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58" r:id="rId3"/>
    <p:sldId id="259" r:id="rId4"/>
    <p:sldId id="271" r:id="rId5"/>
    <p:sldId id="261" r:id="rId6"/>
    <p:sldId id="262" r:id="rId7"/>
    <p:sldId id="263" r:id="rId8"/>
    <p:sldId id="264" r:id="rId9"/>
    <p:sldId id="267" r:id="rId10"/>
    <p:sldId id="265" r:id="rId11"/>
    <p:sldId id="266"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76471" autoAdjust="0"/>
  </p:normalViewPr>
  <p:slideViewPr>
    <p:cSldViewPr snapToGrid="0">
      <p:cViewPr varScale="1">
        <p:scale>
          <a:sx n="55" d="100"/>
          <a:sy n="55" d="100"/>
        </p:scale>
        <p:origin x="-1302" y="-8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47364-D9B4-452A-9233-C5B0127F6B46}" type="datetimeFigureOut">
              <a:rPr lang="en-US" smtClean="0"/>
              <a:pPr/>
              <a:t>8/10/2020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C93ED9-F608-4D34-8D10-6FB207C761B7}" type="slidenum">
              <a:rPr lang="en-US" smtClean="0"/>
              <a:pPr/>
              <a:t>‹#›</a:t>
            </a:fld>
            <a:endParaRPr lang="en-US" dirty="0"/>
          </a:p>
        </p:txBody>
      </p:sp>
    </p:spTree>
    <p:extLst>
      <p:ext uri="{BB962C8B-B14F-4D97-AF65-F5344CB8AC3E}">
        <p14:creationId xmlns="" xmlns:p14="http://schemas.microsoft.com/office/powerpoint/2010/main" val="260793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Netflix is an American multinational technology, media services provider and production company that focuses on providing subscription based streaming services. The company which was founded in August 29, 1997 provides streaming of movies and television series. The company has over 137 million subscribers spread across more than 190 countries. Netflix is</a:t>
            </a:r>
            <a:r>
              <a:rPr lang="en-US" baseline="0" dirty="0"/>
              <a:t> the largest streaming company in the contemporary world and this can be attributed to the improvement of internet speeds over time</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2</a:t>
            </a:fld>
            <a:endParaRPr lang="en-US" dirty="0"/>
          </a:p>
        </p:txBody>
      </p:sp>
    </p:spTree>
    <p:extLst>
      <p:ext uri="{BB962C8B-B14F-4D97-AF65-F5344CB8AC3E}">
        <p14:creationId xmlns="" xmlns:p14="http://schemas.microsoft.com/office/powerpoint/2010/main" val="1162023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is experiencing continuous transformation. Entertainment is not limited to movie theater, social gatherings and games only. The possibilities of entertainment led to invention of televisions and other platforms such as Netflix. Netflix is a leading online streaming company that focuses on improve accessibility to content by providing streaming services. </a:t>
            </a:r>
          </a:p>
        </p:txBody>
      </p:sp>
      <p:sp>
        <p:nvSpPr>
          <p:cNvPr id="4" name="Slide Number Placeholder 3"/>
          <p:cNvSpPr>
            <a:spLocks noGrp="1"/>
          </p:cNvSpPr>
          <p:nvPr>
            <p:ph type="sldNum" sz="quarter" idx="10"/>
          </p:nvPr>
        </p:nvSpPr>
        <p:spPr/>
        <p:txBody>
          <a:bodyPr/>
          <a:lstStyle/>
          <a:p>
            <a:fld id="{F9C93ED9-F608-4D34-8D10-6FB207C761B7}" type="slidenum">
              <a:rPr lang="en-US" smtClean="0"/>
              <a:pPr/>
              <a:t>3</a:t>
            </a:fld>
            <a:endParaRPr lang="en-US" dirty="0"/>
          </a:p>
        </p:txBody>
      </p:sp>
    </p:spTree>
    <p:extLst>
      <p:ext uri="{BB962C8B-B14F-4D97-AF65-F5344CB8AC3E}">
        <p14:creationId xmlns="" xmlns:p14="http://schemas.microsoft.com/office/powerpoint/2010/main" val="1328452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Netflix is a leading company in the streaming industry, has developed</a:t>
            </a:r>
            <a:r>
              <a:rPr lang="en-US" baseline="0" dirty="0"/>
              <a:t> exponentially over the last 10 years and this has placed it at the top spot in the movie market. It enjoys over 137 million subscribers globally and these large customer base can be attributed to its originality of content. However, high operational rates and copyright limitations are the challenges affecting the organization. Although it enjoys considerable success, it has opportunities for expansion by increasing its content base and partnering with other providers. Some of the threats the organization is facing include competitions from other providers such as Amazon, YouTube and Hulu (</a:t>
            </a:r>
            <a:r>
              <a:rPr lang="en-US" sz="1200" dirty="0">
                <a:latin typeface="Times New Roman" panose="02020603050405020304" pitchFamily="18" charset="0"/>
                <a:cs typeface="Times New Roman" panose="02020603050405020304" pitchFamily="18" charset="0"/>
              </a:rPr>
              <a:t>Maple, 2017</a:t>
            </a:r>
            <a:r>
              <a:rPr lang="en-US" baseline="0" dirty="0"/>
              <a:t>). There is also the issue with strict government regulations that are restricting its expansion to territories such as mainland China.</a:t>
            </a:r>
            <a:r>
              <a:rPr lang="en-US" sz="1200" baseline="0" dirty="0">
                <a:latin typeface="+mn-lt"/>
                <a:cs typeface="+mn-cs"/>
              </a:rPr>
              <a:t> </a:t>
            </a:r>
            <a:endParaRPr lang="x-none" dirty="0"/>
          </a:p>
        </p:txBody>
      </p:sp>
      <p:sp>
        <p:nvSpPr>
          <p:cNvPr id="4" name="Slide Number Placeholder 3"/>
          <p:cNvSpPr>
            <a:spLocks noGrp="1"/>
          </p:cNvSpPr>
          <p:nvPr>
            <p:ph type="sldNum" sz="quarter" idx="5"/>
          </p:nvPr>
        </p:nvSpPr>
        <p:spPr/>
        <p:txBody>
          <a:bodyPr/>
          <a:lstStyle/>
          <a:p>
            <a:fld id="{F9C93ED9-F608-4D34-8D10-6FB207C761B7}" type="slidenum">
              <a:rPr lang="en-US" smtClean="0"/>
              <a:pPr/>
              <a:t>4</a:t>
            </a:fld>
            <a:endParaRPr lang="en-US" dirty="0"/>
          </a:p>
        </p:txBody>
      </p:sp>
    </p:spTree>
    <p:extLst>
      <p:ext uri="{BB962C8B-B14F-4D97-AF65-F5344CB8AC3E}">
        <p14:creationId xmlns="" xmlns:p14="http://schemas.microsoft.com/office/powerpoint/2010/main" val="296662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Subscribers require faster internet connection speed to stream content. Not all customers have access to this internet while the website speed is low. The company seeks to increase the current website</a:t>
            </a:r>
            <a:r>
              <a:rPr lang="en-US" baseline="0" dirty="0"/>
              <a:t> speeds by at least 2.5 times to ensure customers access their contents of choice easily. Unlike other companies such as HULU and YouTube, NETFLIX has produces its original movies and this makes them a reputable and unique company. People are attracted by original content, therefore the organization wants to maintain its originality by ensuring the content uploaded to its website is original.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5</a:t>
            </a:fld>
            <a:endParaRPr lang="en-US" dirty="0"/>
          </a:p>
        </p:txBody>
      </p:sp>
    </p:spTree>
    <p:extLst>
      <p:ext uri="{BB962C8B-B14F-4D97-AF65-F5344CB8AC3E}">
        <p14:creationId xmlns="" xmlns:p14="http://schemas.microsoft.com/office/powerpoint/2010/main" val="3280915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Consumer preference in the entertainment industry has shifted from ownership to access. The focus now is more on access rather than ownership. Netflix is one of the leading organizations that is providing consumers access to this content. Their success in terms of providing access to content will be measured by the customers content consumption rate. Netflix is aims to make content available to its consumers. Therefore consumption is a crucial measure of performance for the organization. </a:t>
            </a:r>
          </a:p>
        </p:txBody>
      </p:sp>
      <p:sp>
        <p:nvSpPr>
          <p:cNvPr id="4" name="Slide Number Placeholder 3"/>
          <p:cNvSpPr>
            <a:spLocks noGrp="1"/>
          </p:cNvSpPr>
          <p:nvPr>
            <p:ph type="sldNum" sz="quarter" idx="10"/>
          </p:nvPr>
        </p:nvSpPr>
        <p:spPr/>
        <p:txBody>
          <a:bodyPr/>
          <a:lstStyle/>
          <a:p>
            <a:fld id="{F9C93ED9-F608-4D34-8D10-6FB207C761B7}" type="slidenum">
              <a:rPr lang="en-US" smtClean="0"/>
              <a:pPr/>
              <a:t>6</a:t>
            </a:fld>
            <a:endParaRPr lang="en-US" dirty="0"/>
          </a:p>
        </p:txBody>
      </p:sp>
    </p:spTree>
    <p:extLst>
      <p:ext uri="{BB962C8B-B14F-4D97-AF65-F5344CB8AC3E}">
        <p14:creationId xmlns="" xmlns:p14="http://schemas.microsoft.com/office/powerpoint/2010/main" val="1901921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project is important for Netflix because it will guide its expansion and growth. Increasing the streaming speed improves customer’s accessibility to content</a:t>
            </a:r>
            <a:r>
              <a:rPr lang="en-US" baseline="0" dirty="0"/>
              <a:t> which enhances customers experience. Netflix’s pricing strategy gives it leverage over their competitors therefore maintaining their existing customers and gaining new ones. The project will also increase the organization’s profitability.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7</a:t>
            </a:fld>
            <a:endParaRPr lang="en-US" dirty="0"/>
          </a:p>
        </p:txBody>
      </p:sp>
    </p:spTree>
    <p:extLst>
      <p:ext uri="{BB962C8B-B14F-4D97-AF65-F5344CB8AC3E}">
        <p14:creationId xmlns="" xmlns:p14="http://schemas.microsoft.com/office/powerpoint/2010/main" val="2223895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period and its scope will be used to assess and evaluate the objectives. </a:t>
            </a:r>
            <a:r>
              <a:rPr lang="en-US" baseline="0" dirty="0"/>
              <a:t>The scope will be aligned with time to assess whether the objectives will be achieved within the planned period. Using the project scope and time will ensure that the improvements are made within the intended timeline.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8</a:t>
            </a:fld>
            <a:endParaRPr lang="en-US" dirty="0"/>
          </a:p>
        </p:txBody>
      </p:sp>
    </p:spTree>
    <p:extLst>
      <p:ext uri="{BB962C8B-B14F-4D97-AF65-F5344CB8AC3E}">
        <p14:creationId xmlns="" xmlns:p14="http://schemas.microsoft.com/office/powerpoint/2010/main" val="70358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organization exponential growth is attributed to its competitive advantage and business strengths. The organization’s net competitive advantage is among its net outcomes of its SWOT factors. NETFLIX expects</a:t>
            </a:r>
            <a:r>
              <a:rPr lang="en-US" baseline="0" dirty="0"/>
              <a:t> a 20% increase in their profit margins judging by the proposed changes to the company’s operations. Customer service enhancement will also be increased by at least 30% in 6 months and 20% market share increase.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9</a:t>
            </a:fld>
            <a:endParaRPr lang="en-US" dirty="0"/>
          </a:p>
        </p:txBody>
      </p:sp>
    </p:spTree>
    <p:extLst>
      <p:ext uri="{BB962C8B-B14F-4D97-AF65-F5344CB8AC3E}">
        <p14:creationId xmlns="" xmlns:p14="http://schemas.microsoft.com/office/powerpoint/2010/main" val="4185860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service providers are the most important parties in the plan since NETFLIX</a:t>
            </a:r>
            <a:r>
              <a:rPr lang="en-US" baseline="0" dirty="0"/>
              <a:t> services rely on internet services for customers to access movies. Telecom providers offer bundle packages that are used to stream content, therefore it is essential for the organization to partner with these providers to increase speed for improved customer experience.  Web developers are also critical since they will assist the company in increasing website speeds by 2.5 times within 6 months.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10</a:t>
            </a:fld>
            <a:endParaRPr lang="en-US" dirty="0"/>
          </a:p>
        </p:txBody>
      </p:sp>
    </p:spTree>
    <p:extLst>
      <p:ext uri="{BB962C8B-B14F-4D97-AF65-F5344CB8AC3E}">
        <p14:creationId xmlns="" xmlns:p14="http://schemas.microsoft.com/office/powerpoint/2010/main" val="18942445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operations</a:t>
            </a:r>
            <a:r>
              <a:rPr lang="en-US" baseline="0" dirty="0"/>
              <a:t> may jeopardize the profit margin plan since the improvement will increase operational costs.  Budget risk factors such as overruns may expose the project to failure. The budget for the improvement project is based on estimation which may not be correct. Regulation also remain to be a significant risk factor that may expose the project to failure. Strict government regulations may hinder the organization’s expansion. Competition from other companies may also affect the speed of operations.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11</a:t>
            </a:fld>
            <a:endParaRPr lang="en-US" dirty="0"/>
          </a:p>
        </p:txBody>
      </p:sp>
    </p:spTree>
    <p:extLst>
      <p:ext uri="{BB962C8B-B14F-4D97-AF65-F5344CB8AC3E}">
        <p14:creationId xmlns="" xmlns:p14="http://schemas.microsoft.com/office/powerpoint/2010/main" val="37371440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Budget control issues can be a constraint affecting a project’s progress. Budget risks erodes the organizations profitability. To avoid these budget control issues, it is important that the organization reviews similar projects that have been done previously to ensure that all the costs are </a:t>
            </a:r>
            <a:r>
              <a:rPr lang="en-US" sz="1200" kern="1200" dirty="0" smtClean="0">
                <a:solidFill>
                  <a:schemeClr val="tx1"/>
                </a:solidFill>
                <a:effectLst/>
                <a:latin typeface="+mn-lt"/>
                <a:ea typeface="+mn-ea"/>
                <a:cs typeface="+mn-cs"/>
              </a:rPr>
              <a:t>covered. Boosting</a:t>
            </a:r>
            <a:r>
              <a:rPr lang="en-US" baseline="0" dirty="0" smtClean="0"/>
              <a:t> </a:t>
            </a:r>
            <a:r>
              <a:rPr lang="en-US" baseline="0" dirty="0"/>
              <a:t>the existing customer base will cushion NETFLIX from future problems or failures in some aspects of the plan. NETFLIX should partner with local streaming companies that understand local regulations to avoid the struggles caused by rules and regulations.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12</a:t>
            </a:fld>
            <a:endParaRPr lang="en-US" dirty="0"/>
          </a:p>
        </p:txBody>
      </p:sp>
    </p:spTree>
    <p:extLst>
      <p:ext uri="{BB962C8B-B14F-4D97-AF65-F5344CB8AC3E}">
        <p14:creationId xmlns="" xmlns:p14="http://schemas.microsoft.com/office/powerpoint/2010/main" val="22761801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Litigation due to the regulations can derail the project or expose it to failure therefore it is crucial for the organization to have legal representatives in target countries for legal representation and disputes. </a:t>
            </a:r>
            <a:r>
              <a:rPr lang="en-US" baseline="0" dirty="0"/>
              <a:t>Making internet providers partners may also the likelihood of problems with rules and at the same time improve customer experience. </a:t>
            </a:r>
            <a:endParaRPr lang="en-US" dirty="0"/>
          </a:p>
        </p:txBody>
      </p:sp>
      <p:sp>
        <p:nvSpPr>
          <p:cNvPr id="4" name="Slide Number Placeholder 3"/>
          <p:cNvSpPr>
            <a:spLocks noGrp="1"/>
          </p:cNvSpPr>
          <p:nvPr>
            <p:ph type="sldNum" sz="quarter" idx="10"/>
          </p:nvPr>
        </p:nvSpPr>
        <p:spPr/>
        <p:txBody>
          <a:bodyPr/>
          <a:lstStyle/>
          <a:p>
            <a:fld id="{F9C93ED9-F608-4D34-8D10-6FB207C761B7}" type="slidenum">
              <a:rPr lang="en-US" smtClean="0"/>
              <a:pPr/>
              <a:t>13</a:t>
            </a:fld>
            <a:endParaRPr lang="en-US" dirty="0"/>
          </a:p>
        </p:txBody>
      </p:sp>
    </p:spTree>
    <p:extLst>
      <p:ext uri="{BB962C8B-B14F-4D97-AF65-F5344CB8AC3E}">
        <p14:creationId xmlns="" xmlns:p14="http://schemas.microsoft.com/office/powerpoint/2010/main" val="2165456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1086765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49697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325091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677331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1682559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131353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91035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5119439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1032298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734819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2045352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4375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524882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3984426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2079655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2844329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20240E-367D-4BF3-96C7-F1A9359A4DD0}" type="datetimeFigureOut">
              <a:rPr lang="en-US" smtClean="0"/>
              <a:pPr/>
              <a:t>8/10/2020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D85F047-9A0C-48FD-95A8-49C74E6C6615}" type="slidenum">
              <a:rPr lang="en-US" smtClean="0"/>
              <a:pPr/>
              <a:t>‹#›</a:t>
            </a:fld>
            <a:endParaRPr lang="en-US" dirty="0"/>
          </a:p>
        </p:txBody>
      </p:sp>
    </p:spTree>
    <p:extLst>
      <p:ext uri="{BB962C8B-B14F-4D97-AF65-F5344CB8AC3E}">
        <p14:creationId xmlns="" xmlns:p14="http://schemas.microsoft.com/office/powerpoint/2010/main" val="3058000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111/j.1467-6494.2010.00662.x" TargetMode="External"/><Relationship Id="rId2" Type="http://schemas.openxmlformats.org/officeDocument/2006/relationships/hyperlink" Target="https://media.netflix.com/en/about-netfli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NETFLIX PROJECT PLAN </a:t>
            </a:r>
          </a:p>
        </p:txBody>
      </p:sp>
      <p:sp>
        <p:nvSpPr>
          <p:cNvPr id="3" name="Content Placeholder 2"/>
          <p:cNvSpPr>
            <a:spLocks noGrp="1"/>
          </p:cNvSpPr>
          <p:nvPr>
            <p:ph idx="1"/>
          </p:nvPr>
        </p:nvSpPr>
        <p:spPr/>
        <p:txBody>
          <a:bodyPr>
            <a:normAutofit/>
          </a:bodyPr>
          <a:lstStyle/>
          <a:p>
            <a:pPr marL="0" indent="0" algn="ctr">
              <a:buNone/>
            </a:pPr>
            <a:endParaRPr lang="en-US" sz="2400" dirty="0">
              <a:latin typeface="Times New Roman" panose="02020603050405020304" pitchFamily="18" charset="0"/>
              <a:cs typeface="Times New Roman" panose="02020603050405020304" pitchFamily="18" charset="0"/>
            </a:endParaRPr>
          </a:p>
          <a:p>
            <a:pPr marL="0" indent="0" algn="ctr">
              <a:buNone/>
            </a:pP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NETFLIX PROJECT PLAN</a:t>
            </a:r>
          </a:p>
          <a:p>
            <a:pPr marL="0" indent="0" algn="ctr">
              <a:buNone/>
            </a:pPr>
            <a:r>
              <a:rPr lang="en-US" sz="2400" dirty="0">
                <a:latin typeface="Times New Roman" panose="02020603050405020304" pitchFamily="18" charset="0"/>
                <a:cs typeface="Times New Roman" panose="02020603050405020304" pitchFamily="18" charset="0"/>
              </a:rPr>
              <a:t>Name:</a:t>
            </a:r>
          </a:p>
          <a:p>
            <a:pPr marL="0" indent="0" algn="ctr">
              <a:buNone/>
            </a:pPr>
            <a:r>
              <a:rPr lang="en-US" sz="2400" dirty="0">
                <a:latin typeface="Times New Roman" panose="02020603050405020304" pitchFamily="18" charset="0"/>
                <a:cs typeface="Times New Roman" panose="02020603050405020304" pitchFamily="18" charset="0"/>
              </a:rPr>
              <a:t>Institutional Affiliation:</a:t>
            </a:r>
          </a:p>
          <a:p>
            <a:pPr marL="0" indent="0" algn="ctr">
              <a:buNone/>
            </a:pPr>
            <a:r>
              <a:rPr lang="en-US" sz="2400" dirty="0">
                <a:latin typeface="Times New Roman" panose="02020603050405020304" pitchFamily="18" charset="0"/>
                <a:cs typeface="Times New Roman" panose="02020603050405020304" pitchFamily="18" charset="0"/>
              </a:rPr>
              <a:t>Date</a:t>
            </a:r>
          </a:p>
        </p:txBody>
      </p:sp>
    </p:spTree>
    <p:extLst>
      <p:ext uri="{BB962C8B-B14F-4D97-AF65-F5344CB8AC3E}">
        <p14:creationId xmlns="" xmlns:p14="http://schemas.microsoft.com/office/powerpoint/2010/main" val="1749555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NETFLIX INFORMATION</a:t>
            </a:r>
          </a:p>
        </p:txBody>
      </p:sp>
      <p:sp>
        <p:nvSpPr>
          <p:cNvPr id="3" name="Content Placeholder 2"/>
          <p:cNvSpPr>
            <a:spLocks noGrp="1"/>
          </p:cNvSpPr>
          <p:nvPr>
            <p:ph idx="1"/>
          </p:nvPr>
        </p:nvSpPr>
        <p:spPr>
          <a:xfrm>
            <a:off x="677334" y="1930401"/>
            <a:ext cx="8596668" cy="4110962"/>
          </a:xfrm>
        </p:spPr>
        <p:txBody>
          <a:bodyPr>
            <a:normAutofit/>
          </a:bodyPr>
          <a:lstStyle/>
          <a:p>
            <a:r>
              <a:rPr lang="en-US" sz="2800" dirty="0">
                <a:latin typeface="Times New Roman" panose="02020603050405020304" pitchFamily="18" charset="0"/>
                <a:cs typeface="Times New Roman" panose="02020603050405020304" pitchFamily="18" charset="0"/>
              </a:rPr>
              <a:t> It is currently the largest and most successful movie streaming company</a:t>
            </a:r>
          </a:p>
          <a:p>
            <a:r>
              <a:rPr lang="en-US" sz="2800" dirty="0">
                <a:latin typeface="Times New Roman" panose="02020603050405020304" pitchFamily="18" charset="0"/>
                <a:cs typeface="Times New Roman" panose="02020603050405020304" pitchFamily="18" charset="0"/>
              </a:rPr>
              <a:t>It has taken advantage of online content consuming</a:t>
            </a:r>
          </a:p>
          <a:p>
            <a:r>
              <a:rPr lang="en-US" sz="2800" dirty="0">
                <a:latin typeface="Times New Roman" panose="02020603050405020304" pitchFamily="18" charset="0"/>
                <a:cs typeface="Times New Roman" panose="02020603050405020304" pitchFamily="18" charset="0"/>
              </a:rPr>
              <a:t>Its success is attributed to development of internet infrastructure</a:t>
            </a:r>
          </a:p>
          <a:p>
            <a:r>
              <a:rPr lang="en-US" sz="2800" dirty="0">
                <a:latin typeface="Times New Roman" panose="02020603050405020304" pitchFamily="18" charset="0"/>
                <a:cs typeface="Times New Roman" panose="02020603050405020304" pitchFamily="18" charset="0"/>
              </a:rPr>
              <a:t> Streaming has cause a 44% decline in physical film material</a:t>
            </a:r>
          </a:p>
        </p:txBody>
      </p:sp>
    </p:spTree>
    <p:extLst>
      <p:ext uri="{BB962C8B-B14F-4D97-AF65-F5344CB8AC3E}">
        <p14:creationId xmlns="" xmlns:p14="http://schemas.microsoft.com/office/powerpoint/2010/main" val="277433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NETFLIX INFORMATION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53029"/>
            <a:ext cx="8596668" cy="4488333"/>
          </a:xfrm>
        </p:spPr>
        <p:txBody>
          <a:bodyPr>
            <a:noAutofit/>
          </a:bodyPr>
          <a:lstStyle/>
          <a:p>
            <a:r>
              <a:rPr lang="en-US" sz="2800" dirty="0">
                <a:latin typeface="Times New Roman" panose="02020603050405020304" pitchFamily="18" charset="0"/>
                <a:cs typeface="Times New Roman" panose="02020603050405020304" pitchFamily="18" charset="0"/>
              </a:rPr>
              <a:t>NETFLIX seeks to enhance access to their online content</a:t>
            </a:r>
          </a:p>
          <a:p>
            <a:r>
              <a:rPr lang="en-US" sz="2800" dirty="0">
                <a:latin typeface="Times New Roman" panose="02020603050405020304" pitchFamily="18" charset="0"/>
                <a:cs typeface="Times New Roman" panose="02020603050405020304" pitchFamily="18" charset="0"/>
              </a:rPr>
              <a:t>Enhancement of consumer preference is NETFIX’s main opportunity</a:t>
            </a:r>
          </a:p>
          <a:p>
            <a:r>
              <a:rPr lang="en-US" sz="2800" dirty="0">
                <a:latin typeface="Times New Roman" panose="02020603050405020304" pitchFamily="18" charset="0"/>
                <a:cs typeface="Times New Roman" panose="02020603050405020304" pitchFamily="18" charset="0"/>
              </a:rPr>
              <a:t>Objectives include increasing profits by 20% (Netflix, 2020). </a:t>
            </a:r>
          </a:p>
          <a:p>
            <a:r>
              <a:rPr lang="en-US" sz="2800" dirty="0">
                <a:latin typeface="Times New Roman" panose="02020603050405020304" pitchFamily="18" charset="0"/>
                <a:cs typeface="Times New Roman" panose="02020603050405020304" pitchFamily="18" charset="0"/>
              </a:rPr>
              <a:t>NEXFLIX also needs to solidify their lead in the movie streaming industry</a:t>
            </a:r>
          </a:p>
        </p:txBody>
      </p:sp>
    </p:spTree>
    <p:extLst>
      <p:ext uri="{BB962C8B-B14F-4D97-AF65-F5344CB8AC3E}">
        <p14:creationId xmlns="" xmlns:p14="http://schemas.microsoft.com/office/powerpoint/2010/main" val="926821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4E0074-5C84-4BCE-9E8C-24099D9258C6}"/>
              </a:ext>
            </a:extLst>
          </p:cNvPr>
          <p:cNvSpPr>
            <a:spLocks noGrp="1"/>
          </p:cNvSpPr>
          <p:nvPr>
            <p:ph type="title"/>
          </p:nvPr>
        </p:nvSpPr>
        <p:spPr>
          <a:xfrm>
            <a:off x="677690" y="196242"/>
            <a:ext cx="8596668" cy="555321"/>
          </a:xfrm>
        </p:spPr>
        <p:txBody>
          <a:bodyPr>
            <a:noAutofit/>
          </a:bodyPr>
          <a:lstStyle/>
          <a:p>
            <a:pPr algn="ctr"/>
            <a:r>
              <a:rPr lang="en-US" sz="4000" dirty="0">
                <a:latin typeface="Times New Roman" panose="02020603050405020304" pitchFamily="18" charset="0"/>
                <a:cs typeface="Times New Roman" panose="02020603050405020304" pitchFamily="18" charset="0"/>
              </a:rPr>
              <a:t>SWOT ANALYSIS</a:t>
            </a:r>
            <a:endParaRPr lang="x-none" sz="4000" dirty="0">
              <a:latin typeface="Times New Roman" panose="02020603050405020304" pitchFamily="18" charset="0"/>
              <a:cs typeface="Times New Roman" panose="02020603050405020304" pitchFamily="18" charset="0"/>
            </a:endParaRPr>
          </a:p>
        </p:txBody>
      </p:sp>
      <p:graphicFrame>
        <p:nvGraphicFramePr>
          <p:cNvPr id="6" name="Table 6">
            <a:extLst>
              <a:ext uri="{FF2B5EF4-FFF2-40B4-BE49-F238E27FC236}">
                <a16:creationId xmlns="" xmlns:a16="http://schemas.microsoft.com/office/drawing/2014/main" id="{88005BB5-F412-45B5-B599-A515DB8C1431}"/>
              </a:ext>
            </a:extLst>
          </p:cNvPr>
          <p:cNvGraphicFramePr>
            <a:graphicFrameLocks noGrp="1"/>
          </p:cNvGraphicFramePr>
          <p:nvPr>
            <p:ph idx="1"/>
            <p:extLst>
              <p:ext uri="{D42A27DB-BD31-4B8C-83A1-F6EECF244321}">
                <p14:modId xmlns="" xmlns:p14="http://schemas.microsoft.com/office/powerpoint/2010/main" val="2344351756"/>
              </p:ext>
            </p:extLst>
          </p:nvPr>
        </p:nvGraphicFramePr>
        <p:xfrm>
          <a:off x="677863" y="914400"/>
          <a:ext cx="8596312" cy="5123146"/>
        </p:xfrm>
        <a:graphic>
          <a:graphicData uri="http://schemas.openxmlformats.org/drawingml/2006/table">
            <a:tbl>
              <a:tblPr firstRow="1" bandRow="1">
                <a:tableStyleId>{5C22544A-7EE6-4342-B048-85BDC9FD1C3A}</a:tableStyleId>
              </a:tblPr>
              <a:tblGrid>
                <a:gridCol w="4320022">
                  <a:extLst>
                    <a:ext uri="{9D8B030D-6E8A-4147-A177-3AD203B41FA5}">
                      <a16:colId xmlns="" xmlns:a16="http://schemas.microsoft.com/office/drawing/2014/main" val="2111881434"/>
                    </a:ext>
                  </a:extLst>
                </a:gridCol>
                <a:gridCol w="4276290">
                  <a:extLst>
                    <a:ext uri="{9D8B030D-6E8A-4147-A177-3AD203B41FA5}">
                      <a16:colId xmlns="" xmlns:a16="http://schemas.microsoft.com/office/drawing/2014/main" val="284817889"/>
                    </a:ext>
                  </a:extLst>
                </a:gridCol>
              </a:tblGrid>
              <a:tr h="530572">
                <a:tc>
                  <a:txBody>
                    <a:bodyPr/>
                    <a:lstStyle/>
                    <a:p>
                      <a:r>
                        <a:rPr lang="en-US" dirty="0">
                          <a:latin typeface="Times New Roman" panose="02020603050405020304" pitchFamily="18" charset="0"/>
                          <a:cs typeface="Times New Roman" panose="02020603050405020304" pitchFamily="18" charset="0"/>
                        </a:rPr>
                        <a:t>Strengths</a:t>
                      </a:r>
                    </a:p>
                  </a:txBody>
                  <a:tcPr/>
                </a:tc>
                <a:tc>
                  <a:txBody>
                    <a:bodyPr/>
                    <a:lstStyle/>
                    <a:p>
                      <a:r>
                        <a:rPr lang="en-US" dirty="0">
                          <a:latin typeface="Times New Roman" panose="02020603050405020304" pitchFamily="18" charset="0"/>
                          <a:cs typeface="Times New Roman" panose="02020603050405020304" pitchFamily="18" charset="0"/>
                        </a:rPr>
                        <a:t>Weaknesses</a:t>
                      </a:r>
                      <a:endParaRPr lang="x-none"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308429438"/>
                  </a:ext>
                </a:extLst>
              </a:tr>
              <a:tr h="2415499">
                <a:tc>
                  <a:txBody>
                    <a:bodyPr/>
                    <a:lstStyle/>
                    <a:p>
                      <a:pPr marL="400050" indent="-400050">
                        <a:buFont typeface="+mj-lt"/>
                        <a:buAutoNum type="romanUcPeriod"/>
                      </a:pPr>
                      <a:r>
                        <a:rPr lang="en-US" dirty="0">
                          <a:latin typeface="Times New Roman" panose="02020603050405020304" pitchFamily="18" charset="0"/>
                          <a:cs typeface="Times New Roman" panose="02020603050405020304" pitchFamily="18" charset="0"/>
                        </a:rPr>
                        <a:t>Exponential growth. </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The company produces original and high quality content</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Netflix enjoys a large customer base</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Automation of its activities therefore bringing consistency and stability in its operations.</a:t>
                      </a:r>
                      <a:endParaRPr lang="x-none" dirty="0">
                        <a:latin typeface="Times New Roman" panose="02020603050405020304" pitchFamily="18" charset="0"/>
                        <a:cs typeface="Times New Roman" panose="02020603050405020304" pitchFamily="18" charset="0"/>
                      </a:endParaRPr>
                    </a:p>
                  </a:txBody>
                  <a:tcPr/>
                </a:tc>
                <a:tc>
                  <a:txBody>
                    <a:bodyPr/>
                    <a:lstStyle/>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High operation costs.</a:t>
                      </a:r>
                    </a:p>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Limited copyrights to most of the content they are streaming.</a:t>
                      </a:r>
                    </a:p>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Dependence of internet service providers</a:t>
                      </a:r>
                      <a:endParaRPr lang="x-none"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917864619"/>
                  </a:ext>
                </a:extLst>
              </a:tr>
              <a:tr h="418873">
                <a:tc>
                  <a:txBody>
                    <a:bodyPr/>
                    <a:lstStyle/>
                    <a:p>
                      <a:r>
                        <a:rPr lang="en-US" dirty="0">
                          <a:latin typeface="Times New Roman" panose="02020603050405020304" pitchFamily="18" charset="0"/>
                          <a:cs typeface="Times New Roman" panose="02020603050405020304" pitchFamily="18" charset="0"/>
                        </a:rPr>
                        <a:t>Opportunities </a:t>
                      </a:r>
                      <a:endParaRPr lang="x-none"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Threats</a:t>
                      </a:r>
                      <a:endParaRPr lang="x-none"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4237897765"/>
                  </a:ext>
                </a:extLst>
              </a:tr>
              <a:tr h="1758202">
                <a:tc>
                  <a:txBody>
                    <a:bodyPr/>
                    <a:lstStyle/>
                    <a:p>
                      <a:pPr marL="400050" indent="-400050">
                        <a:buFont typeface="+mj-lt"/>
                        <a:buAutoNum type="romanUcPeriod"/>
                      </a:pPr>
                      <a:r>
                        <a:rPr lang="en-US" dirty="0">
                          <a:latin typeface="Times New Roman" panose="02020603050405020304" pitchFamily="18" charset="0"/>
                          <a:cs typeface="Times New Roman" panose="02020603050405020304" pitchFamily="18" charset="0"/>
                        </a:rPr>
                        <a:t>Penetration into new markets</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Refreshing the content library</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Expansion of the customer base</a:t>
                      </a:r>
                    </a:p>
                    <a:p>
                      <a:pPr marL="400050" indent="-400050">
                        <a:buFont typeface="+mj-lt"/>
                        <a:buAutoNum type="romanUcPeriod"/>
                      </a:pPr>
                      <a:r>
                        <a:rPr lang="en-US" dirty="0">
                          <a:latin typeface="Times New Roman" panose="02020603050405020304" pitchFamily="18" charset="0"/>
                          <a:cs typeface="Times New Roman" panose="02020603050405020304" pitchFamily="18" charset="0"/>
                        </a:rPr>
                        <a:t>Partnership and alliances with other providers</a:t>
                      </a:r>
                      <a:endParaRPr lang="x-none" dirty="0">
                        <a:latin typeface="Times New Roman" panose="02020603050405020304" pitchFamily="18" charset="0"/>
                        <a:cs typeface="Times New Roman" panose="02020603050405020304" pitchFamily="18" charset="0"/>
                      </a:endParaRPr>
                    </a:p>
                  </a:txBody>
                  <a:tcPr/>
                </a:tc>
                <a:tc>
                  <a:txBody>
                    <a:bodyPr/>
                    <a:lstStyle/>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Competitive pressure</a:t>
                      </a:r>
                    </a:p>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Strict government regulation</a:t>
                      </a:r>
                    </a:p>
                    <a:p>
                      <a:pPr marL="400050" indent="-400050">
                        <a:lnSpc>
                          <a:spcPct val="150000"/>
                        </a:lnSpc>
                        <a:buFont typeface="+mj-lt"/>
                        <a:buAutoNum type="romanUcPeriod"/>
                      </a:pPr>
                      <a:r>
                        <a:rPr lang="en-US" dirty="0">
                          <a:latin typeface="Times New Roman" panose="02020603050405020304" pitchFamily="18" charset="0"/>
                          <a:cs typeface="Times New Roman" panose="02020603050405020304" pitchFamily="18" charset="0"/>
                        </a:rPr>
                        <a:t>Privacy issues</a:t>
                      </a:r>
                      <a:endParaRPr lang="x-none" dirty="0">
                        <a:latin typeface="Times New Roman" panose="02020603050405020304" pitchFamily="18" charset="0"/>
                        <a:cs typeface="Times New Roman" panose="02020603050405020304" pitchFamily="18" charset="0"/>
                      </a:endParaRPr>
                    </a:p>
                  </a:txBody>
                  <a:tcPr/>
                </a:tc>
                <a:extLst>
                  <a:ext uri="{0D108BD9-81ED-4DB2-BD59-A6C34878D82A}">
                    <a16:rowId xmlns="" xmlns:a16="http://schemas.microsoft.com/office/drawing/2014/main" val="1650839992"/>
                  </a:ext>
                </a:extLst>
              </a:tr>
            </a:tbl>
          </a:graphicData>
        </a:graphic>
      </p:graphicFrame>
    </p:spTree>
    <p:extLst>
      <p:ext uri="{BB962C8B-B14F-4D97-AF65-F5344CB8AC3E}">
        <p14:creationId xmlns="" xmlns:p14="http://schemas.microsoft.com/office/powerpoint/2010/main" val="1605954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PROJECT OBJECTIVES</a:t>
            </a:r>
          </a:p>
        </p:txBody>
      </p:sp>
      <p:sp>
        <p:nvSpPr>
          <p:cNvPr id="3" name="Content Placeholder 2"/>
          <p:cNvSpPr>
            <a:spLocks noGrp="1"/>
          </p:cNvSpPr>
          <p:nvPr>
            <p:ph idx="1"/>
          </p:nvPr>
        </p:nvSpPr>
        <p:spPr>
          <a:xfrm>
            <a:off x="677334" y="1625601"/>
            <a:ext cx="8596668" cy="4415762"/>
          </a:xfrm>
        </p:spPr>
        <p:txBody>
          <a:bodyPr>
            <a:noAutofit/>
          </a:bodyPr>
          <a:lstStyle/>
          <a:p>
            <a:r>
              <a:rPr lang="en-US" sz="2800" dirty="0">
                <a:latin typeface="Times New Roman" panose="02020603050405020304" pitchFamily="18" charset="0"/>
                <a:cs typeface="Times New Roman" panose="02020603050405020304" pitchFamily="18" charset="0"/>
              </a:rPr>
              <a:t>To boost the websites speed by x2.5 to enhance customer experience</a:t>
            </a:r>
          </a:p>
          <a:p>
            <a:r>
              <a:rPr lang="en-US" sz="2800" dirty="0">
                <a:latin typeface="Times New Roman" panose="02020603050405020304" pitchFamily="18" charset="0"/>
                <a:cs typeface="Times New Roman" panose="02020603050405020304" pitchFamily="18" charset="0"/>
              </a:rPr>
              <a:t>Tracking the validity of old content and newly added films</a:t>
            </a:r>
          </a:p>
          <a:p>
            <a:r>
              <a:rPr lang="en-US" sz="2800" dirty="0">
                <a:latin typeface="Times New Roman" panose="02020603050405020304" pitchFamily="18" charset="0"/>
                <a:cs typeface="Times New Roman" panose="02020603050405020304" pitchFamily="18" charset="0"/>
              </a:rPr>
              <a:t>Offering unique movies to ward off price-based competitions</a:t>
            </a:r>
          </a:p>
          <a:p>
            <a:r>
              <a:rPr lang="en-US" sz="2800" dirty="0">
                <a:latin typeface="Times New Roman" panose="02020603050405020304" pitchFamily="18" charset="0"/>
                <a:cs typeface="Times New Roman" panose="02020603050405020304" pitchFamily="18" charset="0"/>
              </a:rPr>
              <a:t>To maintain uniqueness and continue improving reputation</a:t>
            </a:r>
          </a:p>
        </p:txBody>
      </p:sp>
    </p:spTree>
    <p:extLst>
      <p:ext uri="{BB962C8B-B14F-4D97-AF65-F5344CB8AC3E}">
        <p14:creationId xmlns="" xmlns:p14="http://schemas.microsoft.com/office/powerpoint/2010/main" val="3739953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HOW SUCCESS WILL BE MEASURED</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Success to be measured by comparing each calendar month with previous ones (Netflix, 2020). </a:t>
            </a:r>
          </a:p>
          <a:p>
            <a:r>
              <a:rPr lang="en-US" sz="2800" dirty="0">
                <a:latin typeface="Times New Roman" panose="02020603050405020304" pitchFamily="18" charset="0"/>
                <a:cs typeface="Times New Roman" panose="02020603050405020304" pitchFamily="18" charset="0"/>
              </a:rPr>
              <a:t>Assessing the improvement of number of website visitors </a:t>
            </a:r>
          </a:p>
          <a:p>
            <a:r>
              <a:rPr lang="en-US" sz="2800" dirty="0">
                <a:latin typeface="Times New Roman" panose="02020603050405020304" pitchFamily="18" charset="0"/>
                <a:cs typeface="Times New Roman" panose="02020603050405020304" pitchFamily="18" charset="0"/>
              </a:rPr>
              <a:t>Monitoring improvement in the website speed</a:t>
            </a:r>
          </a:p>
          <a:p>
            <a:r>
              <a:rPr lang="en-US" sz="2800" dirty="0">
                <a:latin typeface="Times New Roman" panose="02020603050405020304" pitchFamily="18" charset="0"/>
                <a:cs typeface="Times New Roman" panose="02020603050405020304" pitchFamily="18" charset="0"/>
              </a:rPr>
              <a:t>Annual profits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69435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THE VALUE THIS PROJECT WILL BRING TO NETFLIX</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Enhancement of profit margins for NETFLIX</a:t>
            </a:r>
          </a:p>
          <a:p>
            <a:r>
              <a:rPr lang="en-US" sz="2800" dirty="0">
                <a:latin typeface="Times New Roman" panose="02020603050405020304" pitchFamily="18" charset="0"/>
                <a:cs typeface="Times New Roman" panose="02020603050405020304" pitchFamily="18" charset="0"/>
              </a:rPr>
              <a:t>Improvement of customer experience when using the website</a:t>
            </a:r>
          </a:p>
          <a:p>
            <a:r>
              <a:rPr lang="en-US" sz="2800" dirty="0">
                <a:latin typeface="Times New Roman" panose="02020603050405020304" pitchFamily="18" charset="0"/>
                <a:cs typeface="Times New Roman" panose="02020603050405020304" pitchFamily="18" charset="0"/>
              </a:rPr>
              <a:t>Reducing price-based competition from other companies</a:t>
            </a:r>
          </a:p>
          <a:p>
            <a:r>
              <a:rPr lang="en-US" sz="2800" dirty="0">
                <a:latin typeface="Times New Roman" panose="02020603050405020304" pitchFamily="18" charset="0"/>
                <a:cs typeface="Times New Roman" panose="02020603050405020304" pitchFamily="18" charset="0"/>
              </a:rPr>
              <a:t>Ensure the speedy updates of movies on the website</a:t>
            </a:r>
          </a:p>
        </p:txBody>
      </p:sp>
    </p:spTree>
    <p:extLst>
      <p:ext uri="{BB962C8B-B14F-4D97-AF65-F5344CB8AC3E}">
        <p14:creationId xmlns="" xmlns:p14="http://schemas.microsoft.com/office/powerpoint/2010/main" val="1937752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PROJECT METRICS</a:t>
            </a:r>
          </a:p>
        </p:txBody>
      </p:sp>
      <p:sp>
        <p:nvSpPr>
          <p:cNvPr id="3" name="Content Placeholder 2"/>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Time and scope to be used for evaluation of objectives</a:t>
            </a:r>
          </a:p>
          <a:p>
            <a:r>
              <a:rPr lang="en-US" sz="2800" dirty="0">
                <a:latin typeface="Times New Roman" panose="02020603050405020304" pitchFamily="18" charset="0"/>
                <a:cs typeface="Times New Roman" panose="02020603050405020304" pitchFamily="18" charset="0"/>
              </a:rPr>
              <a:t>The set time for the objectives is 6 months</a:t>
            </a:r>
          </a:p>
          <a:p>
            <a:r>
              <a:rPr lang="en-US" sz="2800" dirty="0">
                <a:latin typeface="Times New Roman" panose="02020603050405020304" pitchFamily="18" charset="0"/>
                <a:cs typeface="Times New Roman" panose="02020603050405020304" pitchFamily="18" charset="0"/>
              </a:rPr>
              <a:t>Increase of profit margins for NETFLIX within 6 months</a:t>
            </a:r>
          </a:p>
          <a:p>
            <a:r>
              <a:rPr lang="en-US" sz="2800" dirty="0">
                <a:latin typeface="Times New Roman" panose="02020603050405020304" pitchFamily="18" charset="0"/>
                <a:cs typeface="Times New Roman" panose="02020603050405020304" pitchFamily="18" charset="0"/>
              </a:rPr>
              <a:t>The use of time and scope will enable the company to speed up operations (Rentfrow, Goldberg &amp; Zilca, 2011). </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614170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TIMELINES</a:t>
            </a:r>
          </a:p>
        </p:txBody>
      </p:sp>
      <p:sp>
        <p:nvSpPr>
          <p:cNvPr id="3" name="Content Placeholder 2"/>
          <p:cNvSpPr>
            <a:spLocks noGrp="1"/>
          </p:cNvSpPr>
          <p:nvPr>
            <p:ph idx="1"/>
          </p:nvPr>
        </p:nvSpPr>
        <p:spPr/>
        <p:txBody>
          <a:bodyPr>
            <a:noAutofit/>
          </a:bodyPr>
          <a:lstStyle/>
          <a:p>
            <a:r>
              <a:rPr lang="en-US" sz="3200" dirty="0">
                <a:latin typeface="Times New Roman" panose="02020603050405020304" pitchFamily="18" charset="0"/>
                <a:cs typeface="Times New Roman" panose="02020603050405020304" pitchFamily="18" charset="0"/>
              </a:rPr>
              <a:t>Boosting profit margin within 6 months by at least 20%</a:t>
            </a:r>
          </a:p>
          <a:p>
            <a:r>
              <a:rPr lang="en-US" sz="3200" dirty="0">
                <a:latin typeface="Times New Roman" panose="02020603050405020304" pitchFamily="18" charset="0"/>
                <a:cs typeface="Times New Roman" panose="02020603050405020304" pitchFamily="18" charset="0"/>
              </a:rPr>
              <a:t>Enhancing customer service in 6 months by 30%</a:t>
            </a:r>
          </a:p>
          <a:p>
            <a:r>
              <a:rPr lang="en-US" sz="3200" dirty="0">
                <a:latin typeface="Times New Roman" panose="02020603050405020304" pitchFamily="18" charset="0"/>
                <a:cs typeface="Times New Roman" panose="02020603050405020304" pitchFamily="18" charset="0"/>
              </a:rPr>
              <a:t>20% increase in market share for NETFLIX in 6 months </a:t>
            </a:r>
          </a:p>
          <a:p>
            <a:r>
              <a:rPr lang="en-US" sz="3200" dirty="0">
                <a:latin typeface="Times New Roman" panose="02020603050405020304" pitchFamily="18" charset="0"/>
                <a:cs typeface="Times New Roman" panose="02020603050405020304" pitchFamily="18" charset="0"/>
              </a:rPr>
              <a:t>6 months are appropriate since budgets are made in the 6</a:t>
            </a:r>
            <a:r>
              <a:rPr lang="en-US" sz="3200" baseline="30000" dirty="0">
                <a:latin typeface="Times New Roman" panose="02020603050405020304" pitchFamily="18" charset="0"/>
                <a:cs typeface="Times New Roman" panose="02020603050405020304" pitchFamily="18" charset="0"/>
              </a:rPr>
              <a:t>th</a:t>
            </a:r>
            <a:r>
              <a:rPr lang="en-US" sz="3200" dirty="0">
                <a:latin typeface="Times New Roman" panose="02020603050405020304" pitchFamily="18" charset="0"/>
                <a:cs typeface="Times New Roman" panose="02020603050405020304" pitchFamily="18" charset="0"/>
              </a:rPr>
              <a:t> month</a:t>
            </a:r>
          </a:p>
        </p:txBody>
      </p:sp>
    </p:spTree>
    <p:extLst>
      <p:ext uri="{BB962C8B-B14F-4D97-AF65-F5344CB8AC3E}">
        <p14:creationId xmlns="" xmlns:p14="http://schemas.microsoft.com/office/powerpoint/2010/main" val="366646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RESPONSIBLE PARTIES </a:t>
            </a:r>
          </a:p>
        </p:txBody>
      </p:sp>
      <p:sp>
        <p:nvSpPr>
          <p:cNvPr id="3" name="Content Placeholder 2"/>
          <p:cNvSpPr>
            <a:spLocks noGrp="1"/>
          </p:cNvSpPr>
          <p:nvPr>
            <p:ph idx="1"/>
          </p:nvPr>
        </p:nvSpPr>
        <p:spPr>
          <a:xfrm>
            <a:off x="677334" y="1240971"/>
            <a:ext cx="8596668" cy="4800391"/>
          </a:xfrm>
        </p:spPr>
        <p:txBody>
          <a:bodyPr>
            <a:normAutofit/>
          </a:bodyPr>
          <a:lstStyle/>
          <a:p>
            <a:r>
              <a:rPr lang="en-US" sz="2800" dirty="0">
                <a:latin typeface="Times New Roman" panose="02020603050405020304" pitchFamily="18" charset="0"/>
                <a:cs typeface="Times New Roman" panose="02020603050405020304" pitchFamily="18" charset="0"/>
              </a:rPr>
              <a:t>Internet service providers to enhance streaming</a:t>
            </a:r>
          </a:p>
          <a:p>
            <a:r>
              <a:rPr lang="en-US" sz="2800" dirty="0">
                <a:latin typeface="Times New Roman" panose="02020603050405020304" pitchFamily="18" charset="0"/>
                <a:cs typeface="Times New Roman" panose="02020603050405020304" pitchFamily="18" charset="0"/>
              </a:rPr>
              <a:t>They will compare website speeds against internet speeds</a:t>
            </a:r>
          </a:p>
          <a:p>
            <a:r>
              <a:rPr lang="en-US" sz="2800" dirty="0">
                <a:latin typeface="Times New Roman" panose="02020603050405020304" pitchFamily="18" charset="0"/>
                <a:cs typeface="Times New Roman" panose="02020603050405020304" pitchFamily="18" charset="0"/>
              </a:rPr>
              <a:t>Developers to enhance website speeds by  *2.5</a:t>
            </a:r>
          </a:p>
          <a:p>
            <a:r>
              <a:rPr lang="en-US" sz="2800" dirty="0">
                <a:latin typeface="Times New Roman" panose="02020603050405020304" pitchFamily="18" charset="0"/>
                <a:cs typeface="Times New Roman" panose="02020603050405020304" pitchFamily="18" charset="0"/>
              </a:rPr>
              <a:t>The parties contribute directly to NXFLIX’s goals</a:t>
            </a:r>
          </a:p>
        </p:txBody>
      </p:sp>
    </p:spTree>
    <p:extLst>
      <p:ext uri="{BB962C8B-B14F-4D97-AF65-F5344CB8AC3E}">
        <p14:creationId xmlns="" xmlns:p14="http://schemas.microsoft.com/office/powerpoint/2010/main" val="3798549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POTENTIAL RISK FACTORS</a:t>
            </a:r>
          </a:p>
        </p:txBody>
      </p:sp>
      <p:sp>
        <p:nvSpPr>
          <p:cNvPr id="3" name="Content Placeholder 2"/>
          <p:cNvSpPr>
            <a:spLocks noGrp="1"/>
          </p:cNvSpPr>
          <p:nvPr>
            <p:ph idx="1"/>
          </p:nvPr>
        </p:nvSpPr>
        <p:spPr/>
        <p:txBody>
          <a:bodyPr>
            <a:normAutofit fontScale="92500" lnSpcReduction="10000"/>
          </a:bodyPr>
          <a:lstStyle/>
          <a:p>
            <a:r>
              <a:rPr lang="en-US" sz="2800" dirty="0">
                <a:latin typeface="Times New Roman" panose="02020603050405020304" pitchFamily="18" charset="0"/>
                <a:cs typeface="Times New Roman" panose="02020603050405020304" pitchFamily="18" charset="0"/>
              </a:rPr>
              <a:t> Budget risks as Operations may bring additional operational costs</a:t>
            </a:r>
          </a:p>
          <a:p>
            <a:r>
              <a:rPr lang="en-US" sz="2800" dirty="0">
                <a:latin typeface="Times New Roman" panose="02020603050405020304" pitchFamily="18" charset="0"/>
                <a:cs typeface="Times New Roman" panose="02020603050405020304" pitchFamily="18" charset="0"/>
              </a:rPr>
              <a:t>Strict government regulation in some countries</a:t>
            </a:r>
          </a:p>
          <a:p>
            <a:r>
              <a:rPr lang="en-US" sz="2800" dirty="0">
                <a:latin typeface="Times New Roman" panose="02020603050405020304" pitchFamily="18" charset="0"/>
                <a:cs typeface="Times New Roman" panose="02020603050405020304" pitchFamily="18" charset="0"/>
              </a:rPr>
              <a:t> Quick updating of new movies may cause additional copyright issues</a:t>
            </a:r>
          </a:p>
          <a:p>
            <a:r>
              <a:rPr lang="en-US" sz="2800" dirty="0">
                <a:latin typeface="Times New Roman" panose="02020603050405020304" pitchFamily="18" charset="0"/>
                <a:cs typeface="Times New Roman" panose="02020603050405020304" pitchFamily="18" charset="0"/>
              </a:rPr>
              <a:t>The risk of disputes due to litigation may affect the organization’s profitability and operations</a:t>
            </a:r>
          </a:p>
          <a:p>
            <a:r>
              <a:rPr lang="en-US" sz="2800" dirty="0">
                <a:latin typeface="Times New Roman" panose="02020603050405020304" pitchFamily="18" charset="0"/>
                <a:cs typeface="Times New Roman" panose="02020603050405020304" pitchFamily="18" charset="0"/>
              </a:rPr>
              <a:t> Competition from HULU, YouTube and other streaming websites</a:t>
            </a:r>
          </a:p>
        </p:txBody>
      </p:sp>
    </p:spTree>
    <p:extLst>
      <p:ext uri="{BB962C8B-B14F-4D97-AF65-F5344CB8AC3E}">
        <p14:creationId xmlns="" xmlns:p14="http://schemas.microsoft.com/office/powerpoint/2010/main" val="3248513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CONTINGENCY PLANS</a:t>
            </a:r>
          </a:p>
        </p:txBody>
      </p:sp>
      <p:sp>
        <p:nvSpPr>
          <p:cNvPr id="3" name="Content Placeholder 2"/>
          <p:cNvSpPr>
            <a:spLocks noGrp="1"/>
          </p:cNvSpPr>
          <p:nvPr>
            <p:ph idx="1"/>
          </p:nvPr>
        </p:nvSpPr>
        <p:spPr>
          <a:xfrm>
            <a:off x="677334" y="1466491"/>
            <a:ext cx="8596668" cy="4574871"/>
          </a:xfrm>
        </p:spPr>
        <p:txBody>
          <a:bodyPr>
            <a:noAutofit/>
          </a:bodyPr>
          <a:lstStyle/>
          <a:p>
            <a:r>
              <a:rPr lang="en-US" sz="3200" dirty="0">
                <a:effectLst/>
                <a:latin typeface="Times New Roman" panose="02020603050405020304" pitchFamily="18" charset="0"/>
                <a:ea typeface="Arial" panose="020B0604020202020204" pitchFamily="34" charset="0"/>
              </a:rPr>
              <a:t>Developing a risk contingency budget that will prepare for possible budget risk.</a:t>
            </a:r>
            <a:endParaRPr lang="en-US" sz="3200" dirty="0">
              <a:latin typeface="Times New Roman" panose="02020603050405020304" pitchFamily="18" charset="0"/>
              <a:cs typeface="Times New Roman" panose="02020603050405020304" pitchFamily="18" charset="0"/>
            </a:endParaRPr>
          </a:p>
          <a:p>
            <a:r>
              <a:rPr lang="en-US" sz="3200" dirty="0">
                <a:latin typeface="Times New Roman" panose="02020603050405020304" pitchFamily="18" charset="0"/>
                <a:cs typeface="Times New Roman" panose="02020603050405020304" pitchFamily="18" charset="0"/>
              </a:rPr>
              <a:t> Improving services and boosting customer base</a:t>
            </a:r>
          </a:p>
          <a:p>
            <a:r>
              <a:rPr lang="en-US" sz="3200" dirty="0">
                <a:latin typeface="Times New Roman" panose="02020603050405020304" pitchFamily="18" charset="0"/>
                <a:cs typeface="Times New Roman" panose="02020603050405020304" pitchFamily="18" charset="0"/>
              </a:rPr>
              <a:t>Forming partnerships with foreign streaming companies</a:t>
            </a:r>
          </a:p>
          <a:p>
            <a:r>
              <a:rPr lang="en-US" sz="3200" dirty="0">
                <a:latin typeface="Times New Roman" panose="02020603050405020304" pitchFamily="18" charset="0"/>
                <a:cs typeface="Times New Roman" panose="02020603050405020304" pitchFamily="18" charset="0"/>
              </a:rPr>
              <a:t>Assessing target countries streaming and internet regulations</a:t>
            </a:r>
          </a:p>
          <a:p>
            <a:r>
              <a:rPr lang="en-US" sz="3200" dirty="0">
                <a:latin typeface="Times New Roman" panose="02020603050405020304" pitchFamily="18" charset="0"/>
                <a:cs typeface="Times New Roman" panose="02020603050405020304" pitchFamily="18" charset="0"/>
              </a:rPr>
              <a:t>Regular modification of strategies to fit suit specific markets</a:t>
            </a:r>
          </a:p>
        </p:txBody>
      </p:sp>
    </p:spTree>
    <p:extLst>
      <p:ext uri="{BB962C8B-B14F-4D97-AF65-F5344CB8AC3E}">
        <p14:creationId xmlns="" xmlns:p14="http://schemas.microsoft.com/office/powerpoint/2010/main" val="3930780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CONTINGENCY PLANS</a:t>
            </a:r>
            <a:endParaRPr lang="en-US" sz="40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21767"/>
            <a:ext cx="8596668" cy="4419596"/>
          </a:xfrm>
        </p:spPr>
        <p:txBody>
          <a:bodyPr>
            <a:normAutofit/>
          </a:bodyPr>
          <a:lstStyle/>
          <a:p>
            <a:r>
              <a:rPr lang="en-US" sz="2800" dirty="0">
                <a:latin typeface="Times New Roman" panose="02020603050405020304" pitchFamily="18" charset="0"/>
                <a:cs typeface="Times New Roman" panose="02020603050405020304" pitchFamily="18" charset="0"/>
              </a:rPr>
              <a:t>Company may hire foreign legal representatives to negotiate rate</a:t>
            </a:r>
          </a:p>
          <a:p>
            <a:r>
              <a:rPr lang="en-US" sz="2800" dirty="0">
                <a:latin typeface="Times New Roman" panose="02020603050405020304" pitchFamily="18" charset="0"/>
                <a:cs typeface="Times New Roman" panose="02020603050405020304" pitchFamily="18" charset="0"/>
              </a:rPr>
              <a:t>Partner with internet service providers</a:t>
            </a:r>
          </a:p>
          <a:p>
            <a:r>
              <a:rPr lang="en-US" sz="2800" dirty="0">
                <a:latin typeface="Times New Roman" panose="02020603050405020304" pitchFamily="18" charset="0"/>
                <a:cs typeface="Times New Roman" panose="02020603050405020304" pitchFamily="18" charset="0"/>
              </a:rPr>
              <a:t>Assess security risk factor when updating platform</a:t>
            </a:r>
          </a:p>
          <a:p>
            <a:r>
              <a:rPr lang="en-US" sz="2800" dirty="0">
                <a:latin typeface="Times New Roman" panose="02020603050405020304" pitchFamily="18" charset="0"/>
                <a:cs typeface="Times New Roman" panose="02020603050405020304" pitchFamily="18" charset="0"/>
              </a:rPr>
              <a:t>Franchise some products to other companies</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32069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Maple, J. (2017). Examining the Strengths and Weaknesses of Netflix&amp;#39; s Business Model in theContext of the Post-Legacy Television Market. Journal of PromotionalCommunications, 5(2).</a:t>
            </a:r>
          </a:p>
          <a:p>
            <a:r>
              <a:rPr lang="en-US" sz="2400" dirty="0">
                <a:latin typeface="Times New Roman" panose="02020603050405020304" pitchFamily="18" charset="0"/>
                <a:cs typeface="Times New Roman" panose="02020603050405020304" pitchFamily="18" charset="0"/>
              </a:rPr>
              <a:t>Netflix. (2020). Retrieved 27 July 2020, from </a:t>
            </a:r>
            <a:r>
              <a:rPr lang="en-US" sz="2400" u="sng" dirty="0">
                <a:latin typeface="Times New Roman" panose="02020603050405020304" pitchFamily="18" charset="0"/>
                <a:cs typeface="Times New Roman" panose="02020603050405020304" pitchFamily="18" charset="0"/>
                <a:hlinkClick r:id="rId2"/>
              </a:rPr>
              <a:t>https://media.netflix.com/en/about-netflix</a:t>
            </a:r>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Rentfrow, P. J., Goldberg, L. R., &amp; Zilca, R. (2011). Listening, watching, and reading: the structure and correlates of entertainment preferences. </a:t>
            </a:r>
            <a:r>
              <a:rPr lang="en-US" sz="2400" i="1" dirty="0">
                <a:latin typeface="Times New Roman" panose="02020603050405020304" pitchFamily="18" charset="0"/>
                <a:cs typeface="Times New Roman" panose="02020603050405020304" pitchFamily="18" charset="0"/>
              </a:rPr>
              <a:t>Journal of personality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79</a:t>
            </a:r>
            <a:r>
              <a:rPr lang="en-US" sz="2400" dirty="0">
                <a:latin typeface="Times New Roman" panose="02020603050405020304" pitchFamily="18" charset="0"/>
                <a:cs typeface="Times New Roman" panose="02020603050405020304" pitchFamily="18" charset="0"/>
              </a:rPr>
              <a:t>(2), 223–258. </a:t>
            </a:r>
            <a:r>
              <a:rPr lang="en-US" sz="2400" u="sng" dirty="0">
                <a:latin typeface="Times New Roman" panose="02020603050405020304" pitchFamily="18" charset="0"/>
                <a:cs typeface="Times New Roman" panose="02020603050405020304" pitchFamily="18" charset="0"/>
                <a:hlinkClick r:id="rId3"/>
              </a:rPr>
              <a:t>https://doi.org/10.1111/j.1467-6494.2010.00662.x</a:t>
            </a:r>
            <a:endParaRPr lang="en-US" sz="24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16972281"/>
      </p:ext>
    </p:extLst>
  </p:cSld>
  <p:clrMapOvr>
    <a:masterClrMapping/>
  </p:clrMapOvr>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738</TotalTime>
  <Words>1528</Words>
  <Application>Microsoft Office PowerPoint</Application>
  <PresentationFormat>Custom</PresentationFormat>
  <Paragraphs>111</Paragraphs>
  <Slides>14</Slides>
  <Notes>12</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NETFLIX PROJECT PLAN </vt:lpstr>
      <vt:lpstr>NETFLIX INFORMATION</vt:lpstr>
      <vt:lpstr>NETFLIX INFORMATION</vt:lpstr>
      <vt:lpstr>SWOT ANALYSIS</vt:lpstr>
      <vt:lpstr>PROJECT OBJECTIVES</vt:lpstr>
      <vt:lpstr>HOW SUCCESS WILL BE MEASURED</vt:lpstr>
      <vt:lpstr>THE VALUE THIS PROJECT WILL BRING TO NETFLIX</vt:lpstr>
      <vt:lpstr>PROJECT METRICS</vt:lpstr>
      <vt:lpstr>TIMELINES</vt:lpstr>
      <vt:lpstr>RESPONSIBLE PARTIES </vt:lpstr>
      <vt:lpstr>POTENTIAL RISK FACTORS</vt:lpstr>
      <vt:lpstr>CONTINGENCY PLANS</vt:lpstr>
      <vt:lpstr>CONTINGENCY PLANS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ADM</cp:lastModifiedBy>
  <cp:revision>60</cp:revision>
  <dcterms:created xsi:type="dcterms:W3CDTF">2020-08-07T18:06:50Z</dcterms:created>
  <dcterms:modified xsi:type="dcterms:W3CDTF">2020-08-09T21:15:38Z</dcterms:modified>
</cp:coreProperties>
</file>