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9"/>
  </p:notesMasterIdLst>
  <p:handoutMasterIdLst>
    <p:handoutMasterId r:id="rId20"/>
  </p:handoutMasterIdLst>
  <p:sldIdLst>
    <p:sldId id="262" r:id="rId2"/>
    <p:sldId id="264" r:id="rId3"/>
    <p:sldId id="313" r:id="rId4"/>
    <p:sldId id="265" r:id="rId5"/>
    <p:sldId id="332" r:id="rId6"/>
    <p:sldId id="266" r:id="rId7"/>
    <p:sldId id="267" r:id="rId8"/>
    <p:sldId id="268" r:id="rId9"/>
    <p:sldId id="269" r:id="rId10"/>
    <p:sldId id="270" r:id="rId11"/>
    <p:sldId id="271" r:id="rId12"/>
    <p:sldId id="272" r:id="rId13"/>
    <p:sldId id="273" r:id="rId14"/>
    <p:sldId id="334" r:id="rId15"/>
    <p:sldId id="274" r:id="rId16"/>
    <p:sldId id="333" r:id="rId17"/>
    <p:sldId id="31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29" autoAdjust="0"/>
    <p:restoredTop sz="82292" autoAdjust="0"/>
  </p:normalViewPr>
  <p:slideViewPr>
    <p:cSldViewPr>
      <p:cViewPr varScale="1">
        <p:scale>
          <a:sx n="51" d="100"/>
          <a:sy n="51" d="100"/>
        </p:scale>
        <p:origin x="1592" y="184"/>
      </p:cViewPr>
      <p:guideLst>
        <p:guide orient="horz" pos="2160"/>
        <p:guide pos="2880"/>
      </p:guideLst>
    </p:cSldViewPr>
  </p:slideViewPr>
  <p:outlineViewPr>
    <p:cViewPr>
      <p:scale>
        <a:sx n="33" d="100"/>
        <a:sy n="33" d="100"/>
      </p:scale>
      <p:origin x="0" y="11286"/>
    </p:cViewPr>
  </p:outlineViewPr>
  <p:notesTextViewPr>
    <p:cViewPr>
      <p:scale>
        <a:sx n="75" d="100"/>
        <a:sy n="75" d="100"/>
      </p:scale>
      <p:origin x="0" y="0"/>
    </p:cViewPr>
  </p:notesTextViewPr>
  <p:sorterViewPr>
    <p:cViewPr>
      <p:scale>
        <a:sx n="66" d="100"/>
        <a:sy n="66" d="100"/>
      </p:scale>
      <p:origin x="0" y="0"/>
    </p:cViewPr>
  </p:sorterViewPr>
  <p:notesViewPr>
    <p:cSldViewPr>
      <p:cViewPr varScale="1">
        <p:scale>
          <a:sx n="69" d="100"/>
          <a:sy n="69" d="100"/>
        </p:scale>
        <p:origin x="-2310"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66D9664-20EF-4BA3-BCA1-476BAAF7E81A}" type="datetimeFigureOut">
              <a:rPr lang="en-US" smtClean="0"/>
              <a:pPr/>
              <a:t>11/10/18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96771B2-45DA-4EA4-810E-973D4C0D571C}" type="slidenum">
              <a:rPr lang="en-US" smtClean="0"/>
              <a:pPr/>
              <a:t>‹#›</a:t>
            </a:fld>
            <a:endParaRPr lang="en-US" dirty="0"/>
          </a:p>
        </p:txBody>
      </p:sp>
    </p:spTree>
    <p:extLst>
      <p:ext uri="{BB962C8B-B14F-4D97-AF65-F5344CB8AC3E}">
        <p14:creationId xmlns:p14="http://schemas.microsoft.com/office/powerpoint/2010/main" val="19939377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6C8B6F-12AE-4BA6-83FB-BD5080046511}" type="datetimeFigureOut">
              <a:rPr lang="en-US" smtClean="0"/>
              <a:pPr/>
              <a:t>11/10/18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FFA2C8-6B0B-468A-AD19-036047F302A0}" type="slidenum">
              <a:rPr lang="en-US" smtClean="0"/>
              <a:pPr/>
              <a:t>‹#›</a:t>
            </a:fld>
            <a:endParaRPr lang="en-US" dirty="0"/>
          </a:p>
        </p:txBody>
      </p:sp>
    </p:spTree>
    <p:extLst>
      <p:ext uri="{BB962C8B-B14F-4D97-AF65-F5344CB8AC3E}">
        <p14:creationId xmlns:p14="http://schemas.microsoft.com/office/powerpoint/2010/main" val="1857053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None/>
            </a:pPr>
            <a:endParaRPr lang="en-US" i="1"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7FFA2C8-6B0B-468A-AD19-036047F302A0}"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i="0"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i="1"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i="1"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endParaRPr lang="en-US" baseline="0" dirty="0"/>
          </a:p>
          <a:p>
            <a:pPr marL="228600" indent="-228600">
              <a:buFont typeface="Arial" pitchFamily="34" charset="0"/>
              <a:buNone/>
            </a:pPr>
            <a:endParaRPr lang="en-US"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i="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i="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7FFA2C8-6B0B-468A-AD19-036047F302A0}"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i="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7FFA2C8-6B0B-468A-AD19-036047F302A0}"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17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D1CE366C-0F35-4959-9CD8-CA409AAAA20E}" type="datetimeFigureOut">
              <a:rPr lang="en-US" smtClean="0"/>
              <a:pPr/>
              <a:t>11/10/18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B98B3F7-B09B-4E89-859D-3868183157FC}" type="slidenum">
              <a:rPr lang="en-US" smtClean="0"/>
              <a:pPr/>
              <a:t>‹#›</a:t>
            </a:fld>
            <a:endParaRPr lang="en-US" dirty="0"/>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D1CE366C-0F35-4959-9CD8-CA409AAAA20E}" type="datetimeFigureOut">
              <a:rPr lang="en-US" smtClean="0"/>
              <a:pPr/>
              <a:t>11/10/18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98B3F7-B09B-4E89-859D-3868183157FC}" type="slidenum">
              <a:rPr lang="en-US" smtClean="0"/>
              <a:pPr/>
              <a:t>‹#›</a:t>
            </a:fld>
            <a:endParaRPr lang="en-US" dirty="0"/>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1CE366C-0F35-4959-9CD8-CA409AAAA20E}" type="datetimeFigureOut">
              <a:rPr lang="en-US" smtClean="0"/>
              <a:pPr/>
              <a:t>11/10/18</a:t>
            </a:fld>
            <a:endParaRPr lang="en-US" dirty="0"/>
          </a:p>
        </p:txBody>
      </p:sp>
      <p:sp>
        <p:nvSpPr>
          <p:cNvPr id="5" name="Footer Placeholder 4"/>
          <p:cNvSpPr>
            <a:spLocks noGrp="1"/>
          </p:cNvSpPr>
          <p:nvPr>
            <p:ph type="ftr" sz="quarter" idx="11"/>
          </p:nvPr>
        </p:nvSpPr>
        <p:spPr>
          <a:xfrm>
            <a:off x="800100" y="6172200"/>
            <a:ext cx="4000500" cy="457200"/>
          </a:xfrm>
        </p:spPr>
        <p:txBody>
          <a:bodyPr/>
          <a:lstStyle/>
          <a:p>
            <a:endParaRPr lang="en-US"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FB98B3F7-B09B-4E89-859D-3868183157FC}"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D1CE366C-0F35-4959-9CD8-CA409AAAA20E}" type="datetimeFigureOut">
              <a:rPr lang="en-US" smtClean="0"/>
              <a:pPr/>
              <a:t>11/10/18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98B3F7-B09B-4E89-859D-3868183157FC}" type="slidenum">
              <a:rPr lang="en-US" smtClean="0"/>
              <a:pPr/>
              <a:t>‹#›</a:t>
            </a:fld>
            <a:endParaRPr lang="en-US" dirty="0"/>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D1CE366C-0F35-4959-9CD8-CA409AAAA20E}" type="datetimeFigureOut">
              <a:rPr lang="en-US" smtClean="0"/>
              <a:pPr/>
              <a:t>11/10/18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B98B3F7-B09B-4E89-859D-3868183157FC}" type="slidenum">
              <a:rPr lang="en-US" smtClean="0"/>
              <a:pPr/>
              <a:t>‹#›</a:t>
            </a:fld>
            <a:endParaRPr lang="en-US" dirty="0"/>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D1CE366C-0F35-4959-9CD8-CA409AAAA20E}" type="datetimeFigureOut">
              <a:rPr lang="en-US" smtClean="0"/>
              <a:pPr/>
              <a:t>11/10/18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B98B3F7-B09B-4E89-859D-3868183157F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CE366C-0F35-4959-9CD8-CA409AAAA20E}" type="datetimeFigureOut">
              <a:rPr lang="en-US" smtClean="0"/>
              <a:pPr/>
              <a:t>11/10/18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B98B3F7-B09B-4E89-859D-3868183157F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1CE366C-0F35-4959-9CD8-CA409AAAA20E}" type="datetimeFigureOut">
              <a:rPr lang="en-US" smtClean="0"/>
              <a:pPr/>
              <a:t>11/10/18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98B3F7-B09B-4E89-859D-3868183157FC}" type="slidenum">
              <a:rPr lang="en-US" smtClean="0"/>
              <a:pPr/>
              <a:t>‹#›</a:t>
            </a:fld>
            <a:endParaRPr lang="en-US" dirty="0"/>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1CE366C-0F35-4959-9CD8-CA409AAAA20E}" type="datetimeFigureOut">
              <a:rPr lang="en-US" smtClean="0"/>
              <a:pPr/>
              <a:t>11/10/18</a:t>
            </a:fld>
            <a:endParaRPr lang="en-US" dirty="0"/>
          </a:p>
        </p:txBody>
      </p:sp>
      <p:sp>
        <p:nvSpPr>
          <p:cNvPr id="6" name="Footer Placeholder 5"/>
          <p:cNvSpPr>
            <a:spLocks noGrp="1"/>
          </p:cNvSpPr>
          <p:nvPr>
            <p:ph type="ftr" sz="quarter" idx="11"/>
          </p:nvPr>
        </p:nvSpPr>
        <p:spPr>
          <a:xfrm>
            <a:off x="914400" y="6172200"/>
            <a:ext cx="3886200" cy="457200"/>
          </a:xfrm>
        </p:spPr>
        <p:txBody>
          <a:bodyPr/>
          <a:lstStyle/>
          <a:p>
            <a:endParaRPr lang="en-US" dirty="0"/>
          </a:p>
        </p:txBody>
      </p:sp>
      <p:sp>
        <p:nvSpPr>
          <p:cNvPr id="7" name="Slide Number Placeholder 6"/>
          <p:cNvSpPr>
            <a:spLocks noGrp="1"/>
          </p:cNvSpPr>
          <p:nvPr>
            <p:ph type="sldNum" sz="quarter" idx="12"/>
          </p:nvPr>
        </p:nvSpPr>
        <p:spPr>
          <a:xfrm>
            <a:off x="146304" y="6208776"/>
            <a:ext cx="457200" cy="457200"/>
          </a:xfrm>
        </p:spPr>
        <p:txBody>
          <a:bodyPr/>
          <a:lstStyle/>
          <a:p>
            <a:fld id="{FB98B3F7-B09B-4E89-859D-3868183157FC}" type="slidenum">
              <a:rPr lang="en-US" smtClean="0"/>
              <a:pPr/>
              <a:t>‹#›</a:t>
            </a:fld>
            <a:endParaRPr lang="en-US"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1CE366C-0F35-4959-9CD8-CA409AAAA20E}" type="datetimeFigureOut">
              <a:rPr lang="en-US" smtClean="0"/>
              <a:pPr/>
              <a:t>11/10/18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98B3F7-B09B-4E89-859D-3868183157F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1CE366C-0F35-4959-9CD8-CA409AAAA20E}" type="datetimeFigureOut">
              <a:rPr lang="en-US" smtClean="0"/>
              <a:pPr/>
              <a:t>11/10/18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98B3F7-B09B-4E89-859D-3868183157F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1CE366C-0F35-4959-9CD8-CA409AAAA20E}" type="datetimeFigureOut">
              <a:rPr lang="en-US" smtClean="0"/>
              <a:pPr/>
              <a:t>11/10/18</a:t>
            </a:fld>
            <a:endParaRPr lang="en-US" dirty="0"/>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B98B3F7-B09B-4E89-859D-3868183157F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normAutofit fontScale="92500" lnSpcReduction="10000"/>
          </a:bodyPr>
          <a:lstStyle/>
          <a:p>
            <a:r>
              <a:rPr lang="en-US" dirty="0"/>
              <a:t>Your name</a:t>
            </a:r>
          </a:p>
          <a:p>
            <a:r>
              <a:rPr lang="en-US" dirty="0"/>
              <a:t>Course name/number, section,</a:t>
            </a:r>
          </a:p>
          <a:p>
            <a:r>
              <a:rPr lang="en-US" dirty="0"/>
              <a:t>semester (Note: this plan is confidential should appear on the title slide.)</a:t>
            </a:r>
          </a:p>
          <a:p>
            <a:endParaRPr lang="en-US" dirty="0"/>
          </a:p>
          <a:p>
            <a:endParaRPr lang="en-US" dirty="0"/>
          </a:p>
        </p:txBody>
      </p:sp>
      <p:sp>
        <p:nvSpPr>
          <p:cNvPr id="4" name="Title 3"/>
          <p:cNvSpPr>
            <a:spLocks noGrp="1"/>
          </p:cNvSpPr>
          <p:nvPr>
            <p:ph type="ctrTitle"/>
          </p:nvPr>
        </p:nvSpPr>
        <p:spPr/>
        <p:txBody>
          <a:bodyPr/>
          <a:lstStyle/>
          <a:p>
            <a:r>
              <a:rPr lang="en-US" i="1" dirty="0"/>
              <a:t>(Your Product Name)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sz="quarter" idx="1"/>
          </p:nvPr>
        </p:nvSpPr>
        <p:spPr/>
        <p:txBody>
          <a:bodyPr/>
          <a:lstStyle/>
          <a:p>
            <a:pPr>
              <a:buNone/>
            </a:pPr>
            <a:r>
              <a:rPr lang="en-US" dirty="0"/>
              <a:t>Prepare this slide last and submit it with the final plan at the end of the semester.</a:t>
            </a:r>
          </a:p>
          <a:p>
            <a:pPr>
              <a:buNone/>
            </a:pPr>
            <a:r>
              <a:rPr lang="en-US" dirty="0"/>
              <a:t>Contents of this slide should include:</a:t>
            </a:r>
          </a:p>
          <a:p>
            <a:r>
              <a:rPr lang="en-US" dirty="0"/>
              <a:t>Summary of the key findings of your analysis, including new communications objectives.</a:t>
            </a:r>
          </a:p>
          <a:p>
            <a:r>
              <a:rPr lang="en-US" dirty="0"/>
              <a:t>Briefly state your promotion mix recommendations for coming year.</a:t>
            </a:r>
          </a:p>
          <a:p>
            <a:r>
              <a:rPr lang="en-US" dirty="0"/>
              <a:t>Identify any corporate policy items that will be impacted with new recommendations.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Table of Contents</a:t>
            </a:r>
          </a:p>
        </p:txBody>
      </p:sp>
      <p:sp>
        <p:nvSpPr>
          <p:cNvPr id="3" name="Content Placeholder 2"/>
          <p:cNvSpPr>
            <a:spLocks noGrp="1"/>
          </p:cNvSpPr>
          <p:nvPr>
            <p:ph sz="quarter" idx="1"/>
          </p:nvPr>
        </p:nvSpPr>
        <p:spPr/>
        <p:txBody>
          <a:bodyPr/>
          <a:lstStyle/>
          <a:p>
            <a:r>
              <a:rPr lang="en-US" dirty="0"/>
              <a:t>Prepare this slide 3 times and submit:</a:t>
            </a:r>
          </a:p>
          <a:p>
            <a:pPr>
              <a:buNone/>
            </a:pPr>
            <a:endParaRPr lang="en-US" dirty="0"/>
          </a:p>
          <a:p>
            <a:r>
              <a:rPr lang="en-US" dirty="0"/>
              <a:t>Part 1 Table of Contents</a:t>
            </a:r>
          </a:p>
          <a:p>
            <a:pPr>
              <a:buNone/>
            </a:pPr>
            <a:endParaRPr lang="en-US" dirty="0"/>
          </a:p>
          <a:p>
            <a:r>
              <a:rPr lang="en-US" dirty="0"/>
              <a:t>Parts 1 and 2 Table of Contents</a:t>
            </a:r>
          </a:p>
          <a:p>
            <a:pPr>
              <a:buNone/>
            </a:pPr>
            <a:endParaRPr lang="en-US" dirty="0"/>
          </a:p>
          <a:p>
            <a:r>
              <a:rPr lang="en-US" dirty="0"/>
              <a:t>Final Plan – submit full table of contents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33400"/>
            <a:ext cx="8153400" cy="4648200"/>
          </a:xfrm>
        </p:spPr>
        <p:txBody>
          <a:bodyPr>
            <a:normAutofit fontScale="90000"/>
          </a:bodyPr>
          <a:lstStyle/>
          <a:p>
            <a:r>
              <a:rPr lang="en-US" sz="3600" b="1" dirty="0"/>
              <a:t>Part 1</a:t>
            </a:r>
            <a:br>
              <a:rPr lang="en-US" sz="3600" b="1" dirty="0"/>
            </a:br>
            <a:r>
              <a:rPr lang="en-US" sz="3600" b="1" dirty="0"/>
              <a:t>Current Marketing Situation </a:t>
            </a:r>
            <a:r>
              <a:rPr lang="en-US" sz="3600" dirty="0"/>
              <a:t>Product Marketing Strategies</a:t>
            </a:r>
            <a:br>
              <a:rPr lang="en-US" sz="3600" dirty="0"/>
            </a:br>
            <a:r>
              <a:rPr lang="en-US" sz="3600" dirty="0"/>
              <a:t>___________________________</a:t>
            </a:r>
            <a:br>
              <a:rPr lang="en-US" sz="3600" dirty="0"/>
            </a:br>
            <a:r>
              <a:rPr lang="en-US" sz="2800" dirty="0"/>
              <a:t>This part should focus on “what currently is” based on your research, not what strategies you want in the new year.  Much of the information in this part will be from marketing concepts learned in a Principles of Marketing course. Refer to the Marketing Toolkit posted in Course Resources.</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endParaRPr lang="en-US" dirty="0"/>
          </a:p>
        </p:txBody>
      </p:sp>
      <p:sp>
        <p:nvSpPr>
          <p:cNvPr id="3" name="Content Placeholder 2"/>
          <p:cNvSpPr>
            <a:spLocks noGrp="1"/>
          </p:cNvSpPr>
          <p:nvPr>
            <p:ph sz="quarter" idx="1"/>
          </p:nvPr>
        </p:nvSpPr>
        <p:spPr/>
        <p:txBody>
          <a:bodyPr/>
          <a:lstStyle/>
          <a:p>
            <a:pPr>
              <a:buNone/>
            </a:pPr>
            <a:r>
              <a:rPr lang="en-US" b="1" dirty="0"/>
              <a:t>Pointers for development of Part 1:</a:t>
            </a:r>
          </a:p>
          <a:p>
            <a:r>
              <a:rPr lang="en-US" dirty="0"/>
              <a:t>Do not include a history of the company, remember the audience for this presentation are part of internal &amp; external team to help execute this plan.</a:t>
            </a:r>
          </a:p>
          <a:p>
            <a:r>
              <a:rPr lang="en-US" dirty="0"/>
              <a:t>Do not approach this as a term paper, this should be a concise, easy to read presentation using graphics to effectively present important information.</a:t>
            </a:r>
          </a:p>
          <a:p>
            <a:r>
              <a:rPr lang="en-US" dirty="0"/>
              <a:t>Use accurate marketing terminology.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696200" cy="1249362"/>
          </a:xfrm>
        </p:spPr>
        <p:txBody>
          <a:bodyPr>
            <a:noAutofit/>
          </a:bodyPr>
          <a:lstStyle/>
          <a:p>
            <a:br>
              <a:rPr lang="en-US" sz="2400" b="1" dirty="0"/>
            </a:br>
            <a:r>
              <a:rPr lang="en-US" sz="2400" b="1" dirty="0"/>
              <a:t>Part 1.a. Product Description</a:t>
            </a:r>
            <a:br>
              <a:rPr lang="en-US" sz="2400" b="1" dirty="0"/>
            </a:br>
            <a:r>
              <a:rPr lang="en-US" sz="2400" b="1" dirty="0"/>
              <a:t>Concise Marketing Overview of the Product &amp; its role in the Market</a:t>
            </a:r>
          </a:p>
        </p:txBody>
      </p:sp>
      <p:sp>
        <p:nvSpPr>
          <p:cNvPr id="4" name="Content Placeholder 3"/>
          <p:cNvSpPr>
            <a:spLocks noGrp="1"/>
          </p:cNvSpPr>
          <p:nvPr>
            <p:ph sz="quarter" idx="1"/>
          </p:nvPr>
        </p:nvSpPr>
        <p:spPr/>
        <p:txBody>
          <a:bodyPr>
            <a:normAutofit/>
          </a:bodyPr>
          <a:lstStyle/>
          <a:p>
            <a:pPr>
              <a:buNone/>
            </a:pPr>
            <a:r>
              <a:rPr lang="en-US" sz="2400" dirty="0"/>
              <a:t>Consumers buy solutions, not product features. The IMC’s main purpose is to communicate the product’s value in solution terms to specific target audiences.  Clearly describe:</a:t>
            </a:r>
          </a:p>
          <a:p>
            <a:pPr>
              <a:buNone/>
            </a:pPr>
            <a:endParaRPr lang="en-US" sz="2400" dirty="0"/>
          </a:p>
          <a:p>
            <a:r>
              <a:rPr lang="en-US" sz="2400" dirty="0"/>
              <a:t>3 specific levels of the product (core, actual description and augmented)</a:t>
            </a:r>
          </a:p>
          <a:p>
            <a:r>
              <a:rPr lang="en-US" sz="2400" dirty="0"/>
              <a:t>Customer need the product serves (physical, social or individual)</a:t>
            </a:r>
          </a:p>
          <a:p>
            <a:r>
              <a:rPr lang="en-US" sz="2400" dirty="0"/>
              <a:t>What type of product it is (convenience, shopping, specialty or unsought)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143000"/>
          </a:xfrm>
        </p:spPr>
        <p:txBody>
          <a:bodyPr>
            <a:normAutofit fontScale="90000"/>
          </a:bodyPr>
          <a:lstStyle/>
          <a:p>
            <a:r>
              <a:rPr lang="en-US" sz="2800" b="1" dirty="0"/>
              <a:t>Part1.b. Product Description</a:t>
            </a:r>
            <a:br>
              <a:rPr lang="en-US" sz="2800" b="1" dirty="0"/>
            </a:br>
            <a:r>
              <a:rPr lang="en-US" sz="2800" b="1" dirty="0"/>
              <a:t>    </a:t>
            </a:r>
            <a:r>
              <a:rPr lang="en-US" sz="2700" b="1" dirty="0"/>
              <a:t>Current Product’s competitive position</a:t>
            </a:r>
            <a:endParaRPr lang="en-US" sz="2800" b="1" dirty="0"/>
          </a:p>
        </p:txBody>
      </p:sp>
      <p:sp>
        <p:nvSpPr>
          <p:cNvPr id="3" name="Content Placeholder 2"/>
          <p:cNvSpPr>
            <a:spLocks noGrp="1"/>
          </p:cNvSpPr>
          <p:nvPr>
            <p:ph sz="quarter" idx="1"/>
          </p:nvPr>
        </p:nvSpPr>
        <p:spPr/>
        <p:txBody>
          <a:bodyPr>
            <a:normAutofit lnSpcReduction="10000"/>
          </a:bodyPr>
          <a:lstStyle/>
          <a:p>
            <a:pPr>
              <a:buNone/>
            </a:pPr>
            <a:r>
              <a:rPr lang="en-US" sz="2000" dirty="0"/>
              <a:t>Note: Use the SWOT Analysis &amp; Competitive Analysis worksheets attached to the end of this plan to help you with this section. It should:</a:t>
            </a:r>
          </a:p>
          <a:p>
            <a:r>
              <a:rPr lang="en-US" sz="2400" dirty="0"/>
              <a:t>Identify the product’s market share (Hoover.com is a good source, but frequently hard to find, so just be close and provide your rationale)</a:t>
            </a:r>
          </a:p>
          <a:p>
            <a:r>
              <a:rPr lang="en-US" sz="2400" dirty="0"/>
              <a:t>Name competitors, their pricing, kinds of advertising used, etc.</a:t>
            </a:r>
          </a:p>
          <a:p>
            <a:r>
              <a:rPr lang="en-US" sz="2400" dirty="0"/>
              <a:t>Identify their vulnerabilities relative to your product.</a:t>
            </a:r>
          </a:p>
          <a:p>
            <a:r>
              <a:rPr lang="en-US" sz="2400" dirty="0"/>
              <a:t>Identify if product is a market leader, </a:t>
            </a:r>
            <a:r>
              <a:rPr lang="en-US" sz="2400" dirty="0" err="1"/>
              <a:t>nicher</a:t>
            </a:r>
            <a:r>
              <a:rPr lang="en-US" sz="2400" dirty="0"/>
              <a:t>, challenger, or follower.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t>Part1.c.   Product Description</a:t>
            </a:r>
            <a:br>
              <a:rPr lang="en-US" sz="2400" b="1" dirty="0"/>
            </a:br>
            <a:r>
              <a:rPr lang="en-US" sz="2400" b="1" dirty="0"/>
              <a:t>            Value Proposition</a:t>
            </a:r>
          </a:p>
        </p:txBody>
      </p:sp>
      <p:sp>
        <p:nvSpPr>
          <p:cNvPr id="3" name="Content Placeholder 2"/>
          <p:cNvSpPr>
            <a:spLocks noGrp="1"/>
          </p:cNvSpPr>
          <p:nvPr>
            <p:ph sz="quarter" idx="1"/>
          </p:nvPr>
        </p:nvSpPr>
        <p:spPr/>
        <p:txBody>
          <a:bodyPr/>
          <a:lstStyle/>
          <a:p>
            <a:pPr>
              <a:buNone/>
            </a:pPr>
            <a:r>
              <a:rPr lang="en-US" dirty="0"/>
              <a:t>What is the product’s current value proposition? Is it more for more, more for same, more for less, and your rationale.</a:t>
            </a:r>
          </a:p>
          <a:p>
            <a:r>
              <a:rPr lang="en-US" dirty="0"/>
              <a:t>What is the products set of benefits that it delivers to satisfy consumers’ needs?</a:t>
            </a:r>
          </a:p>
          <a:p>
            <a:r>
              <a:rPr lang="en-US" dirty="0"/>
              <a:t>How does the product differentiate itself from its competitors</a:t>
            </a:r>
          </a:p>
          <a:p>
            <a:r>
              <a:rPr lang="en-US" dirty="0"/>
              <a:t>How does it try to develop lifetime value for its target audiences?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400" b="1" dirty="0"/>
              <a:t>Part1.d. Product description</a:t>
            </a:r>
            <a:br>
              <a:rPr lang="en-US" sz="2400" b="1" dirty="0"/>
            </a:br>
            <a:r>
              <a:rPr lang="en-US" sz="2400" b="1" dirty="0"/>
              <a:t>	Primary target market characteristics</a:t>
            </a:r>
          </a:p>
        </p:txBody>
      </p:sp>
      <p:sp>
        <p:nvSpPr>
          <p:cNvPr id="5" name="Content Placeholder 4"/>
          <p:cNvSpPr>
            <a:spLocks noGrp="1"/>
          </p:cNvSpPr>
          <p:nvPr>
            <p:ph sz="quarter" idx="1"/>
          </p:nvPr>
        </p:nvSpPr>
        <p:spPr/>
        <p:txBody>
          <a:bodyPr>
            <a:normAutofit lnSpcReduction="10000"/>
          </a:bodyPr>
          <a:lstStyle/>
          <a:p>
            <a:pPr>
              <a:buNone/>
            </a:pPr>
            <a:r>
              <a:rPr lang="en-US" dirty="0"/>
              <a:t>Remember the more a marketing communicator knows about a target audience, the greater chance the message will be heard in targeted media (refer to chapter 6)  The target audiences should be:</a:t>
            </a:r>
          </a:p>
          <a:p>
            <a:r>
              <a:rPr lang="en-US" sz="2400" dirty="0"/>
              <a:t>At least 3 targets that meet the following criteria: accessible, measurable, profitable and distinguishable.</a:t>
            </a:r>
          </a:p>
          <a:p>
            <a:r>
              <a:rPr lang="en-US" sz="2400" dirty="0"/>
              <a:t>Identify type of market targeting strategy currently used: undifferentiated, differentiated, concentrated or micromarketing.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dirty="0"/>
              <a:t>Part 1.e.  Product description</a:t>
            </a:r>
            <a:br>
              <a:rPr lang="en-US" sz="2400" b="1" dirty="0"/>
            </a:br>
            <a:r>
              <a:rPr lang="en-US" sz="2400" b="1" dirty="0"/>
              <a:t>            Target Market Buyer’s decision process</a:t>
            </a:r>
          </a:p>
        </p:txBody>
      </p:sp>
      <p:sp>
        <p:nvSpPr>
          <p:cNvPr id="3" name="Content Placeholder 2"/>
          <p:cNvSpPr>
            <a:spLocks noGrp="1"/>
          </p:cNvSpPr>
          <p:nvPr>
            <p:ph sz="quarter" idx="1"/>
          </p:nvPr>
        </p:nvSpPr>
        <p:spPr/>
        <p:txBody>
          <a:bodyPr/>
          <a:lstStyle/>
          <a:p>
            <a:pPr>
              <a:buNone/>
            </a:pPr>
            <a:r>
              <a:rPr lang="en-US" dirty="0"/>
              <a:t>This information is very important because it indicates how much information a consumer needs before they purchase the product.  For example, a car is requires more in-depth information (brochures, web, etc.) than Coke.  Which choice used:</a:t>
            </a:r>
          </a:p>
          <a:p>
            <a:r>
              <a:rPr lang="en-US" sz="2000" dirty="0"/>
              <a:t>Complex buying process</a:t>
            </a:r>
          </a:p>
          <a:p>
            <a:r>
              <a:rPr lang="en-US" sz="2000" dirty="0"/>
              <a:t>Dissonance-reducing buying process</a:t>
            </a:r>
          </a:p>
          <a:p>
            <a:r>
              <a:rPr lang="en-US" sz="2000" dirty="0"/>
              <a:t>Habitual buying behavior</a:t>
            </a:r>
          </a:p>
          <a:p>
            <a:r>
              <a:rPr lang="en-US" sz="2000" dirty="0"/>
              <a:t>Variety-seeking buying behavior</a:t>
            </a:r>
          </a:p>
          <a:p>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400" b="1" dirty="0"/>
              <a:t>Part 1.f. Product Review</a:t>
            </a:r>
            <a:br>
              <a:rPr lang="en-US" sz="2400" b="1" dirty="0"/>
            </a:br>
            <a:r>
              <a:rPr lang="en-US" sz="2400" b="1" dirty="0"/>
              <a:t> 	Brand Strategy of the product/service</a:t>
            </a:r>
          </a:p>
        </p:txBody>
      </p:sp>
      <p:sp>
        <p:nvSpPr>
          <p:cNvPr id="6" name="Content Placeholder 5"/>
          <p:cNvSpPr>
            <a:spLocks noGrp="1"/>
          </p:cNvSpPr>
          <p:nvPr>
            <p:ph sz="quarter" idx="1"/>
          </p:nvPr>
        </p:nvSpPr>
        <p:spPr/>
        <p:txBody>
          <a:bodyPr>
            <a:normAutofit lnSpcReduction="10000"/>
          </a:bodyPr>
          <a:lstStyle/>
          <a:p>
            <a:pPr>
              <a:buNone/>
            </a:pPr>
            <a:r>
              <a:rPr lang="en-US" dirty="0"/>
              <a:t>This topic analyzes how the firm brands the product.  Discuss the following issues:</a:t>
            </a:r>
          </a:p>
          <a:p>
            <a:r>
              <a:rPr lang="en-US" dirty="0"/>
              <a:t>Is the product a national brand that already has brand equity, is it a new brand or no brand equity?</a:t>
            </a:r>
          </a:p>
          <a:p>
            <a:r>
              <a:rPr lang="en-US" dirty="0"/>
              <a:t>Is the product part of a product line, if so, what else is included in the product line?</a:t>
            </a:r>
          </a:p>
          <a:p>
            <a:r>
              <a:rPr lang="en-US" dirty="0"/>
              <a:t>Is the brand adequately represented in the packaging, such that the primary target market can identify the positioning strategy?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dirty="0"/>
              <a:t>Part 1.g.  Product Review</a:t>
            </a:r>
            <a:br>
              <a:rPr lang="en-US" sz="2400" b="1" dirty="0"/>
            </a:br>
            <a:r>
              <a:rPr lang="en-US" sz="2400" b="1" dirty="0"/>
              <a:t>          Type of product/service lifecycle &amp; 	benefits/features analysis</a:t>
            </a:r>
          </a:p>
        </p:txBody>
      </p:sp>
      <p:sp>
        <p:nvSpPr>
          <p:cNvPr id="3" name="Content Placeholder 2"/>
          <p:cNvSpPr>
            <a:spLocks noGrp="1"/>
          </p:cNvSpPr>
          <p:nvPr>
            <p:ph sz="quarter" idx="1"/>
          </p:nvPr>
        </p:nvSpPr>
        <p:spPr/>
        <p:txBody>
          <a:bodyPr>
            <a:normAutofit fontScale="92500" lnSpcReduction="20000"/>
          </a:bodyPr>
          <a:lstStyle/>
          <a:p>
            <a:pPr>
              <a:buNone/>
            </a:pPr>
            <a:r>
              <a:rPr lang="en-US" dirty="0"/>
              <a:t>The stage the product is in is very important to the marketing communicator because it provides clues to how much advertising investment should be made in the product. Analysis should include:</a:t>
            </a:r>
          </a:p>
          <a:p>
            <a:r>
              <a:rPr lang="en-US" dirty="0"/>
              <a:t>Which of the 5 lifecycle stages is the product currently in and your rationale.</a:t>
            </a:r>
          </a:p>
          <a:p>
            <a:r>
              <a:rPr lang="en-US" dirty="0"/>
              <a:t>Identify the benefits and features of the product to the target audiences.</a:t>
            </a:r>
          </a:p>
          <a:p>
            <a:r>
              <a:rPr lang="en-US" dirty="0"/>
              <a:t>What adopter category are your target audiences in (innovators, early adopters, early mainstream, late mainstream or lagging adopters and your rationale.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dirty="0"/>
              <a:t>Part 1.h. Distribution Review</a:t>
            </a:r>
            <a:br>
              <a:rPr lang="en-US" sz="2400" b="1" dirty="0"/>
            </a:br>
            <a:r>
              <a:rPr lang="en-US" sz="2400" b="1" dirty="0"/>
              <a:t>Current supply chain members and their roles</a:t>
            </a:r>
          </a:p>
        </p:txBody>
      </p:sp>
      <p:sp>
        <p:nvSpPr>
          <p:cNvPr id="3" name="Content Placeholder 2"/>
          <p:cNvSpPr>
            <a:spLocks noGrp="1"/>
          </p:cNvSpPr>
          <p:nvPr>
            <p:ph sz="quarter" idx="1"/>
          </p:nvPr>
        </p:nvSpPr>
        <p:spPr/>
        <p:txBody>
          <a:bodyPr>
            <a:normAutofit fontScale="92500" lnSpcReduction="10000"/>
          </a:bodyPr>
          <a:lstStyle/>
          <a:p>
            <a:pPr>
              <a:buNone/>
            </a:pPr>
            <a:r>
              <a:rPr lang="en-US" dirty="0"/>
              <a:t>An important part of adding value and maintaining relationships with customers is the product’s supply chain and their roles.</a:t>
            </a:r>
          </a:p>
          <a:p>
            <a:r>
              <a:rPr lang="en-US" dirty="0"/>
              <a:t>What is their distribution strategy (intensive, selective or exclusive)? How is the product distributed?</a:t>
            </a:r>
          </a:p>
          <a:p>
            <a:r>
              <a:rPr lang="en-US" dirty="0"/>
              <a:t>Describe or diagram the channel system for primary target only.</a:t>
            </a:r>
          </a:p>
          <a:p>
            <a:r>
              <a:rPr lang="en-US" dirty="0"/>
              <a:t>You may need to discuss more than one channel system. For example, may have a direct to customer channel, and one or more indirect channels to the final customer.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Part 1.i. Distribution Review</a:t>
            </a:r>
            <a:br>
              <a:rPr lang="en-US" sz="2800" b="1" dirty="0"/>
            </a:br>
            <a:r>
              <a:rPr lang="en-US" sz="2800" b="1" dirty="0"/>
              <a:t>Value delivery network analysis</a:t>
            </a:r>
          </a:p>
        </p:txBody>
      </p:sp>
      <p:sp>
        <p:nvSpPr>
          <p:cNvPr id="3" name="Content Placeholder 2"/>
          <p:cNvSpPr>
            <a:spLocks noGrp="1"/>
          </p:cNvSpPr>
          <p:nvPr>
            <p:ph sz="quarter" idx="1"/>
          </p:nvPr>
        </p:nvSpPr>
        <p:spPr/>
        <p:txBody>
          <a:bodyPr>
            <a:normAutofit lnSpcReduction="10000"/>
          </a:bodyPr>
          <a:lstStyle/>
          <a:p>
            <a:pPr>
              <a:buNone/>
            </a:pPr>
            <a:r>
              <a:rPr lang="en-US" dirty="0"/>
              <a:t>Be sure to discuss how each member adds (or doesn’t add) value for the final consumer.  Discuss whether you product is distributed via a:</a:t>
            </a:r>
          </a:p>
          <a:p>
            <a:r>
              <a:rPr lang="en-US" dirty="0"/>
              <a:t>Conventional distribution channel</a:t>
            </a:r>
          </a:p>
          <a:p>
            <a:r>
              <a:rPr lang="en-US" dirty="0"/>
              <a:t>Vertical marketing system (VMS)</a:t>
            </a:r>
          </a:p>
          <a:p>
            <a:r>
              <a:rPr lang="en-US" dirty="0"/>
              <a:t>Corporate or contractual VMS</a:t>
            </a:r>
          </a:p>
          <a:p>
            <a:r>
              <a:rPr lang="en-US" dirty="0"/>
              <a:t>Horizontal Marketing System</a:t>
            </a:r>
          </a:p>
          <a:p>
            <a:r>
              <a:rPr lang="en-US" dirty="0"/>
              <a:t>Multichannel Distribution system</a:t>
            </a:r>
          </a:p>
          <a:p>
            <a:pPr>
              <a:buNone/>
            </a:pPr>
            <a:r>
              <a:rPr lang="en-US" dirty="0"/>
              <a:t>Also discuss whether their distribution strategy is selective, intensive or exclusive</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Part 1  Communications Objectives and Issues</a:t>
            </a:r>
            <a:br>
              <a:rPr lang="en-US" sz="2800" b="1" dirty="0"/>
            </a:br>
            <a:r>
              <a:rPr lang="en-US" sz="2800" b="1" dirty="0"/>
              <a:t>First year communications objectives</a:t>
            </a:r>
          </a:p>
        </p:txBody>
      </p:sp>
      <p:sp>
        <p:nvSpPr>
          <p:cNvPr id="3" name="Content Placeholder 2"/>
          <p:cNvSpPr>
            <a:spLocks noGrp="1"/>
          </p:cNvSpPr>
          <p:nvPr>
            <p:ph sz="quarter" idx="1"/>
          </p:nvPr>
        </p:nvSpPr>
        <p:spPr/>
        <p:txBody>
          <a:bodyPr>
            <a:normAutofit lnSpcReduction="10000"/>
          </a:bodyPr>
          <a:lstStyle/>
          <a:p>
            <a:pPr>
              <a:buNone/>
            </a:pPr>
            <a:r>
              <a:rPr lang="en-US" dirty="0"/>
              <a:t>Marketing communicators need to know where the target audiences are currently and what stage should they be moved to. Communications objectives need:</a:t>
            </a:r>
          </a:p>
          <a:p>
            <a:r>
              <a:rPr lang="en-US" dirty="0"/>
              <a:t>At least 3 broad measurable communications objectives needed (ex. Increase product knowledge from current % to what % by when)?</a:t>
            </a:r>
          </a:p>
          <a:p>
            <a:r>
              <a:rPr lang="en-US" dirty="0"/>
              <a:t>Identify the buyer readiness states of the primary target audience (awareness, knowledge, liking, preference, conviction or purchase).</a:t>
            </a:r>
          </a:p>
          <a:p>
            <a:pPr>
              <a:buNone/>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Issues impacting the objectives attainment</a:t>
            </a:r>
          </a:p>
        </p:txBody>
      </p:sp>
      <p:sp>
        <p:nvSpPr>
          <p:cNvPr id="3" name="Content Placeholder 2"/>
          <p:cNvSpPr>
            <a:spLocks noGrp="1"/>
          </p:cNvSpPr>
          <p:nvPr>
            <p:ph sz="quarter" idx="1"/>
          </p:nvPr>
        </p:nvSpPr>
        <p:spPr/>
        <p:txBody>
          <a:bodyPr/>
          <a:lstStyle/>
          <a:p>
            <a:pPr>
              <a:buNone/>
            </a:pPr>
            <a:r>
              <a:rPr lang="en-US" dirty="0"/>
              <a:t>This is the where you need to identify any issues that need to be addressed before these communications objectives can be achieved.  For example:</a:t>
            </a:r>
          </a:p>
          <a:p>
            <a:r>
              <a:rPr lang="en-US" dirty="0"/>
              <a:t>Adequate budgets</a:t>
            </a:r>
          </a:p>
          <a:p>
            <a:r>
              <a:rPr lang="en-US" dirty="0"/>
              <a:t>Timely approval of budgets</a:t>
            </a:r>
          </a:p>
          <a:p>
            <a:r>
              <a:rPr lang="en-US" dirty="0"/>
              <a:t>If creative materials need pre-testing, you need to identify when results are needed, etc.</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b="1" dirty="0"/>
              <a:t>This concludes Part 1</a:t>
            </a:r>
          </a:p>
        </p:txBody>
      </p:sp>
      <p:sp>
        <p:nvSpPr>
          <p:cNvPr id="3" name="Content Placeholder 2"/>
          <p:cNvSpPr>
            <a:spLocks noGrp="1"/>
          </p:cNvSpPr>
          <p:nvPr>
            <p:ph sz="quarter" idx="1"/>
          </p:nvPr>
        </p:nvSpPr>
        <p:spPr/>
        <p:txBody>
          <a:bodyPr>
            <a:normAutofit lnSpcReduction="10000"/>
          </a:bodyPr>
          <a:lstStyle/>
          <a:p>
            <a:r>
              <a:rPr lang="en-US" sz="2000" dirty="0"/>
              <a:t>Be sure to go back and develop your </a:t>
            </a:r>
            <a:r>
              <a:rPr lang="en-US" sz="2000" b="1" dirty="0"/>
              <a:t>Table of Contents</a:t>
            </a:r>
            <a:endParaRPr lang="en-US" sz="2000" dirty="0"/>
          </a:p>
          <a:p>
            <a:endParaRPr lang="en-US" sz="2000" dirty="0"/>
          </a:p>
          <a:p>
            <a:r>
              <a:rPr lang="en-US" sz="2000" dirty="0"/>
              <a:t>Be sure to </a:t>
            </a:r>
            <a:r>
              <a:rPr lang="en-US" sz="2000" b="1" dirty="0"/>
              <a:t>edit your work</a:t>
            </a:r>
            <a:r>
              <a:rPr lang="en-US" sz="2000" dirty="0"/>
              <a:t>, follow the tips for effective Power Point Presentations </a:t>
            </a:r>
          </a:p>
          <a:p>
            <a:endParaRPr lang="en-US" sz="2000" dirty="0"/>
          </a:p>
          <a:p>
            <a:r>
              <a:rPr lang="en-US" sz="2000" dirty="0"/>
              <a:t>Be sure to include your </a:t>
            </a:r>
            <a:r>
              <a:rPr lang="en-US" sz="2000" b="1" dirty="0"/>
              <a:t>endnotes and bibliography</a:t>
            </a:r>
            <a:r>
              <a:rPr lang="en-US" sz="2000" dirty="0"/>
              <a:t> for this part. </a:t>
            </a:r>
          </a:p>
          <a:p>
            <a:endParaRPr lang="en-US" sz="2000" dirty="0"/>
          </a:p>
          <a:p>
            <a:r>
              <a:rPr lang="en-US" sz="2000" dirty="0"/>
              <a:t>Check your work against the </a:t>
            </a:r>
            <a:r>
              <a:rPr lang="en-US" sz="2000" b="1" dirty="0"/>
              <a:t>grading rubric</a:t>
            </a:r>
            <a:endParaRPr lang="en-US" sz="2000" dirty="0"/>
          </a:p>
          <a:p>
            <a:endParaRPr lang="en-US" sz="2000" dirty="0"/>
          </a:p>
          <a:p>
            <a:r>
              <a:rPr lang="en-US" sz="2000" dirty="0"/>
              <a:t>Upload your Part 1 to your assignment folder by the </a:t>
            </a:r>
            <a:r>
              <a:rPr lang="en-US" sz="2000" b="1" dirty="0"/>
              <a:t>due date </a:t>
            </a:r>
            <a:r>
              <a:rPr lang="en-US" sz="2000" dirty="0"/>
              <a:t>listed in the course schedule and double check to be sure it is the version </a:t>
            </a:r>
            <a:r>
              <a:rPr lang="en-US" sz="2000"/>
              <a:t>you want to send.</a:t>
            </a:r>
            <a:endParaRPr lang="en-US" sz="2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2383</TotalTime>
  <Words>1129</Words>
  <Application>Microsoft Macintosh PowerPoint</Application>
  <PresentationFormat>On-screen Show (4:3)</PresentationFormat>
  <Paragraphs>110</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Verdana</vt:lpstr>
      <vt:lpstr>Wingdings 2</vt:lpstr>
      <vt:lpstr>Equity</vt:lpstr>
      <vt:lpstr>(Your Product Name)</vt:lpstr>
      <vt:lpstr>Executive Summary</vt:lpstr>
      <vt:lpstr>Table of Contents</vt:lpstr>
      <vt:lpstr>Part 1 Current Marketing Situation Product Marketing Strategies ___________________________ This part should focus on “what currently is” based on your research, not what strategies you want in the new year.  Much of the information in this part will be from marketing concepts learned in a Principles of Marketing course. Refer to the Marketing Toolkit posted in Course Resources.</vt:lpstr>
      <vt:lpstr> </vt:lpstr>
      <vt:lpstr> Part 1.a. Product Description Concise Marketing Overview of the Product &amp; its role in the Market</vt:lpstr>
      <vt:lpstr>Part1.b. Product Description     Current Product’s competitive position</vt:lpstr>
      <vt:lpstr>Part1.c.   Product Description             Value Proposition</vt:lpstr>
      <vt:lpstr>Part1.d. Product description  Primary target market characteristics</vt:lpstr>
      <vt:lpstr>Part 1.e.  Product description             Target Market Buyer’s decision process</vt:lpstr>
      <vt:lpstr>Part 1.f. Product Review   Brand Strategy of the product/service</vt:lpstr>
      <vt:lpstr>Part 1.g.  Product Review           Type of product/service lifecycle &amp;  benefits/features analysis</vt:lpstr>
      <vt:lpstr>Part 1.h. Distribution Review Current supply chain members and their roles</vt:lpstr>
      <vt:lpstr>Part 1.i. Distribution Review Value delivery network analysis</vt:lpstr>
      <vt:lpstr>Part 1  Communications Objectives and Issues First year communications objectives</vt:lpstr>
      <vt:lpstr>Issues impacting the objectives attainment</vt:lpstr>
      <vt:lpstr> This concludes Part 1</vt:lpstr>
    </vt:vector>
  </TitlesOfParts>
  <Company>Microsoft</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Plan Term Project Power Point Template</dc:title>
  <dc:creator>Mary Ellen Kenner</dc:creator>
  <cp:lastModifiedBy>Grey Tedford</cp:lastModifiedBy>
  <cp:revision>239</cp:revision>
  <dcterms:created xsi:type="dcterms:W3CDTF">2011-11-17T15:12:42Z</dcterms:created>
  <dcterms:modified xsi:type="dcterms:W3CDTF">2018-11-10T22:38:06Z</dcterms:modified>
</cp:coreProperties>
</file>