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p:scale>
          <a:sx n="90" d="100"/>
          <a:sy n="90" d="100"/>
        </p:scale>
        <p:origin x="-1458" y="60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247380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86615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1824363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162448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2951421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347602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2212697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1515482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3497743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2580347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0FD1CFA-1CF8-4267-84B9-92388823F470}" type="datetimeFigureOut">
              <a:rPr lang="en-US" smtClean="0"/>
              <a:t>4/21/2021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9C7F7E-435E-41E4-A450-FABF36729E86}" type="slidenum">
              <a:rPr lang="en-US" smtClean="0"/>
              <a:t>‹#›</a:t>
            </a:fld>
            <a:endParaRPr lang="en-US" dirty="0"/>
          </a:p>
        </p:txBody>
      </p:sp>
    </p:spTree>
    <p:extLst>
      <p:ext uri="{BB962C8B-B14F-4D97-AF65-F5344CB8AC3E}">
        <p14:creationId xmlns:p14="http://schemas.microsoft.com/office/powerpoint/2010/main" val="634388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0FD1CFA-1CF8-4267-84B9-92388823F470}" type="datetimeFigureOut">
              <a:rPr lang="en-US" smtClean="0"/>
              <a:t>4/21/2021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C9C7F7E-435E-41E4-A450-FABF36729E86}" type="slidenum">
              <a:rPr lang="en-US" smtClean="0"/>
              <a:t>‹#›</a:t>
            </a:fld>
            <a:endParaRPr lang="en-US" dirty="0"/>
          </a:p>
        </p:txBody>
      </p:sp>
    </p:spTree>
    <p:extLst>
      <p:ext uri="{BB962C8B-B14F-4D97-AF65-F5344CB8AC3E}">
        <p14:creationId xmlns:p14="http://schemas.microsoft.com/office/powerpoint/2010/main" val="39232890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6858000" cy="1173892"/>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698156" y="86497"/>
            <a:ext cx="5461687" cy="923330"/>
          </a:xfrm>
          <a:prstGeom prst="rect">
            <a:avLst/>
          </a:prstGeom>
          <a:noFill/>
        </p:spPr>
        <p:txBody>
          <a:bodyPr wrap="square" rtlCol="0">
            <a:spAutoFit/>
          </a:bodyPr>
          <a:lstStyle/>
          <a:p>
            <a:pPr algn="ctr"/>
            <a:r>
              <a:rPr lang="en-US" sz="5400" b="1" dirty="0">
                <a:solidFill>
                  <a:schemeClr val="bg1"/>
                </a:solidFill>
                <a:latin typeface="Myriad Pro" panose="020B0503030403020204" pitchFamily="34" charset="0"/>
              </a:rPr>
              <a:t> Report</a:t>
            </a:r>
          </a:p>
        </p:txBody>
      </p:sp>
      <p:grpSp>
        <p:nvGrpSpPr>
          <p:cNvPr id="77" name="Group 76"/>
          <p:cNvGrpSpPr/>
          <p:nvPr/>
        </p:nvGrpSpPr>
        <p:grpSpPr>
          <a:xfrm>
            <a:off x="43762" y="3154246"/>
            <a:ext cx="2306515" cy="5328853"/>
            <a:chOff x="98018" y="3135069"/>
            <a:chExt cx="2306515" cy="5328853"/>
          </a:xfrm>
        </p:grpSpPr>
        <p:grpSp>
          <p:nvGrpSpPr>
            <p:cNvPr id="74" name="Group 73"/>
            <p:cNvGrpSpPr/>
            <p:nvPr/>
          </p:nvGrpSpPr>
          <p:grpSpPr>
            <a:xfrm>
              <a:off x="98018" y="3135069"/>
              <a:ext cx="2306515" cy="1464618"/>
              <a:chOff x="98018" y="3071569"/>
              <a:chExt cx="2306515" cy="1464618"/>
            </a:xfrm>
          </p:grpSpPr>
          <p:sp>
            <p:nvSpPr>
              <p:cNvPr id="6" name="Round Same Side Corner Rectangle 5"/>
              <p:cNvSpPr/>
              <p:nvPr/>
            </p:nvSpPr>
            <p:spPr>
              <a:xfrm>
                <a:off x="98018" y="3071569"/>
                <a:ext cx="2306515" cy="1464618"/>
              </a:xfrm>
              <a:prstGeom prst="round2SameRect">
                <a:avLst>
                  <a:gd name="adj1" fmla="val 12899"/>
                  <a:gd name="adj2" fmla="val 0"/>
                </a:avLst>
              </a:prstGeom>
              <a:solidFill>
                <a:schemeClr val="tx1">
                  <a:alpha val="40000"/>
                </a:schemeClr>
              </a:solid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endParaRPr lang="ro-RO"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 name="TextBox 7"/>
              <p:cNvSpPr txBox="1"/>
              <p:nvPr/>
            </p:nvSpPr>
            <p:spPr>
              <a:xfrm>
                <a:off x="204557" y="3111132"/>
                <a:ext cx="1551669" cy="442035"/>
              </a:xfrm>
              <a:prstGeom prst="rect">
                <a:avLst/>
              </a:prstGeom>
              <a:noFill/>
            </p:spPr>
            <p:txBody>
              <a:bodyPr wrap="square" lIns="36000" tIns="36000" rIns="36000" bIns="36000" rtlCol="0">
                <a:spAutoFit/>
              </a:bodyPr>
              <a:lstStyle/>
              <a:p>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2014</a:t>
                </a:r>
                <a:endParaRPr lang="ro-RO"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p:cNvSpPr txBox="1"/>
              <p:nvPr/>
            </p:nvSpPr>
            <p:spPr>
              <a:xfrm>
                <a:off x="236828" y="3512250"/>
                <a:ext cx="1600200" cy="842145"/>
              </a:xfrm>
              <a:prstGeom prst="rect">
                <a:avLst/>
              </a:prstGeom>
              <a:noFill/>
            </p:spPr>
            <p:txBody>
              <a:bodyPr wrap="square" lIns="36000" tIns="36000" rIns="36000" bIns="36000" rtlCol="0">
                <a:spAutoFit/>
              </a:bodyPr>
              <a:lstStyle/>
              <a:p>
                <a:r>
                  <a:rPr lang="en-US" sz="1000" dirty="0">
                    <a:solidFill>
                      <a:schemeClr val="bg1"/>
                    </a:solidFill>
                    <a:latin typeface="Arial" panose="020B0604020202020204" pitchFamily="34" charset="0"/>
                    <a:cs typeface="Arial" panose="020B0604020202020204" pitchFamily="34" charset="0"/>
                  </a:rPr>
                  <a:t>The first time records of the commodities . They include peanut butter, sugar, chocolate chi, Ginger bread.</a:t>
                </a:r>
                <a:endParaRPr lang="ro-RO" sz="1000" dirty="0">
                  <a:solidFill>
                    <a:schemeClr val="bg1"/>
                  </a:solidFill>
                  <a:latin typeface="Arial" panose="020B0604020202020204" pitchFamily="34" charset="0"/>
                  <a:cs typeface="Arial" panose="020B0604020202020204" pitchFamily="34" charset="0"/>
                </a:endParaRPr>
              </a:p>
            </p:txBody>
          </p:sp>
          <p:grpSp>
            <p:nvGrpSpPr>
              <p:cNvPr id="71" name="Group 70"/>
              <p:cNvGrpSpPr/>
              <p:nvPr/>
            </p:nvGrpSpPr>
            <p:grpSpPr>
              <a:xfrm>
                <a:off x="1782250" y="3196123"/>
                <a:ext cx="501340" cy="675728"/>
                <a:chOff x="3348950" y="3457882"/>
                <a:chExt cx="501340" cy="675728"/>
              </a:xfrm>
            </p:grpSpPr>
            <p:grpSp>
              <p:nvGrpSpPr>
                <p:cNvPr id="10" name="Group 9"/>
                <p:cNvGrpSpPr/>
                <p:nvPr/>
              </p:nvGrpSpPr>
              <p:grpSpPr>
                <a:xfrm>
                  <a:off x="3348950" y="3457882"/>
                  <a:ext cx="210828" cy="299491"/>
                  <a:chOff x="-1370191" y="1785938"/>
                  <a:chExt cx="948396" cy="1347241"/>
                </a:xfrm>
              </p:grpSpPr>
              <p:sp>
                <p:nvSpPr>
                  <p:cNvPr id="29"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30"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31" name="Group 30"/>
                  <p:cNvGrpSpPr/>
                  <p:nvPr/>
                </p:nvGrpSpPr>
                <p:grpSpPr>
                  <a:xfrm>
                    <a:off x="-1241715" y="1785938"/>
                    <a:ext cx="666659" cy="710932"/>
                    <a:chOff x="-1241715" y="1769516"/>
                    <a:chExt cx="666659" cy="727354"/>
                  </a:xfrm>
                </p:grpSpPr>
                <p:sp>
                  <p:nvSpPr>
                    <p:cNvPr id="32"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33"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11" name="Group 10"/>
                <p:cNvGrpSpPr/>
                <p:nvPr/>
              </p:nvGrpSpPr>
              <p:grpSpPr>
                <a:xfrm>
                  <a:off x="3639462" y="3457882"/>
                  <a:ext cx="210828" cy="299491"/>
                  <a:chOff x="-1370191" y="1785938"/>
                  <a:chExt cx="948396" cy="1347241"/>
                </a:xfrm>
              </p:grpSpPr>
              <p:sp>
                <p:nvSpPr>
                  <p:cNvPr id="24"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25"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26" name="Group 25"/>
                  <p:cNvGrpSpPr/>
                  <p:nvPr/>
                </p:nvGrpSpPr>
                <p:grpSpPr>
                  <a:xfrm>
                    <a:off x="-1241715" y="1785938"/>
                    <a:ext cx="666659" cy="710932"/>
                    <a:chOff x="-1241715" y="1769516"/>
                    <a:chExt cx="666659" cy="727354"/>
                  </a:xfrm>
                </p:grpSpPr>
                <p:sp>
                  <p:nvSpPr>
                    <p:cNvPr id="27"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28"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12" name="Group 11"/>
                <p:cNvGrpSpPr/>
                <p:nvPr/>
              </p:nvGrpSpPr>
              <p:grpSpPr>
                <a:xfrm>
                  <a:off x="3348950" y="3834119"/>
                  <a:ext cx="210828" cy="299491"/>
                  <a:chOff x="-1370191" y="1785938"/>
                  <a:chExt cx="948396" cy="1347241"/>
                </a:xfrm>
              </p:grpSpPr>
              <p:sp>
                <p:nvSpPr>
                  <p:cNvPr id="19"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20"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21" name="Group 20"/>
                  <p:cNvGrpSpPr/>
                  <p:nvPr/>
                </p:nvGrpSpPr>
                <p:grpSpPr>
                  <a:xfrm>
                    <a:off x="-1241715" y="1785938"/>
                    <a:ext cx="666659" cy="710932"/>
                    <a:chOff x="-1241715" y="1769516"/>
                    <a:chExt cx="666659" cy="727354"/>
                  </a:xfrm>
                </p:grpSpPr>
                <p:sp>
                  <p:nvSpPr>
                    <p:cNvPr id="22"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23"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13" name="Group 12"/>
                <p:cNvGrpSpPr/>
                <p:nvPr/>
              </p:nvGrpSpPr>
              <p:grpSpPr>
                <a:xfrm>
                  <a:off x="3639462" y="3834119"/>
                  <a:ext cx="210828" cy="299491"/>
                  <a:chOff x="-1370191" y="1785938"/>
                  <a:chExt cx="948396" cy="1347241"/>
                </a:xfrm>
              </p:grpSpPr>
              <p:sp>
                <p:nvSpPr>
                  <p:cNvPr id="14"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15"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16" name="Group 15"/>
                  <p:cNvGrpSpPr/>
                  <p:nvPr/>
                </p:nvGrpSpPr>
                <p:grpSpPr>
                  <a:xfrm>
                    <a:off x="-1241715" y="1785938"/>
                    <a:ext cx="666659" cy="710932"/>
                    <a:chOff x="-1241715" y="1769516"/>
                    <a:chExt cx="666659" cy="727354"/>
                  </a:xfrm>
                </p:grpSpPr>
                <p:sp>
                  <p:nvSpPr>
                    <p:cNvPr id="17"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18"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grpSp>
        <p:grpSp>
          <p:nvGrpSpPr>
            <p:cNvPr id="75" name="Group 74"/>
            <p:cNvGrpSpPr/>
            <p:nvPr/>
          </p:nvGrpSpPr>
          <p:grpSpPr>
            <a:xfrm>
              <a:off x="98018" y="5067187"/>
              <a:ext cx="2306515" cy="1809096"/>
              <a:chOff x="98018" y="5003686"/>
              <a:chExt cx="2306515" cy="1809096"/>
            </a:xfrm>
          </p:grpSpPr>
          <p:sp>
            <p:nvSpPr>
              <p:cNvPr id="34" name="Round Same Side Corner Rectangle 33"/>
              <p:cNvSpPr/>
              <p:nvPr/>
            </p:nvSpPr>
            <p:spPr>
              <a:xfrm>
                <a:off x="98018" y="5003686"/>
                <a:ext cx="2306515" cy="1464618"/>
              </a:xfrm>
              <a:prstGeom prst="round2SameRect">
                <a:avLst>
                  <a:gd name="adj1" fmla="val 12899"/>
                  <a:gd name="adj2" fmla="val 0"/>
                </a:avLst>
              </a:prstGeom>
              <a:solidFill>
                <a:schemeClr val="tx1">
                  <a:alpha val="40000"/>
                </a:schemeClr>
              </a:solid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US" sz="1400" b="1" dirty="0">
                    <a:solidFill>
                      <a:schemeClr val="tx1">
                        <a:lumMod val="75000"/>
                        <a:lumOff val="25000"/>
                      </a:schemeClr>
                    </a:solidFill>
                    <a:latin typeface="Arial" panose="020B0604020202020204" pitchFamily="34" charset="0"/>
                    <a:cs typeface="Arial" panose="020B0604020202020204" pitchFamily="34" charset="0"/>
                  </a:rPr>
                  <a:t>2015 Projections in the last evaluation year</a:t>
                </a:r>
                <a:endParaRPr lang="ro-RO"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5" name="Round Same Side Corner Rectangle 34"/>
              <p:cNvSpPr/>
              <p:nvPr/>
            </p:nvSpPr>
            <p:spPr>
              <a:xfrm>
                <a:off x="98018" y="6468303"/>
                <a:ext cx="2306515" cy="344479"/>
              </a:xfrm>
              <a:prstGeom prst="round2SameRect">
                <a:avLst>
                  <a:gd name="adj1" fmla="val 0"/>
                  <a:gd name="adj2" fmla="val 27623"/>
                </a:avLst>
              </a:prstGeom>
              <a:solidFill>
                <a:schemeClr val="bg1">
                  <a:lumMod val="75000"/>
                  <a:alpha val="50000"/>
                </a:schemeClr>
              </a:solidFill>
              <a:ln w="3175">
                <a:solidFill>
                  <a:schemeClr val="bg1"/>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US" sz="1200" b="1" dirty="0">
                    <a:solidFill>
                      <a:schemeClr val="accent6">
                        <a:lumMod val="75000"/>
                      </a:schemeClr>
                    </a:solidFill>
                    <a:latin typeface="Arial" panose="020B0604020202020204" pitchFamily="34" charset="0"/>
                    <a:cs typeface="Arial" panose="020B0604020202020204" pitchFamily="34" charset="0"/>
                  </a:rPr>
                  <a:t>Year</a:t>
                </a:r>
                <a:endParaRPr lang="ro-RO" sz="1200" b="1" dirty="0">
                  <a:solidFill>
                    <a:schemeClr val="accent6">
                      <a:lumMod val="75000"/>
                    </a:schemeClr>
                  </a:solidFill>
                  <a:latin typeface="Arial" panose="020B0604020202020204" pitchFamily="34" charset="0"/>
                  <a:cs typeface="Arial" panose="020B0604020202020204" pitchFamily="34" charset="0"/>
                </a:endParaRPr>
              </a:p>
            </p:txBody>
          </p:sp>
          <p:grpSp>
            <p:nvGrpSpPr>
              <p:cNvPr id="72" name="Group 71"/>
              <p:cNvGrpSpPr/>
              <p:nvPr/>
            </p:nvGrpSpPr>
            <p:grpSpPr>
              <a:xfrm>
                <a:off x="1735903" y="5100337"/>
                <a:ext cx="501340" cy="675728"/>
                <a:chOff x="342055" y="5368364"/>
                <a:chExt cx="501340" cy="675728"/>
              </a:xfrm>
            </p:grpSpPr>
            <p:grpSp>
              <p:nvGrpSpPr>
                <p:cNvPr id="38" name="Group 37"/>
                <p:cNvGrpSpPr/>
                <p:nvPr/>
              </p:nvGrpSpPr>
              <p:grpSpPr>
                <a:xfrm>
                  <a:off x="342055" y="5368364"/>
                  <a:ext cx="210828" cy="299491"/>
                  <a:chOff x="-1370191" y="1785938"/>
                  <a:chExt cx="948396" cy="1347241"/>
                </a:xfrm>
              </p:grpSpPr>
              <p:sp>
                <p:nvSpPr>
                  <p:cNvPr id="39"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41" name="Group 40"/>
                  <p:cNvGrpSpPr/>
                  <p:nvPr/>
                </p:nvGrpSpPr>
                <p:grpSpPr>
                  <a:xfrm>
                    <a:off x="-1241715" y="1785938"/>
                    <a:ext cx="666659" cy="710932"/>
                    <a:chOff x="-1241715" y="1769516"/>
                    <a:chExt cx="666659" cy="727354"/>
                  </a:xfrm>
                </p:grpSpPr>
                <p:sp>
                  <p:nvSpPr>
                    <p:cNvPr id="42"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43"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44" name="Group 43"/>
                <p:cNvGrpSpPr/>
                <p:nvPr/>
              </p:nvGrpSpPr>
              <p:grpSpPr>
                <a:xfrm>
                  <a:off x="632567" y="5368364"/>
                  <a:ext cx="210828" cy="299491"/>
                  <a:chOff x="-1370191" y="1785938"/>
                  <a:chExt cx="948396" cy="1347241"/>
                </a:xfrm>
              </p:grpSpPr>
              <p:sp>
                <p:nvSpPr>
                  <p:cNvPr id="45"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46"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47" name="Group 46"/>
                  <p:cNvGrpSpPr/>
                  <p:nvPr/>
                </p:nvGrpSpPr>
                <p:grpSpPr>
                  <a:xfrm>
                    <a:off x="-1241715" y="1785938"/>
                    <a:ext cx="666659" cy="710932"/>
                    <a:chOff x="-1241715" y="1769516"/>
                    <a:chExt cx="666659" cy="727354"/>
                  </a:xfrm>
                </p:grpSpPr>
                <p:sp>
                  <p:nvSpPr>
                    <p:cNvPr id="48"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49"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50" name="Group 49"/>
                <p:cNvGrpSpPr/>
                <p:nvPr/>
              </p:nvGrpSpPr>
              <p:grpSpPr>
                <a:xfrm>
                  <a:off x="342055" y="5744601"/>
                  <a:ext cx="210828" cy="299491"/>
                  <a:chOff x="-1370191" y="1785938"/>
                  <a:chExt cx="948396" cy="1347241"/>
                </a:xfrm>
              </p:grpSpPr>
              <p:sp>
                <p:nvSpPr>
                  <p:cNvPr id="51" name="Freeform 5"/>
                  <p:cNvSpPr>
                    <a:spLocks/>
                  </p:cNvSpPr>
                  <p:nvPr/>
                </p:nvSpPr>
                <p:spPr bwMode="auto">
                  <a:xfrm>
                    <a:off x="-1370191" y="2306180"/>
                    <a:ext cx="948396" cy="826999"/>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bg1">
                      <a:lumMod val="8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52" name="Freeform 7"/>
                  <p:cNvSpPr>
                    <a:spLocks/>
                  </p:cNvSpPr>
                  <p:nvPr/>
                </p:nvSpPr>
                <p:spPr bwMode="auto">
                  <a:xfrm>
                    <a:off x="-1333267" y="2433138"/>
                    <a:ext cx="903379" cy="67576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bg1">
                      <a:lumMod val="9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nvGrpSpPr>
                  <p:cNvPr id="53" name="Group 52"/>
                  <p:cNvGrpSpPr/>
                  <p:nvPr/>
                </p:nvGrpSpPr>
                <p:grpSpPr>
                  <a:xfrm>
                    <a:off x="-1241715" y="1785938"/>
                    <a:ext cx="666659" cy="710932"/>
                    <a:chOff x="-1241715" y="1769516"/>
                    <a:chExt cx="666659" cy="727354"/>
                  </a:xfrm>
                </p:grpSpPr>
                <p:sp>
                  <p:nvSpPr>
                    <p:cNvPr id="54" name="Oval 8"/>
                    <p:cNvSpPr>
                      <a:spLocks noChangeArrowheads="1"/>
                    </p:cNvSpPr>
                    <p:nvPr/>
                  </p:nvSpPr>
                  <p:spPr bwMode="auto">
                    <a:xfrm>
                      <a:off x="-1226541" y="1769516"/>
                      <a:ext cx="651485" cy="727354"/>
                    </a:xfrm>
                    <a:prstGeom prst="ellipse">
                      <a:avLst/>
                    </a:prstGeom>
                    <a:solidFill>
                      <a:schemeClr val="bg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55" name="Freeform 9"/>
                    <p:cNvSpPr>
                      <a:spLocks/>
                    </p:cNvSpPr>
                    <p:nvPr/>
                  </p:nvSpPr>
                  <p:spPr bwMode="auto">
                    <a:xfrm>
                      <a:off x="-1241715" y="2045182"/>
                      <a:ext cx="642886" cy="448147"/>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nvGrpSpPr>
                <p:cNvPr id="56" name="Group 55"/>
                <p:cNvGrpSpPr/>
                <p:nvPr/>
              </p:nvGrpSpPr>
              <p:grpSpPr>
                <a:xfrm>
                  <a:off x="632567" y="5744601"/>
                  <a:ext cx="210828" cy="299491"/>
                  <a:chOff x="3777451" y="2414579"/>
                  <a:chExt cx="210828" cy="299491"/>
                </a:xfrm>
              </p:grpSpPr>
              <p:sp>
                <p:nvSpPr>
                  <p:cNvPr id="57" name="Freeform 5"/>
                  <p:cNvSpPr>
                    <a:spLocks/>
                  </p:cNvSpPr>
                  <p:nvPr/>
                </p:nvSpPr>
                <p:spPr bwMode="auto">
                  <a:xfrm>
                    <a:off x="3777451" y="2530229"/>
                    <a:ext cx="210828" cy="183841"/>
                  </a:xfrm>
                  <a:custGeom>
                    <a:avLst/>
                    <a:gdLst/>
                    <a:ahLst/>
                    <a:cxnLst>
                      <a:cxn ang="0">
                        <a:pos x="396" y="0"/>
                      </a:cxn>
                      <a:cxn ang="0">
                        <a:pos x="0" y="463"/>
                      </a:cxn>
                      <a:cxn ang="0">
                        <a:pos x="16" y="590"/>
                      </a:cxn>
                      <a:cxn ang="0">
                        <a:pos x="396" y="690"/>
                      </a:cxn>
                      <a:cxn ang="0">
                        <a:pos x="775" y="590"/>
                      </a:cxn>
                      <a:cxn ang="0">
                        <a:pos x="791" y="463"/>
                      </a:cxn>
                      <a:cxn ang="0">
                        <a:pos x="396" y="0"/>
                      </a:cxn>
                    </a:cxnLst>
                    <a:rect l="0" t="0" r="r" b="b"/>
                    <a:pathLst>
                      <a:path w="791" h="690">
                        <a:moveTo>
                          <a:pt x="396" y="0"/>
                        </a:moveTo>
                        <a:cubicBezTo>
                          <a:pt x="177" y="0"/>
                          <a:pt x="0" y="207"/>
                          <a:pt x="0" y="463"/>
                        </a:cubicBezTo>
                        <a:cubicBezTo>
                          <a:pt x="0" y="507"/>
                          <a:pt x="6" y="549"/>
                          <a:pt x="16" y="590"/>
                        </a:cubicBezTo>
                        <a:cubicBezTo>
                          <a:pt x="116" y="652"/>
                          <a:pt x="249" y="690"/>
                          <a:pt x="396" y="690"/>
                        </a:cubicBezTo>
                        <a:cubicBezTo>
                          <a:pt x="542" y="690"/>
                          <a:pt x="676" y="652"/>
                          <a:pt x="775" y="590"/>
                        </a:cubicBezTo>
                        <a:cubicBezTo>
                          <a:pt x="785" y="549"/>
                          <a:pt x="791" y="507"/>
                          <a:pt x="791" y="463"/>
                        </a:cubicBezTo>
                        <a:cubicBezTo>
                          <a:pt x="791" y="207"/>
                          <a:pt x="614" y="0"/>
                          <a:pt x="396" y="0"/>
                        </a:cubicBezTo>
                      </a:path>
                    </a:pathLst>
                  </a:custGeom>
                  <a:solidFill>
                    <a:schemeClr val="accent6">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58" name="Freeform 7"/>
                  <p:cNvSpPr>
                    <a:spLocks/>
                  </p:cNvSpPr>
                  <p:nvPr/>
                </p:nvSpPr>
                <p:spPr bwMode="auto">
                  <a:xfrm>
                    <a:off x="3785659" y="2558451"/>
                    <a:ext cx="200821" cy="150222"/>
                  </a:xfrm>
                  <a:custGeom>
                    <a:avLst/>
                    <a:gdLst/>
                    <a:ahLst/>
                    <a:cxnLst>
                      <a:cxn ang="0">
                        <a:pos x="606" y="0"/>
                      </a:cxn>
                      <a:cxn ang="0">
                        <a:pos x="725" y="316"/>
                      </a:cxn>
                      <a:cxn ang="0">
                        <a:pos x="710" y="442"/>
                      </a:cxn>
                      <a:cxn ang="0">
                        <a:pos x="338" y="543"/>
                      </a:cxn>
                      <a:cxn ang="0">
                        <a:pos x="0" y="468"/>
                      </a:cxn>
                      <a:cxn ang="0">
                        <a:pos x="1" y="475"/>
                      </a:cxn>
                      <a:cxn ang="0">
                        <a:pos x="366" y="564"/>
                      </a:cxn>
                      <a:cxn ang="0">
                        <a:pos x="743" y="473"/>
                      </a:cxn>
                      <a:cxn ang="0">
                        <a:pos x="753" y="337"/>
                      </a:cxn>
                      <a:cxn ang="0">
                        <a:pos x="606" y="0"/>
                      </a:cxn>
                    </a:cxnLst>
                    <a:rect l="0" t="0" r="r" b="b"/>
                    <a:pathLst>
                      <a:path w="753" h="564">
                        <a:moveTo>
                          <a:pt x="606" y="0"/>
                        </a:moveTo>
                        <a:cubicBezTo>
                          <a:pt x="684" y="85"/>
                          <a:pt x="725" y="179"/>
                          <a:pt x="725" y="316"/>
                        </a:cubicBezTo>
                        <a:cubicBezTo>
                          <a:pt x="725" y="360"/>
                          <a:pt x="719" y="402"/>
                          <a:pt x="710" y="442"/>
                        </a:cubicBezTo>
                        <a:cubicBezTo>
                          <a:pt x="612" y="505"/>
                          <a:pt x="482" y="543"/>
                          <a:pt x="338" y="543"/>
                        </a:cubicBezTo>
                        <a:cubicBezTo>
                          <a:pt x="200" y="543"/>
                          <a:pt x="96" y="525"/>
                          <a:pt x="0" y="468"/>
                        </a:cubicBezTo>
                        <a:cubicBezTo>
                          <a:pt x="0" y="470"/>
                          <a:pt x="1" y="473"/>
                          <a:pt x="1" y="475"/>
                        </a:cubicBezTo>
                        <a:cubicBezTo>
                          <a:pt x="99" y="537"/>
                          <a:pt x="223" y="564"/>
                          <a:pt x="366" y="564"/>
                        </a:cubicBezTo>
                        <a:cubicBezTo>
                          <a:pt x="510" y="564"/>
                          <a:pt x="645" y="536"/>
                          <a:pt x="743" y="473"/>
                        </a:cubicBezTo>
                        <a:cubicBezTo>
                          <a:pt x="752" y="433"/>
                          <a:pt x="753" y="381"/>
                          <a:pt x="753" y="337"/>
                        </a:cubicBezTo>
                        <a:cubicBezTo>
                          <a:pt x="753" y="193"/>
                          <a:pt x="692" y="85"/>
                          <a:pt x="606" y="0"/>
                        </a:cubicBezTo>
                        <a:close/>
                      </a:path>
                    </a:pathLst>
                  </a:custGeom>
                  <a:solidFill>
                    <a:schemeClr val="accent6"/>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59" name="Oval 8"/>
                  <p:cNvSpPr>
                    <a:spLocks noChangeArrowheads="1"/>
                  </p:cNvSpPr>
                  <p:nvPr/>
                </p:nvSpPr>
                <p:spPr bwMode="auto">
                  <a:xfrm>
                    <a:off x="3809384" y="2414579"/>
                    <a:ext cx="144825" cy="158040"/>
                  </a:xfrm>
                  <a:prstGeom prst="ellipse">
                    <a:avLst/>
                  </a:prstGeom>
                  <a:solidFill>
                    <a:schemeClr val="accent6"/>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sp>
                <p:nvSpPr>
                  <p:cNvPr id="60" name="Freeform 9"/>
                  <p:cNvSpPr>
                    <a:spLocks/>
                  </p:cNvSpPr>
                  <p:nvPr/>
                </p:nvSpPr>
                <p:spPr bwMode="auto">
                  <a:xfrm>
                    <a:off x="3806011" y="2474476"/>
                    <a:ext cx="142913" cy="97374"/>
                  </a:xfrm>
                  <a:custGeom>
                    <a:avLst/>
                    <a:gdLst/>
                    <a:ahLst/>
                    <a:cxnLst>
                      <a:cxn ang="0">
                        <a:pos x="34" y="0"/>
                      </a:cxn>
                      <a:cxn ang="0">
                        <a:pos x="120" y="313"/>
                      </a:cxn>
                      <a:cxn ang="0">
                        <a:pos x="284" y="374"/>
                      </a:cxn>
                      <a:cxn ang="0">
                        <a:pos x="488" y="268"/>
                      </a:cxn>
                      <a:cxn ang="0">
                        <a:pos x="536" y="159"/>
                      </a:cxn>
                      <a:cxn ang="0">
                        <a:pos x="536" y="160"/>
                      </a:cxn>
                      <a:cxn ang="0">
                        <a:pos x="496" y="238"/>
                      </a:cxn>
                      <a:cxn ang="0">
                        <a:pos x="292" y="344"/>
                      </a:cxn>
                      <a:cxn ang="0">
                        <a:pos x="128" y="283"/>
                      </a:cxn>
                      <a:cxn ang="0">
                        <a:pos x="34" y="0"/>
                      </a:cxn>
                    </a:cxnLst>
                    <a:rect l="0" t="0" r="r" b="b"/>
                    <a:pathLst>
                      <a:path w="536" h="374">
                        <a:moveTo>
                          <a:pt x="34" y="0"/>
                        </a:moveTo>
                        <a:cubicBezTo>
                          <a:pt x="0" y="110"/>
                          <a:pt x="30" y="236"/>
                          <a:pt x="120" y="313"/>
                        </a:cubicBezTo>
                        <a:cubicBezTo>
                          <a:pt x="169" y="354"/>
                          <a:pt x="227" y="374"/>
                          <a:pt x="284" y="374"/>
                        </a:cubicBezTo>
                        <a:cubicBezTo>
                          <a:pt x="361" y="374"/>
                          <a:pt x="437" y="338"/>
                          <a:pt x="488" y="268"/>
                        </a:cubicBezTo>
                        <a:cubicBezTo>
                          <a:pt x="512" y="235"/>
                          <a:pt x="528" y="198"/>
                          <a:pt x="536" y="159"/>
                        </a:cubicBezTo>
                        <a:cubicBezTo>
                          <a:pt x="536" y="160"/>
                          <a:pt x="536" y="160"/>
                          <a:pt x="536" y="160"/>
                        </a:cubicBezTo>
                        <a:cubicBezTo>
                          <a:pt x="527" y="188"/>
                          <a:pt x="514" y="214"/>
                          <a:pt x="496" y="238"/>
                        </a:cubicBezTo>
                        <a:cubicBezTo>
                          <a:pt x="445" y="308"/>
                          <a:pt x="369" y="344"/>
                          <a:pt x="292" y="344"/>
                        </a:cubicBezTo>
                        <a:cubicBezTo>
                          <a:pt x="235" y="344"/>
                          <a:pt x="177" y="324"/>
                          <a:pt x="128" y="283"/>
                        </a:cubicBezTo>
                        <a:cubicBezTo>
                          <a:pt x="46" y="213"/>
                          <a:pt x="14" y="102"/>
                          <a:pt x="34" y="0"/>
                        </a:cubicBezTo>
                      </a:path>
                    </a:pathLst>
                  </a:custGeom>
                  <a:solidFill>
                    <a:schemeClr val="bg1">
                      <a:lumMod val="85000"/>
                      <a:alpha val="52000"/>
                    </a:schemeClr>
                  </a:solidFill>
                  <a:ln w="9525">
                    <a:noFill/>
                    <a:round/>
                    <a:headEnd/>
                    <a:tailEnd/>
                  </a:ln>
                </p:spPr>
                <p:txBody>
                  <a:bodyPr vert="horz" wrap="square" lIns="91440" tIns="45720" rIns="91440" bIns="45720" numCol="1" anchor="t" anchorCtr="0" compatLnSpc="1">
                    <a:prstTxWarp prst="textNoShape">
                      <a:avLst/>
                    </a:prstTxWarp>
                  </a:bodyPr>
                  <a:lstStyle/>
                  <a:p>
                    <a:endParaRPr lang="ro-RO">
                      <a:latin typeface="Arial" panose="020B0604020202020204" pitchFamily="34" charset="0"/>
                      <a:cs typeface="Arial" panose="020B0604020202020204" pitchFamily="34" charset="0"/>
                    </a:endParaRPr>
                  </a:p>
                </p:txBody>
              </p:sp>
            </p:grpSp>
          </p:grpSp>
        </p:grpSp>
        <p:grpSp>
          <p:nvGrpSpPr>
            <p:cNvPr id="76" name="Group 75"/>
            <p:cNvGrpSpPr/>
            <p:nvPr/>
          </p:nvGrpSpPr>
          <p:grpSpPr>
            <a:xfrm>
              <a:off x="98018" y="6999304"/>
              <a:ext cx="2306515" cy="1464618"/>
              <a:chOff x="98018" y="6935804"/>
              <a:chExt cx="2306515" cy="1464618"/>
            </a:xfrm>
          </p:grpSpPr>
          <p:sp>
            <p:nvSpPr>
              <p:cNvPr id="63" name="Round Same Side Corner Rectangle 62"/>
              <p:cNvSpPr/>
              <p:nvPr/>
            </p:nvSpPr>
            <p:spPr>
              <a:xfrm>
                <a:off x="98018" y="6935804"/>
                <a:ext cx="2306515" cy="1464618"/>
              </a:xfrm>
              <a:prstGeom prst="round2SameRect">
                <a:avLst>
                  <a:gd name="adj1" fmla="val 12899"/>
                  <a:gd name="adj2" fmla="val 0"/>
                </a:avLst>
              </a:prstGeom>
              <a:solidFill>
                <a:schemeClr val="tx1">
                  <a:alpha val="40000"/>
                </a:schemeClr>
              </a:solid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r>
                  <a:rPr lang="en-US" sz="1400" b="1" dirty="0">
                    <a:solidFill>
                      <a:schemeClr val="tx1">
                        <a:lumMod val="75000"/>
                        <a:lumOff val="25000"/>
                      </a:schemeClr>
                    </a:solidFill>
                    <a:latin typeface="Arial" panose="020B0604020202020204" pitchFamily="34" charset="0"/>
                    <a:cs typeface="Arial" panose="020B0604020202020204" pitchFamily="34" charset="0"/>
                  </a:rPr>
                  <a:t>The first recording that was made</a:t>
                </a:r>
                <a:endParaRPr lang="ro-RO" sz="14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5" name="TextBox 64"/>
              <p:cNvSpPr txBox="1"/>
              <p:nvPr/>
            </p:nvSpPr>
            <p:spPr>
              <a:xfrm>
                <a:off x="204318" y="6975367"/>
                <a:ext cx="1553468" cy="442035"/>
              </a:xfrm>
              <a:prstGeom prst="rect">
                <a:avLst/>
              </a:prstGeom>
              <a:noFill/>
            </p:spPr>
            <p:txBody>
              <a:bodyPr wrap="square" lIns="36000" tIns="36000" rIns="36000" bIns="36000" rtlCol="0">
                <a:spAutoFit/>
              </a:bodyPr>
              <a:lstStyle/>
              <a:p>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Jan 2014</a:t>
                </a:r>
                <a:endParaRPr lang="ro-RO"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6" name="TextBox 65"/>
              <p:cNvSpPr txBox="1"/>
              <p:nvPr/>
            </p:nvSpPr>
            <p:spPr>
              <a:xfrm>
                <a:off x="236589" y="7376485"/>
                <a:ext cx="1600200" cy="226591"/>
              </a:xfrm>
              <a:prstGeom prst="rect">
                <a:avLst/>
              </a:prstGeom>
              <a:noFill/>
            </p:spPr>
            <p:txBody>
              <a:bodyPr wrap="square" lIns="36000" tIns="36000" rIns="36000" bIns="36000" rtlCol="0">
                <a:spAutoFit/>
              </a:bodyPr>
              <a:lstStyle/>
              <a:p>
                <a:endParaRPr lang="ro-RO" sz="1000" dirty="0">
                  <a:solidFill>
                    <a:schemeClr val="bg1"/>
                  </a:solidFill>
                  <a:latin typeface="Arial" panose="020B0604020202020204" pitchFamily="34" charset="0"/>
                  <a:cs typeface="Arial" panose="020B0604020202020204" pitchFamily="34" charset="0"/>
                </a:endParaRPr>
              </a:p>
            </p:txBody>
          </p:sp>
          <p:sp>
            <p:nvSpPr>
              <p:cNvPr id="67" name="Flowchart: Multidocument 66"/>
              <p:cNvSpPr/>
              <p:nvPr/>
            </p:nvSpPr>
            <p:spPr>
              <a:xfrm>
                <a:off x="1735903" y="7058007"/>
                <a:ext cx="547687" cy="609600"/>
              </a:xfrm>
              <a:prstGeom prst="flowChartMultidocument">
                <a:avLst/>
              </a:prstGeom>
              <a:solidFill>
                <a:schemeClr val="bg1">
                  <a:lumMod val="85000"/>
                </a:schemeClr>
              </a:solidFill>
              <a:ln w="31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latin typeface="Arial" panose="020B0604020202020204" pitchFamily="34" charset="0"/>
                  <a:cs typeface="Arial" panose="020B0604020202020204" pitchFamily="34" charset="0"/>
                </a:endParaRPr>
              </a:p>
            </p:txBody>
          </p:sp>
        </p:grpSp>
      </p:grpSp>
      <p:sp>
        <p:nvSpPr>
          <p:cNvPr id="68" name="Rectangle 67"/>
          <p:cNvSpPr/>
          <p:nvPr/>
        </p:nvSpPr>
        <p:spPr>
          <a:xfrm>
            <a:off x="-1" y="8828365"/>
            <a:ext cx="6858000" cy="33476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p:cNvSpPr/>
          <p:nvPr/>
        </p:nvSpPr>
        <p:spPr>
          <a:xfrm>
            <a:off x="12523" y="1354886"/>
            <a:ext cx="6858001" cy="940662"/>
          </a:xfrm>
          <a:prstGeom prst="rect">
            <a:avLst/>
          </a:prstGeom>
          <a:solidFill>
            <a:schemeClr val="bg1">
              <a:lumMod val="65000"/>
              <a:alpha val="5000"/>
            </a:schemeClr>
          </a:solidFill>
          <a:ln w="3175">
            <a:solidFill>
              <a:schemeClr val="bg1">
                <a:alpha val="20000"/>
              </a:schemeClr>
            </a:solid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rial" panose="020B0604020202020204" pitchFamily="34" charset="0"/>
                <a:cs typeface="Arial" panose="020B0604020202020204" pitchFamily="34" charset="0"/>
              </a:rPr>
              <a:t>Summary</a:t>
            </a:r>
            <a:endParaRPr lang="en-US" sz="1600" dirty="0">
              <a:solidFill>
                <a:schemeClr val="tx1"/>
              </a:solidFill>
              <a:latin typeface="Arial" panose="020B0604020202020204" pitchFamily="34" charset="0"/>
              <a:cs typeface="Arial" panose="020B0604020202020204" pitchFamily="34" charset="0"/>
            </a:endParaRPr>
          </a:p>
          <a:p>
            <a:r>
              <a:rPr lang="en-US" sz="1200" dirty="0">
                <a:solidFill>
                  <a:schemeClr val="tx1"/>
                </a:solidFill>
                <a:latin typeface="Times New Roman" panose="02020603050405020304" pitchFamily="18" charset="0"/>
                <a:cs typeface="Times New Roman" panose="02020603050405020304" pitchFamily="18" charset="0"/>
              </a:rPr>
              <a:t>There is a special trades report that emerged in the economy and shows how products for two years faired. Challenges that prevailed in the economy has contributed by far what is witnessed and what is perceived to portray in the society. </a:t>
            </a:r>
          </a:p>
        </p:txBody>
      </p:sp>
      <p:pic>
        <p:nvPicPr>
          <p:cNvPr id="78" name="Picture 77"/>
          <p:cNvPicPr>
            <a:picLocks noChangeAspect="1"/>
          </p:cNvPicPr>
          <p:nvPr/>
        </p:nvPicPr>
        <p:blipFill>
          <a:blip r:embed="rId2"/>
          <a:stretch>
            <a:fillRect/>
          </a:stretch>
        </p:blipFill>
        <p:spPr>
          <a:xfrm>
            <a:off x="98018" y="2256511"/>
            <a:ext cx="748644" cy="712394"/>
          </a:xfrm>
          <a:prstGeom prst="rect">
            <a:avLst/>
          </a:prstGeom>
        </p:spPr>
      </p:pic>
      <p:pic>
        <p:nvPicPr>
          <p:cNvPr id="79" name="Picture 78"/>
          <p:cNvPicPr>
            <a:picLocks noChangeAspect="1"/>
          </p:cNvPicPr>
          <p:nvPr/>
        </p:nvPicPr>
        <p:blipFill>
          <a:blip r:embed="rId3"/>
          <a:stretch>
            <a:fillRect/>
          </a:stretch>
        </p:blipFill>
        <p:spPr>
          <a:xfrm>
            <a:off x="878766" y="2255723"/>
            <a:ext cx="748644" cy="713970"/>
          </a:xfrm>
          <a:prstGeom prst="rect">
            <a:avLst/>
          </a:prstGeom>
        </p:spPr>
      </p:pic>
      <p:pic>
        <p:nvPicPr>
          <p:cNvPr id="80" name="Picture 79"/>
          <p:cNvPicPr>
            <a:picLocks noChangeAspect="1"/>
          </p:cNvPicPr>
          <p:nvPr/>
        </p:nvPicPr>
        <p:blipFill>
          <a:blip r:embed="rId4"/>
          <a:stretch>
            <a:fillRect/>
          </a:stretch>
        </p:blipFill>
        <p:spPr>
          <a:xfrm>
            <a:off x="1659513" y="2256511"/>
            <a:ext cx="750220" cy="712394"/>
          </a:xfrm>
          <a:prstGeom prst="rect">
            <a:avLst/>
          </a:prstGeom>
        </p:spPr>
      </p:pic>
      <p:sp>
        <p:nvSpPr>
          <p:cNvPr id="82" name="TextBox 81"/>
          <p:cNvSpPr txBox="1"/>
          <p:nvPr/>
        </p:nvSpPr>
        <p:spPr>
          <a:xfrm>
            <a:off x="2963988" y="2461789"/>
            <a:ext cx="354712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Product Features for year 2014 and 2015</a:t>
            </a:r>
          </a:p>
        </p:txBody>
      </p:sp>
      <p:sp>
        <p:nvSpPr>
          <p:cNvPr id="85" name="TextBox 84"/>
          <p:cNvSpPr txBox="1"/>
          <p:nvPr/>
        </p:nvSpPr>
        <p:spPr>
          <a:xfrm>
            <a:off x="2545987" y="2892668"/>
            <a:ext cx="4169235" cy="5632311"/>
          </a:xfrm>
          <a:prstGeom prst="rect">
            <a:avLst/>
          </a:prstGeom>
          <a:noFill/>
        </p:spPr>
        <p:txBody>
          <a:bodyPr wrap="square" rtlCol="0">
            <a:spAutoFit/>
          </a:bodyPr>
          <a:lstStyle/>
          <a:p>
            <a:pPr indent="355600"/>
            <a:r>
              <a:rPr lang="en-US" sz="1200" dirty="0">
                <a:latin typeface="Arial" panose="020B0604020202020204" pitchFamily="34" charset="0"/>
                <a:cs typeface="Arial" panose="020B0604020202020204" pitchFamily="34" charset="0"/>
              </a:rPr>
              <a:t> In the quarter report, different cities sold different commodities and different amounts of them with regards to how they created a way into the markets and consumption channels for individuals.</a:t>
            </a:r>
          </a:p>
          <a:p>
            <a:pPr indent="355600"/>
            <a:r>
              <a:rPr lang="en-US" sz="1200" dirty="0">
                <a:latin typeface="Arial" panose="020B0604020202020204" pitchFamily="34" charset="0"/>
                <a:cs typeface="Arial" panose="020B0604020202020204" pitchFamily="34" charset="0"/>
              </a:rPr>
              <a:t>In regards to the outlined products, A misfortune chief is an item sold beneath cost to bring clients into a store where they are probably going to purchase different items.</a:t>
            </a:r>
          </a:p>
          <a:p>
            <a:pPr indent="355600"/>
            <a:r>
              <a:rPr lang="en-US" sz="1200" dirty="0">
                <a:latin typeface="Arial" panose="020B0604020202020204" pitchFamily="34" charset="0"/>
                <a:cs typeface="Arial" panose="020B0604020202020204" pitchFamily="34" charset="0"/>
              </a:rPr>
              <a:t>The business anticipates that the customer should buy different things simultaneously as the misfortune chief and that the benefit made on different items will bring about a general benefit.</a:t>
            </a:r>
          </a:p>
          <a:p>
            <a:pPr indent="355600"/>
            <a:r>
              <a:rPr lang="en-US" sz="1200" dirty="0">
                <a:latin typeface="Arial" panose="020B0604020202020204" pitchFamily="34" charset="0"/>
                <a:cs typeface="Arial" panose="020B0604020202020204" pitchFamily="34" charset="0"/>
              </a:rPr>
              <a:t> A misfortune chief is regularly positioned in the rear of a store, so clients need to stroll past higher overall revenue merchandise</a:t>
            </a:r>
          </a:p>
          <a:p>
            <a:pPr indent="355600"/>
            <a:r>
              <a:rPr lang="en-US" sz="1200" dirty="0">
                <a:latin typeface="Arial" panose="020B0604020202020204" pitchFamily="34" charset="0"/>
                <a:cs typeface="Arial" panose="020B0604020202020204" pitchFamily="34" charset="0"/>
              </a:rPr>
              <a:t>All then products has different prices changing over the years because  of the situated and recommend prices and the control  they get from all over authorities.</a:t>
            </a:r>
          </a:p>
          <a:p>
            <a:pPr indent="355600"/>
            <a:r>
              <a:rPr lang="en-US" sz="1200" dirty="0">
                <a:latin typeface="Arial" panose="020B0604020202020204" pitchFamily="34" charset="0"/>
                <a:cs typeface="Arial" panose="020B0604020202020204" pitchFamily="34" charset="0"/>
              </a:rPr>
              <a:t>The standards of the products have a critical trend that is enumerated to define the area economy in the different cities to an extent of promoting factors that reduces and increase product prices. </a:t>
            </a:r>
          </a:p>
          <a:p>
            <a:pPr indent="355600"/>
            <a:r>
              <a:rPr lang="en-US" sz="1200" dirty="0">
                <a:latin typeface="Arial" panose="020B0604020202020204" pitchFamily="34" charset="0"/>
                <a:cs typeface="Arial" panose="020B0604020202020204" pitchFamily="34" charset="0"/>
              </a:rPr>
              <a:t>In conclusion , the products in to hire prevalence states has projected differently probably for the two years in a manner promoting distinguished </a:t>
            </a:r>
          </a:p>
          <a:p>
            <a:pPr indent="355600"/>
            <a:r>
              <a:rPr lang="en-US" sz="1200" dirty="0">
                <a:latin typeface="Arial" panose="020B0604020202020204" pitchFamily="34" charset="0"/>
                <a:cs typeface="Arial" panose="020B0604020202020204" pitchFamily="34" charset="0"/>
              </a:rPr>
              <a:t>The trade represents a fluctuating moment for products in the two years endings and in the manner they are operated.</a:t>
            </a:r>
          </a:p>
          <a:p>
            <a:pPr indent="355600"/>
            <a:r>
              <a:rPr lang="en-US" sz="1200" dirty="0">
                <a:latin typeface="Arial" panose="020B0604020202020204" pitchFamily="34" charset="0"/>
                <a:cs typeface="Arial" panose="020B0604020202020204" pitchFamily="34" charset="0"/>
              </a:rPr>
              <a:t>A great regard for the position in place to enhance sell strategies in place and promotion of best price products.</a:t>
            </a:r>
          </a:p>
        </p:txBody>
      </p:sp>
      <p:pic>
        <p:nvPicPr>
          <p:cNvPr id="237" name="Picture 236">
            <a:hlinkHover r:id="" action="ppaction://noaction" highlightClick="1"/>
          </p:cNvPr>
          <p:cNvPicPr>
            <a:picLocks noChangeAspect="1"/>
          </p:cNvPicPr>
          <p:nvPr/>
        </p:nvPicPr>
        <p:blipFill>
          <a:blip r:embed="rId5"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6319593" y="8859127"/>
            <a:ext cx="277912" cy="277912"/>
          </a:xfrm>
          <a:prstGeom prst="rect">
            <a:avLst/>
          </a:prstGeom>
        </p:spPr>
      </p:pic>
      <p:sp>
        <p:nvSpPr>
          <p:cNvPr id="238" name="TextBox 237"/>
          <p:cNvSpPr txBox="1"/>
          <p:nvPr/>
        </p:nvSpPr>
        <p:spPr>
          <a:xfrm>
            <a:off x="5416000" y="8848011"/>
            <a:ext cx="1095114" cy="307777"/>
          </a:xfrm>
          <a:prstGeom prst="rect">
            <a:avLst/>
          </a:prstGeom>
          <a:noFill/>
        </p:spPr>
        <p:txBody>
          <a:bodyPr wrap="square" rtlCol="0">
            <a:spAutoFit/>
          </a:bodyPr>
          <a:lstStyle/>
          <a:p>
            <a:r>
              <a:rPr lang="en-US" sz="1400" i="1" dirty="0">
                <a:solidFill>
                  <a:schemeClr val="bg1"/>
                </a:solidFill>
                <a:latin typeface="Myriad Pro" panose="020B0503030403020204" pitchFamily="34" charset="0"/>
              </a:rPr>
              <a:t>Email us</a:t>
            </a:r>
          </a:p>
        </p:txBody>
      </p:sp>
    </p:spTree>
    <p:extLst>
      <p:ext uri="{BB962C8B-B14F-4D97-AF65-F5344CB8AC3E}">
        <p14:creationId xmlns:p14="http://schemas.microsoft.com/office/powerpoint/2010/main" val="15224030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TotalTime>
  <Words>338</Words>
  <Application>Microsoft Office PowerPoint</Application>
  <PresentationFormat>On-screen Show (4:3)</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Simon</cp:lastModifiedBy>
  <cp:revision>17</cp:revision>
  <dcterms:created xsi:type="dcterms:W3CDTF">2015-01-09T18:54:42Z</dcterms:created>
  <dcterms:modified xsi:type="dcterms:W3CDTF">2021-04-21T01:12:19Z</dcterms:modified>
</cp:coreProperties>
</file>