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2" r:id="rId1"/>
  </p:sldMasterIdLst>
  <p:notesMasterIdLst>
    <p:notesMasterId r:id="rId9"/>
  </p:notesMasterIdLst>
  <p:sldIdLst>
    <p:sldId id="256" r:id="rId2"/>
    <p:sldId id="257" r:id="rId3"/>
    <p:sldId id="259" r:id="rId4"/>
    <p:sldId id="260" r:id="rId5"/>
    <p:sldId id="261" r:id="rId6"/>
    <p:sldId id="262" r:id="rId7"/>
    <p:sldId id="263"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7936" autoAdjust="0"/>
  </p:normalViewPr>
  <p:slideViewPr>
    <p:cSldViewPr>
      <p:cViewPr>
        <p:scale>
          <a:sx n="51" d="100"/>
          <a:sy n="51" d="100"/>
        </p:scale>
        <p:origin x="-1926" y="-21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E1639D0-52A2-4082-A3AA-B212C46ABCC4}" type="datetimeFigureOut">
              <a:rPr lang="en-US" smtClean="0"/>
              <a:t>2/7/2021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25240D2-CAB4-4326-AFE2-5E13A93EF766}" type="slidenum">
              <a:rPr lang="en-US" smtClean="0"/>
              <a:t>‹#›</a:t>
            </a:fld>
            <a:endParaRPr lang="en-US" dirty="0"/>
          </a:p>
        </p:txBody>
      </p:sp>
    </p:spTree>
    <p:extLst>
      <p:ext uri="{BB962C8B-B14F-4D97-AF65-F5344CB8AC3E}">
        <p14:creationId xmlns:p14="http://schemas.microsoft.com/office/powerpoint/2010/main" val="1231172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457200"/>
            <a:r>
              <a:rPr lang="en-US" baseline="0" dirty="0" smtClean="0"/>
              <a:t>Healthcare organizations' goal is to provide excellent services to the patients, good quality care, operational excellence, and retaining employees (Van Den Oetelaar, 2016). Nurses play a significant part in ensuring healthcare organizations achieve this goal. Therefore, it is essential for healthcare organizations to balance patient needs and nursing staff to reduce their workload (Van Den Oetelaar, 2016).</a:t>
            </a:r>
          </a:p>
          <a:p>
            <a:pPr indent="457200"/>
            <a:r>
              <a:rPr lang="en-US" baseline="0" dirty="0" smtClean="0"/>
              <a:t>Increased nurses workload is an issue affecting my workplace, healthcare setting. One of the contributing factors to increased workload among nurses is workplace expectation exceeding staffing levels and capacity. Besides understaffing, different factors such as an excessive amount of new evidence affecting healthcare and more sophisticated, independent, and distinct healthcare teams are creating a stressful and unpredictable environment for the nurses. According to Carayon &amp; Gurses (2008), “in addition to higher patient acuity, work system factors and expectations also contribute to the nurses workload, nurses are expected to perform nonprofessional tasks such as delivering and retrieving food trays, housekeeping duties, transporting patients, and ordering, coordinating, or performing ancillary services” (para 3). </a:t>
            </a:r>
          </a:p>
        </p:txBody>
      </p:sp>
      <p:sp>
        <p:nvSpPr>
          <p:cNvPr id="4" name="Slide Number Placeholder 3"/>
          <p:cNvSpPr>
            <a:spLocks noGrp="1"/>
          </p:cNvSpPr>
          <p:nvPr>
            <p:ph type="sldNum" sz="quarter" idx="10"/>
          </p:nvPr>
        </p:nvSpPr>
        <p:spPr/>
        <p:txBody>
          <a:bodyPr/>
          <a:lstStyle/>
          <a:p>
            <a:fld id="{825240D2-CAB4-4326-AFE2-5E13A93EF766}" type="slidenum">
              <a:rPr lang="en-US" smtClean="0"/>
              <a:t>2</a:t>
            </a:fld>
            <a:endParaRPr lang="en-US" dirty="0"/>
          </a:p>
        </p:txBody>
      </p:sp>
    </p:spTree>
    <p:extLst>
      <p:ext uri="{BB962C8B-B14F-4D97-AF65-F5344CB8AC3E}">
        <p14:creationId xmlns:p14="http://schemas.microsoft.com/office/powerpoint/2010/main" val="24030399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457200"/>
            <a:r>
              <a:rPr lang="en-US" baseline="0" dirty="0" smtClean="0"/>
              <a:t>Addressing the challenge of nurses' workload will positively impact the workplace by solving problems associated with increased workload expectations. Scientific research and studies have identified a correlation between nurses' job dissatisfaction, increased emotional exhaustion, distress, and turnover to increased workload expectations compared to the nursing capacity and level (MacPhee et al., 2017).</a:t>
            </a:r>
          </a:p>
          <a:p>
            <a:pPr indent="457200"/>
            <a:r>
              <a:rPr lang="en-US" baseline="0" dirty="0" smtClean="0"/>
              <a:t>Increasing workload expectation can lead to burnout and job dissatisfaction, leading to the nurses not providing quality care and service as they are not in a balanced working environment (Carayon &amp; Gurses, 2008. Suppose an organization has increased workload expectations in comparison to the nurses' capacity. In that case, the organization is at risk of providing poor quality care and services to the patient leading to decreased operational excellence. Addressing this challenge will help the organization provide better patient care and services, achieve operational excellence, and improve nurses' job satisfaction. </a:t>
            </a:r>
          </a:p>
        </p:txBody>
      </p:sp>
      <p:sp>
        <p:nvSpPr>
          <p:cNvPr id="4" name="Slide Number Placeholder 3"/>
          <p:cNvSpPr>
            <a:spLocks noGrp="1"/>
          </p:cNvSpPr>
          <p:nvPr>
            <p:ph type="sldNum" sz="quarter" idx="10"/>
          </p:nvPr>
        </p:nvSpPr>
        <p:spPr/>
        <p:txBody>
          <a:bodyPr/>
          <a:lstStyle/>
          <a:p>
            <a:fld id="{825240D2-CAB4-4326-AFE2-5E13A93EF766}" type="slidenum">
              <a:rPr lang="en-US" smtClean="0"/>
              <a:t>3</a:t>
            </a:fld>
            <a:endParaRPr lang="en-US" dirty="0"/>
          </a:p>
        </p:txBody>
      </p:sp>
    </p:spTree>
    <p:extLst>
      <p:ext uri="{BB962C8B-B14F-4D97-AF65-F5344CB8AC3E}">
        <p14:creationId xmlns:p14="http://schemas.microsoft.com/office/powerpoint/2010/main" val="5399361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457200"/>
            <a:r>
              <a:rPr lang="en-US" dirty="0" smtClean="0"/>
              <a:t>The elements of a human factor engineering approach to nursing workload and patient safety include the critical principle of human factors engineering, which are work system design (Carayon &amp; Gurses, 2008). This approach seeks to evaluate the different work system elements that affect nurses' performance, job satisfaction contributing to increased workload.</a:t>
            </a:r>
          </a:p>
          <a:p>
            <a:pPr indent="457200"/>
            <a:r>
              <a:rPr lang="en-US" dirty="0" smtClean="0"/>
              <a:t>The approach seeks to determine a solution to increased nursing workload in a step by step approach. The first step is understanding how a nursing working system can increase workload (Carayon &amp; Gurses, 2008). After identifying factors in the nursing working system contributing to increased workload, the next step is redesigning the work system. For example, a disorganized working environment can contribute to increased workload. Once this factor has been identified, healthcare organizations should implement strategies to solve it. </a:t>
            </a:r>
            <a:endParaRPr lang="en-US" dirty="0"/>
          </a:p>
        </p:txBody>
      </p:sp>
      <p:sp>
        <p:nvSpPr>
          <p:cNvPr id="4" name="Slide Number Placeholder 3"/>
          <p:cNvSpPr>
            <a:spLocks noGrp="1"/>
          </p:cNvSpPr>
          <p:nvPr>
            <p:ph type="sldNum" sz="quarter" idx="10"/>
          </p:nvPr>
        </p:nvSpPr>
        <p:spPr/>
        <p:txBody>
          <a:bodyPr/>
          <a:lstStyle/>
          <a:p>
            <a:fld id="{825240D2-CAB4-4326-AFE2-5E13A93EF766}" type="slidenum">
              <a:rPr lang="en-US" smtClean="0"/>
              <a:t>4</a:t>
            </a:fld>
            <a:endParaRPr lang="en-US" dirty="0"/>
          </a:p>
        </p:txBody>
      </p:sp>
    </p:spTree>
    <p:extLst>
      <p:ext uri="{BB962C8B-B14F-4D97-AF65-F5344CB8AC3E}">
        <p14:creationId xmlns:p14="http://schemas.microsoft.com/office/powerpoint/2010/main" val="9783717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457200"/>
            <a:r>
              <a:rPr lang="en-US" dirty="0" smtClean="0"/>
              <a:t>Different departments are required to do a better job at distributing nurses' workload, which will require effective and efficient communication among these departments. Nurse staffing includes balancing required resources with available resources.</a:t>
            </a:r>
          </a:p>
          <a:p>
            <a:pPr indent="457200"/>
            <a:r>
              <a:rPr lang="en-US" dirty="0" smtClean="0"/>
              <a:t>The hospital administration will be included in the plan for change as there will be a need for budget allocation to meet required staffing levels. The healthcare organization executive will take on the responsibility of passing the budget allocation designed to meet the nurse staffing and required resources. The nursing administration, which includes nurse leaders, will take on the responsibility of making decisions concerning the effect of proposed changes on patient care delivery. </a:t>
            </a:r>
            <a:endParaRPr lang="en-US" dirty="0"/>
          </a:p>
        </p:txBody>
      </p:sp>
      <p:sp>
        <p:nvSpPr>
          <p:cNvPr id="4" name="Slide Number Placeholder 3"/>
          <p:cNvSpPr>
            <a:spLocks noGrp="1"/>
          </p:cNvSpPr>
          <p:nvPr>
            <p:ph type="sldNum" sz="quarter" idx="10"/>
          </p:nvPr>
        </p:nvSpPr>
        <p:spPr/>
        <p:txBody>
          <a:bodyPr/>
          <a:lstStyle/>
          <a:p>
            <a:fld id="{825240D2-CAB4-4326-AFE2-5E13A93EF766}" type="slidenum">
              <a:rPr lang="en-US" smtClean="0"/>
              <a:t>5</a:t>
            </a:fld>
            <a:endParaRPr lang="en-US" dirty="0"/>
          </a:p>
        </p:txBody>
      </p:sp>
    </p:spTree>
    <p:extLst>
      <p:ext uri="{BB962C8B-B14F-4D97-AF65-F5344CB8AC3E}">
        <p14:creationId xmlns:p14="http://schemas.microsoft.com/office/powerpoint/2010/main" val="8509371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457200"/>
            <a:r>
              <a:rPr lang="en-US" baseline="0" dirty="0" smtClean="0"/>
              <a:t>To do a better job at distributing the workload among nurses using the human factor engineering approach can encounter the challenge of lack of leaders trained to transform practice cultures. Leaders who transform practice culture ensure that the essence, uniqueness, and professional practice outcomes can be achieved (</a:t>
            </a:r>
            <a:r>
              <a:rPr lang="en-US" dirty="0" smtClean="0"/>
              <a:t>Registered Nurses' Association of Ontario. (20067</a:t>
            </a:r>
            <a:r>
              <a:rPr lang="en-US" baseline="0" dirty="0" smtClean="0"/>
              <a:t>).</a:t>
            </a:r>
          </a:p>
          <a:p>
            <a:pPr indent="457200"/>
            <a:r>
              <a:rPr lang="en-US" baseline="0" dirty="0" smtClean="0"/>
              <a:t>It is crucial to train nurse leaders in nursing practice and on different aspects such as regulatory issues, risks, liabilities, strategic planning, business skills, and political acumen (</a:t>
            </a:r>
            <a:r>
              <a:rPr lang="en-US" dirty="0" smtClean="0"/>
              <a:t>Registered Nurses' Association of Ontario. (20067</a:t>
            </a:r>
            <a:r>
              <a:rPr lang="en-US" baseline="0" dirty="0" smtClean="0"/>
              <a:t>). The nurse leaders need to understand the importance of designing workload as per patient care needs and delivery. They take accountability in ensuring nurses work to their full scope of nursing practice in a balanced working environment. </a:t>
            </a:r>
          </a:p>
        </p:txBody>
      </p:sp>
      <p:sp>
        <p:nvSpPr>
          <p:cNvPr id="4" name="Slide Number Placeholder 3"/>
          <p:cNvSpPr>
            <a:spLocks noGrp="1"/>
          </p:cNvSpPr>
          <p:nvPr>
            <p:ph type="sldNum" sz="quarter" idx="10"/>
          </p:nvPr>
        </p:nvSpPr>
        <p:spPr/>
        <p:txBody>
          <a:bodyPr/>
          <a:lstStyle/>
          <a:p>
            <a:fld id="{825240D2-CAB4-4326-AFE2-5E13A93EF766}" type="slidenum">
              <a:rPr lang="en-US" smtClean="0"/>
              <a:t>6</a:t>
            </a:fld>
            <a:endParaRPr lang="en-US" dirty="0"/>
          </a:p>
        </p:txBody>
      </p:sp>
    </p:spTree>
    <p:extLst>
      <p:ext uri="{BB962C8B-B14F-4D97-AF65-F5344CB8AC3E}">
        <p14:creationId xmlns:p14="http://schemas.microsoft.com/office/powerpoint/2010/main" val="914025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85CCF89F-ED8D-4C8C-B6C1-3982AD07707F}" type="datetimeFigureOut">
              <a:rPr lang="en-US" smtClean="0"/>
              <a:t>2/7/2021</a:t>
            </a:fld>
            <a:endParaRPr lang="en-US" dirty="0"/>
          </a:p>
        </p:txBody>
      </p:sp>
      <p:sp>
        <p:nvSpPr>
          <p:cNvPr id="20" name="Footer Placeholder 19"/>
          <p:cNvSpPr>
            <a:spLocks noGrp="1"/>
          </p:cNvSpPr>
          <p:nvPr>
            <p:ph type="ftr" sz="quarter" idx="11"/>
          </p:nvPr>
        </p:nvSpPr>
        <p:spPr/>
        <p:txBody>
          <a:bodyPr/>
          <a:lstStyle>
            <a:extLst/>
          </a:lstStyle>
          <a:p>
            <a:endParaRPr lang="en-US" dirty="0"/>
          </a:p>
        </p:txBody>
      </p:sp>
      <p:sp>
        <p:nvSpPr>
          <p:cNvPr id="10" name="Slide Number Placeholder 9"/>
          <p:cNvSpPr>
            <a:spLocks noGrp="1"/>
          </p:cNvSpPr>
          <p:nvPr>
            <p:ph type="sldNum" sz="quarter" idx="12"/>
          </p:nvPr>
        </p:nvSpPr>
        <p:spPr/>
        <p:txBody>
          <a:bodyPr/>
          <a:lstStyle>
            <a:extLst/>
          </a:lstStyle>
          <a:p>
            <a:fld id="{5D1C8F0D-F9E8-4FFC-B4B4-0F33BAD6AD6C}" type="slidenum">
              <a:rPr lang="en-US" smtClean="0"/>
              <a:t>‹#›</a:t>
            </a:fld>
            <a:endParaRPr lang="en-US" dirty="0"/>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5CCF89F-ED8D-4C8C-B6C1-3982AD07707F}" type="datetimeFigureOut">
              <a:rPr lang="en-US" smtClean="0"/>
              <a:t>2/7/2021</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5D1C8F0D-F9E8-4FFC-B4B4-0F33BAD6AD6C}"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85CCF89F-ED8D-4C8C-B6C1-3982AD07707F}" type="datetimeFigureOut">
              <a:rPr lang="en-US" smtClean="0"/>
              <a:t>2/7/2021</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5D1C8F0D-F9E8-4FFC-B4B4-0F33BAD6AD6C}" type="slidenum">
              <a:rPr lang="en-US" smtClean="0"/>
              <a:t>‹#›</a:t>
            </a:fld>
            <a:endParaRPr lang="en-US" dirty="0"/>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5CCF89F-ED8D-4C8C-B6C1-3982AD07707F}" type="datetimeFigureOut">
              <a:rPr lang="en-US" smtClean="0"/>
              <a:t>2/7/2021</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5D1C8F0D-F9E8-4FFC-B4B4-0F33BAD6AD6C}"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85CCF89F-ED8D-4C8C-B6C1-3982AD07707F}" type="datetimeFigureOut">
              <a:rPr lang="en-US" smtClean="0"/>
              <a:t>2/7/2021</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5D1C8F0D-F9E8-4FFC-B4B4-0F33BAD6AD6C}"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85CCF89F-ED8D-4C8C-B6C1-3982AD07707F}" type="datetimeFigureOut">
              <a:rPr lang="en-US" smtClean="0"/>
              <a:t>2/7/2021</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5D1C8F0D-F9E8-4FFC-B4B4-0F33BAD6AD6C}"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85CCF89F-ED8D-4C8C-B6C1-3982AD07707F}" type="datetimeFigureOut">
              <a:rPr lang="en-US" smtClean="0"/>
              <a:t>2/7/2021</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5D1C8F0D-F9E8-4FFC-B4B4-0F33BAD6AD6C}" type="slidenum">
              <a:rPr lang="en-US" smtClean="0"/>
              <a:t>‹#›</a:t>
            </a:fld>
            <a:endParaRPr lang="en-US" dirty="0"/>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5CCF89F-ED8D-4C8C-B6C1-3982AD07707F}" type="datetimeFigureOut">
              <a:rPr lang="en-US" smtClean="0"/>
              <a:t>2/7/2021</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5D1C8F0D-F9E8-4FFC-B4B4-0F33BAD6AD6C}"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85CCF89F-ED8D-4C8C-B6C1-3982AD07707F}" type="datetimeFigureOut">
              <a:rPr lang="en-US" smtClean="0"/>
              <a:t>2/7/2021</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5D1C8F0D-F9E8-4FFC-B4B4-0F33BAD6AD6C}" type="slidenum">
              <a:rPr lang="en-US" smtClean="0"/>
              <a:t>‹#›</a:t>
            </a:fld>
            <a:endParaRPr lang="en-US" dirty="0"/>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5CCF89F-ED8D-4C8C-B6C1-3982AD07707F}" type="datetimeFigureOut">
              <a:rPr lang="en-US" smtClean="0"/>
              <a:t>2/7/2021</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5D1C8F0D-F9E8-4FFC-B4B4-0F33BAD6AD6C}"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5CCF89F-ED8D-4C8C-B6C1-3982AD07707F}" type="datetimeFigureOut">
              <a:rPr lang="en-US" smtClean="0"/>
              <a:t>2/7/2021</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5D1C8F0D-F9E8-4FFC-B4B4-0F33BAD6AD6C}"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85CCF89F-ED8D-4C8C-B6C1-3982AD07707F}" type="datetimeFigureOut">
              <a:rPr lang="en-US" smtClean="0"/>
              <a:t>2/7/2021</a:t>
            </a:fld>
            <a:endParaRPr lang="en-US" dirty="0"/>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dirty="0"/>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5D1C8F0D-F9E8-4FFC-B4B4-0F33BAD6AD6C}" type="slidenum">
              <a:rPr lang="en-US" smtClean="0"/>
              <a:t>‹#›</a:t>
            </a:fld>
            <a:endParaRPr lang="en-US" dirty="0"/>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Title</a:t>
            </a:r>
            <a:endParaRPr lang="en-US" dirty="0"/>
          </a:p>
        </p:txBody>
      </p:sp>
      <p:sp>
        <p:nvSpPr>
          <p:cNvPr id="3" name="Subtitle 2"/>
          <p:cNvSpPr>
            <a:spLocks noGrp="1"/>
          </p:cNvSpPr>
          <p:nvPr>
            <p:ph type="subTitle" idx="1"/>
          </p:nvPr>
        </p:nvSpPr>
        <p:spPr/>
        <p:txBody>
          <a:bodyPr>
            <a:normAutofit fontScale="85000" lnSpcReduction="20000"/>
          </a:bodyPr>
          <a:lstStyle/>
          <a:p>
            <a:r>
              <a:rPr lang="en-US" dirty="0" smtClean="0"/>
              <a:t>Student’s Name</a:t>
            </a:r>
          </a:p>
          <a:p>
            <a:r>
              <a:rPr lang="en-US" dirty="0" smtClean="0"/>
              <a:t>Institutional Affiliations</a:t>
            </a:r>
          </a:p>
          <a:p>
            <a:r>
              <a:rPr lang="en-US" dirty="0" smtClean="0"/>
              <a:t>Course Name</a:t>
            </a:r>
          </a:p>
          <a:p>
            <a:r>
              <a:rPr lang="en-US" dirty="0" smtClean="0"/>
              <a:t>Instructors’ Name</a:t>
            </a:r>
          </a:p>
          <a:p>
            <a:r>
              <a:rPr lang="en-US" dirty="0" smtClean="0"/>
              <a:t>Date of Submission</a:t>
            </a:r>
          </a:p>
          <a:p>
            <a:endParaRPr lang="en-US" dirty="0"/>
          </a:p>
        </p:txBody>
      </p:sp>
    </p:spTree>
    <p:extLst>
      <p:ext uri="{BB962C8B-B14F-4D97-AF65-F5344CB8AC3E}">
        <p14:creationId xmlns:p14="http://schemas.microsoft.com/office/powerpoint/2010/main" val="3943606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Nurses Workload</a:t>
            </a:r>
            <a:endParaRPr lang="en-US" dirty="0"/>
          </a:p>
        </p:txBody>
      </p:sp>
      <p:sp>
        <p:nvSpPr>
          <p:cNvPr id="3" name="Content Placeholder 2"/>
          <p:cNvSpPr>
            <a:spLocks noGrp="1"/>
          </p:cNvSpPr>
          <p:nvPr>
            <p:ph idx="1"/>
          </p:nvPr>
        </p:nvSpPr>
        <p:spPr/>
        <p:txBody>
          <a:bodyPr>
            <a:normAutofit fontScale="55000" lnSpcReduction="20000"/>
          </a:bodyPr>
          <a:lstStyle/>
          <a:p>
            <a:pPr>
              <a:lnSpc>
                <a:spcPct val="210000"/>
              </a:lnSpc>
              <a:buFont typeface="Wingdings" pitchFamily="2" charset="2"/>
              <a:buChar char="Ø"/>
            </a:pPr>
            <a:r>
              <a:rPr lang="en-US" sz="2800" dirty="0" smtClean="0"/>
              <a:t>Increased </a:t>
            </a:r>
            <a:r>
              <a:rPr lang="en-US" sz="2800" dirty="0"/>
              <a:t>workplace expectations exceeding staffing levels and capacity causes increased workload among </a:t>
            </a:r>
            <a:r>
              <a:rPr lang="en-US" sz="2800" dirty="0" smtClean="0"/>
              <a:t>nurses.</a:t>
            </a:r>
          </a:p>
          <a:p>
            <a:pPr>
              <a:lnSpc>
                <a:spcPct val="210000"/>
              </a:lnSpc>
              <a:buFont typeface="Wingdings" pitchFamily="2" charset="2"/>
              <a:buChar char="Ø"/>
            </a:pPr>
            <a:r>
              <a:rPr lang="en-US" sz="2800" dirty="0" smtClean="0"/>
              <a:t>Nurses </a:t>
            </a:r>
            <a:r>
              <a:rPr lang="en-US" sz="2800" dirty="0"/>
              <a:t>workload expectations in health care workplace are characterized by different factors such as; </a:t>
            </a:r>
            <a:endParaRPr lang="en-US" sz="2800" dirty="0" smtClean="0"/>
          </a:p>
          <a:p>
            <a:pPr lvl="1">
              <a:lnSpc>
                <a:spcPct val="210000"/>
              </a:lnSpc>
              <a:buFont typeface="Wingdings" pitchFamily="2" charset="2"/>
              <a:buChar char="§"/>
            </a:pPr>
            <a:r>
              <a:rPr lang="en-US" sz="2300" dirty="0" smtClean="0"/>
              <a:t>A </a:t>
            </a:r>
            <a:r>
              <a:rPr lang="en-US" sz="2300" dirty="0"/>
              <a:t>diverse public with different healthcare </a:t>
            </a:r>
            <a:r>
              <a:rPr lang="en-US" sz="2300" dirty="0" smtClean="0"/>
              <a:t>expectations</a:t>
            </a:r>
          </a:p>
          <a:p>
            <a:pPr lvl="1">
              <a:lnSpc>
                <a:spcPct val="210000"/>
              </a:lnSpc>
              <a:buFont typeface="Wingdings" pitchFamily="2" charset="2"/>
              <a:buChar char="§"/>
            </a:pPr>
            <a:r>
              <a:rPr lang="en-US" sz="2300" dirty="0" smtClean="0"/>
              <a:t>Increased </a:t>
            </a:r>
            <a:r>
              <a:rPr lang="en-US" sz="2300" dirty="0"/>
              <a:t>use of technology-based </a:t>
            </a:r>
            <a:r>
              <a:rPr lang="en-US" sz="2300" dirty="0" smtClean="0"/>
              <a:t>expectations</a:t>
            </a:r>
          </a:p>
          <a:p>
            <a:pPr lvl="1">
              <a:lnSpc>
                <a:spcPct val="210000"/>
              </a:lnSpc>
              <a:buFont typeface="Wingdings" pitchFamily="2" charset="2"/>
              <a:buChar char="§"/>
            </a:pPr>
            <a:r>
              <a:rPr lang="en-US" sz="2300" dirty="0" smtClean="0"/>
              <a:t>An </a:t>
            </a:r>
            <a:r>
              <a:rPr lang="en-US" sz="2300" dirty="0"/>
              <a:t>excessive amount of new evidence affecting </a:t>
            </a:r>
            <a:r>
              <a:rPr lang="en-US" sz="2300" dirty="0" smtClean="0"/>
              <a:t>healthcare</a:t>
            </a:r>
          </a:p>
          <a:p>
            <a:pPr lvl="1">
              <a:lnSpc>
                <a:spcPct val="210000"/>
              </a:lnSpc>
              <a:buFont typeface="Wingdings" pitchFamily="2" charset="2"/>
              <a:buChar char="§"/>
            </a:pPr>
            <a:r>
              <a:rPr lang="en-US" sz="2300" dirty="0" smtClean="0"/>
              <a:t>More </a:t>
            </a:r>
            <a:r>
              <a:rPr lang="en-US" sz="2300" dirty="0"/>
              <a:t>sophisticated, independent, and distinct health care </a:t>
            </a:r>
            <a:r>
              <a:rPr lang="en-US" sz="2300" dirty="0" smtClean="0"/>
              <a:t>team</a:t>
            </a:r>
          </a:p>
          <a:p>
            <a:pPr>
              <a:lnSpc>
                <a:spcPct val="210000"/>
              </a:lnSpc>
              <a:buFont typeface="Wingdings" pitchFamily="2" charset="2"/>
              <a:buChar char="Ø"/>
            </a:pPr>
            <a:r>
              <a:rPr lang="en-US" sz="2800" dirty="0" smtClean="0"/>
              <a:t>The </a:t>
            </a:r>
            <a:r>
              <a:rPr lang="en-US" sz="2800" dirty="0"/>
              <a:t>above factors are contributing to an increased workload for nurses creating a stressful and unpredictable environment.</a:t>
            </a:r>
          </a:p>
          <a:p>
            <a:pPr>
              <a:buFont typeface="Wingdings" pitchFamily="2" charset="2"/>
              <a:buChar char="Ø"/>
            </a:pPr>
            <a:endParaRPr lang="en-US" sz="2300" dirty="0"/>
          </a:p>
          <a:p>
            <a:pPr marL="274320" lvl="1" indent="0">
              <a:buNone/>
            </a:pPr>
            <a:endParaRPr lang="en-US" sz="2300" dirty="0" smtClean="0"/>
          </a:p>
        </p:txBody>
      </p:sp>
    </p:spTree>
    <p:extLst>
      <p:ext uri="{BB962C8B-B14F-4D97-AF65-F5344CB8AC3E}">
        <p14:creationId xmlns:p14="http://schemas.microsoft.com/office/powerpoint/2010/main" val="40447087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Justifications for the Change</a:t>
            </a:r>
            <a:endParaRPr lang="en-US" dirty="0"/>
          </a:p>
        </p:txBody>
      </p:sp>
      <p:sp>
        <p:nvSpPr>
          <p:cNvPr id="3" name="Content Placeholder 2"/>
          <p:cNvSpPr>
            <a:spLocks noGrp="1"/>
          </p:cNvSpPr>
          <p:nvPr>
            <p:ph idx="1"/>
          </p:nvPr>
        </p:nvSpPr>
        <p:spPr/>
        <p:txBody>
          <a:bodyPr>
            <a:normAutofit fontScale="77500" lnSpcReduction="20000"/>
          </a:bodyPr>
          <a:lstStyle/>
          <a:p>
            <a:pPr lvl="1">
              <a:lnSpc>
                <a:spcPct val="200000"/>
              </a:lnSpc>
              <a:buFont typeface="Wingdings" pitchFamily="2" charset="2"/>
              <a:buChar char="Ø"/>
            </a:pPr>
            <a:r>
              <a:rPr lang="en-US" dirty="0" smtClean="0"/>
              <a:t>Doing </a:t>
            </a:r>
            <a:r>
              <a:rPr lang="en-US" dirty="0"/>
              <a:t>a better job at distributing nurses workload will impact the organization in different ways such </a:t>
            </a:r>
            <a:r>
              <a:rPr lang="en-US" dirty="0" smtClean="0"/>
              <a:t>as;</a:t>
            </a:r>
          </a:p>
          <a:p>
            <a:pPr lvl="2">
              <a:lnSpc>
                <a:spcPct val="200000"/>
              </a:lnSpc>
              <a:buFont typeface="Wingdings" pitchFamily="2" charset="2"/>
              <a:buChar char="§"/>
            </a:pPr>
            <a:r>
              <a:rPr lang="en-US" dirty="0" smtClean="0"/>
              <a:t>Increased </a:t>
            </a:r>
            <a:r>
              <a:rPr lang="en-US" dirty="0"/>
              <a:t>patient </a:t>
            </a:r>
            <a:r>
              <a:rPr lang="en-US" dirty="0" smtClean="0"/>
              <a:t>care</a:t>
            </a:r>
          </a:p>
          <a:p>
            <a:pPr lvl="2">
              <a:lnSpc>
                <a:spcPct val="200000"/>
              </a:lnSpc>
              <a:buFont typeface="Wingdings" pitchFamily="2" charset="2"/>
              <a:buChar char="§"/>
            </a:pPr>
            <a:r>
              <a:rPr lang="en-US" dirty="0" smtClean="0"/>
              <a:t>increased </a:t>
            </a:r>
            <a:r>
              <a:rPr lang="en-US" dirty="0"/>
              <a:t>operational </a:t>
            </a:r>
            <a:r>
              <a:rPr lang="en-US" dirty="0" smtClean="0"/>
              <a:t>excellence</a:t>
            </a:r>
          </a:p>
          <a:p>
            <a:pPr lvl="2">
              <a:lnSpc>
                <a:spcPct val="200000"/>
              </a:lnSpc>
              <a:buFont typeface="Wingdings" pitchFamily="2" charset="2"/>
              <a:buChar char="§"/>
            </a:pPr>
            <a:r>
              <a:rPr lang="en-US" dirty="0" smtClean="0"/>
              <a:t>Offering </a:t>
            </a:r>
            <a:r>
              <a:rPr lang="en-US" dirty="0"/>
              <a:t>quality  care and better  </a:t>
            </a:r>
            <a:r>
              <a:rPr lang="en-US" dirty="0" smtClean="0"/>
              <a:t>services</a:t>
            </a:r>
          </a:p>
          <a:p>
            <a:pPr lvl="2">
              <a:lnSpc>
                <a:spcPct val="200000"/>
              </a:lnSpc>
              <a:buFont typeface="Wingdings" pitchFamily="2" charset="2"/>
              <a:buChar char="§"/>
            </a:pPr>
            <a:r>
              <a:rPr lang="en-US" dirty="0" smtClean="0"/>
              <a:t>Reduced </a:t>
            </a:r>
            <a:r>
              <a:rPr lang="en-US" dirty="0"/>
              <a:t>emotional exhaustion for the nurses </a:t>
            </a:r>
            <a:endParaRPr lang="en-US" dirty="0" smtClean="0"/>
          </a:p>
          <a:p>
            <a:pPr lvl="2">
              <a:lnSpc>
                <a:spcPct val="200000"/>
              </a:lnSpc>
              <a:buFont typeface="Wingdings" pitchFamily="2" charset="2"/>
              <a:buChar char="§"/>
            </a:pPr>
            <a:r>
              <a:rPr lang="en-US" dirty="0" smtClean="0"/>
              <a:t>Decreased </a:t>
            </a:r>
            <a:r>
              <a:rPr lang="en-US" dirty="0"/>
              <a:t>cases of hospital-acquired </a:t>
            </a:r>
            <a:r>
              <a:rPr lang="en-US" dirty="0" smtClean="0"/>
              <a:t>infections</a:t>
            </a:r>
          </a:p>
          <a:p>
            <a:pPr lvl="2">
              <a:lnSpc>
                <a:spcPct val="200000"/>
              </a:lnSpc>
              <a:buFont typeface="Wingdings" pitchFamily="2" charset="2"/>
              <a:buChar char="§"/>
            </a:pPr>
            <a:r>
              <a:rPr lang="en-US" dirty="0" smtClean="0"/>
              <a:t>Decreased burnout</a:t>
            </a:r>
            <a:r>
              <a:rPr lang="en-US" dirty="0"/>
              <a:t> </a:t>
            </a:r>
          </a:p>
        </p:txBody>
      </p:sp>
    </p:spTree>
    <p:extLst>
      <p:ext uri="{BB962C8B-B14F-4D97-AF65-F5344CB8AC3E}">
        <p14:creationId xmlns:p14="http://schemas.microsoft.com/office/powerpoint/2010/main" val="18540721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Type and Scope of the Proposed Change</a:t>
            </a:r>
            <a:endParaRPr lang="en-US" dirty="0"/>
          </a:p>
        </p:txBody>
      </p:sp>
      <p:sp>
        <p:nvSpPr>
          <p:cNvPr id="3" name="Content Placeholder 2"/>
          <p:cNvSpPr>
            <a:spLocks noGrp="1"/>
          </p:cNvSpPr>
          <p:nvPr>
            <p:ph idx="1"/>
          </p:nvPr>
        </p:nvSpPr>
        <p:spPr/>
        <p:txBody>
          <a:bodyPr>
            <a:normAutofit fontScale="62500" lnSpcReduction="20000"/>
          </a:bodyPr>
          <a:lstStyle/>
          <a:p>
            <a:pPr>
              <a:lnSpc>
                <a:spcPct val="200000"/>
              </a:lnSpc>
              <a:buFont typeface="Wingdings" pitchFamily="2" charset="2"/>
              <a:buChar char="Ø"/>
            </a:pPr>
            <a:r>
              <a:rPr lang="en-US" dirty="0"/>
              <a:t>Proposed change of doing a better job at distributing nurses' workload will include a human factor engineering approach to nursing workload and patient safety. </a:t>
            </a:r>
            <a:endParaRPr lang="en-US" dirty="0" smtClean="0"/>
          </a:p>
          <a:p>
            <a:pPr>
              <a:lnSpc>
                <a:spcPct val="200000"/>
              </a:lnSpc>
              <a:buFont typeface="Wingdings" pitchFamily="2" charset="2"/>
              <a:buChar char="Ø"/>
            </a:pPr>
            <a:r>
              <a:rPr lang="en-US" dirty="0" smtClean="0"/>
              <a:t>The </a:t>
            </a:r>
            <a:r>
              <a:rPr lang="en-US" dirty="0"/>
              <a:t>proposed </a:t>
            </a:r>
            <a:r>
              <a:rPr lang="en-US" dirty="0" smtClean="0"/>
              <a:t>should include </a:t>
            </a:r>
            <a:r>
              <a:rPr lang="en-US" dirty="0"/>
              <a:t>having a workload management method for nursing </a:t>
            </a:r>
            <a:r>
              <a:rPr lang="en-US" dirty="0" smtClean="0"/>
              <a:t>staff.</a:t>
            </a:r>
          </a:p>
          <a:p>
            <a:pPr>
              <a:lnSpc>
                <a:spcPct val="200000"/>
              </a:lnSpc>
              <a:buFont typeface="Wingdings" pitchFamily="2" charset="2"/>
              <a:buChar char="Ø"/>
            </a:pPr>
            <a:r>
              <a:rPr lang="en-US" dirty="0" smtClean="0"/>
              <a:t>Workload </a:t>
            </a:r>
            <a:r>
              <a:rPr lang="en-US" dirty="0"/>
              <a:t>management method for nursing staff aims at balancing required resources with available resources, preventing overstaffing nursing </a:t>
            </a:r>
            <a:r>
              <a:rPr lang="en-US" dirty="0" smtClean="0"/>
              <a:t>staff.</a:t>
            </a:r>
          </a:p>
        </p:txBody>
      </p:sp>
    </p:spTree>
    <p:extLst>
      <p:ext uri="{BB962C8B-B14F-4D97-AF65-F5344CB8AC3E}">
        <p14:creationId xmlns:p14="http://schemas.microsoft.com/office/powerpoint/2010/main" val="22222512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Communicating the Change</a:t>
            </a:r>
            <a:endParaRPr lang="en-US" dirty="0"/>
          </a:p>
        </p:txBody>
      </p:sp>
      <p:sp>
        <p:nvSpPr>
          <p:cNvPr id="3" name="Content Placeholder 2"/>
          <p:cNvSpPr>
            <a:spLocks noGrp="1"/>
          </p:cNvSpPr>
          <p:nvPr>
            <p:ph idx="1"/>
          </p:nvPr>
        </p:nvSpPr>
        <p:spPr/>
        <p:txBody>
          <a:bodyPr>
            <a:normAutofit fontScale="70000" lnSpcReduction="20000"/>
          </a:bodyPr>
          <a:lstStyle/>
          <a:p>
            <a:pPr>
              <a:lnSpc>
                <a:spcPct val="200000"/>
              </a:lnSpc>
              <a:buFont typeface="Wingdings" pitchFamily="2" charset="2"/>
              <a:buChar char="Ø"/>
            </a:pPr>
            <a:r>
              <a:rPr lang="en-US" dirty="0" smtClean="0"/>
              <a:t>Workload </a:t>
            </a:r>
            <a:r>
              <a:rPr lang="en-US" dirty="0"/>
              <a:t>management will require effective communication from the department heads, the executives, nursing administration, and the nursing staff in all </a:t>
            </a:r>
            <a:r>
              <a:rPr lang="en-US" dirty="0" smtClean="0"/>
              <a:t>departments.</a:t>
            </a:r>
          </a:p>
          <a:p>
            <a:pPr>
              <a:lnSpc>
                <a:spcPct val="200000"/>
              </a:lnSpc>
              <a:buFont typeface="Wingdings" pitchFamily="2" charset="2"/>
              <a:buChar char="Ø"/>
            </a:pPr>
            <a:r>
              <a:rPr lang="en-US" dirty="0" smtClean="0"/>
              <a:t>The </a:t>
            </a:r>
            <a:r>
              <a:rPr lang="en-US" dirty="0"/>
              <a:t>change management team will include nursing administration, hospital administration, and the executive</a:t>
            </a:r>
            <a:r>
              <a:rPr lang="en-US" dirty="0" smtClean="0"/>
              <a:t>. </a:t>
            </a:r>
            <a:endParaRPr lang="en-US" dirty="0"/>
          </a:p>
        </p:txBody>
      </p:sp>
    </p:spTree>
    <p:extLst>
      <p:ext uri="{BB962C8B-B14F-4D97-AF65-F5344CB8AC3E}">
        <p14:creationId xmlns:p14="http://schemas.microsoft.com/office/powerpoint/2010/main" val="983856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Anticipated Risks and Mitigation Plan</a:t>
            </a:r>
            <a:endParaRPr lang="en-US" dirty="0"/>
          </a:p>
        </p:txBody>
      </p:sp>
      <p:sp>
        <p:nvSpPr>
          <p:cNvPr id="3" name="Content Placeholder 2"/>
          <p:cNvSpPr>
            <a:spLocks noGrp="1"/>
          </p:cNvSpPr>
          <p:nvPr>
            <p:ph idx="1"/>
          </p:nvPr>
        </p:nvSpPr>
        <p:spPr/>
        <p:txBody>
          <a:bodyPr>
            <a:normAutofit fontScale="77500" lnSpcReduction="20000"/>
          </a:bodyPr>
          <a:lstStyle/>
          <a:p>
            <a:pPr>
              <a:lnSpc>
                <a:spcPct val="200000"/>
              </a:lnSpc>
              <a:buFont typeface="Wingdings" pitchFamily="2" charset="2"/>
              <a:buChar char="Ø"/>
            </a:pPr>
            <a:r>
              <a:rPr lang="en-US" dirty="0" smtClean="0"/>
              <a:t>The proposed change to use workload management will have anticipated risk such as;</a:t>
            </a:r>
          </a:p>
          <a:p>
            <a:pPr marL="662940" lvl="2" indent="-342900">
              <a:lnSpc>
                <a:spcPct val="200000"/>
              </a:lnSpc>
              <a:buClr>
                <a:schemeClr val="accent1"/>
              </a:buClr>
              <a:buSzPct val="85000"/>
              <a:buFont typeface="Wingdings" pitchFamily="2" charset="2"/>
              <a:buChar char="§"/>
            </a:pPr>
            <a:r>
              <a:rPr lang="en-US" dirty="0"/>
              <a:t>Lack of leaders to take the responsibility of transforming practice </a:t>
            </a:r>
            <a:r>
              <a:rPr lang="en-US" dirty="0" smtClean="0"/>
              <a:t>cultures</a:t>
            </a:r>
            <a:endParaRPr lang="en-US" dirty="0"/>
          </a:p>
          <a:p>
            <a:pPr>
              <a:lnSpc>
                <a:spcPct val="200000"/>
              </a:lnSpc>
              <a:buFont typeface="Wingdings" pitchFamily="2" charset="2"/>
              <a:buChar char="Ø"/>
            </a:pPr>
            <a:r>
              <a:rPr lang="en-US" dirty="0" smtClean="0"/>
              <a:t>Mitigation plan can include training nurses leaders about regulatory issues, risk and liability, strategic planning, business skills and political acumen.</a:t>
            </a:r>
          </a:p>
        </p:txBody>
      </p:sp>
    </p:spTree>
    <p:extLst>
      <p:ext uri="{BB962C8B-B14F-4D97-AF65-F5344CB8AC3E}">
        <p14:creationId xmlns:p14="http://schemas.microsoft.com/office/powerpoint/2010/main" val="10320431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47500" lnSpcReduction="20000"/>
          </a:bodyPr>
          <a:lstStyle/>
          <a:p>
            <a:pPr>
              <a:lnSpc>
                <a:spcPct val="220000"/>
              </a:lnSpc>
            </a:pPr>
            <a:r>
              <a:rPr lang="en-US" dirty="0"/>
              <a:t>Carayon, P., &amp; Gurses, A. P. (2008). Nursing workload and patient safety—a human factors engineering perspective. </a:t>
            </a:r>
            <a:r>
              <a:rPr lang="en-US" i="1" dirty="0"/>
              <a:t>Patient safety and quality: An evidence-based handbook for nurses</a:t>
            </a:r>
            <a:r>
              <a:rPr lang="en-US" dirty="0"/>
              <a:t>. </a:t>
            </a:r>
          </a:p>
          <a:p>
            <a:pPr>
              <a:lnSpc>
                <a:spcPct val="220000"/>
              </a:lnSpc>
            </a:pPr>
            <a:r>
              <a:rPr lang="en-US" dirty="0"/>
              <a:t>MacPhee, M., Dahinten, VS, &amp; Havaei, F. (2017). The impact of heavy perceived nurse workloads on patient and nurse outcomes. </a:t>
            </a:r>
            <a:r>
              <a:rPr lang="en-US" i="1" dirty="0"/>
              <a:t>Administrative Sciences</a:t>
            </a:r>
            <a:r>
              <a:rPr lang="en-US" dirty="0"/>
              <a:t> , </a:t>
            </a:r>
            <a:r>
              <a:rPr lang="en-US" i="1" dirty="0"/>
              <a:t>7</a:t>
            </a:r>
            <a:r>
              <a:rPr lang="en-US" dirty="0"/>
              <a:t> (1), 7</a:t>
            </a:r>
            <a:r>
              <a:rPr lang="en-US" dirty="0" smtClean="0"/>
              <a:t>.</a:t>
            </a:r>
          </a:p>
          <a:p>
            <a:pPr>
              <a:lnSpc>
                <a:spcPct val="220000"/>
              </a:lnSpc>
            </a:pPr>
            <a:r>
              <a:rPr lang="en-US" dirty="0"/>
              <a:t>Registered Nurses' Association of Ontario. (</a:t>
            </a:r>
            <a:r>
              <a:rPr lang="en-US" dirty="0" smtClean="0"/>
              <a:t>2007). </a:t>
            </a:r>
            <a:r>
              <a:rPr lang="en-US" dirty="0"/>
              <a:t>Healthy Work Environments Best Practice Guidelines: Developing and Sustaining Nursing leadership</a:t>
            </a:r>
            <a:r>
              <a:rPr lang="en-US" dirty="0" smtClean="0"/>
              <a:t>. </a:t>
            </a:r>
            <a:endParaRPr lang="en-US" dirty="0"/>
          </a:p>
          <a:p>
            <a:pPr>
              <a:lnSpc>
                <a:spcPct val="220000"/>
              </a:lnSpc>
            </a:pPr>
            <a:r>
              <a:rPr lang="en-US" dirty="0"/>
              <a:t>Van Den Oetelaar, W. F. J. M., Van Stel, H. F., Van Rhenen, W., Stellato, R. K., &amp; Grolman, W. (2016). Balancing nurses' workload in hospital wards: study protocol of developing a method to manage workload. </a:t>
            </a:r>
            <a:r>
              <a:rPr lang="en-US" i="1" dirty="0"/>
              <a:t>BMJ open</a:t>
            </a:r>
            <a:r>
              <a:rPr lang="en-US" dirty="0"/>
              <a:t>, </a:t>
            </a:r>
            <a:r>
              <a:rPr lang="en-US" i="1" dirty="0"/>
              <a:t>6</a:t>
            </a:r>
            <a:r>
              <a:rPr lang="en-US" dirty="0"/>
              <a:t>(11).</a:t>
            </a:r>
          </a:p>
          <a:p>
            <a:endParaRPr lang="en-US" dirty="0"/>
          </a:p>
        </p:txBody>
      </p:sp>
    </p:spTree>
    <p:extLst>
      <p:ext uri="{BB962C8B-B14F-4D97-AF65-F5344CB8AC3E}">
        <p14:creationId xmlns:p14="http://schemas.microsoft.com/office/powerpoint/2010/main" val="107965937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199</TotalTime>
  <Words>1100</Words>
  <Application>Microsoft Office PowerPoint</Application>
  <PresentationFormat>On-screen Show (4:3)</PresentationFormat>
  <Paragraphs>53</Paragraphs>
  <Slides>7</Slides>
  <Notes>5</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Solstice</vt:lpstr>
      <vt:lpstr>Title</vt:lpstr>
      <vt:lpstr>Nurses Workload</vt:lpstr>
      <vt:lpstr>Justifications for the Change</vt:lpstr>
      <vt:lpstr>Type and Scope of the Proposed Change</vt:lpstr>
      <vt:lpstr>Communicating the Change</vt:lpstr>
      <vt:lpstr>Anticipated Risks and Mitigation Plan</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ROSELYN</dc:creator>
  <cp:lastModifiedBy>Simon</cp:lastModifiedBy>
  <cp:revision>115</cp:revision>
  <dcterms:created xsi:type="dcterms:W3CDTF">2021-02-06T09:13:18Z</dcterms:created>
  <dcterms:modified xsi:type="dcterms:W3CDTF">2021-02-07T03:43:35Z</dcterms:modified>
</cp:coreProperties>
</file>