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88" r:id="rId3"/>
    <p:sldId id="292" r:id="rId4"/>
    <p:sldId id="290" r:id="rId5"/>
    <p:sldId id="291" r:id="rId6"/>
    <p:sldId id="268" r:id="rId7"/>
    <p:sldId id="261" r:id="rId8"/>
    <p:sldId id="263" r:id="rId9"/>
    <p:sldId id="285" r:id="rId10"/>
    <p:sldId id="264" r:id="rId11"/>
    <p:sldId id="265" r:id="rId12"/>
    <p:sldId id="266" r:id="rId13"/>
    <p:sldId id="270" r:id="rId14"/>
    <p:sldId id="274" r:id="rId15"/>
    <p:sldId id="269" r:id="rId16"/>
    <p:sldId id="262" r:id="rId17"/>
    <p:sldId id="294" r:id="rId18"/>
    <p:sldId id="293" r:id="rId19"/>
    <p:sldId id="295" r:id="rId20"/>
    <p:sldId id="280" r:id="rId21"/>
    <p:sldId id="296" r:id="rId22"/>
    <p:sldId id="297" r:id="rId23"/>
    <p:sldId id="29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63" d="100"/>
          <a:sy n="63" d="100"/>
        </p:scale>
        <p:origin x="79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E23CEC-BD4E-45E3-8AE7-663D945A3A6A}" type="datetimeFigureOut">
              <a:rPr lang="en-US" smtClean="0"/>
              <a:t>9/28/2019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95110D-2D7E-402A-88BE-C191C407420D}" type="slidenum">
              <a:rPr lang="en-US" smtClean="0"/>
              <a:t>‹#›</a:t>
            </a:fld>
            <a:endParaRPr lang="en-US"/>
          </a:p>
        </p:txBody>
      </p:sp>
    </p:spTree>
    <p:extLst>
      <p:ext uri="{BB962C8B-B14F-4D97-AF65-F5344CB8AC3E}">
        <p14:creationId xmlns:p14="http://schemas.microsoft.com/office/powerpoint/2010/main" val="1479359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Times New Roman" pitchFamily="18" charset="0"/>
              </a:rPr>
              <a:t>Managing diversity effectively requires working to eliminate unfair discrimination. The act of </a:t>
            </a:r>
            <a:r>
              <a:rPr lang="en-US" i="1" dirty="0">
                <a:latin typeface="Times New Roman" pitchFamily="18" charset="0"/>
              </a:rPr>
              <a:t>discrimination</a:t>
            </a:r>
            <a:r>
              <a:rPr lang="en-US" dirty="0">
                <a:latin typeface="Times New Roman" pitchFamily="18" charset="0"/>
              </a:rPr>
              <a:t> means to note differences between things, which isn’t a bad thing. However, when we allow our </a:t>
            </a:r>
            <a:r>
              <a:rPr lang="en-US" dirty="0" err="1">
                <a:latin typeface="Times New Roman" pitchFamily="18" charset="0"/>
              </a:rPr>
              <a:t>behaviour</a:t>
            </a:r>
            <a:r>
              <a:rPr lang="en-US" dirty="0">
                <a:latin typeface="Times New Roman" pitchFamily="18" charset="0"/>
              </a:rPr>
              <a:t> to be influenced by stereotypes about groups of people, unfair discrimination can be harmful to organizations and employees. Recognizing people for their abilities rather than assumptions of stereotypes is an important part of OB and its application to the work environment.</a:t>
            </a: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39D70C-90FA-4BCE-B9ED-038E9BEE54B5}" type="slidenum">
              <a:rPr lang="en-US">
                <a:cs typeface="Arial" charset="0"/>
              </a:rPr>
              <a:pPr fontAlgn="base">
                <a:spcBef>
                  <a:spcPct val="0"/>
                </a:spcBef>
                <a:spcAft>
                  <a:spcPct val="0"/>
                </a:spcAft>
                <a:defRPr/>
              </a:pPr>
              <a:t>6</a:t>
            </a:fld>
            <a:endParaRPr lang="en-US">
              <a:cs typeface="Arial" charset="0"/>
            </a:endParaRPr>
          </a:p>
        </p:txBody>
      </p:sp>
    </p:spTree>
    <p:extLst>
      <p:ext uri="{BB962C8B-B14F-4D97-AF65-F5344CB8AC3E}">
        <p14:creationId xmlns:p14="http://schemas.microsoft.com/office/powerpoint/2010/main" val="1891168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Times New Roman" pitchFamily="18" charset="0"/>
              </a:rPr>
              <a:t>Biographical characteristics typically include age, gender and race, and represent many of the surface-level aspects of diversity. We can usually find out about these from personnel records. Because biological characteristics can be the basis for discrimination, it’s important to understand how they are related to work outcomes. </a:t>
            </a:r>
          </a:p>
          <a:p>
            <a:pPr eaLnBrk="1" hangingPunct="1">
              <a:spcBef>
                <a:spcPct val="0"/>
              </a:spcBef>
            </a:pPr>
            <a:br>
              <a:rPr lang="en-US" dirty="0">
                <a:latin typeface="Times New Roman" pitchFamily="18" charset="0"/>
              </a:rPr>
            </a:br>
            <a:endParaRPr lang="en-US" dirty="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4BFCC1-887A-4CF9-BF6E-5E3E6D14B3BD}" type="slidenum">
              <a:rPr lang="en-US">
                <a:cs typeface="Arial" charset="0"/>
              </a:rPr>
              <a:pPr fontAlgn="base">
                <a:spcBef>
                  <a:spcPct val="0"/>
                </a:spcBef>
                <a:spcAft>
                  <a:spcPct val="0"/>
                </a:spcAft>
                <a:defRPr/>
              </a:pPr>
              <a:t>7</a:t>
            </a:fld>
            <a:endParaRPr lang="en-US">
              <a:cs typeface="Arial" charset="0"/>
            </a:endParaRPr>
          </a:p>
        </p:txBody>
      </p:sp>
    </p:spTree>
    <p:extLst>
      <p:ext uri="{BB962C8B-B14F-4D97-AF65-F5344CB8AC3E}">
        <p14:creationId xmlns:p14="http://schemas.microsoft.com/office/powerpoint/2010/main" val="984454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a:latin typeface="Times New Roman" pitchFamily="18" charset="0"/>
              </a:rPr>
              <a:t>Age is an increasingly relevant characteristic as the workforce is ageing. Older workers bring with them a wealth of knowledge and experience, but the misperception is that productivity often declines with age. Whether this is true or not, it is a perception people act upon and will affect the workplace.  </a:t>
            </a:r>
          </a:p>
          <a:p>
            <a:pPr eaLnBrk="1" hangingPunct="1">
              <a:spcBef>
                <a:spcPct val="0"/>
              </a:spcBef>
            </a:pPr>
            <a:endParaRPr lang="en-US" dirty="0">
              <a:latin typeface="Times New Roman" pitchFamily="18" charset="0"/>
            </a:endParaRPr>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A8C852-E659-49B6-8457-59EC96F8354B}" type="slidenum">
              <a:rPr lang="en-US">
                <a:cs typeface="Arial" charset="0"/>
              </a:rPr>
              <a:pPr fontAlgn="base">
                <a:spcBef>
                  <a:spcPct val="0"/>
                </a:spcBef>
                <a:spcAft>
                  <a:spcPct val="0"/>
                </a:spcAft>
                <a:defRPr/>
              </a:pPr>
              <a:t>8</a:t>
            </a:fld>
            <a:endParaRPr lang="en-US">
              <a:cs typeface="Arial" charset="0"/>
            </a:endParaRPr>
          </a:p>
        </p:txBody>
      </p:sp>
    </p:spTree>
    <p:extLst>
      <p:ext uri="{BB962C8B-B14F-4D97-AF65-F5344CB8AC3E}">
        <p14:creationId xmlns:p14="http://schemas.microsoft.com/office/powerpoint/2010/main" val="3567870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Times New Roman" pitchFamily="18" charset="0"/>
              </a:rPr>
              <a:t>Another biological characteristic is sex. In studying gender in the workplace, it has been found that there are very few differences between men and women that impact job performance. However, women, still earn less money than men for the same positions and working mothers may face additional bias that limits their professional opportunities.  </a:t>
            </a: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A8C852-E659-49B6-8457-59EC96F8354B}" type="slidenum">
              <a:rPr lang="en-US">
                <a:cs typeface="Arial" charset="0"/>
              </a:rPr>
              <a:pPr fontAlgn="base">
                <a:spcBef>
                  <a:spcPct val="0"/>
                </a:spcBef>
                <a:spcAft>
                  <a:spcPct val="0"/>
                </a:spcAft>
                <a:defRPr/>
              </a:pPr>
              <a:t>9</a:t>
            </a:fld>
            <a:endParaRPr lang="en-US">
              <a:cs typeface="Arial" charset="0"/>
            </a:endParaRPr>
          </a:p>
        </p:txBody>
      </p:sp>
    </p:spTree>
    <p:extLst>
      <p:ext uri="{BB962C8B-B14F-4D97-AF65-F5344CB8AC3E}">
        <p14:creationId xmlns:p14="http://schemas.microsoft.com/office/powerpoint/2010/main" val="4282486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Times New Roman" pitchFamily="18" charset="0"/>
              </a:rPr>
              <a:t>Race is a controversial issue and research shows members of racial and ethnic minorities perceive discrimination in the workplace. More specifically, studies indicate that people in the workplace do identify more with people like themselves; so in some cases, opportunities may be given to people based on the fact that they are like their supervisor, rather than their merits. Keep in mind, though, that research has found no significant differences in race or ethnic backgrounds related to absence rates, applied social skills or accident rates, and that discrimination can lead to higher turnover. </a:t>
            </a:r>
          </a:p>
          <a:p>
            <a:pPr eaLnBrk="1" hangingPunct="1">
              <a:spcBef>
                <a:spcPct val="0"/>
              </a:spcBef>
            </a:pPr>
            <a:endParaRPr lang="en-US" dirty="0">
              <a:latin typeface="Times New Roman" pitchFamily="18" charset="0"/>
            </a:endParaRPr>
          </a:p>
          <a:p>
            <a:pPr eaLnBrk="1" hangingPunct="1">
              <a:spcBef>
                <a:spcPct val="0"/>
              </a:spcBef>
            </a:pPr>
            <a:endParaRPr lang="en-US" dirty="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E95416-747A-4D8C-B3C2-0C2B3A59537E}" type="slidenum">
              <a:rPr lang="en-US">
                <a:cs typeface="Arial" charset="0"/>
              </a:rPr>
              <a:pPr fontAlgn="base">
                <a:spcBef>
                  <a:spcPct val="0"/>
                </a:spcBef>
                <a:spcAft>
                  <a:spcPct val="0"/>
                </a:spcAft>
                <a:defRPr/>
              </a:pPr>
              <a:t>10</a:t>
            </a:fld>
            <a:endParaRPr lang="en-US">
              <a:cs typeface="Arial" charset="0"/>
            </a:endParaRPr>
          </a:p>
        </p:txBody>
      </p:sp>
    </p:spTree>
    <p:extLst>
      <p:ext uri="{BB962C8B-B14F-4D97-AF65-F5344CB8AC3E}">
        <p14:creationId xmlns:p14="http://schemas.microsoft.com/office/powerpoint/2010/main" val="3353494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62B53B-DE4E-49BD-BE86-E72F6F4C1992}" type="slidenum">
              <a:rPr lang="en-US">
                <a:cs typeface="Arial" charset="0"/>
              </a:rPr>
              <a:pPr fontAlgn="base">
                <a:spcBef>
                  <a:spcPct val="0"/>
                </a:spcBef>
                <a:spcAft>
                  <a:spcPct val="0"/>
                </a:spcAft>
                <a:defRPr/>
              </a:pPr>
              <a:t>11</a:t>
            </a:fld>
            <a:endParaRPr lang="en-US">
              <a:cs typeface="Arial" charset="0"/>
            </a:endParaRPr>
          </a:p>
        </p:txBody>
      </p:sp>
    </p:spTree>
    <p:extLst>
      <p:ext uri="{BB962C8B-B14F-4D97-AF65-F5344CB8AC3E}">
        <p14:creationId xmlns:p14="http://schemas.microsoft.com/office/powerpoint/2010/main" val="3714413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Times New Roman" pitchFamily="18" charset="0"/>
              </a:rPr>
              <a:t>Tenure refers to the length of time people have been on the job. Tenure is often seen as a positive, as it signifies that people are happy with their employment because they have remained in their job for a long period of time. Therefore, employees with long tenure tend to be more productive, call in sick less frequently and don’t leave the organization as readily. </a:t>
            </a: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82E4AF-576E-4D5D-9916-D3F1B6953E33}" type="slidenum">
              <a:rPr lang="en-US">
                <a:cs typeface="Arial" charset="0"/>
              </a:rPr>
              <a:pPr fontAlgn="base">
                <a:spcBef>
                  <a:spcPct val="0"/>
                </a:spcBef>
                <a:spcAft>
                  <a:spcPct val="0"/>
                </a:spcAft>
                <a:defRPr/>
              </a:pPr>
              <a:t>12</a:t>
            </a:fld>
            <a:endParaRPr lang="en-US">
              <a:cs typeface="Arial" charset="0"/>
            </a:endParaRPr>
          </a:p>
        </p:txBody>
      </p:sp>
    </p:spTree>
    <p:extLst>
      <p:ext uri="{BB962C8B-B14F-4D97-AF65-F5344CB8AC3E}">
        <p14:creationId xmlns:p14="http://schemas.microsoft.com/office/powerpoint/2010/main" val="706561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Times New Roman" pitchFamily="18" charset="0"/>
              </a:rPr>
              <a:t>Ability is an individual’s capacity to perform job tasks. An individual’s overall abilities are comprised of intellectual abilities and physical abilities.  </a:t>
            </a: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13C591-4729-4E3F-BB53-100CA98FF069}" type="slidenum">
              <a:rPr lang="en-US">
                <a:cs typeface="Arial" charset="0"/>
              </a:rPr>
              <a:pPr fontAlgn="base">
                <a:spcBef>
                  <a:spcPct val="0"/>
                </a:spcBef>
                <a:spcAft>
                  <a:spcPct val="0"/>
                </a:spcAft>
                <a:defRPr/>
              </a:pPr>
              <a:t>13</a:t>
            </a:fld>
            <a:endParaRPr lang="en-US">
              <a:cs typeface="Arial" charset="0"/>
            </a:endParaRPr>
          </a:p>
        </p:txBody>
      </p:sp>
    </p:spTree>
    <p:extLst>
      <p:ext uri="{BB962C8B-B14F-4D97-AF65-F5344CB8AC3E}">
        <p14:creationId xmlns:p14="http://schemas.microsoft.com/office/powerpoint/2010/main" val="2668050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Times New Roman" pitchFamily="18" charset="0"/>
              </a:rPr>
              <a:t>When an organization discusses abilities, it can cause difficulty when developing policies that recognize diversity in terms of disabilities. While it is important for the organization to strive for diversity in the hiring process, it is important to be careful to avoid discriminatory practices during hiring by making generalizations about people with disabilities.</a:t>
            </a: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97F3E5-CF39-46ED-9802-8FE5DD246901}" type="slidenum">
              <a:rPr lang="en-US">
                <a:cs typeface="Arial" charset="0"/>
              </a:rPr>
              <a:pPr fontAlgn="base">
                <a:spcBef>
                  <a:spcPct val="0"/>
                </a:spcBef>
                <a:spcAft>
                  <a:spcPct val="0"/>
                </a:spcAft>
                <a:defRPr/>
              </a:pPr>
              <a:t>14</a:t>
            </a:fld>
            <a:endParaRPr lang="en-US">
              <a:cs typeface="Arial" charset="0"/>
            </a:endParaRPr>
          </a:p>
        </p:txBody>
      </p:sp>
    </p:spTree>
    <p:extLst>
      <p:ext uri="{BB962C8B-B14F-4D97-AF65-F5344CB8AC3E}">
        <p14:creationId xmlns:p14="http://schemas.microsoft.com/office/powerpoint/2010/main" val="971381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b="1" kern="1200" baseline="0" dirty="0">
                <a:solidFill>
                  <a:schemeClr val="tx1"/>
                </a:solidFill>
                <a:latin typeface="+mn-lt"/>
                <a:ea typeface="+mn-ea"/>
                <a:cs typeface="+mn-cs"/>
              </a:rPr>
              <a:t>Table 2.2  Dimensions of intellectual ability</a:t>
            </a:r>
          </a:p>
          <a:p>
            <a:pPr eaLnBrk="1" hangingPunct="1">
              <a:spcBef>
                <a:spcPct val="0"/>
              </a:spcBef>
            </a:pPr>
            <a:endParaRPr lang="en-US" dirty="0"/>
          </a:p>
          <a:p>
            <a:pPr eaLnBrk="1" hangingPunct="1">
              <a:spcBef>
                <a:spcPct val="0"/>
              </a:spcBef>
            </a:pPr>
            <a:r>
              <a:rPr lang="en-US" dirty="0"/>
              <a:t>The seven most frequently cited dimensions making up intellectual abilities are number aptitude, verbal comprehension, perceptual speed, inductive reasoning, deductive reasoning, spatial visualization and memory. </a:t>
            </a:r>
          </a:p>
          <a:p>
            <a:pPr eaLnBrk="1" hangingPunct="1">
              <a:spcBef>
                <a:spcPct val="0"/>
              </a:spcBef>
            </a:pPr>
            <a:endParaRPr lang="en-US" dirty="0"/>
          </a:p>
          <a:p>
            <a:pPr eaLnBrk="1" hangingPunct="1">
              <a:spcBef>
                <a:spcPct val="0"/>
              </a:spcBef>
            </a:pPr>
            <a:r>
              <a:rPr lang="en-US" dirty="0"/>
              <a:t>Table 2.2 describes these dimensions. If you score high on verbal comprehension, you’re more likely to also score high on spatial visualization. Evidence strongly supports the idea that the structures and measures of intellectual abilities generalize across cultures. </a:t>
            </a: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endParaRPr lang="en-US" dirty="0"/>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78B9D6-FA78-4179-B989-878875FF925B}" type="slidenum">
              <a:rPr lang="en-US">
                <a:cs typeface="Arial" charset="0"/>
              </a:rPr>
              <a:pPr fontAlgn="base">
                <a:spcBef>
                  <a:spcPct val="0"/>
                </a:spcBef>
                <a:spcAft>
                  <a:spcPct val="0"/>
                </a:spcAft>
                <a:defRPr/>
              </a:pPr>
              <a:t>15</a:t>
            </a:fld>
            <a:endParaRPr lang="en-US">
              <a:cs typeface="Arial" charset="0"/>
            </a:endParaRPr>
          </a:p>
        </p:txBody>
      </p:sp>
    </p:spTree>
    <p:extLst>
      <p:ext uri="{BB962C8B-B14F-4D97-AF65-F5344CB8AC3E}">
        <p14:creationId xmlns:p14="http://schemas.microsoft.com/office/powerpoint/2010/main" val="2047342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b="1" kern="1200" baseline="0" dirty="0">
                <a:solidFill>
                  <a:schemeClr val="tx1"/>
                </a:solidFill>
                <a:latin typeface="+mn-lt"/>
                <a:ea typeface="+mn-ea"/>
                <a:cs typeface="+mn-cs"/>
              </a:rPr>
              <a:t>Table 2.1  Forms of discrimination</a:t>
            </a:r>
          </a:p>
          <a:p>
            <a:pPr eaLnBrk="1" hangingPunct="1">
              <a:spcBef>
                <a:spcPct val="0"/>
              </a:spcBef>
            </a:pPr>
            <a:endParaRPr lang="en-US" dirty="0"/>
          </a:p>
          <a:p>
            <a:pPr eaLnBrk="1" hangingPunct="1">
              <a:spcBef>
                <a:spcPct val="0"/>
              </a:spcBef>
            </a:pPr>
            <a:r>
              <a:rPr lang="en-US" dirty="0"/>
              <a:t>This Exhibit lists definitions and examples of different types of discrimination. Increasing legal scrutiny and social disapproval have reduced most overt forms of discrimination, but less obvious discrimination, like incivility or exclusion, continue to exist. This type of discrimination can be difficult to eliminate because it’s less easily observed, and because it’s not always intentional. Even so, it can have serious negative implications for an organization including reduced productivity, increased turnover and increased conflict among employees.</a:t>
            </a:r>
          </a:p>
          <a:p>
            <a:pPr eaLnBrk="1" hangingPunct="1">
              <a:spcBef>
                <a:spcPct val="0"/>
              </a:spcBef>
            </a:pPr>
            <a:endParaRPr lang="en-US"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0158B0-5865-4445-9657-E474297CA842}" type="slidenum">
              <a:rPr lang="en-US">
                <a:cs typeface="Arial" charset="0"/>
              </a:rPr>
              <a:pPr fontAlgn="base">
                <a:spcBef>
                  <a:spcPct val="0"/>
                </a:spcBef>
                <a:spcAft>
                  <a:spcPct val="0"/>
                </a:spcAft>
                <a:defRPr/>
              </a:pPr>
              <a:t>16</a:t>
            </a:fld>
            <a:endParaRPr lang="en-US">
              <a:cs typeface="Arial" charset="0"/>
            </a:endParaRPr>
          </a:p>
        </p:txBody>
      </p:sp>
    </p:spTree>
    <p:extLst>
      <p:ext uri="{BB962C8B-B14F-4D97-AF65-F5344CB8AC3E}">
        <p14:creationId xmlns:p14="http://schemas.microsoft.com/office/powerpoint/2010/main" val="2004904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a:latin typeface="Times New Roman" pitchFamily="18" charset="0"/>
              </a:rPr>
              <a:t>Diversity management </a:t>
            </a:r>
            <a:r>
              <a:rPr lang="en-US" i="0" dirty="0">
                <a:latin typeface="Times New Roman" pitchFamily="18" charset="0"/>
              </a:rPr>
              <a:t>makes everyone more aware of and sensitive to the needs and differences of others. Diversity management </a:t>
            </a:r>
            <a:r>
              <a:rPr lang="en-US" i="0" dirty="0" err="1">
                <a:latin typeface="Times New Roman" pitchFamily="18" charset="0"/>
              </a:rPr>
              <a:t>programmes</a:t>
            </a:r>
            <a:r>
              <a:rPr lang="en-US" i="0" dirty="0">
                <a:latin typeface="Times New Roman" pitchFamily="18" charset="0"/>
              </a:rPr>
              <a:t> are more successful when they are the norm for everyone, rather than just for certain groups of employees.  </a:t>
            </a:r>
            <a:endParaRPr lang="en-US" dirty="0">
              <a:latin typeface="Times New Roman" pitchFamily="18" charset="0"/>
            </a:endParaRPr>
          </a:p>
          <a:p>
            <a:pPr eaLnBrk="1" hangingPunct="1">
              <a:spcBef>
                <a:spcPct val="0"/>
              </a:spcBef>
            </a:pPr>
            <a:endParaRPr lang="en-US"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97F3E5-CF39-46ED-9802-8FE5DD246901}" type="slidenum">
              <a:rPr lang="en-US">
                <a:cs typeface="Arial" charset="0"/>
              </a:rPr>
              <a:pPr fontAlgn="base">
                <a:spcBef>
                  <a:spcPct val="0"/>
                </a:spcBef>
                <a:spcAft>
                  <a:spcPct val="0"/>
                </a:spcAft>
                <a:defRPr/>
              </a:pPr>
              <a:t>17</a:t>
            </a:fld>
            <a:endParaRPr lang="en-US">
              <a:cs typeface="Arial" charset="0"/>
            </a:endParaRPr>
          </a:p>
        </p:txBody>
      </p:sp>
    </p:spTree>
    <p:extLst>
      <p:ext uri="{BB962C8B-B14F-4D97-AF65-F5344CB8AC3E}">
        <p14:creationId xmlns:p14="http://schemas.microsoft.com/office/powerpoint/2010/main" val="1385998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a:latin typeface="Times New Roman" pitchFamily="18" charset="0"/>
              </a:rPr>
              <a:t>Diversity management </a:t>
            </a:r>
            <a:r>
              <a:rPr lang="en-US" i="0" dirty="0">
                <a:latin typeface="Times New Roman" pitchFamily="18" charset="0"/>
              </a:rPr>
              <a:t>makes everyone more aware of and sensitive to the needs and differences of others. Diversity management </a:t>
            </a:r>
            <a:r>
              <a:rPr lang="en-US" i="0" dirty="0" err="1">
                <a:latin typeface="Times New Roman" pitchFamily="18" charset="0"/>
              </a:rPr>
              <a:t>programmes</a:t>
            </a:r>
            <a:r>
              <a:rPr lang="en-US" i="0" dirty="0">
                <a:latin typeface="Times New Roman" pitchFamily="18" charset="0"/>
              </a:rPr>
              <a:t> are more successful when they are the norm for everyone, rather than just for certain groups of employees.  </a:t>
            </a:r>
            <a:endParaRPr lang="en-US" dirty="0">
              <a:latin typeface="Times New Roman" pitchFamily="18" charset="0"/>
            </a:endParaRPr>
          </a:p>
          <a:p>
            <a:pPr eaLnBrk="1" hangingPunct="1">
              <a:spcBef>
                <a:spcPct val="0"/>
              </a:spcBef>
            </a:pPr>
            <a:endParaRPr lang="en-US"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97F3E5-CF39-46ED-9802-8FE5DD246901}" type="slidenum">
              <a:rPr lang="en-US">
                <a:cs typeface="Arial" charset="0"/>
              </a:rPr>
              <a:pPr fontAlgn="base">
                <a:spcBef>
                  <a:spcPct val="0"/>
                </a:spcBef>
                <a:spcAft>
                  <a:spcPct val="0"/>
                </a:spcAft>
                <a:defRPr/>
              </a:pPr>
              <a:t>18</a:t>
            </a:fld>
            <a:endParaRPr lang="en-US">
              <a:cs typeface="Arial" charset="0"/>
            </a:endParaRPr>
          </a:p>
        </p:txBody>
      </p:sp>
    </p:spTree>
    <p:extLst>
      <p:ext uri="{BB962C8B-B14F-4D97-AF65-F5344CB8AC3E}">
        <p14:creationId xmlns:p14="http://schemas.microsoft.com/office/powerpoint/2010/main" val="2789032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a:latin typeface="Times New Roman" pitchFamily="18" charset="0"/>
              </a:rPr>
              <a:t>Diversity management </a:t>
            </a:r>
            <a:r>
              <a:rPr lang="en-US" i="0" dirty="0">
                <a:latin typeface="Times New Roman" pitchFamily="18" charset="0"/>
              </a:rPr>
              <a:t>makes everyone more aware of and sensitive to the needs and differences of others. Diversity management </a:t>
            </a:r>
            <a:r>
              <a:rPr lang="en-US" i="0" dirty="0" err="1">
                <a:latin typeface="Times New Roman" pitchFamily="18" charset="0"/>
              </a:rPr>
              <a:t>programmes</a:t>
            </a:r>
            <a:r>
              <a:rPr lang="en-US" i="0" dirty="0">
                <a:latin typeface="Times New Roman" pitchFamily="18" charset="0"/>
              </a:rPr>
              <a:t> are more successful when they are the norm for everyone, rather than just for certain groups of employees.  </a:t>
            </a:r>
            <a:endParaRPr lang="en-US" dirty="0">
              <a:latin typeface="Times New Roman" pitchFamily="18" charset="0"/>
            </a:endParaRPr>
          </a:p>
          <a:p>
            <a:pPr eaLnBrk="1" hangingPunct="1">
              <a:spcBef>
                <a:spcPct val="0"/>
              </a:spcBef>
            </a:pPr>
            <a:endParaRPr lang="en-US"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97F3E5-CF39-46ED-9802-8FE5DD246901}" type="slidenum">
              <a:rPr lang="en-US">
                <a:cs typeface="Arial" charset="0"/>
              </a:rPr>
              <a:pPr fontAlgn="base">
                <a:spcBef>
                  <a:spcPct val="0"/>
                </a:spcBef>
                <a:spcAft>
                  <a:spcPct val="0"/>
                </a:spcAft>
                <a:defRPr/>
              </a:pPr>
              <a:t>19</a:t>
            </a:fld>
            <a:endParaRPr lang="en-US">
              <a:cs typeface="Arial" charset="0"/>
            </a:endParaRPr>
          </a:p>
        </p:txBody>
      </p:sp>
    </p:spTree>
    <p:extLst>
      <p:ext uri="{BB962C8B-B14F-4D97-AF65-F5344CB8AC3E}">
        <p14:creationId xmlns:p14="http://schemas.microsoft.com/office/powerpoint/2010/main" val="254097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a:latin typeface="Times New Roman" pitchFamily="18" charset="0"/>
              </a:rPr>
              <a:t>Diversity management </a:t>
            </a:r>
            <a:r>
              <a:rPr lang="en-US" i="0" dirty="0">
                <a:latin typeface="Times New Roman" pitchFamily="18" charset="0"/>
              </a:rPr>
              <a:t>makes everyone more aware of and sensitive to the needs and differences of others. Diversity management </a:t>
            </a:r>
            <a:r>
              <a:rPr lang="en-US" i="0" dirty="0" err="1">
                <a:latin typeface="Times New Roman" pitchFamily="18" charset="0"/>
              </a:rPr>
              <a:t>programmes</a:t>
            </a:r>
            <a:r>
              <a:rPr lang="en-US" i="0" dirty="0">
                <a:latin typeface="Times New Roman" pitchFamily="18" charset="0"/>
              </a:rPr>
              <a:t> are more successful when they are the norm for everyone, rather than just for certain groups of employees.  </a:t>
            </a:r>
            <a:endParaRPr lang="en-US" dirty="0">
              <a:latin typeface="Times New Roman" pitchFamily="18" charset="0"/>
            </a:endParaRPr>
          </a:p>
          <a:p>
            <a:pPr eaLnBrk="1" hangingPunct="1">
              <a:spcBef>
                <a:spcPct val="0"/>
              </a:spcBef>
            </a:pPr>
            <a:endParaRPr lang="en-US"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97F3E5-CF39-46ED-9802-8FE5DD246901}" type="slidenum">
              <a:rPr lang="en-US">
                <a:cs typeface="Arial" charset="0"/>
              </a:rPr>
              <a:pPr fontAlgn="base">
                <a:spcBef>
                  <a:spcPct val="0"/>
                </a:spcBef>
                <a:spcAft>
                  <a:spcPct val="0"/>
                </a:spcAft>
                <a:defRPr/>
              </a:pPr>
              <a:t>20</a:t>
            </a:fld>
            <a:endParaRPr lang="en-US">
              <a:cs typeface="Arial" charset="0"/>
            </a:endParaRPr>
          </a:p>
        </p:txBody>
      </p:sp>
    </p:spTree>
    <p:extLst>
      <p:ext uri="{BB962C8B-B14F-4D97-AF65-F5344CB8AC3E}">
        <p14:creationId xmlns:p14="http://schemas.microsoft.com/office/powerpoint/2010/main" val="2805941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a:latin typeface="Times New Roman" pitchFamily="18" charset="0"/>
              </a:rPr>
              <a:t>Diversity management </a:t>
            </a:r>
            <a:r>
              <a:rPr lang="en-US" i="0" dirty="0">
                <a:latin typeface="Times New Roman" pitchFamily="18" charset="0"/>
              </a:rPr>
              <a:t>makes everyone more aware of and sensitive to the needs and differences of others. Diversity management </a:t>
            </a:r>
            <a:r>
              <a:rPr lang="en-US" i="0" dirty="0" err="1">
                <a:latin typeface="Times New Roman" pitchFamily="18" charset="0"/>
              </a:rPr>
              <a:t>programmes</a:t>
            </a:r>
            <a:r>
              <a:rPr lang="en-US" i="0" dirty="0">
                <a:latin typeface="Times New Roman" pitchFamily="18" charset="0"/>
              </a:rPr>
              <a:t> are more successful when they are the norm for everyone, rather than just for certain groups of employees.  </a:t>
            </a:r>
            <a:endParaRPr lang="en-US" dirty="0">
              <a:latin typeface="Times New Roman" pitchFamily="18" charset="0"/>
            </a:endParaRPr>
          </a:p>
          <a:p>
            <a:pPr eaLnBrk="1" hangingPunct="1">
              <a:spcBef>
                <a:spcPct val="0"/>
              </a:spcBef>
            </a:pPr>
            <a:endParaRPr lang="en-US"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97F3E5-CF39-46ED-9802-8FE5DD246901}" type="slidenum">
              <a:rPr lang="en-US">
                <a:cs typeface="Arial" charset="0"/>
              </a:rPr>
              <a:pPr fontAlgn="base">
                <a:spcBef>
                  <a:spcPct val="0"/>
                </a:spcBef>
                <a:spcAft>
                  <a:spcPct val="0"/>
                </a:spcAft>
                <a:defRPr/>
              </a:pPr>
              <a:t>21</a:t>
            </a:fld>
            <a:endParaRPr lang="en-US">
              <a:cs typeface="Arial" charset="0"/>
            </a:endParaRPr>
          </a:p>
        </p:txBody>
      </p:sp>
    </p:spTree>
    <p:extLst>
      <p:ext uri="{BB962C8B-B14F-4D97-AF65-F5344CB8AC3E}">
        <p14:creationId xmlns:p14="http://schemas.microsoft.com/office/powerpoint/2010/main" val="4151528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a:latin typeface="Times New Roman" pitchFamily="18" charset="0"/>
              </a:rPr>
              <a:t>Diversity management </a:t>
            </a:r>
            <a:r>
              <a:rPr lang="en-US" i="0" dirty="0">
                <a:latin typeface="Times New Roman" pitchFamily="18" charset="0"/>
              </a:rPr>
              <a:t>makes everyone more aware of and sensitive to the needs and differences of others. Diversity management </a:t>
            </a:r>
            <a:r>
              <a:rPr lang="en-US" i="0" dirty="0" err="1">
                <a:latin typeface="Times New Roman" pitchFamily="18" charset="0"/>
              </a:rPr>
              <a:t>programmes</a:t>
            </a:r>
            <a:r>
              <a:rPr lang="en-US" i="0" dirty="0">
                <a:latin typeface="Times New Roman" pitchFamily="18" charset="0"/>
              </a:rPr>
              <a:t> are more successful when they are the norm for everyone, rather than just for certain groups of employees.  </a:t>
            </a:r>
            <a:endParaRPr lang="en-US" dirty="0">
              <a:latin typeface="Times New Roman" pitchFamily="18" charset="0"/>
            </a:endParaRPr>
          </a:p>
          <a:p>
            <a:pPr eaLnBrk="1" hangingPunct="1">
              <a:spcBef>
                <a:spcPct val="0"/>
              </a:spcBef>
            </a:pPr>
            <a:endParaRPr lang="en-US"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97F3E5-CF39-46ED-9802-8FE5DD246901}" type="slidenum">
              <a:rPr lang="en-US">
                <a:cs typeface="Arial" charset="0"/>
              </a:rPr>
              <a:pPr fontAlgn="base">
                <a:spcBef>
                  <a:spcPct val="0"/>
                </a:spcBef>
                <a:spcAft>
                  <a:spcPct val="0"/>
                </a:spcAft>
                <a:defRPr/>
              </a:pPr>
              <a:t>22</a:t>
            </a:fld>
            <a:endParaRPr lang="en-US">
              <a:cs typeface="Arial" charset="0"/>
            </a:endParaRPr>
          </a:p>
        </p:txBody>
      </p:sp>
    </p:spTree>
    <p:extLst>
      <p:ext uri="{BB962C8B-B14F-4D97-AF65-F5344CB8AC3E}">
        <p14:creationId xmlns:p14="http://schemas.microsoft.com/office/powerpoint/2010/main" val="2567345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6B0ED-C850-465A-AA30-BAD62AA6EF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068005-F3B5-4709-8E4C-BD76D0F7B2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D61D1D-5A63-467A-AA9C-2BC25B216D63}"/>
              </a:ext>
            </a:extLst>
          </p:cNvPr>
          <p:cNvSpPr>
            <a:spLocks noGrp="1"/>
          </p:cNvSpPr>
          <p:nvPr>
            <p:ph type="dt" sz="half" idx="10"/>
          </p:nvPr>
        </p:nvSpPr>
        <p:spPr/>
        <p:txBody>
          <a:bodyPr/>
          <a:lstStyle/>
          <a:p>
            <a:fld id="{FF7FEAFD-2187-474F-960B-CA6D176D1884}" type="datetime1">
              <a:rPr lang="en-US" smtClean="0"/>
              <a:t>9/28/2019</a:t>
            </a:fld>
            <a:endParaRPr lang="en-US"/>
          </a:p>
        </p:txBody>
      </p:sp>
      <p:sp>
        <p:nvSpPr>
          <p:cNvPr id="5" name="Footer Placeholder 4">
            <a:extLst>
              <a:ext uri="{FF2B5EF4-FFF2-40B4-BE49-F238E27FC236}">
                <a16:creationId xmlns:a16="http://schemas.microsoft.com/office/drawing/2014/main" id="{06FDF188-FE32-4A0A-9D14-3FC0BBEDDD1C}"/>
              </a:ext>
            </a:extLst>
          </p:cNvPr>
          <p:cNvSpPr>
            <a:spLocks noGrp="1"/>
          </p:cNvSpPr>
          <p:nvPr>
            <p:ph type="ftr" sz="quarter" idx="11"/>
          </p:nvPr>
        </p:nvSpPr>
        <p:spPr/>
        <p:txBody>
          <a:bodyPr/>
          <a:lstStyle/>
          <a:p>
            <a:r>
              <a:rPr lang="en-US"/>
              <a:t>picture source-www.lisamajpertl.com</a:t>
            </a:r>
          </a:p>
        </p:txBody>
      </p:sp>
      <p:sp>
        <p:nvSpPr>
          <p:cNvPr id="6" name="Slide Number Placeholder 5">
            <a:extLst>
              <a:ext uri="{FF2B5EF4-FFF2-40B4-BE49-F238E27FC236}">
                <a16:creationId xmlns:a16="http://schemas.microsoft.com/office/drawing/2014/main" id="{52BA202C-D2EB-433E-9451-BD831084862E}"/>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3541856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F5C76-E5CF-4B63-BABB-09C26963AA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2B6104-5343-440C-83DB-B87EE4F15C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3BC89E-1413-4FAC-9B4A-FF501192F969}"/>
              </a:ext>
            </a:extLst>
          </p:cNvPr>
          <p:cNvSpPr>
            <a:spLocks noGrp="1"/>
          </p:cNvSpPr>
          <p:nvPr>
            <p:ph type="dt" sz="half" idx="10"/>
          </p:nvPr>
        </p:nvSpPr>
        <p:spPr/>
        <p:txBody>
          <a:bodyPr/>
          <a:lstStyle/>
          <a:p>
            <a:fld id="{93F6BDD0-E849-41BE-A8CC-AF5DA62DF0CB}" type="datetime1">
              <a:rPr lang="en-US" smtClean="0"/>
              <a:t>9/28/2019</a:t>
            </a:fld>
            <a:endParaRPr lang="en-US"/>
          </a:p>
        </p:txBody>
      </p:sp>
      <p:sp>
        <p:nvSpPr>
          <p:cNvPr id="5" name="Footer Placeholder 4">
            <a:extLst>
              <a:ext uri="{FF2B5EF4-FFF2-40B4-BE49-F238E27FC236}">
                <a16:creationId xmlns:a16="http://schemas.microsoft.com/office/drawing/2014/main" id="{37ECBF5B-5A99-4418-AB75-7BA1CEC82DE1}"/>
              </a:ext>
            </a:extLst>
          </p:cNvPr>
          <p:cNvSpPr>
            <a:spLocks noGrp="1"/>
          </p:cNvSpPr>
          <p:nvPr>
            <p:ph type="ftr" sz="quarter" idx="11"/>
          </p:nvPr>
        </p:nvSpPr>
        <p:spPr/>
        <p:txBody>
          <a:bodyPr/>
          <a:lstStyle/>
          <a:p>
            <a:r>
              <a:rPr lang="en-US"/>
              <a:t>picture source-www.lisamajpertl.com</a:t>
            </a:r>
          </a:p>
        </p:txBody>
      </p:sp>
      <p:sp>
        <p:nvSpPr>
          <p:cNvPr id="6" name="Slide Number Placeholder 5">
            <a:extLst>
              <a:ext uri="{FF2B5EF4-FFF2-40B4-BE49-F238E27FC236}">
                <a16:creationId xmlns:a16="http://schemas.microsoft.com/office/drawing/2014/main" id="{69099CCC-D735-4FE1-9CC1-E27B9A437332}"/>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2875355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E4F37-E334-45CE-9AAD-58149E3B27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0B2A6E-73B8-416F-8FF8-04578A57E2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744336-ADDA-4083-8BC5-1C02BC612029}"/>
              </a:ext>
            </a:extLst>
          </p:cNvPr>
          <p:cNvSpPr>
            <a:spLocks noGrp="1"/>
          </p:cNvSpPr>
          <p:nvPr>
            <p:ph type="dt" sz="half" idx="10"/>
          </p:nvPr>
        </p:nvSpPr>
        <p:spPr/>
        <p:txBody>
          <a:bodyPr/>
          <a:lstStyle/>
          <a:p>
            <a:fld id="{7AC4E7D8-F2CC-4903-B9ED-15CABFF1B0DF}" type="datetime1">
              <a:rPr lang="en-US" smtClean="0"/>
              <a:t>9/28/2019</a:t>
            </a:fld>
            <a:endParaRPr lang="en-US"/>
          </a:p>
        </p:txBody>
      </p:sp>
      <p:sp>
        <p:nvSpPr>
          <p:cNvPr id="5" name="Footer Placeholder 4">
            <a:extLst>
              <a:ext uri="{FF2B5EF4-FFF2-40B4-BE49-F238E27FC236}">
                <a16:creationId xmlns:a16="http://schemas.microsoft.com/office/drawing/2014/main" id="{27B149AF-3F24-4D2B-8E13-42D7EE25A140}"/>
              </a:ext>
            </a:extLst>
          </p:cNvPr>
          <p:cNvSpPr>
            <a:spLocks noGrp="1"/>
          </p:cNvSpPr>
          <p:nvPr>
            <p:ph type="ftr" sz="quarter" idx="11"/>
          </p:nvPr>
        </p:nvSpPr>
        <p:spPr/>
        <p:txBody>
          <a:bodyPr/>
          <a:lstStyle/>
          <a:p>
            <a:r>
              <a:rPr lang="en-US"/>
              <a:t>picture source-www.lisamajpertl.com</a:t>
            </a:r>
          </a:p>
        </p:txBody>
      </p:sp>
      <p:sp>
        <p:nvSpPr>
          <p:cNvPr id="6" name="Slide Number Placeholder 5">
            <a:extLst>
              <a:ext uri="{FF2B5EF4-FFF2-40B4-BE49-F238E27FC236}">
                <a16:creationId xmlns:a16="http://schemas.microsoft.com/office/drawing/2014/main" id="{5EA035FB-D4CF-4B00-A3B1-971711B72ED3}"/>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3857045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71B30-FD19-48C4-8D1A-4B5323B231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04C359-8CCA-448B-9745-6B9CA57615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11E58B-0AC8-4BCB-A705-7971E92748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C3A154-FDD7-412A-8621-D814A825A742}"/>
              </a:ext>
            </a:extLst>
          </p:cNvPr>
          <p:cNvSpPr>
            <a:spLocks noGrp="1"/>
          </p:cNvSpPr>
          <p:nvPr>
            <p:ph type="dt" sz="half" idx="10"/>
          </p:nvPr>
        </p:nvSpPr>
        <p:spPr/>
        <p:txBody>
          <a:bodyPr/>
          <a:lstStyle/>
          <a:p>
            <a:fld id="{7F4E7478-7D99-40B0-8530-CBF964122E13}" type="datetime1">
              <a:rPr lang="en-US" smtClean="0"/>
              <a:t>9/28/2019</a:t>
            </a:fld>
            <a:endParaRPr lang="en-US"/>
          </a:p>
        </p:txBody>
      </p:sp>
      <p:sp>
        <p:nvSpPr>
          <p:cNvPr id="6" name="Footer Placeholder 5">
            <a:extLst>
              <a:ext uri="{FF2B5EF4-FFF2-40B4-BE49-F238E27FC236}">
                <a16:creationId xmlns:a16="http://schemas.microsoft.com/office/drawing/2014/main" id="{94C565AA-C7F5-4847-9775-4ADF8504FB45}"/>
              </a:ext>
            </a:extLst>
          </p:cNvPr>
          <p:cNvSpPr>
            <a:spLocks noGrp="1"/>
          </p:cNvSpPr>
          <p:nvPr>
            <p:ph type="ftr" sz="quarter" idx="11"/>
          </p:nvPr>
        </p:nvSpPr>
        <p:spPr/>
        <p:txBody>
          <a:bodyPr/>
          <a:lstStyle/>
          <a:p>
            <a:r>
              <a:rPr lang="en-US"/>
              <a:t>picture source-www.lisamajpertl.com</a:t>
            </a:r>
          </a:p>
        </p:txBody>
      </p:sp>
      <p:sp>
        <p:nvSpPr>
          <p:cNvPr id="7" name="Slide Number Placeholder 6">
            <a:extLst>
              <a:ext uri="{FF2B5EF4-FFF2-40B4-BE49-F238E27FC236}">
                <a16:creationId xmlns:a16="http://schemas.microsoft.com/office/drawing/2014/main" id="{B144A34A-0A3A-4BFF-B7E3-E56B105DEF7F}"/>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160076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DD70-1EAB-456C-BC5C-95BDF8826C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DAE88F-1A72-477B-B5E9-330F2307A1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9E77F1-F4A3-4D32-B1C1-1410743C7A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74C6DD-BD31-43CB-B510-4C014F64D1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1E9375-154D-4365-8B2D-CBFB294D08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A15C03-F552-48B2-994A-23E47D22D102}"/>
              </a:ext>
            </a:extLst>
          </p:cNvPr>
          <p:cNvSpPr>
            <a:spLocks noGrp="1"/>
          </p:cNvSpPr>
          <p:nvPr>
            <p:ph type="dt" sz="half" idx="10"/>
          </p:nvPr>
        </p:nvSpPr>
        <p:spPr/>
        <p:txBody>
          <a:bodyPr/>
          <a:lstStyle/>
          <a:p>
            <a:fld id="{54126AA0-538A-4D35-A908-D34ADC88FA70}" type="datetime1">
              <a:rPr lang="en-US" smtClean="0"/>
              <a:t>9/28/2019</a:t>
            </a:fld>
            <a:endParaRPr lang="en-US"/>
          </a:p>
        </p:txBody>
      </p:sp>
      <p:sp>
        <p:nvSpPr>
          <p:cNvPr id="8" name="Footer Placeholder 7">
            <a:extLst>
              <a:ext uri="{FF2B5EF4-FFF2-40B4-BE49-F238E27FC236}">
                <a16:creationId xmlns:a16="http://schemas.microsoft.com/office/drawing/2014/main" id="{48570AC6-4236-45BA-8774-1177290B1D8B}"/>
              </a:ext>
            </a:extLst>
          </p:cNvPr>
          <p:cNvSpPr>
            <a:spLocks noGrp="1"/>
          </p:cNvSpPr>
          <p:nvPr>
            <p:ph type="ftr" sz="quarter" idx="11"/>
          </p:nvPr>
        </p:nvSpPr>
        <p:spPr/>
        <p:txBody>
          <a:bodyPr/>
          <a:lstStyle/>
          <a:p>
            <a:r>
              <a:rPr lang="en-US"/>
              <a:t>picture source-www.lisamajpertl.com</a:t>
            </a:r>
          </a:p>
        </p:txBody>
      </p:sp>
      <p:sp>
        <p:nvSpPr>
          <p:cNvPr id="9" name="Slide Number Placeholder 8">
            <a:extLst>
              <a:ext uri="{FF2B5EF4-FFF2-40B4-BE49-F238E27FC236}">
                <a16:creationId xmlns:a16="http://schemas.microsoft.com/office/drawing/2014/main" id="{DB601E49-6C05-45DB-80B5-3648815FD610}"/>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2595785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0CB8B-BF1E-43BD-90F0-7B27CBB969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333BC3-EC14-4410-B576-B3985089BF24}"/>
              </a:ext>
            </a:extLst>
          </p:cNvPr>
          <p:cNvSpPr>
            <a:spLocks noGrp="1"/>
          </p:cNvSpPr>
          <p:nvPr>
            <p:ph type="dt" sz="half" idx="10"/>
          </p:nvPr>
        </p:nvSpPr>
        <p:spPr/>
        <p:txBody>
          <a:bodyPr/>
          <a:lstStyle/>
          <a:p>
            <a:fld id="{FC4C20D7-2CFD-42E4-9DE0-1DEB7C287514}" type="datetime1">
              <a:rPr lang="en-US" smtClean="0"/>
              <a:t>9/28/2019</a:t>
            </a:fld>
            <a:endParaRPr lang="en-US"/>
          </a:p>
        </p:txBody>
      </p:sp>
      <p:sp>
        <p:nvSpPr>
          <p:cNvPr id="4" name="Footer Placeholder 3">
            <a:extLst>
              <a:ext uri="{FF2B5EF4-FFF2-40B4-BE49-F238E27FC236}">
                <a16:creationId xmlns:a16="http://schemas.microsoft.com/office/drawing/2014/main" id="{2322391A-D50D-4874-A2AD-25996D42ACDD}"/>
              </a:ext>
            </a:extLst>
          </p:cNvPr>
          <p:cNvSpPr>
            <a:spLocks noGrp="1"/>
          </p:cNvSpPr>
          <p:nvPr>
            <p:ph type="ftr" sz="quarter" idx="11"/>
          </p:nvPr>
        </p:nvSpPr>
        <p:spPr/>
        <p:txBody>
          <a:bodyPr/>
          <a:lstStyle/>
          <a:p>
            <a:r>
              <a:rPr lang="en-US"/>
              <a:t>picture source-www.lisamajpertl.com</a:t>
            </a:r>
          </a:p>
        </p:txBody>
      </p:sp>
      <p:sp>
        <p:nvSpPr>
          <p:cNvPr id="5" name="Slide Number Placeholder 4">
            <a:extLst>
              <a:ext uri="{FF2B5EF4-FFF2-40B4-BE49-F238E27FC236}">
                <a16:creationId xmlns:a16="http://schemas.microsoft.com/office/drawing/2014/main" id="{7D603F82-C5EC-428F-80A0-19AFFDB57ECC}"/>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1623803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18A214-3666-4384-92BE-2BEC474D388B}"/>
              </a:ext>
            </a:extLst>
          </p:cNvPr>
          <p:cNvSpPr>
            <a:spLocks noGrp="1"/>
          </p:cNvSpPr>
          <p:nvPr>
            <p:ph type="dt" sz="half" idx="10"/>
          </p:nvPr>
        </p:nvSpPr>
        <p:spPr/>
        <p:txBody>
          <a:bodyPr/>
          <a:lstStyle/>
          <a:p>
            <a:fld id="{320E54E5-D86F-441D-BF44-446A05A3536D}" type="datetime1">
              <a:rPr lang="en-US" smtClean="0"/>
              <a:t>9/28/2019</a:t>
            </a:fld>
            <a:endParaRPr lang="en-US"/>
          </a:p>
        </p:txBody>
      </p:sp>
      <p:sp>
        <p:nvSpPr>
          <p:cNvPr id="3" name="Footer Placeholder 2">
            <a:extLst>
              <a:ext uri="{FF2B5EF4-FFF2-40B4-BE49-F238E27FC236}">
                <a16:creationId xmlns:a16="http://schemas.microsoft.com/office/drawing/2014/main" id="{C9D50BE8-01A1-40AC-8F54-63C14243C3D5}"/>
              </a:ext>
            </a:extLst>
          </p:cNvPr>
          <p:cNvSpPr>
            <a:spLocks noGrp="1"/>
          </p:cNvSpPr>
          <p:nvPr>
            <p:ph type="ftr" sz="quarter" idx="11"/>
          </p:nvPr>
        </p:nvSpPr>
        <p:spPr/>
        <p:txBody>
          <a:bodyPr/>
          <a:lstStyle/>
          <a:p>
            <a:r>
              <a:rPr lang="en-US"/>
              <a:t>picture source-www.lisamajpertl.com</a:t>
            </a:r>
          </a:p>
        </p:txBody>
      </p:sp>
      <p:sp>
        <p:nvSpPr>
          <p:cNvPr id="4" name="Slide Number Placeholder 3">
            <a:extLst>
              <a:ext uri="{FF2B5EF4-FFF2-40B4-BE49-F238E27FC236}">
                <a16:creationId xmlns:a16="http://schemas.microsoft.com/office/drawing/2014/main" id="{BD295B4C-FAB7-420E-A506-806F2BA8BDD0}"/>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2273369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2C621-F5BE-45B8-BAE3-8709CC98E6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A3FE4F-23D8-4C2C-935A-ACB995DF00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C11873-D1AE-4DDB-AB26-06FEC72795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87671A-8BC1-4CCF-8FC2-25944728B53E}"/>
              </a:ext>
            </a:extLst>
          </p:cNvPr>
          <p:cNvSpPr>
            <a:spLocks noGrp="1"/>
          </p:cNvSpPr>
          <p:nvPr>
            <p:ph type="dt" sz="half" idx="10"/>
          </p:nvPr>
        </p:nvSpPr>
        <p:spPr/>
        <p:txBody>
          <a:bodyPr/>
          <a:lstStyle/>
          <a:p>
            <a:fld id="{478CC9CA-2294-47FD-84AD-44E8100ACF4F}" type="datetime1">
              <a:rPr lang="en-US" smtClean="0"/>
              <a:t>9/28/2019</a:t>
            </a:fld>
            <a:endParaRPr lang="en-US"/>
          </a:p>
        </p:txBody>
      </p:sp>
      <p:sp>
        <p:nvSpPr>
          <p:cNvPr id="6" name="Footer Placeholder 5">
            <a:extLst>
              <a:ext uri="{FF2B5EF4-FFF2-40B4-BE49-F238E27FC236}">
                <a16:creationId xmlns:a16="http://schemas.microsoft.com/office/drawing/2014/main" id="{C228385F-462F-4A16-B906-8BF2B790892A}"/>
              </a:ext>
            </a:extLst>
          </p:cNvPr>
          <p:cNvSpPr>
            <a:spLocks noGrp="1"/>
          </p:cNvSpPr>
          <p:nvPr>
            <p:ph type="ftr" sz="quarter" idx="11"/>
          </p:nvPr>
        </p:nvSpPr>
        <p:spPr/>
        <p:txBody>
          <a:bodyPr/>
          <a:lstStyle/>
          <a:p>
            <a:r>
              <a:rPr lang="en-US"/>
              <a:t>picture source-www.lisamajpertl.com</a:t>
            </a:r>
          </a:p>
        </p:txBody>
      </p:sp>
      <p:sp>
        <p:nvSpPr>
          <p:cNvPr id="7" name="Slide Number Placeholder 6">
            <a:extLst>
              <a:ext uri="{FF2B5EF4-FFF2-40B4-BE49-F238E27FC236}">
                <a16:creationId xmlns:a16="http://schemas.microsoft.com/office/drawing/2014/main" id="{52A07FC5-9F88-49F4-8240-45C94F6A1913}"/>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594713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1AFD5-42C4-4310-9ED3-30015DC409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D3B14F-8764-4B0F-B87E-C050D0D54C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A65156-C8E9-4BD5-B11D-218DA71E6E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1DF934-B5E2-4434-9AC2-2DFD8FECD7A2}"/>
              </a:ext>
            </a:extLst>
          </p:cNvPr>
          <p:cNvSpPr>
            <a:spLocks noGrp="1"/>
          </p:cNvSpPr>
          <p:nvPr>
            <p:ph type="dt" sz="half" idx="10"/>
          </p:nvPr>
        </p:nvSpPr>
        <p:spPr/>
        <p:txBody>
          <a:bodyPr/>
          <a:lstStyle/>
          <a:p>
            <a:fld id="{535744B4-B92F-4366-A7C6-F3237435D0D3}" type="datetime1">
              <a:rPr lang="en-US" smtClean="0"/>
              <a:t>9/28/2019</a:t>
            </a:fld>
            <a:endParaRPr lang="en-US"/>
          </a:p>
        </p:txBody>
      </p:sp>
      <p:sp>
        <p:nvSpPr>
          <p:cNvPr id="6" name="Footer Placeholder 5">
            <a:extLst>
              <a:ext uri="{FF2B5EF4-FFF2-40B4-BE49-F238E27FC236}">
                <a16:creationId xmlns:a16="http://schemas.microsoft.com/office/drawing/2014/main" id="{05D41489-4358-4286-A78B-518D9A05FD66}"/>
              </a:ext>
            </a:extLst>
          </p:cNvPr>
          <p:cNvSpPr>
            <a:spLocks noGrp="1"/>
          </p:cNvSpPr>
          <p:nvPr>
            <p:ph type="ftr" sz="quarter" idx="11"/>
          </p:nvPr>
        </p:nvSpPr>
        <p:spPr/>
        <p:txBody>
          <a:bodyPr/>
          <a:lstStyle/>
          <a:p>
            <a:r>
              <a:rPr lang="en-US"/>
              <a:t>picture source-www.lisamajpertl.com</a:t>
            </a:r>
          </a:p>
        </p:txBody>
      </p:sp>
      <p:sp>
        <p:nvSpPr>
          <p:cNvPr id="7" name="Slide Number Placeholder 6">
            <a:extLst>
              <a:ext uri="{FF2B5EF4-FFF2-40B4-BE49-F238E27FC236}">
                <a16:creationId xmlns:a16="http://schemas.microsoft.com/office/drawing/2014/main" id="{675EF680-8800-4578-8D20-7621E5445872}"/>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2176133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3FB52-A415-4850-9910-B49AD9A283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D8485F-47C0-4AC3-AD61-42D09A02E9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DFFDBD-0B3C-4F39-902A-B97EBE3EE9D4}"/>
              </a:ext>
            </a:extLst>
          </p:cNvPr>
          <p:cNvSpPr>
            <a:spLocks noGrp="1"/>
          </p:cNvSpPr>
          <p:nvPr>
            <p:ph type="dt" sz="half" idx="10"/>
          </p:nvPr>
        </p:nvSpPr>
        <p:spPr/>
        <p:txBody>
          <a:bodyPr/>
          <a:lstStyle/>
          <a:p>
            <a:fld id="{CEBD0BA9-7D4F-4012-855B-62C5B380B5AE}" type="datetime1">
              <a:rPr lang="en-US" smtClean="0"/>
              <a:t>9/28/2019</a:t>
            </a:fld>
            <a:endParaRPr lang="en-US"/>
          </a:p>
        </p:txBody>
      </p:sp>
      <p:sp>
        <p:nvSpPr>
          <p:cNvPr id="5" name="Footer Placeholder 4">
            <a:extLst>
              <a:ext uri="{FF2B5EF4-FFF2-40B4-BE49-F238E27FC236}">
                <a16:creationId xmlns:a16="http://schemas.microsoft.com/office/drawing/2014/main" id="{80CC2445-D3D1-4088-81D5-1697BAEE05BA}"/>
              </a:ext>
            </a:extLst>
          </p:cNvPr>
          <p:cNvSpPr>
            <a:spLocks noGrp="1"/>
          </p:cNvSpPr>
          <p:nvPr>
            <p:ph type="ftr" sz="quarter" idx="11"/>
          </p:nvPr>
        </p:nvSpPr>
        <p:spPr/>
        <p:txBody>
          <a:bodyPr/>
          <a:lstStyle/>
          <a:p>
            <a:r>
              <a:rPr lang="en-US"/>
              <a:t>picture source-www.lisamajpertl.com</a:t>
            </a:r>
          </a:p>
        </p:txBody>
      </p:sp>
      <p:sp>
        <p:nvSpPr>
          <p:cNvPr id="6" name="Slide Number Placeholder 5">
            <a:extLst>
              <a:ext uri="{FF2B5EF4-FFF2-40B4-BE49-F238E27FC236}">
                <a16:creationId xmlns:a16="http://schemas.microsoft.com/office/drawing/2014/main" id="{EED8AF63-8175-4066-8BD8-EEE1A06D5339}"/>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1691359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E1AB19-52F2-493E-BD02-88B1611438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7DDD92-3130-4B16-A15D-FEA0CF8D99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83329B-EBEB-48F7-9D40-11AA822D1B3A}"/>
              </a:ext>
            </a:extLst>
          </p:cNvPr>
          <p:cNvSpPr>
            <a:spLocks noGrp="1"/>
          </p:cNvSpPr>
          <p:nvPr>
            <p:ph type="dt" sz="half" idx="10"/>
          </p:nvPr>
        </p:nvSpPr>
        <p:spPr/>
        <p:txBody>
          <a:bodyPr/>
          <a:lstStyle/>
          <a:p>
            <a:fld id="{471EEACD-A793-450C-96B6-1C5A5001E7B3}" type="datetime1">
              <a:rPr lang="en-US" smtClean="0"/>
              <a:t>9/28/2019</a:t>
            </a:fld>
            <a:endParaRPr lang="en-US"/>
          </a:p>
        </p:txBody>
      </p:sp>
      <p:sp>
        <p:nvSpPr>
          <p:cNvPr id="5" name="Footer Placeholder 4">
            <a:extLst>
              <a:ext uri="{FF2B5EF4-FFF2-40B4-BE49-F238E27FC236}">
                <a16:creationId xmlns:a16="http://schemas.microsoft.com/office/drawing/2014/main" id="{D2D8C823-6B25-439E-8382-8D5ED3F6530F}"/>
              </a:ext>
            </a:extLst>
          </p:cNvPr>
          <p:cNvSpPr>
            <a:spLocks noGrp="1"/>
          </p:cNvSpPr>
          <p:nvPr>
            <p:ph type="ftr" sz="quarter" idx="11"/>
          </p:nvPr>
        </p:nvSpPr>
        <p:spPr/>
        <p:txBody>
          <a:bodyPr/>
          <a:lstStyle/>
          <a:p>
            <a:r>
              <a:rPr lang="en-US"/>
              <a:t>picture source-www.lisamajpertl.com</a:t>
            </a:r>
          </a:p>
        </p:txBody>
      </p:sp>
      <p:sp>
        <p:nvSpPr>
          <p:cNvPr id="6" name="Slide Number Placeholder 5">
            <a:extLst>
              <a:ext uri="{FF2B5EF4-FFF2-40B4-BE49-F238E27FC236}">
                <a16:creationId xmlns:a16="http://schemas.microsoft.com/office/drawing/2014/main" id="{5F010DEB-BB8B-40EF-AC7C-45F58E9ECABF}"/>
              </a:ext>
            </a:extLst>
          </p:cNvPr>
          <p:cNvSpPr>
            <a:spLocks noGrp="1"/>
          </p:cNvSpPr>
          <p:nvPr>
            <p:ph type="sldNum" sz="quarter" idx="12"/>
          </p:nvPr>
        </p:nvSpPr>
        <p:spPr/>
        <p:txBody>
          <a:bodyPr/>
          <a:lstStyle/>
          <a:p>
            <a:fld id="{25F02E8D-8477-4F32-B394-48212642DB36}" type="slidenum">
              <a:rPr lang="en-US" smtClean="0"/>
              <a:t>‹#›</a:t>
            </a:fld>
            <a:endParaRPr lang="en-US"/>
          </a:p>
        </p:txBody>
      </p:sp>
    </p:spTree>
    <p:extLst>
      <p:ext uri="{BB962C8B-B14F-4D97-AF65-F5344CB8AC3E}">
        <p14:creationId xmlns:p14="http://schemas.microsoft.com/office/powerpoint/2010/main" val="403047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81E31A-263F-4ACC-9B06-A17FD7623F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4EE5F8-90EB-419F-8459-6F6A8C4B44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37FD7C-F043-4071-9262-9544562821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54C59-AA2F-4BFA-AF16-7F139FC05084}" type="datetime1">
              <a:rPr lang="en-US" smtClean="0"/>
              <a:t>9/28/2019</a:t>
            </a:fld>
            <a:endParaRPr lang="en-US"/>
          </a:p>
        </p:txBody>
      </p:sp>
      <p:sp>
        <p:nvSpPr>
          <p:cNvPr id="5" name="Footer Placeholder 4">
            <a:extLst>
              <a:ext uri="{FF2B5EF4-FFF2-40B4-BE49-F238E27FC236}">
                <a16:creationId xmlns:a16="http://schemas.microsoft.com/office/drawing/2014/main" id="{E1F05F8F-5116-43F3-9E90-23C2A786A0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picture source-www.lisamajpertl.com</a:t>
            </a:r>
          </a:p>
        </p:txBody>
      </p:sp>
      <p:sp>
        <p:nvSpPr>
          <p:cNvPr id="6" name="Slide Number Placeholder 5">
            <a:extLst>
              <a:ext uri="{FF2B5EF4-FFF2-40B4-BE49-F238E27FC236}">
                <a16:creationId xmlns:a16="http://schemas.microsoft.com/office/drawing/2014/main" id="{D95A8714-6F6D-4513-A1C2-155204BFF2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F02E8D-8477-4F32-B394-48212642DB36}" type="slidenum">
              <a:rPr lang="en-US" smtClean="0"/>
              <a:t>‹#›</a:t>
            </a:fld>
            <a:endParaRPr lang="en-US"/>
          </a:p>
        </p:txBody>
      </p:sp>
    </p:spTree>
    <p:extLst>
      <p:ext uri="{BB962C8B-B14F-4D97-AF65-F5344CB8AC3E}">
        <p14:creationId xmlns:p14="http://schemas.microsoft.com/office/powerpoint/2010/main" val="141373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2225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8D656A-217C-4784-8CB3-D947347E8794}"/>
              </a:ext>
            </a:extLst>
          </p:cNvPr>
          <p:cNvSpPr>
            <a:spLocks noGrp="1"/>
          </p:cNvSpPr>
          <p:nvPr>
            <p:ph type="ctrTitle"/>
          </p:nvPr>
        </p:nvSpPr>
        <p:spPr>
          <a:xfrm>
            <a:off x="640080" y="2074363"/>
            <a:ext cx="3098800"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r>
              <a:rPr lang="en-US" sz="2600" kern="1200" dirty="0">
                <a:solidFill>
                  <a:srgbClr val="FFFFFF"/>
                </a:solidFill>
                <a:latin typeface="+mj-lt"/>
                <a:ea typeface="+mj-ea"/>
                <a:cs typeface="+mj-cs"/>
              </a:rPr>
              <a:t>Topic 4: </a:t>
            </a:r>
            <a:r>
              <a:rPr lang="en-US" sz="2800" b="1" dirty="0">
                <a:solidFill>
                  <a:schemeClr val="bg1"/>
                </a:solidFill>
              </a:rPr>
              <a:t>Diversity Management</a:t>
            </a:r>
            <a:r>
              <a:rPr lang="en-US" sz="2600" b="1" kern="1200" dirty="0">
                <a:solidFill>
                  <a:schemeClr val="bg1"/>
                </a:solidFill>
                <a:latin typeface="+mj-lt"/>
                <a:ea typeface="+mj-ea"/>
                <a:cs typeface="+mj-cs"/>
              </a:rPr>
              <a:t> </a:t>
            </a:r>
          </a:p>
        </p:txBody>
      </p:sp>
      <p:pic>
        <p:nvPicPr>
          <p:cNvPr id="4" name="Picture 3">
            <a:extLst>
              <a:ext uri="{FF2B5EF4-FFF2-40B4-BE49-F238E27FC236}">
                <a16:creationId xmlns:a16="http://schemas.microsoft.com/office/drawing/2014/main" id="{A5C3C821-8D2C-4BEA-9D5E-2BB72A3829C2}"/>
              </a:ext>
            </a:extLst>
          </p:cNvPr>
          <p:cNvPicPr>
            <a:picLocks noChangeAspect="1"/>
          </p:cNvPicPr>
          <p:nvPr/>
        </p:nvPicPr>
        <p:blipFill>
          <a:blip r:embed="rId2"/>
          <a:stretch>
            <a:fillRect/>
          </a:stretch>
        </p:blipFill>
        <p:spPr>
          <a:xfrm>
            <a:off x="4038600" y="-111760"/>
            <a:ext cx="8153400" cy="6969760"/>
          </a:xfrm>
          <a:prstGeom prst="rect">
            <a:avLst/>
          </a:prstGeom>
        </p:spPr>
      </p:pic>
      <p:sp>
        <p:nvSpPr>
          <p:cNvPr id="6" name="Slide Number Placeholder 5">
            <a:extLst>
              <a:ext uri="{FF2B5EF4-FFF2-40B4-BE49-F238E27FC236}">
                <a16:creationId xmlns:a16="http://schemas.microsoft.com/office/drawing/2014/main" id="{616A00A3-4ADB-45A7-9BC6-4DA0C5E8FC9C}"/>
              </a:ext>
            </a:extLst>
          </p:cNvPr>
          <p:cNvSpPr>
            <a:spLocks noGrp="1"/>
          </p:cNvSpPr>
          <p:nvPr>
            <p:ph type="sldNum" sz="quarter" idx="12"/>
          </p:nvPr>
        </p:nvSpPr>
        <p:spPr/>
        <p:txBody>
          <a:bodyPr/>
          <a:lstStyle/>
          <a:p>
            <a:fld id="{25F02E8D-8477-4F32-B394-48212642DB36}" type="slidenum">
              <a:rPr lang="en-US" smtClean="0"/>
              <a:t>1</a:t>
            </a:fld>
            <a:endParaRPr lang="en-US"/>
          </a:p>
        </p:txBody>
      </p:sp>
      <p:sp>
        <p:nvSpPr>
          <p:cNvPr id="7" name="Rectangle 6">
            <a:extLst>
              <a:ext uri="{FF2B5EF4-FFF2-40B4-BE49-F238E27FC236}">
                <a16:creationId xmlns:a16="http://schemas.microsoft.com/office/drawing/2014/main" id="{1B098E58-657A-4D27-941B-5B1844C59C40}"/>
              </a:ext>
            </a:extLst>
          </p:cNvPr>
          <p:cNvSpPr/>
          <p:nvPr/>
        </p:nvSpPr>
        <p:spPr>
          <a:xfrm>
            <a:off x="8838521" y="6463903"/>
            <a:ext cx="2287357" cy="369332"/>
          </a:xfrm>
          <a:prstGeom prst="rect">
            <a:avLst/>
          </a:prstGeom>
        </p:spPr>
        <p:txBody>
          <a:bodyPr wrap="none">
            <a:spAutoFit/>
          </a:bodyPr>
          <a:lstStyle/>
          <a:p>
            <a:r>
              <a:rPr lang="en-US" dirty="0"/>
              <a:t>www.lisamajpertl.com</a:t>
            </a:r>
          </a:p>
        </p:txBody>
      </p:sp>
    </p:spTree>
    <p:extLst>
      <p:ext uri="{BB962C8B-B14F-4D97-AF65-F5344CB8AC3E}">
        <p14:creationId xmlns:p14="http://schemas.microsoft.com/office/powerpoint/2010/main" val="188400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15FC-BF19-4617-8A8F-04E7BDE69BCA}"/>
              </a:ext>
            </a:extLst>
          </p:cNvPr>
          <p:cNvSpPr>
            <a:spLocks noGrp="1"/>
          </p:cNvSpPr>
          <p:nvPr>
            <p:ph type="title"/>
          </p:nvPr>
        </p:nvSpPr>
        <p:spPr/>
        <p:txBody>
          <a:bodyPr/>
          <a:lstStyle/>
          <a:p>
            <a:r>
              <a:rPr lang="en-US" dirty="0">
                <a:solidFill>
                  <a:schemeClr val="tx1"/>
                </a:solidFill>
              </a:rPr>
              <a:t>Important Concepts </a:t>
            </a:r>
          </a:p>
        </p:txBody>
      </p:sp>
      <p:sp>
        <p:nvSpPr>
          <p:cNvPr id="3" name="Content Placeholder 2">
            <a:extLst>
              <a:ext uri="{FF2B5EF4-FFF2-40B4-BE49-F238E27FC236}">
                <a16:creationId xmlns:a16="http://schemas.microsoft.com/office/drawing/2014/main" id="{8661EF2D-1EA8-4A30-BB62-DA33BC1CD7BD}"/>
              </a:ext>
            </a:extLst>
          </p:cNvPr>
          <p:cNvSpPr>
            <a:spLocks noGrp="1"/>
          </p:cNvSpPr>
          <p:nvPr>
            <p:ph idx="1"/>
          </p:nvPr>
        </p:nvSpPr>
        <p:spPr/>
        <p:txBody>
          <a:bodyPr/>
          <a:lstStyle/>
          <a:p>
            <a:pPr marL="114300" indent="0">
              <a:buNone/>
            </a:pPr>
            <a:r>
              <a:rPr lang="en-GB" b="1" dirty="0"/>
              <a:t>Diversity </a:t>
            </a:r>
            <a:r>
              <a:rPr lang="en-GB" dirty="0"/>
              <a:t>is the existence of differences</a:t>
            </a:r>
          </a:p>
          <a:p>
            <a:pPr marL="114300" indent="0">
              <a:buNone/>
            </a:pPr>
            <a:endParaRPr lang="en-GB" dirty="0"/>
          </a:p>
          <a:p>
            <a:pPr marL="114300" indent="0">
              <a:buNone/>
            </a:pPr>
            <a:endParaRPr lang="en-GB" dirty="0"/>
          </a:p>
          <a:p>
            <a:pPr marL="114300" indent="0">
              <a:buNone/>
            </a:pPr>
            <a:endParaRPr lang="en-GB" dirty="0"/>
          </a:p>
          <a:p>
            <a:pPr marL="114300" indent="0">
              <a:buNone/>
            </a:pPr>
            <a:endParaRPr lang="en-US" dirty="0"/>
          </a:p>
          <a:p>
            <a:pPr marL="114300" indent="0">
              <a:buNone/>
            </a:pPr>
            <a:endParaRPr lang="en-US" dirty="0"/>
          </a:p>
          <a:p>
            <a:pPr marL="114300" indent="0">
              <a:buNone/>
            </a:pPr>
            <a:endParaRPr lang="en-US" dirty="0"/>
          </a:p>
        </p:txBody>
      </p:sp>
      <p:sp>
        <p:nvSpPr>
          <p:cNvPr id="4" name="Slide Number Placeholder 3">
            <a:extLst>
              <a:ext uri="{FF2B5EF4-FFF2-40B4-BE49-F238E27FC236}">
                <a16:creationId xmlns:a16="http://schemas.microsoft.com/office/drawing/2014/main" id="{D8751A3C-014B-4E69-A03A-56BA721BD8CF}"/>
              </a:ext>
            </a:extLst>
          </p:cNvPr>
          <p:cNvSpPr>
            <a:spLocks noGrp="1"/>
          </p:cNvSpPr>
          <p:nvPr>
            <p:ph type="sldNum" sz="quarter" idx="12"/>
          </p:nvPr>
        </p:nvSpPr>
        <p:spPr/>
        <p:txBody>
          <a:bodyPr/>
          <a:lstStyle/>
          <a:p>
            <a:pPr>
              <a:defRPr/>
            </a:pPr>
            <a:fld id="{C55D78A2-337A-4D98-8031-10F55E6832B5}" type="slidenum">
              <a:rPr lang="en-US" smtClean="0"/>
              <a:pPr>
                <a:defRPr/>
              </a:pPr>
              <a:t>2</a:t>
            </a:fld>
            <a:endParaRPr lang="en-US" dirty="0"/>
          </a:p>
        </p:txBody>
      </p:sp>
      <p:pic>
        <p:nvPicPr>
          <p:cNvPr id="5" name="Picture 4">
            <a:extLst>
              <a:ext uri="{FF2B5EF4-FFF2-40B4-BE49-F238E27FC236}">
                <a16:creationId xmlns:a16="http://schemas.microsoft.com/office/drawing/2014/main" id="{290F2D36-94A5-4632-947C-8F1113EFD39D}"/>
              </a:ext>
            </a:extLst>
          </p:cNvPr>
          <p:cNvPicPr>
            <a:picLocks noChangeAspect="1"/>
          </p:cNvPicPr>
          <p:nvPr/>
        </p:nvPicPr>
        <p:blipFill>
          <a:blip r:embed="rId2"/>
          <a:stretch>
            <a:fillRect/>
          </a:stretch>
        </p:blipFill>
        <p:spPr>
          <a:xfrm>
            <a:off x="1752600" y="2177118"/>
            <a:ext cx="7606006" cy="4025379"/>
          </a:xfrm>
          <a:prstGeom prst="rect">
            <a:avLst/>
          </a:prstGeom>
        </p:spPr>
      </p:pic>
    </p:spTree>
    <p:extLst>
      <p:ext uri="{BB962C8B-B14F-4D97-AF65-F5344CB8AC3E}">
        <p14:creationId xmlns:p14="http://schemas.microsoft.com/office/powerpoint/2010/main" val="3831996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15FC-BF19-4617-8A8F-04E7BDE69BCA}"/>
              </a:ext>
            </a:extLst>
          </p:cNvPr>
          <p:cNvSpPr>
            <a:spLocks noGrp="1"/>
          </p:cNvSpPr>
          <p:nvPr>
            <p:ph type="title"/>
          </p:nvPr>
        </p:nvSpPr>
        <p:spPr/>
        <p:txBody>
          <a:bodyPr/>
          <a:lstStyle/>
          <a:p>
            <a:pPr algn="ctr"/>
            <a:r>
              <a:rPr lang="en-US" b="1" dirty="0">
                <a:latin typeface="+mn-lt"/>
              </a:rPr>
              <a:t>Important Concepts </a:t>
            </a:r>
          </a:p>
        </p:txBody>
      </p:sp>
      <p:sp>
        <p:nvSpPr>
          <p:cNvPr id="3" name="Content Placeholder 2">
            <a:extLst>
              <a:ext uri="{FF2B5EF4-FFF2-40B4-BE49-F238E27FC236}">
                <a16:creationId xmlns:a16="http://schemas.microsoft.com/office/drawing/2014/main" id="{8661EF2D-1EA8-4A30-BB62-DA33BC1CD7BD}"/>
              </a:ext>
            </a:extLst>
          </p:cNvPr>
          <p:cNvSpPr>
            <a:spLocks noGrp="1"/>
          </p:cNvSpPr>
          <p:nvPr>
            <p:ph idx="1"/>
          </p:nvPr>
        </p:nvSpPr>
        <p:spPr/>
        <p:txBody>
          <a:bodyPr/>
          <a:lstStyle/>
          <a:p>
            <a:pPr marL="114300" indent="0">
              <a:buNone/>
            </a:pPr>
            <a:r>
              <a:rPr lang="en-GB" b="1" dirty="0"/>
              <a:t>stereotype</a:t>
            </a:r>
            <a:r>
              <a:rPr lang="en-GB" dirty="0"/>
              <a:t> is a generalized belief about a specific group of people. </a:t>
            </a:r>
          </a:p>
          <a:p>
            <a:pPr marL="114300" indent="0">
              <a:buNone/>
            </a:pPr>
            <a:r>
              <a:rPr lang="en-GB" b="1" dirty="0"/>
              <a:t>Stereotypes threat </a:t>
            </a:r>
            <a:r>
              <a:rPr lang="en-GB" dirty="0"/>
              <a:t>describes the degree to which we agree internally with the generally negative stereotyped perceptions of our groups.</a:t>
            </a:r>
          </a:p>
          <a:p>
            <a:pPr marL="114300" indent="0">
              <a:buNone/>
            </a:pPr>
            <a:endParaRPr lang="en-GB" dirty="0"/>
          </a:p>
          <a:p>
            <a:pPr marL="114300" indent="0">
              <a:buNone/>
            </a:pPr>
            <a:endParaRPr lang="en-US" dirty="0"/>
          </a:p>
          <a:p>
            <a:pPr marL="114300" indent="0">
              <a:buNone/>
            </a:pPr>
            <a:endParaRPr lang="en-US" dirty="0"/>
          </a:p>
          <a:p>
            <a:pPr marL="114300" indent="0">
              <a:buNone/>
            </a:pPr>
            <a:endParaRPr lang="en-US" dirty="0"/>
          </a:p>
        </p:txBody>
      </p:sp>
      <p:sp>
        <p:nvSpPr>
          <p:cNvPr id="4" name="Slide Number Placeholder 3">
            <a:extLst>
              <a:ext uri="{FF2B5EF4-FFF2-40B4-BE49-F238E27FC236}">
                <a16:creationId xmlns:a16="http://schemas.microsoft.com/office/drawing/2014/main" id="{D8751A3C-014B-4E69-A03A-56BA721BD8CF}"/>
              </a:ext>
            </a:extLst>
          </p:cNvPr>
          <p:cNvSpPr>
            <a:spLocks noGrp="1"/>
          </p:cNvSpPr>
          <p:nvPr>
            <p:ph type="sldNum" sz="quarter" idx="12"/>
          </p:nvPr>
        </p:nvSpPr>
        <p:spPr/>
        <p:txBody>
          <a:bodyPr/>
          <a:lstStyle/>
          <a:p>
            <a:pPr>
              <a:defRPr/>
            </a:pPr>
            <a:r>
              <a:rPr lang="en-US" dirty="0"/>
              <a:t>3</a:t>
            </a:r>
          </a:p>
        </p:txBody>
      </p:sp>
    </p:spTree>
    <p:extLst>
      <p:ext uri="{BB962C8B-B14F-4D97-AF65-F5344CB8AC3E}">
        <p14:creationId xmlns:p14="http://schemas.microsoft.com/office/powerpoint/2010/main" val="2698032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15FC-BF19-4617-8A8F-04E7BDE69BCA}"/>
              </a:ext>
            </a:extLst>
          </p:cNvPr>
          <p:cNvSpPr>
            <a:spLocks noGrp="1"/>
          </p:cNvSpPr>
          <p:nvPr>
            <p:ph type="title"/>
          </p:nvPr>
        </p:nvSpPr>
        <p:spPr/>
        <p:txBody>
          <a:bodyPr/>
          <a:lstStyle/>
          <a:p>
            <a:pPr algn="ctr"/>
            <a:r>
              <a:rPr lang="en-US" b="1" dirty="0">
                <a:solidFill>
                  <a:schemeClr val="tx1"/>
                </a:solidFill>
                <a:latin typeface="+mn-lt"/>
              </a:rPr>
              <a:t>Important Concepts </a:t>
            </a:r>
          </a:p>
        </p:txBody>
      </p:sp>
      <p:sp>
        <p:nvSpPr>
          <p:cNvPr id="3" name="Content Placeholder 2">
            <a:extLst>
              <a:ext uri="{FF2B5EF4-FFF2-40B4-BE49-F238E27FC236}">
                <a16:creationId xmlns:a16="http://schemas.microsoft.com/office/drawing/2014/main" id="{8661EF2D-1EA8-4A30-BB62-DA33BC1CD7BD}"/>
              </a:ext>
            </a:extLst>
          </p:cNvPr>
          <p:cNvSpPr>
            <a:spLocks noGrp="1"/>
          </p:cNvSpPr>
          <p:nvPr>
            <p:ph idx="1"/>
          </p:nvPr>
        </p:nvSpPr>
        <p:spPr/>
        <p:txBody>
          <a:bodyPr>
            <a:normAutofit/>
          </a:bodyPr>
          <a:lstStyle/>
          <a:p>
            <a:pPr marL="114300" indent="0">
              <a:buNone/>
            </a:pPr>
            <a:r>
              <a:rPr lang="en-GB" b="1" dirty="0"/>
              <a:t>Social identity</a:t>
            </a:r>
            <a:r>
              <a:rPr lang="en-GB" dirty="0"/>
              <a:t> refers to the part of an individual's self-concept resulting from perceived membership in a relevant social group</a:t>
            </a:r>
            <a:endParaRPr lang="en-GB" b="1" dirty="0"/>
          </a:p>
          <a:p>
            <a:pPr marL="114300" indent="0">
              <a:buNone/>
            </a:pPr>
            <a:r>
              <a:rPr lang="en-GB" b="1" dirty="0"/>
              <a:t>In-group favouritism</a:t>
            </a:r>
            <a:r>
              <a:rPr lang="en-GB" dirty="0"/>
              <a:t> occurs when we see members of our group as better than other people, and people who are not in our group as all the same.  </a:t>
            </a:r>
          </a:p>
          <a:p>
            <a:pPr marL="114300" indent="0">
              <a:buNone/>
            </a:pPr>
            <a:r>
              <a:rPr lang="en-GB" b="1" dirty="0"/>
              <a:t>Social Identity Threat</a:t>
            </a:r>
            <a:r>
              <a:rPr lang="en-GB" dirty="0"/>
              <a:t> individuals believe they will be personally negatively evaluated due to their association with a devalued group, and they may lose confidence and performance effectiveness. </a:t>
            </a:r>
            <a:endParaRPr lang="en-US" dirty="0"/>
          </a:p>
          <a:p>
            <a:pPr marL="114300" indent="0">
              <a:buNone/>
            </a:pPr>
            <a:endParaRPr lang="en-US" dirty="0"/>
          </a:p>
          <a:p>
            <a:pPr marL="114300" indent="0">
              <a:buNone/>
            </a:pPr>
            <a:endParaRPr lang="en-US" dirty="0"/>
          </a:p>
          <a:p>
            <a:pPr marL="114300" indent="0">
              <a:buNone/>
            </a:pPr>
            <a:endParaRPr lang="en-US" dirty="0"/>
          </a:p>
          <a:p>
            <a:pPr marL="114300" indent="0">
              <a:buNone/>
            </a:pPr>
            <a:endParaRPr lang="en-US" dirty="0"/>
          </a:p>
        </p:txBody>
      </p:sp>
      <p:sp>
        <p:nvSpPr>
          <p:cNvPr id="4" name="Slide Number Placeholder 3">
            <a:extLst>
              <a:ext uri="{FF2B5EF4-FFF2-40B4-BE49-F238E27FC236}">
                <a16:creationId xmlns:a16="http://schemas.microsoft.com/office/drawing/2014/main" id="{D8751A3C-014B-4E69-A03A-56BA721BD8CF}"/>
              </a:ext>
            </a:extLst>
          </p:cNvPr>
          <p:cNvSpPr>
            <a:spLocks noGrp="1"/>
          </p:cNvSpPr>
          <p:nvPr>
            <p:ph type="sldNum" sz="quarter" idx="12"/>
          </p:nvPr>
        </p:nvSpPr>
        <p:spPr/>
        <p:txBody>
          <a:bodyPr/>
          <a:lstStyle/>
          <a:p>
            <a:pPr>
              <a:defRPr/>
            </a:pPr>
            <a:fld id="{C55D78A2-337A-4D98-8031-10F55E6832B5}" type="slidenum">
              <a:rPr lang="en-US" smtClean="0"/>
              <a:pPr>
                <a:defRPr/>
              </a:pPr>
              <a:t>4</a:t>
            </a:fld>
            <a:endParaRPr lang="en-US" dirty="0"/>
          </a:p>
        </p:txBody>
      </p:sp>
    </p:spTree>
    <p:extLst>
      <p:ext uri="{BB962C8B-B14F-4D97-AF65-F5344CB8AC3E}">
        <p14:creationId xmlns:p14="http://schemas.microsoft.com/office/powerpoint/2010/main" val="3262828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15FC-BF19-4617-8A8F-04E7BDE69BCA}"/>
              </a:ext>
            </a:extLst>
          </p:cNvPr>
          <p:cNvSpPr>
            <a:spLocks noGrp="1"/>
          </p:cNvSpPr>
          <p:nvPr>
            <p:ph type="title"/>
          </p:nvPr>
        </p:nvSpPr>
        <p:spPr/>
        <p:txBody>
          <a:bodyPr/>
          <a:lstStyle/>
          <a:p>
            <a:pPr algn="ctr"/>
            <a:r>
              <a:rPr lang="en-US" b="1" dirty="0">
                <a:latin typeface="+mn-lt"/>
              </a:rPr>
              <a:t>Important Concepts </a:t>
            </a:r>
          </a:p>
        </p:txBody>
      </p:sp>
      <p:sp>
        <p:nvSpPr>
          <p:cNvPr id="3" name="Content Placeholder 2">
            <a:extLst>
              <a:ext uri="{FF2B5EF4-FFF2-40B4-BE49-F238E27FC236}">
                <a16:creationId xmlns:a16="http://schemas.microsoft.com/office/drawing/2014/main" id="{8661EF2D-1EA8-4A30-BB62-DA33BC1CD7BD}"/>
              </a:ext>
            </a:extLst>
          </p:cNvPr>
          <p:cNvSpPr>
            <a:spLocks noGrp="1"/>
          </p:cNvSpPr>
          <p:nvPr>
            <p:ph idx="1"/>
          </p:nvPr>
        </p:nvSpPr>
        <p:spPr/>
        <p:txBody>
          <a:bodyPr>
            <a:normAutofit/>
          </a:bodyPr>
          <a:lstStyle/>
          <a:p>
            <a:pPr marL="114300" indent="0">
              <a:buNone/>
            </a:pPr>
            <a:r>
              <a:rPr lang="en-GB" b="1" dirty="0"/>
              <a:t>Gender roles</a:t>
            </a:r>
            <a:r>
              <a:rPr lang="en-GB" dirty="0"/>
              <a:t> are social roles including a range of behaviours and attitudes that are normally considered acceptable, appropriate, or desirable for individuals based on their gender. </a:t>
            </a:r>
          </a:p>
          <a:p>
            <a:pPr marL="114300" indent="0">
              <a:buNone/>
            </a:pPr>
            <a:endParaRPr lang="en-US" dirty="0"/>
          </a:p>
          <a:p>
            <a:pPr marL="114300" indent="0">
              <a:buNone/>
            </a:pPr>
            <a:endParaRPr lang="en-US" dirty="0"/>
          </a:p>
          <a:p>
            <a:pPr marL="114300" indent="0">
              <a:buNone/>
            </a:pPr>
            <a:endParaRPr lang="en-US" dirty="0"/>
          </a:p>
          <a:p>
            <a:pPr marL="114300" indent="0">
              <a:buNone/>
            </a:pPr>
            <a:endParaRPr lang="en-US" dirty="0"/>
          </a:p>
        </p:txBody>
      </p:sp>
      <p:sp>
        <p:nvSpPr>
          <p:cNvPr id="4" name="Slide Number Placeholder 3">
            <a:extLst>
              <a:ext uri="{FF2B5EF4-FFF2-40B4-BE49-F238E27FC236}">
                <a16:creationId xmlns:a16="http://schemas.microsoft.com/office/drawing/2014/main" id="{D8751A3C-014B-4E69-A03A-56BA721BD8CF}"/>
              </a:ext>
            </a:extLst>
          </p:cNvPr>
          <p:cNvSpPr>
            <a:spLocks noGrp="1"/>
          </p:cNvSpPr>
          <p:nvPr>
            <p:ph type="sldNum" sz="quarter" idx="12"/>
          </p:nvPr>
        </p:nvSpPr>
        <p:spPr/>
        <p:txBody>
          <a:bodyPr/>
          <a:lstStyle/>
          <a:p>
            <a:pPr>
              <a:defRPr/>
            </a:pPr>
            <a:r>
              <a:rPr lang="en-US" dirty="0"/>
              <a:t>-</a:t>
            </a:r>
            <a:fld id="{C55D78A2-337A-4D98-8031-10F55E6832B5}" type="slidenum">
              <a:rPr lang="en-US" smtClean="0"/>
              <a:pPr>
                <a:defRPr/>
              </a:pPr>
              <a:t>5</a:t>
            </a:fld>
            <a:endParaRPr lang="en-US" dirty="0"/>
          </a:p>
        </p:txBody>
      </p:sp>
    </p:spTree>
    <p:extLst>
      <p:ext uri="{BB962C8B-B14F-4D97-AF65-F5344CB8AC3E}">
        <p14:creationId xmlns:p14="http://schemas.microsoft.com/office/powerpoint/2010/main" val="3469392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3805" y="1661599"/>
            <a:ext cx="8107680" cy="4233315"/>
          </a:xfrm>
        </p:spPr>
        <p:txBody>
          <a:bodyPr wrap="square" numCol="1" anchor="t" anchorCtr="0" compatLnSpc="1">
            <a:prstTxWarp prst="textNoShape">
              <a:avLst/>
            </a:prstTxWarp>
          </a:bodyPr>
          <a:lstStyle/>
          <a:p>
            <a:pPr marL="476250" indent="-361950">
              <a:buClr>
                <a:schemeClr val="tx1"/>
              </a:buClr>
              <a:defRPr/>
            </a:pPr>
            <a:r>
              <a:rPr lang="en-US" b="1" dirty="0">
                <a:cs typeface="Arial" charset="0"/>
              </a:rPr>
              <a:t>Discrimination </a:t>
            </a:r>
            <a:r>
              <a:rPr lang="en-US" dirty="0">
                <a:cs typeface="Arial" charset="0"/>
              </a:rPr>
              <a:t>is to note a difference between things.</a:t>
            </a:r>
          </a:p>
          <a:p>
            <a:pPr marL="476250" indent="-361950">
              <a:buClr>
                <a:schemeClr val="tx1"/>
              </a:buClr>
              <a:defRPr/>
            </a:pPr>
            <a:r>
              <a:rPr lang="en-US" dirty="0">
                <a:cs typeface="Arial" charset="0"/>
              </a:rPr>
              <a:t>Unfair discrimination assumes stereotypes about groups. </a:t>
            </a:r>
          </a:p>
          <a:p>
            <a:pPr marL="787400" lvl="1" indent="-311150">
              <a:buClr>
                <a:schemeClr val="tx1"/>
              </a:buClr>
              <a:buFont typeface="Calibri" pitchFamily="34" charset="0"/>
              <a:buChar char="–"/>
              <a:defRPr/>
            </a:pPr>
            <a:r>
              <a:rPr lang="en-US" dirty="0">
                <a:solidFill>
                  <a:srgbClr val="FF0000"/>
                </a:solidFill>
                <a:cs typeface="Arial" charset="0"/>
              </a:rPr>
              <a:t>Refusal to recognize individual differences is harmful to organizations and employees.</a:t>
            </a:r>
          </a:p>
          <a:p>
            <a:pPr lvl="1" eaLnBrk="1" hangingPunct="1">
              <a:defRPr/>
            </a:pPr>
            <a:endParaRPr lang="en-US" dirty="0">
              <a:effectLst>
                <a:outerShdw blurRad="38100" dist="38100" dir="2700000" algn="tl">
                  <a:srgbClr val="0064E2"/>
                </a:outerShdw>
              </a:effectLst>
              <a:latin typeface="Arial" charset="0"/>
              <a:cs typeface="Arial" charset="0"/>
            </a:endParaRPr>
          </a:p>
        </p:txBody>
      </p:sp>
      <p:sp>
        <p:nvSpPr>
          <p:cNvPr id="4" name="Title 1">
            <a:extLst>
              <a:ext uri="{FF2B5EF4-FFF2-40B4-BE49-F238E27FC236}">
                <a16:creationId xmlns:a16="http://schemas.microsoft.com/office/drawing/2014/main" id="{2C7775A1-BC80-4224-885A-2F9485E3AD31}"/>
              </a:ext>
            </a:extLst>
          </p:cNvPr>
          <p:cNvSpPr>
            <a:spLocks noGrp="1"/>
          </p:cNvSpPr>
          <p:nvPr>
            <p:ph type="title"/>
          </p:nvPr>
        </p:nvSpPr>
        <p:spPr>
          <a:xfrm>
            <a:off x="1863725" y="60325"/>
            <a:ext cx="8464550" cy="1301750"/>
          </a:xfrm>
        </p:spPr>
        <p:txBody>
          <a:bodyPr/>
          <a:lstStyle/>
          <a:p>
            <a:pPr algn="ctr"/>
            <a:r>
              <a:rPr lang="en-US" b="1" dirty="0">
                <a:latin typeface="+mn-lt"/>
              </a:rPr>
              <a:t>Important Concepts </a:t>
            </a:r>
          </a:p>
        </p:txBody>
      </p:sp>
      <p:sp>
        <p:nvSpPr>
          <p:cNvPr id="2" name="Slide Number Placeholder 1">
            <a:extLst>
              <a:ext uri="{FF2B5EF4-FFF2-40B4-BE49-F238E27FC236}">
                <a16:creationId xmlns:a16="http://schemas.microsoft.com/office/drawing/2014/main" id="{EC573550-43C9-43C6-A138-D35A9EEF8446}"/>
              </a:ext>
            </a:extLst>
          </p:cNvPr>
          <p:cNvSpPr>
            <a:spLocks noGrp="1"/>
          </p:cNvSpPr>
          <p:nvPr>
            <p:ph type="sldNum" sz="quarter" idx="12"/>
          </p:nvPr>
        </p:nvSpPr>
        <p:spPr/>
        <p:txBody>
          <a:bodyPr/>
          <a:lstStyle/>
          <a:p>
            <a:fld id="{25F02E8D-8477-4F32-B394-48212642DB36}"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2160" y="38907"/>
            <a:ext cx="8107680" cy="1957707"/>
          </a:xfrm>
        </p:spPr>
        <p:txBody>
          <a:bodyPr>
            <a:noAutofit/>
          </a:bodyPr>
          <a:lstStyle/>
          <a:p>
            <a:pPr>
              <a:defRPr/>
            </a:pPr>
            <a:r>
              <a:rPr lang="en-US" b="1" dirty="0">
                <a:latin typeface="+mn-lt"/>
              </a:rPr>
              <a:t>   </a:t>
            </a:r>
            <a:r>
              <a:rPr lang="en-GB" b="1" dirty="0">
                <a:latin typeface="+mn-lt"/>
              </a:rPr>
              <a:t>The bases of discrimination include… </a:t>
            </a:r>
            <a:br>
              <a:rPr lang="en-US" dirty="0"/>
            </a:br>
            <a:endParaRPr lang="en-US" sz="4000" dirty="0"/>
          </a:p>
        </p:txBody>
      </p:sp>
      <p:sp>
        <p:nvSpPr>
          <p:cNvPr id="3" name="Content Placeholder 2"/>
          <p:cNvSpPr>
            <a:spLocks noGrp="1"/>
          </p:cNvSpPr>
          <p:nvPr>
            <p:ph idx="1"/>
          </p:nvPr>
        </p:nvSpPr>
        <p:spPr>
          <a:xfrm>
            <a:off x="2037769" y="1967234"/>
            <a:ext cx="8107680" cy="4540468"/>
          </a:xfrm>
        </p:spPr>
        <p:txBody>
          <a:bodyPr>
            <a:normAutofit/>
          </a:bodyPr>
          <a:lstStyle/>
          <a:p>
            <a:pPr marL="350838" indent="-350838">
              <a:defRPr/>
            </a:pPr>
            <a:r>
              <a:rPr lang="en-US" b="1" dirty="0"/>
              <a:t>Biological characteristics </a:t>
            </a:r>
            <a:r>
              <a:rPr lang="en-US" dirty="0"/>
              <a:t>are personal characteristics that are objective and easily obtained from personnel records. </a:t>
            </a:r>
          </a:p>
          <a:p>
            <a:pPr marL="661988" lvl="1">
              <a:defRPr/>
            </a:pPr>
            <a:r>
              <a:rPr lang="en-US" dirty="0"/>
              <a:t>Variations in these can be the basis for discrimination. </a:t>
            </a:r>
          </a:p>
        </p:txBody>
      </p:sp>
      <p:sp>
        <p:nvSpPr>
          <p:cNvPr id="4" name="Slide Number Placeholder 3">
            <a:extLst>
              <a:ext uri="{FF2B5EF4-FFF2-40B4-BE49-F238E27FC236}">
                <a16:creationId xmlns:a16="http://schemas.microsoft.com/office/drawing/2014/main" id="{64C63654-048C-4EB8-A300-74C83249D6C2}"/>
              </a:ext>
            </a:extLst>
          </p:cNvPr>
          <p:cNvSpPr>
            <a:spLocks noGrp="1"/>
          </p:cNvSpPr>
          <p:nvPr>
            <p:ph type="sldNum" sz="quarter" idx="12"/>
          </p:nvPr>
        </p:nvSpPr>
        <p:spPr/>
        <p:txBody>
          <a:bodyPr/>
          <a:lstStyle/>
          <a:p>
            <a:fld id="{25F02E8D-8477-4F32-B394-48212642DB36}"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7769" y="1922214"/>
            <a:ext cx="8107680" cy="4232525"/>
          </a:xfrm>
        </p:spPr>
        <p:txBody>
          <a:bodyPr>
            <a:normAutofit/>
          </a:bodyPr>
          <a:lstStyle/>
          <a:p>
            <a:pPr marL="350838" indent="-350838">
              <a:lnSpc>
                <a:spcPct val="120000"/>
              </a:lnSpc>
              <a:spcBef>
                <a:spcPts val="0"/>
              </a:spcBef>
              <a:defRPr/>
            </a:pPr>
            <a:r>
              <a:rPr lang="en-US" dirty="0"/>
              <a:t>Age</a:t>
            </a:r>
          </a:p>
          <a:p>
            <a:pPr marL="661988" lvl="1">
              <a:lnSpc>
                <a:spcPct val="120000"/>
              </a:lnSpc>
              <a:spcBef>
                <a:spcPts val="0"/>
              </a:spcBef>
              <a:defRPr/>
            </a:pPr>
            <a:r>
              <a:rPr lang="en-US" dirty="0"/>
              <a:t>Does job performance decline with increasing age?</a:t>
            </a:r>
          </a:p>
          <a:p>
            <a:pPr marL="661988" lvl="1">
              <a:lnSpc>
                <a:spcPct val="120000"/>
              </a:lnSpc>
              <a:spcBef>
                <a:spcPts val="0"/>
              </a:spcBef>
              <a:defRPr/>
            </a:pPr>
            <a:r>
              <a:rPr lang="en-US" dirty="0"/>
              <a:t>Studies show that turnover and absenteeism rates are lower among older workers, and age is not associated with lower productivity. </a:t>
            </a:r>
          </a:p>
        </p:txBody>
      </p:sp>
      <p:sp>
        <p:nvSpPr>
          <p:cNvPr id="5" name="Title 1"/>
          <p:cNvSpPr>
            <a:spLocks noGrp="1"/>
          </p:cNvSpPr>
          <p:nvPr>
            <p:ph type="title"/>
          </p:nvPr>
        </p:nvSpPr>
        <p:spPr>
          <a:xfrm>
            <a:off x="2042160" y="38907"/>
            <a:ext cx="8107680" cy="1957707"/>
          </a:xfrm>
        </p:spPr>
        <p:txBody>
          <a:bodyPr>
            <a:noAutofit/>
          </a:bodyPr>
          <a:lstStyle/>
          <a:p>
            <a:r>
              <a:rPr lang="en-GB" b="1" dirty="0">
                <a:latin typeface="+mn-lt"/>
              </a:rPr>
              <a:t>The bases of discrimination include… </a:t>
            </a:r>
            <a:endParaRPr lang="en-US" b="1" dirty="0">
              <a:latin typeface="+mn-lt"/>
            </a:endParaRPr>
          </a:p>
        </p:txBody>
      </p:sp>
      <p:sp>
        <p:nvSpPr>
          <p:cNvPr id="2" name="Slide Number Placeholder 1">
            <a:extLst>
              <a:ext uri="{FF2B5EF4-FFF2-40B4-BE49-F238E27FC236}">
                <a16:creationId xmlns:a16="http://schemas.microsoft.com/office/drawing/2014/main" id="{DCB25602-DF1C-4487-93DB-F6611B6A188E}"/>
              </a:ext>
            </a:extLst>
          </p:cNvPr>
          <p:cNvSpPr>
            <a:spLocks noGrp="1"/>
          </p:cNvSpPr>
          <p:nvPr>
            <p:ph type="sldNum" sz="quarter" idx="12"/>
          </p:nvPr>
        </p:nvSpPr>
        <p:spPr/>
        <p:txBody>
          <a:bodyPr/>
          <a:lstStyle/>
          <a:p>
            <a:fld id="{25F02E8D-8477-4F32-B394-48212642DB36}"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7769" y="1922941"/>
            <a:ext cx="7988300" cy="4808483"/>
          </a:xfrm>
        </p:spPr>
        <p:txBody>
          <a:bodyPr>
            <a:normAutofit/>
          </a:bodyPr>
          <a:lstStyle/>
          <a:p>
            <a:pPr marL="350838" indent="-350838">
              <a:lnSpc>
                <a:spcPct val="120000"/>
              </a:lnSpc>
              <a:spcBef>
                <a:spcPts val="0"/>
              </a:spcBef>
              <a:defRPr/>
            </a:pPr>
            <a:r>
              <a:rPr lang="en-US" dirty="0"/>
              <a:t>Gender</a:t>
            </a:r>
          </a:p>
          <a:p>
            <a:pPr marL="661988" lvl="1">
              <a:lnSpc>
                <a:spcPct val="120000"/>
              </a:lnSpc>
              <a:spcBef>
                <a:spcPts val="0"/>
              </a:spcBef>
              <a:defRPr/>
            </a:pPr>
            <a:r>
              <a:rPr lang="en-US" dirty="0"/>
              <a:t>There are no consistent male–female differences in problem-solving ability, analytical skills, competitive drive, motivation, sociability or learning drive. </a:t>
            </a:r>
          </a:p>
          <a:p>
            <a:pPr marL="661988" lvl="1">
              <a:lnSpc>
                <a:spcPct val="120000"/>
              </a:lnSpc>
              <a:spcBef>
                <a:spcPts val="0"/>
              </a:spcBef>
              <a:defRPr/>
            </a:pPr>
            <a:r>
              <a:rPr lang="en-US" dirty="0"/>
              <a:t>But women earn less than men for the same positions and have fewer professional opportunities.</a:t>
            </a:r>
          </a:p>
        </p:txBody>
      </p:sp>
      <p:sp>
        <p:nvSpPr>
          <p:cNvPr id="5" name="Title 1"/>
          <p:cNvSpPr>
            <a:spLocks noGrp="1"/>
          </p:cNvSpPr>
          <p:nvPr>
            <p:ph type="title"/>
          </p:nvPr>
        </p:nvSpPr>
        <p:spPr>
          <a:xfrm>
            <a:off x="2042160" y="38907"/>
            <a:ext cx="8107680" cy="1957707"/>
          </a:xfrm>
        </p:spPr>
        <p:txBody>
          <a:bodyPr>
            <a:noAutofit/>
          </a:bodyPr>
          <a:lstStyle/>
          <a:p>
            <a:r>
              <a:rPr lang="en-GB" b="1" dirty="0">
                <a:latin typeface="+mn-lt"/>
              </a:rPr>
              <a:t>The bases of discrimination include… </a:t>
            </a:r>
            <a:endParaRPr lang="en-US" b="1" dirty="0">
              <a:latin typeface="+mn-lt"/>
            </a:endParaRPr>
          </a:p>
        </p:txBody>
      </p:sp>
      <p:sp>
        <p:nvSpPr>
          <p:cNvPr id="2" name="Slide Number Placeholder 1">
            <a:extLst>
              <a:ext uri="{FF2B5EF4-FFF2-40B4-BE49-F238E27FC236}">
                <a16:creationId xmlns:a16="http://schemas.microsoft.com/office/drawing/2014/main" id="{6470372B-DA4F-4B04-93D9-9135C4125842}"/>
              </a:ext>
            </a:extLst>
          </p:cNvPr>
          <p:cNvSpPr>
            <a:spLocks noGrp="1"/>
          </p:cNvSpPr>
          <p:nvPr>
            <p:ph type="sldNum" sz="quarter" idx="12"/>
          </p:nvPr>
        </p:nvSpPr>
        <p:spPr/>
        <p:txBody>
          <a:bodyPr/>
          <a:lstStyle/>
          <a:p>
            <a:fld id="{25F02E8D-8477-4F32-B394-48212642DB36}" type="slidenum">
              <a:rPr lang="en-US" smtClean="0"/>
              <a:t>9</a:t>
            </a:fld>
            <a:endParaRPr lang="en-US"/>
          </a:p>
        </p:txBody>
      </p:sp>
    </p:spTree>
    <p:extLst>
      <p:ext uri="{BB962C8B-B14F-4D97-AF65-F5344CB8AC3E}">
        <p14:creationId xmlns:p14="http://schemas.microsoft.com/office/powerpoint/2010/main" val="882502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7769" y="1961871"/>
            <a:ext cx="8107680" cy="4685205"/>
          </a:xfrm>
        </p:spPr>
        <p:txBody>
          <a:bodyPr wrap="square" numCol="1" anchor="t" anchorCtr="0" compatLnSpc="1">
            <a:prstTxWarp prst="textNoShape">
              <a:avLst/>
            </a:prstTxWarp>
            <a:noAutofit/>
          </a:bodyPr>
          <a:lstStyle/>
          <a:p>
            <a:pPr marL="350838" indent="-350838">
              <a:defRPr/>
            </a:pPr>
            <a:r>
              <a:rPr lang="en-US" dirty="0">
                <a:cs typeface="Arial" charset="0"/>
              </a:rPr>
              <a:t>Race and ethnicity</a:t>
            </a:r>
          </a:p>
          <a:p>
            <a:pPr marL="661988" lvl="1">
              <a:defRPr/>
            </a:pPr>
            <a:r>
              <a:rPr lang="en-US" dirty="0">
                <a:cs typeface="Arial" charset="0"/>
              </a:rPr>
              <a:t>Race is a factor in some employment decisions.</a:t>
            </a:r>
          </a:p>
          <a:p>
            <a:pPr marL="661988" lvl="1">
              <a:defRPr/>
            </a:pPr>
            <a:r>
              <a:rPr lang="en-US" dirty="0">
                <a:cs typeface="Arial" charset="0"/>
              </a:rPr>
              <a:t>There is a tendency for individuals to </a:t>
            </a:r>
            <a:r>
              <a:rPr lang="en-US" dirty="0" err="1">
                <a:cs typeface="Arial" charset="0"/>
              </a:rPr>
              <a:t>favour</a:t>
            </a:r>
            <a:r>
              <a:rPr lang="en-US" dirty="0">
                <a:cs typeface="Arial" charset="0"/>
              </a:rPr>
              <a:t> colleagues of their own race in performance evaluations and promotion decisions.</a:t>
            </a:r>
          </a:p>
          <a:p>
            <a:pPr marL="661988" lvl="1">
              <a:defRPr/>
            </a:pPr>
            <a:r>
              <a:rPr lang="en-US" dirty="0">
                <a:cs typeface="Arial" charset="0"/>
              </a:rPr>
              <a:t>Members of racial and ethnic minorities report higher levels of discrimination in the workplace.</a:t>
            </a:r>
          </a:p>
          <a:p>
            <a:pPr marL="868680" lvl="1" indent="-457200">
              <a:defRPr/>
            </a:pPr>
            <a:endParaRPr lang="en-US" dirty="0">
              <a:cs typeface="Arial" charset="0"/>
            </a:endParaRPr>
          </a:p>
        </p:txBody>
      </p:sp>
      <p:sp>
        <p:nvSpPr>
          <p:cNvPr id="5" name="Title 1"/>
          <p:cNvSpPr>
            <a:spLocks noGrp="1"/>
          </p:cNvSpPr>
          <p:nvPr>
            <p:ph type="title"/>
          </p:nvPr>
        </p:nvSpPr>
        <p:spPr>
          <a:xfrm>
            <a:off x="2042160" y="38907"/>
            <a:ext cx="8107680" cy="1957707"/>
          </a:xfrm>
        </p:spPr>
        <p:txBody>
          <a:bodyPr>
            <a:noAutofit/>
          </a:bodyPr>
          <a:lstStyle/>
          <a:p>
            <a:r>
              <a:rPr lang="en-GB" b="1" dirty="0">
                <a:latin typeface="+mn-lt"/>
              </a:rPr>
              <a:t>The bases of discrimination include… </a:t>
            </a:r>
            <a:endParaRPr lang="en-US" b="1" dirty="0">
              <a:latin typeface="+mn-lt"/>
            </a:endParaRPr>
          </a:p>
        </p:txBody>
      </p:sp>
      <p:sp>
        <p:nvSpPr>
          <p:cNvPr id="2" name="Slide Number Placeholder 1">
            <a:extLst>
              <a:ext uri="{FF2B5EF4-FFF2-40B4-BE49-F238E27FC236}">
                <a16:creationId xmlns:a16="http://schemas.microsoft.com/office/drawing/2014/main" id="{FD3E09D4-8341-43F6-A294-23FF452959D3}"/>
              </a:ext>
            </a:extLst>
          </p:cNvPr>
          <p:cNvSpPr>
            <a:spLocks noGrp="1"/>
          </p:cNvSpPr>
          <p:nvPr>
            <p:ph type="sldNum" sz="quarter" idx="12"/>
          </p:nvPr>
        </p:nvSpPr>
        <p:spPr/>
        <p:txBody>
          <a:bodyPr/>
          <a:lstStyle/>
          <a:p>
            <a:fld id="{25F02E8D-8477-4F32-B394-48212642DB36}"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7769" y="1959532"/>
            <a:ext cx="8107680" cy="4700971"/>
          </a:xfrm>
        </p:spPr>
        <p:txBody>
          <a:bodyPr wrap="square" numCol="1" anchor="t" anchorCtr="0" compatLnSpc="1">
            <a:prstTxWarp prst="textNoShape">
              <a:avLst/>
            </a:prstTxWarp>
            <a:normAutofit/>
          </a:bodyPr>
          <a:lstStyle/>
          <a:p>
            <a:pPr marL="350838" indent="-350838"/>
            <a:r>
              <a:rPr lang="en-US" dirty="0">
                <a:cs typeface="Arial" charset="0"/>
              </a:rPr>
              <a:t>Disability</a:t>
            </a:r>
          </a:p>
          <a:p>
            <a:pPr marL="661988" lvl="1"/>
            <a:r>
              <a:rPr lang="en-US" dirty="0">
                <a:cs typeface="Arial" charset="0"/>
              </a:rPr>
              <a:t>One in six people in the EU has a disability that ranges from mild to severe. </a:t>
            </a:r>
          </a:p>
          <a:p>
            <a:pPr marL="661988" lvl="1"/>
            <a:r>
              <a:rPr lang="en-US" dirty="0">
                <a:cs typeface="Arial" charset="0"/>
              </a:rPr>
              <a:t>Workers with disabilities receive higher performance evaluations, but may have lower performance expectations and are less likely to be hired.  </a:t>
            </a:r>
          </a:p>
          <a:p>
            <a:pPr marL="1011238" lvl="2" indent="-349250"/>
            <a:r>
              <a:rPr lang="en-US" sz="2400" dirty="0">
                <a:cs typeface="Arial" charset="0"/>
              </a:rPr>
              <a:t>Biases against those with mental impairment may be especially strong. </a:t>
            </a:r>
          </a:p>
        </p:txBody>
      </p:sp>
      <p:sp>
        <p:nvSpPr>
          <p:cNvPr id="5" name="Title 1"/>
          <p:cNvSpPr>
            <a:spLocks noGrp="1"/>
          </p:cNvSpPr>
          <p:nvPr>
            <p:ph type="title"/>
          </p:nvPr>
        </p:nvSpPr>
        <p:spPr>
          <a:xfrm>
            <a:off x="2042160" y="38907"/>
            <a:ext cx="8107680" cy="1957707"/>
          </a:xfrm>
        </p:spPr>
        <p:txBody>
          <a:bodyPr>
            <a:noAutofit/>
          </a:bodyPr>
          <a:lstStyle/>
          <a:p>
            <a:r>
              <a:rPr lang="en-GB" b="1" dirty="0">
                <a:latin typeface="+mn-lt"/>
              </a:rPr>
              <a:t>The bases of discrimination include… </a:t>
            </a:r>
            <a:endParaRPr lang="en-US" b="1" dirty="0">
              <a:latin typeface="+mn-lt"/>
            </a:endParaRPr>
          </a:p>
        </p:txBody>
      </p:sp>
      <p:sp>
        <p:nvSpPr>
          <p:cNvPr id="2" name="Slide Number Placeholder 1">
            <a:extLst>
              <a:ext uri="{FF2B5EF4-FFF2-40B4-BE49-F238E27FC236}">
                <a16:creationId xmlns:a16="http://schemas.microsoft.com/office/drawing/2014/main" id="{85977989-9681-41BE-8443-47FAA250AB40}"/>
              </a:ext>
            </a:extLst>
          </p:cNvPr>
          <p:cNvSpPr>
            <a:spLocks noGrp="1"/>
          </p:cNvSpPr>
          <p:nvPr>
            <p:ph type="sldNum" sz="quarter" idx="12"/>
          </p:nvPr>
        </p:nvSpPr>
        <p:spPr/>
        <p:txBody>
          <a:bodyPr/>
          <a:lstStyle/>
          <a:p>
            <a:fld id="{25F02E8D-8477-4F32-B394-48212642DB36}"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6750" y="1952932"/>
            <a:ext cx="8107680" cy="4201807"/>
          </a:xfrm>
        </p:spPr>
        <p:txBody>
          <a:bodyPr>
            <a:normAutofit/>
          </a:bodyPr>
          <a:lstStyle/>
          <a:p>
            <a:pPr marL="350838" indent="-350838">
              <a:defRPr/>
            </a:pPr>
            <a:r>
              <a:rPr lang="en-US" dirty="0"/>
              <a:t>Other Biological Characteristics</a:t>
            </a:r>
          </a:p>
          <a:p>
            <a:pPr marL="661988" lvl="1" indent="-301625">
              <a:defRPr/>
            </a:pPr>
            <a:r>
              <a:rPr lang="en-US" dirty="0"/>
              <a:t>Tenure</a:t>
            </a:r>
            <a:r>
              <a:rPr lang="en-US" sz="2600" dirty="0"/>
              <a:t> </a:t>
            </a:r>
            <a:r>
              <a:rPr lang="en-US" dirty="0"/>
              <a:t> </a:t>
            </a:r>
          </a:p>
          <a:p>
            <a:pPr marL="661988" lvl="1" indent="-301625">
              <a:defRPr/>
            </a:pPr>
            <a:r>
              <a:rPr lang="en-US" dirty="0"/>
              <a:t>Religion</a:t>
            </a:r>
          </a:p>
          <a:p>
            <a:pPr marL="661988" lvl="1" indent="-301625">
              <a:defRPr/>
            </a:pPr>
            <a:r>
              <a:rPr lang="en-US" dirty="0"/>
              <a:t>Cultural identity</a:t>
            </a:r>
          </a:p>
          <a:p>
            <a:pPr marL="360363" lvl="1" indent="0">
              <a:buNone/>
              <a:defRPr/>
            </a:pPr>
            <a:endParaRPr lang="en-US" dirty="0"/>
          </a:p>
          <a:p>
            <a:pPr marL="661988" lvl="1" indent="-301625">
              <a:defRPr/>
            </a:pPr>
            <a:endParaRPr lang="en-US" dirty="0"/>
          </a:p>
        </p:txBody>
      </p:sp>
      <p:sp>
        <p:nvSpPr>
          <p:cNvPr id="5" name="Title 1"/>
          <p:cNvSpPr>
            <a:spLocks noGrp="1"/>
          </p:cNvSpPr>
          <p:nvPr>
            <p:ph type="title"/>
          </p:nvPr>
        </p:nvSpPr>
        <p:spPr>
          <a:xfrm>
            <a:off x="2042160" y="38907"/>
            <a:ext cx="8107680" cy="1957707"/>
          </a:xfrm>
        </p:spPr>
        <p:txBody>
          <a:bodyPr>
            <a:noAutofit/>
          </a:bodyPr>
          <a:lstStyle/>
          <a:p>
            <a:pPr>
              <a:defRPr/>
            </a:pPr>
            <a:r>
              <a:rPr lang="en-GB" b="1" dirty="0">
                <a:latin typeface="+mn-lt"/>
              </a:rPr>
              <a:t>The bases of discrimination include… </a:t>
            </a:r>
            <a:endParaRPr lang="en-US" b="1" dirty="0">
              <a:latin typeface="+mn-lt"/>
            </a:endParaRPr>
          </a:p>
        </p:txBody>
      </p:sp>
      <p:sp>
        <p:nvSpPr>
          <p:cNvPr id="2" name="Slide Number Placeholder 1">
            <a:extLst>
              <a:ext uri="{FF2B5EF4-FFF2-40B4-BE49-F238E27FC236}">
                <a16:creationId xmlns:a16="http://schemas.microsoft.com/office/drawing/2014/main" id="{40A4593F-28A0-4783-9553-DCC907752664}"/>
              </a:ext>
            </a:extLst>
          </p:cNvPr>
          <p:cNvSpPr>
            <a:spLocks noGrp="1"/>
          </p:cNvSpPr>
          <p:nvPr>
            <p:ph type="sldNum" sz="quarter" idx="12"/>
          </p:nvPr>
        </p:nvSpPr>
        <p:spPr/>
        <p:txBody>
          <a:bodyPr/>
          <a:lstStyle/>
          <a:p>
            <a:fld id="{25F02E8D-8477-4F32-B394-48212642DB36}"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3725" y="124642"/>
            <a:ext cx="8464550" cy="1143000"/>
          </a:xfrm>
        </p:spPr>
        <p:txBody>
          <a:bodyPr>
            <a:noAutofit/>
          </a:bodyPr>
          <a:lstStyle/>
          <a:p>
            <a:pPr>
              <a:defRPr/>
            </a:pPr>
            <a:br>
              <a:rPr lang="en-GB" b="1" dirty="0">
                <a:latin typeface="+mn-lt"/>
              </a:rPr>
            </a:br>
            <a:r>
              <a:rPr lang="en-GB" b="1" dirty="0">
                <a:latin typeface="+mn-lt"/>
              </a:rPr>
              <a:t>The bases of discrimination include… </a:t>
            </a:r>
            <a:endParaRPr lang="en-US" b="1" dirty="0">
              <a:latin typeface="+mn-lt"/>
            </a:endParaRPr>
          </a:p>
        </p:txBody>
      </p:sp>
      <p:sp>
        <p:nvSpPr>
          <p:cNvPr id="3" name="Content Placeholder 2"/>
          <p:cNvSpPr>
            <a:spLocks noGrp="1"/>
          </p:cNvSpPr>
          <p:nvPr>
            <p:ph idx="1"/>
          </p:nvPr>
        </p:nvSpPr>
        <p:spPr>
          <a:xfrm>
            <a:off x="1913999" y="1661639"/>
            <a:ext cx="8099797" cy="4698123"/>
          </a:xfrm>
        </p:spPr>
        <p:txBody>
          <a:bodyPr>
            <a:normAutofit/>
          </a:bodyPr>
          <a:lstStyle/>
          <a:p>
            <a:pPr marL="476250" indent="-361950">
              <a:defRPr/>
            </a:pPr>
            <a:r>
              <a:rPr lang="en-US" b="1" dirty="0"/>
              <a:t>Ability </a:t>
            </a:r>
            <a:r>
              <a:rPr lang="en-US" dirty="0"/>
              <a:t>is an individual’s current capacity to perform various tasks in a job.</a:t>
            </a:r>
          </a:p>
          <a:p>
            <a:pPr marL="476250" indent="-361950">
              <a:defRPr/>
            </a:pPr>
            <a:r>
              <a:rPr lang="en-US" dirty="0"/>
              <a:t>Two types</a:t>
            </a:r>
          </a:p>
          <a:p>
            <a:pPr marL="787400" lvl="1">
              <a:defRPr/>
            </a:pPr>
            <a:r>
              <a:rPr lang="en-US" dirty="0"/>
              <a:t>Intellectual abilities</a:t>
            </a:r>
          </a:p>
          <a:p>
            <a:pPr marL="787400" lvl="1">
              <a:defRPr/>
            </a:pPr>
            <a:r>
              <a:rPr lang="en-US" dirty="0"/>
              <a:t>Physical abilities</a:t>
            </a:r>
          </a:p>
        </p:txBody>
      </p:sp>
      <p:sp>
        <p:nvSpPr>
          <p:cNvPr id="4" name="Slide Number Placeholder 3">
            <a:extLst>
              <a:ext uri="{FF2B5EF4-FFF2-40B4-BE49-F238E27FC236}">
                <a16:creationId xmlns:a16="http://schemas.microsoft.com/office/drawing/2014/main" id="{1332683C-52C5-45B6-A23D-8E55DB95BE23}"/>
              </a:ext>
            </a:extLst>
          </p:cNvPr>
          <p:cNvSpPr>
            <a:spLocks noGrp="1"/>
          </p:cNvSpPr>
          <p:nvPr>
            <p:ph type="sldNum" sz="quarter" idx="12"/>
          </p:nvPr>
        </p:nvSpPr>
        <p:spPr/>
        <p:txBody>
          <a:bodyPr/>
          <a:lstStyle/>
          <a:p>
            <a:fld id="{25F02E8D-8477-4F32-B394-48212642DB36}"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4824" y="1667685"/>
            <a:ext cx="8107680" cy="4404360"/>
          </a:xfrm>
        </p:spPr>
        <p:txBody>
          <a:bodyPr>
            <a:normAutofit/>
          </a:bodyPr>
          <a:lstStyle/>
          <a:p>
            <a:pPr marL="476250" indent="-361950">
              <a:defRPr/>
            </a:pPr>
            <a:r>
              <a:rPr lang="en-US" dirty="0"/>
              <a:t>The importance of ability at work complicates the formulation of workplace policies that recognize disabilities.</a:t>
            </a:r>
          </a:p>
          <a:p>
            <a:pPr marL="777875" lvl="1" indent="-301625">
              <a:defRPr/>
            </a:pPr>
            <a:r>
              <a:rPr lang="en-US" dirty="0"/>
              <a:t>Recognizing that individuals have different abilities that can be taken into account when making hiring decisions is not problematic.</a:t>
            </a:r>
          </a:p>
          <a:p>
            <a:pPr marL="777875" lvl="1" indent="-301625">
              <a:defRPr/>
            </a:pPr>
            <a:r>
              <a:rPr lang="en-US" dirty="0"/>
              <a:t>It is possible to make accommodations for disabilities.</a:t>
            </a:r>
          </a:p>
          <a:p>
            <a:pPr lvl="1">
              <a:defRPr/>
            </a:pPr>
            <a:endParaRPr lang="en-US" dirty="0"/>
          </a:p>
        </p:txBody>
      </p:sp>
      <p:sp>
        <p:nvSpPr>
          <p:cNvPr id="6" name="Title 1"/>
          <p:cNvSpPr>
            <a:spLocks noGrp="1"/>
          </p:cNvSpPr>
          <p:nvPr>
            <p:ph type="title"/>
          </p:nvPr>
        </p:nvSpPr>
        <p:spPr>
          <a:xfrm>
            <a:off x="2042160" y="82673"/>
            <a:ext cx="8107680" cy="1143000"/>
          </a:xfrm>
        </p:spPr>
        <p:txBody>
          <a:bodyPr>
            <a:noAutofit/>
          </a:bodyPr>
          <a:lstStyle/>
          <a:p>
            <a:pPr algn="ctr">
              <a:defRPr/>
            </a:pPr>
            <a:r>
              <a:rPr lang="en-US" b="1" dirty="0">
                <a:solidFill>
                  <a:schemeClr val="tx1"/>
                </a:solidFill>
                <a:latin typeface="+mn-lt"/>
              </a:rPr>
              <a:t>Ability at work</a:t>
            </a:r>
          </a:p>
        </p:txBody>
      </p:sp>
      <p:sp>
        <p:nvSpPr>
          <p:cNvPr id="2" name="Slide Number Placeholder 1">
            <a:extLst>
              <a:ext uri="{FF2B5EF4-FFF2-40B4-BE49-F238E27FC236}">
                <a16:creationId xmlns:a16="http://schemas.microsoft.com/office/drawing/2014/main" id="{38929E30-D147-4470-B679-F666B8B69AD4}"/>
              </a:ext>
            </a:extLst>
          </p:cNvPr>
          <p:cNvSpPr>
            <a:spLocks noGrp="1"/>
          </p:cNvSpPr>
          <p:nvPr>
            <p:ph type="sldNum" sz="quarter" idx="12"/>
          </p:nvPr>
        </p:nvSpPr>
        <p:spPr/>
        <p:txBody>
          <a:bodyPr/>
          <a:lstStyle/>
          <a:p>
            <a:fld id="{25F02E8D-8477-4F32-B394-48212642DB36}"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Y:\08VOL4\Graphics\Powerpoint\PE_UK\PE532-ROBBINS\Final files\GIF\ch02\M02NT002.gif"/>
          <p:cNvPicPr>
            <a:picLocks noChangeAspect="1" noChangeArrowheads="1"/>
          </p:cNvPicPr>
          <p:nvPr/>
        </p:nvPicPr>
        <p:blipFill>
          <a:blip r:embed="rId3"/>
          <a:srcRect/>
          <a:stretch>
            <a:fillRect/>
          </a:stretch>
        </p:blipFill>
        <p:spPr bwMode="auto">
          <a:xfrm>
            <a:off x="1936966" y="2016181"/>
            <a:ext cx="8318068" cy="3328984"/>
          </a:xfrm>
          <a:prstGeom prst="rect">
            <a:avLst/>
          </a:prstGeom>
          <a:noFill/>
        </p:spPr>
      </p:pic>
      <p:sp>
        <p:nvSpPr>
          <p:cNvPr id="6" name="Title 1"/>
          <p:cNvSpPr>
            <a:spLocks noGrp="1"/>
          </p:cNvSpPr>
          <p:nvPr>
            <p:ph type="title"/>
          </p:nvPr>
        </p:nvSpPr>
        <p:spPr>
          <a:xfrm>
            <a:off x="1863725" y="124642"/>
            <a:ext cx="8464550" cy="1143000"/>
          </a:xfrm>
        </p:spPr>
        <p:txBody>
          <a:bodyPr>
            <a:noAutofit/>
          </a:bodyPr>
          <a:lstStyle/>
          <a:p>
            <a:pPr algn="ctr">
              <a:defRPr/>
            </a:pPr>
            <a:br>
              <a:rPr lang="en-US" sz="4000" b="1" dirty="0">
                <a:latin typeface="+mn-lt"/>
              </a:rPr>
            </a:br>
            <a:r>
              <a:rPr lang="en-US" sz="4000" b="1" dirty="0">
                <a:latin typeface="+mn-lt"/>
              </a:rPr>
              <a:t>Intellectual Ability </a:t>
            </a:r>
            <a:br>
              <a:rPr lang="en-US" sz="4000" dirty="0"/>
            </a:br>
            <a:endParaRPr lang="en-US" sz="4000" dirty="0"/>
          </a:p>
        </p:txBody>
      </p:sp>
      <p:sp>
        <p:nvSpPr>
          <p:cNvPr id="2" name="Slide Number Placeholder 1">
            <a:extLst>
              <a:ext uri="{FF2B5EF4-FFF2-40B4-BE49-F238E27FC236}">
                <a16:creationId xmlns:a16="http://schemas.microsoft.com/office/drawing/2014/main" id="{307A4D12-FE4D-4004-9B6F-4F4C6F8A0CFF}"/>
              </a:ext>
            </a:extLst>
          </p:cNvPr>
          <p:cNvSpPr>
            <a:spLocks noGrp="1"/>
          </p:cNvSpPr>
          <p:nvPr>
            <p:ph type="sldNum" sz="quarter" idx="12"/>
          </p:nvPr>
        </p:nvSpPr>
        <p:spPr/>
        <p:txBody>
          <a:bodyPr/>
          <a:lstStyle/>
          <a:p>
            <a:fld id="{25F02E8D-8477-4F32-B394-48212642DB36}"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Y:\08VOL4\Graphics\Powerpoint\PE_UK\PE532-ROBBINS\Final files\GIF\ch02\M02NT001.gif"/>
          <p:cNvPicPr>
            <a:picLocks noChangeAspect="1" noChangeArrowheads="1"/>
          </p:cNvPicPr>
          <p:nvPr/>
        </p:nvPicPr>
        <p:blipFill>
          <a:blip r:embed="rId3"/>
          <a:srcRect/>
          <a:stretch>
            <a:fillRect/>
          </a:stretch>
        </p:blipFill>
        <p:spPr bwMode="auto">
          <a:xfrm>
            <a:off x="2320512" y="2048993"/>
            <a:ext cx="7550979" cy="4134224"/>
          </a:xfrm>
          <a:prstGeom prst="rect">
            <a:avLst/>
          </a:prstGeom>
          <a:noFill/>
        </p:spPr>
      </p:pic>
      <p:sp>
        <p:nvSpPr>
          <p:cNvPr id="5" name="Title 1"/>
          <p:cNvSpPr>
            <a:spLocks noGrp="1"/>
          </p:cNvSpPr>
          <p:nvPr>
            <p:ph type="title"/>
          </p:nvPr>
        </p:nvSpPr>
        <p:spPr>
          <a:xfrm>
            <a:off x="1863725" y="60058"/>
            <a:ext cx="8464550" cy="1301814"/>
          </a:xfrm>
        </p:spPr>
        <p:txBody>
          <a:bodyPr>
            <a:noAutofit/>
          </a:bodyPr>
          <a:lstStyle/>
          <a:p>
            <a:pPr algn="ctr">
              <a:defRPr/>
            </a:pPr>
            <a:r>
              <a:rPr lang="en-US" sz="4000" dirty="0"/>
              <a:t> </a:t>
            </a:r>
            <a:r>
              <a:rPr lang="en-US" b="1" dirty="0">
                <a:latin typeface="+mn-lt"/>
              </a:rPr>
              <a:t>Discrimination Forms  in Workplace</a:t>
            </a:r>
          </a:p>
        </p:txBody>
      </p:sp>
      <p:sp>
        <p:nvSpPr>
          <p:cNvPr id="2" name="Slide Number Placeholder 1">
            <a:extLst>
              <a:ext uri="{FF2B5EF4-FFF2-40B4-BE49-F238E27FC236}">
                <a16:creationId xmlns:a16="http://schemas.microsoft.com/office/drawing/2014/main" id="{30EDA3D3-93B2-46CF-B039-163488A8CEF2}"/>
              </a:ext>
            </a:extLst>
          </p:cNvPr>
          <p:cNvSpPr>
            <a:spLocks noGrp="1"/>
          </p:cNvSpPr>
          <p:nvPr>
            <p:ph type="sldNum" sz="quarter" idx="12"/>
          </p:nvPr>
        </p:nvSpPr>
        <p:spPr/>
        <p:txBody>
          <a:bodyPr/>
          <a:lstStyle/>
          <a:p>
            <a:fld id="{25F02E8D-8477-4F32-B394-48212642DB36}"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2160" y="124642"/>
            <a:ext cx="8107680" cy="1143000"/>
          </a:xfrm>
        </p:spPr>
        <p:txBody>
          <a:bodyPr>
            <a:noAutofit/>
          </a:bodyPr>
          <a:lstStyle/>
          <a:p>
            <a:pPr algn="ctr">
              <a:defRPr/>
            </a:pPr>
            <a:r>
              <a:rPr lang="en-GB" sz="4000" b="1" dirty="0">
                <a:latin typeface="+mn-lt"/>
              </a:rPr>
              <a:t>Affirmative Action</a:t>
            </a:r>
            <a:endParaRPr lang="en-US" sz="4000" b="1" dirty="0">
              <a:latin typeface="+mn-lt"/>
            </a:endParaRPr>
          </a:p>
        </p:txBody>
      </p:sp>
      <p:sp>
        <p:nvSpPr>
          <p:cNvPr id="3" name="Content Placeholder 2"/>
          <p:cNvSpPr>
            <a:spLocks noGrp="1"/>
          </p:cNvSpPr>
          <p:nvPr>
            <p:ph idx="1"/>
          </p:nvPr>
        </p:nvSpPr>
        <p:spPr>
          <a:xfrm>
            <a:off x="1913805" y="1666666"/>
            <a:ext cx="8107680" cy="4404360"/>
          </a:xfrm>
        </p:spPr>
        <p:txBody>
          <a:bodyPr>
            <a:normAutofit/>
          </a:bodyPr>
          <a:lstStyle/>
          <a:p>
            <a:r>
              <a:rPr lang="en-GB" b="1" dirty="0"/>
              <a:t>The logic behind the Affirmative action </a:t>
            </a:r>
            <a:endParaRPr lang="en-US" dirty="0"/>
          </a:p>
          <a:p>
            <a:r>
              <a:rPr lang="en-GB" dirty="0"/>
              <a:t>The inclusion of underrepresented group is an ethical practice. Valuing and managing a diverse workforce is ethically and morally correct. Also, companies that fail to do an excellent job of recruiting, retaining, developing and promoting women and minorities simply will be unable to meet their staffing needs. Affirmative action is explained (or justified) by many ethical theories. For example, </a:t>
            </a:r>
            <a:endParaRPr lang="en-US" dirty="0"/>
          </a:p>
          <a:p>
            <a:r>
              <a:rPr lang="en-GB" b="1" dirty="0"/>
              <a:t>Based on compensation theory</a:t>
            </a:r>
            <a:endParaRPr lang="en-US" dirty="0"/>
          </a:p>
        </p:txBody>
      </p:sp>
      <p:sp>
        <p:nvSpPr>
          <p:cNvPr id="4" name="Slide Number Placeholder 3">
            <a:extLst>
              <a:ext uri="{FF2B5EF4-FFF2-40B4-BE49-F238E27FC236}">
                <a16:creationId xmlns:a16="http://schemas.microsoft.com/office/drawing/2014/main" id="{9153F1A6-9E16-439D-B68F-01A8174289AA}"/>
              </a:ext>
            </a:extLst>
          </p:cNvPr>
          <p:cNvSpPr>
            <a:spLocks noGrp="1"/>
          </p:cNvSpPr>
          <p:nvPr>
            <p:ph type="sldNum" sz="quarter" idx="12"/>
          </p:nvPr>
        </p:nvSpPr>
        <p:spPr/>
        <p:txBody>
          <a:bodyPr/>
          <a:lstStyle/>
          <a:p>
            <a:fld id="{25F02E8D-8477-4F32-B394-48212642DB36}" type="slidenum">
              <a:rPr lang="en-US" smtClean="0"/>
              <a:t>17</a:t>
            </a:fld>
            <a:endParaRPr lang="en-US"/>
          </a:p>
        </p:txBody>
      </p:sp>
    </p:spTree>
    <p:extLst>
      <p:ext uri="{BB962C8B-B14F-4D97-AF65-F5344CB8AC3E}">
        <p14:creationId xmlns:p14="http://schemas.microsoft.com/office/powerpoint/2010/main" val="1488302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2160" y="124642"/>
            <a:ext cx="8107680" cy="1143000"/>
          </a:xfrm>
        </p:spPr>
        <p:txBody>
          <a:bodyPr>
            <a:noAutofit/>
          </a:bodyPr>
          <a:lstStyle/>
          <a:p>
            <a:pPr algn="ctr">
              <a:defRPr/>
            </a:pPr>
            <a:r>
              <a:rPr lang="en-GB" sz="4000" b="1" dirty="0">
                <a:latin typeface="+mn-lt"/>
              </a:rPr>
              <a:t>Affirmative Action</a:t>
            </a:r>
            <a:endParaRPr lang="en-US" sz="4000" b="1" dirty="0">
              <a:latin typeface="+mn-lt"/>
            </a:endParaRPr>
          </a:p>
        </p:txBody>
      </p:sp>
      <p:sp>
        <p:nvSpPr>
          <p:cNvPr id="3" name="Content Placeholder 2"/>
          <p:cNvSpPr>
            <a:spLocks noGrp="1"/>
          </p:cNvSpPr>
          <p:nvPr>
            <p:ph idx="1"/>
          </p:nvPr>
        </p:nvSpPr>
        <p:spPr>
          <a:xfrm>
            <a:off x="1913805" y="1666666"/>
            <a:ext cx="8107680" cy="4404360"/>
          </a:xfrm>
        </p:spPr>
        <p:txBody>
          <a:bodyPr>
            <a:normAutofit/>
          </a:bodyPr>
          <a:lstStyle/>
          <a:p>
            <a:r>
              <a:rPr lang="en-GB" b="1" dirty="0"/>
              <a:t>Affirmative Action:  </a:t>
            </a:r>
            <a:r>
              <a:rPr lang="en-GB" dirty="0"/>
              <a:t>A series of policies, programs, and initiatives designed to give preference in the hiring of individuals in protected groups in certain circumstances as an attempt to mitigate past discriminatory practices. </a:t>
            </a:r>
            <a:endParaRPr lang="en-US" dirty="0"/>
          </a:p>
          <a:p>
            <a:pPr marL="457200" lvl="1" indent="0">
              <a:buNone/>
              <a:defRPr/>
            </a:pPr>
            <a:endParaRPr lang="en-US" dirty="0"/>
          </a:p>
        </p:txBody>
      </p:sp>
      <p:sp>
        <p:nvSpPr>
          <p:cNvPr id="4" name="Slide Number Placeholder 3">
            <a:extLst>
              <a:ext uri="{FF2B5EF4-FFF2-40B4-BE49-F238E27FC236}">
                <a16:creationId xmlns:a16="http://schemas.microsoft.com/office/drawing/2014/main" id="{2B9FA340-C53A-409A-A10E-44F7A4BBC2D7}"/>
              </a:ext>
            </a:extLst>
          </p:cNvPr>
          <p:cNvSpPr>
            <a:spLocks noGrp="1"/>
          </p:cNvSpPr>
          <p:nvPr>
            <p:ph type="sldNum" sz="quarter" idx="12"/>
          </p:nvPr>
        </p:nvSpPr>
        <p:spPr/>
        <p:txBody>
          <a:bodyPr/>
          <a:lstStyle/>
          <a:p>
            <a:fld id="{25F02E8D-8477-4F32-B394-48212642DB36}" type="slidenum">
              <a:rPr lang="en-US" smtClean="0"/>
              <a:t>18</a:t>
            </a:fld>
            <a:endParaRPr lang="en-US"/>
          </a:p>
        </p:txBody>
      </p:sp>
    </p:spTree>
    <p:extLst>
      <p:ext uri="{BB962C8B-B14F-4D97-AF65-F5344CB8AC3E}">
        <p14:creationId xmlns:p14="http://schemas.microsoft.com/office/powerpoint/2010/main" val="1728774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2160" y="124642"/>
            <a:ext cx="8107680" cy="1143000"/>
          </a:xfrm>
        </p:spPr>
        <p:txBody>
          <a:bodyPr>
            <a:noAutofit/>
          </a:bodyPr>
          <a:lstStyle/>
          <a:p>
            <a:pPr algn="ctr">
              <a:defRPr/>
            </a:pPr>
            <a:r>
              <a:rPr lang="en-GB" sz="4000" b="1" dirty="0">
                <a:latin typeface="+mn-lt"/>
              </a:rPr>
              <a:t>Affirmative Action</a:t>
            </a:r>
            <a:endParaRPr lang="en-US" sz="4000" b="1" dirty="0">
              <a:latin typeface="+mn-lt"/>
            </a:endParaRPr>
          </a:p>
        </p:txBody>
      </p:sp>
      <p:sp>
        <p:nvSpPr>
          <p:cNvPr id="3" name="Content Placeholder 2"/>
          <p:cNvSpPr>
            <a:spLocks noGrp="1"/>
          </p:cNvSpPr>
          <p:nvPr>
            <p:ph idx="1"/>
          </p:nvPr>
        </p:nvSpPr>
        <p:spPr>
          <a:xfrm>
            <a:off x="1913805" y="1666666"/>
            <a:ext cx="8107680" cy="4404360"/>
          </a:xfrm>
        </p:spPr>
        <p:txBody>
          <a:bodyPr>
            <a:normAutofit/>
          </a:bodyPr>
          <a:lstStyle/>
          <a:p>
            <a:r>
              <a:rPr lang="en-GB" b="1" dirty="0"/>
              <a:t>The logic behind the Affirmative action </a:t>
            </a:r>
            <a:endParaRPr lang="en-US" dirty="0"/>
          </a:p>
          <a:p>
            <a:r>
              <a:rPr lang="en-GB" dirty="0"/>
              <a:t>The inclusion of underrepresented group is an ethical practice. Valuing and managing a diverse workforce is ethically and morally correct. Also, companies that fail to do an excellent job of recruiting, retaining, developing and promoting women and minorities simply will be unable to meet their staffing needs. Affirmative action is explained (or justified) by many ethical theories. For example, </a:t>
            </a:r>
            <a:endParaRPr lang="en-US" dirty="0"/>
          </a:p>
          <a:p>
            <a:r>
              <a:rPr lang="en-GB" b="1" dirty="0"/>
              <a:t>Based on compensation theory</a:t>
            </a:r>
            <a:endParaRPr lang="en-US" dirty="0"/>
          </a:p>
        </p:txBody>
      </p:sp>
      <p:sp>
        <p:nvSpPr>
          <p:cNvPr id="4" name="Slide Number Placeholder 3">
            <a:extLst>
              <a:ext uri="{FF2B5EF4-FFF2-40B4-BE49-F238E27FC236}">
                <a16:creationId xmlns:a16="http://schemas.microsoft.com/office/drawing/2014/main" id="{7741B203-7EA3-4243-A4B6-40CF712F89FF}"/>
              </a:ext>
            </a:extLst>
          </p:cNvPr>
          <p:cNvSpPr>
            <a:spLocks noGrp="1"/>
          </p:cNvSpPr>
          <p:nvPr>
            <p:ph type="sldNum" sz="quarter" idx="12"/>
          </p:nvPr>
        </p:nvSpPr>
        <p:spPr/>
        <p:txBody>
          <a:bodyPr/>
          <a:lstStyle/>
          <a:p>
            <a:fld id="{25F02E8D-8477-4F32-B394-48212642DB36}" type="slidenum">
              <a:rPr lang="en-US" smtClean="0"/>
              <a:t>19</a:t>
            </a:fld>
            <a:endParaRPr lang="en-US"/>
          </a:p>
        </p:txBody>
      </p:sp>
    </p:spTree>
    <p:extLst>
      <p:ext uri="{BB962C8B-B14F-4D97-AF65-F5344CB8AC3E}">
        <p14:creationId xmlns:p14="http://schemas.microsoft.com/office/powerpoint/2010/main" val="3501504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2160" y="124642"/>
            <a:ext cx="8107680" cy="1143000"/>
          </a:xfrm>
        </p:spPr>
        <p:txBody>
          <a:bodyPr>
            <a:noAutofit/>
          </a:bodyPr>
          <a:lstStyle/>
          <a:p>
            <a:pPr algn="ctr">
              <a:defRPr/>
            </a:pPr>
            <a:r>
              <a:rPr lang="en-US" sz="4000" b="1" dirty="0">
                <a:latin typeface="+mn-lt"/>
              </a:rPr>
              <a:t>Diversity management</a:t>
            </a:r>
          </a:p>
        </p:txBody>
      </p:sp>
      <p:sp>
        <p:nvSpPr>
          <p:cNvPr id="3" name="Content Placeholder 2"/>
          <p:cNvSpPr>
            <a:spLocks noGrp="1"/>
          </p:cNvSpPr>
          <p:nvPr>
            <p:ph idx="1"/>
          </p:nvPr>
        </p:nvSpPr>
        <p:spPr>
          <a:xfrm>
            <a:off x="1913805" y="1666666"/>
            <a:ext cx="8107680" cy="4404360"/>
          </a:xfrm>
        </p:spPr>
        <p:txBody>
          <a:bodyPr>
            <a:normAutofit/>
          </a:bodyPr>
          <a:lstStyle/>
          <a:p>
            <a:pPr marL="476250" indent="-361950">
              <a:defRPr/>
            </a:pPr>
            <a:r>
              <a:rPr lang="en-US" b="1" dirty="0"/>
              <a:t>Diversity management</a:t>
            </a:r>
            <a:r>
              <a:rPr lang="en-US" dirty="0"/>
              <a:t> is the process and </a:t>
            </a:r>
            <a:r>
              <a:rPr lang="en-US" dirty="0" err="1"/>
              <a:t>programmes</a:t>
            </a:r>
            <a:r>
              <a:rPr lang="en-US" dirty="0"/>
              <a:t> by which managers make everyone more aware of and sensitive to the needs and differences of others.</a:t>
            </a:r>
          </a:p>
          <a:p>
            <a:pPr marL="796925" lvl="1" indent="-320675">
              <a:defRPr/>
            </a:pPr>
            <a:r>
              <a:rPr lang="en-US" dirty="0"/>
              <a:t>Diversity is more successful when it is everyone’s business, not just for certain groups of employees. </a:t>
            </a:r>
          </a:p>
          <a:p>
            <a:pPr lvl="1">
              <a:defRPr/>
            </a:pPr>
            <a:endParaRPr lang="en-US" dirty="0"/>
          </a:p>
        </p:txBody>
      </p:sp>
      <p:sp>
        <p:nvSpPr>
          <p:cNvPr id="4" name="Slide Number Placeholder 3">
            <a:extLst>
              <a:ext uri="{FF2B5EF4-FFF2-40B4-BE49-F238E27FC236}">
                <a16:creationId xmlns:a16="http://schemas.microsoft.com/office/drawing/2014/main" id="{6A101854-D40B-48B2-B1B1-E654CBA4D533}"/>
              </a:ext>
            </a:extLst>
          </p:cNvPr>
          <p:cNvSpPr>
            <a:spLocks noGrp="1"/>
          </p:cNvSpPr>
          <p:nvPr>
            <p:ph type="sldNum" sz="quarter" idx="12"/>
          </p:nvPr>
        </p:nvSpPr>
        <p:spPr/>
        <p:txBody>
          <a:bodyPr/>
          <a:lstStyle/>
          <a:p>
            <a:fld id="{25F02E8D-8477-4F32-B394-48212642DB36}" type="slidenum">
              <a:rPr lang="en-US" smtClean="0"/>
              <a:t>20</a:t>
            </a:fld>
            <a:endParaRPr lang="en-US"/>
          </a:p>
        </p:txBody>
      </p:sp>
    </p:spTree>
    <p:extLst>
      <p:ext uri="{BB962C8B-B14F-4D97-AF65-F5344CB8AC3E}">
        <p14:creationId xmlns:p14="http://schemas.microsoft.com/office/powerpoint/2010/main" val="2308388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FE56DFC-A637-4192-A36B-C07D9EB74A94}"/>
              </a:ext>
            </a:extLst>
          </p:cNvPr>
          <p:cNvGraphicFramePr>
            <a:graphicFrameLocks noGrp="1"/>
          </p:cNvGraphicFramePr>
          <p:nvPr>
            <p:ph idx="1"/>
          </p:nvPr>
        </p:nvGraphicFramePr>
        <p:xfrm>
          <a:off x="2042161" y="1597446"/>
          <a:ext cx="8185165" cy="4627082"/>
        </p:xfrm>
        <a:graphic>
          <a:graphicData uri="http://schemas.openxmlformats.org/drawingml/2006/table">
            <a:tbl>
              <a:tblPr bandRow="1">
                <a:tableStyleId>{5C22544A-7EE6-4342-B048-85BDC9FD1C3A}</a:tableStyleId>
              </a:tblPr>
              <a:tblGrid>
                <a:gridCol w="2434463">
                  <a:extLst>
                    <a:ext uri="{9D8B030D-6E8A-4147-A177-3AD203B41FA5}">
                      <a16:colId xmlns:a16="http://schemas.microsoft.com/office/drawing/2014/main" val="2732756612"/>
                    </a:ext>
                  </a:extLst>
                </a:gridCol>
                <a:gridCol w="2080042">
                  <a:extLst>
                    <a:ext uri="{9D8B030D-6E8A-4147-A177-3AD203B41FA5}">
                      <a16:colId xmlns:a16="http://schemas.microsoft.com/office/drawing/2014/main" val="3439429469"/>
                    </a:ext>
                  </a:extLst>
                </a:gridCol>
                <a:gridCol w="3670660">
                  <a:extLst>
                    <a:ext uri="{9D8B030D-6E8A-4147-A177-3AD203B41FA5}">
                      <a16:colId xmlns:a16="http://schemas.microsoft.com/office/drawing/2014/main" val="3003501682"/>
                    </a:ext>
                  </a:extLst>
                </a:gridCol>
              </a:tblGrid>
              <a:tr h="642650">
                <a:tc>
                  <a:txBody>
                    <a:bodyPr/>
                    <a:lstStyle/>
                    <a:p>
                      <a:pPr marL="0" marR="0" algn="ctr">
                        <a:lnSpc>
                          <a:spcPct val="107000"/>
                        </a:lnSpc>
                        <a:spcBef>
                          <a:spcPts val="0"/>
                        </a:spcBef>
                        <a:spcAft>
                          <a:spcPts val="800"/>
                        </a:spcAft>
                      </a:pPr>
                      <a:r>
                        <a:rPr lang="en-GB" sz="2000" b="1">
                          <a:effectLst/>
                        </a:rPr>
                        <a:t>Topic</a:t>
                      </a:r>
                      <a:endParaRPr lang="en-US" sz="2000" b="1">
                        <a:effectLst/>
                        <a:latin typeface="Calibri" panose="020F0502020204030204" pitchFamily="34" charset="0"/>
                        <a:ea typeface="Calibri" panose="020F0502020204030204" pitchFamily="34" charset="0"/>
                      </a:endParaRPr>
                    </a:p>
                  </a:txBody>
                  <a:tcPr marL="68580" marR="68580" marT="0" marB="0">
                    <a:gradFill>
                      <a:gsLst>
                        <a:gs pos="0">
                          <a:schemeClr val="bg1">
                            <a:lumMod val="8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gn="ctr">
                        <a:lnSpc>
                          <a:spcPct val="107000"/>
                        </a:lnSpc>
                        <a:spcBef>
                          <a:spcPts val="0"/>
                        </a:spcBef>
                        <a:spcAft>
                          <a:spcPts val="800"/>
                        </a:spcAft>
                      </a:pPr>
                      <a:r>
                        <a:rPr lang="en-GB" sz="2000" b="1">
                          <a:effectLst/>
                        </a:rPr>
                        <a:t>Governance</a:t>
                      </a:r>
                      <a:endParaRPr lang="en-US" sz="2000" b="1">
                        <a:effectLst/>
                        <a:latin typeface="Calibri" panose="020F0502020204030204" pitchFamily="34" charset="0"/>
                        <a:ea typeface="Calibri" panose="020F0502020204030204" pitchFamily="34" charset="0"/>
                      </a:endParaRPr>
                    </a:p>
                  </a:txBody>
                  <a:tcPr marL="68580" marR="68580" marT="0" marB="0">
                    <a:gradFill>
                      <a:gsLst>
                        <a:gs pos="0">
                          <a:schemeClr val="bg1">
                            <a:lumMod val="8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gn="ctr">
                        <a:lnSpc>
                          <a:spcPct val="107000"/>
                        </a:lnSpc>
                        <a:spcBef>
                          <a:spcPts val="0"/>
                        </a:spcBef>
                        <a:spcAft>
                          <a:spcPts val="800"/>
                        </a:spcAft>
                      </a:pPr>
                      <a:r>
                        <a:rPr lang="en-GB" sz="2000" b="1" dirty="0">
                          <a:effectLst/>
                        </a:rPr>
                        <a:t>Concept</a:t>
                      </a:r>
                      <a:endParaRPr lang="en-US" sz="2000" b="1" dirty="0">
                        <a:effectLst/>
                        <a:latin typeface="Calibri" panose="020F0502020204030204" pitchFamily="34" charset="0"/>
                        <a:ea typeface="Calibri" panose="020F0502020204030204" pitchFamily="34" charset="0"/>
                      </a:endParaRPr>
                    </a:p>
                  </a:txBody>
                  <a:tcPr marL="68580" marR="68580" marT="0" marB="0">
                    <a:gradFill>
                      <a:gsLst>
                        <a:gs pos="0">
                          <a:schemeClr val="bg1">
                            <a:lumMod val="8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070115176"/>
                  </a:ext>
                </a:extLst>
              </a:tr>
              <a:tr h="1992216">
                <a:tc>
                  <a:txBody>
                    <a:bodyPr/>
                    <a:lstStyle/>
                    <a:p>
                      <a:pPr marL="0" marR="0" indent="104140" algn="l">
                        <a:lnSpc>
                          <a:spcPct val="107000"/>
                        </a:lnSpc>
                        <a:spcBef>
                          <a:spcPts val="0"/>
                        </a:spcBef>
                        <a:spcAft>
                          <a:spcPts val="800"/>
                        </a:spcAft>
                      </a:pPr>
                      <a:r>
                        <a:rPr lang="en-GB" sz="2000" dirty="0">
                          <a:effectLst/>
                        </a:rPr>
                        <a:t>Affirmative Action</a:t>
                      </a:r>
                      <a:endParaRPr lang="en-US" sz="2000" dirty="0">
                        <a:effectLst/>
                        <a:latin typeface="Calibri" panose="020F0502020204030204" pitchFamily="34" charset="0"/>
                        <a:ea typeface="Calibri" panose="020F0502020204030204" pitchFamily="34" charset="0"/>
                      </a:endParaRPr>
                    </a:p>
                  </a:txBody>
                  <a:tcPr marL="68580" marR="68580" marT="0" marB="0">
                    <a:gradFill>
                      <a:gsLst>
                        <a:gs pos="0">
                          <a:schemeClr val="bg1">
                            <a:lumMod val="8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indent="104140" algn="l">
                        <a:lnSpc>
                          <a:spcPct val="107000"/>
                        </a:lnSpc>
                        <a:spcBef>
                          <a:spcPts val="0"/>
                        </a:spcBef>
                        <a:spcAft>
                          <a:spcPts val="800"/>
                        </a:spcAft>
                      </a:pPr>
                      <a:r>
                        <a:rPr lang="en-GB" sz="2000" dirty="0">
                          <a:effectLst/>
                        </a:rPr>
                        <a:t>Executive orders, governmental orders, or voluntary</a:t>
                      </a:r>
                      <a:endParaRPr lang="en-US" sz="2000" dirty="0">
                        <a:effectLst/>
                        <a:latin typeface="Calibri" panose="020F0502020204030204" pitchFamily="34" charset="0"/>
                        <a:ea typeface="Calibri" panose="020F0502020204030204" pitchFamily="34" charset="0"/>
                      </a:endParaRPr>
                    </a:p>
                  </a:txBody>
                  <a:tcPr marL="68580" marR="68580" marT="0" marB="0">
                    <a:gradFill>
                      <a:gsLst>
                        <a:gs pos="0">
                          <a:schemeClr val="bg1">
                            <a:lumMod val="8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indent="104140" algn="l">
                        <a:lnSpc>
                          <a:spcPct val="107000"/>
                        </a:lnSpc>
                        <a:spcBef>
                          <a:spcPts val="0"/>
                        </a:spcBef>
                        <a:spcAft>
                          <a:spcPts val="800"/>
                        </a:spcAft>
                      </a:pPr>
                      <a:r>
                        <a:rPr lang="en-GB" sz="2000">
                          <a:effectLst/>
                        </a:rPr>
                        <a:t>Policies that broadly define situations in which actions should be taken to balance a workforce with its surroundings</a:t>
                      </a:r>
                      <a:endParaRPr lang="en-US" sz="2000">
                        <a:effectLst/>
                        <a:latin typeface="Calibri" panose="020F0502020204030204" pitchFamily="34" charset="0"/>
                        <a:ea typeface="Calibri" panose="020F0502020204030204" pitchFamily="34" charset="0"/>
                      </a:endParaRPr>
                    </a:p>
                  </a:txBody>
                  <a:tcPr marL="68580" marR="68580" marT="0" marB="0">
                    <a:gradFill>
                      <a:gsLst>
                        <a:gs pos="0">
                          <a:schemeClr val="bg1">
                            <a:lumMod val="8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593516798"/>
                  </a:ext>
                </a:extLst>
              </a:tr>
              <a:tr h="1992216">
                <a:tc>
                  <a:txBody>
                    <a:bodyPr/>
                    <a:lstStyle/>
                    <a:p>
                      <a:pPr marL="0" marR="0" indent="104140" algn="l">
                        <a:lnSpc>
                          <a:spcPct val="107000"/>
                        </a:lnSpc>
                        <a:spcBef>
                          <a:spcPts val="0"/>
                        </a:spcBef>
                        <a:spcAft>
                          <a:spcPts val="800"/>
                        </a:spcAft>
                      </a:pPr>
                      <a:r>
                        <a:rPr lang="en-GB" sz="2000">
                          <a:effectLst/>
                        </a:rPr>
                        <a:t>Diversity</a:t>
                      </a:r>
                      <a:endParaRPr lang="en-US" sz="2000">
                        <a:effectLst/>
                      </a:endParaRPr>
                    </a:p>
                    <a:p>
                      <a:pPr marL="0" marR="0" indent="104140" algn="l">
                        <a:lnSpc>
                          <a:spcPct val="107000"/>
                        </a:lnSpc>
                        <a:spcBef>
                          <a:spcPts val="0"/>
                        </a:spcBef>
                        <a:spcAft>
                          <a:spcPts val="800"/>
                        </a:spcAft>
                      </a:pPr>
                      <a:r>
                        <a:rPr lang="en-GB" sz="2000">
                          <a:effectLst/>
                        </a:rPr>
                        <a:t>Management</a:t>
                      </a:r>
                      <a:endParaRPr lang="en-US" sz="2000">
                        <a:effectLst/>
                        <a:latin typeface="Calibri" panose="020F0502020204030204" pitchFamily="34" charset="0"/>
                        <a:ea typeface="Calibri" panose="020F0502020204030204" pitchFamily="34" charset="0"/>
                      </a:endParaRPr>
                    </a:p>
                  </a:txBody>
                  <a:tcPr marL="68580" marR="68580" marT="0" marB="0">
                    <a:gradFill>
                      <a:gsLst>
                        <a:gs pos="0">
                          <a:schemeClr val="bg1">
                            <a:lumMod val="8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indent="104140" algn="l">
                        <a:lnSpc>
                          <a:spcPct val="107000"/>
                        </a:lnSpc>
                        <a:spcBef>
                          <a:spcPts val="0"/>
                        </a:spcBef>
                        <a:spcAft>
                          <a:spcPts val="800"/>
                        </a:spcAft>
                      </a:pPr>
                      <a:r>
                        <a:rPr lang="en-GB" sz="2000" dirty="0">
                          <a:effectLst/>
                        </a:rPr>
                        <a:t>Organizational voluntary policies</a:t>
                      </a:r>
                      <a:endParaRPr lang="en-US" sz="2000" dirty="0">
                        <a:effectLst/>
                        <a:latin typeface="Calibri" panose="020F0502020204030204" pitchFamily="34" charset="0"/>
                        <a:ea typeface="Calibri" panose="020F0502020204030204" pitchFamily="34" charset="0"/>
                      </a:endParaRPr>
                    </a:p>
                  </a:txBody>
                  <a:tcPr marL="68580" marR="68580" marT="0" marB="0">
                    <a:gradFill>
                      <a:gsLst>
                        <a:gs pos="0">
                          <a:schemeClr val="bg1">
                            <a:lumMod val="8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indent="104140" algn="l">
                        <a:lnSpc>
                          <a:spcPct val="107000"/>
                        </a:lnSpc>
                        <a:spcBef>
                          <a:spcPts val="0"/>
                        </a:spcBef>
                        <a:spcAft>
                          <a:spcPts val="800"/>
                        </a:spcAft>
                      </a:pPr>
                      <a:r>
                        <a:rPr lang="en-GB" sz="2000" dirty="0">
                          <a:effectLst/>
                        </a:rPr>
                        <a:t>No legal requirement; designed to better serve a more diverse customer base</a:t>
                      </a:r>
                      <a:endParaRPr lang="en-US" sz="2000" dirty="0">
                        <a:effectLst/>
                        <a:latin typeface="Calibri" panose="020F0502020204030204" pitchFamily="34" charset="0"/>
                        <a:ea typeface="Calibri" panose="020F0502020204030204" pitchFamily="34" charset="0"/>
                      </a:endParaRPr>
                    </a:p>
                  </a:txBody>
                  <a:tcPr marL="68580" marR="68580" marT="0" marB="0">
                    <a:gradFill>
                      <a:gsLst>
                        <a:gs pos="0">
                          <a:schemeClr val="bg1">
                            <a:lumMod val="8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164976892"/>
                  </a:ext>
                </a:extLst>
              </a:tr>
            </a:tbl>
          </a:graphicData>
        </a:graphic>
      </p:graphicFrame>
      <p:sp>
        <p:nvSpPr>
          <p:cNvPr id="2" name="Slide Number Placeholder 1">
            <a:extLst>
              <a:ext uri="{FF2B5EF4-FFF2-40B4-BE49-F238E27FC236}">
                <a16:creationId xmlns:a16="http://schemas.microsoft.com/office/drawing/2014/main" id="{B4381172-7E7A-4E6C-B857-619C9616AD91}"/>
              </a:ext>
            </a:extLst>
          </p:cNvPr>
          <p:cNvSpPr>
            <a:spLocks noGrp="1"/>
          </p:cNvSpPr>
          <p:nvPr>
            <p:ph type="sldNum" sz="quarter" idx="12"/>
          </p:nvPr>
        </p:nvSpPr>
        <p:spPr/>
        <p:txBody>
          <a:bodyPr/>
          <a:lstStyle/>
          <a:p>
            <a:fld id="{25F02E8D-8477-4F32-B394-48212642DB36}" type="slidenum">
              <a:rPr lang="en-US" smtClean="0"/>
              <a:t>21</a:t>
            </a:fld>
            <a:endParaRPr lang="en-US"/>
          </a:p>
        </p:txBody>
      </p:sp>
    </p:spTree>
    <p:extLst>
      <p:ext uri="{BB962C8B-B14F-4D97-AF65-F5344CB8AC3E}">
        <p14:creationId xmlns:p14="http://schemas.microsoft.com/office/powerpoint/2010/main" val="4284192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3805" y="1666666"/>
            <a:ext cx="8107680" cy="4404360"/>
          </a:xfrm>
        </p:spPr>
        <p:txBody>
          <a:bodyPr>
            <a:normAutofit/>
          </a:bodyPr>
          <a:lstStyle/>
          <a:p>
            <a:pPr marL="457200" lvl="1" indent="0">
              <a:buNone/>
              <a:defRPr/>
            </a:pPr>
            <a:r>
              <a:rPr lang="en-US" sz="4400" b="1" dirty="0"/>
              <a:t>Is affirmative action ethical?</a:t>
            </a:r>
          </a:p>
        </p:txBody>
      </p:sp>
      <p:sp>
        <p:nvSpPr>
          <p:cNvPr id="2" name="Slide Number Placeholder 1">
            <a:extLst>
              <a:ext uri="{FF2B5EF4-FFF2-40B4-BE49-F238E27FC236}">
                <a16:creationId xmlns:a16="http://schemas.microsoft.com/office/drawing/2014/main" id="{0C8EE0B3-38F2-4A7A-960D-A1B3F4C162C6}"/>
              </a:ext>
            </a:extLst>
          </p:cNvPr>
          <p:cNvSpPr>
            <a:spLocks noGrp="1"/>
          </p:cNvSpPr>
          <p:nvPr>
            <p:ph type="sldNum" sz="quarter" idx="12"/>
          </p:nvPr>
        </p:nvSpPr>
        <p:spPr/>
        <p:txBody>
          <a:bodyPr/>
          <a:lstStyle/>
          <a:p>
            <a:fld id="{25F02E8D-8477-4F32-B394-48212642DB36}" type="slidenum">
              <a:rPr lang="en-US" smtClean="0"/>
              <a:t>22</a:t>
            </a:fld>
            <a:endParaRPr lang="en-US"/>
          </a:p>
        </p:txBody>
      </p:sp>
    </p:spTree>
    <p:extLst>
      <p:ext uri="{BB962C8B-B14F-4D97-AF65-F5344CB8AC3E}">
        <p14:creationId xmlns:p14="http://schemas.microsoft.com/office/powerpoint/2010/main" val="4092283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315EA51-DC55-4497-8F40-42FEB1B71E39}"/>
              </a:ext>
            </a:extLst>
          </p:cNvPr>
          <p:cNvGraphicFramePr>
            <a:graphicFrameLocks noGrp="1"/>
          </p:cNvGraphicFramePr>
          <p:nvPr>
            <p:ph idx="1"/>
          </p:nvPr>
        </p:nvGraphicFramePr>
        <p:xfrm>
          <a:off x="2144072" y="352425"/>
          <a:ext cx="8314608" cy="6153150"/>
        </p:xfrm>
        <a:graphic>
          <a:graphicData uri="http://schemas.openxmlformats.org/drawingml/2006/table">
            <a:tbl>
              <a:tblPr firstRow="1" firstCol="1" bandRow="1">
                <a:tableStyleId>{5C22544A-7EE6-4342-B048-85BDC9FD1C3A}</a:tableStyleId>
              </a:tblPr>
              <a:tblGrid>
                <a:gridCol w="1698849">
                  <a:extLst>
                    <a:ext uri="{9D8B030D-6E8A-4147-A177-3AD203B41FA5}">
                      <a16:colId xmlns:a16="http://schemas.microsoft.com/office/drawing/2014/main" val="2745887045"/>
                    </a:ext>
                  </a:extLst>
                </a:gridCol>
                <a:gridCol w="2997365">
                  <a:extLst>
                    <a:ext uri="{9D8B030D-6E8A-4147-A177-3AD203B41FA5}">
                      <a16:colId xmlns:a16="http://schemas.microsoft.com/office/drawing/2014/main" val="398713346"/>
                    </a:ext>
                  </a:extLst>
                </a:gridCol>
                <a:gridCol w="3618394">
                  <a:extLst>
                    <a:ext uri="{9D8B030D-6E8A-4147-A177-3AD203B41FA5}">
                      <a16:colId xmlns:a16="http://schemas.microsoft.com/office/drawing/2014/main" val="3900381660"/>
                    </a:ext>
                  </a:extLst>
                </a:gridCol>
              </a:tblGrid>
              <a:tr h="573821">
                <a:tc>
                  <a:txBody>
                    <a:bodyPr/>
                    <a:lstStyle/>
                    <a:p>
                      <a:pPr marL="0" marR="0" algn="ctr">
                        <a:lnSpc>
                          <a:spcPct val="107000"/>
                        </a:lnSpc>
                        <a:spcBef>
                          <a:spcPts val="0"/>
                        </a:spcBef>
                        <a:spcAft>
                          <a:spcPts val="0"/>
                        </a:spcAft>
                      </a:pPr>
                      <a:r>
                        <a:rPr lang="en-GB" sz="2000">
                          <a:solidFill>
                            <a:schemeClr val="tx1"/>
                          </a:solidFill>
                          <a:effectLst/>
                        </a:rPr>
                        <a:t>Theory </a:t>
                      </a:r>
                      <a:endParaRPr lang="en-US" sz="200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bg1">
                        <a:lumMod val="65000"/>
                      </a:schemeClr>
                    </a:solidFill>
                  </a:tcPr>
                </a:tc>
                <a:tc>
                  <a:txBody>
                    <a:bodyPr/>
                    <a:lstStyle/>
                    <a:p>
                      <a:pPr marL="457200" marR="0">
                        <a:lnSpc>
                          <a:spcPct val="107000"/>
                        </a:lnSpc>
                        <a:spcBef>
                          <a:spcPts val="0"/>
                        </a:spcBef>
                        <a:spcAft>
                          <a:spcPts val="0"/>
                        </a:spcAft>
                      </a:pPr>
                      <a:r>
                        <a:rPr lang="en-GB" sz="2000">
                          <a:solidFill>
                            <a:schemeClr val="tx1"/>
                          </a:solidFill>
                          <a:effectLst/>
                        </a:rPr>
                        <a:t>Evaluation of discrimination </a:t>
                      </a:r>
                      <a:endParaRPr lang="en-US" sz="200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bg1">
                        <a:lumMod val="65000"/>
                      </a:schemeClr>
                    </a:solidFill>
                  </a:tcPr>
                </a:tc>
                <a:tc>
                  <a:txBody>
                    <a:bodyPr/>
                    <a:lstStyle/>
                    <a:p>
                      <a:pPr marL="0" marR="0">
                        <a:lnSpc>
                          <a:spcPct val="107000"/>
                        </a:lnSpc>
                        <a:spcBef>
                          <a:spcPts val="0"/>
                        </a:spcBef>
                        <a:spcAft>
                          <a:spcPts val="0"/>
                        </a:spcAft>
                      </a:pPr>
                      <a:r>
                        <a:rPr lang="en-US" sz="2000" dirty="0">
                          <a:solidFill>
                            <a:schemeClr val="tx1"/>
                          </a:solidFill>
                          <a:effectLst/>
                        </a:rPr>
                        <a:t>Evaluation of affirmative action</a:t>
                      </a:r>
                      <a:endParaRPr lang="en-US" sz="2000" dirty="0">
                        <a:solidFill>
                          <a:schemeClr val="tx1"/>
                        </a:solidFill>
                        <a:effectLst/>
                        <a:latin typeface="Calibri" panose="020F0502020204030204" pitchFamily="34" charset="0"/>
                        <a:ea typeface="Calibri" panose="020F0502020204030204" pitchFamily="34" charset="0"/>
                      </a:endParaRPr>
                    </a:p>
                  </a:txBody>
                  <a:tcPr marL="68580" marR="68580" marT="0" marB="0">
                    <a:solidFill>
                      <a:schemeClr val="bg1">
                        <a:lumMod val="65000"/>
                      </a:schemeClr>
                    </a:solidFill>
                  </a:tcPr>
                </a:tc>
                <a:extLst>
                  <a:ext uri="{0D108BD9-81ED-4DB2-BD59-A6C34878D82A}">
                    <a16:rowId xmlns:a16="http://schemas.microsoft.com/office/drawing/2014/main" val="1342619275"/>
                  </a:ext>
                </a:extLst>
              </a:tr>
              <a:tr h="1454091">
                <a:tc>
                  <a:txBody>
                    <a:bodyPr/>
                    <a:lstStyle/>
                    <a:p>
                      <a:pPr marL="0" marR="0" algn="ctr">
                        <a:lnSpc>
                          <a:spcPct val="107000"/>
                        </a:lnSpc>
                        <a:spcBef>
                          <a:spcPts val="0"/>
                        </a:spcBef>
                        <a:spcAft>
                          <a:spcPts val="0"/>
                        </a:spcAft>
                      </a:pPr>
                      <a:r>
                        <a:rPr lang="en-GB" sz="2000" dirty="0">
                          <a:solidFill>
                            <a:srgbClr val="FF0000"/>
                          </a:solidFill>
                          <a:effectLst/>
                        </a:rPr>
                        <a:t>Utilitarian Argument: </a:t>
                      </a:r>
                      <a:r>
                        <a:rPr lang="en-GB" sz="2000" dirty="0">
                          <a:effectLst/>
                        </a:rPr>
                        <a:t>focuses on economic value</a:t>
                      </a:r>
                      <a:endParaRPr lang="en-US" sz="2000" dirty="0">
                        <a:effectLst/>
                        <a:latin typeface="Calibri" panose="020F0502020204030204" pitchFamily="34" charset="0"/>
                        <a:ea typeface="Calibri" panose="020F0502020204030204" pitchFamily="34" charset="0"/>
                      </a:endParaRPr>
                    </a:p>
                  </a:txBody>
                  <a:tcPr marL="68580" marR="68580" marT="0" marB="0">
                    <a:solidFill>
                      <a:schemeClr val="bg1">
                        <a:lumMod val="65000"/>
                      </a:schemeClr>
                    </a:solidFill>
                  </a:tcPr>
                </a:tc>
                <a:tc>
                  <a:txBody>
                    <a:bodyPr/>
                    <a:lstStyle/>
                    <a:p>
                      <a:pPr marL="457200" marR="0">
                        <a:lnSpc>
                          <a:spcPct val="107000"/>
                        </a:lnSpc>
                        <a:spcBef>
                          <a:spcPts val="0"/>
                        </a:spcBef>
                        <a:spcAft>
                          <a:spcPts val="0"/>
                        </a:spcAft>
                      </a:pPr>
                      <a:r>
                        <a:rPr lang="en-GB" sz="2000" dirty="0">
                          <a:effectLst/>
                        </a:rPr>
                        <a:t>discrimination leads to inefficient use of human resources.</a:t>
                      </a:r>
                      <a:endParaRPr lang="en-US" sz="2000" dirty="0">
                        <a:effectLst/>
                        <a:latin typeface="Calibri" panose="020F0502020204030204" pitchFamily="34" charset="0"/>
                        <a:ea typeface="Calibri" panose="020F0502020204030204" pitchFamily="34" charset="0"/>
                      </a:endParaRPr>
                    </a:p>
                  </a:txBody>
                  <a:tcPr marL="68580" marR="68580" marT="0" marB="0">
                    <a:solidFill>
                      <a:schemeClr val="bg1">
                        <a:lumMod val="65000"/>
                      </a:schemeClr>
                    </a:solidFill>
                  </a:tcPr>
                </a:tc>
                <a:tc>
                  <a:txBody>
                    <a:bodyPr/>
                    <a:lstStyle/>
                    <a:p>
                      <a:pPr marL="0" marR="0">
                        <a:lnSpc>
                          <a:spcPct val="107000"/>
                        </a:lnSpc>
                        <a:spcBef>
                          <a:spcPts val="0"/>
                        </a:spcBef>
                        <a:spcAft>
                          <a:spcPts val="0"/>
                        </a:spcAft>
                      </a:pPr>
                      <a:r>
                        <a:rPr lang="en-US" sz="2000" dirty="0">
                          <a:effectLst/>
                        </a:rPr>
                        <a:t>affirmative action reduces need by benefiting minorities and women in need, and so increases utility </a:t>
                      </a:r>
                    </a:p>
                    <a:p>
                      <a:pPr marL="0" marR="0" algn="ctr">
                        <a:lnSpc>
                          <a:spcPct val="107000"/>
                        </a:lnSpc>
                        <a:spcBef>
                          <a:spcPts val="0"/>
                        </a:spcBef>
                        <a:spcAft>
                          <a:spcPts val="0"/>
                        </a:spcAft>
                      </a:pPr>
                      <a:r>
                        <a:rPr lang="en-US" sz="2000" dirty="0">
                          <a:effectLst/>
                        </a:rPr>
                        <a:t> </a:t>
                      </a:r>
                      <a:endParaRPr lang="en-US" sz="2000" dirty="0">
                        <a:effectLst/>
                        <a:latin typeface="Calibri" panose="020F0502020204030204" pitchFamily="34" charset="0"/>
                        <a:ea typeface="Calibri" panose="020F0502020204030204" pitchFamily="34" charset="0"/>
                      </a:endParaRPr>
                    </a:p>
                  </a:txBody>
                  <a:tcPr marL="68580" marR="68580" marT="0" marB="0">
                    <a:solidFill>
                      <a:schemeClr val="bg1">
                        <a:lumMod val="65000"/>
                      </a:schemeClr>
                    </a:solidFill>
                  </a:tcPr>
                </a:tc>
                <a:extLst>
                  <a:ext uri="{0D108BD9-81ED-4DB2-BD59-A6C34878D82A}">
                    <a16:rowId xmlns:a16="http://schemas.microsoft.com/office/drawing/2014/main" val="3591143035"/>
                  </a:ext>
                </a:extLst>
              </a:tr>
              <a:tr h="3508055">
                <a:tc>
                  <a:txBody>
                    <a:bodyPr/>
                    <a:lstStyle/>
                    <a:p>
                      <a:pPr marL="0" marR="0" algn="ctr">
                        <a:lnSpc>
                          <a:spcPct val="107000"/>
                        </a:lnSpc>
                        <a:spcBef>
                          <a:spcPts val="0"/>
                        </a:spcBef>
                        <a:spcAft>
                          <a:spcPts val="0"/>
                        </a:spcAft>
                      </a:pPr>
                      <a:r>
                        <a:rPr lang="en-GB" sz="2000" dirty="0">
                          <a:solidFill>
                            <a:srgbClr val="FF0000"/>
                          </a:solidFill>
                          <a:effectLst/>
                        </a:rPr>
                        <a:t>Equal Justice Argument: </a:t>
                      </a:r>
                      <a:r>
                        <a:rPr lang="en-GB" sz="2000" dirty="0">
                          <a:effectLst/>
                        </a:rPr>
                        <a:t>focuses  on fairness and equal opportunities</a:t>
                      </a:r>
                      <a:endParaRPr lang="en-US" sz="2000" dirty="0">
                        <a:effectLst/>
                        <a:latin typeface="Calibri" panose="020F0502020204030204" pitchFamily="34" charset="0"/>
                        <a:ea typeface="Calibri" panose="020F0502020204030204" pitchFamily="34" charset="0"/>
                      </a:endParaRPr>
                    </a:p>
                  </a:txBody>
                  <a:tcPr marL="68580" marR="68580" marT="0" marB="0">
                    <a:solidFill>
                      <a:schemeClr val="bg1">
                        <a:lumMod val="65000"/>
                      </a:schemeClr>
                    </a:solidFill>
                  </a:tcPr>
                </a:tc>
                <a:tc>
                  <a:txBody>
                    <a:bodyPr/>
                    <a:lstStyle/>
                    <a:p>
                      <a:pPr marL="0" marR="0">
                        <a:lnSpc>
                          <a:spcPct val="107000"/>
                        </a:lnSpc>
                        <a:spcBef>
                          <a:spcPts val="0"/>
                        </a:spcBef>
                        <a:spcAft>
                          <a:spcPts val="0"/>
                        </a:spcAft>
                      </a:pPr>
                      <a:r>
                        <a:rPr lang="en-US" sz="2000">
                          <a:effectLst/>
                        </a:rPr>
                        <a:t>Discrimination results in unjust distributions of benefits and burdens.</a:t>
                      </a:r>
                    </a:p>
                    <a:p>
                      <a:pPr marL="0" marR="0">
                        <a:lnSpc>
                          <a:spcPct val="107000"/>
                        </a:lnSpc>
                        <a:spcBef>
                          <a:spcPts val="0"/>
                        </a:spcBef>
                        <a:spcAft>
                          <a:spcPts val="0"/>
                        </a:spcAft>
                      </a:pPr>
                      <a:r>
                        <a:rPr lang="en-US" sz="2000">
                          <a:effectLst/>
                        </a:rPr>
                        <a:t>Discrimination violates the formal principle of equality by differentiating between people on the basis of characteristics that are not relevant to job performance.</a:t>
                      </a:r>
                    </a:p>
                    <a:p>
                      <a:pPr marL="0" marR="0" algn="ctr">
                        <a:lnSpc>
                          <a:spcPct val="107000"/>
                        </a:lnSpc>
                        <a:spcBef>
                          <a:spcPts val="0"/>
                        </a:spcBef>
                        <a:spcAft>
                          <a:spcPts val="0"/>
                        </a:spcAft>
                      </a:pPr>
                      <a:r>
                        <a:rPr lang="en-US" sz="2000">
                          <a:effectLst/>
                        </a:rPr>
                        <a:t> </a:t>
                      </a:r>
                      <a:endParaRPr lang="en-US" sz="2000">
                        <a:effectLst/>
                        <a:latin typeface="Calibri" panose="020F0502020204030204" pitchFamily="34" charset="0"/>
                        <a:ea typeface="Calibri" panose="020F0502020204030204" pitchFamily="34" charset="0"/>
                      </a:endParaRPr>
                    </a:p>
                  </a:txBody>
                  <a:tcPr marL="68580" marR="68580" marT="0" marB="0">
                    <a:solidFill>
                      <a:schemeClr val="bg1">
                        <a:lumMod val="65000"/>
                      </a:schemeClr>
                    </a:solidFill>
                  </a:tcPr>
                </a:tc>
                <a:tc>
                  <a:txBody>
                    <a:bodyPr/>
                    <a:lstStyle/>
                    <a:p>
                      <a:pPr marL="0" marR="0" algn="ctr">
                        <a:lnSpc>
                          <a:spcPct val="107000"/>
                        </a:lnSpc>
                        <a:spcBef>
                          <a:spcPts val="0"/>
                        </a:spcBef>
                        <a:spcAft>
                          <a:spcPts val="0"/>
                        </a:spcAft>
                      </a:pPr>
                      <a:r>
                        <a:rPr lang="en-GB" sz="2000" dirty="0">
                          <a:effectLst/>
                        </a:rPr>
                        <a:t>Affirmative action will secure equal opportunity by a fairer distribution of jobs, by neutralizing the effects of unconscious bias that affects judgments about minorities and women, and by placing women and minorities in less disadvantaged and more competitive positions in competitions with males and whites</a:t>
                      </a:r>
                      <a:endParaRPr lang="en-US" sz="2000" dirty="0">
                        <a:effectLst/>
                        <a:latin typeface="Calibri" panose="020F0502020204030204" pitchFamily="34" charset="0"/>
                        <a:ea typeface="Calibri" panose="020F0502020204030204" pitchFamily="34" charset="0"/>
                      </a:endParaRPr>
                    </a:p>
                  </a:txBody>
                  <a:tcPr marL="68580" marR="68580" marT="0" marB="0">
                    <a:solidFill>
                      <a:schemeClr val="bg1">
                        <a:lumMod val="65000"/>
                      </a:schemeClr>
                    </a:solidFill>
                  </a:tcPr>
                </a:tc>
                <a:extLst>
                  <a:ext uri="{0D108BD9-81ED-4DB2-BD59-A6C34878D82A}">
                    <a16:rowId xmlns:a16="http://schemas.microsoft.com/office/drawing/2014/main" val="2053690361"/>
                  </a:ext>
                </a:extLst>
              </a:tr>
            </a:tbl>
          </a:graphicData>
        </a:graphic>
      </p:graphicFrame>
      <p:sp>
        <p:nvSpPr>
          <p:cNvPr id="4" name="Slide Number Placeholder 3">
            <a:extLst>
              <a:ext uri="{FF2B5EF4-FFF2-40B4-BE49-F238E27FC236}">
                <a16:creationId xmlns:a16="http://schemas.microsoft.com/office/drawing/2014/main" id="{2F866E18-62EA-44EC-A700-DC2339D3FA0D}"/>
              </a:ext>
            </a:extLst>
          </p:cNvPr>
          <p:cNvSpPr>
            <a:spLocks noGrp="1"/>
          </p:cNvSpPr>
          <p:nvPr>
            <p:ph type="sldNum" sz="quarter" idx="12"/>
          </p:nvPr>
        </p:nvSpPr>
        <p:spPr/>
        <p:txBody>
          <a:bodyPr/>
          <a:lstStyle/>
          <a:p>
            <a:pPr>
              <a:defRPr/>
            </a:pPr>
            <a:fld id="{C55D78A2-337A-4D98-8031-10F55E6832B5}" type="slidenum">
              <a:rPr lang="en-US" smtClean="0"/>
              <a:pPr>
                <a:defRPr/>
              </a:pPr>
              <a:t>23</a:t>
            </a:fld>
            <a:endParaRPr lang="en-US" dirty="0"/>
          </a:p>
        </p:txBody>
      </p:sp>
    </p:spTree>
    <p:extLst>
      <p:ext uri="{BB962C8B-B14F-4D97-AF65-F5344CB8AC3E}">
        <p14:creationId xmlns:p14="http://schemas.microsoft.com/office/powerpoint/2010/main" val="3307999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1886</Words>
  <Application>Microsoft Office PowerPoint</Application>
  <PresentationFormat>Widescreen</PresentationFormat>
  <Paragraphs>175</Paragraphs>
  <Slides>23</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Times New Roman</vt:lpstr>
      <vt:lpstr>Office Theme</vt:lpstr>
      <vt:lpstr>Topic 4: Diversity Management </vt:lpstr>
      <vt:lpstr>Important Concepts </vt:lpstr>
      <vt:lpstr>Important Concepts </vt:lpstr>
      <vt:lpstr>Important Concepts </vt:lpstr>
      <vt:lpstr>Important Concepts </vt:lpstr>
      <vt:lpstr>Important Concepts </vt:lpstr>
      <vt:lpstr>   The bases of discrimination include…  </vt:lpstr>
      <vt:lpstr>The bases of discrimination include… </vt:lpstr>
      <vt:lpstr>The bases of discrimination include… </vt:lpstr>
      <vt:lpstr>The bases of discrimination include… </vt:lpstr>
      <vt:lpstr>The bases of discrimination include… </vt:lpstr>
      <vt:lpstr>The bases of discrimination include… </vt:lpstr>
      <vt:lpstr> The bases of discrimination include… </vt:lpstr>
      <vt:lpstr>Ability at work</vt:lpstr>
      <vt:lpstr> Intellectual Ability  </vt:lpstr>
      <vt:lpstr> Discrimination Forms  in Workplace</vt:lpstr>
      <vt:lpstr>Affirmative Action</vt:lpstr>
      <vt:lpstr>Affirmative Action</vt:lpstr>
      <vt:lpstr>Affirmative Action</vt:lpstr>
      <vt:lpstr>Diversity management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4: Diversity </dc:title>
  <dc:creator>Elmira Shahriari</dc:creator>
  <cp:lastModifiedBy>Elmira Shahriari</cp:lastModifiedBy>
  <cp:revision>6</cp:revision>
  <dcterms:created xsi:type="dcterms:W3CDTF">2019-09-28T18:59:11Z</dcterms:created>
  <dcterms:modified xsi:type="dcterms:W3CDTF">2019-09-28T19:16:44Z</dcterms:modified>
</cp:coreProperties>
</file>