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62" autoAdjust="0"/>
    <p:restoredTop sz="71529" autoAdjust="0"/>
  </p:normalViewPr>
  <p:slideViewPr>
    <p:cSldViewPr>
      <p:cViewPr varScale="1">
        <p:scale>
          <a:sx n="27" d="100"/>
          <a:sy n="27" d="100"/>
        </p:scale>
        <p:origin x="2508"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70FD35-C105-4885-B04D-17B1FEBDA16B}" type="datetimeFigureOut">
              <a:rPr lang="en-US" smtClean="0"/>
              <a:t>1/29/2018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93C492-C5B6-4D38-8E57-B3AFEB9A074C}" type="slidenum">
              <a:rPr lang="en-US" smtClean="0"/>
              <a:t>‹#›</a:t>
            </a:fld>
            <a:endParaRPr lang="en-US"/>
          </a:p>
        </p:txBody>
      </p:sp>
    </p:spTree>
    <p:extLst>
      <p:ext uri="{BB962C8B-B14F-4D97-AF65-F5344CB8AC3E}">
        <p14:creationId xmlns:p14="http://schemas.microsoft.com/office/powerpoint/2010/main" val="3726177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a:effectLst/>
                <a:latin typeface="Times New Roman"/>
                <a:ea typeface="Calibri"/>
                <a:cs typeface="Times New Roman"/>
              </a:rPr>
              <a:t>The company project is aimed at marketing inexpensive jewelry online and is led by the senior systems analyst who is appointed as the right hand of the senior project manager. The project is aimed at developing an online platform that targets low income consumers of jewelry and will establish</a:t>
            </a:r>
            <a:r>
              <a:rPr lang="en-US" sz="1200" baseline="0" dirty="0">
                <a:effectLst/>
                <a:latin typeface="Times New Roman"/>
                <a:ea typeface="Calibri"/>
                <a:cs typeface="Times New Roman"/>
              </a:rPr>
              <a:t> our</a:t>
            </a:r>
            <a:r>
              <a:rPr lang="en-US" sz="1200" dirty="0">
                <a:effectLst/>
                <a:latin typeface="Times New Roman"/>
                <a:ea typeface="Calibri"/>
                <a:cs typeface="Times New Roman"/>
              </a:rPr>
              <a:t> main income stream from consumers of our marketing services, so income will be generated through online advertising and commission on purchases or orders.</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2</a:t>
            </a:fld>
            <a:endParaRPr lang="en-US"/>
          </a:p>
        </p:txBody>
      </p:sp>
    </p:spTree>
    <p:extLst>
      <p:ext uri="{BB962C8B-B14F-4D97-AF65-F5344CB8AC3E}">
        <p14:creationId xmlns:p14="http://schemas.microsoft.com/office/powerpoint/2010/main" val="3977258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a:effectLst/>
                <a:latin typeface="Times New Roman"/>
                <a:ea typeface="Calibri"/>
                <a:cs typeface="Times New Roman"/>
              </a:rPr>
              <a:t>The online jewelry business is a multi-billion dollar business that isn’t as saturated as other markets. Consumers are increasingly using online platforms to shop as it is more cost effective, saves time, and avoids crowds in stores. </a:t>
            </a:r>
            <a:r>
              <a:rPr lang="en-US" sz="1200" dirty="0">
                <a:solidFill>
                  <a:srgbClr val="222222"/>
                </a:solidFill>
                <a:effectLst/>
                <a:latin typeface="Times New Roman"/>
                <a:ea typeface="Calibri"/>
                <a:cs typeface="Times New Roman"/>
              </a:rPr>
              <a:t>One of the main benefits of online shopping is the ability to make informed decisions based on feedback from other consumers. The company scope is the global market targeting low income consumers, which would make our</a:t>
            </a:r>
            <a:r>
              <a:rPr lang="en-US" sz="1200" baseline="0" dirty="0">
                <a:solidFill>
                  <a:srgbClr val="222222"/>
                </a:solidFill>
                <a:effectLst/>
                <a:latin typeface="Times New Roman"/>
                <a:ea typeface="Calibri"/>
                <a:cs typeface="Times New Roman"/>
              </a:rPr>
              <a:t> target the </a:t>
            </a:r>
            <a:r>
              <a:rPr lang="en-US" sz="1200" dirty="0">
                <a:solidFill>
                  <a:srgbClr val="222222"/>
                </a:solidFill>
                <a:effectLst/>
                <a:latin typeface="Times New Roman"/>
                <a:ea typeface="Calibri"/>
                <a:cs typeface="Times New Roman"/>
              </a:rPr>
              <a:t>majority segment of those seeking jewelry online.</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3</a:t>
            </a:fld>
            <a:endParaRPr lang="en-US"/>
          </a:p>
        </p:txBody>
      </p:sp>
    </p:spTree>
    <p:extLst>
      <p:ext uri="{BB962C8B-B14F-4D97-AF65-F5344CB8AC3E}">
        <p14:creationId xmlns:p14="http://schemas.microsoft.com/office/powerpoint/2010/main" val="88713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a:solidFill>
                  <a:srgbClr val="222222"/>
                </a:solidFill>
                <a:effectLst/>
                <a:latin typeface="Times New Roman"/>
                <a:ea typeface="Calibri"/>
                <a:cs typeface="Times New Roman"/>
              </a:rPr>
              <a:t>The company will outsource ecommerce web development to </a:t>
            </a:r>
            <a:r>
              <a:rPr lang="en-US" sz="1200" dirty="0" err="1">
                <a:solidFill>
                  <a:srgbClr val="222222"/>
                </a:solidFill>
                <a:effectLst/>
                <a:latin typeface="Times New Roman"/>
                <a:ea typeface="Calibri"/>
                <a:cs typeface="Times New Roman"/>
              </a:rPr>
              <a:t>Wix</a:t>
            </a:r>
            <a:r>
              <a:rPr lang="en-US" sz="1200" dirty="0">
                <a:solidFill>
                  <a:srgbClr val="222222"/>
                </a:solidFill>
                <a:effectLst/>
                <a:latin typeface="Times New Roman"/>
                <a:ea typeface="Calibri"/>
                <a:cs typeface="Times New Roman"/>
              </a:rPr>
              <a:t> ecommerce, which is best suited for small stores and start up online stores. The design tool will help make the online jewelry marketing platform user friendly and very easy to use and</a:t>
            </a:r>
            <a:r>
              <a:rPr lang="en-US" sz="1200" baseline="0" dirty="0">
                <a:solidFill>
                  <a:srgbClr val="222222"/>
                </a:solidFill>
                <a:effectLst/>
                <a:latin typeface="Times New Roman"/>
                <a:ea typeface="Calibri"/>
                <a:cs typeface="Times New Roman"/>
              </a:rPr>
              <a:t> will allow us to employ t</a:t>
            </a:r>
            <a:r>
              <a:rPr lang="en-US" sz="1200" dirty="0">
                <a:solidFill>
                  <a:srgbClr val="222222"/>
                </a:solidFill>
                <a:effectLst/>
                <a:latin typeface="Times New Roman"/>
                <a:ea typeface="Calibri"/>
                <a:cs typeface="Times New Roman"/>
              </a:rPr>
              <a:t>he incremental approach development methodology. The incremental approach is the preferred choice of development methodology as it provides effective utility of limited resources of a start-up to ensure sustainable growth. </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4</a:t>
            </a:fld>
            <a:endParaRPr lang="en-US"/>
          </a:p>
        </p:txBody>
      </p:sp>
    </p:spTree>
    <p:extLst>
      <p:ext uri="{BB962C8B-B14F-4D97-AF65-F5344CB8AC3E}">
        <p14:creationId xmlns:p14="http://schemas.microsoft.com/office/powerpoint/2010/main" val="2561320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err="1">
                <a:solidFill>
                  <a:srgbClr val="222222"/>
                </a:solidFill>
                <a:effectLst/>
                <a:latin typeface="Times New Roman"/>
                <a:ea typeface="Calibri"/>
                <a:cs typeface="Times New Roman"/>
              </a:rPr>
              <a:t>Git</a:t>
            </a:r>
            <a:r>
              <a:rPr lang="en-US" sz="1200" dirty="0">
                <a:solidFill>
                  <a:srgbClr val="222222"/>
                </a:solidFill>
                <a:effectLst/>
                <a:latin typeface="Times New Roman"/>
                <a:ea typeface="Calibri"/>
                <a:cs typeface="Times New Roman"/>
              </a:rPr>
              <a:t> </a:t>
            </a:r>
            <a:r>
              <a:rPr lang="en-US" sz="1200" dirty="0">
                <a:effectLst/>
                <a:latin typeface="Times New Roman"/>
                <a:ea typeface="Calibri"/>
                <a:cs typeface="Times New Roman"/>
              </a:rPr>
              <a:t>will be used for developments to ensure synchronized development of the online platform because of its ease of</a:t>
            </a:r>
            <a:r>
              <a:rPr lang="en-US" sz="1200" baseline="0" dirty="0">
                <a:effectLst/>
                <a:latin typeface="Times New Roman"/>
                <a:ea typeface="Calibri"/>
                <a:cs typeface="Times New Roman"/>
              </a:rPr>
              <a:t> use, tiny footprint, and fast performance</a:t>
            </a:r>
            <a:r>
              <a:rPr lang="en-US" sz="1200" dirty="0">
                <a:effectLst/>
                <a:latin typeface="Times New Roman"/>
                <a:ea typeface="Calibri"/>
                <a:cs typeface="Times New Roman"/>
              </a:rPr>
              <a:t>. </a:t>
            </a:r>
            <a:r>
              <a:rPr lang="en-US" sz="1200" dirty="0" err="1">
                <a:solidFill>
                  <a:srgbClr val="222222"/>
                </a:solidFill>
                <a:effectLst/>
                <a:latin typeface="Times New Roman"/>
                <a:ea typeface="Calibri"/>
                <a:cs typeface="Times New Roman"/>
              </a:rPr>
              <a:t>ReQtest</a:t>
            </a:r>
            <a:r>
              <a:rPr lang="en-US" sz="1200" dirty="0">
                <a:solidFill>
                  <a:srgbClr val="222222"/>
                </a:solidFill>
                <a:effectLst/>
                <a:latin typeface="Times New Roman"/>
                <a:ea typeface="Calibri"/>
                <a:cs typeface="Times New Roman"/>
              </a:rPr>
              <a:t> will be utilized for platform testing because it is easily accessible from any location and therefore suitable for wide range market testing.  Wix.com will be employed for production of our online shop as well. .</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5</a:t>
            </a:fld>
            <a:endParaRPr lang="en-US"/>
          </a:p>
        </p:txBody>
      </p:sp>
    </p:spTree>
    <p:extLst>
      <p:ext uri="{BB962C8B-B14F-4D97-AF65-F5344CB8AC3E}">
        <p14:creationId xmlns:p14="http://schemas.microsoft.com/office/powerpoint/2010/main" val="1113617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listed</a:t>
            </a:r>
            <a:r>
              <a:rPr lang="en-US" baseline="0" dirty="0"/>
              <a:t> steps are what our team has gathered as needs for the project and these will be rolled out incrementally with client and customer feedback. The intention is guide the company form the roll out stage to full completion of the online jewelry marketplace. These steps will also continue to guide the company through the after-completion activities of the project. </a:t>
            </a:r>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6</a:t>
            </a:fld>
            <a:endParaRPr lang="en-US"/>
          </a:p>
        </p:txBody>
      </p:sp>
    </p:spTree>
    <p:extLst>
      <p:ext uri="{BB962C8B-B14F-4D97-AF65-F5344CB8AC3E}">
        <p14:creationId xmlns:p14="http://schemas.microsoft.com/office/powerpoint/2010/main" val="2097988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 companies</a:t>
            </a:r>
            <a:r>
              <a:rPr lang="en-US" baseline="0" dirty="0"/>
              <a:t> design team will need to produce the following documents before the project can be launched; </a:t>
            </a:r>
          </a:p>
          <a:p>
            <a:pPr lvl="0"/>
            <a:endParaRPr lang="en-US" baseline="0" dirty="0"/>
          </a:p>
          <a:p>
            <a:pPr lvl="0"/>
            <a:r>
              <a:rPr lang="en-US" sz="1200" kern="1200" dirty="0">
                <a:solidFill>
                  <a:schemeClr val="tx1"/>
                </a:solidFill>
                <a:effectLst/>
                <a:latin typeface="+mn-lt"/>
                <a:ea typeface="+mn-ea"/>
                <a:cs typeface="+mn-cs"/>
              </a:rPr>
              <a:t>System Design Document </a:t>
            </a:r>
          </a:p>
          <a:p>
            <a:pPr lvl="0"/>
            <a:r>
              <a:rPr lang="en-US" sz="1200" kern="1200" dirty="0">
                <a:solidFill>
                  <a:schemeClr val="tx1"/>
                </a:solidFill>
                <a:effectLst/>
                <a:latin typeface="+mn-lt"/>
                <a:ea typeface="+mn-ea"/>
                <a:cs typeface="+mn-cs"/>
              </a:rPr>
              <a:t>Contract document for design project </a:t>
            </a:r>
          </a:p>
          <a:p>
            <a:pPr lvl="0"/>
            <a:r>
              <a:rPr lang="en-US" sz="1200" kern="1200" dirty="0">
                <a:solidFill>
                  <a:schemeClr val="tx1"/>
                </a:solidFill>
                <a:effectLst/>
                <a:latin typeface="+mn-lt"/>
                <a:ea typeface="+mn-ea"/>
                <a:cs typeface="+mn-cs"/>
              </a:rPr>
              <a:t>Design Brief </a:t>
            </a:r>
          </a:p>
          <a:p>
            <a:pPr lvl="0"/>
            <a:r>
              <a:rPr lang="en-US" sz="1200" kern="1200" dirty="0">
                <a:solidFill>
                  <a:schemeClr val="tx1"/>
                </a:solidFill>
                <a:effectLst/>
                <a:latin typeface="+mn-lt"/>
                <a:ea typeface="+mn-ea"/>
                <a:cs typeface="+mn-cs"/>
              </a:rPr>
              <a:t>Security Plan </a:t>
            </a:r>
          </a:p>
          <a:p>
            <a:pPr lvl="0"/>
            <a:r>
              <a:rPr lang="en-US" sz="1200" kern="1200" dirty="0">
                <a:solidFill>
                  <a:schemeClr val="tx1"/>
                </a:solidFill>
                <a:effectLst/>
                <a:latin typeface="+mn-lt"/>
                <a:ea typeface="+mn-ea"/>
                <a:cs typeface="+mn-cs"/>
              </a:rPr>
              <a:t>Database design</a:t>
            </a: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7</a:t>
            </a:fld>
            <a:endParaRPr lang="en-US"/>
          </a:p>
        </p:txBody>
      </p:sp>
    </p:spTree>
    <p:extLst>
      <p:ext uri="{BB962C8B-B14F-4D97-AF65-F5344CB8AC3E}">
        <p14:creationId xmlns:p14="http://schemas.microsoft.com/office/powerpoint/2010/main" val="3172784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 company will face various risk while undertaking the online jewelry</a:t>
            </a:r>
            <a:r>
              <a:rPr lang="en-US" baseline="0" dirty="0"/>
              <a:t> marketing project. These include: </a:t>
            </a:r>
          </a:p>
          <a:p>
            <a:pPr lvl="0"/>
            <a:endParaRPr lang="en-US" baseline="0" dirty="0"/>
          </a:p>
          <a:p>
            <a:pPr lvl="0"/>
            <a:r>
              <a:rPr lang="en-US" sz="1200" kern="1200" dirty="0">
                <a:solidFill>
                  <a:schemeClr val="tx1"/>
                </a:solidFill>
                <a:effectLst/>
                <a:latin typeface="+mn-lt"/>
                <a:ea typeface="+mn-ea"/>
                <a:cs typeface="+mn-cs"/>
              </a:rPr>
              <a:t>Conflict</a:t>
            </a:r>
          </a:p>
          <a:p>
            <a:pPr lvl="0"/>
            <a:r>
              <a:rPr lang="en-US" sz="1200" kern="1200" dirty="0">
                <a:solidFill>
                  <a:schemeClr val="tx1"/>
                </a:solidFill>
                <a:effectLst/>
                <a:latin typeface="+mn-lt"/>
                <a:ea typeface="+mn-ea"/>
                <a:cs typeface="+mn-cs"/>
              </a:rPr>
              <a:t>Lateness or incompletion of project </a:t>
            </a:r>
          </a:p>
          <a:p>
            <a:pPr lvl="0"/>
            <a:r>
              <a:rPr lang="en-US" sz="1200" kern="1200" dirty="0">
                <a:solidFill>
                  <a:schemeClr val="tx1"/>
                </a:solidFill>
                <a:effectLst/>
                <a:latin typeface="+mn-lt"/>
                <a:ea typeface="+mn-ea"/>
                <a:cs typeface="+mn-cs"/>
              </a:rPr>
              <a:t>Insufficient resources </a:t>
            </a:r>
          </a:p>
          <a:p>
            <a:pPr lvl="0"/>
            <a:r>
              <a:rPr lang="en-US" sz="1200" kern="1200" dirty="0">
                <a:solidFill>
                  <a:schemeClr val="tx1"/>
                </a:solidFill>
                <a:effectLst/>
                <a:latin typeface="+mn-lt"/>
                <a:ea typeface="+mn-ea"/>
                <a:cs typeface="+mn-cs"/>
              </a:rPr>
              <a:t>Indecision </a:t>
            </a:r>
          </a:p>
          <a:p>
            <a:pPr lvl="0"/>
            <a:r>
              <a:rPr lang="en-US" sz="1200" kern="1200" dirty="0">
                <a:solidFill>
                  <a:schemeClr val="tx1"/>
                </a:solidFill>
                <a:effectLst/>
                <a:latin typeface="+mn-lt"/>
                <a:ea typeface="+mn-ea"/>
                <a:cs typeface="+mn-cs"/>
              </a:rPr>
              <a:t>Ineffective communication</a:t>
            </a: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8</a:t>
            </a:fld>
            <a:endParaRPr lang="en-US"/>
          </a:p>
        </p:txBody>
      </p:sp>
    </p:spTree>
    <p:extLst>
      <p:ext uri="{BB962C8B-B14F-4D97-AF65-F5344CB8AC3E}">
        <p14:creationId xmlns:p14="http://schemas.microsoft.com/office/powerpoint/2010/main" val="2853380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 company</a:t>
            </a:r>
            <a:r>
              <a:rPr lang="en-US" baseline="0" dirty="0"/>
              <a:t> will follow laid out procedures to mitigate the risk that it will face in the project. The procedures will entail; </a:t>
            </a:r>
          </a:p>
          <a:p>
            <a:pPr lvl="0"/>
            <a:endParaRPr lang="en-US" baseline="0" dirty="0"/>
          </a:p>
          <a:p>
            <a:pPr lvl="0"/>
            <a:r>
              <a:rPr lang="en-US" sz="1200" kern="1200" dirty="0">
                <a:solidFill>
                  <a:schemeClr val="tx1"/>
                </a:solidFill>
                <a:effectLst/>
                <a:latin typeface="+mn-lt"/>
                <a:ea typeface="+mn-ea"/>
                <a:cs typeface="+mn-cs"/>
              </a:rPr>
              <a:t>Clear conflict management and resolution process </a:t>
            </a:r>
          </a:p>
          <a:p>
            <a:pPr lvl="0"/>
            <a:r>
              <a:rPr lang="en-US" sz="1200" kern="1200" dirty="0">
                <a:solidFill>
                  <a:schemeClr val="tx1"/>
                </a:solidFill>
                <a:effectLst/>
                <a:latin typeface="+mn-lt"/>
                <a:ea typeface="+mn-ea"/>
                <a:cs typeface="+mn-cs"/>
              </a:rPr>
              <a:t>Clear project management strategies </a:t>
            </a:r>
          </a:p>
          <a:p>
            <a:pPr lvl="0"/>
            <a:r>
              <a:rPr lang="en-US" sz="1200" kern="1200" dirty="0">
                <a:solidFill>
                  <a:schemeClr val="tx1"/>
                </a:solidFill>
                <a:effectLst/>
                <a:latin typeface="+mn-lt"/>
                <a:ea typeface="+mn-ea"/>
                <a:cs typeface="+mn-cs"/>
              </a:rPr>
              <a:t>Project performance management and tracking strategies </a:t>
            </a:r>
          </a:p>
          <a:p>
            <a:pPr lvl="0"/>
            <a:r>
              <a:rPr lang="en-US" sz="1200" kern="1200" dirty="0">
                <a:solidFill>
                  <a:schemeClr val="tx1"/>
                </a:solidFill>
                <a:effectLst/>
                <a:latin typeface="+mn-lt"/>
                <a:ea typeface="+mn-ea"/>
                <a:cs typeface="+mn-cs"/>
              </a:rPr>
              <a:t>Clear leadership, occupational roles and decision making structure</a:t>
            </a:r>
          </a:p>
          <a:p>
            <a:pPr lvl="0"/>
            <a:r>
              <a:rPr lang="en-US" sz="1200" kern="1200" dirty="0">
                <a:solidFill>
                  <a:schemeClr val="tx1"/>
                </a:solidFill>
                <a:effectLst/>
                <a:latin typeface="+mn-lt"/>
                <a:ea typeface="+mn-ea"/>
                <a:cs typeface="+mn-cs"/>
              </a:rPr>
              <a:t>Effective communication</a:t>
            </a: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9</a:t>
            </a:fld>
            <a:endParaRPr lang="en-US"/>
          </a:p>
        </p:txBody>
      </p:sp>
    </p:spTree>
    <p:extLst>
      <p:ext uri="{BB962C8B-B14F-4D97-AF65-F5344CB8AC3E}">
        <p14:creationId xmlns:p14="http://schemas.microsoft.com/office/powerpoint/2010/main" val="3309961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 company</a:t>
            </a:r>
            <a:r>
              <a:rPr lang="en-US" baseline="0" dirty="0"/>
              <a:t> will need a pool of skills to successfully comate the project including skills as: </a:t>
            </a:r>
          </a:p>
          <a:p>
            <a:pPr lvl="0"/>
            <a:endParaRPr lang="en-US" baseline="0" dirty="0"/>
          </a:p>
          <a:p>
            <a:pPr lvl="0"/>
            <a:r>
              <a:rPr lang="en-US" sz="1200" kern="1200" dirty="0">
                <a:solidFill>
                  <a:schemeClr val="tx1"/>
                </a:solidFill>
                <a:effectLst/>
                <a:latin typeface="+mn-lt"/>
                <a:ea typeface="+mn-ea"/>
                <a:cs typeface="+mn-cs"/>
              </a:rPr>
              <a:t>Project management </a:t>
            </a:r>
          </a:p>
          <a:p>
            <a:pPr lvl="0"/>
            <a:r>
              <a:rPr lang="en-US" sz="1200" kern="1200" dirty="0">
                <a:solidFill>
                  <a:schemeClr val="tx1"/>
                </a:solidFill>
                <a:effectLst/>
                <a:latin typeface="+mn-lt"/>
                <a:ea typeface="+mn-ea"/>
                <a:cs typeface="+mn-cs"/>
              </a:rPr>
              <a:t>Source Coding </a:t>
            </a:r>
          </a:p>
          <a:p>
            <a:pPr lvl="0"/>
            <a:r>
              <a:rPr lang="en-US" sz="1200" kern="1200" dirty="0">
                <a:solidFill>
                  <a:schemeClr val="tx1"/>
                </a:solidFill>
                <a:effectLst/>
                <a:latin typeface="+mn-lt"/>
                <a:ea typeface="+mn-ea"/>
                <a:cs typeface="+mn-cs"/>
              </a:rPr>
              <a:t>Human resource management </a:t>
            </a:r>
          </a:p>
          <a:p>
            <a:pPr lvl="0"/>
            <a:r>
              <a:rPr lang="en-US" sz="1200" kern="1200" dirty="0">
                <a:solidFill>
                  <a:schemeClr val="tx1"/>
                </a:solidFill>
                <a:effectLst/>
                <a:latin typeface="+mn-lt"/>
                <a:ea typeface="+mn-ea"/>
                <a:cs typeface="+mn-cs"/>
              </a:rPr>
              <a:t>Marketing </a:t>
            </a:r>
          </a:p>
          <a:p>
            <a:pPr lvl="0"/>
            <a:r>
              <a:rPr lang="en-US" sz="1200" kern="1200" dirty="0">
                <a:solidFill>
                  <a:schemeClr val="tx1"/>
                </a:solidFill>
                <a:effectLst/>
                <a:latin typeface="+mn-lt"/>
                <a:ea typeface="+mn-ea"/>
                <a:cs typeface="+mn-cs"/>
              </a:rPr>
              <a:t>Sales and supply management </a:t>
            </a:r>
          </a:p>
          <a:p>
            <a:pPr lvl="0"/>
            <a:r>
              <a:rPr lang="en-US" sz="1200" kern="1200" dirty="0">
                <a:solidFill>
                  <a:schemeClr val="tx1"/>
                </a:solidFill>
                <a:effectLst/>
                <a:latin typeface="+mn-lt"/>
                <a:ea typeface="+mn-ea"/>
                <a:cs typeface="+mn-cs"/>
              </a:rPr>
              <a:t>Customer service </a:t>
            </a:r>
          </a:p>
          <a:p>
            <a:pPr lvl="0"/>
            <a:r>
              <a:rPr lang="en-US" sz="1200" kern="1200" dirty="0">
                <a:solidFill>
                  <a:schemeClr val="tx1"/>
                </a:solidFill>
                <a:effectLst/>
                <a:latin typeface="+mn-lt"/>
                <a:ea typeface="+mn-ea"/>
                <a:cs typeface="+mn-cs"/>
              </a:rPr>
              <a:t>Web Content creation and designing</a:t>
            </a:r>
          </a:p>
          <a:p>
            <a:endParaRPr lang="en-US" dirty="0"/>
          </a:p>
        </p:txBody>
      </p:sp>
      <p:sp>
        <p:nvSpPr>
          <p:cNvPr id="4" name="Slide Number Placeholder 3"/>
          <p:cNvSpPr>
            <a:spLocks noGrp="1"/>
          </p:cNvSpPr>
          <p:nvPr>
            <p:ph type="sldNum" sz="quarter" idx="10"/>
          </p:nvPr>
        </p:nvSpPr>
        <p:spPr/>
        <p:txBody>
          <a:bodyPr/>
          <a:lstStyle/>
          <a:p>
            <a:fld id="{FB93C492-C5B6-4D38-8E57-B3AFEB9A074C}" type="slidenum">
              <a:rPr lang="en-US" smtClean="0"/>
              <a:t>10</a:t>
            </a:fld>
            <a:endParaRPr lang="en-US"/>
          </a:p>
        </p:txBody>
      </p:sp>
    </p:spTree>
    <p:extLst>
      <p:ext uri="{BB962C8B-B14F-4D97-AF65-F5344CB8AC3E}">
        <p14:creationId xmlns:p14="http://schemas.microsoft.com/office/powerpoint/2010/main" val="251111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289175"/>
          </a:xfrm>
        </p:spPr>
        <p:txBody>
          <a:bodyPr>
            <a:normAutofit fontScale="90000"/>
          </a:bodyPr>
          <a:lstStyle/>
          <a:p>
            <a:r>
              <a:rPr lang="en-US" sz="4900" b="1" dirty="0">
                <a:latin typeface="Times New Roman" panose="02020603050405020304" pitchFamily="18" charset="0"/>
                <a:cs typeface="Times New Roman" panose="02020603050405020304" pitchFamily="18" charset="0"/>
              </a:rPr>
              <a:t>ONLINE JEWELERY MARKETING</a:t>
            </a:r>
            <a:br>
              <a:rPr lang="en-US" sz="3200" b="1"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ALVIN LUGO </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YEN LEE</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CMGT/555</a:t>
            </a:r>
            <a:br>
              <a:rPr lang="en-US" sz="2200" dirty="0">
                <a:latin typeface="Times New Roman" panose="02020603050405020304" pitchFamily="18" charset="0"/>
                <a:cs typeface="Times New Roman" panose="02020603050405020304" pitchFamily="18" charset="0"/>
              </a:rPr>
            </a:br>
            <a:r>
              <a:rPr lang="en-US" sz="2200" dirty="0">
                <a:latin typeface="Times New Roman" panose="02020603050405020304" pitchFamily="18" charset="0"/>
                <a:cs typeface="Times New Roman" panose="02020603050405020304" pitchFamily="18" charset="0"/>
              </a:rPr>
              <a:t>1/29/2018</a:t>
            </a:r>
            <a:br>
              <a:rPr lang="en-US" sz="3200" b="1" dirty="0">
                <a:latin typeface="Times New Roman" panose="02020603050405020304" pitchFamily="18" charset="0"/>
                <a:cs typeface="Times New Roman" panose="02020603050405020304" pitchFamily="18" charset="0"/>
              </a:rPr>
            </a:b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782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Description</a:t>
            </a: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Our company project is aimed at marketing inexpensive jewelry online.</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Focus is primarily on low income consumers of jewelry.</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We will generate income through online advertising and commission on purchases and orders. </a:t>
            </a:r>
          </a:p>
        </p:txBody>
      </p:sp>
    </p:spTree>
    <p:extLst>
      <p:ext uri="{BB962C8B-B14F-4D97-AF65-F5344CB8AC3E}">
        <p14:creationId xmlns:p14="http://schemas.microsoft.com/office/powerpoint/2010/main" val="1412541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Scope and justification </a:t>
            </a: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Currently, the online jewelry marketplace is a billion dollar industry</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Consumer are increasingly using online platforms to shop as it is more cost effective, saves time, and avoids crowds in stores. </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Our company scope for the global market is low income consumers who are seeking quality and affordable jewelry.  </a:t>
            </a:r>
          </a:p>
        </p:txBody>
      </p:sp>
    </p:spTree>
    <p:extLst>
      <p:ext uri="{BB962C8B-B14F-4D97-AF65-F5344CB8AC3E}">
        <p14:creationId xmlns:p14="http://schemas.microsoft.com/office/powerpoint/2010/main" val="238013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Design tool and Methodology </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 company will outsource ecommerce web development to </a:t>
            </a:r>
            <a:r>
              <a:rPr lang="en-US" dirty="0" err="1">
                <a:latin typeface="Times New Roman" panose="02020603050405020304" pitchFamily="18" charset="0"/>
                <a:cs typeface="Times New Roman" panose="02020603050405020304" pitchFamily="18" charset="0"/>
              </a:rPr>
              <a:t>Wix</a:t>
            </a:r>
            <a:r>
              <a:rPr lang="en-US" dirty="0">
                <a:latin typeface="Times New Roman" panose="02020603050405020304" pitchFamily="18" charset="0"/>
                <a:cs typeface="Times New Roman" panose="02020603050405020304" pitchFamily="18" charset="0"/>
              </a:rPr>
              <a:t> ecommerce.</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Best suited for small stores and online start ups. </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Incremental approach development methodology will be utilized.  </a:t>
            </a:r>
          </a:p>
        </p:txBody>
      </p:sp>
    </p:spTree>
    <p:extLst>
      <p:ext uri="{BB962C8B-B14F-4D97-AF65-F5344CB8AC3E}">
        <p14:creationId xmlns:p14="http://schemas.microsoft.com/office/powerpoint/2010/main" val="4176097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Development Test &amp; Production</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Git</a:t>
            </a:r>
            <a:r>
              <a:rPr lang="en-US" dirty="0">
                <a:latin typeface="Times New Roman" panose="02020603050405020304" pitchFamily="18" charset="0"/>
                <a:cs typeface="Times New Roman" panose="02020603050405020304" pitchFamily="18" charset="0"/>
              </a:rPr>
              <a:t> will be used for developments to ensure synchronized development of the online platform.</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err="1">
                <a:latin typeface="Times New Roman" panose="02020603050405020304" pitchFamily="18" charset="0"/>
                <a:cs typeface="Times New Roman" panose="02020603050405020304" pitchFamily="18" charset="0"/>
              </a:rPr>
              <a:t>ReQtest</a:t>
            </a:r>
            <a:r>
              <a:rPr lang="en-US" dirty="0">
                <a:latin typeface="Times New Roman" panose="02020603050405020304" pitchFamily="18" charset="0"/>
                <a:cs typeface="Times New Roman" panose="02020603050405020304" pitchFamily="18" charset="0"/>
              </a:rPr>
              <a:t> will be utilized for platform testing.</a:t>
            </a:r>
          </a:p>
          <a:p>
            <a:pPr>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Wix.com will be employed for production of the online shop.</a:t>
            </a:r>
          </a:p>
        </p:txBody>
      </p:sp>
    </p:spTree>
    <p:extLst>
      <p:ext uri="{BB962C8B-B14F-4D97-AF65-F5344CB8AC3E}">
        <p14:creationId xmlns:p14="http://schemas.microsoft.com/office/powerpoint/2010/main" val="2731571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STEPS</a:t>
            </a:r>
            <a:r>
              <a:rPr lang="en-US"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p:txBody>
          <a:bodyPr numCol="2">
            <a:normAutofit fontScale="62500" lnSpcReduction="20000"/>
          </a:bodyPr>
          <a:lstStyle/>
          <a:p>
            <a:r>
              <a:rPr lang="en-US" b="1" dirty="0">
                <a:latin typeface="Times New Roman" panose="02020603050405020304" pitchFamily="18" charset="0"/>
                <a:cs typeface="Times New Roman" panose="02020603050405020304" pitchFamily="18" charset="0"/>
              </a:rPr>
              <a:t>ONLINE SHOPPING APPLICATION</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HOME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CLOTHING PAGE ( PR0DUCTS)</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ORDER US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CONTACT US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ABOUT US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TRACK FOR ADMIN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REGISTER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LOGIN</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ADMIN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ORDER VIEW FOR USER</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PAYPAL FOR PAYMENT</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SUCCESS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FAILED PAGE</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DATA MANAGEMENT</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DATA DESCRIPTION</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DATA OBJECTS</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DATA TABLE DIAGRAM</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RELATIONSHIPS</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NON-FUNCTIONAL / OPERATIONAL REQUIREMENTS</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SECURITY</a:t>
            </a:r>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EFFICIENCY AND MAINTAINABLITY</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3409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Documentation</a:t>
            </a:r>
            <a:r>
              <a:rPr lang="en-US"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p:txBody>
          <a:bodyPr>
            <a:normAutofit lnSpcReduction="10000"/>
          </a:bodyPr>
          <a:lstStyle/>
          <a:p>
            <a:pPr>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System Design Document </a:t>
            </a:r>
          </a:p>
          <a:p>
            <a:pPr>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Contract document for design project </a:t>
            </a:r>
          </a:p>
          <a:p>
            <a:pPr>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Design Brief </a:t>
            </a:r>
          </a:p>
          <a:p>
            <a:pPr>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Security Plan </a:t>
            </a:r>
          </a:p>
          <a:p>
            <a:pPr>
              <a:lnSpc>
                <a:spcPct val="15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Database design</a:t>
            </a:r>
          </a:p>
          <a:p>
            <a:pPr marL="0" indent="0">
              <a:buNone/>
            </a:pPr>
            <a:r>
              <a:rPr lang="en-US" dirty="0"/>
              <a:t> </a:t>
            </a:r>
          </a:p>
        </p:txBody>
      </p:sp>
    </p:spTree>
    <p:extLst>
      <p:ext uri="{BB962C8B-B14F-4D97-AF65-F5344CB8AC3E}">
        <p14:creationId xmlns:p14="http://schemas.microsoft.com/office/powerpoint/2010/main" val="2608783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Risks and Issues </a:t>
            </a:r>
          </a:p>
        </p:txBody>
      </p:sp>
      <p:sp>
        <p:nvSpPr>
          <p:cNvPr id="3" name="Content Placeholder 2"/>
          <p:cNvSpPr>
            <a:spLocks noGrp="1"/>
          </p:cNvSpPr>
          <p:nvPr>
            <p:ph idx="1"/>
          </p:nvPr>
        </p:nvSpPr>
        <p:spPr/>
        <p:txBody>
          <a:bodyPr>
            <a:normAutofit fontScale="70000" lnSpcReduction="20000"/>
          </a:bodyPr>
          <a:lstStyle/>
          <a:p>
            <a:pPr>
              <a:lnSpc>
                <a:spcPct val="16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Conflict</a:t>
            </a:r>
          </a:p>
          <a:p>
            <a:pPr>
              <a:lnSpc>
                <a:spcPct val="16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Lateness or incompletion of project </a:t>
            </a:r>
          </a:p>
          <a:p>
            <a:pPr>
              <a:lnSpc>
                <a:spcPct val="160000"/>
              </a:lnSpc>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lnSpc>
                <a:spcPct val="16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Insufficient resources </a:t>
            </a:r>
          </a:p>
          <a:p>
            <a:pPr>
              <a:lnSpc>
                <a:spcPct val="160000"/>
              </a:lnSpc>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lnSpc>
                <a:spcPct val="16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Indecision </a:t>
            </a:r>
          </a:p>
          <a:p>
            <a:pPr>
              <a:lnSpc>
                <a:spcPct val="160000"/>
              </a:lnSpc>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lnSpc>
                <a:spcPct val="160000"/>
              </a:lnSpc>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Ineffective communication</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91519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Risk mitigation </a:t>
            </a:r>
          </a:p>
        </p:txBody>
      </p:sp>
      <p:sp>
        <p:nvSpPr>
          <p:cNvPr id="3" name="Content Placeholder 2"/>
          <p:cNvSpPr>
            <a:spLocks noGrp="1"/>
          </p:cNvSpPr>
          <p:nvPr>
            <p:ph idx="1"/>
          </p:nvPr>
        </p:nvSpPr>
        <p:spPr/>
        <p:txBody>
          <a:bodyPr>
            <a:normAutofit fontScale="92500"/>
          </a:bodyPr>
          <a:lstStyle/>
          <a:p>
            <a:pPr>
              <a:lnSpc>
                <a:spcPct val="150000"/>
              </a:lnSpc>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Clear conflict management and resolution process. </a:t>
            </a:r>
          </a:p>
          <a:p>
            <a:pPr>
              <a:lnSpc>
                <a:spcPct val="150000"/>
              </a:lnSpc>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Clear project management strategies. </a:t>
            </a:r>
          </a:p>
          <a:p>
            <a:pPr>
              <a:lnSpc>
                <a:spcPct val="150000"/>
              </a:lnSpc>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Project performance management and tracking strategies.</a:t>
            </a:r>
          </a:p>
          <a:p>
            <a:pPr>
              <a:lnSpc>
                <a:spcPct val="150000"/>
              </a:lnSpc>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Clear leadership, occupational roles  and decision making structure.</a:t>
            </a:r>
          </a:p>
          <a:p>
            <a:pPr>
              <a:lnSpc>
                <a:spcPct val="150000"/>
              </a:lnSpc>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Effective communication management.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8330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Skills required </a:t>
            </a: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Project management </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Source Coding </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Human resource management </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Marketing </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Sales and supply management </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Customer service </a:t>
            </a:r>
          </a:p>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Web Content creation and designing</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525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References </a:t>
            </a:r>
          </a:p>
        </p:txBody>
      </p:sp>
      <p:sp>
        <p:nvSpPr>
          <p:cNvPr id="3" name="Content Placeholder 2"/>
          <p:cNvSpPr>
            <a:spLocks noGrp="1"/>
          </p:cNvSpPr>
          <p:nvPr>
            <p:ph idx="1"/>
          </p:nvPr>
        </p:nvSpPr>
        <p:spPr/>
        <p:txBody>
          <a:bodyPr>
            <a:normAutofit fontScale="85000" lnSpcReduction="10000"/>
          </a:bodyPr>
          <a:lstStyle/>
          <a:p>
            <a:pPr marL="0" indent="0">
              <a:buNone/>
            </a:pPr>
            <a:r>
              <a:rPr lang="en-US" dirty="0">
                <a:latin typeface="Times New Roman" panose="02020603050405020304" pitchFamily="18" charset="0"/>
                <a:cs typeface="Times New Roman" panose="02020603050405020304" pitchFamily="18" charset="0"/>
              </a:rPr>
              <a:t>Cho, V., &amp; Lau, C. (2014). An integrative framework for customizations on satisfaction: the case of an online jewelry business in China. </a:t>
            </a:r>
            <a:r>
              <a:rPr lang="en-US" i="1" dirty="0">
                <a:latin typeface="Times New Roman" panose="02020603050405020304" pitchFamily="18" charset="0"/>
                <a:cs typeface="Times New Roman" panose="02020603050405020304" pitchFamily="18" charset="0"/>
              </a:rPr>
              <a:t>Journal of Service Science and Management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7</a:t>
            </a:r>
            <a:r>
              <a:rPr lang="en-US" dirty="0">
                <a:latin typeface="Times New Roman" panose="02020603050405020304" pitchFamily="18" charset="0"/>
                <a:cs typeface="Times New Roman" panose="02020603050405020304" pitchFamily="18" charset="0"/>
              </a:rPr>
              <a:t>(02), 165.</a:t>
            </a:r>
          </a:p>
          <a:p>
            <a:pPr marL="0" indent="0">
              <a:buNone/>
            </a:pPr>
            <a:r>
              <a:rPr lang="en-US" dirty="0" err="1">
                <a:latin typeface="Times New Roman" panose="02020603050405020304" pitchFamily="18" charset="0"/>
                <a:cs typeface="Times New Roman" panose="02020603050405020304" pitchFamily="18" charset="0"/>
              </a:rPr>
              <a:t>Ciptawilangga</a:t>
            </a:r>
            <a:r>
              <a:rPr lang="en-US" dirty="0">
                <a:latin typeface="Times New Roman" panose="02020603050405020304" pitchFamily="18" charset="0"/>
                <a:cs typeface="Times New Roman" panose="02020603050405020304" pitchFamily="18" charset="0"/>
              </a:rPr>
              <a:t>, Y. (2010). </a:t>
            </a:r>
            <a:r>
              <a:rPr lang="en-US" i="1" dirty="0">
                <a:latin typeface="Times New Roman" panose="02020603050405020304" pitchFamily="18" charset="0"/>
                <a:cs typeface="Times New Roman" panose="02020603050405020304" pitchFamily="18" charset="0"/>
              </a:rPr>
              <a:t>U.S. Patent Application No. 12/474,202</a:t>
            </a:r>
            <a:r>
              <a:rPr lang="en-US" dirty="0">
                <a:latin typeface="Times New Roman" panose="02020603050405020304" pitchFamily="18" charset="0"/>
                <a:cs typeface="Times New Roman" panose="02020603050405020304" pitchFamily="18" charset="0"/>
              </a:rPr>
              <a:t>.</a:t>
            </a:r>
          </a:p>
          <a:p>
            <a:pPr marL="0" indent="0">
              <a:buNone/>
            </a:pPr>
            <a:r>
              <a:rPr lang="en-US" dirty="0" err="1">
                <a:latin typeface="Times New Roman" panose="02020603050405020304" pitchFamily="18" charset="0"/>
                <a:cs typeface="Times New Roman" panose="02020603050405020304" pitchFamily="18" charset="0"/>
              </a:rPr>
              <a:t>Ebster</a:t>
            </a:r>
            <a:r>
              <a:rPr lang="en-US" dirty="0">
                <a:latin typeface="Times New Roman" panose="02020603050405020304" pitchFamily="18" charset="0"/>
                <a:cs typeface="Times New Roman" panose="02020603050405020304" pitchFamily="18" charset="0"/>
              </a:rPr>
              <a:t>, C. (2011). </a:t>
            </a:r>
            <a:r>
              <a:rPr lang="en-US" i="1" dirty="0">
                <a:latin typeface="Times New Roman" panose="02020603050405020304" pitchFamily="18" charset="0"/>
                <a:cs typeface="Times New Roman" panose="02020603050405020304" pitchFamily="18" charset="0"/>
              </a:rPr>
              <a:t>Store design and visual merchandising: creating store space that encourages buying</a:t>
            </a:r>
            <a:r>
              <a:rPr lang="en-US" dirty="0">
                <a:latin typeface="Times New Roman" panose="02020603050405020304" pitchFamily="18" charset="0"/>
                <a:cs typeface="Times New Roman" panose="02020603050405020304" pitchFamily="18" charset="0"/>
              </a:rPr>
              <a:t>. Business Expert Press.</a:t>
            </a:r>
          </a:p>
          <a:p>
            <a:pPr marL="0" indent="0">
              <a:buNone/>
            </a:pPr>
            <a:r>
              <a:rPr lang="en-US" dirty="0" err="1">
                <a:latin typeface="Times New Roman" panose="02020603050405020304" pitchFamily="18" charset="0"/>
                <a:cs typeface="Times New Roman" panose="02020603050405020304" pitchFamily="18" charset="0"/>
              </a:rPr>
              <a:t>Lutnick</a:t>
            </a:r>
            <a:r>
              <a:rPr lang="en-US" dirty="0">
                <a:latin typeface="Times New Roman" panose="02020603050405020304" pitchFamily="18" charset="0"/>
                <a:cs typeface="Times New Roman" panose="02020603050405020304" pitchFamily="18" charset="0"/>
              </a:rPr>
              <a:t>, H., Tam, S., Watkins, B., Klein, M., Klein, J., &amp; Berg, A. (2015). </a:t>
            </a:r>
            <a:r>
              <a:rPr lang="en-US" i="1" dirty="0">
                <a:latin typeface="Times New Roman" panose="02020603050405020304" pitchFamily="18" charset="0"/>
                <a:cs typeface="Times New Roman" panose="02020603050405020304" pitchFamily="18" charset="0"/>
              </a:rPr>
              <a:t>U.S. Patent Application No. 14/676,809</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6650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TotalTime>
  <Words>837</Words>
  <Application>Microsoft Office PowerPoint</Application>
  <PresentationFormat>On-screen Show (4:3)</PresentationFormat>
  <Paragraphs>127</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 New Roman</vt:lpstr>
      <vt:lpstr>Wingdings</vt:lpstr>
      <vt:lpstr>Office Theme</vt:lpstr>
      <vt:lpstr>ONLINE JEWELERY MARKETING ALVIN LUGO  YEN LEE CMGT/555 1/29/2018 </vt:lpstr>
      <vt:lpstr>Description</vt:lpstr>
      <vt:lpstr>Scope and justification </vt:lpstr>
      <vt:lpstr>Design tool and Methodology </vt:lpstr>
      <vt:lpstr>Development Test &amp; Production</vt:lpstr>
      <vt:lpstr>STEPS </vt:lpstr>
      <vt:lpstr>Documentation </vt:lpstr>
      <vt:lpstr>Risks and Issues </vt:lpstr>
      <vt:lpstr>Risk mitigation </vt:lpstr>
      <vt:lpstr>Skills required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JEWELERY MARKETING COMPANY</dc:title>
  <dc:creator>brio</dc:creator>
  <cp:lastModifiedBy>Lugo, Alvin</cp:lastModifiedBy>
  <cp:revision>27</cp:revision>
  <dcterms:created xsi:type="dcterms:W3CDTF">2006-08-16T00:00:00Z</dcterms:created>
  <dcterms:modified xsi:type="dcterms:W3CDTF">2018-01-29T21:23:27Z</dcterms:modified>
</cp:coreProperties>
</file>