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0"/>
  </p:notesMasterIdLst>
  <p:handoutMasterIdLst>
    <p:handoutMasterId r:id="rId41"/>
  </p:handoutMasterIdLst>
  <p:sldIdLst>
    <p:sldId id="256" r:id="rId2"/>
    <p:sldId id="294" r:id="rId3"/>
    <p:sldId id="291" r:id="rId4"/>
    <p:sldId id="292" r:id="rId5"/>
    <p:sldId id="293" r:id="rId6"/>
    <p:sldId id="296" r:id="rId7"/>
    <p:sldId id="257"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5" r:id="rId23"/>
    <p:sldId id="276" r:id="rId24"/>
    <p:sldId id="277" r:id="rId25"/>
    <p:sldId id="278" r:id="rId26"/>
    <p:sldId id="279" r:id="rId27"/>
    <p:sldId id="280" r:id="rId28"/>
    <p:sldId id="281" r:id="rId29"/>
    <p:sldId id="282" r:id="rId30"/>
    <p:sldId id="283" r:id="rId31"/>
    <p:sldId id="295" r:id="rId32"/>
    <p:sldId id="284" r:id="rId33"/>
    <p:sldId id="285" r:id="rId34"/>
    <p:sldId id="286" r:id="rId35"/>
    <p:sldId id="287" r:id="rId36"/>
    <p:sldId id="288" r:id="rId37"/>
    <p:sldId id="289" r:id="rId38"/>
    <p:sldId id="290" r:id="rId39"/>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60F27F18-9989-4624-9A67-622F05A99FB9}" type="datetimeFigureOut">
              <a:rPr lang="en-US" smtClean="0"/>
              <a:t>9/24/2018</a:t>
            </a:fld>
            <a:endParaRPr lang="en-US"/>
          </a:p>
        </p:txBody>
      </p:sp>
      <p:sp>
        <p:nvSpPr>
          <p:cNvPr id="4" name="Footer Placeholder 3"/>
          <p:cNvSpPr>
            <a:spLocks noGrp="1"/>
          </p:cNvSpPr>
          <p:nvPr>
            <p:ph type="ftr" sz="quarter" idx="2"/>
          </p:nvPr>
        </p:nvSpPr>
        <p:spPr>
          <a:xfrm>
            <a:off x="0" y="8847138"/>
            <a:ext cx="2971800" cy="46513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47138"/>
            <a:ext cx="2971800" cy="465137"/>
          </a:xfrm>
          <a:prstGeom prst="rect">
            <a:avLst/>
          </a:prstGeom>
        </p:spPr>
        <p:txBody>
          <a:bodyPr vert="horz" lIns="91440" tIns="45720" rIns="91440" bIns="45720" rtlCol="0" anchor="b"/>
          <a:lstStyle>
            <a:lvl1pPr algn="r">
              <a:defRPr sz="1200"/>
            </a:lvl1pPr>
          </a:lstStyle>
          <a:p>
            <a:fld id="{7A3FDDC5-5A81-48DC-9842-7F19C3E8AB7B}" type="slidenum">
              <a:rPr lang="en-US" smtClean="0"/>
              <a:t>‹#›</a:t>
            </a:fld>
            <a:endParaRPr lang="en-US"/>
          </a:p>
        </p:txBody>
      </p:sp>
    </p:spTree>
    <p:extLst>
      <p:ext uri="{BB962C8B-B14F-4D97-AF65-F5344CB8AC3E}">
        <p14:creationId xmlns:p14="http://schemas.microsoft.com/office/powerpoint/2010/main" val="2423265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69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5693"/>
          </a:xfrm>
          <a:prstGeom prst="rect">
            <a:avLst/>
          </a:prstGeom>
        </p:spPr>
        <p:txBody>
          <a:bodyPr vert="horz" lIns="91440" tIns="45720" rIns="91440" bIns="45720" rtlCol="0"/>
          <a:lstStyle>
            <a:lvl1pPr algn="r">
              <a:defRPr sz="1200"/>
            </a:lvl1pPr>
          </a:lstStyle>
          <a:p>
            <a:fld id="{1EEF4338-6ECF-46AF-9DDE-D9DD7B20782B}" type="datetimeFigureOut">
              <a:rPr lang="en-US" smtClean="0"/>
              <a:t>9/24/2018</a:t>
            </a:fld>
            <a:endParaRPr lang="en-US"/>
          </a:p>
        </p:txBody>
      </p:sp>
      <p:sp>
        <p:nvSpPr>
          <p:cNvPr id="4" name="Slide Image Placeholder 3"/>
          <p:cNvSpPr>
            <a:spLocks noGrp="1" noRot="1" noChangeAspect="1"/>
          </p:cNvSpPr>
          <p:nvPr>
            <p:ph type="sldImg" idx="2"/>
          </p:nvPr>
        </p:nvSpPr>
        <p:spPr>
          <a:xfrm>
            <a:off x="1101725" y="698500"/>
            <a:ext cx="4654550" cy="34925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24085"/>
            <a:ext cx="5486400" cy="41912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6553"/>
            <a:ext cx="2971800" cy="46569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46553"/>
            <a:ext cx="2971800" cy="465693"/>
          </a:xfrm>
          <a:prstGeom prst="rect">
            <a:avLst/>
          </a:prstGeom>
        </p:spPr>
        <p:txBody>
          <a:bodyPr vert="horz" lIns="91440" tIns="45720" rIns="91440" bIns="45720" rtlCol="0" anchor="b"/>
          <a:lstStyle>
            <a:lvl1pPr algn="r">
              <a:defRPr sz="1200"/>
            </a:lvl1pPr>
          </a:lstStyle>
          <a:p>
            <a:fld id="{215A1A13-3F89-4D1C-8650-8EBDAF0EDBF6}" type="slidenum">
              <a:rPr lang="en-US" smtClean="0"/>
              <a:t>‹#›</a:t>
            </a:fld>
            <a:endParaRPr lang="en-US"/>
          </a:p>
        </p:txBody>
      </p:sp>
    </p:spTree>
    <p:extLst>
      <p:ext uri="{BB962C8B-B14F-4D97-AF65-F5344CB8AC3E}">
        <p14:creationId xmlns:p14="http://schemas.microsoft.com/office/powerpoint/2010/main" val="2841667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E1292093-D9A1-491A-9C32-DB1D9FF04AA3}" type="slidenum">
              <a:rPr lang="en-US" altLang="en-US" smtClean="0"/>
              <a:pPr/>
              <a:t>23</a:t>
            </a:fld>
            <a:endParaRPr lang="en-US" altLang="en-US" smtClean="0"/>
          </a:p>
        </p:txBody>
      </p:sp>
      <p:sp>
        <p:nvSpPr>
          <p:cNvPr id="16386" name="Rectangle 2"/>
          <p:cNvSpPr>
            <a:spLocks noGrp="1" noRot="1" noChangeAspect="1" noChangeArrowheads="1" noTextEdit="1"/>
          </p:cNvSpPr>
          <p:nvPr>
            <p:ph type="sldImg"/>
          </p:nvPr>
        </p:nvSpPr>
        <p:spPr>
          <a:xfrm>
            <a:off x="1109663" y="701675"/>
            <a:ext cx="4648200" cy="3487738"/>
          </a:xfrm>
          <a:ln/>
        </p:spPr>
      </p:sp>
      <p:sp>
        <p:nvSpPr>
          <p:cNvPr id="16387" name="Rectangle 3"/>
          <p:cNvSpPr>
            <a:spLocks noGrp="1" noChangeArrowheads="1"/>
          </p:cNvSpPr>
          <p:nvPr>
            <p:ph type="body" idx="1"/>
          </p:nvPr>
        </p:nvSpPr>
        <p:spPr>
          <a:xfrm>
            <a:off x="912813" y="4435404"/>
            <a:ext cx="5029200" cy="413787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877D4166-1E72-4BF8-9B41-0E517FD8FAE0}" type="slidenum">
              <a:rPr lang="en-US" altLang="en-US" smtClean="0"/>
              <a:pPr/>
              <a:t>24</a:t>
            </a:fld>
            <a:endParaRPr lang="en-US" altLang="en-US" smtClean="0"/>
          </a:p>
        </p:txBody>
      </p:sp>
      <p:sp>
        <p:nvSpPr>
          <p:cNvPr id="18434" name="Rectangle 2"/>
          <p:cNvSpPr>
            <a:spLocks noGrp="1" noRot="1" noChangeAspect="1" noChangeArrowheads="1" noTextEdit="1"/>
          </p:cNvSpPr>
          <p:nvPr>
            <p:ph type="sldImg"/>
          </p:nvPr>
        </p:nvSpPr>
        <p:spPr>
          <a:xfrm>
            <a:off x="1109663" y="701675"/>
            <a:ext cx="4648200" cy="3487738"/>
          </a:xfrm>
          <a:ln/>
        </p:spPr>
      </p:sp>
      <p:sp>
        <p:nvSpPr>
          <p:cNvPr id="18435" name="Rectangle 3"/>
          <p:cNvSpPr>
            <a:spLocks noGrp="1" noChangeArrowheads="1"/>
          </p:cNvSpPr>
          <p:nvPr>
            <p:ph type="body" idx="1"/>
          </p:nvPr>
        </p:nvSpPr>
        <p:spPr>
          <a:xfrm>
            <a:off x="912813" y="4435404"/>
            <a:ext cx="5029200" cy="413787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A82DF506-DC05-4B6F-AFF7-15813228115D}" type="slidenum">
              <a:rPr lang="en-US" altLang="en-US" smtClean="0"/>
              <a:pPr/>
              <a:t>25</a:t>
            </a:fld>
            <a:endParaRPr lang="en-US" altLang="en-US" smtClean="0"/>
          </a:p>
        </p:txBody>
      </p:sp>
      <p:sp>
        <p:nvSpPr>
          <p:cNvPr id="20482" name="Rectangle 2"/>
          <p:cNvSpPr>
            <a:spLocks noGrp="1" noRot="1" noChangeAspect="1" noChangeArrowheads="1" noTextEdit="1"/>
          </p:cNvSpPr>
          <p:nvPr>
            <p:ph type="sldImg"/>
          </p:nvPr>
        </p:nvSpPr>
        <p:spPr>
          <a:xfrm>
            <a:off x="1103313" y="696913"/>
            <a:ext cx="4656137" cy="3494087"/>
          </a:xfrm>
          <a:ln/>
        </p:spPr>
      </p:sp>
      <p:sp>
        <p:nvSpPr>
          <p:cNvPr id="20483" name="Rectangle 3"/>
          <p:cNvSpPr>
            <a:spLocks noGrp="1" noChangeArrowheads="1"/>
          </p:cNvSpPr>
          <p:nvPr>
            <p:ph type="body" idx="1"/>
          </p:nvPr>
        </p:nvSpPr>
        <p:spPr>
          <a:xfrm>
            <a:off x="914400" y="4422469"/>
            <a:ext cx="5029200" cy="419447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4E32EAFE-E4D2-4743-9F8C-23627E0C5EBB}" type="slidenum">
              <a:rPr lang="en-US" altLang="en-US" smtClean="0"/>
              <a:pPr/>
              <a:t>26</a:t>
            </a:fld>
            <a:endParaRPr lang="en-US" altLang="en-US" smtClean="0"/>
          </a:p>
        </p:txBody>
      </p:sp>
      <p:sp>
        <p:nvSpPr>
          <p:cNvPr id="22530" name="Rectangle 2"/>
          <p:cNvSpPr>
            <a:spLocks noGrp="1" noRot="1" noChangeAspect="1" noChangeArrowheads="1" noTextEdit="1"/>
          </p:cNvSpPr>
          <p:nvPr>
            <p:ph type="sldImg"/>
          </p:nvPr>
        </p:nvSpPr>
        <p:spPr>
          <a:xfrm>
            <a:off x="1103313" y="696913"/>
            <a:ext cx="4656137" cy="3494087"/>
          </a:xfrm>
          <a:ln/>
        </p:spPr>
      </p:sp>
      <p:sp>
        <p:nvSpPr>
          <p:cNvPr id="22531" name="Rectangle 3"/>
          <p:cNvSpPr>
            <a:spLocks noGrp="1" noChangeArrowheads="1"/>
          </p:cNvSpPr>
          <p:nvPr>
            <p:ph type="body" idx="1"/>
          </p:nvPr>
        </p:nvSpPr>
        <p:spPr>
          <a:xfrm>
            <a:off x="914400" y="4422469"/>
            <a:ext cx="5029200" cy="419447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118DCC1D-1B06-46F7-98A4-2EEC11430379}" type="slidenum">
              <a:rPr lang="en-US" altLang="en-US" smtClean="0"/>
              <a:pPr/>
              <a:t>27</a:t>
            </a:fld>
            <a:endParaRPr lang="en-US" altLang="en-US" smtClean="0"/>
          </a:p>
        </p:txBody>
      </p:sp>
      <p:sp>
        <p:nvSpPr>
          <p:cNvPr id="24578" name="Rectangle 2"/>
          <p:cNvSpPr>
            <a:spLocks noGrp="1" noRot="1" noChangeAspect="1" noChangeArrowheads="1" noTextEdit="1"/>
          </p:cNvSpPr>
          <p:nvPr>
            <p:ph type="sldImg"/>
          </p:nvPr>
        </p:nvSpPr>
        <p:spPr>
          <a:xfrm>
            <a:off x="1103313" y="696913"/>
            <a:ext cx="4656137" cy="3494087"/>
          </a:xfrm>
          <a:ln/>
        </p:spPr>
      </p:sp>
      <p:sp>
        <p:nvSpPr>
          <p:cNvPr id="24579" name="Rectangle 3"/>
          <p:cNvSpPr>
            <a:spLocks noGrp="1" noChangeArrowheads="1"/>
          </p:cNvSpPr>
          <p:nvPr>
            <p:ph type="body" idx="1"/>
          </p:nvPr>
        </p:nvSpPr>
        <p:spPr>
          <a:xfrm>
            <a:off x="914400" y="4422469"/>
            <a:ext cx="5029200" cy="419447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558D81B9-B35E-4DD6-9BCD-3AA62D988BF6}" type="slidenum">
              <a:rPr lang="en-US" altLang="en-US" smtClean="0"/>
              <a:pPr/>
              <a:t>28</a:t>
            </a:fld>
            <a:endParaRPr lang="en-US" altLang="en-US" smtClean="0"/>
          </a:p>
        </p:txBody>
      </p:sp>
      <p:sp>
        <p:nvSpPr>
          <p:cNvPr id="26626" name="Rectangle 2"/>
          <p:cNvSpPr>
            <a:spLocks noChangeArrowheads="1"/>
          </p:cNvSpPr>
          <p:nvPr/>
        </p:nvSpPr>
        <p:spPr bwMode="auto">
          <a:xfrm>
            <a:off x="3886200" y="8086"/>
            <a:ext cx="2971800" cy="4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endParaRPr lang="en-NZ" altLang="en-US"/>
          </a:p>
        </p:txBody>
      </p:sp>
      <p:sp>
        <p:nvSpPr>
          <p:cNvPr id="26627" name="Rectangle 3"/>
          <p:cNvSpPr>
            <a:spLocks noChangeArrowheads="1"/>
          </p:cNvSpPr>
          <p:nvPr/>
        </p:nvSpPr>
        <p:spPr bwMode="auto">
          <a:xfrm>
            <a:off x="3886200" y="8867574"/>
            <a:ext cx="2971800" cy="434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9050" tIns="0" rIns="19050" bIns="0" anchor="b"/>
          <a:lstStyle>
            <a:lvl1pPr defTabSz="762000">
              <a:defRPr>
                <a:solidFill>
                  <a:schemeClr val="tx1"/>
                </a:solidFill>
                <a:latin typeface="Arial" charset="0"/>
              </a:defRPr>
            </a:lvl1pPr>
            <a:lvl2pPr marL="742950" indent="-285750" defTabSz="762000">
              <a:defRPr>
                <a:solidFill>
                  <a:schemeClr val="tx1"/>
                </a:solidFill>
                <a:latin typeface="Arial" charset="0"/>
              </a:defRPr>
            </a:lvl2pPr>
            <a:lvl3pPr marL="1143000" indent="-228600" defTabSz="762000">
              <a:defRPr>
                <a:solidFill>
                  <a:schemeClr val="tx1"/>
                </a:solidFill>
                <a:latin typeface="Arial" charset="0"/>
              </a:defRPr>
            </a:lvl3pPr>
            <a:lvl4pPr marL="1600200" indent="-228600" defTabSz="762000">
              <a:defRPr>
                <a:solidFill>
                  <a:schemeClr val="tx1"/>
                </a:solidFill>
                <a:latin typeface="Arial" charset="0"/>
              </a:defRPr>
            </a:lvl4pPr>
            <a:lvl5pPr marL="2057400" indent="-228600" defTabSz="762000">
              <a:defRPr>
                <a:solidFill>
                  <a:schemeClr val="tx1"/>
                </a:solidFill>
                <a:latin typeface="Arial" charset="0"/>
              </a:defRPr>
            </a:lvl5pPr>
            <a:lvl6pPr marL="2514600" indent="-228600" defTabSz="762000" fontAlgn="base">
              <a:spcBef>
                <a:spcPct val="0"/>
              </a:spcBef>
              <a:spcAft>
                <a:spcPct val="0"/>
              </a:spcAft>
              <a:defRPr>
                <a:solidFill>
                  <a:schemeClr val="tx1"/>
                </a:solidFill>
                <a:latin typeface="Arial" charset="0"/>
              </a:defRPr>
            </a:lvl6pPr>
            <a:lvl7pPr marL="2971800" indent="-228600" defTabSz="762000" fontAlgn="base">
              <a:spcBef>
                <a:spcPct val="0"/>
              </a:spcBef>
              <a:spcAft>
                <a:spcPct val="0"/>
              </a:spcAft>
              <a:defRPr>
                <a:solidFill>
                  <a:schemeClr val="tx1"/>
                </a:solidFill>
                <a:latin typeface="Arial" charset="0"/>
              </a:defRPr>
            </a:lvl7pPr>
            <a:lvl8pPr marL="3429000" indent="-228600" defTabSz="762000" fontAlgn="base">
              <a:spcBef>
                <a:spcPct val="0"/>
              </a:spcBef>
              <a:spcAft>
                <a:spcPct val="0"/>
              </a:spcAft>
              <a:defRPr>
                <a:solidFill>
                  <a:schemeClr val="tx1"/>
                </a:solidFill>
                <a:latin typeface="Arial" charset="0"/>
              </a:defRPr>
            </a:lvl8pPr>
            <a:lvl9pPr marL="3886200" indent="-228600" defTabSz="762000" fontAlgn="base">
              <a:spcBef>
                <a:spcPct val="0"/>
              </a:spcBef>
              <a:spcAft>
                <a:spcPct val="0"/>
              </a:spcAft>
              <a:defRPr>
                <a:solidFill>
                  <a:schemeClr val="tx1"/>
                </a:solidFill>
                <a:latin typeface="Arial" charset="0"/>
              </a:defRPr>
            </a:lvl9pPr>
          </a:lstStyle>
          <a:p>
            <a:pPr algn="r" eaLnBrk="0" hangingPunct="0"/>
            <a:r>
              <a:rPr lang="en-US" altLang="en-US" sz="1000" i="1">
                <a:latin typeface="Times New Roman" pitchFamily="18" charset="0"/>
              </a:rPr>
              <a:t>15</a:t>
            </a:r>
          </a:p>
        </p:txBody>
      </p:sp>
      <p:sp>
        <p:nvSpPr>
          <p:cNvPr id="26628" name="Rectangle 4"/>
          <p:cNvSpPr>
            <a:spLocks noChangeArrowheads="1"/>
          </p:cNvSpPr>
          <p:nvPr/>
        </p:nvSpPr>
        <p:spPr bwMode="auto">
          <a:xfrm>
            <a:off x="0" y="8867574"/>
            <a:ext cx="2971800" cy="434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endParaRPr lang="en-NZ" altLang="en-US"/>
          </a:p>
        </p:txBody>
      </p:sp>
      <p:sp>
        <p:nvSpPr>
          <p:cNvPr id="26629" name="Rectangle 5"/>
          <p:cNvSpPr>
            <a:spLocks noChangeArrowheads="1"/>
          </p:cNvSpPr>
          <p:nvPr/>
        </p:nvSpPr>
        <p:spPr bwMode="auto">
          <a:xfrm>
            <a:off x="0" y="8086"/>
            <a:ext cx="2971800" cy="43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endParaRPr lang="en-NZ" altLang="en-US"/>
          </a:p>
        </p:txBody>
      </p:sp>
      <p:sp>
        <p:nvSpPr>
          <p:cNvPr id="26630" name="Rectangle 6"/>
          <p:cNvSpPr>
            <a:spLocks noGrp="1" noRot="1" noChangeAspect="1" noChangeArrowheads="1" noTextEdit="1"/>
          </p:cNvSpPr>
          <p:nvPr>
            <p:ph type="sldImg"/>
          </p:nvPr>
        </p:nvSpPr>
        <p:spPr>
          <a:xfrm>
            <a:off x="1103313" y="700088"/>
            <a:ext cx="4651375" cy="3489325"/>
          </a:xfrm>
          <a:ln w="12700" cap="flat">
            <a:solidFill>
              <a:schemeClr val="tx1"/>
            </a:solidFill>
          </a:ln>
        </p:spPr>
      </p:sp>
      <p:sp>
        <p:nvSpPr>
          <p:cNvPr id="26631" name="Rectangle 7"/>
          <p:cNvSpPr>
            <a:spLocks noGrp="1" noChangeArrowheads="1"/>
          </p:cNvSpPr>
          <p:nvPr>
            <p:ph type="body" idx="1"/>
          </p:nvPr>
        </p:nvSpPr>
        <p:spPr>
          <a:xfrm>
            <a:off x="914400" y="4437021"/>
            <a:ext cx="5029200" cy="414272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7" tIns="44450" rIns="90487" bIns="44450"/>
          <a:lstStyle/>
          <a:p>
            <a:pPr defTabSz="762000"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C0961613-6CBE-4FC2-9EAC-FB8CADC503CE}" type="slidenum">
              <a:rPr lang="en-US" altLang="en-US" smtClean="0"/>
              <a:pPr/>
              <a:t>29</a:t>
            </a:fld>
            <a:endParaRPr lang="en-US" altLang="en-US" smtClean="0"/>
          </a:p>
        </p:txBody>
      </p:sp>
      <p:sp>
        <p:nvSpPr>
          <p:cNvPr id="28674" name="Rectangle 2"/>
          <p:cNvSpPr>
            <a:spLocks noGrp="1" noRot="1" noChangeAspect="1" noChangeArrowheads="1" noTextEdit="1"/>
          </p:cNvSpPr>
          <p:nvPr>
            <p:ph type="sldImg"/>
          </p:nvPr>
        </p:nvSpPr>
        <p:spPr>
          <a:xfrm>
            <a:off x="1103313" y="696913"/>
            <a:ext cx="4656137" cy="3494087"/>
          </a:xfrm>
          <a:ln/>
        </p:spPr>
      </p:sp>
      <p:sp>
        <p:nvSpPr>
          <p:cNvPr id="28675" name="Rectangle 3"/>
          <p:cNvSpPr>
            <a:spLocks noGrp="1" noChangeArrowheads="1"/>
          </p:cNvSpPr>
          <p:nvPr>
            <p:ph type="body" idx="1"/>
          </p:nvPr>
        </p:nvSpPr>
        <p:spPr>
          <a:xfrm>
            <a:off x="914400" y="4422469"/>
            <a:ext cx="5029200" cy="419447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A93D8555-423C-4812-84E4-E8F50D7DA6E1}" type="slidenum">
              <a:rPr lang="en-US" altLang="en-US" smtClean="0"/>
              <a:pPr/>
              <a:t>30</a:t>
            </a:fld>
            <a:endParaRPr lang="en-US" altLang="en-US" smtClean="0"/>
          </a:p>
        </p:txBody>
      </p:sp>
      <p:sp>
        <p:nvSpPr>
          <p:cNvPr id="30722" name="Rectangle 2"/>
          <p:cNvSpPr>
            <a:spLocks noGrp="1" noRot="1" noChangeAspect="1" noChangeArrowheads="1" noTextEdit="1"/>
          </p:cNvSpPr>
          <p:nvPr>
            <p:ph type="sldImg"/>
          </p:nvPr>
        </p:nvSpPr>
        <p:spPr>
          <a:xfrm>
            <a:off x="1103313" y="696913"/>
            <a:ext cx="4656137" cy="3494087"/>
          </a:xfrm>
          <a:ln/>
        </p:spPr>
      </p:sp>
      <p:sp>
        <p:nvSpPr>
          <p:cNvPr id="30723" name="Rectangle 3"/>
          <p:cNvSpPr>
            <a:spLocks noGrp="1" noChangeArrowheads="1"/>
          </p:cNvSpPr>
          <p:nvPr>
            <p:ph type="body" idx="1"/>
          </p:nvPr>
        </p:nvSpPr>
        <p:spPr>
          <a:xfrm>
            <a:off x="914400" y="4422469"/>
            <a:ext cx="5029200" cy="419447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D521A81F-0B52-4C1D-8C34-34AD6E1CAAE4}" type="slidenum">
              <a:rPr lang="en-US" altLang="en-US" smtClean="0"/>
              <a:pPr/>
              <a:t>32</a:t>
            </a:fld>
            <a:endParaRPr lang="en-US" altLang="en-US" smtClean="0"/>
          </a:p>
        </p:txBody>
      </p:sp>
      <p:sp>
        <p:nvSpPr>
          <p:cNvPr id="49154" name="Rectangle 2"/>
          <p:cNvSpPr>
            <a:spLocks noGrp="1" noRot="1" noChangeAspect="1" noChangeArrowheads="1" noTextEdit="1"/>
          </p:cNvSpPr>
          <p:nvPr>
            <p:ph type="sldImg"/>
          </p:nvPr>
        </p:nvSpPr>
        <p:spPr>
          <a:xfrm>
            <a:off x="1103313" y="696913"/>
            <a:ext cx="4656137" cy="3494087"/>
          </a:xfrm>
          <a:ln/>
        </p:spPr>
      </p:sp>
      <p:sp>
        <p:nvSpPr>
          <p:cNvPr id="49155" name="Rectangle 3"/>
          <p:cNvSpPr>
            <a:spLocks noGrp="1" noChangeArrowheads="1"/>
          </p:cNvSpPr>
          <p:nvPr>
            <p:ph type="body" idx="1"/>
          </p:nvPr>
        </p:nvSpPr>
        <p:spPr>
          <a:xfrm>
            <a:off x="914400" y="4422469"/>
            <a:ext cx="5029200" cy="419447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D75F0EEB-4A27-4833-9950-6A6739252203}" type="slidenum">
              <a:rPr lang="en-US" altLang="en-US" smtClean="0"/>
              <a:pPr/>
              <a:t>33</a:t>
            </a:fld>
            <a:endParaRPr lang="en-US" altLang="en-US" smtClean="0"/>
          </a:p>
        </p:txBody>
      </p:sp>
      <p:sp>
        <p:nvSpPr>
          <p:cNvPr id="51202" name="Rectangle 2"/>
          <p:cNvSpPr>
            <a:spLocks noGrp="1" noRot="1" noChangeAspect="1" noChangeArrowheads="1" noTextEdit="1"/>
          </p:cNvSpPr>
          <p:nvPr>
            <p:ph type="sldImg"/>
          </p:nvPr>
        </p:nvSpPr>
        <p:spPr>
          <a:xfrm>
            <a:off x="1103313" y="696913"/>
            <a:ext cx="4656137" cy="3494087"/>
          </a:xfrm>
          <a:ln/>
        </p:spPr>
      </p:sp>
      <p:sp>
        <p:nvSpPr>
          <p:cNvPr id="51203" name="Rectangle 3"/>
          <p:cNvSpPr>
            <a:spLocks noGrp="1" noChangeArrowheads="1"/>
          </p:cNvSpPr>
          <p:nvPr>
            <p:ph type="body" idx="1"/>
          </p:nvPr>
        </p:nvSpPr>
        <p:spPr>
          <a:xfrm>
            <a:off x="914400" y="4422469"/>
            <a:ext cx="5029200" cy="419447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A59131DD-7FEB-46DA-830F-EE630E920E67}" type="slidenum">
              <a:rPr lang="en-US" altLang="en-US" smtClean="0"/>
              <a:pPr/>
              <a:t>34</a:t>
            </a:fld>
            <a:endParaRPr lang="en-US" altLang="en-US" smtClean="0"/>
          </a:p>
        </p:txBody>
      </p:sp>
      <p:sp>
        <p:nvSpPr>
          <p:cNvPr id="53250" name="Rectangle 2"/>
          <p:cNvSpPr>
            <a:spLocks noGrp="1" noRot="1" noChangeAspect="1" noChangeArrowheads="1" noTextEdit="1"/>
          </p:cNvSpPr>
          <p:nvPr>
            <p:ph type="sldImg"/>
          </p:nvPr>
        </p:nvSpPr>
        <p:spPr>
          <a:xfrm>
            <a:off x="1103313" y="696913"/>
            <a:ext cx="4656137" cy="3494087"/>
          </a:xfrm>
          <a:ln/>
        </p:spPr>
      </p:sp>
      <p:sp>
        <p:nvSpPr>
          <p:cNvPr id="53251" name="Rectangle 3"/>
          <p:cNvSpPr>
            <a:spLocks noGrp="1" noChangeArrowheads="1"/>
          </p:cNvSpPr>
          <p:nvPr>
            <p:ph type="body" idx="1"/>
          </p:nvPr>
        </p:nvSpPr>
        <p:spPr>
          <a:xfrm>
            <a:off x="914400" y="4422469"/>
            <a:ext cx="5029200" cy="419447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40063CEC-16C1-404A-AFF2-473003CA3120}" type="slidenum">
              <a:rPr lang="en-US" altLang="en-US" smtClean="0"/>
              <a:pPr/>
              <a:t>35</a:t>
            </a:fld>
            <a:endParaRPr lang="en-US" altLang="en-US" smtClean="0"/>
          </a:p>
        </p:txBody>
      </p:sp>
      <p:sp>
        <p:nvSpPr>
          <p:cNvPr id="55298" name="Rectangle 2"/>
          <p:cNvSpPr>
            <a:spLocks noGrp="1" noRot="1" noChangeAspect="1" noChangeArrowheads="1" noTextEdit="1"/>
          </p:cNvSpPr>
          <p:nvPr>
            <p:ph type="sldImg"/>
          </p:nvPr>
        </p:nvSpPr>
        <p:spPr>
          <a:xfrm>
            <a:off x="1103313" y="696913"/>
            <a:ext cx="4656137" cy="3494087"/>
          </a:xfrm>
          <a:ln/>
        </p:spPr>
      </p:sp>
      <p:sp>
        <p:nvSpPr>
          <p:cNvPr id="55299" name="Rectangle 3"/>
          <p:cNvSpPr>
            <a:spLocks noGrp="1" noChangeArrowheads="1"/>
          </p:cNvSpPr>
          <p:nvPr>
            <p:ph type="body" idx="1"/>
          </p:nvPr>
        </p:nvSpPr>
        <p:spPr>
          <a:xfrm>
            <a:off x="914400" y="4422469"/>
            <a:ext cx="5029200" cy="419447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F782B5A3-03A5-42C1-89FB-8200BB63794F}" type="slidenum">
              <a:rPr lang="en-US" altLang="en-US" smtClean="0"/>
              <a:pPr/>
              <a:t>36</a:t>
            </a:fld>
            <a:endParaRPr lang="en-US" altLang="en-US" smtClean="0"/>
          </a:p>
        </p:txBody>
      </p:sp>
      <p:sp>
        <p:nvSpPr>
          <p:cNvPr id="57346" name="Rectangle 2"/>
          <p:cNvSpPr>
            <a:spLocks noGrp="1" noRot="1" noChangeAspect="1" noChangeArrowheads="1" noTextEdit="1"/>
          </p:cNvSpPr>
          <p:nvPr>
            <p:ph type="sldImg"/>
          </p:nvPr>
        </p:nvSpPr>
        <p:spPr>
          <a:xfrm>
            <a:off x="1103313" y="696913"/>
            <a:ext cx="4656137" cy="3494087"/>
          </a:xfrm>
          <a:ln/>
        </p:spPr>
      </p:sp>
      <p:sp>
        <p:nvSpPr>
          <p:cNvPr id="57347" name="Rectangle 3"/>
          <p:cNvSpPr>
            <a:spLocks noGrp="1" noChangeArrowheads="1"/>
          </p:cNvSpPr>
          <p:nvPr>
            <p:ph type="body" idx="1"/>
          </p:nvPr>
        </p:nvSpPr>
        <p:spPr>
          <a:xfrm>
            <a:off x="914400" y="4422469"/>
            <a:ext cx="5029200" cy="419447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699A7454-1C41-4BCA-AAF9-5EFA0FD3068E}" type="slidenum">
              <a:rPr lang="en-US" altLang="en-US" smtClean="0"/>
              <a:pPr/>
              <a:t>37</a:t>
            </a:fld>
            <a:endParaRPr lang="en-US" altLang="en-US" smtClean="0"/>
          </a:p>
        </p:txBody>
      </p:sp>
      <p:sp>
        <p:nvSpPr>
          <p:cNvPr id="59394" name="Rectangle 2"/>
          <p:cNvSpPr>
            <a:spLocks noGrp="1" noRot="1" noChangeAspect="1" noChangeArrowheads="1" noTextEdit="1"/>
          </p:cNvSpPr>
          <p:nvPr>
            <p:ph type="sldImg"/>
          </p:nvPr>
        </p:nvSpPr>
        <p:spPr>
          <a:xfrm>
            <a:off x="1103313" y="696913"/>
            <a:ext cx="4656137" cy="3494087"/>
          </a:xfrm>
          <a:ln/>
        </p:spPr>
      </p:sp>
      <p:sp>
        <p:nvSpPr>
          <p:cNvPr id="59395" name="Rectangle 3"/>
          <p:cNvSpPr>
            <a:spLocks noGrp="1" noChangeArrowheads="1"/>
          </p:cNvSpPr>
          <p:nvPr>
            <p:ph type="body" idx="1"/>
          </p:nvPr>
        </p:nvSpPr>
        <p:spPr>
          <a:xfrm>
            <a:off x="914400" y="4422469"/>
            <a:ext cx="5029200" cy="419447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fld id="{6EA9BFD5-DC27-41A5-B3EC-9C4F7938F547}" type="slidenum">
              <a:rPr lang="en-US" altLang="en-US" smtClean="0"/>
              <a:pPr/>
              <a:t>38</a:t>
            </a:fld>
            <a:endParaRPr lang="en-US" altLang="en-US" smtClean="0"/>
          </a:p>
        </p:txBody>
      </p:sp>
      <p:sp>
        <p:nvSpPr>
          <p:cNvPr id="61442" name="Rectangle 2"/>
          <p:cNvSpPr>
            <a:spLocks noGrp="1" noRot="1" noChangeAspect="1" noChangeArrowheads="1" noTextEdit="1"/>
          </p:cNvSpPr>
          <p:nvPr>
            <p:ph type="sldImg"/>
          </p:nvPr>
        </p:nvSpPr>
        <p:spPr>
          <a:xfrm>
            <a:off x="1103313" y="696913"/>
            <a:ext cx="4656137" cy="3494087"/>
          </a:xfrm>
          <a:ln/>
        </p:spPr>
      </p:sp>
      <p:sp>
        <p:nvSpPr>
          <p:cNvPr id="61443" name="Rectangle 3"/>
          <p:cNvSpPr>
            <a:spLocks noGrp="1" noChangeArrowheads="1"/>
          </p:cNvSpPr>
          <p:nvPr>
            <p:ph type="body" idx="1"/>
          </p:nvPr>
        </p:nvSpPr>
        <p:spPr>
          <a:xfrm>
            <a:off x="914400" y="4422469"/>
            <a:ext cx="5029200" cy="419447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B2A8F932-8826-4DB0-9994-86633084C9FA}" type="datetimeFigureOut">
              <a:rPr lang="en-US" smtClean="0"/>
              <a:t>9/24/2018</a:t>
            </a:fld>
            <a:endParaRPr lang="en-US"/>
          </a:p>
        </p:txBody>
      </p:sp>
      <p:sp>
        <p:nvSpPr>
          <p:cNvPr id="8" name="Slide Number Placeholder 7"/>
          <p:cNvSpPr>
            <a:spLocks noGrp="1"/>
          </p:cNvSpPr>
          <p:nvPr>
            <p:ph type="sldNum" sz="quarter" idx="11"/>
          </p:nvPr>
        </p:nvSpPr>
        <p:spPr/>
        <p:txBody>
          <a:bodyPr/>
          <a:lstStyle/>
          <a:p>
            <a:fld id="{8393BC87-D391-4EFB-9FFA-A6F1701A4E6A}"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B2A8F932-8826-4DB0-9994-86633084C9FA}" type="datetimeFigureOut">
              <a:rPr lang="en-US" smtClean="0"/>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3BC87-D391-4EFB-9FFA-A6F1701A4E6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A8F932-8826-4DB0-9994-86633084C9FA}" type="datetimeFigureOut">
              <a:rPr lang="en-US" smtClean="0"/>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3BC87-D391-4EFB-9FFA-A6F1701A4E6A}"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B2A8F932-8826-4DB0-9994-86633084C9FA}" type="datetimeFigureOut">
              <a:rPr lang="en-US" smtClean="0"/>
              <a:t>9/24/2018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93BC87-D391-4EFB-9FFA-A6F1701A4E6A}"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B2A8F932-8826-4DB0-9994-86633084C9FA}" type="datetimeFigureOut">
              <a:rPr lang="en-US" smtClean="0"/>
              <a:t>9/24/2018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93BC87-D391-4EFB-9FFA-A6F1701A4E6A}"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2A8F932-8826-4DB0-9994-86633084C9FA}" type="datetimeFigureOut">
              <a:rPr lang="en-US" smtClean="0"/>
              <a:t>9/24/2018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93BC87-D391-4EFB-9FFA-A6F1701A4E6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A8F932-8826-4DB0-9994-86633084C9FA}" type="datetimeFigureOut">
              <a:rPr lang="en-US" smtClean="0"/>
              <a:t>9/24/2018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93BC87-D391-4EFB-9FFA-A6F1701A4E6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A8F932-8826-4DB0-9994-86633084C9FA}" type="datetimeFigureOut">
              <a:rPr lang="en-US" smtClean="0"/>
              <a:t>9/24/2018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93BC87-D391-4EFB-9FFA-A6F1701A4E6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A8F932-8826-4DB0-9994-86633084C9FA}" type="datetimeFigureOut">
              <a:rPr lang="en-US" smtClean="0"/>
              <a:t>9/24/2018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93BC87-D391-4EFB-9FFA-A6F1701A4E6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A8F932-8826-4DB0-9994-86633084C9FA}" type="datetimeFigureOut">
              <a:rPr lang="en-US" smtClean="0"/>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3BC87-D391-4EFB-9FFA-A6F1701A4E6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A8F932-8826-4DB0-9994-86633084C9FA}" type="datetimeFigureOut">
              <a:rPr lang="en-US" smtClean="0"/>
              <a:t>9/24/2018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3BC87-D391-4EFB-9FFA-A6F1701A4E6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2A8F932-8826-4DB0-9994-86633084C9FA}" type="datetimeFigureOut">
              <a:rPr lang="en-US" smtClean="0"/>
              <a:t>9/24/2018</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8393BC87-D391-4EFB-9FFA-A6F1701A4E6A}"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609600"/>
            <a:ext cx="7924800" cy="1524000"/>
          </a:xfrm>
        </p:spPr>
        <p:txBody>
          <a:bodyPr/>
          <a:lstStyle/>
          <a:p>
            <a:r>
              <a:rPr lang="en-US" sz="4000" dirty="0" smtClean="0"/>
              <a:t>OSM 419 – Operations Strategy</a:t>
            </a:r>
            <a:endParaRPr lang="en-US" sz="4000" dirty="0"/>
          </a:p>
        </p:txBody>
      </p:sp>
      <p:sp>
        <p:nvSpPr>
          <p:cNvPr id="3" name="Subtitle 2"/>
          <p:cNvSpPr>
            <a:spLocks noGrp="1"/>
          </p:cNvSpPr>
          <p:nvPr>
            <p:ph type="subTitle" idx="1"/>
          </p:nvPr>
        </p:nvSpPr>
        <p:spPr>
          <a:xfrm>
            <a:off x="1219200" y="2590800"/>
            <a:ext cx="6858000" cy="1676400"/>
          </a:xfrm>
        </p:spPr>
        <p:txBody>
          <a:bodyPr>
            <a:normAutofit/>
          </a:bodyPr>
          <a:lstStyle/>
          <a:p>
            <a:r>
              <a:rPr lang="en-US" sz="3000" dirty="0" smtClean="0">
                <a:solidFill>
                  <a:schemeClr val="tx1"/>
                </a:solidFill>
                <a:effectLst>
                  <a:outerShdw blurRad="63500" dist="38100" dir="5400000" algn="t" rotWithShape="0">
                    <a:prstClr val="black">
                      <a:alpha val="25000"/>
                    </a:prstClr>
                  </a:outerShdw>
                </a:effectLst>
                <a:latin typeface="+mn-lt"/>
                <a:ea typeface="+mj-ea"/>
                <a:cs typeface="+mj-cs"/>
              </a:rPr>
              <a:t>Capacity Decisions and Operations Planning</a:t>
            </a:r>
            <a:endParaRPr lang="en-US" sz="3000" dirty="0">
              <a:solidFill>
                <a:schemeClr val="tx1"/>
              </a:solidFill>
              <a:effectLst>
                <a:outerShdw blurRad="63500" dist="38100" dir="5400000" algn="t" rotWithShape="0">
                  <a:prstClr val="black">
                    <a:alpha val="25000"/>
                  </a:prstClr>
                </a:outerShdw>
              </a:effectLst>
              <a:latin typeface="+mn-lt"/>
              <a:ea typeface="+mj-ea"/>
              <a:cs typeface="+mj-cs"/>
            </a:endParaRPr>
          </a:p>
        </p:txBody>
      </p:sp>
    </p:spTree>
    <p:extLst>
      <p:ext uri="{BB962C8B-B14F-4D97-AF65-F5344CB8AC3E}">
        <p14:creationId xmlns:p14="http://schemas.microsoft.com/office/powerpoint/2010/main" val="9149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mtClean="0"/>
              <a:t>Copyright © 2010 Pearson Education, Inc. Publishing as Prentice Hall.</a:t>
            </a:r>
          </a:p>
        </p:txBody>
      </p:sp>
      <p:sp>
        <p:nvSpPr>
          <p:cNvPr id="113666" name="Rectangle 2"/>
          <p:cNvSpPr>
            <a:spLocks noGrp="1" noChangeArrowheads="1"/>
          </p:cNvSpPr>
          <p:nvPr>
            <p:ph type="title"/>
          </p:nvPr>
        </p:nvSpPr>
        <p:spPr>
          <a:xfrm>
            <a:off x="244475" y="-381000"/>
            <a:ext cx="8229600" cy="1600200"/>
          </a:xfrm>
        </p:spPr>
        <p:txBody>
          <a:bodyPr/>
          <a:lstStyle/>
          <a:p>
            <a:pPr eaLnBrk="1" hangingPunct="1">
              <a:defRPr/>
            </a:pPr>
            <a:r>
              <a:rPr lang="en-US" sz="4000" dirty="0" smtClean="0"/>
              <a:t>Planning Capacity</a:t>
            </a:r>
          </a:p>
        </p:txBody>
      </p:sp>
      <p:grpSp>
        <p:nvGrpSpPr>
          <p:cNvPr id="2" name="Group 3"/>
          <p:cNvGrpSpPr>
            <a:grpSpLocks/>
          </p:cNvGrpSpPr>
          <p:nvPr/>
        </p:nvGrpSpPr>
        <p:grpSpPr bwMode="auto">
          <a:xfrm>
            <a:off x="1041400" y="2489200"/>
            <a:ext cx="3340100" cy="3251200"/>
            <a:chOff x="296" y="1424"/>
            <a:chExt cx="2104" cy="2048"/>
          </a:xfrm>
        </p:grpSpPr>
        <p:sp>
          <p:nvSpPr>
            <p:cNvPr id="16396" name="Rectangle 4"/>
            <p:cNvSpPr>
              <a:spLocks noChangeArrowheads="1"/>
            </p:cNvSpPr>
            <p:nvPr/>
          </p:nvSpPr>
          <p:spPr bwMode="auto">
            <a:xfrm>
              <a:off x="296" y="1424"/>
              <a:ext cx="2104" cy="2048"/>
            </a:xfrm>
            <a:prstGeom prst="rect">
              <a:avLst/>
            </a:prstGeom>
            <a:solidFill>
              <a:schemeClr val="accent2"/>
            </a:solidFill>
            <a:ln w="19050">
              <a:solidFill>
                <a:schemeClr val="tx1"/>
              </a:solidFill>
              <a:miter lim="800000"/>
              <a:headEnd/>
              <a:tailEnd/>
            </a:ln>
          </p:spPr>
          <p:txBody>
            <a:bodyPr wrap="none"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endParaRPr lang="en-NZ" altLang="en-US"/>
            </a:p>
          </p:txBody>
        </p:sp>
        <p:sp>
          <p:nvSpPr>
            <p:cNvPr id="16397" name="Text Box 5"/>
            <p:cNvSpPr txBox="1">
              <a:spLocks noChangeArrowheads="1"/>
            </p:cNvSpPr>
            <p:nvPr/>
          </p:nvSpPr>
          <p:spPr bwMode="auto">
            <a:xfrm>
              <a:off x="767" y="1578"/>
              <a:ext cx="1219"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lnSpc>
                  <a:spcPct val="90000"/>
                </a:lnSpc>
                <a:spcBef>
                  <a:spcPct val="40000"/>
                </a:spcBef>
              </a:pPr>
              <a:r>
                <a:rPr lang="en-US" altLang="en-US" sz="1600" b="1"/>
                <a:t>Capacity planning (long-term)</a:t>
              </a:r>
            </a:p>
          </p:txBody>
        </p:sp>
        <p:sp>
          <p:nvSpPr>
            <p:cNvPr id="16398" name="Text Box 6"/>
            <p:cNvSpPr txBox="1">
              <a:spLocks noChangeArrowheads="1"/>
            </p:cNvSpPr>
            <p:nvPr/>
          </p:nvSpPr>
          <p:spPr bwMode="auto">
            <a:xfrm>
              <a:off x="430" y="1943"/>
              <a:ext cx="1893"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nSpc>
                  <a:spcPct val="90000"/>
                </a:lnSpc>
                <a:spcBef>
                  <a:spcPct val="40000"/>
                </a:spcBef>
                <a:buFont typeface="Wingdings" pitchFamily="2" charset="2"/>
                <a:buChar char="§"/>
              </a:pPr>
              <a:r>
                <a:rPr lang="en-US" altLang="en-US" sz="1600" b="1"/>
                <a:t>Economies and diseconomies of scale</a:t>
              </a:r>
            </a:p>
            <a:p>
              <a:pPr>
                <a:lnSpc>
                  <a:spcPct val="90000"/>
                </a:lnSpc>
                <a:spcBef>
                  <a:spcPct val="40000"/>
                </a:spcBef>
                <a:buFont typeface="Wingdings" pitchFamily="2" charset="2"/>
                <a:buChar char="§"/>
              </a:pPr>
              <a:r>
                <a:rPr lang="en-US" altLang="en-US" sz="1600" b="1"/>
                <a:t>Capacity timing and sizing strategies</a:t>
              </a:r>
            </a:p>
            <a:p>
              <a:pPr>
                <a:lnSpc>
                  <a:spcPct val="90000"/>
                </a:lnSpc>
                <a:spcBef>
                  <a:spcPct val="40000"/>
                </a:spcBef>
                <a:buFont typeface="Wingdings" pitchFamily="2" charset="2"/>
                <a:buChar char="§"/>
              </a:pPr>
              <a:r>
                <a:rPr lang="en-US" altLang="en-US" sz="1600" b="1"/>
                <a:t>Systematic approach to capacity decisions</a:t>
              </a:r>
            </a:p>
          </p:txBody>
        </p:sp>
      </p:grpSp>
      <p:grpSp>
        <p:nvGrpSpPr>
          <p:cNvPr id="3" name="Group 7"/>
          <p:cNvGrpSpPr>
            <a:grpSpLocks/>
          </p:cNvGrpSpPr>
          <p:nvPr/>
        </p:nvGrpSpPr>
        <p:grpSpPr bwMode="auto">
          <a:xfrm>
            <a:off x="5245100" y="2489200"/>
            <a:ext cx="3340100" cy="3251200"/>
            <a:chOff x="3416" y="1424"/>
            <a:chExt cx="2104" cy="2048"/>
          </a:xfrm>
        </p:grpSpPr>
        <p:sp>
          <p:nvSpPr>
            <p:cNvPr id="16393" name="Rectangle 8"/>
            <p:cNvSpPr>
              <a:spLocks noChangeArrowheads="1"/>
            </p:cNvSpPr>
            <p:nvPr/>
          </p:nvSpPr>
          <p:spPr bwMode="auto">
            <a:xfrm>
              <a:off x="3416" y="1424"/>
              <a:ext cx="2104" cy="2048"/>
            </a:xfrm>
            <a:prstGeom prst="rect">
              <a:avLst/>
            </a:prstGeom>
            <a:solidFill>
              <a:schemeClr val="accent1"/>
            </a:solidFill>
            <a:ln w="19050">
              <a:solidFill>
                <a:schemeClr val="tx1"/>
              </a:solidFill>
              <a:miter lim="800000"/>
              <a:headEnd/>
              <a:tailEnd/>
            </a:ln>
          </p:spPr>
          <p:txBody>
            <a:bodyPr wrap="none"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endParaRPr lang="en-NZ" altLang="en-US"/>
            </a:p>
          </p:txBody>
        </p:sp>
        <p:sp>
          <p:nvSpPr>
            <p:cNvPr id="16394" name="Text Box 9"/>
            <p:cNvSpPr txBox="1">
              <a:spLocks noChangeArrowheads="1"/>
            </p:cNvSpPr>
            <p:nvPr/>
          </p:nvSpPr>
          <p:spPr bwMode="auto">
            <a:xfrm>
              <a:off x="3660" y="1578"/>
              <a:ext cx="1688"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lnSpc>
                  <a:spcPct val="90000"/>
                </a:lnSpc>
                <a:spcBef>
                  <a:spcPct val="40000"/>
                </a:spcBef>
              </a:pPr>
              <a:r>
                <a:rPr lang="en-US" altLang="en-US" sz="1600" b="1"/>
                <a:t>Constraint management (short-term)</a:t>
              </a:r>
            </a:p>
          </p:txBody>
        </p:sp>
        <p:sp>
          <p:nvSpPr>
            <p:cNvPr id="16395" name="Text Box 10"/>
            <p:cNvSpPr txBox="1">
              <a:spLocks noChangeArrowheads="1"/>
            </p:cNvSpPr>
            <p:nvPr/>
          </p:nvSpPr>
          <p:spPr bwMode="auto">
            <a:xfrm>
              <a:off x="3560" y="1943"/>
              <a:ext cx="1890" cy="1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nSpc>
                  <a:spcPct val="90000"/>
                </a:lnSpc>
                <a:spcBef>
                  <a:spcPct val="40000"/>
                </a:spcBef>
                <a:buFont typeface="Wingdings" pitchFamily="2" charset="2"/>
                <a:buChar char="§"/>
              </a:pPr>
              <a:r>
                <a:rPr lang="en-US" altLang="en-US" sz="1600" b="1"/>
                <a:t>Theory of constraints</a:t>
              </a:r>
            </a:p>
            <a:p>
              <a:pPr>
                <a:lnSpc>
                  <a:spcPct val="90000"/>
                </a:lnSpc>
                <a:spcBef>
                  <a:spcPct val="40000"/>
                </a:spcBef>
                <a:buFont typeface="Wingdings" pitchFamily="2" charset="2"/>
                <a:buChar char="§"/>
              </a:pPr>
              <a:r>
                <a:rPr lang="en-US" altLang="en-US" sz="1600" b="1"/>
                <a:t>Identification and management of bottlenecks</a:t>
              </a:r>
            </a:p>
            <a:p>
              <a:pPr>
                <a:lnSpc>
                  <a:spcPct val="90000"/>
                </a:lnSpc>
                <a:spcBef>
                  <a:spcPct val="40000"/>
                </a:spcBef>
                <a:buFont typeface="Wingdings" pitchFamily="2" charset="2"/>
                <a:buChar char="§"/>
              </a:pPr>
              <a:r>
                <a:rPr lang="en-US" altLang="en-US" sz="1600" b="1"/>
                <a:t>Product mix decisions using bottlenecks</a:t>
              </a:r>
            </a:p>
            <a:p>
              <a:pPr>
                <a:lnSpc>
                  <a:spcPct val="90000"/>
                </a:lnSpc>
                <a:spcBef>
                  <a:spcPct val="40000"/>
                </a:spcBef>
                <a:buFont typeface="Wingdings" pitchFamily="2" charset="2"/>
                <a:buChar char="§"/>
              </a:pPr>
              <a:r>
                <a:rPr lang="en-US" altLang="en-US" sz="1600" b="1"/>
                <a:t>Managing constraints in a line process</a:t>
              </a:r>
            </a:p>
          </p:txBody>
        </p:sp>
      </p:grpSp>
      <p:grpSp>
        <p:nvGrpSpPr>
          <p:cNvPr id="4" name="Group 11"/>
          <p:cNvGrpSpPr>
            <a:grpSpLocks/>
          </p:cNvGrpSpPr>
          <p:nvPr/>
        </p:nvGrpSpPr>
        <p:grpSpPr bwMode="auto">
          <a:xfrm>
            <a:off x="2711450" y="1930400"/>
            <a:ext cx="4210050" cy="558800"/>
            <a:chOff x="1732" y="1360"/>
            <a:chExt cx="2652" cy="352"/>
          </a:xfrm>
        </p:grpSpPr>
        <p:sp>
          <p:nvSpPr>
            <p:cNvPr id="16391" name="Freeform 12"/>
            <p:cNvSpPr>
              <a:spLocks/>
            </p:cNvSpPr>
            <p:nvPr/>
          </p:nvSpPr>
          <p:spPr bwMode="auto">
            <a:xfrm>
              <a:off x="1732" y="1528"/>
              <a:ext cx="2652" cy="184"/>
            </a:xfrm>
            <a:custGeom>
              <a:avLst/>
              <a:gdLst>
                <a:gd name="T0" fmla="*/ 0 w 2720"/>
                <a:gd name="T1" fmla="*/ 176 h 184"/>
                <a:gd name="T2" fmla="*/ 0 w 2720"/>
                <a:gd name="T3" fmla="*/ 0 h 184"/>
                <a:gd name="T4" fmla="*/ 2652 w 2720"/>
                <a:gd name="T5" fmla="*/ 0 h 184"/>
                <a:gd name="T6" fmla="*/ 2652 w 2720"/>
                <a:gd name="T7" fmla="*/ 184 h 184"/>
                <a:gd name="T8" fmla="*/ 0 60000 65536"/>
                <a:gd name="T9" fmla="*/ 0 60000 65536"/>
                <a:gd name="T10" fmla="*/ 0 60000 65536"/>
                <a:gd name="T11" fmla="*/ 0 60000 65536"/>
                <a:gd name="T12" fmla="*/ 0 w 2720"/>
                <a:gd name="T13" fmla="*/ 0 h 184"/>
                <a:gd name="T14" fmla="*/ 2720 w 2720"/>
                <a:gd name="T15" fmla="*/ 184 h 184"/>
              </a:gdLst>
              <a:ahLst/>
              <a:cxnLst>
                <a:cxn ang="T8">
                  <a:pos x="T0" y="T1"/>
                </a:cxn>
                <a:cxn ang="T9">
                  <a:pos x="T2" y="T3"/>
                </a:cxn>
                <a:cxn ang="T10">
                  <a:pos x="T4" y="T5"/>
                </a:cxn>
                <a:cxn ang="T11">
                  <a:pos x="T6" y="T7"/>
                </a:cxn>
              </a:cxnLst>
              <a:rect l="T12" t="T13" r="T14" b="T15"/>
              <a:pathLst>
                <a:path w="2720" h="184">
                  <a:moveTo>
                    <a:pt x="0" y="176"/>
                  </a:moveTo>
                  <a:lnTo>
                    <a:pt x="0" y="0"/>
                  </a:lnTo>
                  <a:lnTo>
                    <a:pt x="2720" y="0"/>
                  </a:lnTo>
                  <a:lnTo>
                    <a:pt x="2720" y="184"/>
                  </a:lnTo>
                </a:path>
              </a:pathLst>
            </a:custGeom>
            <a:noFill/>
            <a:ln w="38100">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392" name="Line 13"/>
            <p:cNvSpPr>
              <a:spLocks noChangeShapeType="1"/>
            </p:cNvSpPr>
            <p:nvPr/>
          </p:nvSpPr>
          <p:spPr bwMode="auto">
            <a:xfrm>
              <a:off x="3058" y="1360"/>
              <a:ext cx="0" cy="16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3678" name="Text Box 14"/>
          <p:cNvSpPr txBox="1">
            <a:spLocks noChangeArrowheads="1"/>
          </p:cNvSpPr>
          <p:nvPr/>
        </p:nvSpPr>
        <p:spPr bwMode="auto">
          <a:xfrm>
            <a:off x="3565525" y="1412875"/>
            <a:ext cx="2498725" cy="550863"/>
          </a:xfrm>
          <a:prstGeom prst="rect">
            <a:avLst/>
          </a:prstGeom>
          <a:solidFill>
            <a:schemeClr val="hlink"/>
          </a:solidFill>
          <a:ln w="19050">
            <a:solidFill>
              <a:schemeClr val="tx1"/>
            </a:solidFill>
            <a:miter lim="800000"/>
            <a:headEnd/>
            <a:tailEnd/>
          </a:ln>
        </p:spPr>
        <p:txBody>
          <a:bodyPr wrap="none" lIns="162000" tIns="154800" rIns="162000" bIns="154800">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nSpc>
                <a:spcPct val="90000"/>
              </a:lnSpc>
              <a:spcBef>
                <a:spcPct val="40000"/>
              </a:spcBef>
            </a:pPr>
            <a:r>
              <a:rPr lang="en-US" altLang="en-US" sz="1600" b="1"/>
              <a:t>Capacity management</a:t>
            </a:r>
          </a:p>
        </p:txBody>
      </p:sp>
    </p:spTree>
    <p:extLst>
      <p:ext uri="{BB962C8B-B14F-4D97-AF65-F5344CB8AC3E}">
        <p14:creationId xmlns:p14="http://schemas.microsoft.com/office/powerpoint/2010/main" val="546880929"/>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113678"/>
                                        </p:tgtEl>
                                        <p:attrNameLst>
                                          <p:attrName>style.visibility</p:attrName>
                                        </p:attrNameLst>
                                      </p:cBhvr>
                                      <p:to>
                                        <p:strVal val="visible"/>
                                      </p:to>
                                    </p:set>
                                    <p:animEffect transition="in" filter="wipe(up)">
                                      <p:cBhvr>
                                        <p:cTn id="7" dur="1000"/>
                                        <p:tgtEl>
                                          <p:spTgt spid="113678"/>
                                        </p:tgtEl>
                                      </p:cBhvr>
                                    </p:animEffect>
                                  </p:childTnLst>
                                </p:cTn>
                              </p:par>
                            </p:childTnLst>
                          </p:cTn>
                        </p:par>
                        <p:par>
                          <p:cTn id="8" fill="hold" nodeType="afterGroup">
                            <p:stCondLst>
                              <p:cond delay="2000"/>
                            </p:stCondLst>
                            <p:childTnLst>
                              <p:par>
                                <p:cTn id="9" presetID="22" presetClass="entr" presetSubtype="1" fill="hold" nodeType="afterEffect">
                                  <p:stCondLst>
                                    <p:cond delay="100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1000"/>
                                        <p:tgtEl>
                                          <p:spTgt spid="4"/>
                                        </p:tgtEl>
                                      </p:cBhvr>
                                    </p:animEffect>
                                  </p:childTnLst>
                                </p:cTn>
                              </p:par>
                            </p:childTnLst>
                          </p:cTn>
                        </p:par>
                        <p:par>
                          <p:cTn id="12" fill="hold" nodeType="afterGroup">
                            <p:stCondLst>
                              <p:cond delay="4000"/>
                            </p:stCondLst>
                            <p:childTnLst>
                              <p:par>
                                <p:cTn id="13" presetID="22" presetClass="entr" presetSubtype="1" fill="hold" nodeType="afterEffect">
                                  <p:stCondLst>
                                    <p:cond delay="100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1000"/>
                                        <p:tgtEl>
                                          <p:spTgt spid="2"/>
                                        </p:tgtEl>
                                      </p:cBhvr>
                                    </p:animEffect>
                                  </p:childTnLst>
                                </p:cTn>
                              </p:par>
                            </p:childTnLst>
                          </p:cTn>
                        </p:par>
                        <p:par>
                          <p:cTn id="16" fill="hold" nodeType="afterGroup">
                            <p:stCondLst>
                              <p:cond delay="6000"/>
                            </p:stCondLst>
                            <p:childTnLst>
                              <p:par>
                                <p:cTn id="17" presetID="22" presetClass="entr" presetSubtype="1" fill="hold" nodeType="afterEffect">
                                  <p:stCondLst>
                                    <p:cond delay="100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Strategic Capacity Expansion</a:t>
            </a:r>
            <a:endParaRPr lang="en-US" sz="4000" dirty="0"/>
          </a:p>
        </p:txBody>
      </p:sp>
      <p:sp>
        <p:nvSpPr>
          <p:cNvPr id="3" name="Content Placeholder 2"/>
          <p:cNvSpPr>
            <a:spLocks noGrp="1"/>
          </p:cNvSpPr>
          <p:nvPr>
            <p:ph idx="1"/>
          </p:nvPr>
        </p:nvSpPr>
        <p:spPr/>
        <p:txBody>
          <a:bodyPr/>
          <a:lstStyle/>
          <a:p>
            <a:r>
              <a:rPr lang="en-US" dirty="0" smtClean="0"/>
              <a:t>Building a new capacity (Greenfield)</a:t>
            </a:r>
          </a:p>
          <a:p>
            <a:r>
              <a:rPr lang="en-US" dirty="0" smtClean="0"/>
              <a:t>Expanding a current facility (Brownfield)</a:t>
            </a:r>
          </a:p>
          <a:p>
            <a:r>
              <a:rPr lang="en-US" dirty="0" smtClean="0"/>
              <a:t>External capacity provision: outsourcing, subcontracting and alliances</a:t>
            </a:r>
          </a:p>
          <a:p>
            <a:r>
              <a:rPr lang="en-US" dirty="0" smtClean="0"/>
              <a:t>Process improvement and restructuring at current facilities</a:t>
            </a:r>
          </a:p>
          <a:p>
            <a:r>
              <a:rPr lang="en-US" dirty="0" smtClean="0"/>
              <a:t>Expanding operating hours</a:t>
            </a:r>
          </a:p>
          <a:p>
            <a:endParaRPr lang="en-US" dirty="0" smtClean="0"/>
          </a:p>
          <a:p>
            <a:endParaRPr lang="en-US" dirty="0"/>
          </a:p>
        </p:txBody>
      </p:sp>
    </p:spTree>
    <p:extLst>
      <p:ext uri="{BB962C8B-B14F-4D97-AF65-F5344CB8AC3E}">
        <p14:creationId xmlns:p14="http://schemas.microsoft.com/office/powerpoint/2010/main" val="3218179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Capacity Timing Strategies</a:t>
            </a:r>
            <a:endParaRPr lang="en-US" sz="4000" dirty="0"/>
          </a:p>
        </p:txBody>
      </p:sp>
      <p:sp>
        <p:nvSpPr>
          <p:cNvPr id="3" name="Content Placeholder 2"/>
          <p:cNvSpPr>
            <a:spLocks noGrp="1"/>
          </p:cNvSpPr>
          <p:nvPr>
            <p:ph idx="1"/>
          </p:nvPr>
        </p:nvSpPr>
        <p:spPr/>
        <p:txBody>
          <a:bodyPr>
            <a:normAutofit fontScale="92500" lnSpcReduction="10000"/>
          </a:bodyPr>
          <a:lstStyle/>
          <a:p>
            <a:r>
              <a:rPr lang="en-US" dirty="0" smtClean="0"/>
              <a:t>1. Chase demand strategy</a:t>
            </a:r>
          </a:p>
          <a:p>
            <a:pPr lvl="1"/>
            <a:r>
              <a:rPr lang="en-US" sz="2000" dirty="0" smtClean="0"/>
              <a:t>Demand matching</a:t>
            </a:r>
          </a:p>
          <a:p>
            <a:pPr lvl="1"/>
            <a:r>
              <a:rPr lang="en-US" sz="2000" dirty="0" smtClean="0"/>
              <a:t>Difficult to implement</a:t>
            </a:r>
          </a:p>
          <a:p>
            <a:r>
              <a:rPr lang="en-US" dirty="0" smtClean="0"/>
              <a:t>2. Leading capacity (lead demand) strategy</a:t>
            </a:r>
          </a:p>
          <a:p>
            <a:pPr lvl="1"/>
            <a:r>
              <a:rPr lang="en-US" sz="2000" dirty="0" smtClean="0"/>
              <a:t>Ahead of the curve investment</a:t>
            </a:r>
          </a:p>
          <a:p>
            <a:pPr lvl="1"/>
            <a:r>
              <a:rPr lang="en-US" sz="2000" dirty="0" smtClean="0"/>
              <a:t>Advantages: high service level, low capacity shortage risk, market development, competitive barrier to entry, signaling and credibility, insensitivity to capacity start-up problems, scale economies</a:t>
            </a:r>
          </a:p>
          <a:p>
            <a:r>
              <a:rPr lang="en-US" dirty="0" smtClean="0"/>
              <a:t>3. Lagging capacity (lag demand) strategy</a:t>
            </a:r>
          </a:p>
          <a:p>
            <a:pPr lvl="1"/>
            <a:r>
              <a:rPr lang="en-US" sz="2000" dirty="0" smtClean="0"/>
              <a:t>Advantages: high cost efficiency, low excess capacity risk, option value of waiting, delayed capacity investment, less dependence on forecasting, new or cheaper technology, increased control of channels and customer relationships</a:t>
            </a:r>
            <a:endParaRPr lang="en-US" sz="2000" dirty="0"/>
          </a:p>
        </p:txBody>
      </p:sp>
    </p:spTree>
    <p:extLst>
      <p:ext uri="{BB962C8B-B14F-4D97-AF65-F5344CB8AC3E}">
        <p14:creationId xmlns:p14="http://schemas.microsoft.com/office/powerpoint/2010/main" val="1363344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Capacity Timing Strategies</a:t>
            </a:r>
            <a:endParaRPr lang="en-US" sz="4000" dirty="0"/>
          </a:p>
        </p:txBody>
      </p:sp>
      <p:sp>
        <p:nvSpPr>
          <p:cNvPr id="3" name="Content Placeholder 2"/>
          <p:cNvSpPr>
            <a:spLocks noGrp="1"/>
          </p:cNvSpPr>
          <p:nvPr>
            <p:ph idx="1"/>
          </p:nvPr>
        </p:nvSpPr>
        <p:spPr/>
        <p:txBody>
          <a:bodyPr>
            <a:normAutofit/>
          </a:bodyPr>
          <a:lstStyle/>
          <a:p>
            <a:r>
              <a:rPr lang="en-US" dirty="0" smtClean="0"/>
              <a:t>4. Hybrid timing strategies and capacity requirements smoothing</a:t>
            </a:r>
          </a:p>
          <a:p>
            <a:pPr lvl="1"/>
            <a:r>
              <a:rPr lang="en-US" sz="2000" dirty="0" smtClean="0"/>
              <a:t>Most strategies fall in this category</a:t>
            </a:r>
          </a:p>
          <a:p>
            <a:pPr lvl="1"/>
            <a:r>
              <a:rPr lang="en-US" sz="2000" dirty="0" smtClean="0"/>
              <a:t>Inventory-smoothing increases average capacity utilization</a:t>
            </a:r>
          </a:p>
          <a:p>
            <a:pPr lvl="1"/>
            <a:r>
              <a:rPr lang="en-US" sz="2000" dirty="0" smtClean="0"/>
              <a:t>Backlogging-smoothing capacity strategy if customers are willing to wait</a:t>
            </a:r>
          </a:p>
          <a:p>
            <a:r>
              <a:rPr lang="en-US" dirty="0" smtClean="0"/>
              <a:t>5. Follow your competitor timing strategy</a:t>
            </a:r>
          </a:p>
          <a:p>
            <a:pPr lvl="1"/>
            <a:r>
              <a:rPr lang="en-US" sz="2000" dirty="0"/>
              <a:t>e</a:t>
            </a:r>
            <a:r>
              <a:rPr lang="en-US" sz="2000" dirty="0" smtClean="0"/>
              <a:t>.g. Burger King – also related to location decision</a:t>
            </a:r>
          </a:p>
          <a:p>
            <a:pPr lvl="1"/>
            <a:endParaRPr lang="en-US" dirty="0" smtClean="0"/>
          </a:p>
          <a:p>
            <a:pPr lvl="1"/>
            <a:endParaRPr lang="en-US" dirty="0"/>
          </a:p>
        </p:txBody>
      </p:sp>
    </p:spTree>
    <p:extLst>
      <p:ext uri="{BB962C8B-B14F-4D97-AF65-F5344CB8AC3E}">
        <p14:creationId xmlns:p14="http://schemas.microsoft.com/office/powerpoint/2010/main" val="560529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Inventory Smoothing</a:t>
            </a:r>
            <a:endParaRPr lang="en-US" sz="40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43025" y="2277269"/>
            <a:ext cx="6457950" cy="3171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1220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mtClean="0"/>
              <a:t>Copyright © 2010 Pearson Education, Inc. Publishing as Prentice Hall.</a:t>
            </a:r>
          </a:p>
        </p:txBody>
      </p:sp>
      <p:sp>
        <p:nvSpPr>
          <p:cNvPr id="112642" name="Rectangle 2"/>
          <p:cNvSpPr>
            <a:spLocks noGrp="1" noChangeArrowheads="1"/>
          </p:cNvSpPr>
          <p:nvPr>
            <p:ph type="title"/>
          </p:nvPr>
        </p:nvSpPr>
        <p:spPr>
          <a:xfrm>
            <a:off x="457200" y="-228600"/>
            <a:ext cx="8229600" cy="1600200"/>
          </a:xfrm>
        </p:spPr>
        <p:txBody>
          <a:bodyPr/>
          <a:lstStyle/>
          <a:p>
            <a:pPr eaLnBrk="1" hangingPunct="1">
              <a:defRPr/>
            </a:pPr>
            <a:r>
              <a:rPr lang="en-US" sz="4000" dirty="0" smtClean="0"/>
              <a:t>Planning Capacity</a:t>
            </a:r>
          </a:p>
        </p:txBody>
      </p:sp>
      <p:sp>
        <p:nvSpPr>
          <p:cNvPr id="112643" name="Rectangle 3"/>
          <p:cNvSpPr>
            <a:spLocks noGrp="1" noChangeArrowheads="1"/>
          </p:cNvSpPr>
          <p:nvPr>
            <p:ph type="body" idx="1"/>
          </p:nvPr>
        </p:nvSpPr>
        <p:spPr>
          <a:xfrm>
            <a:off x="774700" y="1371600"/>
            <a:ext cx="7912100" cy="4779963"/>
          </a:xfrm>
        </p:spPr>
        <p:txBody>
          <a:bodyPr/>
          <a:lstStyle/>
          <a:p>
            <a:pPr eaLnBrk="1" hangingPunct="1"/>
            <a:r>
              <a:rPr lang="en-US" altLang="en-US" smtClean="0"/>
              <a:t>Capacity is the maximum rate of output of a process or system</a:t>
            </a:r>
          </a:p>
          <a:p>
            <a:pPr eaLnBrk="1" hangingPunct="1"/>
            <a:r>
              <a:rPr lang="en-US" altLang="en-US" smtClean="0"/>
              <a:t>Accounting, finance, marketing, operations, purchasing, and human resources all need capacity information to make decisions</a:t>
            </a:r>
          </a:p>
          <a:p>
            <a:pPr eaLnBrk="1" hangingPunct="1"/>
            <a:r>
              <a:rPr lang="en-US" altLang="en-US" smtClean="0"/>
              <a:t>Capacity planning is done in the long-term and the short-term</a:t>
            </a:r>
          </a:p>
          <a:p>
            <a:pPr eaLnBrk="1" hangingPunct="1"/>
            <a:r>
              <a:rPr lang="en-US" altLang="en-US" smtClean="0"/>
              <a:t>Questions involve the amount of capacity cushion and expansion strategies</a:t>
            </a:r>
          </a:p>
        </p:txBody>
      </p:sp>
    </p:spTree>
    <p:extLst>
      <p:ext uri="{BB962C8B-B14F-4D97-AF65-F5344CB8AC3E}">
        <p14:creationId xmlns:p14="http://schemas.microsoft.com/office/powerpoint/2010/main" val="3852204475"/>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2643">
                                            <p:txEl>
                                              <p:pRg st="0" end="0"/>
                                            </p:txEl>
                                          </p:spTgt>
                                        </p:tgtEl>
                                        <p:attrNameLst>
                                          <p:attrName>style.visibility</p:attrName>
                                        </p:attrNameLst>
                                      </p:cBhvr>
                                      <p:to>
                                        <p:strVal val="visible"/>
                                      </p:to>
                                    </p:set>
                                    <p:animEffect transition="in" filter="strips(downRight)">
                                      <p:cBhvr>
                                        <p:cTn id="7" dur="1000"/>
                                        <p:tgtEl>
                                          <p:spTgt spid="1126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12643">
                                            <p:txEl>
                                              <p:pRg st="1" end="1"/>
                                            </p:txEl>
                                          </p:spTgt>
                                        </p:tgtEl>
                                        <p:attrNameLst>
                                          <p:attrName>style.visibility</p:attrName>
                                        </p:attrNameLst>
                                      </p:cBhvr>
                                      <p:to>
                                        <p:strVal val="visible"/>
                                      </p:to>
                                    </p:set>
                                    <p:animEffect transition="in" filter="strips(downRight)">
                                      <p:cBhvr>
                                        <p:cTn id="12" dur="1000"/>
                                        <p:tgtEl>
                                          <p:spTgt spid="11264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12643">
                                            <p:txEl>
                                              <p:pRg st="2" end="2"/>
                                            </p:txEl>
                                          </p:spTgt>
                                        </p:tgtEl>
                                        <p:attrNameLst>
                                          <p:attrName>style.visibility</p:attrName>
                                        </p:attrNameLst>
                                      </p:cBhvr>
                                      <p:to>
                                        <p:strVal val="visible"/>
                                      </p:to>
                                    </p:set>
                                    <p:animEffect transition="in" filter="strips(downRight)">
                                      <p:cBhvr>
                                        <p:cTn id="17" dur="1000"/>
                                        <p:tgtEl>
                                          <p:spTgt spid="11264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12643">
                                            <p:txEl>
                                              <p:pRg st="3" end="3"/>
                                            </p:txEl>
                                          </p:spTgt>
                                        </p:tgtEl>
                                        <p:attrNameLst>
                                          <p:attrName>style.visibility</p:attrName>
                                        </p:attrNameLst>
                                      </p:cBhvr>
                                      <p:to>
                                        <p:strVal val="visible"/>
                                      </p:to>
                                    </p:set>
                                    <p:animEffect transition="in" filter="strips(downRight)">
                                      <p:cBhvr>
                                        <p:cTn id="22" dur="1000"/>
                                        <p:tgtEl>
                                          <p:spTgt spid="1126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9"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mtClean="0"/>
              <a:t>Copyright © 2010 Pearson Education, Inc. Publishing as Prentice Hall.</a:t>
            </a:r>
          </a:p>
        </p:txBody>
      </p:sp>
      <p:sp>
        <p:nvSpPr>
          <p:cNvPr id="114690" name="Rectangle 2"/>
          <p:cNvSpPr>
            <a:spLocks noGrp="1" noChangeArrowheads="1"/>
          </p:cNvSpPr>
          <p:nvPr>
            <p:ph type="title"/>
          </p:nvPr>
        </p:nvSpPr>
        <p:spPr/>
        <p:txBody>
          <a:bodyPr/>
          <a:lstStyle/>
          <a:p>
            <a:pPr eaLnBrk="1" hangingPunct="1">
              <a:defRPr/>
            </a:pPr>
            <a:r>
              <a:rPr lang="en-US" sz="4000" dirty="0" smtClean="0"/>
              <a:t>Measures of Capacity Utilization</a:t>
            </a:r>
          </a:p>
        </p:txBody>
      </p:sp>
      <p:sp>
        <p:nvSpPr>
          <p:cNvPr id="114691" name="Rectangle 3"/>
          <p:cNvSpPr>
            <a:spLocks noGrp="1" noChangeArrowheads="1"/>
          </p:cNvSpPr>
          <p:nvPr>
            <p:ph type="body" idx="1"/>
          </p:nvPr>
        </p:nvSpPr>
        <p:spPr>
          <a:xfrm>
            <a:off x="774700" y="1676400"/>
            <a:ext cx="7912100" cy="1846263"/>
          </a:xfrm>
        </p:spPr>
        <p:txBody>
          <a:bodyPr/>
          <a:lstStyle/>
          <a:p>
            <a:pPr eaLnBrk="1" hangingPunct="1"/>
            <a:r>
              <a:rPr lang="en-US" altLang="en-US" smtClean="0"/>
              <a:t>Output measures of capacity</a:t>
            </a:r>
          </a:p>
          <a:p>
            <a:pPr eaLnBrk="1" hangingPunct="1"/>
            <a:r>
              <a:rPr lang="en-US" altLang="en-US" smtClean="0"/>
              <a:t>Input measures of capacity</a:t>
            </a:r>
          </a:p>
          <a:p>
            <a:pPr eaLnBrk="1" hangingPunct="1"/>
            <a:r>
              <a:rPr lang="en-US" altLang="en-US" smtClean="0"/>
              <a:t>Utilization</a:t>
            </a:r>
          </a:p>
        </p:txBody>
      </p:sp>
      <p:grpSp>
        <p:nvGrpSpPr>
          <p:cNvPr id="2" name="Group 4"/>
          <p:cNvGrpSpPr>
            <a:grpSpLocks/>
          </p:cNvGrpSpPr>
          <p:nvPr/>
        </p:nvGrpSpPr>
        <p:grpSpPr bwMode="auto">
          <a:xfrm>
            <a:off x="1495425" y="3930650"/>
            <a:ext cx="6297613" cy="968375"/>
            <a:chOff x="1246" y="2572"/>
            <a:chExt cx="3967" cy="610"/>
          </a:xfrm>
        </p:grpSpPr>
        <p:sp>
          <p:nvSpPr>
            <p:cNvPr id="17413" name="Text Box 5"/>
            <p:cNvSpPr txBox="1">
              <a:spLocks noChangeArrowheads="1"/>
            </p:cNvSpPr>
            <p:nvPr/>
          </p:nvSpPr>
          <p:spPr bwMode="auto">
            <a:xfrm>
              <a:off x="1246" y="2766"/>
              <a:ext cx="396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z="2400" b="1"/>
                <a:t>Utilization =                                        </a:t>
              </a:r>
              <a:r>
                <a:rPr lang="en-US" altLang="en-US" sz="2400" b="1">
                  <a:sym typeface="Symbol" pitchFamily="18" charset="2"/>
                </a:rPr>
                <a:t> 100%</a:t>
              </a:r>
            </a:p>
          </p:txBody>
        </p:sp>
        <p:grpSp>
          <p:nvGrpSpPr>
            <p:cNvPr id="17414" name="Group 6"/>
            <p:cNvGrpSpPr>
              <a:grpSpLocks/>
            </p:cNvGrpSpPr>
            <p:nvPr/>
          </p:nvGrpSpPr>
          <p:grpSpPr bwMode="auto">
            <a:xfrm>
              <a:off x="2472" y="2572"/>
              <a:ext cx="1930" cy="610"/>
              <a:chOff x="2552" y="2604"/>
              <a:chExt cx="1930" cy="610"/>
            </a:xfrm>
          </p:grpSpPr>
          <p:sp>
            <p:nvSpPr>
              <p:cNvPr id="17415" name="Text Box 7"/>
              <p:cNvSpPr txBox="1">
                <a:spLocks noChangeArrowheads="1"/>
              </p:cNvSpPr>
              <p:nvPr/>
            </p:nvSpPr>
            <p:spPr bwMode="auto">
              <a:xfrm>
                <a:off x="2552" y="2604"/>
                <a:ext cx="1930" cy="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lnSpc>
                    <a:spcPct val="120000"/>
                  </a:lnSpc>
                </a:pPr>
                <a:r>
                  <a:rPr lang="en-US" altLang="en-US" sz="2400" b="1"/>
                  <a:t>Average output rate</a:t>
                </a:r>
              </a:p>
              <a:p>
                <a:pPr algn="ctr">
                  <a:lnSpc>
                    <a:spcPct val="120000"/>
                  </a:lnSpc>
                </a:pPr>
                <a:r>
                  <a:rPr lang="en-US" altLang="en-US" sz="2400" b="1"/>
                  <a:t>Maximum capacity</a:t>
                </a:r>
              </a:p>
            </p:txBody>
          </p:sp>
          <p:sp>
            <p:nvSpPr>
              <p:cNvPr id="17416" name="Line 8"/>
              <p:cNvSpPr>
                <a:spLocks noChangeShapeType="1"/>
              </p:cNvSpPr>
              <p:nvPr/>
            </p:nvSpPr>
            <p:spPr bwMode="auto">
              <a:xfrm>
                <a:off x="2553" y="2941"/>
                <a:ext cx="192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Tree>
    <p:extLst>
      <p:ext uri="{BB962C8B-B14F-4D97-AF65-F5344CB8AC3E}">
        <p14:creationId xmlns:p14="http://schemas.microsoft.com/office/powerpoint/2010/main" val="3160762583"/>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strips(downRight)">
                                      <p:cBhvr>
                                        <p:cTn id="7" dur="1000"/>
                                        <p:tgtEl>
                                          <p:spTgt spid="11469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14691">
                                            <p:txEl>
                                              <p:pRg st="1" end="1"/>
                                            </p:txEl>
                                          </p:spTgt>
                                        </p:tgtEl>
                                        <p:attrNameLst>
                                          <p:attrName>style.visibility</p:attrName>
                                        </p:attrNameLst>
                                      </p:cBhvr>
                                      <p:to>
                                        <p:strVal val="visible"/>
                                      </p:to>
                                    </p:set>
                                    <p:animEffect transition="in" filter="strips(downRight)">
                                      <p:cBhvr>
                                        <p:cTn id="12" dur="1000"/>
                                        <p:tgtEl>
                                          <p:spTgt spid="1146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14691">
                                            <p:txEl>
                                              <p:pRg st="2" end="2"/>
                                            </p:txEl>
                                          </p:spTgt>
                                        </p:tgtEl>
                                        <p:attrNameLst>
                                          <p:attrName>style.visibility</p:attrName>
                                        </p:attrNameLst>
                                      </p:cBhvr>
                                      <p:to>
                                        <p:strVal val="visible"/>
                                      </p:to>
                                    </p:set>
                                    <p:animEffect transition="in" filter="strips(downRight)">
                                      <p:cBhvr>
                                        <p:cTn id="17" dur="1000"/>
                                        <p:tgtEl>
                                          <p:spTgt spid="114691">
                                            <p:txEl>
                                              <p:pRg st="2" end="2"/>
                                            </p:txEl>
                                          </p:spTgt>
                                        </p:tgtEl>
                                      </p:cBhvr>
                                    </p:animEffect>
                                  </p:childTnLst>
                                </p:cTn>
                              </p:par>
                            </p:childTnLst>
                          </p:cTn>
                        </p:par>
                        <p:par>
                          <p:cTn id="18" fill="hold" nodeType="afterGroup">
                            <p:stCondLst>
                              <p:cond delay="1000"/>
                            </p:stCondLst>
                            <p:childTnLst>
                              <p:par>
                                <p:cTn id="19" presetID="18" presetClass="entr" presetSubtype="6" fill="hold" nodeType="afterEffect">
                                  <p:stCondLst>
                                    <p:cond delay="1000"/>
                                  </p:stCondLst>
                                  <p:childTnLst>
                                    <p:set>
                                      <p:cBhvr>
                                        <p:cTn id="20" dur="1" fill="hold">
                                          <p:stCondLst>
                                            <p:cond delay="0"/>
                                          </p:stCondLst>
                                        </p:cTn>
                                        <p:tgtEl>
                                          <p:spTgt spid="2"/>
                                        </p:tgtEl>
                                        <p:attrNameLst>
                                          <p:attrName>style.visibility</p:attrName>
                                        </p:attrNameLst>
                                      </p:cBhvr>
                                      <p:to>
                                        <p:strVal val="visible"/>
                                      </p:to>
                                    </p:set>
                                    <p:animEffect transition="in" filter="strips(downRight)">
                                      <p:cBhvr>
                                        <p:cTn id="2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mtClean="0"/>
              <a:t>Copyright © 2010 Pearson Education, Inc. Publishing as Prentice Hall.</a:t>
            </a:r>
          </a:p>
        </p:txBody>
      </p:sp>
      <p:sp>
        <p:nvSpPr>
          <p:cNvPr id="115714" name="Rectangle 2"/>
          <p:cNvSpPr>
            <a:spLocks noGrp="1" noChangeArrowheads="1"/>
          </p:cNvSpPr>
          <p:nvPr>
            <p:ph type="title"/>
          </p:nvPr>
        </p:nvSpPr>
        <p:spPr/>
        <p:txBody>
          <a:bodyPr/>
          <a:lstStyle/>
          <a:p>
            <a:pPr eaLnBrk="1" hangingPunct="1">
              <a:defRPr/>
            </a:pPr>
            <a:r>
              <a:rPr lang="en-US" sz="4000" dirty="0" smtClean="0"/>
              <a:t>Capacity and Scale</a:t>
            </a:r>
          </a:p>
        </p:txBody>
      </p:sp>
      <p:sp>
        <p:nvSpPr>
          <p:cNvPr id="115715" name="Rectangle 3"/>
          <p:cNvSpPr>
            <a:spLocks noGrp="1" noChangeArrowheads="1"/>
          </p:cNvSpPr>
          <p:nvPr>
            <p:ph type="body" idx="1"/>
          </p:nvPr>
        </p:nvSpPr>
        <p:spPr>
          <a:xfrm>
            <a:off x="774700" y="1709737"/>
            <a:ext cx="7912100" cy="2633663"/>
          </a:xfrm>
        </p:spPr>
        <p:txBody>
          <a:bodyPr/>
          <a:lstStyle/>
          <a:p>
            <a:pPr eaLnBrk="1" hangingPunct="1"/>
            <a:r>
              <a:rPr lang="en-US" altLang="en-US" dirty="0" smtClean="0"/>
              <a:t>Economies of scale</a:t>
            </a:r>
          </a:p>
          <a:p>
            <a:pPr lvl="1" eaLnBrk="1" hangingPunct="1"/>
            <a:r>
              <a:rPr lang="en-US" altLang="en-US" sz="2000" dirty="0" smtClean="0"/>
              <a:t>Spreading fixed costs</a:t>
            </a:r>
          </a:p>
          <a:p>
            <a:pPr lvl="1" eaLnBrk="1" hangingPunct="1"/>
            <a:r>
              <a:rPr lang="en-US" altLang="en-US" sz="2000" dirty="0" smtClean="0"/>
              <a:t>Reducing construction costs</a:t>
            </a:r>
          </a:p>
          <a:p>
            <a:pPr lvl="1" eaLnBrk="1" hangingPunct="1"/>
            <a:r>
              <a:rPr lang="en-US" altLang="en-US" sz="2000" dirty="0" smtClean="0"/>
              <a:t>Cutting costs of purchased materials</a:t>
            </a:r>
          </a:p>
          <a:p>
            <a:pPr lvl="1" eaLnBrk="1" hangingPunct="1"/>
            <a:r>
              <a:rPr lang="en-US" altLang="en-US" sz="2000" dirty="0" smtClean="0"/>
              <a:t>Finding process advantages</a:t>
            </a:r>
          </a:p>
        </p:txBody>
      </p:sp>
      <p:sp>
        <p:nvSpPr>
          <p:cNvPr id="115716" name="Rectangle 4"/>
          <p:cNvSpPr>
            <a:spLocks noChangeArrowheads="1"/>
          </p:cNvSpPr>
          <p:nvPr/>
        </p:nvSpPr>
        <p:spPr bwMode="auto">
          <a:xfrm>
            <a:off x="774700" y="3822700"/>
            <a:ext cx="7912100"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nSpc>
                <a:spcPct val="90000"/>
              </a:lnSpc>
              <a:spcBef>
                <a:spcPct val="40000"/>
              </a:spcBef>
              <a:buFont typeface="Arial" panose="020B0604020202020204" pitchFamily="34" charset="0"/>
              <a:buChar char="•"/>
            </a:pPr>
            <a:r>
              <a:rPr lang="en-US" altLang="en-US" sz="2400" dirty="0">
                <a:solidFill>
                  <a:schemeClr val="tx1">
                    <a:lumMod val="50000"/>
                    <a:lumOff val="50000"/>
                  </a:schemeClr>
                </a:solidFill>
                <a:latin typeface="+mj-lt"/>
                <a:cs typeface="+mn-cs"/>
              </a:rPr>
              <a:t>Diseconomies of scale</a:t>
            </a:r>
          </a:p>
          <a:p>
            <a:pPr marL="800100" lvl="1" indent="-342900">
              <a:lnSpc>
                <a:spcPct val="90000"/>
              </a:lnSpc>
              <a:spcBef>
                <a:spcPct val="40000"/>
              </a:spcBef>
              <a:buSzPct val="75000"/>
              <a:buFont typeface="Courier New" panose="02070309020205020404" pitchFamily="49" charset="0"/>
              <a:buChar char="o"/>
            </a:pPr>
            <a:r>
              <a:rPr lang="en-US" altLang="en-US" sz="2000" dirty="0">
                <a:solidFill>
                  <a:schemeClr val="tx1">
                    <a:lumMod val="50000"/>
                    <a:lumOff val="50000"/>
                  </a:schemeClr>
                </a:solidFill>
                <a:latin typeface="+mj-lt"/>
                <a:cs typeface="+mn-cs"/>
              </a:rPr>
              <a:t>Complexity</a:t>
            </a:r>
          </a:p>
          <a:p>
            <a:pPr marL="800100" lvl="1" indent="-342900">
              <a:lnSpc>
                <a:spcPct val="90000"/>
              </a:lnSpc>
              <a:spcBef>
                <a:spcPct val="40000"/>
              </a:spcBef>
              <a:buSzPct val="75000"/>
              <a:buFont typeface="Courier New" panose="02070309020205020404" pitchFamily="49" charset="0"/>
              <a:buChar char="o"/>
            </a:pPr>
            <a:r>
              <a:rPr lang="en-US" altLang="en-US" sz="2000" dirty="0">
                <a:solidFill>
                  <a:schemeClr val="tx1">
                    <a:lumMod val="50000"/>
                    <a:lumOff val="50000"/>
                  </a:schemeClr>
                </a:solidFill>
                <a:latin typeface="+mj-lt"/>
                <a:cs typeface="+mn-cs"/>
              </a:rPr>
              <a:t>Loss of focus</a:t>
            </a:r>
          </a:p>
          <a:p>
            <a:pPr marL="800100" lvl="1" indent="-342900">
              <a:lnSpc>
                <a:spcPct val="90000"/>
              </a:lnSpc>
              <a:spcBef>
                <a:spcPct val="40000"/>
              </a:spcBef>
              <a:buSzPct val="75000"/>
              <a:buFont typeface="Courier New" panose="02070309020205020404" pitchFamily="49" charset="0"/>
              <a:buChar char="o"/>
            </a:pPr>
            <a:r>
              <a:rPr lang="en-US" altLang="en-US" sz="2000" dirty="0">
                <a:solidFill>
                  <a:schemeClr val="tx1">
                    <a:lumMod val="50000"/>
                    <a:lumOff val="50000"/>
                  </a:schemeClr>
                </a:solidFill>
                <a:latin typeface="+mj-lt"/>
                <a:cs typeface="+mn-cs"/>
              </a:rPr>
              <a:t>Inefficiencies</a:t>
            </a:r>
          </a:p>
        </p:txBody>
      </p:sp>
    </p:spTree>
    <p:extLst>
      <p:ext uri="{BB962C8B-B14F-4D97-AF65-F5344CB8AC3E}">
        <p14:creationId xmlns:p14="http://schemas.microsoft.com/office/powerpoint/2010/main" val="1470348707"/>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5715"/>
                                        </p:tgtEl>
                                        <p:attrNameLst>
                                          <p:attrName>style.visibility</p:attrName>
                                        </p:attrNameLst>
                                      </p:cBhvr>
                                      <p:to>
                                        <p:strVal val="visible"/>
                                      </p:to>
                                    </p:set>
                                    <p:animEffect transition="in" filter="strips(downRight)">
                                      <p:cBhvr>
                                        <p:cTn id="7" dur="1000"/>
                                        <p:tgtEl>
                                          <p:spTgt spid="1157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15716"/>
                                        </p:tgtEl>
                                        <p:attrNameLst>
                                          <p:attrName>style.visibility</p:attrName>
                                        </p:attrNameLst>
                                      </p:cBhvr>
                                      <p:to>
                                        <p:strVal val="visible"/>
                                      </p:to>
                                    </p:set>
                                    <p:animEffect transition="in" filter="strips(downRight)">
                                      <p:cBhvr>
                                        <p:cTn id="12" dur="1000"/>
                                        <p:tgtEl>
                                          <p:spTgt spid="1157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p:bldP spid="115716"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7"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mtClean="0"/>
              <a:t>Copyright © 2010 Pearson Education, Inc. Publishing as Prentice Hall.</a:t>
            </a:r>
          </a:p>
        </p:txBody>
      </p:sp>
      <p:sp>
        <p:nvSpPr>
          <p:cNvPr id="117762" name="Rectangle 2"/>
          <p:cNvSpPr>
            <a:spLocks noGrp="1" noChangeArrowheads="1"/>
          </p:cNvSpPr>
          <p:nvPr>
            <p:ph type="title"/>
          </p:nvPr>
        </p:nvSpPr>
        <p:spPr>
          <a:xfrm>
            <a:off x="457200" y="-228600"/>
            <a:ext cx="8229600" cy="1600200"/>
          </a:xfrm>
        </p:spPr>
        <p:txBody>
          <a:bodyPr/>
          <a:lstStyle/>
          <a:p>
            <a:pPr eaLnBrk="1" hangingPunct="1">
              <a:defRPr/>
            </a:pPr>
            <a:r>
              <a:rPr lang="en-US" sz="4000" dirty="0" smtClean="0"/>
              <a:t>Capacity Timing and Sizing</a:t>
            </a:r>
          </a:p>
        </p:txBody>
      </p:sp>
      <p:sp>
        <p:nvSpPr>
          <p:cNvPr id="117763" name="Rectangle 3"/>
          <p:cNvSpPr>
            <a:spLocks noGrp="1" noChangeArrowheads="1"/>
          </p:cNvSpPr>
          <p:nvPr>
            <p:ph type="body" idx="1"/>
          </p:nvPr>
        </p:nvSpPr>
        <p:spPr>
          <a:xfrm>
            <a:off x="774700" y="1371600"/>
            <a:ext cx="7912100" cy="2011363"/>
          </a:xfrm>
        </p:spPr>
        <p:txBody>
          <a:bodyPr/>
          <a:lstStyle/>
          <a:p>
            <a:pPr eaLnBrk="1" hangingPunct="1"/>
            <a:r>
              <a:rPr lang="en-US" altLang="en-US" dirty="0" smtClean="0"/>
              <a:t>Sizing capacity cushions</a:t>
            </a:r>
          </a:p>
          <a:p>
            <a:pPr eaLnBrk="1" hangingPunct="1"/>
            <a:r>
              <a:rPr lang="en-US" altLang="en-US" dirty="0" smtClean="0"/>
              <a:t>Capacity cushions are the amount of reserve capacity a process uses to handle sudden changes</a:t>
            </a:r>
          </a:p>
        </p:txBody>
      </p:sp>
      <p:sp>
        <p:nvSpPr>
          <p:cNvPr id="117764" name="Text Box 4"/>
          <p:cNvSpPr txBox="1">
            <a:spLocks noChangeArrowheads="1"/>
          </p:cNvSpPr>
          <p:nvPr/>
        </p:nvSpPr>
        <p:spPr bwMode="auto">
          <a:xfrm>
            <a:off x="489581" y="3427413"/>
            <a:ext cx="82734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z="2400" dirty="0">
                <a:solidFill>
                  <a:schemeClr val="tx1">
                    <a:lumMod val="50000"/>
                    <a:lumOff val="50000"/>
                  </a:schemeClr>
                </a:solidFill>
                <a:latin typeface="+mj-lt"/>
                <a:cs typeface="+mn-cs"/>
              </a:rPr>
              <a:t>Capacity cushion = 100% – Average Utilization rate (%)</a:t>
            </a:r>
          </a:p>
        </p:txBody>
      </p:sp>
      <p:sp>
        <p:nvSpPr>
          <p:cNvPr id="117765" name="Rectangle 5"/>
          <p:cNvSpPr>
            <a:spLocks noChangeArrowheads="1"/>
          </p:cNvSpPr>
          <p:nvPr/>
        </p:nvSpPr>
        <p:spPr bwMode="auto">
          <a:xfrm>
            <a:off x="774700" y="4165600"/>
            <a:ext cx="7912100"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nSpc>
                <a:spcPct val="90000"/>
              </a:lnSpc>
              <a:spcBef>
                <a:spcPct val="40000"/>
              </a:spcBef>
              <a:buClr>
                <a:srgbClr val="B20019"/>
              </a:buClr>
              <a:buFont typeface="Wingdings" pitchFamily="2" charset="2"/>
              <a:buChar char="l"/>
            </a:pPr>
            <a:r>
              <a:rPr lang="en-US" altLang="en-US" sz="2400" dirty="0">
                <a:solidFill>
                  <a:schemeClr val="tx1">
                    <a:lumMod val="50000"/>
                    <a:lumOff val="50000"/>
                  </a:schemeClr>
                </a:solidFill>
                <a:latin typeface="+mj-lt"/>
                <a:cs typeface="+mn-cs"/>
              </a:rPr>
              <a:t>Expansionist strategies</a:t>
            </a:r>
          </a:p>
          <a:p>
            <a:pPr>
              <a:lnSpc>
                <a:spcPct val="90000"/>
              </a:lnSpc>
              <a:spcBef>
                <a:spcPct val="40000"/>
              </a:spcBef>
              <a:buClr>
                <a:srgbClr val="B20019"/>
              </a:buClr>
              <a:buFont typeface="Wingdings" pitchFamily="2" charset="2"/>
              <a:buChar char="l"/>
            </a:pPr>
            <a:r>
              <a:rPr lang="en-US" altLang="en-US" sz="2400" dirty="0">
                <a:solidFill>
                  <a:schemeClr val="tx1">
                    <a:lumMod val="50000"/>
                    <a:lumOff val="50000"/>
                  </a:schemeClr>
                </a:solidFill>
                <a:latin typeface="+mj-lt"/>
                <a:cs typeface="+mn-cs"/>
              </a:rPr>
              <a:t>Wait-and-see strategies</a:t>
            </a:r>
          </a:p>
          <a:p>
            <a:pPr>
              <a:lnSpc>
                <a:spcPct val="90000"/>
              </a:lnSpc>
              <a:spcBef>
                <a:spcPct val="40000"/>
              </a:spcBef>
              <a:buClr>
                <a:srgbClr val="B20019"/>
              </a:buClr>
              <a:buFont typeface="Wingdings" pitchFamily="2" charset="2"/>
              <a:buChar char="l"/>
            </a:pPr>
            <a:r>
              <a:rPr lang="en-US" altLang="en-US" sz="2400" dirty="0">
                <a:solidFill>
                  <a:schemeClr val="tx1">
                    <a:lumMod val="50000"/>
                    <a:lumOff val="50000"/>
                  </a:schemeClr>
                </a:solidFill>
                <a:latin typeface="+mj-lt"/>
                <a:cs typeface="+mn-cs"/>
              </a:rPr>
              <a:t>Combination of strategies</a:t>
            </a:r>
          </a:p>
        </p:txBody>
      </p:sp>
    </p:spTree>
    <p:extLst>
      <p:ext uri="{BB962C8B-B14F-4D97-AF65-F5344CB8AC3E}">
        <p14:creationId xmlns:p14="http://schemas.microsoft.com/office/powerpoint/2010/main" val="3911918526"/>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17763">
                                            <p:txEl>
                                              <p:pRg st="0" end="0"/>
                                            </p:txEl>
                                          </p:spTgt>
                                        </p:tgtEl>
                                        <p:attrNameLst>
                                          <p:attrName>style.visibility</p:attrName>
                                        </p:attrNameLst>
                                      </p:cBhvr>
                                      <p:to>
                                        <p:strVal val="visible"/>
                                      </p:to>
                                    </p:set>
                                    <p:animEffect transition="in" filter="strips(downRight)">
                                      <p:cBhvr>
                                        <p:cTn id="7" dur="1000"/>
                                        <p:tgtEl>
                                          <p:spTgt spid="11776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17763">
                                            <p:txEl>
                                              <p:pRg st="1" end="1"/>
                                            </p:txEl>
                                          </p:spTgt>
                                        </p:tgtEl>
                                        <p:attrNameLst>
                                          <p:attrName>style.visibility</p:attrName>
                                        </p:attrNameLst>
                                      </p:cBhvr>
                                      <p:to>
                                        <p:strVal val="visible"/>
                                      </p:to>
                                    </p:set>
                                    <p:animEffect transition="in" filter="strips(downRight)">
                                      <p:cBhvr>
                                        <p:cTn id="12" dur="1000"/>
                                        <p:tgtEl>
                                          <p:spTgt spid="117763">
                                            <p:txEl>
                                              <p:pRg st="1" end="1"/>
                                            </p:txEl>
                                          </p:spTgt>
                                        </p:tgtEl>
                                      </p:cBhvr>
                                    </p:animEffect>
                                  </p:childTnLst>
                                </p:cTn>
                              </p:par>
                            </p:childTnLst>
                          </p:cTn>
                        </p:par>
                        <p:par>
                          <p:cTn id="13" fill="hold" nodeType="afterGroup">
                            <p:stCondLst>
                              <p:cond delay="1000"/>
                            </p:stCondLst>
                            <p:childTnLst>
                              <p:par>
                                <p:cTn id="14" presetID="22" presetClass="entr" presetSubtype="8" fill="hold" grpId="0" nodeType="afterEffect">
                                  <p:stCondLst>
                                    <p:cond delay="1000"/>
                                  </p:stCondLst>
                                  <p:childTnLst>
                                    <p:set>
                                      <p:cBhvr>
                                        <p:cTn id="15" dur="1" fill="hold">
                                          <p:stCondLst>
                                            <p:cond delay="0"/>
                                          </p:stCondLst>
                                        </p:cTn>
                                        <p:tgtEl>
                                          <p:spTgt spid="117764"/>
                                        </p:tgtEl>
                                        <p:attrNameLst>
                                          <p:attrName>style.visibility</p:attrName>
                                        </p:attrNameLst>
                                      </p:cBhvr>
                                      <p:to>
                                        <p:strVal val="visible"/>
                                      </p:to>
                                    </p:set>
                                    <p:animEffect transition="in" filter="wipe(left)">
                                      <p:cBhvr>
                                        <p:cTn id="16" dur="1000"/>
                                        <p:tgtEl>
                                          <p:spTgt spid="11776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117765">
                                            <p:txEl>
                                              <p:pRg st="0" end="0"/>
                                            </p:txEl>
                                          </p:spTgt>
                                        </p:tgtEl>
                                        <p:attrNameLst>
                                          <p:attrName>style.visibility</p:attrName>
                                        </p:attrNameLst>
                                      </p:cBhvr>
                                      <p:to>
                                        <p:strVal val="visible"/>
                                      </p:to>
                                    </p:set>
                                    <p:animEffect transition="in" filter="strips(downRight)">
                                      <p:cBhvr>
                                        <p:cTn id="21" dur="1000"/>
                                        <p:tgtEl>
                                          <p:spTgt spid="117765">
                                            <p:txEl>
                                              <p:pRg st="0" end="0"/>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117765">
                                            <p:txEl>
                                              <p:pRg st="1" end="1"/>
                                            </p:txEl>
                                          </p:spTgt>
                                        </p:tgtEl>
                                        <p:attrNameLst>
                                          <p:attrName>style.visibility</p:attrName>
                                        </p:attrNameLst>
                                      </p:cBhvr>
                                      <p:to>
                                        <p:strVal val="visible"/>
                                      </p:to>
                                    </p:set>
                                    <p:animEffect transition="in" filter="strips(downRight)">
                                      <p:cBhvr>
                                        <p:cTn id="26" dur="1000"/>
                                        <p:tgtEl>
                                          <p:spTgt spid="117765">
                                            <p:txEl>
                                              <p:pRg st="1" end="1"/>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grpId="0" nodeType="clickEffect">
                                  <p:stCondLst>
                                    <p:cond delay="0"/>
                                  </p:stCondLst>
                                  <p:childTnLst>
                                    <p:set>
                                      <p:cBhvr>
                                        <p:cTn id="30" dur="1" fill="hold">
                                          <p:stCondLst>
                                            <p:cond delay="0"/>
                                          </p:stCondLst>
                                        </p:cTn>
                                        <p:tgtEl>
                                          <p:spTgt spid="117765">
                                            <p:txEl>
                                              <p:pRg st="2" end="2"/>
                                            </p:txEl>
                                          </p:spTgt>
                                        </p:tgtEl>
                                        <p:attrNameLst>
                                          <p:attrName>style.visibility</p:attrName>
                                        </p:attrNameLst>
                                      </p:cBhvr>
                                      <p:to>
                                        <p:strVal val="visible"/>
                                      </p:to>
                                    </p:set>
                                    <p:animEffect transition="in" filter="strips(downRight)">
                                      <p:cBhvr>
                                        <p:cTn id="31" dur="1000"/>
                                        <p:tgtEl>
                                          <p:spTgt spid="11776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p:bldP spid="117764" grpId="0"/>
      <p:bldP spid="11776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mtClean="0"/>
              <a:t>Copyright © 2010 Pearson Education, Inc. Publishing as Prentice Hall.</a:t>
            </a:r>
          </a:p>
        </p:txBody>
      </p:sp>
      <p:sp>
        <p:nvSpPr>
          <p:cNvPr id="118786" name="Rectangle 2"/>
          <p:cNvSpPr>
            <a:spLocks noGrp="1" noChangeArrowheads="1"/>
          </p:cNvSpPr>
          <p:nvPr>
            <p:ph type="title"/>
          </p:nvPr>
        </p:nvSpPr>
        <p:spPr/>
        <p:txBody>
          <a:bodyPr/>
          <a:lstStyle/>
          <a:p>
            <a:pPr eaLnBrk="1" hangingPunct="1">
              <a:defRPr/>
            </a:pPr>
            <a:r>
              <a:rPr lang="en-US" sz="4000" dirty="0" smtClean="0"/>
              <a:t>Capacity Timing and Sizing</a:t>
            </a:r>
          </a:p>
        </p:txBody>
      </p:sp>
      <p:grpSp>
        <p:nvGrpSpPr>
          <p:cNvPr id="2" name="Group 3"/>
          <p:cNvGrpSpPr>
            <a:grpSpLocks/>
          </p:cNvGrpSpPr>
          <p:nvPr/>
        </p:nvGrpSpPr>
        <p:grpSpPr bwMode="auto">
          <a:xfrm>
            <a:off x="1965325" y="3600450"/>
            <a:ext cx="2024063" cy="436563"/>
            <a:chOff x="1103" y="2601"/>
            <a:chExt cx="1275" cy="275"/>
          </a:xfrm>
        </p:grpSpPr>
        <p:sp>
          <p:nvSpPr>
            <p:cNvPr id="20506" name="Freeform 4"/>
            <p:cNvSpPr>
              <a:spLocks/>
            </p:cNvSpPr>
            <p:nvPr/>
          </p:nvSpPr>
          <p:spPr bwMode="auto">
            <a:xfrm>
              <a:off x="1103" y="2601"/>
              <a:ext cx="1275" cy="275"/>
            </a:xfrm>
            <a:custGeom>
              <a:avLst/>
              <a:gdLst>
                <a:gd name="T0" fmla="*/ 0 w 1275"/>
                <a:gd name="T1" fmla="*/ 274 h 275"/>
                <a:gd name="T2" fmla="*/ 0 w 1275"/>
                <a:gd name="T3" fmla="*/ 0 h 275"/>
                <a:gd name="T4" fmla="*/ 1274 w 1275"/>
                <a:gd name="T5" fmla="*/ 0 h 275"/>
                <a:gd name="T6" fmla="*/ 0 w 1275"/>
                <a:gd name="T7" fmla="*/ 274 h 275"/>
                <a:gd name="T8" fmla="*/ 0 60000 65536"/>
                <a:gd name="T9" fmla="*/ 0 60000 65536"/>
                <a:gd name="T10" fmla="*/ 0 60000 65536"/>
                <a:gd name="T11" fmla="*/ 0 60000 65536"/>
                <a:gd name="T12" fmla="*/ 0 w 1275"/>
                <a:gd name="T13" fmla="*/ 0 h 275"/>
                <a:gd name="T14" fmla="*/ 1275 w 1275"/>
                <a:gd name="T15" fmla="*/ 275 h 275"/>
              </a:gdLst>
              <a:ahLst/>
              <a:cxnLst>
                <a:cxn ang="T8">
                  <a:pos x="T0" y="T1"/>
                </a:cxn>
                <a:cxn ang="T9">
                  <a:pos x="T2" y="T3"/>
                </a:cxn>
                <a:cxn ang="T10">
                  <a:pos x="T4" y="T5"/>
                </a:cxn>
                <a:cxn ang="T11">
                  <a:pos x="T6" y="T7"/>
                </a:cxn>
              </a:cxnLst>
              <a:rect l="T12" t="T13" r="T14" b="T15"/>
              <a:pathLst>
                <a:path w="1275" h="275">
                  <a:moveTo>
                    <a:pt x="0" y="274"/>
                  </a:moveTo>
                  <a:lnTo>
                    <a:pt x="0" y="0"/>
                  </a:lnTo>
                  <a:lnTo>
                    <a:pt x="1274" y="0"/>
                  </a:lnTo>
                  <a:lnTo>
                    <a:pt x="0" y="274"/>
                  </a:lnTo>
                </a:path>
              </a:pathLst>
            </a:custGeom>
            <a:solidFill>
              <a:schemeClr val="hlink"/>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0507" name="Line 5"/>
            <p:cNvSpPr>
              <a:spLocks noChangeShapeType="1"/>
            </p:cNvSpPr>
            <p:nvPr/>
          </p:nvSpPr>
          <p:spPr bwMode="auto">
            <a:xfrm>
              <a:off x="1119" y="2601"/>
              <a:ext cx="1220" cy="0"/>
            </a:xfrm>
            <a:prstGeom prst="line">
              <a:avLst/>
            </a:prstGeom>
            <a:noFill/>
            <a:ln w="50800">
              <a:solidFill>
                <a:schemeClr val="tx2"/>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18790" name="Rectangle 6"/>
          <p:cNvSpPr>
            <a:spLocks noChangeArrowheads="1"/>
          </p:cNvSpPr>
          <p:nvPr/>
        </p:nvSpPr>
        <p:spPr bwMode="auto">
          <a:xfrm>
            <a:off x="2713038" y="1976438"/>
            <a:ext cx="25019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61925" tIns="80962" rIns="161925" bIns="80962">
            <a:spAutoFit/>
          </a:bodyPr>
          <a:lstStyle>
            <a:lvl1pPr defTabSz="2333625">
              <a:defRPr>
                <a:solidFill>
                  <a:schemeClr val="tx1"/>
                </a:solidFill>
                <a:latin typeface="Arial" charset="0"/>
                <a:cs typeface="Arial" charset="0"/>
              </a:defRPr>
            </a:lvl1pPr>
            <a:lvl2pPr marL="742950" indent="-285750" defTabSz="2333625">
              <a:defRPr>
                <a:solidFill>
                  <a:schemeClr val="tx1"/>
                </a:solidFill>
                <a:latin typeface="Arial" charset="0"/>
                <a:cs typeface="Arial" charset="0"/>
              </a:defRPr>
            </a:lvl2pPr>
            <a:lvl3pPr marL="1143000" indent="-228600" defTabSz="2333625">
              <a:defRPr>
                <a:solidFill>
                  <a:schemeClr val="tx1"/>
                </a:solidFill>
                <a:latin typeface="Arial" charset="0"/>
                <a:cs typeface="Arial" charset="0"/>
              </a:defRPr>
            </a:lvl3pPr>
            <a:lvl4pPr marL="1600200" indent="-228600" defTabSz="2333625">
              <a:defRPr>
                <a:solidFill>
                  <a:schemeClr val="tx1"/>
                </a:solidFill>
                <a:latin typeface="Arial" charset="0"/>
                <a:cs typeface="Arial" charset="0"/>
              </a:defRPr>
            </a:lvl4pPr>
            <a:lvl5pPr marL="2057400" indent="-228600" defTabSz="2333625">
              <a:defRPr>
                <a:solidFill>
                  <a:schemeClr val="tx1"/>
                </a:solidFill>
                <a:latin typeface="Arial" charset="0"/>
                <a:cs typeface="Arial" charset="0"/>
              </a:defRPr>
            </a:lvl5pPr>
            <a:lvl6pPr marL="2514600" indent="-228600" defTabSz="2333625" fontAlgn="base">
              <a:spcBef>
                <a:spcPct val="0"/>
              </a:spcBef>
              <a:spcAft>
                <a:spcPct val="0"/>
              </a:spcAft>
              <a:defRPr>
                <a:solidFill>
                  <a:schemeClr val="tx1"/>
                </a:solidFill>
                <a:latin typeface="Arial" charset="0"/>
                <a:cs typeface="Arial" charset="0"/>
              </a:defRPr>
            </a:lvl6pPr>
            <a:lvl7pPr marL="2971800" indent="-228600" defTabSz="2333625" fontAlgn="base">
              <a:spcBef>
                <a:spcPct val="0"/>
              </a:spcBef>
              <a:spcAft>
                <a:spcPct val="0"/>
              </a:spcAft>
              <a:defRPr>
                <a:solidFill>
                  <a:schemeClr val="tx1"/>
                </a:solidFill>
                <a:latin typeface="Arial" charset="0"/>
                <a:cs typeface="Arial" charset="0"/>
              </a:defRPr>
            </a:lvl7pPr>
            <a:lvl8pPr marL="3429000" indent="-228600" defTabSz="2333625" fontAlgn="base">
              <a:spcBef>
                <a:spcPct val="0"/>
              </a:spcBef>
              <a:spcAft>
                <a:spcPct val="0"/>
              </a:spcAft>
              <a:defRPr>
                <a:solidFill>
                  <a:schemeClr val="tx1"/>
                </a:solidFill>
                <a:latin typeface="Arial" charset="0"/>
                <a:cs typeface="Arial" charset="0"/>
              </a:defRPr>
            </a:lvl8pPr>
            <a:lvl9pPr marL="3886200" indent="-228600" defTabSz="2333625" fontAlgn="base">
              <a:spcBef>
                <a:spcPct val="0"/>
              </a:spcBef>
              <a:spcAft>
                <a:spcPct val="0"/>
              </a:spcAft>
              <a:defRPr>
                <a:solidFill>
                  <a:schemeClr val="tx1"/>
                </a:solidFill>
                <a:latin typeface="Arial" charset="0"/>
                <a:cs typeface="Arial" charset="0"/>
              </a:defRPr>
            </a:lvl9pPr>
          </a:lstStyle>
          <a:p>
            <a:pPr algn="ctr" eaLnBrk="0" hangingPunct="0">
              <a:lnSpc>
                <a:spcPct val="90000"/>
              </a:lnSpc>
            </a:pPr>
            <a:r>
              <a:rPr lang="en-AU" altLang="en-US" b="1"/>
              <a:t>Planned unused capacity </a:t>
            </a:r>
          </a:p>
        </p:txBody>
      </p:sp>
      <p:sp>
        <p:nvSpPr>
          <p:cNvPr id="118791" name="Line 7"/>
          <p:cNvSpPr>
            <a:spLocks noChangeShapeType="1"/>
          </p:cNvSpPr>
          <p:nvPr/>
        </p:nvSpPr>
        <p:spPr bwMode="auto">
          <a:xfrm flipV="1">
            <a:off x="2719388" y="2635250"/>
            <a:ext cx="1231900" cy="11176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3" name="Group 8"/>
          <p:cNvGrpSpPr>
            <a:grpSpLocks/>
          </p:cNvGrpSpPr>
          <p:nvPr/>
        </p:nvGrpSpPr>
        <p:grpSpPr bwMode="auto">
          <a:xfrm>
            <a:off x="3986213" y="3141663"/>
            <a:ext cx="2214562" cy="471487"/>
            <a:chOff x="2376" y="2312"/>
            <a:chExt cx="1395" cy="297"/>
          </a:xfrm>
        </p:grpSpPr>
        <p:sp>
          <p:nvSpPr>
            <p:cNvPr id="20504" name="Freeform 9"/>
            <p:cNvSpPr>
              <a:spLocks/>
            </p:cNvSpPr>
            <p:nvPr/>
          </p:nvSpPr>
          <p:spPr bwMode="auto">
            <a:xfrm>
              <a:off x="2376" y="2319"/>
              <a:ext cx="1373" cy="275"/>
            </a:xfrm>
            <a:custGeom>
              <a:avLst/>
              <a:gdLst>
                <a:gd name="T0" fmla="*/ 0 w 1373"/>
                <a:gd name="T1" fmla="*/ 274 h 275"/>
                <a:gd name="T2" fmla="*/ 0 w 1373"/>
                <a:gd name="T3" fmla="*/ 0 h 275"/>
                <a:gd name="T4" fmla="*/ 1372 w 1373"/>
                <a:gd name="T5" fmla="*/ 0 h 275"/>
                <a:gd name="T6" fmla="*/ 0 w 1373"/>
                <a:gd name="T7" fmla="*/ 274 h 275"/>
                <a:gd name="T8" fmla="*/ 0 60000 65536"/>
                <a:gd name="T9" fmla="*/ 0 60000 65536"/>
                <a:gd name="T10" fmla="*/ 0 60000 65536"/>
                <a:gd name="T11" fmla="*/ 0 60000 65536"/>
                <a:gd name="T12" fmla="*/ 0 w 1373"/>
                <a:gd name="T13" fmla="*/ 0 h 275"/>
                <a:gd name="T14" fmla="*/ 1373 w 1373"/>
                <a:gd name="T15" fmla="*/ 275 h 275"/>
              </a:gdLst>
              <a:ahLst/>
              <a:cxnLst>
                <a:cxn ang="T8">
                  <a:pos x="T0" y="T1"/>
                </a:cxn>
                <a:cxn ang="T9">
                  <a:pos x="T2" y="T3"/>
                </a:cxn>
                <a:cxn ang="T10">
                  <a:pos x="T4" y="T5"/>
                </a:cxn>
                <a:cxn ang="T11">
                  <a:pos x="T6" y="T7"/>
                </a:cxn>
              </a:cxnLst>
              <a:rect l="T12" t="T13" r="T14" b="T15"/>
              <a:pathLst>
                <a:path w="1373" h="275">
                  <a:moveTo>
                    <a:pt x="0" y="274"/>
                  </a:moveTo>
                  <a:lnTo>
                    <a:pt x="0" y="0"/>
                  </a:lnTo>
                  <a:lnTo>
                    <a:pt x="1372" y="0"/>
                  </a:lnTo>
                  <a:lnTo>
                    <a:pt x="0" y="274"/>
                  </a:lnTo>
                </a:path>
              </a:pathLst>
            </a:custGeom>
            <a:solidFill>
              <a:schemeClr val="hlink"/>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0505" name="Freeform 10"/>
            <p:cNvSpPr>
              <a:spLocks/>
            </p:cNvSpPr>
            <p:nvPr/>
          </p:nvSpPr>
          <p:spPr bwMode="auto">
            <a:xfrm>
              <a:off x="2377" y="2312"/>
              <a:ext cx="1394" cy="297"/>
            </a:xfrm>
            <a:custGeom>
              <a:avLst/>
              <a:gdLst>
                <a:gd name="T0" fmla="*/ 0 w 1394"/>
                <a:gd name="T1" fmla="*/ 296 h 297"/>
                <a:gd name="T2" fmla="*/ 0 w 1394"/>
                <a:gd name="T3" fmla="*/ 0 h 297"/>
                <a:gd name="T4" fmla="*/ 1393 w 1394"/>
                <a:gd name="T5" fmla="*/ 0 h 297"/>
                <a:gd name="T6" fmla="*/ 0 60000 65536"/>
                <a:gd name="T7" fmla="*/ 0 60000 65536"/>
                <a:gd name="T8" fmla="*/ 0 60000 65536"/>
                <a:gd name="T9" fmla="*/ 0 w 1394"/>
                <a:gd name="T10" fmla="*/ 0 h 297"/>
                <a:gd name="T11" fmla="*/ 1394 w 1394"/>
                <a:gd name="T12" fmla="*/ 297 h 297"/>
              </a:gdLst>
              <a:ahLst/>
              <a:cxnLst>
                <a:cxn ang="T6">
                  <a:pos x="T0" y="T1"/>
                </a:cxn>
                <a:cxn ang="T7">
                  <a:pos x="T2" y="T3"/>
                </a:cxn>
                <a:cxn ang="T8">
                  <a:pos x="T4" y="T5"/>
                </a:cxn>
              </a:cxnLst>
              <a:rect l="T9" t="T10" r="T11" b="T12"/>
              <a:pathLst>
                <a:path w="1394" h="297">
                  <a:moveTo>
                    <a:pt x="0" y="296"/>
                  </a:moveTo>
                  <a:lnTo>
                    <a:pt x="0" y="0"/>
                  </a:lnTo>
                  <a:lnTo>
                    <a:pt x="1393" y="0"/>
                  </a:lnTo>
                </a:path>
              </a:pathLst>
            </a:custGeom>
            <a:noFill/>
            <a:ln w="50800" cap="rnd">
              <a:solidFill>
                <a:schemeClr val="tx2"/>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8795" name="Line 11"/>
          <p:cNvSpPr>
            <a:spLocks noChangeShapeType="1"/>
          </p:cNvSpPr>
          <p:nvPr/>
        </p:nvSpPr>
        <p:spPr bwMode="auto">
          <a:xfrm flipH="1" flipV="1">
            <a:off x="3951288" y="2611438"/>
            <a:ext cx="555625" cy="70643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4" name="Group 12"/>
          <p:cNvGrpSpPr>
            <a:grpSpLocks/>
          </p:cNvGrpSpPr>
          <p:nvPr/>
        </p:nvGrpSpPr>
        <p:grpSpPr bwMode="auto">
          <a:xfrm>
            <a:off x="1343025" y="1789113"/>
            <a:ext cx="6469063" cy="3497262"/>
            <a:chOff x="575" y="1324"/>
            <a:chExt cx="4075" cy="2203"/>
          </a:xfrm>
        </p:grpSpPr>
        <p:sp>
          <p:nvSpPr>
            <p:cNvPr id="20500" name="Freeform 13"/>
            <p:cNvSpPr>
              <a:spLocks/>
            </p:cNvSpPr>
            <p:nvPr/>
          </p:nvSpPr>
          <p:spPr bwMode="auto">
            <a:xfrm>
              <a:off x="965" y="3235"/>
              <a:ext cx="17" cy="17"/>
            </a:xfrm>
            <a:custGeom>
              <a:avLst/>
              <a:gdLst>
                <a:gd name="T0" fmla="*/ 8 w 17"/>
                <a:gd name="T1" fmla="*/ 0 h 17"/>
                <a:gd name="T2" fmla="*/ 16 w 17"/>
                <a:gd name="T3" fmla="*/ 0 h 17"/>
                <a:gd name="T4" fmla="*/ 8 w 17"/>
                <a:gd name="T5" fmla="*/ 16 h 17"/>
                <a:gd name="T6" fmla="*/ 8 w 17"/>
                <a:gd name="T7" fmla="*/ 0 h 17"/>
                <a:gd name="T8" fmla="*/ 0 w 17"/>
                <a:gd name="T9" fmla="*/ 0 h 17"/>
                <a:gd name="T10" fmla="*/ 8 w 17"/>
                <a:gd name="T11" fmla="*/ 0 h 17"/>
                <a:gd name="T12" fmla="*/ 0 60000 65536"/>
                <a:gd name="T13" fmla="*/ 0 60000 65536"/>
                <a:gd name="T14" fmla="*/ 0 60000 65536"/>
                <a:gd name="T15" fmla="*/ 0 60000 65536"/>
                <a:gd name="T16" fmla="*/ 0 60000 65536"/>
                <a:gd name="T17" fmla="*/ 0 60000 65536"/>
                <a:gd name="T18" fmla="*/ 0 w 17"/>
                <a:gd name="T19" fmla="*/ 0 h 17"/>
                <a:gd name="T20" fmla="*/ 17 w 17"/>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7" h="17">
                  <a:moveTo>
                    <a:pt x="8" y="0"/>
                  </a:moveTo>
                  <a:lnTo>
                    <a:pt x="16" y="0"/>
                  </a:lnTo>
                  <a:lnTo>
                    <a:pt x="8" y="16"/>
                  </a:lnTo>
                  <a:lnTo>
                    <a:pt x="8" y="0"/>
                  </a:lnTo>
                  <a:lnTo>
                    <a:pt x="0" y="0"/>
                  </a:lnTo>
                  <a:lnTo>
                    <a:pt x="8"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0501" name="Rectangle 14"/>
            <p:cNvSpPr>
              <a:spLocks noChangeArrowheads="1"/>
            </p:cNvSpPr>
            <p:nvPr/>
          </p:nvSpPr>
          <p:spPr bwMode="auto">
            <a:xfrm>
              <a:off x="2493" y="3269"/>
              <a:ext cx="540"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61925" tIns="80962" rIns="161925" bIns="80962">
              <a:spAutoFit/>
            </a:bodyPr>
            <a:lstStyle>
              <a:lvl1pPr defTabSz="2333625">
                <a:defRPr>
                  <a:solidFill>
                    <a:schemeClr val="tx1"/>
                  </a:solidFill>
                  <a:latin typeface="Arial" charset="0"/>
                  <a:cs typeface="Arial" charset="0"/>
                </a:defRPr>
              </a:lvl1pPr>
              <a:lvl2pPr marL="742950" indent="-285750" defTabSz="2333625">
                <a:defRPr>
                  <a:solidFill>
                    <a:schemeClr val="tx1"/>
                  </a:solidFill>
                  <a:latin typeface="Arial" charset="0"/>
                  <a:cs typeface="Arial" charset="0"/>
                </a:defRPr>
              </a:lvl2pPr>
              <a:lvl3pPr marL="1143000" indent="-228600" defTabSz="2333625">
                <a:defRPr>
                  <a:solidFill>
                    <a:schemeClr val="tx1"/>
                  </a:solidFill>
                  <a:latin typeface="Arial" charset="0"/>
                  <a:cs typeface="Arial" charset="0"/>
                </a:defRPr>
              </a:lvl3pPr>
              <a:lvl4pPr marL="1600200" indent="-228600" defTabSz="2333625">
                <a:defRPr>
                  <a:solidFill>
                    <a:schemeClr val="tx1"/>
                  </a:solidFill>
                  <a:latin typeface="Arial" charset="0"/>
                  <a:cs typeface="Arial" charset="0"/>
                </a:defRPr>
              </a:lvl4pPr>
              <a:lvl5pPr marL="2057400" indent="-228600" defTabSz="2333625">
                <a:defRPr>
                  <a:solidFill>
                    <a:schemeClr val="tx1"/>
                  </a:solidFill>
                  <a:latin typeface="Arial" charset="0"/>
                  <a:cs typeface="Arial" charset="0"/>
                </a:defRPr>
              </a:lvl5pPr>
              <a:lvl6pPr marL="2514600" indent="-228600" defTabSz="2333625" fontAlgn="base">
                <a:spcBef>
                  <a:spcPct val="0"/>
                </a:spcBef>
                <a:spcAft>
                  <a:spcPct val="0"/>
                </a:spcAft>
                <a:defRPr>
                  <a:solidFill>
                    <a:schemeClr val="tx1"/>
                  </a:solidFill>
                  <a:latin typeface="Arial" charset="0"/>
                  <a:cs typeface="Arial" charset="0"/>
                </a:defRPr>
              </a:lvl6pPr>
              <a:lvl7pPr marL="2971800" indent="-228600" defTabSz="2333625" fontAlgn="base">
                <a:spcBef>
                  <a:spcPct val="0"/>
                </a:spcBef>
                <a:spcAft>
                  <a:spcPct val="0"/>
                </a:spcAft>
                <a:defRPr>
                  <a:solidFill>
                    <a:schemeClr val="tx1"/>
                  </a:solidFill>
                  <a:latin typeface="Arial" charset="0"/>
                  <a:cs typeface="Arial" charset="0"/>
                </a:defRPr>
              </a:lvl7pPr>
              <a:lvl8pPr marL="3429000" indent="-228600" defTabSz="2333625" fontAlgn="base">
                <a:spcBef>
                  <a:spcPct val="0"/>
                </a:spcBef>
                <a:spcAft>
                  <a:spcPct val="0"/>
                </a:spcAft>
                <a:defRPr>
                  <a:solidFill>
                    <a:schemeClr val="tx1"/>
                  </a:solidFill>
                  <a:latin typeface="Arial" charset="0"/>
                  <a:cs typeface="Arial" charset="0"/>
                </a:defRPr>
              </a:lvl8pPr>
              <a:lvl9pPr marL="3886200" indent="-228600" defTabSz="2333625" fontAlgn="base">
                <a:spcBef>
                  <a:spcPct val="0"/>
                </a:spcBef>
                <a:spcAft>
                  <a:spcPct val="0"/>
                </a:spcAft>
                <a:defRPr>
                  <a:solidFill>
                    <a:schemeClr val="tx1"/>
                  </a:solidFill>
                  <a:latin typeface="Arial" charset="0"/>
                  <a:cs typeface="Arial" charset="0"/>
                </a:defRPr>
              </a:lvl9pPr>
            </a:lstStyle>
            <a:p>
              <a:pPr eaLnBrk="0" hangingPunct="0">
                <a:lnSpc>
                  <a:spcPct val="90000"/>
                </a:lnSpc>
              </a:pPr>
              <a:r>
                <a:rPr lang="en-AU" altLang="en-US" b="1"/>
                <a:t>Time</a:t>
              </a:r>
            </a:p>
          </p:txBody>
        </p:sp>
        <p:sp>
          <p:nvSpPr>
            <p:cNvPr id="20502" name="Rectangle 15"/>
            <p:cNvSpPr>
              <a:spLocks noChangeArrowheads="1"/>
            </p:cNvSpPr>
            <p:nvPr/>
          </p:nvSpPr>
          <p:spPr bwMode="auto">
            <a:xfrm rot="-5400000">
              <a:off x="324" y="2200"/>
              <a:ext cx="71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a:solidFill>
                    <a:schemeClr val="tx1"/>
                  </a:solidFill>
                  <a:latin typeface="Arial" charset="0"/>
                  <a:cs typeface="Arial" charset="0"/>
                </a:defRPr>
              </a:lvl1pPr>
              <a:lvl2pPr marL="742950" indent="-285750" defTabSz="762000">
                <a:defRPr>
                  <a:solidFill>
                    <a:schemeClr val="tx1"/>
                  </a:solidFill>
                  <a:latin typeface="Arial" charset="0"/>
                  <a:cs typeface="Arial" charset="0"/>
                </a:defRPr>
              </a:lvl2pPr>
              <a:lvl3pPr marL="1143000" indent="-228600" defTabSz="762000">
                <a:defRPr>
                  <a:solidFill>
                    <a:schemeClr val="tx1"/>
                  </a:solidFill>
                  <a:latin typeface="Arial" charset="0"/>
                  <a:cs typeface="Arial" charset="0"/>
                </a:defRPr>
              </a:lvl3pPr>
              <a:lvl4pPr marL="1600200" indent="-228600" defTabSz="762000">
                <a:defRPr>
                  <a:solidFill>
                    <a:schemeClr val="tx1"/>
                  </a:solidFill>
                  <a:latin typeface="Arial" charset="0"/>
                  <a:cs typeface="Arial" charset="0"/>
                </a:defRPr>
              </a:lvl4pPr>
              <a:lvl5pPr marL="2057400" indent="-228600" defTabSz="762000">
                <a:defRPr>
                  <a:solidFill>
                    <a:schemeClr val="tx1"/>
                  </a:solidFill>
                  <a:latin typeface="Arial" charset="0"/>
                  <a:cs typeface="Arial" charset="0"/>
                </a:defRPr>
              </a:lvl5pPr>
              <a:lvl6pPr marL="2514600" indent="-228600" defTabSz="762000" fontAlgn="base">
                <a:spcBef>
                  <a:spcPct val="0"/>
                </a:spcBef>
                <a:spcAft>
                  <a:spcPct val="0"/>
                </a:spcAft>
                <a:defRPr>
                  <a:solidFill>
                    <a:schemeClr val="tx1"/>
                  </a:solidFill>
                  <a:latin typeface="Arial" charset="0"/>
                  <a:cs typeface="Arial" charset="0"/>
                </a:defRPr>
              </a:lvl6pPr>
              <a:lvl7pPr marL="2971800" indent="-228600" defTabSz="762000" fontAlgn="base">
                <a:spcBef>
                  <a:spcPct val="0"/>
                </a:spcBef>
                <a:spcAft>
                  <a:spcPct val="0"/>
                </a:spcAft>
                <a:defRPr>
                  <a:solidFill>
                    <a:schemeClr val="tx1"/>
                  </a:solidFill>
                  <a:latin typeface="Arial" charset="0"/>
                  <a:cs typeface="Arial" charset="0"/>
                </a:defRPr>
              </a:lvl7pPr>
              <a:lvl8pPr marL="3429000" indent="-228600" defTabSz="762000" fontAlgn="base">
                <a:spcBef>
                  <a:spcPct val="0"/>
                </a:spcBef>
                <a:spcAft>
                  <a:spcPct val="0"/>
                </a:spcAft>
                <a:defRPr>
                  <a:solidFill>
                    <a:schemeClr val="tx1"/>
                  </a:solidFill>
                  <a:latin typeface="Arial" charset="0"/>
                  <a:cs typeface="Arial" charset="0"/>
                </a:defRPr>
              </a:lvl8pPr>
              <a:lvl9pPr marL="3886200" indent="-228600" defTabSz="762000" fontAlgn="base">
                <a:spcBef>
                  <a:spcPct val="0"/>
                </a:spcBef>
                <a:spcAft>
                  <a:spcPct val="0"/>
                </a:spcAft>
                <a:defRPr>
                  <a:solidFill>
                    <a:schemeClr val="tx1"/>
                  </a:solidFill>
                  <a:latin typeface="Arial" charset="0"/>
                  <a:cs typeface="Arial" charset="0"/>
                </a:defRPr>
              </a:lvl9pPr>
            </a:lstStyle>
            <a:p>
              <a:pPr eaLnBrk="0" hangingPunct="0">
                <a:lnSpc>
                  <a:spcPct val="90000"/>
                </a:lnSpc>
              </a:pPr>
              <a:r>
                <a:rPr lang="en-AU" altLang="en-US" b="1"/>
                <a:t>Capacity</a:t>
              </a:r>
            </a:p>
          </p:txBody>
        </p:sp>
        <p:sp>
          <p:nvSpPr>
            <p:cNvPr id="20503" name="Freeform 16"/>
            <p:cNvSpPr>
              <a:spLocks/>
            </p:cNvSpPr>
            <p:nvPr/>
          </p:nvSpPr>
          <p:spPr bwMode="auto">
            <a:xfrm>
              <a:off x="967" y="1324"/>
              <a:ext cx="3683" cy="1912"/>
            </a:xfrm>
            <a:custGeom>
              <a:avLst/>
              <a:gdLst>
                <a:gd name="T0" fmla="*/ 0 w 3683"/>
                <a:gd name="T1" fmla="*/ 0 h 1912"/>
                <a:gd name="T2" fmla="*/ 0 w 3683"/>
                <a:gd name="T3" fmla="*/ 1911 h 1912"/>
                <a:gd name="T4" fmla="*/ 3682 w 3683"/>
                <a:gd name="T5" fmla="*/ 1911 h 1912"/>
                <a:gd name="T6" fmla="*/ 0 60000 65536"/>
                <a:gd name="T7" fmla="*/ 0 60000 65536"/>
                <a:gd name="T8" fmla="*/ 0 60000 65536"/>
                <a:gd name="T9" fmla="*/ 0 w 3683"/>
                <a:gd name="T10" fmla="*/ 0 h 1912"/>
                <a:gd name="T11" fmla="*/ 3683 w 3683"/>
                <a:gd name="T12" fmla="*/ 1912 h 1912"/>
              </a:gdLst>
              <a:ahLst/>
              <a:cxnLst>
                <a:cxn ang="T6">
                  <a:pos x="T0" y="T1"/>
                </a:cxn>
                <a:cxn ang="T7">
                  <a:pos x="T2" y="T3"/>
                </a:cxn>
                <a:cxn ang="T8">
                  <a:pos x="T4" y="T5"/>
                </a:cxn>
              </a:cxnLst>
              <a:rect l="T9" t="T10" r="T11" b="T12"/>
              <a:pathLst>
                <a:path w="3683" h="1912">
                  <a:moveTo>
                    <a:pt x="0" y="0"/>
                  </a:moveTo>
                  <a:lnTo>
                    <a:pt x="0" y="1911"/>
                  </a:lnTo>
                  <a:lnTo>
                    <a:pt x="3682" y="1911"/>
                  </a:lnTo>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8801" name="Line 17"/>
          <p:cNvSpPr>
            <a:spLocks noChangeShapeType="1"/>
          </p:cNvSpPr>
          <p:nvPr/>
        </p:nvSpPr>
        <p:spPr bwMode="auto">
          <a:xfrm flipV="1">
            <a:off x="1990725" y="2786063"/>
            <a:ext cx="5794375" cy="1262062"/>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5" name="Group 18"/>
          <p:cNvGrpSpPr>
            <a:grpSpLocks/>
          </p:cNvGrpSpPr>
          <p:nvPr/>
        </p:nvGrpSpPr>
        <p:grpSpPr bwMode="auto">
          <a:xfrm>
            <a:off x="5356225" y="1962150"/>
            <a:ext cx="2598738" cy="957263"/>
            <a:chOff x="3239" y="1569"/>
            <a:chExt cx="1637" cy="603"/>
          </a:xfrm>
        </p:grpSpPr>
        <p:sp>
          <p:nvSpPr>
            <p:cNvPr id="20498" name="Line 19"/>
            <p:cNvSpPr>
              <a:spLocks noChangeShapeType="1"/>
            </p:cNvSpPr>
            <p:nvPr/>
          </p:nvSpPr>
          <p:spPr bwMode="auto">
            <a:xfrm>
              <a:off x="4075" y="1980"/>
              <a:ext cx="140" cy="19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499" name="Rectangle 20"/>
            <p:cNvSpPr>
              <a:spLocks noChangeArrowheads="1"/>
            </p:cNvSpPr>
            <p:nvPr/>
          </p:nvSpPr>
          <p:spPr bwMode="auto">
            <a:xfrm>
              <a:off x="3239" y="1569"/>
              <a:ext cx="1637"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61925" tIns="80962" rIns="161925" bIns="80962">
              <a:spAutoFit/>
            </a:bodyPr>
            <a:lstStyle>
              <a:lvl1pPr defTabSz="2333625">
                <a:defRPr>
                  <a:solidFill>
                    <a:schemeClr val="tx1"/>
                  </a:solidFill>
                  <a:latin typeface="Arial" charset="0"/>
                  <a:cs typeface="Arial" charset="0"/>
                </a:defRPr>
              </a:lvl1pPr>
              <a:lvl2pPr marL="742950" indent="-285750" defTabSz="2333625">
                <a:defRPr>
                  <a:solidFill>
                    <a:schemeClr val="tx1"/>
                  </a:solidFill>
                  <a:latin typeface="Arial" charset="0"/>
                  <a:cs typeface="Arial" charset="0"/>
                </a:defRPr>
              </a:lvl2pPr>
              <a:lvl3pPr marL="1143000" indent="-228600" defTabSz="2333625">
                <a:defRPr>
                  <a:solidFill>
                    <a:schemeClr val="tx1"/>
                  </a:solidFill>
                  <a:latin typeface="Arial" charset="0"/>
                  <a:cs typeface="Arial" charset="0"/>
                </a:defRPr>
              </a:lvl3pPr>
              <a:lvl4pPr marL="1600200" indent="-228600" defTabSz="2333625">
                <a:defRPr>
                  <a:solidFill>
                    <a:schemeClr val="tx1"/>
                  </a:solidFill>
                  <a:latin typeface="Arial" charset="0"/>
                  <a:cs typeface="Arial" charset="0"/>
                </a:defRPr>
              </a:lvl4pPr>
              <a:lvl5pPr marL="2057400" indent="-228600" defTabSz="2333625">
                <a:defRPr>
                  <a:solidFill>
                    <a:schemeClr val="tx1"/>
                  </a:solidFill>
                  <a:latin typeface="Arial" charset="0"/>
                  <a:cs typeface="Arial" charset="0"/>
                </a:defRPr>
              </a:lvl5pPr>
              <a:lvl6pPr marL="2514600" indent="-228600" defTabSz="2333625" fontAlgn="base">
                <a:spcBef>
                  <a:spcPct val="0"/>
                </a:spcBef>
                <a:spcAft>
                  <a:spcPct val="0"/>
                </a:spcAft>
                <a:defRPr>
                  <a:solidFill>
                    <a:schemeClr val="tx1"/>
                  </a:solidFill>
                  <a:latin typeface="Arial" charset="0"/>
                  <a:cs typeface="Arial" charset="0"/>
                </a:defRPr>
              </a:lvl6pPr>
              <a:lvl7pPr marL="2971800" indent="-228600" defTabSz="2333625" fontAlgn="base">
                <a:spcBef>
                  <a:spcPct val="0"/>
                </a:spcBef>
                <a:spcAft>
                  <a:spcPct val="0"/>
                </a:spcAft>
                <a:defRPr>
                  <a:solidFill>
                    <a:schemeClr val="tx1"/>
                  </a:solidFill>
                  <a:latin typeface="Arial" charset="0"/>
                  <a:cs typeface="Arial" charset="0"/>
                </a:defRPr>
              </a:lvl7pPr>
              <a:lvl8pPr marL="3429000" indent="-228600" defTabSz="2333625" fontAlgn="base">
                <a:spcBef>
                  <a:spcPct val="0"/>
                </a:spcBef>
                <a:spcAft>
                  <a:spcPct val="0"/>
                </a:spcAft>
                <a:defRPr>
                  <a:solidFill>
                    <a:schemeClr val="tx1"/>
                  </a:solidFill>
                  <a:latin typeface="Arial" charset="0"/>
                  <a:cs typeface="Arial" charset="0"/>
                </a:defRPr>
              </a:lvl8pPr>
              <a:lvl9pPr marL="3886200" indent="-228600" defTabSz="2333625" fontAlgn="base">
                <a:spcBef>
                  <a:spcPct val="0"/>
                </a:spcBef>
                <a:spcAft>
                  <a:spcPct val="0"/>
                </a:spcAft>
                <a:defRPr>
                  <a:solidFill>
                    <a:schemeClr val="tx1"/>
                  </a:solidFill>
                  <a:latin typeface="Arial" charset="0"/>
                  <a:cs typeface="Arial" charset="0"/>
                </a:defRPr>
              </a:lvl9pPr>
            </a:lstStyle>
            <a:p>
              <a:pPr algn="ctr" eaLnBrk="0" hangingPunct="0">
                <a:lnSpc>
                  <a:spcPct val="90000"/>
                </a:lnSpc>
              </a:pPr>
              <a:r>
                <a:rPr lang="en-AU" altLang="en-US" b="1"/>
                <a:t>Forecast of capacity required </a:t>
              </a:r>
            </a:p>
          </p:txBody>
        </p:sp>
      </p:grpSp>
      <p:grpSp>
        <p:nvGrpSpPr>
          <p:cNvPr id="6" name="Group 21"/>
          <p:cNvGrpSpPr>
            <a:grpSpLocks/>
          </p:cNvGrpSpPr>
          <p:nvPr/>
        </p:nvGrpSpPr>
        <p:grpSpPr bwMode="auto">
          <a:xfrm>
            <a:off x="3984625" y="3030538"/>
            <a:ext cx="3998913" cy="1465262"/>
            <a:chOff x="2239" y="2106"/>
            <a:chExt cx="2519" cy="923"/>
          </a:xfrm>
        </p:grpSpPr>
        <p:sp>
          <p:nvSpPr>
            <p:cNvPr id="20494" name="Freeform 22"/>
            <p:cNvSpPr>
              <a:spLocks/>
            </p:cNvSpPr>
            <p:nvPr/>
          </p:nvSpPr>
          <p:spPr bwMode="auto">
            <a:xfrm>
              <a:off x="3649" y="2216"/>
              <a:ext cx="123" cy="289"/>
            </a:xfrm>
            <a:custGeom>
              <a:avLst/>
              <a:gdLst>
                <a:gd name="T0" fmla="*/ 0 w 123"/>
                <a:gd name="T1" fmla="*/ 0 h 289"/>
                <a:gd name="T2" fmla="*/ 21 w 123"/>
                <a:gd name="T3" fmla="*/ 4 h 289"/>
                <a:gd name="T4" fmla="*/ 41 w 123"/>
                <a:gd name="T5" fmla="*/ 21 h 289"/>
                <a:gd name="T6" fmla="*/ 48 w 123"/>
                <a:gd name="T7" fmla="*/ 42 h 289"/>
                <a:gd name="T8" fmla="*/ 48 w 123"/>
                <a:gd name="T9" fmla="*/ 88 h 289"/>
                <a:gd name="T10" fmla="*/ 59 w 123"/>
                <a:gd name="T11" fmla="*/ 113 h 289"/>
                <a:gd name="T12" fmla="*/ 84 w 123"/>
                <a:gd name="T13" fmla="*/ 134 h 289"/>
                <a:gd name="T14" fmla="*/ 122 w 123"/>
                <a:gd name="T15" fmla="*/ 149 h 289"/>
                <a:gd name="T16" fmla="*/ 86 w 123"/>
                <a:gd name="T17" fmla="*/ 158 h 289"/>
                <a:gd name="T18" fmla="*/ 60 w 123"/>
                <a:gd name="T19" fmla="*/ 177 h 289"/>
                <a:gd name="T20" fmla="*/ 53 w 123"/>
                <a:gd name="T21" fmla="*/ 201 h 289"/>
                <a:gd name="T22" fmla="*/ 53 w 123"/>
                <a:gd name="T23" fmla="*/ 239 h 289"/>
                <a:gd name="T24" fmla="*/ 42 w 123"/>
                <a:gd name="T25" fmla="*/ 260 h 289"/>
                <a:gd name="T26" fmla="*/ 26 w 123"/>
                <a:gd name="T27" fmla="*/ 278 h 289"/>
                <a:gd name="T28" fmla="*/ 0 w 123"/>
                <a:gd name="T29" fmla="*/ 288 h 2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3"/>
                <a:gd name="T46" fmla="*/ 0 h 289"/>
                <a:gd name="T47" fmla="*/ 123 w 123"/>
                <a:gd name="T48" fmla="*/ 289 h 2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3" h="289">
                  <a:moveTo>
                    <a:pt x="0" y="0"/>
                  </a:moveTo>
                  <a:lnTo>
                    <a:pt x="21" y="4"/>
                  </a:lnTo>
                  <a:lnTo>
                    <a:pt x="41" y="21"/>
                  </a:lnTo>
                  <a:lnTo>
                    <a:pt x="48" y="42"/>
                  </a:lnTo>
                  <a:lnTo>
                    <a:pt x="48" y="88"/>
                  </a:lnTo>
                  <a:lnTo>
                    <a:pt x="59" y="113"/>
                  </a:lnTo>
                  <a:lnTo>
                    <a:pt x="84" y="134"/>
                  </a:lnTo>
                  <a:lnTo>
                    <a:pt x="122" y="149"/>
                  </a:lnTo>
                  <a:lnTo>
                    <a:pt x="86" y="158"/>
                  </a:lnTo>
                  <a:lnTo>
                    <a:pt x="60" y="177"/>
                  </a:lnTo>
                  <a:lnTo>
                    <a:pt x="53" y="201"/>
                  </a:lnTo>
                  <a:lnTo>
                    <a:pt x="53" y="239"/>
                  </a:lnTo>
                  <a:lnTo>
                    <a:pt x="42" y="260"/>
                  </a:lnTo>
                  <a:lnTo>
                    <a:pt x="26" y="278"/>
                  </a:lnTo>
                  <a:lnTo>
                    <a:pt x="0" y="288"/>
                  </a:lnTo>
                </a:path>
              </a:pathLst>
            </a:custGeom>
            <a:noFill/>
            <a:ln w="2857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495" name="Freeform 23"/>
            <p:cNvSpPr>
              <a:spLocks/>
            </p:cNvSpPr>
            <p:nvPr/>
          </p:nvSpPr>
          <p:spPr bwMode="auto">
            <a:xfrm>
              <a:off x="2239" y="2519"/>
              <a:ext cx="1392" cy="129"/>
            </a:xfrm>
            <a:custGeom>
              <a:avLst/>
              <a:gdLst>
                <a:gd name="T0" fmla="*/ 0 w 1392"/>
                <a:gd name="T1" fmla="*/ 0 h 129"/>
                <a:gd name="T2" fmla="*/ 11 w 1392"/>
                <a:gd name="T3" fmla="*/ 30 h 129"/>
                <a:gd name="T4" fmla="*/ 31 w 1392"/>
                <a:gd name="T5" fmla="*/ 43 h 129"/>
                <a:gd name="T6" fmla="*/ 60 w 1392"/>
                <a:gd name="T7" fmla="*/ 49 h 129"/>
                <a:gd name="T8" fmla="*/ 633 w 1392"/>
                <a:gd name="T9" fmla="*/ 49 h 129"/>
                <a:gd name="T10" fmla="*/ 658 w 1392"/>
                <a:gd name="T11" fmla="*/ 57 h 129"/>
                <a:gd name="T12" fmla="*/ 672 w 1392"/>
                <a:gd name="T13" fmla="*/ 69 h 129"/>
                <a:gd name="T14" fmla="*/ 690 w 1392"/>
                <a:gd name="T15" fmla="*/ 90 h 129"/>
                <a:gd name="T16" fmla="*/ 701 w 1392"/>
                <a:gd name="T17" fmla="*/ 128 h 129"/>
                <a:gd name="T18" fmla="*/ 712 w 1392"/>
                <a:gd name="T19" fmla="*/ 93 h 129"/>
                <a:gd name="T20" fmla="*/ 728 w 1392"/>
                <a:gd name="T21" fmla="*/ 68 h 129"/>
                <a:gd name="T22" fmla="*/ 747 w 1392"/>
                <a:gd name="T23" fmla="*/ 57 h 129"/>
                <a:gd name="T24" fmla="*/ 767 w 1392"/>
                <a:gd name="T25" fmla="*/ 49 h 129"/>
                <a:gd name="T26" fmla="*/ 1342 w 1392"/>
                <a:gd name="T27" fmla="*/ 49 h 129"/>
                <a:gd name="T28" fmla="*/ 1372 w 1392"/>
                <a:gd name="T29" fmla="*/ 41 h 129"/>
                <a:gd name="T30" fmla="*/ 1388 w 1392"/>
                <a:gd name="T31" fmla="*/ 22 h 129"/>
                <a:gd name="T32" fmla="*/ 1391 w 1392"/>
                <a:gd name="T33" fmla="*/ 0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92"/>
                <a:gd name="T52" fmla="*/ 0 h 129"/>
                <a:gd name="T53" fmla="*/ 1392 w 1392"/>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92" h="129">
                  <a:moveTo>
                    <a:pt x="0" y="0"/>
                  </a:moveTo>
                  <a:lnTo>
                    <a:pt x="11" y="30"/>
                  </a:lnTo>
                  <a:lnTo>
                    <a:pt x="31" y="43"/>
                  </a:lnTo>
                  <a:lnTo>
                    <a:pt x="60" y="49"/>
                  </a:lnTo>
                  <a:lnTo>
                    <a:pt x="633" y="49"/>
                  </a:lnTo>
                  <a:lnTo>
                    <a:pt x="658" y="57"/>
                  </a:lnTo>
                  <a:lnTo>
                    <a:pt x="672" y="69"/>
                  </a:lnTo>
                  <a:lnTo>
                    <a:pt x="690" y="90"/>
                  </a:lnTo>
                  <a:lnTo>
                    <a:pt x="701" y="128"/>
                  </a:lnTo>
                  <a:lnTo>
                    <a:pt x="712" y="93"/>
                  </a:lnTo>
                  <a:lnTo>
                    <a:pt x="728" y="68"/>
                  </a:lnTo>
                  <a:lnTo>
                    <a:pt x="747" y="57"/>
                  </a:lnTo>
                  <a:lnTo>
                    <a:pt x="767" y="49"/>
                  </a:lnTo>
                  <a:lnTo>
                    <a:pt x="1342" y="49"/>
                  </a:lnTo>
                  <a:lnTo>
                    <a:pt x="1372" y="41"/>
                  </a:lnTo>
                  <a:lnTo>
                    <a:pt x="1388" y="22"/>
                  </a:lnTo>
                  <a:lnTo>
                    <a:pt x="1391" y="0"/>
                  </a:lnTo>
                </a:path>
              </a:pathLst>
            </a:custGeom>
            <a:noFill/>
            <a:ln w="2857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496" name="Rectangle 24"/>
            <p:cNvSpPr>
              <a:spLocks noChangeArrowheads="1"/>
            </p:cNvSpPr>
            <p:nvPr/>
          </p:nvSpPr>
          <p:spPr bwMode="auto">
            <a:xfrm>
              <a:off x="2253" y="2615"/>
              <a:ext cx="1404"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61925" tIns="80962" rIns="161925" bIns="80962">
              <a:spAutoFit/>
            </a:bodyPr>
            <a:lstStyle>
              <a:lvl1pPr defTabSz="2333625">
                <a:defRPr>
                  <a:solidFill>
                    <a:schemeClr val="tx1"/>
                  </a:solidFill>
                  <a:latin typeface="Arial" charset="0"/>
                  <a:cs typeface="Arial" charset="0"/>
                </a:defRPr>
              </a:lvl1pPr>
              <a:lvl2pPr marL="742950" indent="-285750" defTabSz="2333625">
                <a:defRPr>
                  <a:solidFill>
                    <a:schemeClr val="tx1"/>
                  </a:solidFill>
                  <a:latin typeface="Arial" charset="0"/>
                  <a:cs typeface="Arial" charset="0"/>
                </a:defRPr>
              </a:lvl2pPr>
              <a:lvl3pPr marL="1143000" indent="-228600" defTabSz="2333625">
                <a:defRPr>
                  <a:solidFill>
                    <a:schemeClr val="tx1"/>
                  </a:solidFill>
                  <a:latin typeface="Arial" charset="0"/>
                  <a:cs typeface="Arial" charset="0"/>
                </a:defRPr>
              </a:lvl3pPr>
              <a:lvl4pPr marL="1600200" indent="-228600" defTabSz="2333625">
                <a:defRPr>
                  <a:solidFill>
                    <a:schemeClr val="tx1"/>
                  </a:solidFill>
                  <a:latin typeface="Arial" charset="0"/>
                  <a:cs typeface="Arial" charset="0"/>
                </a:defRPr>
              </a:lvl4pPr>
              <a:lvl5pPr marL="2057400" indent="-228600" defTabSz="2333625">
                <a:defRPr>
                  <a:solidFill>
                    <a:schemeClr val="tx1"/>
                  </a:solidFill>
                  <a:latin typeface="Arial" charset="0"/>
                  <a:cs typeface="Arial" charset="0"/>
                </a:defRPr>
              </a:lvl5pPr>
              <a:lvl6pPr marL="2514600" indent="-228600" defTabSz="2333625" fontAlgn="base">
                <a:spcBef>
                  <a:spcPct val="0"/>
                </a:spcBef>
                <a:spcAft>
                  <a:spcPct val="0"/>
                </a:spcAft>
                <a:defRPr>
                  <a:solidFill>
                    <a:schemeClr val="tx1"/>
                  </a:solidFill>
                  <a:latin typeface="Arial" charset="0"/>
                  <a:cs typeface="Arial" charset="0"/>
                </a:defRPr>
              </a:lvl6pPr>
              <a:lvl7pPr marL="2971800" indent="-228600" defTabSz="2333625" fontAlgn="base">
                <a:spcBef>
                  <a:spcPct val="0"/>
                </a:spcBef>
                <a:spcAft>
                  <a:spcPct val="0"/>
                </a:spcAft>
                <a:defRPr>
                  <a:solidFill>
                    <a:schemeClr val="tx1"/>
                  </a:solidFill>
                  <a:latin typeface="Arial" charset="0"/>
                  <a:cs typeface="Arial" charset="0"/>
                </a:defRPr>
              </a:lvl7pPr>
              <a:lvl8pPr marL="3429000" indent="-228600" defTabSz="2333625" fontAlgn="base">
                <a:spcBef>
                  <a:spcPct val="0"/>
                </a:spcBef>
                <a:spcAft>
                  <a:spcPct val="0"/>
                </a:spcAft>
                <a:defRPr>
                  <a:solidFill>
                    <a:schemeClr val="tx1"/>
                  </a:solidFill>
                  <a:latin typeface="Arial" charset="0"/>
                  <a:cs typeface="Arial" charset="0"/>
                </a:defRPr>
              </a:lvl8pPr>
              <a:lvl9pPr marL="3886200" indent="-228600" defTabSz="2333625" fontAlgn="base">
                <a:spcBef>
                  <a:spcPct val="0"/>
                </a:spcBef>
                <a:spcAft>
                  <a:spcPct val="0"/>
                </a:spcAft>
                <a:defRPr>
                  <a:solidFill>
                    <a:schemeClr val="tx1"/>
                  </a:solidFill>
                  <a:latin typeface="Arial" charset="0"/>
                  <a:cs typeface="Arial" charset="0"/>
                </a:defRPr>
              </a:lvl9pPr>
            </a:lstStyle>
            <a:p>
              <a:pPr algn="ctr" eaLnBrk="0" hangingPunct="0">
                <a:lnSpc>
                  <a:spcPct val="90000"/>
                </a:lnSpc>
              </a:pPr>
              <a:r>
                <a:rPr lang="en-AU" altLang="en-US" b="1"/>
                <a:t>Time between increments </a:t>
              </a:r>
            </a:p>
          </p:txBody>
        </p:sp>
        <p:sp>
          <p:nvSpPr>
            <p:cNvPr id="20497" name="Rectangle 25"/>
            <p:cNvSpPr>
              <a:spLocks noChangeArrowheads="1"/>
            </p:cNvSpPr>
            <p:nvPr/>
          </p:nvSpPr>
          <p:spPr bwMode="auto">
            <a:xfrm>
              <a:off x="3719" y="2106"/>
              <a:ext cx="1039"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61925" tIns="80962" rIns="161925" bIns="80962">
              <a:spAutoFit/>
            </a:bodyPr>
            <a:lstStyle>
              <a:lvl1pPr defTabSz="2333625">
                <a:defRPr>
                  <a:solidFill>
                    <a:schemeClr val="tx1"/>
                  </a:solidFill>
                  <a:latin typeface="Arial" charset="0"/>
                  <a:cs typeface="Arial" charset="0"/>
                </a:defRPr>
              </a:lvl1pPr>
              <a:lvl2pPr marL="742950" indent="-285750" defTabSz="2333625">
                <a:defRPr>
                  <a:solidFill>
                    <a:schemeClr val="tx1"/>
                  </a:solidFill>
                  <a:latin typeface="Arial" charset="0"/>
                  <a:cs typeface="Arial" charset="0"/>
                </a:defRPr>
              </a:lvl2pPr>
              <a:lvl3pPr marL="1143000" indent="-228600" defTabSz="2333625">
                <a:defRPr>
                  <a:solidFill>
                    <a:schemeClr val="tx1"/>
                  </a:solidFill>
                  <a:latin typeface="Arial" charset="0"/>
                  <a:cs typeface="Arial" charset="0"/>
                </a:defRPr>
              </a:lvl3pPr>
              <a:lvl4pPr marL="1600200" indent="-228600" defTabSz="2333625">
                <a:defRPr>
                  <a:solidFill>
                    <a:schemeClr val="tx1"/>
                  </a:solidFill>
                  <a:latin typeface="Arial" charset="0"/>
                  <a:cs typeface="Arial" charset="0"/>
                </a:defRPr>
              </a:lvl4pPr>
              <a:lvl5pPr marL="2057400" indent="-228600" defTabSz="2333625">
                <a:defRPr>
                  <a:solidFill>
                    <a:schemeClr val="tx1"/>
                  </a:solidFill>
                  <a:latin typeface="Arial" charset="0"/>
                  <a:cs typeface="Arial" charset="0"/>
                </a:defRPr>
              </a:lvl5pPr>
              <a:lvl6pPr marL="2514600" indent="-228600" defTabSz="2333625" fontAlgn="base">
                <a:spcBef>
                  <a:spcPct val="0"/>
                </a:spcBef>
                <a:spcAft>
                  <a:spcPct val="0"/>
                </a:spcAft>
                <a:defRPr>
                  <a:solidFill>
                    <a:schemeClr val="tx1"/>
                  </a:solidFill>
                  <a:latin typeface="Arial" charset="0"/>
                  <a:cs typeface="Arial" charset="0"/>
                </a:defRPr>
              </a:lvl6pPr>
              <a:lvl7pPr marL="2971800" indent="-228600" defTabSz="2333625" fontAlgn="base">
                <a:spcBef>
                  <a:spcPct val="0"/>
                </a:spcBef>
                <a:spcAft>
                  <a:spcPct val="0"/>
                </a:spcAft>
                <a:defRPr>
                  <a:solidFill>
                    <a:schemeClr val="tx1"/>
                  </a:solidFill>
                  <a:latin typeface="Arial" charset="0"/>
                  <a:cs typeface="Arial" charset="0"/>
                </a:defRPr>
              </a:lvl7pPr>
              <a:lvl8pPr marL="3429000" indent="-228600" defTabSz="2333625" fontAlgn="base">
                <a:spcBef>
                  <a:spcPct val="0"/>
                </a:spcBef>
                <a:spcAft>
                  <a:spcPct val="0"/>
                </a:spcAft>
                <a:defRPr>
                  <a:solidFill>
                    <a:schemeClr val="tx1"/>
                  </a:solidFill>
                  <a:latin typeface="Arial" charset="0"/>
                  <a:cs typeface="Arial" charset="0"/>
                </a:defRPr>
              </a:lvl8pPr>
              <a:lvl9pPr marL="3886200" indent="-228600" defTabSz="2333625" fontAlgn="base">
                <a:spcBef>
                  <a:spcPct val="0"/>
                </a:spcBef>
                <a:spcAft>
                  <a:spcPct val="0"/>
                </a:spcAft>
                <a:defRPr>
                  <a:solidFill>
                    <a:schemeClr val="tx1"/>
                  </a:solidFill>
                  <a:latin typeface="Arial" charset="0"/>
                  <a:cs typeface="Arial" charset="0"/>
                </a:defRPr>
              </a:lvl9pPr>
            </a:lstStyle>
            <a:p>
              <a:pPr eaLnBrk="0" hangingPunct="0">
                <a:lnSpc>
                  <a:spcPct val="90000"/>
                </a:lnSpc>
              </a:pPr>
              <a:r>
                <a:rPr lang="en-AU" altLang="en-US" b="1"/>
                <a:t>Capacity increment </a:t>
              </a:r>
            </a:p>
          </p:txBody>
        </p:sp>
      </p:grpSp>
      <p:sp>
        <p:nvSpPr>
          <p:cNvPr id="118810" name="Rectangle 26"/>
          <p:cNvSpPr>
            <a:spLocks noChangeArrowheads="1"/>
          </p:cNvSpPr>
          <p:nvPr/>
        </p:nvSpPr>
        <p:spPr bwMode="auto">
          <a:xfrm>
            <a:off x="1373188" y="5348288"/>
            <a:ext cx="4738477" cy="412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61925" tIns="80962" rIns="161925" bIns="80962">
            <a:spAutoFit/>
          </a:bodyPr>
          <a:lstStyle>
            <a:lvl1pPr defTabSz="2333625">
              <a:defRPr>
                <a:solidFill>
                  <a:schemeClr val="tx1"/>
                </a:solidFill>
                <a:latin typeface="Arial" charset="0"/>
                <a:cs typeface="Arial" charset="0"/>
              </a:defRPr>
            </a:lvl1pPr>
            <a:lvl2pPr marL="742950" indent="-285750" defTabSz="2333625">
              <a:defRPr>
                <a:solidFill>
                  <a:schemeClr val="tx1"/>
                </a:solidFill>
                <a:latin typeface="Arial" charset="0"/>
                <a:cs typeface="Arial" charset="0"/>
              </a:defRPr>
            </a:lvl2pPr>
            <a:lvl3pPr marL="1143000" indent="-228600" defTabSz="2333625">
              <a:defRPr>
                <a:solidFill>
                  <a:schemeClr val="tx1"/>
                </a:solidFill>
                <a:latin typeface="Arial" charset="0"/>
                <a:cs typeface="Arial" charset="0"/>
              </a:defRPr>
            </a:lvl3pPr>
            <a:lvl4pPr marL="1600200" indent="-228600" defTabSz="2333625">
              <a:defRPr>
                <a:solidFill>
                  <a:schemeClr val="tx1"/>
                </a:solidFill>
                <a:latin typeface="Arial" charset="0"/>
                <a:cs typeface="Arial" charset="0"/>
              </a:defRPr>
            </a:lvl4pPr>
            <a:lvl5pPr marL="2057400" indent="-228600" defTabSz="2333625">
              <a:defRPr>
                <a:solidFill>
                  <a:schemeClr val="tx1"/>
                </a:solidFill>
                <a:latin typeface="Arial" charset="0"/>
                <a:cs typeface="Arial" charset="0"/>
              </a:defRPr>
            </a:lvl5pPr>
            <a:lvl6pPr marL="2514600" indent="-228600" defTabSz="2333625" fontAlgn="base">
              <a:spcBef>
                <a:spcPct val="0"/>
              </a:spcBef>
              <a:spcAft>
                <a:spcPct val="0"/>
              </a:spcAft>
              <a:defRPr>
                <a:solidFill>
                  <a:schemeClr val="tx1"/>
                </a:solidFill>
                <a:latin typeface="Arial" charset="0"/>
                <a:cs typeface="Arial" charset="0"/>
              </a:defRPr>
            </a:lvl6pPr>
            <a:lvl7pPr marL="2971800" indent="-228600" defTabSz="2333625" fontAlgn="base">
              <a:spcBef>
                <a:spcPct val="0"/>
              </a:spcBef>
              <a:spcAft>
                <a:spcPct val="0"/>
              </a:spcAft>
              <a:defRPr>
                <a:solidFill>
                  <a:schemeClr val="tx1"/>
                </a:solidFill>
                <a:latin typeface="Arial" charset="0"/>
                <a:cs typeface="Arial" charset="0"/>
              </a:defRPr>
            </a:lvl7pPr>
            <a:lvl8pPr marL="3429000" indent="-228600" defTabSz="2333625" fontAlgn="base">
              <a:spcBef>
                <a:spcPct val="0"/>
              </a:spcBef>
              <a:spcAft>
                <a:spcPct val="0"/>
              </a:spcAft>
              <a:defRPr>
                <a:solidFill>
                  <a:schemeClr val="tx1"/>
                </a:solidFill>
                <a:latin typeface="Arial" charset="0"/>
                <a:cs typeface="Arial" charset="0"/>
              </a:defRPr>
            </a:lvl8pPr>
            <a:lvl9pPr marL="3886200" indent="-228600" defTabSz="2333625" fontAlgn="base">
              <a:spcBef>
                <a:spcPct val="0"/>
              </a:spcBef>
              <a:spcAft>
                <a:spcPct val="0"/>
              </a:spcAft>
              <a:defRPr>
                <a:solidFill>
                  <a:schemeClr val="tx1"/>
                </a:solidFill>
                <a:latin typeface="Arial" charset="0"/>
                <a:cs typeface="Arial" charset="0"/>
              </a:defRPr>
            </a:lvl9pPr>
          </a:lstStyle>
          <a:p>
            <a:pPr eaLnBrk="0" hangingPunct="0">
              <a:lnSpc>
                <a:spcPct val="90000"/>
              </a:lnSpc>
            </a:pPr>
            <a:r>
              <a:rPr lang="en-AU" altLang="en-US" b="1" dirty="0" smtClean="0"/>
              <a:t>Expansionist strategy – leading demand</a:t>
            </a:r>
            <a:endParaRPr lang="en-AU" altLang="en-US" b="1" dirty="0"/>
          </a:p>
        </p:txBody>
      </p:sp>
    </p:spTree>
    <p:extLst>
      <p:ext uri="{BB962C8B-B14F-4D97-AF65-F5344CB8AC3E}">
        <p14:creationId xmlns:p14="http://schemas.microsoft.com/office/powerpoint/2010/main" val="293353998"/>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strips(upRight)">
                                      <p:cBhvr>
                                        <p:cTn id="7" dur="1000"/>
                                        <p:tgtEl>
                                          <p:spTgt spid="4"/>
                                        </p:tgtEl>
                                      </p:cBhvr>
                                    </p:animEffect>
                                  </p:childTnLst>
                                </p:cTn>
                              </p:par>
                            </p:childTnLst>
                          </p:cTn>
                        </p:par>
                        <p:par>
                          <p:cTn id="8" fill="hold" nodeType="afterGroup">
                            <p:stCondLst>
                              <p:cond delay="2000"/>
                            </p:stCondLst>
                            <p:childTnLst>
                              <p:par>
                                <p:cTn id="9" presetID="18" presetClass="entr" presetSubtype="3" fill="hold" grpId="0" nodeType="afterEffect">
                                  <p:stCondLst>
                                    <p:cond delay="1000"/>
                                  </p:stCondLst>
                                  <p:childTnLst>
                                    <p:set>
                                      <p:cBhvr>
                                        <p:cTn id="10" dur="1" fill="hold">
                                          <p:stCondLst>
                                            <p:cond delay="0"/>
                                          </p:stCondLst>
                                        </p:cTn>
                                        <p:tgtEl>
                                          <p:spTgt spid="118801"/>
                                        </p:tgtEl>
                                        <p:attrNameLst>
                                          <p:attrName>style.visibility</p:attrName>
                                        </p:attrNameLst>
                                      </p:cBhvr>
                                      <p:to>
                                        <p:strVal val="visible"/>
                                      </p:to>
                                    </p:set>
                                    <p:animEffect transition="in" filter="strips(upRight)">
                                      <p:cBhvr>
                                        <p:cTn id="11" dur="1000"/>
                                        <p:tgtEl>
                                          <p:spTgt spid="118801"/>
                                        </p:tgtEl>
                                      </p:cBhvr>
                                    </p:animEffect>
                                  </p:childTnLst>
                                </p:cTn>
                              </p:par>
                            </p:childTnLst>
                          </p:cTn>
                        </p:par>
                        <p:par>
                          <p:cTn id="12" fill="hold" nodeType="afterGroup">
                            <p:stCondLst>
                              <p:cond delay="4000"/>
                            </p:stCondLst>
                            <p:childTnLst>
                              <p:par>
                                <p:cTn id="13" presetID="18" presetClass="entr" presetSubtype="6" fill="hold" nodeType="afterEffect">
                                  <p:stCondLst>
                                    <p:cond delay="1000"/>
                                  </p:stCondLst>
                                  <p:childTnLst>
                                    <p:set>
                                      <p:cBhvr>
                                        <p:cTn id="14" dur="1" fill="hold">
                                          <p:stCondLst>
                                            <p:cond delay="0"/>
                                          </p:stCondLst>
                                        </p:cTn>
                                        <p:tgtEl>
                                          <p:spTgt spid="5"/>
                                        </p:tgtEl>
                                        <p:attrNameLst>
                                          <p:attrName>style.visibility</p:attrName>
                                        </p:attrNameLst>
                                      </p:cBhvr>
                                      <p:to>
                                        <p:strVal val="visible"/>
                                      </p:to>
                                    </p:set>
                                    <p:animEffect transition="in" filter="strips(downRight)">
                                      <p:cBhvr>
                                        <p:cTn id="15" dur="1000"/>
                                        <p:tgtEl>
                                          <p:spTgt spid="5"/>
                                        </p:tgtEl>
                                      </p:cBhvr>
                                    </p:animEffect>
                                  </p:childTnLst>
                                </p:cTn>
                              </p:par>
                            </p:childTnLst>
                          </p:cTn>
                        </p:par>
                        <p:par>
                          <p:cTn id="16" fill="hold" nodeType="afterGroup">
                            <p:stCondLst>
                              <p:cond delay="6000"/>
                            </p:stCondLst>
                            <p:childTnLst>
                              <p:par>
                                <p:cTn id="17" presetID="18" presetClass="entr" presetSubtype="3" fill="hold" nodeType="afterEffect">
                                  <p:stCondLst>
                                    <p:cond delay="1000"/>
                                  </p:stCondLst>
                                  <p:childTnLst>
                                    <p:set>
                                      <p:cBhvr>
                                        <p:cTn id="18" dur="1" fill="hold">
                                          <p:stCondLst>
                                            <p:cond delay="0"/>
                                          </p:stCondLst>
                                        </p:cTn>
                                        <p:tgtEl>
                                          <p:spTgt spid="2"/>
                                        </p:tgtEl>
                                        <p:attrNameLst>
                                          <p:attrName>style.visibility</p:attrName>
                                        </p:attrNameLst>
                                      </p:cBhvr>
                                      <p:to>
                                        <p:strVal val="visible"/>
                                      </p:to>
                                    </p:set>
                                    <p:animEffect transition="in" filter="strips(upRight)">
                                      <p:cBhvr>
                                        <p:cTn id="19" dur="1000"/>
                                        <p:tgtEl>
                                          <p:spTgt spid="2"/>
                                        </p:tgtEl>
                                      </p:cBhvr>
                                    </p:animEffect>
                                  </p:childTnLst>
                                </p:cTn>
                              </p:par>
                            </p:childTnLst>
                          </p:cTn>
                        </p:par>
                        <p:par>
                          <p:cTn id="20" fill="hold" nodeType="afterGroup">
                            <p:stCondLst>
                              <p:cond delay="8000"/>
                            </p:stCondLst>
                            <p:childTnLst>
                              <p:par>
                                <p:cTn id="21" presetID="18" presetClass="entr" presetSubtype="6" fill="hold" grpId="0" nodeType="afterEffect">
                                  <p:stCondLst>
                                    <p:cond delay="1000"/>
                                  </p:stCondLst>
                                  <p:childTnLst>
                                    <p:set>
                                      <p:cBhvr>
                                        <p:cTn id="22" dur="1" fill="hold">
                                          <p:stCondLst>
                                            <p:cond delay="0"/>
                                          </p:stCondLst>
                                        </p:cTn>
                                        <p:tgtEl>
                                          <p:spTgt spid="118790"/>
                                        </p:tgtEl>
                                        <p:attrNameLst>
                                          <p:attrName>style.visibility</p:attrName>
                                        </p:attrNameLst>
                                      </p:cBhvr>
                                      <p:to>
                                        <p:strVal val="visible"/>
                                      </p:to>
                                    </p:set>
                                    <p:animEffect transition="in" filter="strips(downRight)">
                                      <p:cBhvr>
                                        <p:cTn id="23" dur="1000"/>
                                        <p:tgtEl>
                                          <p:spTgt spid="118790"/>
                                        </p:tgtEl>
                                      </p:cBhvr>
                                    </p:animEffect>
                                  </p:childTnLst>
                                </p:cTn>
                              </p:par>
                              <p:par>
                                <p:cTn id="24" presetID="18" presetClass="entr" presetSubtype="12" fill="hold" grpId="0" nodeType="withEffect">
                                  <p:stCondLst>
                                    <p:cond delay="1000"/>
                                  </p:stCondLst>
                                  <p:childTnLst>
                                    <p:set>
                                      <p:cBhvr>
                                        <p:cTn id="25" dur="1" fill="hold">
                                          <p:stCondLst>
                                            <p:cond delay="0"/>
                                          </p:stCondLst>
                                        </p:cTn>
                                        <p:tgtEl>
                                          <p:spTgt spid="118791"/>
                                        </p:tgtEl>
                                        <p:attrNameLst>
                                          <p:attrName>style.visibility</p:attrName>
                                        </p:attrNameLst>
                                      </p:cBhvr>
                                      <p:to>
                                        <p:strVal val="visible"/>
                                      </p:to>
                                    </p:set>
                                    <p:animEffect transition="in" filter="strips(downLeft)">
                                      <p:cBhvr>
                                        <p:cTn id="26" dur="1000"/>
                                        <p:tgtEl>
                                          <p:spTgt spid="11879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3"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strips(upRight)">
                                      <p:cBhvr>
                                        <p:cTn id="31" dur="1000"/>
                                        <p:tgtEl>
                                          <p:spTgt spid="3"/>
                                        </p:tgtEl>
                                      </p:cBhvr>
                                    </p:animEffect>
                                  </p:childTnLst>
                                </p:cTn>
                              </p:par>
                              <p:par>
                                <p:cTn id="32" presetID="18" presetClass="entr" presetSubtype="6" fill="hold" grpId="0" nodeType="withEffect">
                                  <p:stCondLst>
                                    <p:cond delay="500"/>
                                  </p:stCondLst>
                                  <p:childTnLst>
                                    <p:set>
                                      <p:cBhvr>
                                        <p:cTn id="33" dur="1" fill="hold">
                                          <p:stCondLst>
                                            <p:cond delay="0"/>
                                          </p:stCondLst>
                                        </p:cTn>
                                        <p:tgtEl>
                                          <p:spTgt spid="118795"/>
                                        </p:tgtEl>
                                        <p:attrNameLst>
                                          <p:attrName>style.visibility</p:attrName>
                                        </p:attrNameLst>
                                      </p:cBhvr>
                                      <p:to>
                                        <p:strVal val="visible"/>
                                      </p:to>
                                    </p:set>
                                    <p:animEffect transition="in" filter="strips(downRight)">
                                      <p:cBhvr>
                                        <p:cTn id="34" dur="1000"/>
                                        <p:tgtEl>
                                          <p:spTgt spid="118795"/>
                                        </p:tgtEl>
                                      </p:cBhvr>
                                    </p:animEffect>
                                  </p:childTnLst>
                                </p:cTn>
                              </p:par>
                            </p:childTnLst>
                          </p:cTn>
                        </p:par>
                        <p:par>
                          <p:cTn id="35" fill="hold" nodeType="afterGroup">
                            <p:stCondLst>
                              <p:cond delay="1500"/>
                            </p:stCondLst>
                            <p:childTnLst>
                              <p:par>
                                <p:cTn id="36" presetID="18" presetClass="entr" presetSubtype="6" fill="hold" nodeType="afterEffect">
                                  <p:stCondLst>
                                    <p:cond delay="1000"/>
                                  </p:stCondLst>
                                  <p:childTnLst>
                                    <p:set>
                                      <p:cBhvr>
                                        <p:cTn id="37" dur="1" fill="hold">
                                          <p:stCondLst>
                                            <p:cond delay="0"/>
                                          </p:stCondLst>
                                        </p:cTn>
                                        <p:tgtEl>
                                          <p:spTgt spid="6"/>
                                        </p:tgtEl>
                                        <p:attrNameLst>
                                          <p:attrName>style.visibility</p:attrName>
                                        </p:attrNameLst>
                                      </p:cBhvr>
                                      <p:to>
                                        <p:strVal val="visible"/>
                                      </p:to>
                                    </p:set>
                                    <p:animEffect transition="in" filter="strips(downRight)">
                                      <p:cBhvr>
                                        <p:cTn id="38" dur="1000"/>
                                        <p:tgtEl>
                                          <p:spTgt spid="6"/>
                                        </p:tgtEl>
                                      </p:cBhvr>
                                    </p:animEffect>
                                  </p:childTnLst>
                                </p:cTn>
                              </p:par>
                            </p:childTnLst>
                          </p:cTn>
                        </p:par>
                        <p:par>
                          <p:cTn id="39" fill="hold" nodeType="afterGroup">
                            <p:stCondLst>
                              <p:cond delay="3500"/>
                            </p:stCondLst>
                            <p:childTnLst>
                              <p:par>
                                <p:cTn id="40" presetID="22" presetClass="entr" presetSubtype="8" fill="hold" grpId="0" nodeType="afterEffect">
                                  <p:stCondLst>
                                    <p:cond delay="1000"/>
                                  </p:stCondLst>
                                  <p:childTnLst>
                                    <p:set>
                                      <p:cBhvr>
                                        <p:cTn id="41" dur="1" fill="hold">
                                          <p:stCondLst>
                                            <p:cond delay="0"/>
                                          </p:stCondLst>
                                        </p:cTn>
                                        <p:tgtEl>
                                          <p:spTgt spid="118810"/>
                                        </p:tgtEl>
                                        <p:attrNameLst>
                                          <p:attrName>style.visibility</p:attrName>
                                        </p:attrNameLst>
                                      </p:cBhvr>
                                      <p:to>
                                        <p:strVal val="visible"/>
                                      </p:to>
                                    </p:set>
                                    <p:animEffect transition="in" filter="wipe(left)">
                                      <p:cBhvr>
                                        <p:cTn id="42" dur="1000"/>
                                        <p:tgtEl>
                                          <p:spTgt spid="1188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90" grpId="0"/>
      <p:bldP spid="118791" grpId="0" animBg="1"/>
      <p:bldP spid="118795" grpId="0" animBg="1"/>
      <p:bldP spid="118801" grpId="0" animBg="1"/>
      <p:bldP spid="11881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mtClean="0"/>
              <a:t>Copyright © 2010 Pearson Education, Inc. Publishing as Prentice Hall.</a:t>
            </a:r>
          </a:p>
        </p:txBody>
      </p:sp>
      <p:grpSp>
        <p:nvGrpSpPr>
          <p:cNvPr id="21506" name="Group 2"/>
          <p:cNvGrpSpPr>
            <a:grpSpLocks/>
          </p:cNvGrpSpPr>
          <p:nvPr/>
        </p:nvGrpSpPr>
        <p:grpSpPr bwMode="auto">
          <a:xfrm>
            <a:off x="1343025" y="1789113"/>
            <a:ext cx="6469063" cy="3497262"/>
            <a:chOff x="575" y="1324"/>
            <a:chExt cx="4075" cy="2203"/>
          </a:xfrm>
        </p:grpSpPr>
        <p:sp>
          <p:nvSpPr>
            <p:cNvPr id="21531" name="Freeform 3"/>
            <p:cNvSpPr>
              <a:spLocks/>
            </p:cNvSpPr>
            <p:nvPr/>
          </p:nvSpPr>
          <p:spPr bwMode="auto">
            <a:xfrm>
              <a:off x="965" y="3235"/>
              <a:ext cx="17" cy="17"/>
            </a:xfrm>
            <a:custGeom>
              <a:avLst/>
              <a:gdLst>
                <a:gd name="T0" fmla="*/ 8 w 17"/>
                <a:gd name="T1" fmla="*/ 0 h 17"/>
                <a:gd name="T2" fmla="*/ 16 w 17"/>
                <a:gd name="T3" fmla="*/ 0 h 17"/>
                <a:gd name="T4" fmla="*/ 8 w 17"/>
                <a:gd name="T5" fmla="*/ 16 h 17"/>
                <a:gd name="T6" fmla="*/ 8 w 17"/>
                <a:gd name="T7" fmla="*/ 0 h 17"/>
                <a:gd name="T8" fmla="*/ 0 w 17"/>
                <a:gd name="T9" fmla="*/ 0 h 17"/>
                <a:gd name="T10" fmla="*/ 8 w 17"/>
                <a:gd name="T11" fmla="*/ 0 h 17"/>
                <a:gd name="T12" fmla="*/ 0 60000 65536"/>
                <a:gd name="T13" fmla="*/ 0 60000 65536"/>
                <a:gd name="T14" fmla="*/ 0 60000 65536"/>
                <a:gd name="T15" fmla="*/ 0 60000 65536"/>
                <a:gd name="T16" fmla="*/ 0 60000 65536"/>
                <a:gd name="T17" fmla="*/ 0 60000 65536"/>
                <a:gd name="T18" fmla="*/ 0 w 17"/>
                <a:gd name="T19" fmla="*/ 0 h 17"/>
                <a:gd name="T20" fmla="*/ 17 w 17"/>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7" h="17">
                  <a:moveTo>
                    <a:pt x="8" y="0"/>
                  </a:moveTo>
                  <a:lnTo>
                    <a:pt x="16" y="0"/>
                  </a:lnTo>
                  <a:lnTo>
                    <a:pt x="8" y="16"/>
                  </a:lnTo>
                  <a:lnTo>
                    <a:pt x="8" y="0"/>
                  </a:lnTo>
                  <a:lnTo>
                    <a:pt x="0" y="0"/>
                  </a:lnTo>
                  <a:lnTo>
                    <a:pt x="8" y="0"/>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1532" name="Rectangle 4"/>
            <p:cNvSpPr>
              <a:spLocks noChangeArrowheads="1"/>
            </p:cNvSpPr>
            <p:nvPr/>
          </p:nvSpPr>
          <p:spPr bwMode="auto">
            <a:xfrm>
              <a:off x="2493" y="3269"/>
              <a:ext cx="540"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61925" tIns="80962" rIns="161925" bIns="80962">
              <a:spAutoFit/>
            </a:bodyPr>
            <a:lstStyle>
              <a:lvl1pPr defTabSz="2333625">
                <a:defRPr>
                  <a:solidFill>
                    <a:schemeClr val="tx1"/>
                  </a:solidFill>
                  <a:latin typeface="Arial" charset="0"/>
                  <a:cs typeface="Arial" charset="0"/>
                </a:defRPr>
              </a:lvl1pPr>
              <a:lvl2pPr marL="742950" indent="-285750" defTabSz="2333625">
                <a:defRPr>
                  <a:solidFill>
                    <a:schemeClr val="tx1"/>
                  </a:solidFill>
                  <a:latin typeface="Arial" charset="0"/>
                  <a:cs typeface="Arial" charset="0"/>
                </a:defRPr>
              </a:lvl2pPr>
              <a:lvl3pPr marL="1143000" indent="-228600" defTabSz="2333625">
                <a:defRPr>
                  <a:solidFill>
                    <a:schemeClr val="tx1"/>
                  </a:solidFill>
                  <a:latin typeface="Arial" charset="0"/>
                  <a:cs typeface="Arial" charset="0"/>
                </a:defRPr>
              </a:lvl3pPr>
              <a:lvl4pPr marL="1600200" indent="-228600" defTabSz="2333625">
                <a:defRPr>
                  <a:solidFill>
                    <a:schemeClr val="tx1"/>
                  </a:solidFill>
                  <a:latin typeface="Arial" charset="0"/>
                  <a:cs typeface="Arial" charset="0"/>
                </a:defRPr>
              </a:lvl4pPr>
              <a:lvl5pPr marL="2057400" indent="-228600" defTabSz="2333625">
                <a:defRPr>
                  <a:solidFill>
                    <a:schemeClr val="tx1"/>
                  </a:solidFill>
                  <a:latin typeface="Arial" charset="0"/>
                  <a:cs typeface="Arial" charset="0"/>
                </a:defRPr>
              </a:lvl5pPr>
              <a:lvl6pPr marL="2514600" indent="-228600" defTabSz="2333625" fontAlgn="base">
                <a:spcBef>
                  <a:spcPct val="0"/>
                </a:spcBef>
                <a:spcAft>
                  <a:spcPct val="0"/>
                </a:spcAft>
                <a:defRPr>
                  <a:solidFill>
                    <a:schemeClr val="tx1"/>
                  </a:solidFill>
                  <a:latin typeface="Arial" charset="0"/>
                  <a:cs typeface="Arial" charset="0"/>
                </a:defRPr>
              </a:lvl6pPr>
              <a:lvl7pPr marL="2971800" indent="-228600" defTabSz="2333625" fontAlgn="base">
                <a:spcBef>
                  <a:spcPct val="0"/>
                </a:spcBef>
                <a:spcAft>
                  <a:spcPct val="0"/>
                </a:spcAft>
                <a:defRPr>
                  <a:solidFill>
                    <a:schemeClr val="tx1"/>
                  </a:solidFill>
                  <a:latin typeface="Arial" charset="0"/>
                  <a:cs typeface="Arial" charset="0"/>
                </a:defRPr>
              </a:lvl7pPr>
              <a:lvl8pPr marL="3429000" indent="-228600" defTabSz="2333625" fontAlgn="base">
                <a:spcBef>
                  <a:spcPct val="0"/>
                </a:spcBef>
                <a:spcAft>
                  <a:spcPct val="0"/>
                </a:spcAft>
                <a:defRPr>
                  <a:solidFill>
                    <a:schemeClr val="tx1"/>
                  </a:solidFill>
                  <a:latin typeface="Arial" charset="0"/>
                  <a:cs typeface="Arial" charset="0"/>
                </a:defRPr>
              </a:lvl8pPr>
              <a:lvl9pPr marL="3886200" indent="-228600" defTabSz="2333625" fontAlgn="base">
                <a:spcBef>
                  <a:spcPct val="0"/>
                </a:spcBef>
                <a:spcAft>
                  <a:spcPct val="0"/>
                </a:spcAft>
                <a:defRPr>
                  <a:solidFill>
                    <a:schemeClr val="tx1"/>
                  </a:solidFill>
                  <a:latin typeface="Arial" charset="0"/>
                  <a:cs typeface="Arial" charset="0"/>
                </a:defRPr>
              </a:lvl9pPr>
            </a:lstStyle>
            <a:p>
              <a:pPr eaLnBrk="0" hangingPunct="0">
                <a:lnSpc>
                  <a:spcPct val="90000"/>
                </a:lnSpc>
              </a:pPr>
              <a:r>
                <a:rPr lang="en-AU" altLang="en-US" b="1"/>
                <a:t>Time</a:t>
              </a:r>
            </a:p>
          </p:txBody>
        </p:sp>
        <p:sp>
          <p:nvSpPr>
            <p:cNvPr id="21533" name="Rectangle 5"/>
            <p:cNvSpPr>
              <a:spLocks noChangeArrowheads="1"/>
            </p:cNvSpPr>
            <p:nvPr/>
          </p:nvSpPr>
          <p:spPr bwMode="auto">
            <a:xfrm rot="-5400000">
              <a:off x="324" y="2200"/>
              <a:ext cx="71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defTabSz="762000">
                <a:defRPr>
                  <a:solidFill>
                    <a:schemeClr val="tx1"/>
                  </a:solidFill>
                  <a:latin typeface="Arial" charset="0"/>
                  <a:cs typeface="Arial" charset="0"/>
                </a:defRPr>
              </a:lvl1pPr>
              <a:lvl2pPr marL="742950" indent="-285750" defTabSz="762000">
                <a:defRPr>
                  <a:solidFill>
                    <a:schemeClr val="tx1"/>
                  </a:solidFill>
                  <a:latin typeface="Arial" charset="0"/>
                  <a:cs typeface="Arial" charset="0"/>
                </a:defRPr>
              </a:lvl2pPr>
              <a:lvl3pPr marL="1143000" indent="-228600" defTabSz="762000">
                <a:defRPr>
                  <a:solidFill>
                    <a:schemeClr val="tx1"/>
                  </a:solidFill>
                  <a:latin typeface="Arial" charset="0"/>
                  <a:cs typeface="Arial" charset="0"/>
                </a:defRPr>
              </a:lvl3pPr>
              <a:lvl4pPr marL="1600200" indent="-228600" defTabSz="762000">
                <a:defRPr>
                  <a:solidFill>
                    <a:schemeClr val="tx1"/>
                  </a:solidFill>
                  <a:latin typeface="Arial" charset="0"/>
                  <a:cs typeface="Arial" charset="0"/>
                </a:defRPr>
              </a:lvl4pPr>
              <a:lvl5pPr marL="2057400" indent="-228600" defTabSz="762000">
                <a:defRPr>
                  <a:solidFill>
                    <a:schemeClr val="tx1"/>
                  </a:solidFill>
                  <a:latin typeface="Arial" charset="0"/>
                  <a:cs typeface="Arial" charset="0"/>
                </a:defRPr>
              </a:lvl5pPr>
              <a:lvl6pPr marL="2514600" indent="-228600" defTabSz="762000" fontAlgn="base">
                <a:spcBef>
                  <a:spcPct val="0"/>
                </a:spcBef>
                <a:spcAft>
                  <a:spcPct val="0"/>
                </a:spcAft>
                <a:defRPr>
                  <a:solidFill>
                    <a:schemeClr val="tx1"/>
                  </a:solidFill>
                  <a:latin typeface="Arial" charset="0"/>
                  <a:cs typeface="Arial" charset="0"/>
                </a:defRPr>
              </a:lvl6pPr>
              <a:lvl7pPr marL="2971800" indent="-228600" defTabSz="762000" fontAlgn="base">
                <a:spcBef>
                  <a:spcPct val="0"/>
                </a:spcBef>
                <a:spcAft>
                  <a:spcPct val="0"/>
                </a:spcAft>
                <a:defRPr>
                  <a:solidFill>
                    <a:schemeClr val="tx1"/>
                  </a:solidFill>
                  <a:latin typeface="Arial" charset="0"/>
                  <a:cs typeface="Arial" charset="0"/>
                </a:defRPr>
              </a:lvl7pPr>
              <a:lvl8pPr marL="3429000" indent="-228600" defTabSz="762000" fontAlgn="base">
                <a:spcBef>
                  <a:spcPct val="0"/>
                </a:spcBef>
                <a:spcAft>
                  <a:spcPct val="0"/>
                </a:spcAft>
                <a:defRPr>
                  <a:solidFill>
                    <a:schemeClr val="tx1"/>
                  </a:solidFill>
                  <a:latin typeface="Arial" charset="0"/>
                  <a:cs typeface="Arial" charset="0"/>
                </a:defRPr>
              </a:lvl8pPr>
              <a:lvl9pPr marL="3886200" indent="-228600" defTabSz="762000" fontAlgn="base">
                <a:spcBef>
                  <a:spcPct val="0"/>
                </a:spcBef>
                <a:spcAft>
                  <a:spcPct val="0"/>
                </a:spcAft>
                <a:defRPr>
                  <a:solidFill>
                    <a:schemeClr val="tx1"/>
                  </a:solidFill>
                  <a:latin typeface="Arial" charset="0"/>
                  <a:cs typeface="Arial" charset="0"/>
                </a:defRPr>
              </a:lvl9pPr>
            </a:lstStyle>
            <a:p>
              <a:pPr eaLnBrk="0" hangingPunct="0">
                <a:lnSpc>
                  <a:spcPct val="90000"/>
                </a:lnSpc>
              </a:pPr>
              <a:r>
                <a:rPr lang="en-AU" altLang="en-US" b="1"/>
                <a:t>Capacity</a:t>
              </a:r>
            </a:p>
          </p:txBody>
        </p:sp>
        <p:sp>
          <p:nvSpPr>
            <p:cNvPr id="21534" name="Freeform 6"/>
            <p:cNvSpPr>
              <a:spLocks/>
            </p:cNvSpPr>
            <p:nvPr/>
          </p:nvSpPr>
          <p:spPr bwMode="auto">
            <a:xfrm>
              <a:off x="967" y="1324"/>
              <a:ext cx="3683" cy="1912"/>
            </a:xfrm>
            <a:custGeom>
              <a:avLst/>
              <a:gdLst>
                <a:gd name="T0" fmla="*/ 0 w 3683"/>
                <a:gd name="T1" fmla="*/ 0 h 1912"/>
                <a:gd name="T2" fmla="*/ 0 w 3683"/>
                <a:gd name="T3" fmla="*/ 1911 h 1912"/>
                <a:gd name="T4" fmla="*/ 3682 w 3683"/>
                <a:gd name="T5" fmla="*/ 1911 h 1912"/>
                <a:gd name="T6" fmla="*/ 0 60000 65536"/>
                <a:gd name="T7" fmla="*/ 0 60000 65536"/>
                <a:gd name="T8" fmla="*/ 0 60000 65536"/>
                <a:gd name="T9" fmla="*/ 0 w 3683"/>
                <a:gd name="T10" fmla="*/ 0 h 1912"/>
                <a:gd name="T11" fmla="*/ 3683 w 3683"/>
                <a:gd name="T12" fmla="*/ 1912 h 1912"/>
              </a:gdLst>
              <a:ahLst/>
              <a:cxnLst>
                <a:cxn ang="T6">
                  <a:pos x="T0" y="T1"/>
                </a:cxn>
                <a:cxn ang="T7">
                  <a:pos x="T2" y="T3"/>
                </a:cxn>
                <a:cxn ang="T8">
                  <a:pos x="T4" y="T5"/>
                </a:cxn>
              </a:cxnLst>
              <a:rect l="T9" t="T10" r="T11" b="T12"/>
              <a:pathLst>
                <a:path w="3683" h="1912">
                  <a:moveTo>
                    <a:pt x="0" y="0"/>
                  </a:moveTo>
                  <a:lnTo>
                    <a:pt x="0" y="1911"/>
                  </a:lnTo>
                  <a:lnTo>
                    <a:pt x="3682" y="1911"/>
                  </a:lnTo>
                </a:path>
              </a:pathLst>
            </a:custGeom>
            <a:noFill/>
            <a:ln w="381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19815" name="Rectangle 7"/>
          <p:cNvSpPr>
            <a:spLocks noChangeArrowheads="1"/>
          </p:cNvSpPr>
          <p:nvPr/>
        </p:nvSpPr>
        <p:spPr bwMode="auto">
          <a:xfrm>
            <a:off x="1374775" y="5343525"/>
            <a:ext cx="4742709" cy="412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161925" tIns="80962" rIns="161925" bIns="80962">
            <a:spAutoFit/>
          </a:bodyPr>
          <a:lstStyle>
            <a:lvl1pPr defTabSz="2333625">
              <a:defRPr>
                <a:solidFill>
                  <a:schemeClr val="tx1"/>
                </a:solidFill>
                <a:latin typeface="Arial" charset="0"/>
                <a:cs typeface="Arial" charset="0"/>
              </a:defRPr>
            </a:lvl1pPr>
            <a:lvl2pPr marL="742950" indent="-285750" defTabSz="2333625">
              <a:defRPr>
                <a:solidFill>
                  <a:schemeClr val="tx1"/>
                </a:solidFill>
                <a:latin typeface="Arial" charset="0"/>
                <a:cs typeface="Arial" charset="0"/>
              </a:defRPr>
            </a:lvl2pPr>
            <a:lvl3pPr marL="1143000" indent="-228600" defTabSz="2333625">
              <a:defRPr>
                <a:solidFill>
                  <a:schemeClr val="tx1"/>
                </a:solidFill>
                <a:latin typeface="Arial" charset="0"/>
                <a:cs typeface="Arial" charset="0"/>
              </a:defRPr>
            </a:lvl3pPr>
            <a:lvl4pPr marL="1600200" indent="-228600" defTabSz="2333625">
              <a:defRPr>
                <a:solidFill>
                  <a:schemeClr val="tx1"/>
                </a:solidFill>
                <a:latin typeface="Arial" charset="0"/>
                <a:cs typeface="Arial" charset="0"/>
              </a:defRPr>
            </a:lvl4pPr>
            <a:lvl5pPr marL="2057400" indent="-228600" defTabSz="2333625">
              <a:defRPr>
                <a:solidFill>
                  <a:schemeClr val="tx1"/>
                </a:solidFill>
                <a:latin typeface="Arial" charset="0"/>
                <a:cs typeface="Arial" charset="0"/>
              </a:defRPr>
            </a:lvl5pPr>
            <a:lvl6pPr marL="2514600" indent="-228600" defTabSz="2333625" fontAlgn="base">
              <a:spcBef>
                <a:spcPct val="0"/>
              </a:spcBef>
              <a:spcAft>
                <a:spcPct val="0"/>
              </a:spcAft>
              <a:defRPr>
                <a:solidFill>
                  <a:schemeClr val="tx1"/>
                </a:solidFill>
                <a:latin typeface="Arial" charset="0"/>
                <a:cs typeface="Arial" charset="0"/>
              </a:defRPr>
            </a:lvl6pPr>
            <a:lvl7pPr marL="2971800" indent="-228600" defTabSz="2333625" fontAlgn="base">
              <a:spcBef>
                <a:spcPct val="0"/>
              </a:spcBef>
              <a:spcAft>
                <a:spcPct val="0"/>
              </a:spcAft>
              <a:defRPr>
                <a:solidFill>
                  <a:schemeClr val="tx1"/>
                </a:solidFill>
                <a:latin typeface="Arial" charset="0"/>
                <a:cs typeface="Arial" charset="0"/>
              </a:defRPr>
            </a:lvl7pPr>
            <a:lvl8pPr marL="3429000" indent="-228600" defTabSz="2333625" fontAlgn="base">
              <a:spcBef>
                <a:spcPct val="0"/>
              </a:spcBef>
              <a:spcAft>
                <a:spcPct val="0"/>
              </a:spcAft>
              <a:defRPr>
                <a:solidFill>
                  <a:schemeClr val="tx1"/>
                </a:solidFill>
                <a:latin typeface="Arial" charset="0"/>
                <a:cs typeface="Arial" charset="0"/>
              </a:defRPr>
            </a:lvl8pPr>
            <a:lvl9pPr marL="3886200" indent="-228600" defTabSz="2333625" fontAlgn="base">
              <a:spcBef>
                <a:spcPct val="0"/>
              </a:spcBef>
              <a:spcAft>
                <a:spcPct val="0"/>
              </a:spcAft>
              <a:defRPr>
                <a:solidFill>
                  <a:schemeClr val="tx1"/>
                </a:solidFill>
                <a:latin typeface="Arial" charset="0"/>
                <a:cs typeface="Arial" charset="0"/>
              </a:defRPr>
            </a:lvl9pPr>
          </a:lstStyle>
          <a:p>
            <a:pPr eaLnBrk="0" hangingPunct="0">
              <a:lnSpc>
                <a:spcPct val="90000"/>
              </a:lnSpc>
            </a:pPr>
            <a:r>
              <a:rPr lang="en-AU" altLang="en-US" b="1" dirty="0" smtClean="0"/>
              <a:t>Wait-and-see strategy – lagging demand</a:t>
            </a:r>
            <a:endParaRPr lang="en-AU" altLang="en-US" b="1" dirty="0"/>
          </a:p>
        </p:txBody>
      </p:sp>
      <p:sp>
        <p:nvSpPr>
          <p:cNvPr id="21508" name="Line 8"/>
          <p:cNvSpPr>
            <a:spLocks noChangeShapeType="1"/>
          </p:cNvSpPr>
          <p:nvPr/>
        </p:nvSpPr>
        <p:spPr bwMode="auto">
          <a:xfrm flipV="1">
            <a:off x="1992313" y="2781300"/>
            <a:ext cx="5794375" cy="1262063"/>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9817" name="Rectangle 9"/>
          <p:cNvSpPr>
            <a:spLocks noChangeArrowheads="1"/>
          </p:cNvSpPr>
          <p:nvPr/>
        </p:nvSpPr>
        <p:spPr bwMode="auto">
          <a:xfrm>
            <a:off x="2855913" y="1973263"/>
            <a:ext cx="2373312"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61925" tIns="80962" rIns="161925" bIns="80962">
            <a:spAutoFit/>
          </a:bodyPr>
          <a:lstStyle>
            <a:lvl1pPr defTabSz="2333625">
              <a:defRPr>
                <a:solidFill>
                  <a:schemeClr val="tx1"/>
                </a:solidFill>
                <a:latin typeface="Arial" charset="0"/>
                <a:cs typeface="Arial" charset="0"/>
              </a:defRPr>
            </a:lvl1pPr>
            <a:lvl2pPr marL="742950" indent="-285750" defTabSz="2333625">
              <a:defRPr>
                <a:solidFill>
                  <a:schemeClr val="tx1"/>
                </a:solidFill>
                <a:latin typeface="Arial" charset="0"/>
                <a:cs typeface="Arial" charset="0"/>
              </a:defRPr>
            </a:lvl2pPr>
            <a:lvl3pPr marL="1143000" indent="-228600" defTabSz="2333625">
              <a:defRPr>
                <a:solidFill>
                  <a:schemeClr val="tx1"/>
                </a:solidFill>
                <a:latin typeface="Arial" charset="0"/>
                <a:cs typeface="Arial" charset="0"/>
              </a:defRPr>
            </a:lvl3pPr>
            <a:lvl4pPr marL="1600200" indent="-228600" defTabSz="2333625">
              <a:defRPr>
                <a:solidFill>
                  <a:schemeClr val="tx1"/>
                </a:solidFill>
                <a:latin typeface="Arial" charset="0"/>
                <a:cs typeface="Arial" charset="0"/>
              </a:defRPr>
            </a:lvl4pPr>
            <a:lvl5pPr marL="2057400" indent="-228600" defTabSz="2333625">
              <a:defRPr>
                <a:solidFill>
                  <a:schemeClr val="tx1"/>
                </a:solidFill>
                <a:latin typeface="Arial" charset="0"/>
                <a:cs typeface="Arial" charset="0"/>
              </a:defRPr>
            </a:lvl5pPr>
            <a:lvl6pPr marL="2514600" indent="-228600" defTabSz="2333625" fontAlgn="base">
              <a:spcBef>
                <a:spcPct val="0"/>
              </a:spcBef>
              <a:spcAft>
                <a:spcPct val="0"/>
              </a:spcAft>
              <a:defRPr>
                <a:solidFill>
                  <a:schemeClr val="tx1"/>
                </a:solidFill>
                <a:latin typeface="Arial" charset="0"/>
                <a:cs typeface="Arial" charset="0"/>
              </a:defRPr>
            </a:lvl6pPr>
            <a:lvl7pPr marL="2971800" indent="-228600" defTabSz="2333625" fontAlgn="base">
              <a:spcBef>
                <a:spcPct val="0"/>
              </a:spcBef>
              <a:spcAft>
                <a:spcPct val="0"/>
              </a:spcAft>
              <a:defRPr>
                <a:solidFill>
                  <a:schemeClr val="tx1"/>
                </a:solidFill>
                <a:latin typeface="Arial" charset="0"/>
                <a:cs typeface="Arial" charset="0"/>
              </a:defRPr>
            </a:lvl7pPr>
            <a:lvl8pPr marL="3429000" indent="-228600" defTabSz="2333625" fontAlgn="base">
              <a:spcBef>
                <a:spcPct val="0"/>
              </a:spcBef>
              <a:spcAft>
                <a:spcPct val="0"/>
              </a:spcAft>
              <a:defRPr>
                <a:solidFill>
                  <a:schemeClr val="tx1"/>
                </a:solidFill>
                <a:latin typeface="Arial" charset="0"/>
                <a:cs typeface="Arial" charset="0"/>
              </a:defRPr>
            </a:lvl8pPr>
            <a:lvl9pPr marL="3886200" indent="-228600" defTabSz="2333625" fontAlgn="base">
              <a:spcBef>
                <a:spcPct val="0"/>
              </a:spcBef>
              <a:spcAft>
                <a:spcPct val="0"/>
              </a:spcAft>
              <a:defRPr>
                <a:solidFill>
                  <a:schemeClr val="tx1"/>
                </a:solidFill>
                <a:latin typeface="Arial" charset="0"/>
                <a:cs typeface="Arial" charset="0"/>
              </a:defRPr>
            </a:lvl9pPr>
          </a:lstStyle>
          <a:p>
            <a:pPr algn="ctr" eaLnBrk="0" hangingPunct="0">
              <a:lnSpc>
                <a:spcPct val="90000"/>
              </a:lnSpc>
            </a:pPr>
            <a:r>
              <a:rPr lang="en-AU" altLang="en-US" b="1"/>
              <a:t>Planned use of short-term options </a:t>
            </a:r>
          </a:p>
        </p:txBody>
      </p:sp>
      <p:grpSp>
        <p:nvGrpSpPr>
          <p:cNvPr id="3" name="Group 10"/>
          <p:cNvGrpSpPr>
            <a:grpSpLocks/>
          </p:cNvGrpSpPr>
          <p:nvPr/>
        </p:nvGrpSpPr>
        <p:grpSpPr bwMode="auto">
          <a:xfrm>
            <a:off x="4684713" y="3025775"/>
            <a:ext cx="3502025" cy="1265238"/>
            <a:chOff x="2951" y="1906"/>
            <a:chExt cx="2206" cy="797"/>
          </a:xfrm>
        </p:grpSpPr>
        <p:sp>
          <p:nvSpPr>
            <p:cNvPr id="21527" name="Rectangle 11"/>
            <p:cNvSpPr>
              <a:spLocks noChangeArrowheads="1"/>
            </p:cNvSpPr>
            <p:nvPr/>
          </p:nvSpPr>
          <p:spPr bwMode="auto">
            <a:xfrm>
              <a:off x="2951" y="2289"/>
              <a:ext cx="1404"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61925" tIns="80962" rIns="161925" bIns="80962">
              <a:spAutoFit/>
            </a:bodyPr>
            <a:lstStyle>
              <a:lvl1pPr defTabSz="2333625">
                <a:defRPr>
                  <a:solidFill>
                    <a:schemeClr val="tx1"/>
                  </a:solidFill>
                  <a:latin typeface="Arial" charset="0"/>
                  <a:cs typeface="Arial" charset="0"/>
                </a:defRPr>
              </a:lvl1pPr>
              <a:lvl2pPr marL="742950" indent="-285750" defTabSz="2333625">
                <a:defRPr>
                  <a:solidFill>
                    <a:schemeClr val="tx1"/>
                  </a:solidFill>
                  <a:latin typeface="Arial" charset="0"/>
                  <a:cs typeface="Arial" charset="0"/>
                </a:defRPr>
              </a:lvl2pPr>
              <a:lvl3pPr marL="1143000" indent="-228600" defTabSz="2333625">
                <a:defRPr>
                  <a:solidFill>
                    <a:schemeClr val="tx1"/>
                  </a:solidFill>
                  <a:latin typeface="Arial" charset="0"/>
                  <a:cs typeface="Arial" charset="0"/>
                </a:defRPr>
              </a:lvl3pPr>
              <a:lvl4pPr marL="1600200" indent="-228600" defTabSz="2333625">
                <a:defRPr>
                  <a:solidFill>
                    <a:schemeClr val="tx1"/>
                  </a:solidFill>
                  <a:latin typeface="Arial" charset="0"/>
                  <a:cs typeface="Arial" charset="0"/>
                </a:defRPr>
              </a:lvl4pPr>
              <a:lvl5pPr marL="2057400" indent="-228600" defTabSz="2333625">
                <a:defRPr>
                  <a:solidFill>
                    <a:schemeClr val="tx1"/>
                  </a:solidFill>
                  <a:latin typeface="Arial" charset="0"/>
                  <a:cs typeface="Arial" charset="0"/>
                </a:defRPr>
              </a:lvl5pPr>
              <a:lvl6pPr marL="2514600" indent="-228600" defTabSz="2333625" fontAlgn="base">
                <a:spcBef>
                  <a:spcPct val="0"/>
                </a:spcBef>
                <a:spcAft>
                  <a:spcPct val="0"/>
                </a:spcAft>
                <a:defRPr>
                  <a:solidFill>
                    <a:schemeClr val="tx1"/>
                  </a:solidFill>
                  <a:latin typeface="Arial" charset="0"/>
                  <a:cs typeface="Arial" charset="0"/>
                </a:defRPr>
              </a:lvl6pPr>
              <a:lvl7pPr marL="2971800" indent="-228600" defTabSz="2333625" fontAlgn="base">
                <a:spcBef>
                  <a:spcPct val="0"/>
                </a:spcBef>
                <a:spcAft>
                  <a:spcPct val="0"/>
                </a:spcAft>
                <a:defRPr>
                  <a:solidFill>
                    <a:schemeClr val="tx1"/>
                  </a:solidFill>
                  <a:latin typeface="Arial" charset="0"/>
                  <a:cs typeface="Arial" charset="0"/>
                </a:defRPr>
              </a:lvl7pPr>
              <a:lvl8pPr marL="3429000" indent="-228600" defTabSz="2333625" fontAlgn="base">
                <a:spcBef>
                  <a:spcPct val="0"/>
                </a:spcBef>
                <a:spcAft>
                  <a:spcPct val="0"/>
                </a:spcAft>
                <a:defRPr>
                  <a:solidFill>
                    <a:schemeClr val="tx1"/>
                  </a:solidFill>
                  <a:latin typeface="Arial" charset="0"/>
                  <a:cs typeface="Arial" charset="0"/>
                </a:defRPr>
              </a:lvl8pPr>
              <a:lvl9pPr marL="3886200" indent="-228600" defTabSz="2333625" fontAlgn="base">
                <a:spcBef>
                  <a:spcPct val="0"/>
                </a:spcBef>
                <a:spcAft>
                  <a:spcPct val="0"/>
                </a:spcAft>
                <a:defRPr>
                  <a:solidFill>
                    <a:schemeClr val="tx1"/>
                  </a:solidFill>
                  <a:latin typeface="Arial" charset="0"/>
                  <a:cs typeface="Arial" charset="0"/>
                </a:defRPr>
              </a:lvl9pPr>
            </a:lstStyle>
            <a:p>
              <a:pPr algn="ctr" eaLnBrk="0" hangingPunct="0">
                <a:lnSpc>
                  <a:spcPct val="90000"/>
                </a:lnSpc>
              </a:pPr>
              <a:r>
                <a:rPr lang="en-AU" altLang="en-US" b="1"/>
                <a:t>Time between increments </a:t>
              </a:r>
            </a:p>
          </p:txBody>
        </p:sp>
        <p:sp>
          <p:nvSpPr>
            <p:cNvPr id="21528" name="Freeform 12"/>
            <p:cNvSpPr>
              <a:spLocks/>
            </p:cNvSpPr>
            <p:nvPr/>
          </p:nvSpPr>
          <p:spPr bwMode="auto">
            <a:xfrm>
              <a:off x="3999" y="1980"/>
              <a:ext cx="123" cy="137"/>
            </a:xfrm>
            <a:custGeom>
              <a:avLst/>
              <a:gdLst>
                <a:gd name="T0" fmla="*/ 0 w 123"/>
                <a:gd name="T1" fmla="*/ 0 h 137"/>
                <a:gd name="T2" fmla="*/ 21 w 123"/>
                <a:gd name="T3" fmla="*/ 2 h 137"/>
                <a:gd name="T4" fmla="*/ 41 w 123"/>
                <a:gd name="T5" fmla="*/ 10 h 137"/>
                <a:gd name="T6" fmla="*/ 48 w 123"/>
                <a:gd name="T7" fmla="*/ 20 h 137"/>
                <a:gd name="T8" fmla="*/ 48 w 123"/>
                <a:gd name="T9" fmla="*/ 42 h 137"/>
                <a:gd name="T10" fmla="*/ 59 w 123"/>
                <a:gd name="T11" fmla="*/ 53 h 137"/>
                <a:gd name="T12" fmla="*/ 84 w 123"/>
                <a:gd name="T13" fmla="*/ 63 h 137"/>
                <a:gd name="T14" fmla="*/ 122 w 123"/>
                <a:gd name="T15" fmla="*/ 70 h 137"/>
                <a:gd name="T16" fmla="*/ 86 w 123"/>
                <a:gd name="T17" fmla="*/ 75 h 137"/>
                <a:gd name="T18" fmla="*/ 60 w 123"/>
                <a:gd name="T19" fmla="*/ 84 h 137"/>
                <a:gd name="T20" fmla="*/ 53 w 123"/>
                <a:gd name="T21" fmla="*/ 95 h 137"/>
                <a:gd name="T22" fmla="*/ 53 w 123"/>
                <a:gd name="T23" fmla="*/ 113 h 137"/>
                <a:gd name="T24" fmla="*/ 42 w 123"/>
                <a:gd name="T25" fmla="*/ 123 h 137"/>
                <a:gd name="T26" fmla="*/ 26 w 123"/>
                <a:gd name="T27" fmla="*/ 131 h 137"/>
                <a:gd name="T28" fmla="*/ 0 w 123"/>
                <a:gd name="T29" fmla="*/ 136 h 1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3"/>
                <a:gd name="T46" fmla="*/ 0 h 137"/>
                <a:gd name="T47" fmla="*/ 123 w 123"/>
                <a:gd name="T48" fmla="*/ 137 h 13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3" h="137">
                  <a:moveTo>
                    <a:pt x="0" y="0"/>
                  </a:moveTo>
                  <a:lnTo>
                    <a:pt x="21" y="2"/>
                  </a:lnTo>
                  <a:lnTo>
                    <a:pt x="41" y="10"/>
                  </a:lnTo>
                  <a:lnTo>
                    <a:pt x="48" y="20"/>
                  </a:lnTo>
                  <a:lnTo>
                    <a:pt x="48" y="42"/>
                  </a:lnTo>
                  <a:lnTo>
                    <a:pt x="59" y="53"/>
                  </a:lnTo>
                  <a:lnTo>
                    <a:pt x="84" y="63"/>
                  </a:lnTo>
                  <a:lnTo>
                    <a:pt x="122" y="70"/>
                  </a:lnTo>
                  <a:lnTo>
                    <a:pt x="86" y="75"/>
                  </a:lnTo>
                  <a:lnTo>
                    <a:pt x="60" y="84"/>
                  </a:lnTo>
                  <a:lnTo>
                    <a:pt x="53" y="95"/>
                  </a:lnTo>
                  <a:lnTo>
                    <a:pt x="53" y="113"/>
                  </a:lnTo>
                  <a:lnTo>
                    <a:pt x="42" y="123"/>
                  </a:lnTo>
                  <a:lnTo>
                    <a:pt x="26" y="131"/>
                  </a:lnTo>
                  <a:lnTo>
                    <a:pt x="0" y="136"/>
                  </a:lnTo>
                </a:path>
              </a:pathLst>
            </a:custGeom>
            <a:noFill/>
            <a:ln w="2857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29" name="Freeform 13"/>
            <p:cNvSpPr>
              <a:spLocks/>
            </p:cNvSpPr>
            <p:nvPr/>
          </p:nvSpPr>
          <p:spPr bwMode="auto">
            <a:xfrm>
              <a:off x="3339" y="2148"/>
              <a:ext cx="621" cy="129"/>
            </a:xfrm>
            <a:custGeom>
              <a:avLst/>
              <a:gdLst>
                <a:gd name="T0" fmla="*/ 0 w 621"/>
                <a:gd name="T1" fmla="*/ 0 h 129"/>
                <a:gd name="T2" fmla="*/ 5 w 621"/>
                <a:gd name="T3" fmla="*/ 30 h 129"/>
                <a:gd name="T4" fmla="*/ 14 w 621"/>
                <a:gd name="T5" fmla="*/ 43 h 129"/>
                <a:gd name="T6" fmla="*/ 27 w 621"/>
                <a:gd name="T7" fmla="*/ 49 h 129"/>
                <a:gd name="T8" fmla="*/ 282 w 621"/>
                <a:gd name="T9" fmla="*/ 49 h 129"/>
                <a:gd name="T10" fmla="*/ 293 w 621"/>
                <a:gd name="T11" fmla="*/ 57 h 129"/>
                <a:gd name="T12" fmla="*/ 300 w 621"/>
                <a:gd name="T13" fmla="*/ 69 h 129"/>
                <a:gd name="T14" fmla="*/ 308 w 621"/>
                <a:gd name="T15" fmla="*/ 90 h 129"/>
                <a:gd name="T16" fmla="*/ 312 w 621"/>
                <a:gd name="T17" fmla="*/ 128 h 129"/>
                <a:gd name="T18" fmla="*/ 317 w 621"/>
                <a:gd name="T19" fmla="*/ 93 h 129"/>
                <a:gd name="T20" fmla="*/ 324 w 621"/>
                <a:gd name="T21" fmla="*/ 68 h 129"/>
                <a:gd name="T22" fmla="*/ 333 w 621"/>
                <a:gd name="T23" fmla="*/ 57 h 129"/>
                <a:gd name="T24" fmla="*/ 342 w 621"/>
                <a:gd name="T25" fmla="*/ 49 h 129"/>
                <a:gd name="T26" fmla="*/ 598 w 621"/>
                <a:gd name="T27" fmla="*/ 49 h 129"/>
                <a:gd name="T28" fmla="*/ 612 w 621"/>
                <a:gd name="T29" fmla="*/ 41 h 129"/>
                <a:gd name="T30" fmla="*/ 619 w 621"/>
                <a:gd name="T31" fmla="*/ 22 h 129"/>
                <a:gd name="T32" fmla="*/ 620 w 621"/>
                <a:gd name="T33" fmla="*/ 0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21"/>
                <a:gd name="T52" fmla="*/ 0 h 129"/>
                <a:gd name="T53" fmla="*/ 621 w 621"/>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21" h="129">
                  <a:moveTo>
                    <a:pt x="0" y="0"/>
                  </a:moveTo>
                  <a:lnTo>
                    <a:pt x="5" y="30"/>
                  </a:lnTo>
                  <a:lnTo>
                    <a:pt x="14" y="43"/>
                  </a:lnTo>
                  <a:lnTo>
                    <a:pt x="27" y="49"/>
                  </a:lnTo>
                  <a:lnTo>
                    <a:pt x="282" y="49"/>
                  </a:lnTo>
                  <a:lnTo>
                    <a:pt x="293" y="57"/>
                  </a:lnTo>
                  <a:lnTo>
                    <a:pt x="300" y="69"/>
                  </a:lnTo>
                  <a:lnTo>
                    <a:pt x="308" y="90"/>
                  </a:lnTo>
                  <a:lnTo>
                    <a:pt x="312" y="128"/>
                  </a:lnTo>
                  <a:lnTo>
                    <a:pt x="317" y="93"/>
                  </a:lnTo>
                  <a:lnTo>
                    <a:pt x="324" y="68"/>
                  </a:lnTo>
                  <a:lnTo>
                    <a:pt x="333" y="57"/>
                  </a:lnTo>
                  <a:lnTo>
                    <a:pt x="342" y="49"/>
                  </a:lnTo>
                  <a:lnTo>
                    <a:pt x="598" y="49"/>
                  </a:lnTo>
                  <a:lnTo>
                    <a:pt x="612" y="41"/>
                  </a:lnTo>
                  <a:lnTo>
                    <a:pt x="619" y="22"/>
                  </a:lnTo>
                  <a:lnTo>
                    <a:pt x="620" y="0"/>
                  </a:lnTo>
                </a:path>
              </a:pathLst>
            </a:custGeom>
            <a:noFill/>
            <a:ln w="2857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30" name="Rectangle 14"/>
            <p:cNvSpPr>
              <a:spLocks noChangeArrowheads="1"/>
            </p:cNvSpPr>
            <p:nvPr/>
          </p:nvSpPr>
          <p:spPr bwMode="auto">
            <a:xfrm>
              <a:off x="4118" y="1906"/>
              <a:ext cx="1039"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61925" tIns="80962" rIns="161925" bIns="80962">
              <a:spAutoFit/>
            </a:bodyPr>
            <a:lstStyle>
              <a:lvl1pPr defTabSz="2333625">
                <a:defRPr>
                  <a:solidFill>
                    <a:schemeClr val="tx1"/>
                  </a:solidFill>
                  <a:latin typeface="Arial" charset="0"/>
                  <a:cs typeface="Arial" charset="0"/>
                </a:defRPr>
              </a:lvl1pPr>
              <a:lvl2pPr marL="742950" indent="-285750" defTabSz="2333625">
                <a:defRPr>
                  <a:solidFill>
                    <a:schemeClr val="tx1"/>
                  </a:solidFill>
                  <a:latin typeface="Arial" charset="0"/>
                  <a:cs typeface="Arial" charset="0"/>
                </a:defRPr>
              </a:lvl2pPr>
              <a:lvl3pPr marL="1143000" indent="-228600" defTabSz="2333625">
                <a:defRPr>
                  <a:solidFill>
                    <a:schemeClr val="tx1"/>
                  </a:solidFill>
                  <a:latin typeface="Arial" charset="0"/>
                  <a:cs typeface="Arial" charset="0"/>
                </a:defRPr>
              </a:lvl3pPr>
              <a:lvl4pPr marL="1600200" indent="-228600" defTabSz="2333625">
                <a:defRPr>
                  <a:solidFill>
                    <a:schemeClr val="tx1"/>
                  </a:solidFill>
                  <a:latin typeface="Arial" charset="0"/>
                  <a:cs typeface="Arial" charset="0"/>
                </a:defRPr>
              </a:lvl4pPr>
              <a:lvl5pPr marL="2057400" indent="-228600" defTabSz="2333625">
                <a:defRPr>
                  <a:solidFill>
                    <a:schemeClr val="tx1"/>
                  </a:solidFill>
                  <a:latin typeface="Arial" charset="0"/>
                  <a:cs typeface="Arial" charset="0"/>
                </a:defRPr>
              </a:lvl5pPr>
              <a:lvl6pPr marL="2514600" indent="-228600" defTabSz="2333625" fontAlgn="base">
                <a:spcBef>
                  <a:spcPct val="0"/>
                </a:spcBef>
                <a:spcAft>
                  <a:spcPct val="0"/>
                </a:spcAft>
                <a:defRPr>
                  <a:solidFill>
                    <a:schemeClr val="tx1"/>
                  </a:solidFill>
                  <a:latin typeface="Arial" charset="0"/>
                  <a:cs typeface="Arial" charset="0"/>
                </a:defRPr>
              </a:lvl6pPr>
              <a:lvl7pPr marL="2971800" indent="-228600" defTabSz="2333625" fontAlgn="base">
                <a:spcBef>
                  <a:spcPct val="0"/>
                </a:spcBef>
                <a:spcAft>
                  <a:spcPct val="0"/>
                </a:spcAft>
                <a:defRPr>
                  <a:solidFill>
                    <a:schemeClr val="tx1"/>
                  </a:solidFill>
                  <a:latin typeface="Arial" charset="0"/>
                  <a:cs typeface="Arial" charset="0"/>
                </a:defRPr>
              </a:lvl7pPr>
              <a:lvl8pPr marL="3429000" indent="-228600" defTabSz="2333625" fontAlgn="base">
                <a:spcBef>
                  <a:spcPct val="0"/>
                </a:spcBef>
                <a:spcAft>
                  <a:spcPct val="0"/>
                </a:spcAft>
                <a:defRPr>
                  <a:solidFill>
                    <a:schemeClr val="tx1"/>
                  </a:solidFill>
                  <a:latin typeface="Arial" charset="0"/>
                  <a:cs typeface="Arial" charset="0"/>
                </a:defRPr>
              </a:lvl8pPr>
              <a:lvl9pPr marL="3886200" indent="-228600" defTabSz="2333625" fontAlgn="base">
                <a:spcBef>
                  <a:spcPct val="0"/>
                </a:spcBef>
                <a:spcAft>
                  <a:spcPct val="0"/>
                </a:spcAft>
                <a:defRPr>
                  <a:solidFill>
                    <a:schemeClr val="tx1"/>
                  </a:solidFill>
                  <a:latin typeface="Arial" charset="0"/>
                  <a:cs typeface="Arial" charset="0"/>
                </a:defRPr>
              </a:lvl9pPr>
            </a:lstStyle>
            <a:p>
              <a:pPr eaLnBrk="0" hangingPunct="0">
                <a:lnSpc>
                  <a:spcPct val="90000"/>
                </a:lnSpc>
              </a:pPr>
              <a:r>
                <a:rPr lang="en-AU" altLang="en-US" b="1"/>
                <a:t>Capacity increment </a:t>
              </a:r>
            </a:p>
          </p:txBody>
        </p:sp>
      </p:grpSp>
      <p:sp>
        <p:nvSpPr>
          <p:cNvPr id="119823" name="Rectangle 15"/>
          <p:cNvSpPr>
            <a:spLocks noGrp="1" noChangeArrowheads="1"/>
          </p:cNvSpPr>
          <p:nvPr>
            <p:ph type="title"/>
          </p:nvPr>
        </p:nvSpPr>
        <p:spPr/>
        <p:txBody>
          <a:bodyPr/>
          <a:lstStyle/>
          <a:p>
            <a:pPr eaLnBrk="1" hangingPunct="1">
              <a:defRPr/>
            </a:pPr>
            <a:r>
              <a:rPr lang="en-US" sz="4000" dirty="0" smtClean="0"/>
              <a:t>Capacity Timing and Sizing</a:t>
            </a:r>
          </a:p>
        </p:txBody>
      </p:sp>
      <p:grpSp>
        <p:nvGrpSpPr>
          <p:cNvPr id="21512" name="Group 16"/>
          <p:cNvGrpSpPr>
            <a:grpSpLocks/>
          </p:cNvGrpSpPr>
          <p:nvPr/>
        </p:nvGrpSpPr>
        <p:grpSpPr bwMode="auto">
          <a:xfrm>
            <a:off x="5356225" y="1962150"/>
            <a:ext cx="2598738" cy="957263"/>
            <a:chOff x="3239" y="1569"/>
            <a:chExt cx="1637" cy="603"/>
          </a:xfrm>
        </p:grpSpPr>
        <p:sp>
          <p:nvSpPr>
            <p:cNvPr id="21525" name="Line 17"/>
            <p:cNvSpPr>
              <a:spLocks noChangeShapeType="1"/>
            </p:cNvSpPr>
            <p:nvPr/>
          </p:nvSpPr>
          <p:spPr bwMode="auto">
            <a:xfrm>
              <a:off x="4075" y="1980"/>
              <a:ext cx="140" cy="19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26" name="Rectangle 18"/>
            <p:cNvSpPr>
              <a:spLocks noChangeArrowheads="1"/>
            </p:cNvSpPr>
            <p:nvPr/>
          </p:nvSpPr>
          <p:spPr bwMode="auto">
            <a:xfrm>
              <a:off x="3239" y="1569"/>
              <a:ext cx="1637" cy="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61925" tIns="80962" rIns="161925" bIns="80962">
              <a:spAutoFit/>
            </a:bodyPr>
            <a:lstStyle>
              <a:lvl1pPr defTabSz="2333625">
                <a:defRPr>
                  <a:solidFill>
                    <a:schemeClr val="tx1"/>
                  </a:solidFill>
                  <a:latin typeface="Arial" charset="0"/>
                  <a:cs typeface="Arial" charset="0"/>
                </a:defRPr>
              </a:lvl1pPr>
              <a:lvl2pPr marL="742950" indent="-285750" defTabSz="2333625">
                <a:defRPr>
                  <a:solidFill>
                    <a:schemeClr val="tx1"/>
                  </a:solidFill>
                  <a:latin typeface="Arial" charset="0"/>
                  <a:cs typeface="Arial" charset="0"/>
                </a:defRPr>
              </a:lvl2pPr>
              <a:lvl3pPr marL="1143000" indent="-228600" defTabSz="2333625">
                <a:defRPr>
                  <a:solidFill>
                    <a:schemeClr val="tx1"/>
                  </a:solidFill>
                  <a:latin typeface="Arial" charset="0"/>
                  <a:cs typeface="Arial" charset="0"/>
                </a:defRPr>
              </a:lvl3pPr>
              <a:lvl4pPr marL="1600200" indent="-228600" defTabSz="2333625">
                <a:defRPr>
                  <a:solidFill>
                    <a:schemeClr val="tx1"/>
                  </a:solidFill>
                  <a:latin typeface="Arial" charset="0"/>
                  <a:cs typeface="Arial" charset="0"/>
                </a:defRPr>
              </a:lvl4pPr>
              <a:lvl5pPr marL="2057400" indent="-228600" defTabSz="2333625">
                <a:defRPr>
                  <a:solidFill>
                    <a:schemeClr val="tx1"/>
                  </a:solidFill>
                  <a:latin typeface="Arial" charset="0"/>
                  <a:cs typeface="Arial" charset="0"/>
                </a:defRPr>
              </a:lvl5pPr>
              <a:lvl6pPr marL="2514600" indent="-228600" defTabSz="2333625" fontAlgn="base">
                <a:spcBef>
                  <a:spcPct val="0"/>
                </a:spcBef>
                <a:spcAft>
                  <a:spcPct val="0"/>
                </a:spcAft>
                <a:defRPr>
                  <a:solidFill>
                    <a:schemeClr val="tx1"/>
                  </a:solidFill>
                  <a:latin typeface="Arial" charset="0"/>
                  <a:cs typeface="Arial" charset="0"/>
                </a:defRPr>
              </a:lvl6pPr>
              <a:lvl7pPr marL="2971800" indent="-228600" defTabSz="2333625" fontAlgn="base">
                <a:spcBef>
                  <a:spcPct val="0"/>
                </a:spcBef>
                <a:spcAft>
                  <a:spcPct val="0"/>
                </a:spcAft>
                <a:defRPr>
                  <a:solidFill>
                    <a:schemeClr val="tx1"/>
                  </a:solidFill>
                  <a:latin typeface="Arial" charset="0"/>
                  <a:cs typeface="Arial" charset="0"/>
                </a:defRPr>
              </a:lvl7pPr>
              <a:lvl8pPr marL="3429000" indent="-228600" defTabSz="2333625" fontAlgn="base">
                <a:spcBef>
                  <a:spcPct val="0"/>
                </a:spcBef>
                <a:spcAft>
                  <a:spcPct val="0"/>
                </a:spcAft>
                <a:defRPr>
                  <a:solidFill>
                    <a:schemeClr val="tx1"/>
                  </a:solidFill>
                  <a:latin typeface="Arial" charset="0"/>
                  <a:cs typeface="Arial" charset="0"/>
                </a:defRPr>
              </a:lvl8pPr>
              <a:lvl9pPr marL="3886200" indent="-228600" defTabSz="2333625" fontAlgn="base">
                <a:spcBef>
                  <a:spcPct val="0"/>
                </a:spcBef>
                <a:spcAft>
                  <a:spcPct val="0"/>
                </a:spcAft>
                <a:defRPr>
                  <a:solidFill>
                    <a:schemeClr val="tx1"/>
                  </a:solidFill>
                  <a:latin typeface="Arial" charset="0"/>
                  <a:cs typeface="Arial" charset="0"/>
                </a:defRPr>
              </a:lvl9pPr>
            </a:lstStyle>
            <a:p>
              <a:pPr algn="ctr" eaLnBrk="0" hangingPunct="0">
                <a:lnSpc>
                  <a:spcPct val="90000"/>
                </a:lnSpc>
              </a:pPr>
              <a:r>
                <a:rPr lang="en-AU" altLang="en-US" b="1"/>
                <a:t>Forecast of capacity required </a:t>
              </a:r>
            </a:p>
          </p:txBody>
        </p:sp>
      </p:grpSp>
      <p:grpSp>
        <p:nvGrpSpPr>
          <p:cNvPr id="5" name="Group 19"/>
          <p:cNvGrpSpPr>
            <a:grpSpLocks/>
          </p:cNvGrpSpPr>
          <p:nvPr/>
        </p:nvGrpSpPr>
        <p:grpSpPr bwMode="auto">
          <a:xfrm>
            <a:off x="2044700" y="3135313"/>
            <a:ext cx="4251325" cy="885825"/>
            <a:chOff x="1288" y="1975"/>
            <a:chExt cx="2678" cy="558"/>
          </a:xfrm>
        </p:grpSpPr>
        <p:sp>
          <p:nvSpPr>
            <p:cNvPr id="21520" name="Freeform 20"/>
            <p:cNvSpPr>
              <a:spLocks/>
            </p:cNvSpPr>
            <p:nvPr/>
          </p:nvSpPr>
          <p:spPr bwMode="auto">
            <a:xfrm>
              <a:off x="3325" y="1977"/>
              <a:ext cx="641" cy="133"/>
            </a:xfrm>
            <a:custGeom>
              <a:avLst/>
              <a:gdLst>
                <a:gd name="T0" fmla="*/ 0 w 641"/>
                <a:gd name="T1" fmla="*/ 132 h 133"/>
                <a:gd name="T2" fmla="*/ 640 w 641"/>
                <a:gd name="T3" fmla="*/ 132 h 133"/>
                <a:gd name="T4" fmla="*/ 640 w 641"/>
                <a:gd name="T5" fmla="*/ 0 h 133"/>
                <a:gd name="T6" fmla="*/ 0 w 641"/>
                <a:gd name="T7" fmla="*/ 132 h 133"/>
                <a:gd name="T8" fmla="*/ 0 60000 65536"/>
                <a:gd name="T9" fmla="*/ 0 60000 65536"/>
                <a:gd name="T10" fmla="*/ 0 60000 65536"/>
                <a:gd name="T11" fmla="*/ 0 60000 65536"/>
                <a:gd name="T12" fmla="*/ 0 w 641"/>
                <a:gd name="T13" fmla="*/ 0 h 133"/>
                <a:gd name="T14" fmla="*/ 641 w 641"/>
                <a:gd name="T15" fmla="*/ 133 h 133"/>
              </a:gdLst>
              <a:ahLst/>
              <a:cxnLst>
                <a:cxn ang="T8">
                  <a:pos x="T0" y="T1"/>
                </a:cxn>
                <a:cxn ang="T9">
                  <a:pos x="T2" y="T3"/>
                </a:cxn>
                <a:cxn ang="T10">
                  <a:pos x="T4" y="T5"/>
                </a:cxn>
                <a:cxn ang="T11">
                  <a:pos x="T6" y="T7"/>
                </a:cxn>
              </a:cxnLst>
              <a:rect l="T12" t="T13" r="T14" b="T15"/>
              <a:pathLst>
                <a:path w="641" h="133">
                  <a:moveTo>
                    <a:pt x="0" y="132"/>
                  </a:moveTo>
                  <a:lnTo>
                    <a:pt x="640" y="132"/>
                  </a:lnTo>
                  <a:lnTo>
                    <a:pt x="640" y="0"/>
                  </a:lnTo>
                  <a:lnTo>
                    <a:pt x="0" y="132"/>
                  </a:lnTo>
                </a:path>
              </a:pathLst>
            </a:custGeom>
            <a:solidFill>
              <a:schemeClr val="accent2"/>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1521" name="Freeform 21"/>
            <p:cNvSpPr>
              <a:spLocks/>
            </p:cNvSpPr>
            <p:nvPr/>
          </p:nvSpPr>
          <p:spPr bwMode="auto">
            <a:xfrm>
              <a:off x="1305" y="2388"/>
              <a:ext cx="679" cy="142"/>
            </a:xfrm>
            <a:custGeom>
              <a:avLst/>
              <a:gdLst>
                <a:gd name="T0" fmla="*/ 0 w 679"/>
                <a:gd name="T1" fmla="*/ 141 h 142"/>
                <a:gd name="T2" fmla="*/ 678 w 679"/>
                <a:gd name="T3" fmla="*/ 141 h 142"/>
                <a:gd name="T4" fmla="*/ 678 w 679"/>
                <a:gd name="T5" fmla="*/ 0 h 142"/>
                <a:gd name="T6" fmla="*/ 0 w 679"/>
                <a:gd name="T7" fmla="*/ 141 h 142"/>
                <a:gd name="T8" fmla="*/ 0 60000 65536"/>
                <a:gd name="T9" fmla="*/ 0 60000 65536"/>
                <a:gd name="T10" fmla="*/ 0 60000 65536"/>
                <a:gd name="T11" fmla="*/ 0 60000 65536"/>
                <a:gd name="T12" fmla="*/ 0 w 679"/>
                <a:gd name="T13" fmla="*/ 0 h 142"/>
                <a:gd name="T14" fmla="*/ 679 w 679"/>
                <a:gd name="T15" fmla="*/ 142 h 142"/>
              </a:gdLst>
              <a:ahLst/>
              <a:cxnLst>
                <a:cxn ang="T8">
                  <a:pos x="T0" y="T1"/>
                </a:cxn>
                <a:cxn ang="T9">
                  <a:pos x="T2" y="T3"/>
                </a:cxn>
                <a:cxn ang="T10">
                  <a:pos x="T4" y="T5"/>
                </a:cxn>
                <a:cxn ang="T11">
                  <a:pos x="T6" y="T7"/>
                </a:cxn>
              </a:cxnLst>
              <a:rect l="T12" t="T13" r="T14" b="T15"/>
              <a:pathLst>
                <a:path w="679" h="142">
                  <a:moveTo>
                    <a:pt x="0" y="141"/>
                  </a:moveTo>
                  <a:lnTo>
                    <a:pt x="678" y="141"/>
                  </a:lnTo>
                  <a:lnTo>
                    <a:pt x="678" y="0"/>
                  </a:lnTo>
                  <a:lnTo>
                    <a:pt x="0" y="141"/>
                  </a:lnTo>
                </a:path>
              </a:pathLst>
            </a:custGeom>
            <a:solidFill>
              <a:schemeClr val="accent2"/>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1522" name="Freeform 22"/>
            <p:cNvSpPr>
              <a:spLocks/>
            </p:cNvSpPr>
            <p:nvPr/>
          </p:nvSpPr>
          <p:spPr bwMode="auto">
            <a:xfrm>
              <a:off x="1992" y="2259"/>
              <a:ext cx="628" cy="127"/>
            </a:xfrm>
            <a:custGeom>
              <a:avLst/>
              <a:gdLst>
                <a:gd name="T0" fmla="*/ 0 w 628"/>
                <a:gd name="T1" fmla="*/ 126 h 127"/>
                <a:gd name="T2" fmla="*/ 627 w 628"/>
                <a:gd name="T3" fmla="*/ 126 h 127"/>
                <a:gd name="T4" fmla="*/ 627 w 628"/>
                <a:gd name="T5" fmla="*/ 0 h 127"/>
                <a:gd name="T6" fmla="*/ 0 w 628"/>
                <a:gd name="T7" fmla="*/ 126 h 127"/>
                <a:gd name="T8" fmla="*/ 0 60000 65536"/>
                <a:gd name="T9" fmla="*/ 0 60000 65536"/>
                <a:gd name="T10" fmla="*/ 0 60000 65536"/>
                <a:gd name="T11" fmla="*/ 0 60000 65536"/>
                <a:gd name="T12" fmla="*/ 0 w 628"/>
                <a:gd name="T13" fmla="*/ 0 h 127"/>
                <a:gd name="T14" fmla="*/ 628 w 628"/>
                <a:gd name="T15" fmla="*/ 127 h 127"/>
              </a:gdLst>
              <a:ahLst/>
              <a:cxnLst>
                <a:cxn ang="T8">
                  <a:pos x="T0" y="T1"/>
                </a:cxn>
                <a:cxn ang="T9">
                  <a:pos x="T2" y="T3"/>
                </a:cxn>
                <a:cxn ang="T10">
                  <a:pos x="T4" y="T5"/>
                </a:cxn>
                <a:cxn ang="T11">
                  <a:pos x="T6" y="T7"/>
                </a:cxn>
              </a:cxnLst>
              <a:rect l="T12" t="T13" r="T14" b="T15"/>
              <a:pathLst>
                <a:path w="628" h="127">
                  <a:moveTo>
                    <a:pt x="0" y="126"/>
                  </a:moveTo>
                  <a:lnTo>
                    <a:pt x="627" y="126"/>
                  </a:lnTo>
                  <a:lnTo>
                    <a:pt x="627" y="0"/>
                  </a:lnTo>
                  <a:lnTo>
                    <a:pt x="0" y="126"/>
                  </a:lnTo>
                </a:path>
              </a:pathLst>
            </a:custGeom>
            <a:solidFill>
              <a:schemeClr val="accent2"/>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1523" name="Freeform 23"/>
            <p:cNvSpPr>
              <a:spLocks/>
            </p:cNvSpPr>
            <p:nvPr/>
          </p:nvSpPr>
          <p:spPr bwMode="auto">
            <a:xfrm>
              <a:off x="2636" y="2112"/>
              <a:ext cx="684" cy="139"/>
            </a:xfrm>
            <a:custGeom>
              <a:avLst/>
              <a:gdLst>
                <a:gd name="T0" fmla="*/ 0 w 684"/>
                <a:gd name="T1" fmla="*/ 138 h 139"/>
                <a:gd name="T2" fmla="*/ 681 w 684"/>
                <a:gd name="T3" fmla="*/ 136 h 139"/>
                <a:gd name="T4" fmla="*/ 683 w 684"/>
                <a:gd name="T5" fmla="*/ 0 h 139"/>
                <a:gd name="T6" fmla="*/ 0 w 684"/>
                <a:gd name="T7" fmla="*/ 138 h 139"/>
                <a:gd name="T8" fmla="*/ 0 60000 65536"/>
                <a:gd name="T9" fmla="*/ 0 60000 65536"/>
                <a:gd name="T10" fmla="*/ 0 60000 65536"/>
                <a:gd name="T11" fmla="*/ 0 60000 65536"/>
                <a:gd name="T12" fmla="*/ 0 w 684"/>
                <a:gd name="T13" fmla="*/ 0 h 139"/>
                <a:gd name="T14" fmla="*/ 684 w 684"/>
                <a:gd name="T15" fmla="*/ 139 h 139"/>
              </a:gdLst>
              <a:ahLst/>
              <a:cxnLst>
                <a:cxn ang="T8">
                  <a:pos x="T0" y="T1"/>
                </a:cxn>
                <a:cxn ang="T9">
                  <a:pos x="T2" y="T3"/>
                </a:cxn>
                <a:cxn ang="T10">
                  <a:pos x="T4" y="T5"/>
                </a:cxn>
                <a:cxn ang="T11">
                  <a:pos x="T6" y="T7"/>
                </a:cxn>
              </a:cxnLst>
              <a:rect l="T12" t="T13" r="T14" b="T15"/>
              <a:pathLst>
                <a:path w="684" h="139">
                  <a:moveTo>
                    <a:pt x="0" y="138"/>
                  </a:moveTo>
                  <a:lnTo>
                    <a:pt x="681" y="136"/>
                  </a:lnTo>
                  <a:lnTo>
                    <a:pt x="683" y="0"/>
                  </a:lnTo>
                  <a:lnTo>
                    <a:pt x="0" y="138"/>
                  </a:lnTo>
                </a:path>
              </a:pathLst>
            </a:custGeom>
            <a:solidFill>
              <a:schemeClr val="accent2"/>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1524" name="Freeform 24"/>
            <p:cNvSpPr>
              <a:spLocks/>
            </p:cNvSpPr>
            <p:nvPr/>
          </p:nvSpPr>
          <p:spPr bwMode="auto">
            <a:xfrm>
              <a:off x="1288" y="1975"/>
              <a:ext cx="2676" cy="558"/>
            </a:xfrm>
            <a:custGeom>
              <a:avLst/>
              <a:gdLst>
                <a:gd name="T0" fmla="*/ 0 w 2676"/>
                <a:gd name="T1" fmla="*/ 557 h 558"/>
                <a:gd name="T2" fmla="*/ 691 w 2676"/>
                <a:gd name="T3" fmla="*/ 557 h 558"/>
                <a:gd name="T4" fmla="*/ 691 w 2676"/>
                <a:gd name="T5" fmla="*/ 409 h 558"/>
                <a:gd name="T6" fmla="*/ 1334 w 2676"/>
                <a:gd name="T7" fmla="*/ 409 h 558"/>
                <a:gd name="T8" fmla="*/ 1334 w 2676"/>
                <a:gd name="T9" fmla="*/ 282 h 558"/>
                <a:gd name="T10" fmla="*/ 2033 w 2676"/>
                <a:gd name="T11" fmla="*/ 282 h 558"/>
                <a:gd name="T12" fmla="*/ 2033 w 2676"/>
                <a:gd name="T13" fmla="*/ 134 h 558"/>
                <a:gd name="T14" fmla="*/ 2675 w 2676"/>
                <a:gd name="T15" fmla="*/ 134 h 558"/>
                <a:gd name="T16" fmla="*/ 2675 w 2676"/>
                <a:gd name="T17" fmla="*/ 0 h 55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76"/>
                <a:gd name="T28" fmla="*/ 0 h 558"/>
                <a:gd name="T29" fmla="*/ 2676 w 2676"/>
                <a:gd name="T30" fmla="*/ 558 h 55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76" h="558">
                  <a:moveTo>
                    <a:pt x="0" y="557"/>
                  </a:moveTo>
                  <a:lnTo>
                    <a:pt x="691" y="557"/>
                  </a:lnTo>
                  <a:lnTo>
                    <a:pt x="691" y="409"/>
                  </a:lnTo>
                  <a:lnTo>
                    <a:pt x="1334" y="409"/>
                  </a:lnTo>
                  <a:lnTo>
                    <a:pt x="1334" y="282"/>
                  </a:lnTo>
                  <a:lnTo>
                    <a:pt x="2033" y="282"/>
                  </a:lnTo>
                  <a:lnTo>
                    <a:pt x="2033" y="134"/>
                  </a:lnTo>
                  <a:lnTo>
                    <a:pt x="2675" y="134"/>
                  </a:lnTo>
                  <a:lnTo>
                    <a:pt x="2675" y="0"/>
                  </a:lnTo>
                </a:path>
              </a:pathLst>
            </a:custGeom>
            <a:noFill/>
            <a:ln w="50800" cap="rnd">
              <a:solidFill>
                <a:schemeClr val="tx2"/>
              </a:solidFill>
              <a:prstDash val="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1514" name="Line 25"/>
          <p:cNvSpPr>
            <a:spLocks noChangeShapeType="1"/>
          </p:cNvSpPr>
          <p:nvPr/>
        </p:nvSpPr>
        <p:spPr bwMode="auto">
          <a:xfrm flipV="1">
            <a:off x="1990725" y="2786063"/>
            <a:ext cx="5794375" cy="1262062"/>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6" name="Group 26"/>
          <p:cNvGrpSpPr>
            <a:grpSpLocks/>
          </p:cNvGrpSpPr>
          <p:nvPr/>
        </p:nvGrpSpPr>
        <p:grpSpPr bwMode="auto">
          <a:xfrm>
            <a:off x="2851150" y="2616200"/>
            <a:ext cx="3171825" cy="1281113"/>
            <a:chOff x="1796" y="1656"/>
            <a:chExt cx="1998" cy="807"/>
          </a:xfrm>
        </p:grpSpPr>
        <p:sp>
          <p:nvSpPr>
            <p:cNvPr id="21517" name="Freeform 27"/>
            <p:cNvSpPr>
              <a:spLocks/>
            </p:cNvSpPr>
            <p:nvPr/>
          </p:nvSpPr>
          <p:spPr bwMode="auto">
            <a:xfrm>
              <a:off x="1796" y="1657"/>
              <a:ext cx="1998" cy="806"/>
            </a:xfrm>
            <a:custGeom>
              <a:avLst/>
              <a:gdLst>
                <a:gd name="T0" fmla="*/ 0 w 1998"/>
                <a:gd name="T1" fmla="*/ 804 h 806"/>
                <a:gd name="T2" fmla="*/ 0 w 1998"/>
                <a:gd name="T3" fmla="*/ 805 h 806"/>
                <a:gd name="T4" fmla="*/ 755 w 1998"/>
                <a:gd name="T5" fmla="*/ 0 h 806"/>
                <a:gd name="T6" fmla="*/ 1997 w 1998"/>
                <a:gd name="T7" fmla="*/ 402 h 806"/>
                <a:gd name="T8" fmla="*/ 0 60000 65536"/>
                <a:gd name="T9" fmla="*/ 0 60000 65536"/>
                <a:gd name="T10" fmla="*/ 0 60000 65536"/>
                <a:gd name="T11" fmla="*/ 0 60000 65536"/>
                <a:gd name="T12" fmla="*/ 0 w 1998"/>
                <a:gd name="T13" fmla="*/ 0 h 806"/>
                <a:gd name="T14" fmla="*/ 1998 w 1998"/>
                <a:gd name="T15" fmla="*/ 806 h 806"/>
              </a:gdLst>
              <a:ahLst/>
              <a:cxnLst>
                <a:cxn ang="T8">
                  <a:pos x="T0" y="T1"/>
                </a:cxn>
                <a:cxn ang="T9">
                  <a:pos x="T2" y="T3"/>
                </a:cxn>
                <a:cxn ang="T10">
                  <a:pos x="T4" y="T5"/>
                </a:cxn>
                <a:cxn ang="T11">
                  <a:pos x="T6" y="T7"/>
                </a:cxn>
              </a:cxnLst>
              <a:rect l="T12" t="T13" r="T14" b="T15"/>
              <a:pathLst>
                <a:path w="1998" h="806">
                  <a:moveTo>
                    <a:pt x="0" y="804"/>
                  </a:moveTo>
                  <a:lnTo>
                    <a:pt x="0" y="805"/>
                  </a:lnTo>
                  <a:lnTo>
                    <a:pt x="755" y="0"/>
                  </a:lnTo>
                  <a:lnTo>
                    <a:pt x="1997" y="402"/>
                  </a:lnTo>
                </a:path>
              </a:pathLst>
            </a:custGeom>
            <a:noFill/>
            <a:ln w="28575"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18" name="Line 28"/>
            <p:cNvSpPr>
              <a:spLocks noChangeShapeType="1"/>
            </p:cNvSpPr>
            <p:nvPr/>
          </p:nvSpPr>
          <p:spPr bwMode="auto">
            <a:xfrm flipH="1" flipV="1">
              <a:off x="2554" y="1656"/>
              <a:ext cx="535" cy="53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9" name="Line 29"/>
            <p:cNvSpPr>
              <a:spLocks noChangeShapeType="1"/>
            </p:cNvSpPr>
            <p:nvPr/>
          </p:nvSpPr>
          <p:spPr bwMode="auto">
            <a:xfrm flipV="1">
              <a:off x="2467" y="1660"/>
              <a:ext cx="82" cy="69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Tree>
    <p:extLst>
      <p:ext uri="{BB962C8B-B14F-4D97-AF65-F5344CB8AC3E}">
        <p14:creationId xmlns:p14="http://schemas.microsoft.com/office/powerpoint/2010/main" val="1367928877"/>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strips(upRight)">
                                      <p:cBhvr>
                                        <p:cTn id="7" dur="1000"/>
                                        <p:tgtEl>
                                          <p:spTgt spid="5"/>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119817"/>
                                        </p:tgtEl>
                                        <p:attrNameLst>
                                          <p:attrName>style.visibility</p:attrName>
                                        </p:attrNameLst>
                                      </p:cBhvr>
                                      <p:to>
                                        <p:strVal val="visible"/>
                                      </p:to>
                                    </p:set>
                                    <p:animEffect transition="in" filter="strips(downRight)">
                                      <p:cBhvr>
                                        <p:cTn id="11" dur="1000"/>
                                        <p:tgtEl>
                                          <p:spTgt spid="119817"/>
                                        </p:tgtEl>
                                      </p:cBhvr>
                                    </p:animEffect>
                                  </p:childTnLst>
                                </p:cTn>
                              </p:par>
                              <p:par>
                                <p:cTn id="12" presetID="22" presetClass="entr" presetSubtype="1" fill="hold" nodeType="withEffect">
                                  <p:stCondLst>
                                    <p:cond delay="1000"/>
                                  </p:stCondLst>
                                  <p:childTnLst>
                                    <p:set>
                                      <p:cBhvr>
                                        <p:cTn id="13" dur="1" fill="hold">
                                          <p:stCondLst>
                                            <p:cond delay="0"/>
                                          </p:stCondLst>
                                        </p:cTn>
                                        <p:tgtEl>
                                          <p:spTgt spid="6"/>
                                        </p:tgtEl>
                                        <p:attrNameLst>
                                          <p:attrName>style.visibility</p:attrName>
                                        </p:attrNameLst>
                                      </p:cBhvr>
                                      <p:to>
                                        <p:strVal val="visible"/>
                                      </p:to>
                                    </p:set>
                                    <p:animEffect transition="in" filter="wipe(up)">
                                      <p:cBhvr>
                                        <p:cTn id="14" dur="1000"/>
                                        <p:tgtEl>
                                          <p:spTgt spid="6"/>
                                        </p:tgtEl>
                                      </p:cBhvr>
                                    </p:animEffect>
                                  </p:childTnLst>
                                </p:cTn>
                              </p:par>
                            </p:childTnLst>
                          </p:cTn>
                        </p:par>
                        <p:par>
                          <p:cTn id="15" fill="hold" nodeType="afterGroup">
                            <p:stCondLst>
                              <p:cond delay="4000"/>
                            </p:stCondLst>
                            <p:childTnLst>
                              <p:par>
                                <p:cTn id="16" presetID="18" presetClass="entr" presetSubtype="6" fill="hold" nodeType="afterEffect">
                                  <p:stCondLst>
                                    <p:cond delay="1000"/>
                                  </p:stCondLst>
                                  <p:childTnLst>
                                    <p:set>
                                      <p:cBhvr>
                                        <p:cTn id="17" dur="1" fill="hold">
                                          <p:stCondLst>
                                            <p:cond delay="0"/>
                                          </p:stCondLst>
                                        </p:cTn>
                                        <p:tgtEl>
                                          <p:spTgt spid="3"/>
                                        </p:tgtEl>
                                        <p:attrNameLst>
                                          <p:attrName>style.visibility</p:attrName>
                                        </p:attrNameLst>
                                      </p:cBhvr>
                                      <p:to>
                                        <p:strVal val="visible"/>
                                      </p:to>
                                    </p:set>
                                    <p:animEffect transition="in" filter="strips(downRight)">
                                      <p:cBhvr>
                                        <p:cTn id="18" dur="1000"/>
                                        <p:tgtEl>
                                          <p:spTgt spid="3"/>
                                        </p:tgtEl>
                                      </p:cBhvr>
                                    </p:animEffect>
                                  </p:childTnLst>
                                </p:cTn>
                              </p:par>
                            </p:childTnLst>
                          </p:cTn>
                        </p:par>
                        <p:par>
                          <p:cTn id="19" fill="hold" nodeType="afterGroup">
                            <p:stCondLst>
                              <p:cond delay="6000"/>
                            </p:stCondLst>
                            <p:childTnLst>
                              <p:par>
                                <p:cTn id="20" presetID="22" presetClass="entr" presetSubtype="8" fill="hold" grpId="0" nodeType="afterEffect">
                                  <p:stCondLst>
                                    <p:cond delay="1000"/>
                                  </p:stCondLst>
                                  <p:childTnLst>
                                    <p:set>
                                      <p:cBhvr>
                                        <p:cTn id="21" dur="1" fill="hold">
                                          <p:stCondLst>
                                            <p:cond delay="0"/>
                                          </p:stCondLst>
                                        </p:cTn>
                                        <p:tgtEl>
                                          <p:spTgt spid="119815"/>
                                        </p:tgtEl>
                                        <p:attrNameLst>
                                          <p:attrName>style.visibility</p:attrName>
                                        </p:attrNameLst>
                                      </p:cBhvr>
                                      <p:to>
                                        <p:strVal val="visible"/>
                                      </p:to>
                                    </p:set>
                                    <p:animEffect transition="in" filter="wipe(left)">
                                      <p:cBhvr>
                                        <p:cTn id="22" dur="500"/>
                                        <p:tgtEl>
                                          <p:spTgt spid="1198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5" grpId="0" autoUpdateAnimBg="0"/>
      <p:bldP spid="119817" grpId="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mtClean="0"/>
              <a:t>Copyright © 2010 Pearson Education, Inc. Publishing as Prentice Hall.</a:t>
            </a:r>
          </a:p>
        </p:txBody>
      </p:sp>
      <p:sp>
        <p:nvSpPr>
          <p:cNvPr id="120834" name="Rectangle 2"/>
          <p:cNvSpPr>
            <a:spLocks noGrp="1" noChangeArrowheads="1"/>
          </p:cNvSpPr>
          <p:nvPr>
            <p:ph type="title"/>
          </p:nvPr>
        </p:nvSpPr>
        <p:spPr/>
        <p:txBody>
          <a:bodyPr/>
          <a:lstStyle/>
          <a:p>
            <a:pPr eaLnBrk="1" hangingPunct="1">
              <a:defRPr/>
            </a:pPr>
            <a:r>
              <a:rPr lang="en-US" sz="4000" dirty="0" smtClean="0"/>
              <a:t>Linking Capacity</a:t>
            </a:r>
          </a:p>
        </p:txBody>
      </p:sp>
      <p:sp>
        <p:nvSpPr>
          <p:cNvPr id="120835" name="Rectangle 3"/>
          <p:cNvSpPr>
            <a:spLocks noGrp="1" noChangeArrowheads="1"/>
          </p:cNvSpPr>
          <p:nvPr>
            <p:ph type="body" idx="1"/>
          </p:nvPr>
        </p:nvSpPr>
        <p:spPr>
          <a:xfrm>
            <a:off x="774700" y="1625600"/>
            <a:ext cx="7912100" cy="2620963"/>
          </a:xfrm>
        </p:spPr>
        <p:txBody>
          <a:bodyPr/>
          <a:lstStyle/>
          <a:p>
            <a:pPr eaLnBrk="1" hangingPunct="1"/>
            <a:r>
              <a:rPr lang="en-US" altLang="en-US" smtClean="0"/>
              <a:t>Capacity decisions should be linked to processes and supply chains throughout the organization</a:t>
            </a:r>
          </a:p>
          <a:p>
            <a:pPr eaLnBrk="1" hangingPunct="1"/>
            <a:r>
              <a:rPr lang="en-US" altLang="en-US" smtClean="0"/>
              <a:t>Important issues are competitive priorities, quality, and process design</a:t>
            </a:r>
          </a:p>
        </p:txBody>
      </p:sp>
    </p:spTree>
    <p:extLst>
      <p:ext uri="{BB962C8B-B14F-4D97-AF65-F5344CB8AC3E}">
        <p14:creationId xmlns:p14="http://schemas.microsoft.com/office/powerpoint/2010/main" val="3774492891"/>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0835">
                                            <p:txEl>
                                              <p:pRg st="0" end="0"/>
                                            </p:txEl>
                                          </p:spTgt>
                                        </p:tgtEl>
                                        <p:attrNameLst>
                                          <p:attrName>style.visibility</p:attrName>
                                        </p:attrNameLst>
                                      </p:cBhvr>
                                      <p:to>
                                        <p:strVal val="visible"/>
                                      </p:to>
                                    </p:set>
                                    <p:animEffect transition="in" filter="strips(downRight)">
                                      <p:cBhvr>
                                        <p:cTn id="7" dur="1000"/>
                                        <p:tgtEl>
                                          <p:spTgt spid="1208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20835">
                                            <p:txEl>
                                              <p:pRg st="1" end="1"/>
                                            </p:txEl>
                                          </p:spTgt>
                                        </p:tgtEl>
                                        <p:attrNameLst>
                                          <p:attrName>style.visibility</p:attrName>
                                        </p:attrNameLst>
                                      </p:cBhvr>
                                      <p:to>
                                        <p:strVal val="visible"/>
                                      </p:to>
                                    </p:set>
                                    <p:animEffect transition="in" filter="strips(downRight)">
                                      <p:cBhvr>
                                        <p:cTn id="12" dur="1000"/>
                                        <p:tgtEl>
                                          <p:spTgt spid="1208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mtClean="0"/>
              <a:t>Copyright © 2010 Pearson Education, Inc. Publishing as Prentice Hall.</a:t>
            </a:r>
          </a:p>
        </p:txBody>
      </p:sp>
      <p:sp>
        <p:nvSpPr>
          <p:cNvPr id="121858" name="Rectangle 2"/>
          <p:cNvSpPr>
            <a:spLocks noGrp="1" noChangeArrowheads="1"/>
          </p:cNvSpPr>
          <p:nvPr>
            <p:ph type="title"/>
          </p:nvPr>
        </p:nvSpPr>
        <p:spPr/>
        <p:txBody>
          <a:bodyPr/>
          <a:lstStyle/>
          <a:p>
            <a:pPr eaLnBrk="1" hangingPunct="1">
              <a:defRPr/>
            </a:pPr>
            <a:r>
              <a:rPr lang="en-US" sz="4000" dirty="0" smtClean="0"/>
              <a:t>Systematic Approach</a:t>
            </a:r>
          </a:p>
        </p:txBody>
      </p:sp>
      <p:sp>
        <p:nvSpPr>
          <p:cNvPr id="121859" name="Rectangle 3"/>
          <p:cNvSpPr>
            <a:spLocks noGrp="1" noChangeArrowheads="1"/>
          </p:cNvSpPr>
          <p:nvPr>
            <p:ph type="body" idx="1"/>
          </p:nvPr>
        </p:nvSpPr>
        <p:spPr>
          <a:xfrm>
            <a:off x="774700" y="1549400"/>
            <a:ext cx="7912100" cy="4602163"/>
          </a:xfrm>
        </p:spPr>
        <p:txBody>
          <a:bodyPr/>
          <a:lstStyle/>
          <a:p>
            <a:pPr marL="533400" indent="-533400" eaLnBrk="1" hangingPunct="1">
              <a:buFont typeface="Wingdings" pitchFamily="2" charset="2"/>
              <a:buAutoNum type="arabicPeriod"/>
            </a:pPr>
            <a:r>
              <a:rPr lang="en-US" altLang="en-US" smtClean="0"/>
              <a:t>Estimate future capacity requirements</a:t>
            </a:r>
          </a:p>
          <a:p>
            <a:pPr marL="533400" indent="-533400" eaLnBrk="1" hangingPunct="1">
              <a:buFont typeface="Wingdings" pitchFamily="2" charset="2"/>
              <a:buAutoNum type="arabicPeriod"/>
            </a:pPr>
            <a:r>
              <a:rPr lang="en-US" altLang="en-US" smtClean="0"/>
              <a:t>Identify gaps by comparing requirements with available capacity</a:t>
            </a:r>
          </a:p>
          <a:p>
            <a:pPr marL="533400" indent="-533400" eaLnBrk="1" hangingPunct="1">
              <a:buFont typeface="Wingdings" pitchFamily="2" charset="2"/>
              <a:buAutoNum type="arabicPeriod"/>
            </a:pPr>
            <a:r>
              <a:rPr lang="en-US" altLang="en-US" smtClean="0"/>
              <a:t>Develop alternative plans for reducing the gaps</a:t>
            </a:r>
          </a:p>
          <a:p>
            <a:pPr marL="533400" indent="-533400" eaLnBrk="1" hangingPunct="1">
              <a:buFont typeface="Wingdings" pitchFamily="2" charset="2"/>
              <a:buAutoNum type="arabicPeriod"/>
            </a:pPr>
            <a:r>
              <a:rPr lang="en-US" altLang="en-US" smtClean="0"/>
              <a:t>Evaluate each alternative, both qualitatively and quantitatively, and make a final choice</a:t>
            </a:r>
          </a:p>
        </p:txBody>
      </p:sp>
    </p:spTree>
    <p:extLst>
      <p:ext uri="{BB962C8B-B14F-4D97-AF65-F5344CB8AC3E}">
        <p14:creationId xmlns:p14="http://schemas.microsoft.com/office/powerpoint/2010/main" val="2535646781"/>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1859">
                                            <p:txEl>
                                              <p:pRg st="0" end="0"/>
                                            </p:txEl>
                                          </p:spTgt>
                                        </p:tgtEl>
                                        <p:attrNameLst>
                                          <p:attrName>style.visibility</p:attrName>
                                        </p:attrNameLst>
                                      </p:cBhvr>
                                      <p:to>
                                        <p:strVal val="visible"/>
                                      </p:to>
                                    </p:set>
                                    <p:animEffect transition="in" filter="strips(downRight)">
                                      <p:cBhvr>
                                        <p:cTn id="7" dur="1000"/>
                                        <p:tgtEl>
                                          <p:spTgt spid="1218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21859">
                                            <p:txEl>
                                              <p:pRg st="1" end="1"/>
                                            </p:txEl>
                                          </p:spTgt>
                                        </p:tgtEl>
                                        <p:attrNameLst>
                                          <p:attrName>style.visibility</p:attrName>
                                        </p:attrNameLst>
                                      </p:cBhvr>
                                      <p:to>
                                        <p:strVal val="visible"/>
                                      </p:to>
                                    </p:set>
                                    <p:animEffect transition="in" filter="strips(downRight)">
                                      <p:cBhvr>
                                        <p:cTn id="12" dur="1000"/>
                                        <p:tgtEl>
                                          <p:spTgt spid="1218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21859">
                                            <p:txEl>
                                              <p:pRg st="2" end="2"/>
                                            </p:txEl>
                                          </p:spTgt>
                                        </p:tgtEl>
                                        <p:attrNameLst>
                                          <p:attrName>style.visibility</p:attrName>
                                        </p:attrNameLst>
                                      </p:cBhvr>
                                      <p:to>
                                        <p:strVal val="visible"/>
                                      </p:to>
                                    </p:set>
                                    <p:animEffect transition="in" filter="strips(downRight)">
                                      <p:cBhvr>
                                        <p:cTn id="17" dur="1000"/>
                                        <p:tgtEl>
                                          <p:spTgt spid="1218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21859">
                                            <p:txEl>
                                              <p:pRg st="3" end="3"/>
                                            </p:txEl>
                                          </p:spTgt>
                                        </p:tgtEl>
                                        <p:attrNameLst>
                                          <p:attrName>style.visibility</p:attrName>
                                        </p:attrNameLst>
                                      </p:cBhvr>
                                      <p:to>
                                        <p:strVal val="visible"/>
                                      </p:to>
                                    </p:set>
                                    <p:animEffect transition="in" filter="strips(downRight)">
                                      <p:cBhvr>
                                        <p:cTn id="22" dur="1000"/>
                                        <p:tgtEl>
                                          <p:spTgt spid="1218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mtClean="0"/>
              <a:t>Copyright © 2010 Pearson Education, Inc. Publishing as Prentice Hall.</a:t>
            </a:r>
          </a:p>
        </p:txBody>
      </p:sp>
      <p:sp>
        <p:nvSpPr>
          <p:cNvPr id="122882" name="Rectangle 2"/>
          <p:cNvSpPr>
            <a:spLocks noGrp="1" noChangeArrowheads="1"/>
          </p:cNvSpPr>
          <p:nvPr>
            <p:ph type="title"/>
          </p:nvPr>
        </p:nvSpPr>
        <p:spPr/>
        <p:txBody>
          <a:bodyPr/>
          <a:lstStyle/>
          <a:p>
            <a:pPr eaLnBrk="1" hangingPunct="1">
              <a:defRPr/>
            </a:pPr>
            <a:r>
              <a:rPr lang="en-US" sz="4000" dirty="0" smtClean="0"/>
              <a:t>Systematic Approach</a:t>
            </a:r>
          </a:p>
        </p:txBody>
      </p:sp>
      <p:sp>
        <p:nvSpPr>
          <p:cNvPr id="122883" name="Rectangle 3"/>
          <p:cNvSpPr>
            <a:spLocks noGrp="1" noChangeArrowheads="1"/>
          </p:cNvSpPr>
          <p:nvPr>
            <p:ph type="body" idx="1"/>
          </p:nvPr>
        </p:nvSpPr>
        <p:spPr>
          <a:xfrm>
            <a:off x="774700" y="1435100"/>
            <a:ext cx="7912100" cy="4983163"/>
          </a:xfrm>
        </p:spPr>
        <p:txBody>
          <a:bodyPr/>
          <a:lstStyle/>
          <a:p>
            <a:pPr eaLnBrk="1" hangingPunct="1"/>
            <a:r>
              <a:rPr lang="en-US" altLang="en-US" smtClean="0"/>
              <a:t>Step 1 is to determine the capacity required to meet future demand using an appropriate planning horizon</a:t>
            </a:r>
          </a:p>
          <a:p>
            <a:pPr eaLnBrk="1" hangingPunct="1"/>
            <a:r>
              <a:rPr lang="en-US" altLang="en-US" smtClean="0"/>
              <a:t>Output measures based on rates of production</a:t>
            </a:r>
          </a:p>
          <a:p>
            <a:pPr eaLnBrk="1" hangingPunct="1"/>
            <a:r>
              <a:rPr lang="en-US" altLang="en-US" smtClean="0"/>
              <a:t>Input measures may be used when</a:t>
            </a:r>
          </a:p>
          <a:p>
            <a:pPr lvl="1" eaLnBrk="1" hangingPunct="1"/>
            <a:r>
              <a:rPr lang="en-US" altLang="en-US" smtClean="0"/>
              <a:t>Product variety and process divergence is high</a:t>
            </a:r>
          </a:p>
          <a:p>
            <a:pPr lvl="1" eaLnBrk="1" hangingPunct="1"/>
            <a:r>
              <a:rPr lang="en-US" altLang="en-US" smtClean="0"/>
              <a:t>The product or service mix is changing</a:t>
            </a:r>
          </a:p>
          <a:p>
            <a:pPr lvl="1" eaLnBrk="1" hangingPunct="1"/>
            <a:r>
              <a:rPr lang="en-US" altLang="en-US" smtClean="0"/>
              <a:t>Productivity rates are expected to change</a:t>
            </a:r>
          </a:p>
          <a:p>
            <a:pPr lvl="1" eaLnBrk="1" hangingPunct="1"/>
            <a:r>
              <a:rPr lang="en-US" altLang="en-US" smtClean="0"/>
              <a:t>Significant learning effects are expected</a:t>
            </a:r>
          </a:p>
        </p:txBody>
      </p:sp>
    </p:spTree>
    <p:extLst>
      <p:ext uri="{BB962C8B-B14F-4D97-AF65-F5344CB8AC3E}">
        <p14:creationId xmlns:p14="http://schemas.microsoft.com/office/powerpoint/2010/main" val="515608257"/>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2883">
                                            <p:txEl>
                                              <p:pRg st="0" end="0"/>
                                            </p:txEl>
                                          </p:spTgt>
                                        </p:tgtEl>
                                        <p:attrNameLst>
                                          <p:attrName>style.visibility</p:attrName>
                                        </p:attrNameLst>
                                      </p:cBhvr>
                                      <p:to>
                                        <p:strVal val="visible"/>
                                      </p:to>
                                    </p:set>
                                    <p:animEffect transition="in" filter="strips(downRight)">
                                      <p:cBhvr>
                                        <p:cTn id="7" dur="1000"/>
                                        <p:tgtEl>
                                          <p:spTgt spid="1228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22883">
                                            <p:txEl>
                                              <p:pRg st="1" end="1"/>
                                            </p:txEl>
                                          </p:spTgt>
                                        </p:tgtEl>
                                        <p:attrNameLst>
                                          <p:attrName>style.visibility</p:attrName>
                                        </p:attrNameLst>
                                      </p:cBhvr>
                                      <p:to>
                                        <p:strVal val="visible"/>
                                      </p:to>
                                    </p:set>
                                    <p:animEffect transition="in" filter="strips(downRight)">
                                      <p:cBhvr>
                                        <p:cTn id="12" dur="1000"/>
                                        <p:tgtEl>
                                          <p:spTgt spid="1228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22883">
                                            <p:txEl>
                                              <p:pRg st="2" end="2"/>
                                            </p:txEl>
                                          </p:spTgt>
                                        </p:tgtEl>
                                        <p:attrNameLst>
                                          <p:attrName>style.visibility</p:attrName>
                                        </p:attrNameLst>
                                      </p:cBhvr>
                                      <p:to>
                                        <p:strVal val="visible"/>
                                      </p:to>
                                    </p:set>
                                    <p:animEffect transition="in" filter="strips(downRight)">
                                      <p:cBhvr>
                                        <p:cTn id="17" dur="1000"/>
                                        <p:tgtEl>
                                          <p:spTgt spid="122883">
                                            <p:txEl>
                                              <p:pRg st="2" end="2"/>
                                            </p:txEl>
                                          </p:spTgt>
                                        </p:tgtEl>
                                      </p:cBhvr>
                                    </p:animEffect>
                                  </p:childTnLst>
                                </p:cTn>
                              </p:par>
                              <p:par>
                                <p:cTn id="18" presetID="18" presetClass="entr" presetSubtype="6" fill="hold" grpId="0" nodeType="withEffect">
                                  <p:stCondLst>
                                    <p:cond delay="0"/>
                                  </p:stCondLst>
                                  <p:childTnLst>
                                    <p:set>
                                      <p:cBhvr>
                                        <p:cTn id="19" dur="1" fill="hold">
                                          <p:stCondLst>
                                            <p:cond delay="0"/>
                                          </p:stCondLst>
                                        </p:cTn>
                                        <p:tgtEl>
                                          <p:spTgt spid="122883">
                                            <p:txEl>
                                              <p:pRg st="3" end="3"/>
                                            </p:txEl>
                                          </p:spTgt>
                                        </p:tgtEl>
                                        <p:attrNameLst>
                                          <p:attrName>style.visibility</p:attrName>
                                        </p:attrNameLst>
                                      </p:cBhvr>
                                      <p:to>
                                        <p:strVal val="visible"/>
                                      </p:to>
                                    </p:set>
                                    <p:animEffect transition="in" filter="strips(downRight)">
                                      <p:cBhvr>
                                        <p:cTn id="20" dur="1000"/>
                                        <p:tgtEl>
                                          <p:spTgt spid="122883">
                                            <p:txEl>
                                              <p:pRg st="3" end="3"/>
                                            </p:txEl>
                                          </p:spTgt>
                                        </p:tgtEl>
                                      </p:cBhvr>
                                    </p:animEffect>
                                  </p:childTnLst>
                                </p:cTn>
                              </p:par>
                              <p:par>
                                <p:cTn id="21" presetID="18" presetClass="entr" presetSubtype="6" fill="hold" grpId="0" nodeType="withEffect">
                                  <p:stCondLst>
                                    <p:cond delay="0"/>
                                  </p:stCondLst>
                                  <p:childTnLst>
                                    <p:set>
                                      <p:cBhvr>
                                        <p:cTn id="22" dur="1" fill="hold">
                                          <p:stCondLst>
                                            <p:cond delay="0"/>
                                          </p:stCondLst>
                                        </p:cTn>
                                        <p:tgtEl>
                                          <p:spTgt spid="122883">
                                            <p:txEl>
                                              <p:pRg st="4" end="4"/>
                                            </p:txEl>
                                          </p:spTgt>
                                        </p:tgtEl>
                                        <p:attrNameLst>
                                          <p:attrName>style.visibility</p:attrName>
                                        </p:attrNameLst>
                                      </p:cBhvr>
                                      <p:to>
                                        <p:strVal val="visible"/>
                                      </p:to>
                                    </p:set>
                                    <p:animEffect transition="in" filter="strips(downRight)">
                                      <p:cBhvr>
                                        <p:cTn id="23" dur="1000"/>
                                        <p:tgtEl>
                                          <p:spTgt spid="122883">
                                            <p:txEl>
                                              <p:pRg st="4" end="4"/>
                                            </p:txEl>
                                          </p:spTgt>
                                        </p:tgtEl>
                                      </p:cBhvr>
                                    </p:animEffect>
                                  </p:childTnLst>
                                </p:cTn>
                              </p:par>
                              <p:par>
                                <p:cTn id="24" presetID="18" presetClass="entr" presetSubtype="6" fill="hold" grpId="0" nodeType="withEffect">
                                  <p:stCondLst>
                                    <p:cond delay="0"/>
                                  </p:stCondLst>
                                  <p:childTnLst>
                                    <p:set>
                                      <p:cBhvr>
                                        <p:cTn id="25" dur="1" fill="hold">
                                          <p:stCondLst>
                                            <p:cond delay="0"/>
                                          </p:stCondLst>
                                        </p:cTn>
                                        <p:tgtEl>
                                          <p:spTgt spid="122883">
                                            <p:txEl>
                                              <p:pRg st="5" end="5"/>
                                            </p:txEl>
                                          </p:spTgt>
                                        </p:tgtEl>
                                        <p:attrNameLst>
                                          <p:attrName>style.visibility</p:attrName>
                                        </p:attrNameLst>
                                      </p:cBhvr>
                                      <p:to>
                                        <p:strVal val="visible"/>
                                      </p:to>
                                    </p:set>
                                    <p:animEffect transition="in" filter="strips(downRight)">
                                      <p:cBhvr>
                                        <p:cTn id="26" dur="1000"/>
                                        <p:tgtEl>
                                          <p:spTgt spid="122883">
                                            <p:txEl>
                                              <p:pRg st="5" end="5"/>
                                            </p:txEl>
                                          </p:spTgt>
                                        </p:tgtEl>
                                      </p:cBhvr>
                                    </p:animEffect>
                                  </p:childTnLst>
                                </p:cTn>
                              </p:par>
                              <p:par>
                                <p:cTn id="27" presetID="18" presetClass="entr" presetSubtype="6" fill="hold" grpId="0" nodeType="withEffect">
                                  <p:stCondLst>
                                    <p:cond delay="0"/>
                                  </p:stCondLst>
                                  <p:childTnLst>
                                    <p:set>
                                      <p:cBhvr>
                                        <p:cTn id="28" dur="1" fill="hold">
                                          <p:stCondLst>
                                            <p:cond delay="0"/>
                                          </p:stCondLst>
                                        </p:cTn>
                                        <p:tgtEl>
                                          <p:spTgt spid="122883">
                                            <p:txEl>
                                              <p:pRg st="6" end="6"/>
                                            </p:txEl>
                                          </p:spTgt>
                                        </p:tgtEl>
                                        <p:attrNameLst>
                                          <p:attrName>style.visibility</p:attrName>
                                        </p:attrNameLst>
                                      </p:cBhvr>
                                      <p:to>
                                        <p:strVal val="visible"/>
                                      </p:to>
                                    </p:set>
                                    <p:animEffect transition="in" filter="strips(downRight)">
                                      <p:cBhvr>
                                        <p:cTn id="29" dur="1000"/>
                                        <p:tgtEl>
                                          <p:spTgt spid="1228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1"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mtClean="0"/>
              <a:t>Copyright © 2010 Pearson Education, Inc. Publishing as Prentice Hall.</a:t>
            </a:r>
          </a:p>
        </p:txBody>
      </p:sp>
      <p:sp>
        <p:nvSpPr>
          <p:cNvPr id="128002" name="Rectangle 2"/>
          <p:cNvSpPr>
            <a:spLocks noGrp="1" noChangeArrowheads="1"/>
          </p:cNvSpPr>
          <p:nvPr>
            <p:ph type="title"/>
          </p:nvPr>
        </p:nvSpPr>
        <p:spPr/>
        <p:txBody>
          <a:bodyPr/>
          <a:lstStyle/>
          <a:p>
            <a:pPr eaLnBrk="1" hangingPunct="1">
              <a:defRPr/>
            </a:pPr>
            <a:r>
              <a:rPr lang="en-US" sz="4000" dirty="0" smtClean="0"/>
              <a:t>Systematic Approach</a:t>
            </a:r>
          </a:p>
        </p:txBody>
      </p:sp>
      <p:sp>
        <p:nvSpPr>
          <p:cNvPr id="128003" name="Rectangle 3"/>
          <p:cNvSpPr>
            <a:spLocks noGrp="1" noChangeArrowheads="1"/>
          </p:cNvSpPr>
          <p:nvPr>
            <p:ph type="body" idx="1"/>
          </p:nvPr>
        </p:nvSpPr>
        <p:spPr>
          <a:xfrm>
            <a:off x="774700" y="1524000"/>
            <a:ext cx="7912100" cy="2290763"/>
          </a:xfrm>
        </p:spPr>
        <p:txBody>
          <a:bodyPr/>
          <a:lstStyle/>
          <a:p>
            <a:pPr eaLnBrk="1" hangingPunct="1"/>
            <a:r>
              <a:rPr lang="en-US" altLang="en-US" dirty="0" smtClean="0"/>
              <a:t>Step 2 is to identify gaps between projected capacity requirements and current capacity</a:t>
            </a:r>
          </a:p>
          <a:p>
            <a:pPr lvl="1" eaLnBrk="1" hangingPunct="1"/>
            <a:r>
              <a:rPr lang="en-US" altLang="en-US" sz="2000" dirty="0" smtClean="0"/>
              <a:t>Complicated by multiple operations and resource inputs</a:t>
            </a:r>
          </a:p>
        </p:txBody>
      </p:sp>
      <p:sp>
        <p:nvSpPr>
          <p:cNvPr id="128004" name="Rectangle 4"/>
          <p:cNvSpPr>
            <a:spLocks noChangeArrowheads="1"/>
          </p:cNvSpPr>
          <p:nvPr/>
        </p:nvSpPr>
        <p:spPr bwMode="auto">
          <a:xfrm>
            <a:off x="774700" y="3683000"/>
            <a:ext cx="7912100" cy="203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nSpc>
                <a:spcPct val="90000"/>
              </a:lnSpc>
              <a:spcBef>
                <a:spcPct val="40000"/>
              </a:spcBef>
              <a:buFont typeface="Arial" panose="020B0604020202020204" pitchFamily="34" charset="0"/>
              <a:buChar char="•"/>
            </a:pPr>
            <a:r>
              <a:rPr lang="en-US" altLang="en-US" sz="2400" dirty="0">
                <a:solidFill>
                  <a:schemeClr val="tx1">
                    <a:lumMod val="50000"/>
                    <a:lumOff val="50000"/>
                  </a:schemeClr>
                </a:solidFill>
                <a:latin typeface="+mj-lt"/>
                <a:cs typeface="+mn-cs"/>
              </a:rPr>
              <a:t>Step 3 is to develop alternatives</a:t>
            </a:r>
          </a:p>
          <a:p>
            <a:pPr marL="457200" lvl="1" indent="0">
              <a:lnSpc>
                <a:spcPct val="90000"/>
              </a:lnSpc>
              <a:spcBef>
                <a:spcPct val="40000"/>
              </a:spcBef>
              <a:buClr>
                <a:srgbClr val="B20019"/>
              </a:buClr>
              <a:buSzPct val="75000"/>
            </a:pPr>
            <a:r>
              <a:rPr lang="en-US" altLang="en-US" sz="2000" dirty="0" smtClean="0">
                <a:solidFill>
                  <a:schemeClr val="tx1">
                    <a:lumMod val="50000"/>
                    <a:lumOff val="50000"/>
                  </a:schemeClr>
                </a:solidFill>
                <a:latin typeface="+mj-lt"/>
                <a:cs typeface="+mn-cs"/>
              </a:rPr>
              <a:t>-Base </a:t>
            </a:r>
            <a:r>
              <a:rPr lang="en-US" altLang="en-US" sz="2000" dirty="0">
                <a:solidFill>
                  <a:schemeClr val="tx1">
                    <a:lumMod val="50000"/>
                    <a:lumOff val="50000"/>
                  </a:schemeClr>
                </a:solidFill>
                <a:latin typeface="+mj-lt"/>
                <a:cs typeface="+mn-cs"/>
              </a:rPr>
              <a:t>case is to do nothing and suffer the consequences</a:t>
            </a:r>
          </a:p>
          <a:p>
            <a:pPr marL="457200" lvl="1" indent="0">
              <a:lnSpc>
                <a:spcPct val="90000"/>
              </a:lnSpc>
              <a:spcBef>
                <a:spcPct val="40000"/>
              </a:spcBef>
              <a:buClr>
                <a:srgbClr val="B20019"/>
              </a:buClr>
              <a:buSzPct val="75000"/>
            </a:pPr>
            <a:r>
              <a:rPr lang="en-US" altLang="en-US" sz="2000" dirty="0" smtClean="0">
                <a:solidFill>
                  <a:schemeClr val="tx1">
                    <a:lumMod val="50000"/>
                    <a:lumOff val="50000"/>
                  </a:schemeClr>
                </a:solidFill>
                <a:latin typeface="+mj-lt"/>
                <a:cs typeface="+mn-cs"/>
              </a:rPr>
              <a:t>-Many </a:t>
            </a:r>
            <a:r>
              <a:rPr lang="en-US" altLang="en-US" sz="2000" dirty="0">
                <a:solidFill>
                  <a:schemeClr val="tx1">
                    <a:lumMod val="50000"/>
                    <a:lumOff val="50000"/>
                  </a:schemeClr>
                </a:solidFill>
                <a:latin typeface="+mj-lt"/>
                <a:cs typeface="+mn-cs"/>
              </a:rPr>
              <a:t>different alternatives are possible</a:t>
            </a:r>
          </a:p>
        </p:txBody>
      </p:sp>
    </p:spTree>
    <p:extLst>
      <p:ext uri="{BB962C8B-B14F-4D97-AF65-F5344CB8AC3E}">
        <p14:creationId xmlns:p14="http://schemas.microsoft.com/office/powerpoint/2010/main" val="419960226"/>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8003"/>
                                        </p:tgtEl>
                                        <p:attrNameLst>
                                          <p:attrName>style.visibility</p:attrName>
                                        </p:attrNameLst>
                                      </p:cBhvr>
                                      <p:to>
                                        <p:strVal val="visible"/>
                                      </p:to>
                                    </p:set>
                                    <p:animEffect transition="in" filter="strips(downRight)">
                                      <p:cBhvr>
                                        <p:cTn id="7" dur="1000"/>
                                        <p:tgtEl>
                                          <p:spTgt spid="12800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28004"/>
                                        </p:tgtEl>
                                        <p:attrNameLst>
                                          <p:attrName>style.visibility</p:attrName>
                                        </p:attrNameLst>
                                      </p:cBhvr>
                                      <p:to>
                                        <p:strVal val="visible"/>
                                      </p:to>
                                    </p:set>
                                    <p:animEffect transition="in" filter="strips(downRight)">
                                      <p:cBhvr>
                                        <p:cTn id="12" dur="1000"/>
                                        <p:tgtEl>
                                          <p:spTgt spid="1280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p:bldP spid="128004"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5"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mtClean="0"/>
              <a:t>Copyright © 2010 Pearson Education, Inc. Publishing as Prentice Hall.</a:t>
            </a:r>
          </a:p>
        </p:txBody>
      </p:sp>
      <p:sp>
        <p:nvSpPr>
          <p:cNvPr id="129026" name="Rectangle 2"/>
          <p:cNvSpPr>
            <a:spLocks noGrp="1" noChangeArrowheads="1"/>
          </p:cNvSpPr>
          <p:nvPr>
            <p:ph type="title"/>
          </p:nvPr>
        </p:nvSpPr>
        <p:spPr/>
        <p:txBody>
          <a:bodyPr/>
          <a:lstStyle/>
          <a:p>
            <a:pPr eaLnBrk="1" hangingPunct="1">
              <a:defRPr/>
            </a:pPr>
            <a:r>
              <a:rPr lang="en-US" smtClean="0"/>
              <a:t>Systematic Approach</a:t>
            </a:r>
          </a:p>
        </p:txBody>
      </p:sp>
      <p:sp>
        <p:nvSpPr>
          <p:cNvPr id="129027" name="Rectangle 3"/>
          <p:cNvSpPr>
            <a:spLocks noGrp="1" noChangeArrowheads="1"/>
          </p:cNvSpPr>
          <p:nvPr>
            <p:ph type="body" idx="1"/>
          </p:nvPr>
        </p:nvSpPr>
        <p:spPr>
          <a:xfrm>
            <a:off x="774700" y="1651000"/>
            <a:ext cx="7912100" cy="3636963"/>
          </a:xfrm>
        </p:spPr>
        <p:txBody>
          <a:bodyPr/>
          <a:lstStyle/>
          <a:p>
            <a:pPr eaLnBrk="1" hangingPunct="1"/>
            <a:r>
              <a:rPr lang="en-US" altLang="en-US" smtClean="0"/>
              <a:t>Step 4 is to evaluate the alternatives</a:t>
            </a:r>
          </a:p>
          <a:p>
            <a:pPr lvl="1" eaLnBrk="1" hangingPunct="1"/>
            <a:r>
              <a:rPr lang="en-US" altLang="en-US" smtClean="0"/>
              <a:t>Qualitative concerns include strategic fit and uncertainties</a:t>
            </a:r>
          </a:p>
          <a:p>
            <a:pPr lvl="1" eaLnBrk="1" hangingPunct="1"/>
            <a:r>
              <a:rPr lang="en-US" altLang="en-US" smtClean="0"/>
              <a:t>Quantitative concerns may include cash flows and other quantitative measures</a:t>
            </a:r>
          </a:p>
        </p:txBody>
      </p:sp>
    </p:spTree>
    <p:extLst>
      <p:ext uri="{BB962C8B-B14F-4D97-AF65-F5344CB8AC3E}">
        <p14:creationId xmlns:p14="http://schemas.microsoft.com/office/powerpoint/2010/main" val="3837673328"/>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9027"/>
                                        </p:tgtEl>
                                        <p:attrNameLst>
                                          <p:attrName>style.visibility</p:attrName>
                                        </p:attrNameLst>
                                      </p:cBhvr>
                                      <p:to>
                                        <p:strVal val="visible"/>
                                      </p:to>
                                    </p:set>
                                    <p:animEffect transition="in" filter="strips(downRight)">
                                      <p:cBhvr>
                                        <p:cTn id="7" dur="1000"/>
                                        <p:tgtEl>
                                          <p:spTgt spid="129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2"/>
          <p:cNvSpPr>
            <a:spLocks noGrp="1" noChangeArrowheads="1"/>
          </p:cNvSpPr>
          <p:nvPr>
            <p:ph type="title" idx="4294967295"/>
          </p:nvPr>
        </p:nvSpPr>
        <p:spPr/>
        <p:txBody>
          <a:bodyPr/>
          <a:lstStyle/>
          <a:p>
            <a:pPr eaLnBrk="1" hangingPunct="1">
              <a:defRPr/>
            </a:pPr>
            <a:r>
              <a:rPr lang="en-US" sz="4000" dirty="0" smtClean="0"/>
              <a:t>Systematic Approach</a:t>
            </a:r>
          </a:p>
        </p:txBody>
      </p:sp>
      <p:sp>
        <p:nvSpPr>
          <p:cNvPr id="123907" name="Rectangle 3"/>
          <p:cNvSpPr>
            <a:spLocks noGrp="1" noChangeArrowheads="1"/>
          </p:cNvSpPr>
          <p:nvPr>
            <p:ph type="body" idx="4294967295"/>
          </p:nvPr>
        </p:nvSpPr>
        <p:spPr>
          <a:xfrm>
            <a:off x="774700" y="1519237"/>
            <a:ext cx="7912100" cy="1528763"/>
          </a:xfrm>
        </p:spPr>
        <p:txBody>
          <a:bodyPr/>
          <a:lstStyle/>
          <a:p>
            <a:pPr eaLnBrk="1" hangingPunct="1"/>
            <a:r>
              <a:rPr lang="en-US" altLang="en-US" dirty="0" smtClean="0"/>
              <a:t>For one service or product processed at one operation with a one year time period, the capacity requirement, </a:t>
            </a:r>
            <a:r>
              <a:rPr lang="en-US" altLang="en-US" i="1" dirty="0" smtClean="0">
                <a:latin typeface="Times New Roman" pitchFamily="18" charset="0"/>
              </a:rPr>
              <a:t>M</a:t>
            </a:r>
            <a:r>
              <a:rPr lang="en-US" altLang="en-US" dirty="0" smtClean="0"/>
              <a:t>, is</a:t>
            </a:r>
          </a:p>
        </p:txBody>
      </p:sp>
      <p:grpSp>
        <p:nvGrpSpPr>
          <p:cNvPr id="2" name="Group 4"/>
          <p:cNvGrpSpPr>
            <a:grpSpLocks/>
          </p:cNvGrpSpPr>
          <p:nvPr/>
        </p:nvGrpSpPr>
        <p:grpSpPr bwMode="auto">
          <a:xfrm>
            <a:off x="873125" y="2741614"/>
            <a:ext cx="7769225" cy="1173163"/>
            <a:chOff x="550" y="1895"/>
            <a:chExt cx="4894" cy="739"/>
          </a:xfrm>
        </p:grpSpPr>
        <p:sp>
          <p:nvSpPr>
            <p:cNvPr id="29701" name="Text Box 5"/>
            <p:cNvSpPr txBox="1">
              <a:spLocks noChangeArrowheads="1"/>
            </p:cNvSpPr>
            <p:nvPr/>
          </p:nvSpPr>
          <p:spPr bwMode="auto">
            <a:xfrm>
              <a:off x="550" y="1930"/>
              <a:ext cx="1061"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lnSpc>
                  <a:spcPct val="90000"/>
                </a:lnSpc>
              </a:pPr>
              <a:r>
                <a:rPr lang="en-US" altLang="en-US" dirty="0">
                  <a:solidFill>
                    <a:schemeClr val="tx1">
                      <a:lumMod val="50000"/>
                      <a:lumOff val="50000"/>
                    </a:schemeClr>
                  </a:solidFill>
                  <a:latin typeface="+mj-lt"/>
                  <a:cs typeface="+mn-cs"/>
                </a:rPr>
                <a:t>Capacity requirement</a:t>
              </a:r>
            </a:p>
          </p:txBody>
        </p:sp>
        <p:sp>
          <p:nvSpPr>
            <p:cNvPr id="29702" name="Text Box 6"/>
            <p:cNvSpPr txBox="1">
              <a:spLocks noChangeArrowheads="1"/>
            </p:cNvSpPr>
            <p:nvPr/>
          </p:nvSpPr>
          <p:spPr bwMode="auto">
            <a:xfrm>
              <a:off x="1606" y="1944"/>
              <a:ext cx="20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dirty="0">
                  <a:solidFill>
                    <a:schemeClr val="tx1">
                      <a:lumMod val="50000"/>
                      <a:lumOff val="50000"/>
                    </a:schemeClr>
                  </a:solidFill>
                  <a:latin typeface="+mj-lt"/>
                  <a:cs typeface="+mn-cs"/>
                </a:rPr>
                <a:t>=</a:t>
              </a:r>
            </a:p>
          </p:txBody>
        </p:sp>
        <p:grpSp>
          <p:nvGrpSpPr>
            <p:cNvPr id="29703" name="Group 7"/>
            <p:cNvGrpSpPr>
              <a:grpSpLocks/>
            </p:cNvGrpSpPr>
            <p:nvPr/>
          </p:nvGrpSpPr>
          <p:grpSpPr bwMode="auto">
            <a:xfrm>
              <a:off x="1785" y="1895"/>
              <a:ext cx="3659" cy="739"/>
              <a:chOff x="1785" y="1895"/>
              <a:chExt cx="3659" cy="739"/>
            </a:xfrm>
          </p:grpSpPr>
          <p:sp>
            <p:nvSpPr>
              <p:cNvPr id="29704" name="Text Box 8"/>
              <p:cNvSpPr txBox="1">
                <a:spLocks noChangeArrowheads="1"/>
              </p:cNvSpPr>
              <p:nvPr/>
            </p:nvSpPr>
            <p:spPr bwMode="auto">
              <a:xfrm>
                <a:off x="1785" y="1895"/>
                <a:ext cx="3659" cy="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lnSpc>
                    <a:spcPct val="90000"/>
                  </a:lnSpc>
                  <a:spcBef>
                    <a:spcPct val="30000"/>
                  </a:spcBef>
                </a:pPr>
                <a:r>
                  <a:rPr lang="en-US" altLang="en-US" dirty="0">
                    <a:solidFill>
                      <a:schemeClr val="tx1">
                        <a:lumMod val="50000"/>
                        <a:lumOff val="50000"/>
                      </a:schemeClr>
                    </a:solidFill>
                    <a:latin typeface="+mj-lt"/>
                    <a:cs typeface="+mn-cs"/>
                  </a:rPr>
                  <a:t>Processing hours required for year’s demand</a:t>
                </a:r>
              </a:p>
              <a:p>
                <a:pPr algn="ctr">
                  <a:lnSpc>
                    <a:spcPct val="90000"/>
                  </a:lnSpc>
                  <a:spcBef>
                    <a:spcPct val="30000"/>
                  </a:spcBef>
                </a:pPr>
                <a:r>
                  <a:rPr lang="en-US" altLang="en-US" dirty="0">
                    <a:solidFill>
                      <a:schemeClr val="tx1">
                        <a:lumMod val="50000"/>
                        <a:lumOff val="50000"/>
                      </a:schemeClr>
                    </a:solidFill>
                    <a:latin typeface="+mj-lt"/>
                    <a:cs typeface="+mn-cs"/>
                  </a:rPr>
                  <a:t>Hours available from a single capacity unit (such as an employee or machine) per year, after deducting desired cushion</a:t>
                </a:r>
              </a:p>
            </p:txBody>
          </p:sp>
          <p:sp>
            <p:nvSpPr>
              <p:cNvPr id="29705" name="Line 9"/>
              <p:cNvSpPr>
                <a:spLocks noChangeShapeType="1"/>
              </p:cNvSpPr>
              <p:nvPr/>
            </p:nvSpPr>
            <p:spPr bwMode="auto">
              <a:xfrm>
                <a:off x="1823" y="2088"/>
                <a:ext cx="356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4" name="Group 10"/>
          <p:cNvGrpSpPr>
            <a:grpSpLocks/>
          </p:cNvGrpSpPr>
          <p:nvPr/>
        </p:nvGrpSpPr>
        <p:grpSpPr bwMode="auto">
          <a:xfrm>
            <a:off x="2244725" y="4075112"/>
            <a:ext cx="2401888" cy="725488"/>
            <a:chOff x="1702" y="3226"/>
            <a:chExt cx="1513" cy="457"/>
          </a:xfrm>
        </p:grpSpPr>
        <p:sp>
          <p:nvSpPr>
            <p:cNvPr id="29707" name="Text Box 11"/>
            <p:cNvSpPr txBox="1">
              <a:spLocks noChangeArrowheads="1"/>
            </p:cNvSpPr>
            <p:nvPr/>
          </p:nvSpPr>
          <p:spPr bwMode="auto">
            <a:xfrm>
              <a:off x="1702" y="3376"/>
              <a:ext cx="37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dirty="0">
                  <a:solidFill>
                    <a:schemeClr val="tx1">
                      <a:lumMod val="50000"/>
                      <a:lumOff val="50000"/>
                    </a:schemeClr>
                  </a:solidFill>
                  <a:latin typeface="+mj-lt"/>
                  <a:cs typeface="+mn-cs"/>
                </a:rPr>
                <a:t>M =</a:t>
              </a:r>
            </a:p>
          </p:txBody>
        </p:sp>
        <p:grpSp>
          <p:nvGrpSpPr>
            <p:cNvPr id="29708" name="Group 12"/>
            <p:cNvGrpSpPr>
              <a:grpSpLocks/>
            </p:cNvGrpSpPr>
            <p:nvPr/>
          </p:nvGrpSpPr>
          <p:grpSpPr bwMode="auto">
            <a:xfrm>
              <a:off x="2111" y="3226"/>
              <a:ext cx="1104" cy="457"/>
              <a:chOff x="2111" y="3226"/>
              <a:chExt cx="1104" cy="457"/>
            </a:xfrm>
          </p:grpSpPr>
          <p:sp>
            <p:nvSpPr>
              <p:cNvPr id="29709" name="Text Box 13"/>
              <p:cNvSpPr txBox="1">
                <a:spLocks noChangeArrowheads="1"/>
              </p:cNvSpPr>
              <p:nvPr/>
            </p:nvSpPr>
            <p:spPr bwMode="auto">
              <a:xfrm>
                <a:off x="2117" y="3226"/>
                <a:ext cx="1093" cy="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lnSpc>
                    <a:spcPct val="120000"/>
                  </a:lnSpc>
                </a:pPr>
                <a:r>
                  <a:rPr lang="en-US" altLang="en-US" dirty="0" err="1">
                    <a:solidFill>
                      <a:schemeClr val="tx1">
                        <a:lumMod val="50000"/>
                        <a:lumOff val="50000"/>
                      </a:schemeClr>
                    </a:solidFill>
                    <a:latin typeface="+mj-lt"/>
                    <a:cs typeface="+mn-cs"/>
                  </a:rPr>
                  <a:t>Dp</a:t>
                </a:r>
                <a:endParaRPr lang="en-US" altLang="en-US" dirty="0">
                  <a:solidFill>
                    <a:schemeClr val="tx1">
                      <a:lumMod val="50000"/>
                      <a:lumOff val="50000"/>
                    </a:schemeClr>
                  </a:solidFill>
                  <a:latin typeface="+mj-lt"/>
                  <a:cs typeface="+mn-cs"/>
                </a:endParaRPr>
              </a:p>
              <a:p>
                <a:pPr algn="ctr">
                  <a:lnSpc>
                    <a:spcPct val="120000"/>
                  </a:lnSpc>
                </a:pPr>
                <a:r>
                  <a:rPr lang="en-US" altLang="en-US" dirty="0">
                    <a:solidFill>
                      <a:schemeClr val="tx1">
                        <a:lumMod val="50000"/>
                        <a:lumOff val="50000"/>
                      </a:schemeClr>
                    </a:solidFill>
                    <a:latin typeface="+mj-lt"/>
                    <a:cs typeface="+mn-cs"/>
                  </a:rPr>
                  <a:t>N[1 – (C/100)]</a:t>
                </a:r>
              </a:p>
            </p:txBody>
          </p:sp>
          <p:sp>
            <p:nvSpPr>
              <p:cNvPr id="29710" name="Line 14"/>
              <p:cNvSpPr>
                <a:spLocks noChangeShapeType="1"/>
              </p:cNvSpPr>
              <p:nvPr/>
            </p:nvSpPr>
            <p:spPr bwMode="auto">
              <a:xfrm>
                <a:off x="2111" y="3443"/>
                <a:ext cx="110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23919" name="Text Box 15"/>
          <p:cNvSpPr txBox="1">
            <a:spLocks noChangeArrowheads="1"/>
          </p:cNvSpPr>
          <p:nvPr/>
        </p:nvSpPr>
        <p:spPr bwMode="auto">
          <a:xfrm>
            <a:off x="609600" y="4572000"/>
            <a:ext cx="80549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990600" indent="-990600">
              <a:tabLst>
                <a:tab pos="901700" algn="r"/>
              </a:tabLst>
              <a:defRPr>
                <a:solidFill>
                  <a:schemeClr val="tx1"/>
                </a:solidFill>
                <a:latin typeface="Arial" charset="0"/>
                <a:cs typeface="Arial" charset="0"/>
              </a:defRPr>
            </a:lvl1pPr>
            <a:lvl2pPr marL="742950" indent="-285750">
              <a:tabLst>
                <a:tab pos="901700" algn="r"/>
              </a:tabLst>
              <a:defRPr>
                <a:solidFill>
                  <a:schemeClr val="tx1"/>
                </a:solidFill>
                <a:latin typeface="Arial" charset="0"/>
                <a:cs typeface="Arial" charset="0"/>
              </a:defRPr>
            </a:lvl2pPr>
            <a:lvl3pPr marL="1143000" indent="-228600">
              <a:tabLst>
                <a:tab pos="901700" algn="r"/>
              </a:tabLst>
              <a:defRPr>
                <a:solidFill>
                  <a:schemeClr val="tx1"/>
                </a:solidFill>
                <a:latin typeface="Arial" charset="0"/>
                <a:cs typeface="Arial" charset="0"/>
              </a:defRPr>
            </a:lvl3pPr>
            <a:lvl4pPr marL="1600200" indent="-228600">
              <a:tabLst>
                <a:tab pos="901700" algn="r"/>
              </a:tabLst>
              <a:defRPr>
                <a:solidFill>
                  <a:schemeClr val="tx1"/>
                </a:solidFill>
                <a:latin typeface="Arial" charset="0"/>
                <a:cs typeface="Arial" charset="0"/>
              </a:defRPr>
            </a:lvl4pPr>
            <a:lvl5pPr marL="2057400" indent="-228600">
              <a:tabLst>
                <a:tab pos="901700" algn="r"/>
              </a:tabLst>
              <a:defRPr>
                <a:solidFill>
                  <a:schemeClr val="tx1"/>
                </a:solidFill>
                <a:latin typeface="Arial" charset="0"/>
                <a:cs typeface="Arial" charset="0"/>
              </a:defRPr>
            </a:lvl5pPr>
            <a:lvl6pPr marL="2514600" indent="-228600" fontAlgn="base">
              <a:spcBef>
                <a:spcPct val="0"/>
              </a:spcBef>
              <a:spcAft>
                <a:spcPct val="0"/>
              </a:spcAft>
              <a:tabLst>
                <a:tab pos="901700" algn="r"/>
              </a:tabLst>
              <a:defRPr>
                <a:solidFill>
                  <a:schemeClr val="tx1"/>
                </a:solidFill>
                <a:latin typeface="Arial" charset="0"/>
                <a:cs typeface="Arial" charset="0"/>
              </a:defRPr>
            </a:lvl6pPr>
            <a:lvl7pPr marL="2971800" indent="-228600" fontAlgn="base">
              <a:spcBef>
                <a:spcPct val="0"/>
              </a:spcBef>
              <a:spcAft>
                <a:spcPct val="0"/>
              </a:spcAft>
              <a:tabLst>
                <a:tab pos="901700" algn="r"/>
              </a:tabLst>
              <a:defRPr>
                <a:solidFill>
                  <a:schemeClr val="tx1"/>
                </a:solidFill>
                <a:latin typeface="Arial" charset="0"/>
                <a:cs typeface="Arial" charset="0"/>
              </a:defRPr>
            </a:lvl7pPr>
            <a:lvl8pPr marL="3429000" indent="-228600" fontAlgn="base">
              <a:spcBef>
                <a:spcPct val="0"/>
              </a:spcBef>
              <a:spcAft>
                <a:spcPct val="0"/>
              </a:spcAft>
              <a:tabLst>
                <a:tab pos="901700" algn="r"/>
              </a:tabLst>
              <a:defRPr>
                <a:solidFill>
                  <a:schemeClr val="tx1"/>
                </a:solidFill>
                <a:latin typeface="Arial" charset="0"/>
                <a:cs typeface="Arial" charset="0"/>
              </a:defRPr>
            </a:lvl8pPr>
            <a:lvl9pPr marL="3886200" indent="-228600" fontAlgn="base">
              <a:spcBef>
                <a:spcPct val="0"/>
              </a:spcBef>
              <a:spcAft>
                <a:spcPct val="0"/>
              </a:spcAft>
              <a:tabLst>
                <a:tab pos="901700" algn="r"/>
              </a:tabLst>
              <a:defRPr>
                <a:solidFill>
                  <a:schemeClr val="tx1"/>
                </a:solidFill>
                <a:latin typeface="Arial" charset="0"/>
                <a:cs typeface="Arial" charset="0"/>
              </a:defRPr>
            </a:lvl9pPr>
          </a:lstStyle>
          <a:p>
            <a:pPr>
              <a:lnSpc>
                <a:spcPct val="90000"/>
              </a:lnSpc>
              <a:spcBef>
                <a:spcPct val="20000"/>
              </a:spcBef>
            </a:pPr>
            <a:r>
              <a:rPr lang="en-US" altLang="en-US" dirty="0">
                <a:solidFill>
                  <a:schemeClr val="tx1">
                    <a:lumMod val="50000"/>
                    <a:lumOff val="50000"/>
                  </a:schemeClr>
                </a:solidFill>
                <a:latin typeface="+mj-lt"/>
                <a:cs typeface="+mn-cs"/>
              </a:rPr>
              <a:t>where</a:t>
            </a:r>
          </a:p>
          <a:p>
            <a:pPr>
              <a:lnSpc>
                <a:spcPct val="90000"/>
              </a:lnSpc>
              <a:spcBef>
                <a:spcPct val="20000"/>
              </a:spcBef>
            </a:pPr>
            <a:r>
              <a:rPr lang="en-US" altLang="en-US" dirty="0">
                <a:solidFill>
                  <a:schemeClr val="tx1">
                    <a:lumMod val="50000"/>
                    <a:lumOff val="50000"/>
                  </a:schemeClr>
                </a:solidFill>
                <a:latin typeface="+mj-lt"/>
                <a:cs typeface="+mn-cs"/>
              </a:rPr>
              <a:t>	D =	demand forecast for the year (number of customers serviced or units of product)</a:t>
            </a:r>
          </a:p>
          <a:p>
            <a:pPr>
              <a:lnSpc>
                <a:spcPct val="90000"/>
              </a:lnSpc>
              <a:spcBef>
                <a:spcPct val="20000"/>
              </a:spcBef>
            </a:pPr>
            <a:r>
              <a:rPr lang="en-US" altLang="en-US" dirty="0">
                <a:solidFill>
                  <a:schemeClr val="tx1">
                    <a:lumMod val="50000"/>
                    <a:lumOff val="50000"/>
                  </a:schemeClr>
                </a:solidFill>
                <a:latin typeface="+mj-lt"/>
                <a:cs typeface="+mn-cs"/>
              </a:rPr>
              <a:t>	p =	processing time (in hours per customer served or unit produced)</a:t>
            </a:r>
          </a:p>
          <a:p>
            <a:pPr>
              <a:lnSpc>
                <a:spcPct val="90000"/>
              </a:lnSpc>
              <a:spcBef>
                <a:spcPct val="20000"/>
              </a:spcBef>
            </a:pPr>
            <a:r>
              <a:rPr lang="en-US" altLang="en-US" dirty="0">
                <a:solidFill>
                  <a:schemeClr val="tx1">
                    <a:lumMod val="50000"/>
                    <a:lumOff val="50000"/>
                  </a:schemeClr>
                </a:solidFill>
                <a:latin typeface="+mj-lt"/>
                <a:cs typeface="+mn-cs"/>
              </a:rPr>
              <a:t>	N =	total number of hours per year during which the process operates</a:t>
            </a:r>
          </a:p>
          <a:p>
            <a:pPr>
              <a:lnSpc>
                <a:spcPct val="90000"/>
              </a:lnSpc>
              <a:spcBef>
                <a:spcPct val="20000"/>
              </a:spcBef>
            </a:pPr>
            <a:r>
              <a:rPr lang="en-US" altLang="en-US" dirty="0">
                <a:solidFill>
                  <a:schemeClr val="tx1">
                    <a:lumMod val="50000"/>
                    <a:lumOff val="50000"/>
                  </a:schemeClr>
                </a:solidFill>
                <a:latin typeface="+mj-lt"/>
                <a:cs typeface="+mn-cs"/>
              </a:rPr>
              <a:t>	C =	desired capacity cushion (expressed as a percent)</a:t>
            </a:r>
          </a:p>
        </p:txBody>
      </p:sp>
    </p:spTree>
    <p:extLst>
      <p:ext uri="{BB962C8B-B14F-4D97-AF65-F5344CB8AC3E}">
        <p14:creationId xmlns:p14="http://schemas.microsoft.com/office/powerpoint/2010/main" val="2418875520"/>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3907">
                                            <p:txEl>
                                              <p:pRg st="0" end="0"/>
                                            </p:txEl>
                                          </p:spTgt>
                                        </p:tgtEl>
                                        <p:attrNameLst>
                                          <p:attrName>style.visibility</p:attrName>
                                        </p:attrNameLst>
                                      </p:cBhvr>
                                      <p:to>
                                        <p:strVal val="visible"/>
                                      </p:to>
                                    </p:set>
                                    <p:animEffect transition="in" filter="strips(downRight)">
                                      <p:cBhvr>
                                        <p:cTn id="7" dur="1000"/>
                                        <p:tgtEl>
                                          <p:spTgt spid="123907">
                                            <p:txEl>
                                              <p:pRg st="0" end="0"/>
                                            </p:txEl>
                                          </p:spTgt>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strips(downRight)">
                                      <p:cBhvr>
                                        <p:cTn id="11" dur="10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strips(downRight)">
                                      <p:cBhvr>
                                        <p:cTn id="16" dur="1000"/>
                                        <p:tgtEl>
                                          <p:spTgt spid="4"/>
                                        </p:tgtEl>
                                      </p:cBhvr>
                                    </p:animEffect>
                                  </p:childTnLst>
                                </p:cTn>
                              </p:par>
                            </p:childTnLst>
                          </p:cTn>
                        </p:par>
                        <p:par>
                          <p:cTn id="17" fill="hold" nodeType="afterGroup">
                            <p:stCondLst>
                              <p:cond delay="1000"/>
                            </p:stCondLst>
                            <p:childTnLst>
                              <p:par>
                                <p:cTn id="18" presetID="18" presetClass="entr" presetSubtype="6" fill="hold" grpId="0" nodeType="afterEffect">
                                  <p:stCondLst>
                                    <p:cond delay="1000"/>
                                  </p:stCondLst>
                                  <p:childTnLst>
                                    <p:set>
                                      <p:cBhvr>
                                        <p:cTn id="19" dur="1" fill="hold">
                                          <p:stCondLst>
                                            <p:cond delay="0"/>
                                          </p:stCondLst>
                                        </p:cTn>
                                        <p:tgtEl>
                                          <p:spTgt spid="123919"/>
                                        </p:tgtEl>
                                        <p:attrNameLst>
                                          <p:attrName>style.visibility</p:attrName>
                                        </p:attrNameLst>
                                      </p:cBhvr>
                                      <p:to>
                                        <p:strVal val="visible"/>
                                      </p:to>
                                    </p:set>
                                    <p:animEffect transition="in" filter="strips(downRight)">
                                      <p:cBhvr>
                                        <p:cTn id="20" dur="1000"/>
                                        <p:tgtEl>
                                          <p:spTgt spid="1239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build="p"/>
      <p:bldP spid="123919"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noChangeArrowheads="1"/>
          </p:cNvSpPr>
          <p:nvPr>
            <p:ph type="title" idx="4294967295"/>
          </p:nvPr>
        </p:nvSpPr>
        <p:spPr/>
        <p:txBody>
          <a:bodyPr/>
          <a:lstStyle/>
          <a:p>
            <a:pPr eaLnBrk="1" hangingPunct="1">
              <a:defRPr/>
            </a:pPr>
            <a:r>
              <a:rPr lang="en-US" sz="4000" dirty="0" smtClean="0"/>
              <a:t>Systematic Approach</a:t>
            </a:r>
          </a:p>
        </p:txBody>
      </p:sp>
      <p:sp>
        <p:nvSpPr>
          <p:cNvPr id="124931" name="Rectangle 3"/>
          <p:cNvSpPr>
            <a:spLocks noGrp="1" noChangeArrowheads="1"/>
          </p:cNvSpPr>
          <p:nvPr>
            <p:ph type="body" idx="4294967295"/>
          </p:nvPr>
        </p:nvSpPr>
        <p:spPr>
          <a:xfrm>
            <a:off x="774700" y="1481137"/>
            <a:ext cx="7912100" cy="1033463"/>
          </a:xfrm>
        </p:spPr>
        <p:txBody>
          <a:bodyPr/>
          <a:lstStyle/>
          <a:p>
            <a:pPr eaLnBrk="1" hangingPunct="1"/>
            <a:r>
              <a:rPr lang="en-US" altLang="en-US" dirty="0" smtClean="0"/>
              <a:t>Setup times may be required if multiple products are produced</a:t>
            </a:r>
          </a:p>
        </p:txBody>
      </p:sp>
      <p:grpSp>
        <p:nvGrpSpPr>
          <p:cNvPr id="2" name="Group 4"/>
          <p:cNvGrpSpPr>
            <a:grpSpLocks/>
          </p:cNvGrpSpPr>
          <p:nvPr/>
        </p:nvGrpSpPr>
        <p:grpSpPr bwMode="auto">
          <a:xfrm>
            <a:off x="949325" y="2474915"/>
            <a:ext cx="7591425" cy="1754188"/>
            <a:chOff x="550" y="1383"/>
            <a:chExt cx="4782" cy="1105"/>
          </a:xfrm>
        </p:grpSpPr>
        <p:sp>
          <p:nvSpPr>
            <p:cNvPr id="30725" name="Text Box 5"/>
            <p:cNvSpPr txBox="1">
              <a:spLocks noChangeArrowheads="1"/>
            </p:cNvSpPr>
            <p:nvPr/>
          </p:nvSpPr>
          <p:spPr bwMode="auto">
            <a:xfrm>
              <a:off x="550" y="1762"/>
              <a:ext cx="1055" cy="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lnSpc>
                  <a:spcPct val="90000"/>
                </a:lnSpc>
              </a:pPr>
              <a:r>
                <a:rPr lang="en-US" altLang="en-US" dirty="0">
                  <a:solidFill>
                    <a:schemeClr val="tx1">
                      <a:lumMod val="50000"/>
                      <a:lumOff val="50000"/>
                    </a:schemeClr>
                  </a:solidFill>
                  <a:latin typeface="+mj-lt"/>
                  <a:cs typeface="+mn-cs"/>
                </a:rPr>
                <a:t>Capacity requirement</a:t>
              </a:r>
            </a:p>
          </p:txBody>
        </p:sp>
        <p:sp>
          <p:nvSpPr>
            <p:cNvPr id="30726" name="Text Box 6"/>
            <p:cNvSpPr txBox="1">
              <a:spLocks noChangeArrowheads="1"/>
            </p:cNvSpPr>
            <p:nvPr/>
          </p:nvSpPr>
          <p:spPr bwMode="auto">
            <a:xfrm>
              <a:off x="1606" y="1839"/>
              <a:ext cx="233"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z="2400" dirty="0">
                  <a:solidFill>
                    <a:schemeClr val="tx1">
                      <a:lumMod val="50000"/>
                      <a:lumOff val="50000"/>
                    </a:schemeClr>
                  </a:solidFill>
                  <a:latin typeface="+mj-lt"/>
                  <a:cs typeface="+mn-cs"/>
                </a:rPr>
                <a:t>=</a:t>
              </a:r>
            </a:p>
          </p:txBody>
        </p:sp>
        <p:sp>
          <p:nvSpPr>
            <p:cNvPr id="30727" name="Text Box 7"/>
            <p:cNvSpPr txBox="1">
              <a:spLocks noChangeArrowheads="1"/>
            </p:cNvSpPr>
            <p:nvPr/>
          </p:nvSpPr>
          <p:spPr bwMode="auto">
            <a:xfrm>
              <a:off x="1785" y="1383"/>
              <a:ext cx="3547" cy="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lnSpc>
                  <a:spcPct val="90000"/>
                </a:lnSpc>
                <a:spcBef>
                  <a:spcPct val="30000"/>
                </a:spcBef>
              </a:pPr>
              <a:r>
                <a:rPr lang="en-US" altLang="en-US" dirty="0">
                  <a:solidFill>
                    <a:schemeClr val="tx1">
                      <a:lumMod val="50000"/>
                      <a:lumOff val="50000"/>
                    </a:schemeClr>
                  </a:solidFill>
                  <a:latin typeface="+mj-lt"/>
                  <a:cs typeface="+mn-cs"/>
                </a:rPr>
                <a:t>Processing and setup hours required for year’s demand, summed over all services </a:t>
              </a:r>
              <a:br>
                <a:rPr lang="en-US" altLang="en-US" dirty="0">
                  <a:solidFill>
                    <a:schemeClr val="tx1">
                      <a:lumMod val="50000"/>
                      <a:lumOff val="50000"/>
                    </a:schemeClr>
                  </a:solidFill>
                  <a:latin typeface="+mj-lt"/>
                  <a:cs typeface="+mn-cs"/>
                </a:rPr>
              </a:br>
              <a:r>
                <a:rPr lang="en-US" altLang="en-US" dirty="0">
                  <a:solidFill>
                    <a:schemeClr val="tx1">
                      <a:lumMod val="50000"/>
                      <a:lumOff val="50000"/>
                    </a:schemeClr>
                  </a:solidFill>
                  <a:latin typeface="+mj-lt"/>
                  <a:cs typeface="+mn-cs"/>
                </a:rPr>
                <a:t>or products</a:t>
              </a:r>
            </a:p>
            <a:p>
              <a:pPr algn="ctr">
                <a:lnSpc>
                  <a:spcPct val="90000"/>
                </a:lnSpc>
                <a:spcBef>
                  <a:spcPct val="30000"/>
                </a:spcBef>
              </a:pPr>
              <a:endParaRPr lang="en-US" altLang="en-US" dirty="0" smtClean="0">
                <a:solidFill>
                  <a:schemeClr val="tx1">
                    <a:lumMod val="50000"/>
                    <a:lumOff val="50000"/>
                  </a:schemeClr>
                </a:solidFill>
                <a:latin typeface="+mj-lt"/>
                <a:cs typeface="+mn-cs"/>
              </a:endParaRPr>
            </a:p>
            <a:p>
              <a:pPr algn="ctr">
                <a:lnSpc>
                  <a:spcPct val="90000"/>
                </a:lnSpc>
                <a:spcBef>
                  <a:spcPct val="30000"/>
                </a:spcBef>
              </a:pPr>
              <a:r>
                <a:rPr lang="en-US" altLang="en-US" dirty="0" smtClean="0">
                  <a:solidFill>
                    <a:schemeClr val="tx1">
                      <a:lumMod val="50000"/>
                      <a:lumOff val="50000"/>
                    </a:schemeClr>
                  </a:solidFill>
                  <a:latin typeface="+mj-lt"/>
                  <a:cs typeface="+mn-cs"/>
                </a:rPr>
                <a:t>Hours </a:t>
              </a:r>
              <a:r>
                <a:rPr lang="en-US" altLang="en-US" dirty="0">
                  <a:solidFill>
                    <a:schemeClr val="tx1">
                      <a:lumMod val="50000"/>
                      <a:lumOff val="50000"/>
                    </a:schemeClr>
                  </a:solidFill>
                  <a:latin typeface="+mj-lt"/>
                  <a:cs typeface="+mn-cs"/>
                </a:rPr>
                <a:t>available from a single capacity unit per year, after deducting desired cushion</a:t>
              </a:r>
            </a:p>
          </p:txBody>
        </p:sp>
        <p:sp>
          <p:nvSpPr>
            <p:cNvPr id="30728" name="Line 8"/>
            <p:cNvSpPr>
              <a:spLocks noChangeShapeType="1"/>
            </p:cNvSpPr>
            <p:nvPr/>
          </p:nvSpPr>
          <p:spPr bwMode="auto">
            <a:xfrm>
              <a:off x="1895" y="1968"/>
              <a:ext cx="329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 name="Group 9"/>
          <p:cNvGrpSpPr>
            <a:grpSpLocks/>
          </p:cNvGrpSpPr>
          <p:nvPr/>
        </p:nvGrpSpPr>
        <p:grpSpPr bwMode="auto">
          <a:xfrm>
            <a:off x="2371724" y="4402137"/>
            <a:ext cx="6315075" cy="1200149"/>
            <a:chOff x="1318" y="2717"/>
            <a:chExt cx="3621" cy="756"/>
          </a:xfrm>
        </p:grpSpPr>
        <p:sp>
          <p:nvSpPr>
            <p:cNvPr id="30730" name="Text Box 10"/>
            <p:cNvSpPr txBox="1">
              <a:spLocks noChangeArrowheads="1"/>
            </p:cNvSpPr>
            <p:nvPr/>
          </p:nvSpPr>
          <p:spPr bwMode="auto">
            <a:xfrm>
              <a:off x="1318" y="2987"/>
              <a:ext cx="378"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dirty="0">
                  <a:solidFill>
                    <a:schemeClr val="tx1">
                      <a:lumMod val="50000"/>
                      <a:lumOff val="50000"/>
                    </a:schemeClr>
                  </a:solidFill>
                  <a:latin typeface="+mj-lt"/>
                  <a:cs typeface="+mn-cs"/>
                </a:rPr>
                <a:t>M </a:t>
              </a:r>
              <a:r>
                <a:rPr lang="en-US" altLang="en-US" dirty="0" smtClean="0">
                  <a:solidFill>
                    <a:schemeClr val="tx1">
                      <a:lumMod val="50000"/>
                      <a:lumOff val="50000"/>
                    </a:schemeClr>
                  </a:solidFill>
                  <a:latin typeface="+mj-lt"/>
                  <a:cs typeface="+mn-cs"/>
                </a:rPr>
                <a:t>=</a:t>
              </a:r>
              <a:endParaRPr lang="en-US" altLang="en-US" b="1" dirty="0"/>
            </a:p>
          </p:txBody>
        </p:sp>
        <p:grpSp>
          <p:nvGrpSpPr>
            <p:cNvPr id="30731" name="Group 11"/>
            <p:cNvGrpSpPr>
              <a:grpSpLocks/>
            </p:cNvGrpSpPr>
            <p:nvPr/>
          </p:nvGrpSpPr>
          <p:grpSpPr bwMode="auto">
            <a:xfrm>
              <a:off x="1711" y="2717"/>
              <a:ext cx="3228" cy="756"/>
              <a:chOff x="1951" y="2829"/>
              <a:chExt cx="3228" cy="756"/>
            </a:xfrm>
          </p:grpSpPr>
          <p:sp>
            <p:nvSpPr>
              <p:cNvPr id="30732" name="Text Box 12"/>
              <p:cNvSpPr txBox="1">
                <a:spLocks noChangeArrowheads="1"/>
              </p:cNvSpPr>
              <p:nvPr/>
            </p:nvSpPr>
            <p:spPr bwMode="auto">
              <a:xfrm>
                <a:off x="1951" y="2829"/>
                <a:ext cx="3222"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ctr">
                  <a:lnSpc>
                    <a:spcPct val="90000"/>
                  </a:lnSpc>
                  <a:spcBef>
                    <a:spcPct val="40000"/>
                  </a:spcBef>
                  <a:defRPr b="1">
                    <a:latin typeface="Times New Roman" pitchFamily="18" charset="0"/>
                    <a:cs typeface="Arial" charset="0"/>
                  </a:defRPr>
                </a:lvl1pPr>
                <a:lvl2pPr marL="742950" indent="-285750">
                  <a:defRPr>
                    <a:latin typeface="Arial" charset="0"/>
                    <a:cs typeface="Arial" charset="0"/>
                  </a:defRPr>
                </a:lvl2pPr>
                <a:lvl3pPr marL="1143000" indent="-228600">
                  <a:defRPr>
                    <a:latin typeface="Arial" charset="0"/>
                    <a:cs typeface="Arial" charset="0"/>
                  </a:defRPr>
                </a:lvl3pPr>
                <a:lvl4pPr marL="1600200" indent="-228600">
                  <a:defRPr>
                    <a:latin typeface="Arial" charset="0"/>
                    <a:cs typeface="Arial" charset="0"/>
                  </a:defRPr>
                </a:lvl4pPr>
                <a:lvl5pPr marL="2057400" indent="-228600">
                  <a:defRPr>
                    <a:latin typeface="Arial" charset="0"/>
                    <a:cs typeface="Arial" charset="0"/>
                  </a:defRPr>
                </a:lvl5pPr>
                <a:lvl6pPr marL="2514600" indent="-228600" fontAlgn="base">
                  <a:spcBef>
                    <a:spcPct val="0"/>
                  </a:spcBef>
                  <a:spcAft>
                    <a:spcPct val="0"/>
                  </a:spcAft>
                  <a:defRPr>
                    <a:latin typeface="Arial" charset="0"/>
                    <a:cs typeface="Arial" charset="0"/>
                  </a:defRPr>
                </a:lvl6pPr>
                <a:lvl7pPr marL="2971800" indent="-228600" fontAlgn="base">
                  <a:spcBef>
                    <a:spcPct val="0"/>
                  </a:spcBef>
                  <a:spcAft>
                    <a:spcPct val="0"/>
                  </a:spcAft>
                  <a:defRPr>
                    <a:latin typeface="Arial" charset="0"/>
                    <a:cs typeface="Arial" charset="0"/>
                  </a:defRPr>
                </a:lvl7pPr>
                <a:lvl8pPr marL="3429000" indent="-228600" fontAlgn="base">
                  <a:spcBef>
                    <a:spcPct val="0"/>
                  </a:spcBef>
                  <a:spcAft>
                    <a:spcPct val="0"/>
                  </a:spcAft>
                  <a:defRPr>
                    <a:latin typeface="Arial" charset="0"/>
                    <a:cs typeface="Arial" charset="0"/>
                  </a:defRPr>
                </a:lvl8pPr>
                <a:lvl9pPr marL="3886200" indent="-228600" fontAlgn="base">
                  <a:spcBef>
                    <a:spcPct val="0"/>
                  </a:spcBef>
                  <a:spcAft>
                    <a:spcPct val="0"/>
                  </a:spcAft>
                  <a:defRPr>
                    <a:latin typeface="Arial" charset="0"/>
                    <a:cs typeface="Arial" charset="0"/>
                  </a:defRPr>
                </a:lvl9pPr>
              </a:lstStyle>
              <a:p>
                <a:r>
                  <a:rPr lang="en-US" altLang="en-US" b="0" dirty="0" smtClean="0">
                    <a:solidFill>
                      <a:schemeClr val="tx1">
                        <a:lumMod val="50000"/>
                        <a:lumOff val="50000"/>
                      </a:schemeClr>
                    </a:solidFill>
                    <a:latin typeface="+mj-lt"/>
                    <a:cs typeface="+mn-cs"/>
                  </a:rPr>
                  <a:t>[</a:t>
                </a:r>
                <a:r>
                  <a:rPr lang="en-US" altLang="en-US" b="0" dirty="0" err="1" smtClean="0">
                    <a:solidFill>
                      <a:schemeClr val="tx1">
                        <a:lumMod val="50000"/>
                        <a:lumOff val="50000"/>
                      </a:schemeClr>
                    </a:solidFill>
                    <a:latin typeface="+mj-lt"/>
                    <a:cs typeface="+mn-cs"/>
                  </a:rPr>
                  <a:t>Dp</a:t>
                </a:r>
                <a:r>
                  <a:rPr lang="en-US" altLang="en-US" b="0" dirty="0" smtClean="0">
                    <a:solidFill>
                      <a:schemeClr val="tx1">
                        <a:lumMod val="50000"/>
                        <a:lumOff val="50000"/>
                      </a:schemeClr>
                    </a:solidFill>
                    <a:latin typeface="+mj-lt"/>
                    <a:cs typeface="+mn-cs"/>
                  </a:rPr>
                  <a:t> </a:t>
                </a:r>
                <a:r>
                  <a:rPr lang="en-US" altLang="en-US" b="0" dirty="0">
                    <a:solidFill>
                      <a:schemeClr val="tx1">
                        <a:lumMod val="50000"/>
                        <a:lumOff val="50000"/>
                      </a:schemeClr>
                    </a:solidFill>
                    <a:latin typeface="+mj-lt"/>
                    <a:cs typeface="+mn-cs"/>
                  </a:rPr>
                  <a:t>+ (D/Q)s]product 1 + [</a:t>
                </a:r>
                <a:r>
                  <a:rPr lang="en-US" altLang="en-US" b="0" dirty="0" err="1">
                    <a:solidFill>
                      <a:schemeClr val="tx1">
                        <a:lumMod val="50000"/>
                        <a:lumOff val="50000"/>
                      </a:schemeClr>
                    </a:solidFill>
                    <a:latin typeface="+mj-lt"/>
                    <a:cs typeface="+mn-cs"/>
                  </a:rPr>
                  <a:t>Dp</a:t>
                </a:r>
                <a:r>
                  <a:rPr lang="en-US" altLang="en-US" b="0" dirty="0">
                    <a:solidFill>
                      <a:schemeClr val="tx1">
                        <a:lumMod val="50000"/>
                        <a:lumOff val="50000"/>
                      </a:schemeClr>
                    </a:solidFill>
                    <a:latin typeface="+mj-lt"/>
                    <a:cs typeface="+mn-cs"/>
                  </a:rPr>
                  <a:t> + (D/Q)s]product 1 + … + [</a:t>
                </a:r>
                <a:r>
                  <a:rPr lang="en-US" altLang="en-US" b="0" dirty="0" err="1">
                    <a:solidFill>
                      <a:schemeClr val="tx1">
                        <a:lumMod val="50000"/>
                        <a:lumOff val="50000"/>
                      </a:schemeClr>
                    </a:solidFill>
                    <a:latin typeface="+mj-lt"/>
                    <a:cs typeface="+mn-cs"/>
                  </a:rPr>
                  <a:t>Dp</a:t>
                </a:r>
                <a:r>
                  <a:rPr lang="en-US" altLang="en-US" b="0" dirty="0">
                    <a:solidFill>
                      <a:schemeClr val="tx1">
                        <a:lumMod val="50000"/>
                        <a:lumOff val="50000"/>
                      </a:schemeClr>
                    </a:solidFill>
                    <a:latin typeface="+mj-lt"/>
                    <a:cs typeface="+mn-cs"/>
                  </a:rPr>
                  <a:t> + (D/Q)s]product n</a:t>
                </a:r>
              </a:p>
              <a:p>
                <a:r>
                  <a:rPr lang="en-US" altLang="en-US" b="0" dirty="0">
                    <a:solidFill>
                      <a:schemeClr val="tx1">
                        <a:lumMod val="50000"/>
                        <a:lumOff val="50000"/>
                      </a:schemeClr>
                    </a:solidFill>
                    <a:latin typeface="+mj-lt"/>
                    <a:cs typeface="+mn-cs"/>
                  </a:rPr>
                  <a:t>N[1 – (C/100)]</a:t>
                </a:r>
              </a:p>
            </p:txBody>
          </p:sp>
          <p:sp>
            <p:nvSpPr>
              <p:cNvPr id="30733" name="Line 13"/>
              <p:cNvSpPr>
                <a:spLocks noChangeShapeType="1"/>
              </p:cNvSpPr>
              <p:nvPr/>
            </p:nvSpPr>
            <p:spPr bwMode="auto">
              <a:xfrm>
                <a:off x="1955" y="3216"/>
                <a:ext cx="322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24942" name="Text Box 14"/>
          <p:cNvSpPr txBox="1">
            <a:spLocks noChangeArrowheads="1"/>
          </p:cNvSpPr>
          <p:nvPr/>
        </p:nvSpPr>
        <p:spPr bwMode="auto">
          <a:xfrm>
            <a:off x="1101725" y="5445125"/>
            <a:ext cx="421621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990600" indent="-990600">
              <a:tabLst>
                <a:tab pos="901700" algn="r"/>
              </a:tabLst>
              <a:defRPr>
                <a:solidFill>
                  <a:schemeClr val="tx1"/>
                </a:solidFill>
                <a:latin typeface="Arial" charset="0"/>
                <a:cs typeface="Arial" charset="0"/>
              </a:defRPr>
            </a:lvl1pPr>
            <a:lvl2pPr marL="742950" indent="-285750">
              <a:tabLst>
                <a:tab pos="901700" algn="r"/>
              </a:tabLst>
              <a:defRPr>
                <a:solidFill>
                  <a:schemeClr val="tx1"/>
                </a:solidFill>
                <a:latin typeface="Arial" charset="0"/>
                <a:cs typeface="Arial" charset="0"/>
              </a:defRPr>
            </a:lvl2pPr>
            <a:lvl3pPr marL="1143000" indent="-228600">
              <a:tabLst>
                <a:tab pos="901700" algn="r"/>
              </a:tabLst>
              <a:defRPr>
                <a:solidFill>
                  <a:schemeClr val="tx1"/>
                </a:solidFill>
                <a:latin typeface="Arial" charset="0"/>
                <a:cs typeface="Arial" charset="0"/>
              </a:defRPr>
            </a:lvl3pPr>
            <a:lvl4pPr marL="1600200" indent="-228600">
              <a:tabLst>
                <a:tab pos="901700" algn="r"/>
              </a:tabLst>
              <a:defRPr>
                <a:solidFill>
                  <a:schemeClr val="tx1"/>
                </a:solidFill>
                <a:latin typeface="Arial" charset="0"/>
                <a:cs typeface="Arial" charset="0"/>
              </a:defRPr>
            </a:lvl4pPr>
            <a:lvl5pPr marL="2057400" indent="-228600">
              <a:tabLst>
                <a:tab pos="901700" algn="r"/>
              </a:tabLst>
              <a:defRPr>
                <a:solidFill>
                  <a:schemeClr val="tx1"/>
                </a:solidFill>
                <a:latin typeface="Arial" charset="0"/>
                <a:cs typeface="Arial" charset="0"/>
              </a:defRPr>
            </a:lvl5pPr>
            <a:lvl6pPr marL="2514600" indent="-228600" fontAlgn="base">
              <a:spcBef>
                <a:spcPct val="0"/>
              </a:spcBef>
              <a:spcAft>
                <a:spcPct val="0"/>
              </a:spcAft>
              <a:tabLst>
                <a:tab pos="901700" algn="r"/>
              </a:tabLst>
              <a:defRPr>
                <a:solidFill>
                  <a:schemeClr val="tx1"/>
                </a:solidFill>
                <a:latin typeface="Arial" charset="0"/>
                <a:cs typeface="Arial" charset="0"/>
              </a:defRPr>
            </a:lvl6pPr>
            <a:lvl7pPr marL="2971800" indent="-228600" fontAlgn="base">
              <a:spcBef>
                <a:spcPct val="0"/>
              </a:spcBef>
              <a:spcAft>
                <a:spcPct val="0"/>
              </a:spcAft>
              <a:tabLst>
                <a:tab pos="901700" algn="r"/>
              </a:tabLst>
              <a:defRPr>
                <a:solidFill>
                  <a:schemeClr val="tx1"/>
                </a:solidFill>
                <a:latin typeface="Arial" charset="0"/>
                <a:cs typeface="Arial" charset="0"/>
              </a:defRPr>
            </a:lvl7pPr>
            <a:lvl8pPr marL="3429000" indent="-228600" fontAlgn="base">
              <a:spcBef>
                <a:spcPct val="0"/>
              </a:spcBef>
              <a:spcAft>
                <a:spcPct val="0"/>
              </a:spcAft>
              <a:tabLst>
                <a:tab pos="901700" algn="r"/>
              </a:tabLst>
              <a:defRPr>
                <a:solidFill>
                  <a:schemeClr val="tx1"/>
                </a:solidFill>
                <a:latin typeface="Arial" charset="0"/>
                <a:cs typeface="Arial" charset="0"/>
              </a:defRPr>
            </a:lvl8pPr>
            <a:lvl9pPr marL="3886200" indent="-228600" fontAlgn="base">
              <a:spcBef>
                <a:spcPct val="0"/>
              </a:spcBef>
              <a:spcAft>
                <a:spcPct val="0"/>
              </a:spcAft>
              <a:tabLst>
                <a:tab pos="901700" algn="r"/>
              </a:tabLst>
              <a:defRPr>
                <a:solidFill>
                  <a:schemeClr val="tx1"/>
                </a:solidFill>
                <a:latin typeface="Arial" charset="0"/>
                <a:cs typeface="Arial" charset="0"/>
              </a:defRPr>
            </a:lvl9pPr>
          </a:lstStyle>
          <a:p>
            <a:r>
              <a:rPr lang="en-US" altLang="en-US" dirty="0">
                <a:solidFill>
                  <a:schemeClr val="tx1">
                    <a:lumMod val="50000"/>
                    <a:lumOff val="50000"/>
                  </a:schemeClr>
                </a:solidFill>
                <a:latin typeface="+mj-lt"/>
                <a:cs typeface="+mn-cs"/>
              </a:rPr>
              <a:t>where</a:t>
            </a:r>
          </a:p>
          <a:p>
            <a:r>
              <a:rPr lang="en-US" altLang="en-US" dirty="0">
                <a:solidFill>
                  <a:schemeClr val="tx1">
                    <a:lumMod val="50000"/>
                    <a:lumOff val="50000"/>
                  </a:schemeClr>
                </a:solidFill>
                <a:latin typeface="+mj-lt"/>
                <a:cs typeface="+mn-cs"/>
              </a:rPr>
              <a:t>	Q =	number of units in each lot</a:t>
            </a:r>
          </a:p>
          <a:p>
            <a:r>
              <a:rPr lang="en-US" altLang="en-US" dirty="0">
                <a:solidFill>
                  <a:schemeClr val="tx1">
                    <a:lumMod val="50000"/>
                    <a:lumOff val="50000"/>
                  </a:schemeClr>
                </a:solidFill>
                <a:latin typeface="+mj-lt"/>
                <a:cs typeface="+mn-cs"/>
              </a:rPr>
              <a:t>	s =	setup time (in hours) per lot</a:t>
            </a:r>
          </a:p>
        </p:txBody>
      </p:sp>
    </p:spTree>
    <p:extLst>
      <p:ext uri="{BB962C8B-B14F-4D97-AF65-F5344CB8AC3E}">
        <p14:creationId xmlns:p14="http://schemas.microsoft.com/office/powerpoint/2010/main" val="2012205218"/>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4931"/>
                                        </p:tgtEl>
                                        <p:attrNameLst>
                                          <p:attrName>style.visibility</p:attrName>
                                        </p:attrNameLst>
                                      </p:cBhvr>
                                      <p:to>
                                        <p:strVal val="visible"/>
                                      </p:to>
                                    </p:set>
                                    <p:animEffect transition="in" filter="strips(downRight)">
                                      <p:cBhvr>
                                        <p:cTn id="7" dur="1000"/>
                                        <p:tgtEl>
                                          <p:spTgt spid="124931"/>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strips(downRight)">
                                      <p:cBhvr>
                                        <p:cTn id="11" dur="10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strips(downRight)">
                                      <p:cBhvr>
                                        <p:cTn id="16" dur="1000"/>
                                        <p:tgtEl>
                                          <p:spTgt spid="3"/>
                                        </p:tgtEl>
                                      </p:cBhvr>
                                    </p:animEffect>
                                  </p:childTnLst>
                                </p:cTn>
                              </p:par>
                            </p:childTnLst>
                          </p:cTn>
                        </p:par>
                        <p:par>
                          <p:cTn id="17" fill="hold" nodeType="afterGroup">
                            <p:stCondLst>
                              <p:cond delay="1000"/>
                            </p:stCondLst>
                            <p:childTnLst>
                              <p:par>
                                <p:cTn id="18" presetID="18" presetClass="entr" presetSubtype="6" fill="hold" grpId="0" nodeType="afterEffect">
                                  <p:stCondLst>
                                    <p:cond delay="1000"/>
                                  </p:stCondLst>
                                  <p:childTnLst>
                                    <p:set>
                                      <p:cBhvr>
                                        <p:cTn id="19" dur="1" fill="hold">
                                          <p:stCondLst>
                                            <p:cond delay="0"/>
                                          </p:stCondLst>
                                        </p:cTn>
                                        <p:tgtEl>
                                          <p:spTgt spid="124942"/>
                                        </p:tgtEl>
                                        <p:attrNameLst>
                                          <p:attrName>style.visibility</p:attrName>
                                        </p:attrNameLst>
                                      </p:cBhvr>
                                      <p:to>
                                        <p:strVal val="visible"/>
                                      </p:to>
                                    </p:set>
                                    <p:animEffect transition="in" filter="strips(downRight)">
                                      <p:cBhvr>
                                        <p:cTn id="20" dur="1000"/>
                                        <p:tgtEl>
                                          <p:spTgt spid="1249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p:bldP spid="124942"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4" name="Rectangle 2"/>
          <p:cNvSpPr>
            <a:spLocks noGrp="1" noChangeArrowheads="1"/>
          </p:cNvSpPr>
          <p:nvPr>
            <p:ph type="title" idx="4294967295"/>
          </p:nvPr>
        </p:nvSpPr>
        <p:spPr>
          <a:xfrm>
            <a:off x="457200" y="-381000"/>
            <a:ext cx="8229600" cy="1600200"/>
          </a:xfrm>
        </p:spPr>
        <p:txBody>
          <a:bodyPr/>
          <a:lstStyle/>
          <a:p>
            <a:pPr eaLnBrk="1" hangingPunct="1">
              <a:defRPr/>
            </a:pPr>
            <a:r>
              <a:rPr lang="en-US" sz="4000" dirty="0" smtClean="0"/>
              <a:t>Estimating Capacity Requirements</a:t>
            </a:r>
          </a:p>
        </p:txBody>
      </p:sp>
      <p:sp>
        <p:nvSpPr>
          <p:cNvPr id="125955" name="Rectangle 3"/>
          <p:cNvSpPr>
            <a:spLocks noGrp="1" noChangeArrowheads="1"/>
          </p:cNvSpPr>
          <p:nvPr>
            <p:ph type="body" idx="4294967295"/>
          </p:nvPr>
        </p:nvSpPr>
        <p:spPr>
          <a:xfrm>
            <a:off x="774700" y="1308100"/>
            <a:ext cx="7912100" cy="3281363"/>
          </a:xfrm>
        </p:spPr>
        <p:txBody>
          <a:bodyPr>
            <a:normAutofit lnSpcReduction="10000"/>
          </a:bodyPr>
          <a:lstStyle/>
          <a:p>
            <a:pPr marL="0" indent="0" eaLnBrk="1" hangingPunct="1">
              <a:buFont typeface="Wingdings" pitchFamily="2" charset="2"/>
              <a:buNone/>
            </a:pPr>
            <a:r>
              <a:rPr lang="en-US" altLang="en-US" sz="2000" dirty="0" smtClean="0">
                <a:solidFill>
                  <a:srgbClr val="B63533"/>
                </a:solidFill>
              </a:rPr>
              <a:t>EXAMPLE</a:t>
            </a:r>
          </a:p>
          <a:p>
            <a:pPr marL="0" indent="0" eaLnBrk="1" hangingPunct="1">
              <a:buFont typeface="Wingdings" pitchFamily="2" charset="2"/>
              <a:buNone/>
            </a:pPr>
            <a:r>
              <a:rPr lang="en-US" altLang="en-US" sz="2000" dirty="0" smtClean="0"/>
              <a:t>A copy center in an office building prepares bound reports for two clients. The center makes multiple copies (the lot size) of each report. The processing time to run, collate, and bind each copy depends on, among other factors, the number of pages. The center operates 250 days per year, with one 8-hour shift. Management believes that a capacity cushion of 15 percent (beyond the allowance built into time standards) is best. It currently has three copy machines. Based on the following table of information, determine how many machines are needed at the copy center.</a:t>
            </a:r>
          </a:p>
        </p:txBody>
      </p:sp>
      <p:graphicFrame>
        <p:nvGraphicFramePr>
          <p:cNvPr id="125956" name="Group 4"/>
          <p:cNvGraphicFramePr>
            <a:graphicFrameLocks noGrp="1"/>
          </p:cNvGraphicFramePr>
          <p:nvPr/>
        </p:nvGraphicFramePr>
        <p:xfrm>
          <a:off x="1638300" y="4775200"/>
          <a:ext cx="6096000" cy="1571625"/>
        </p:xfrm>
        <a:graphic>
          <a:graphicData uri="http://schemas.openxmlformats.org/drawingml/2006/table">
            <a:tbl>
              <a:tblPr/>
              <a:tblGrid>
                <a:gridCol w="3784600">
                  <a:extLst>
                    <a:ext uri="{9D8B030D-6E8A-4147-A177-3AD203B41FA5}">
                      <a16:colId xmlns:a16="http://schemas.microsoft.com/office/drawing/2014/main" val="20000"/>
                    </a:ext>
                  </a:extLst>
                </a:gridCol>
                <a:gridCol w="1155700">
                  <a:extLst>
                    <a:ext uri="{9D8B030D-6E8A-4147-A177-3AD203B41FA5}">
                      <a16:colId xmlns:a16="http://schemas.microsoft.com/office/drawing/2014/main" val="20001"/>
                    </a:ext>
                  </a:extLst>
                </a:gridCol>
                <a:gridCol w="1155700">
                  <a:extLst>
                    <a:ext uri="{9D8B030D-6E8A-4147-A177-3AD203B41FA5}">
                      <a16:colId xmlns:a16="http://schemas.microsoft.com/office/drawing/2014/main" val="20002"/>
                    </a:ext>
                  </a:extLst>
                </a:gridCol>
              </a:tblGrid>
              <a:tr h="314325">
                <a:tc>
                  <a:txBody>
                    <a:bodyPr/>
                    <a:lstStyle/>
                    <a:p>
                      <a:pPr marL="0" marR="0" lvl="0" indent="0" algn="ctr"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Item</a:t>
                      </a:r>
                    </a:p>
                  </a:txBody>
                  <a:tcPr anchor="ctr"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Client X</a:t>
                      </a:r>
                    </a:p>
                  </a:txBody>
                  <a:tcPr anchor="ctr" horzOverflow="overflow">
                    <a:lnL>
                      <a:noFill/>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Client Y</a:t>
                      </a:r>
                    </a:p>
                  </a:txBody>
                  <a:tcPr anchor="ctr"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0"/>
                  </a:ext>
                </a:extLst>
              </a:tr>
              <a:tr h="314325">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Annual demand forecast (copies)</a:t>
                      </a:r>
                    </a:p>
                  </a:txBody>
                  <a:tcPr anchor="ctr"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tab pos="723900" algn="r"/>
                        </a:tabLst>
                      </a:pPr>
                      <a:r>
                        <a:rPr kumimoji="0" lang="en-US" sz="1400" b="1" i="0" u="none" strike="noStrike" cap="none" normalizeH="0" baseline="0" smtClean="0">
                          <a:ln>
                            <a:noFill/>
                          </a:ln>
                          <a:solidFill>
                            <a:schemeClr val="tx1"/>
                          </a:solidFill>
                          <a:effectLst/>
                          <a:latin typeface="Arial" charset="0"/>
                        </a:rPr>
                        <a:t>	2,000</a:t>
                      </a:r>
                    </a:p>
                  </a:txBody>
                  <a:tcPr anchor="ctr"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tab pos="723900" algn="r"/>
                        </a:tabLst>
                      </a:pPr>
                      <a:r>
                        <a:rPr kumimoji="0" lang="en-US" sz="1400" b="1" i="0" u="none" strike="noStrike" cap="none" normalizeH="0" baseline="0" smtClean="0">
                          <a:ln>
                            <a:noFill/>
                          </a:ln>
                          <a:solidFill>
                            <a:schemeClr val="tx1"/>
                          </a:solidFill>
                          <a:effectLst/>
                          <a:latin typeface="Arial" charset="0"/>
                        </a:rPr>
                        <a:t>	6,000</a:t>
                      </a:r>
                    </a:p>
                  </a:txBody>
                  <a:tcPr anchor="ctr"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314325">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Standard processing time (hour/copy)</a:t>
                      </a:r>
                    </a:p>
                  </a:txBody>
                  <a:tcPr anchor="ctr"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tab pos="723900" algn="r"/>
                        </a:tabLst>
                      </a:pPr>
                      <a:r>
                        <a:rPr kumimoji="0" lang="en-US" sz="1400" b="1" i="0" u="none" strike="noStrike" cap="none" normalizeH="0" baseline="0" smtClean="0">
                          <a:ln>
                            <a:noFill/>
                          </a:ln>
                          <a:solidFill>
                            <a:schemeClr val="tx1"/>
                          </a:solidFill>
                          <a:effectLst/>
                          <a:latin typeface="Arial" charset="0"/>
                        </a:rPr>
                        <a:t>	0.5</a:t>
                      </a: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tab pos="723900" algn="r"/>
                        </a:tabLst>
                      </a:pPr>
                      <a:r>
                        <a:rPr kumimoji="0" lang="en-US" sz="1400" b="1" i="0" u="none" strike="noStrike" cap="none" normalizeH="0" baseline="0" smtClean="0">
                          <a:ln>
                            <a:noFill/>
                          </a:ln>
                          <a:solidFill>
                            <a:schemeClr val="tx1"/>
                          </a:solidFill>
                          <a:effectLst/>
                          <a:latin typeface="Arial" charset="0"/>
                        </a:rPr>
                        <a:t>	0.7</a:t>
                      </a:r>
                    </a:p>
                  </a:txBody>
                  <a:tcPr anchor="ctr"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2"/>
                  </a:ext>
                </a:extLst>
              </a:tr>
              <a:tr h="314325">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Average lot size (copies per report)</a:t>
                      </a:r>
                    </a:p>
                  </a:txBody>
                  <a:tcPr anchor="ctr"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tab pos="723900" algn="r"/>
                        </a:tabLst>
                      </a:pPr>
                      <a:r>
                        <a:rPr kumimoji="0" lang="en-US" sz="1400" b="1" i="0" u="none" strike="noStrike" cap="none" normalizeH="0" baseline="0" smtClean="0">
                          <a:ln>
                            <a:noFill/>
                          </a:ln>
                          <a:solidFill>
                            <a:schemeClr val="tx1"/>
                          </a:solidFill>
                          <a:effectLst/>
                          <a:latin typeface="Arial" charset="0"/>
                        </a:rPr>
                        <a:t>	20</a:t>
                      </a: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tab pos="723900" algn="r"/>
                        </a:tabLst>
                      </a:pPr>
                      <a:r>
                        <a:rPr kumimoji="0" lang="en-US" sz="1400" b="1" i="0" u="none" strike="noStrike" cap="none" normalizeH="0" baseline="0" smtClean="0">
                          <a:ln>
                            <a:noFill/>
                          </a:ln>
                          <a:solidFill>
                            <a:schemeClr val="tx1"/>
                          </a:solidFill>
                          <a:effectLst/>
                          <a:latin typeface="Arial" charset="0"/>
                        </a:rPr>
                        <a:t>	30</a:t>
                      </a:r>
                    </a:p>
                  </a:txBody>
                  <a:tcPr anchor="ctr"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314325">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Standard setup time (hours)</a:t>
                      </a:r>
                    </a:p>
                  </a:txBody>
                  <a:tcPr anchor="ctr" horzOverflow="overflow">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tab pos="723900" algn="r"/>
                        </a:tabLst>
                      </a:pPr>
                      <a:r>
                        <a:rPr kumimoji="0" lang="en-US" sz="1400" b="1" i="0" u="none" strike="noStrike" cap="none" normalizeH="0" baseline="0" smtClean="0">
                          <a:ln>
                            <a:noFill/>
                          </a:ln>
                          <a:solidFill>
                            <a:schemeClr val="tx1"/>
                          </a:solidFill>
                          <a:effectLst/>
                          <a:latin typeface="Arial" charset="0"/>
                        </a:rPr>
                        <a:t>	0.25</a:t>
                      </a:r>
                    </a:p>
                  </a:txBody>
                  <a:tcPr anchor="ct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tab pos="723900" algn="r"/>
                        </a:tabLst>
                      </a:pPr>
                      <a:r>
                        <a:rPr kumimoji="0" lang="en-US" sz="1400" b="1" i="0" u="none" strike="noStrike" cap="none" normalizeH="0" baseline="0" smtClean="0">
                          <a:ln>
                            <a:noFill/>
                          </a:ln>
                          <a:solidFill>
                            <a:schemeClr val="tx1"/>
                          </a:solidFill>
                          <a:effectLst/>
                          <a:latin typeface="Arial" charset="0"/>
                        </a:rPr>
                        <a:t>	0.40</a:t>
                      </a:r>
                    </a:p>
                  </a:txBody>
                  <a:tcPr anchor="ctr" horzOverflow="overflow">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83230986"/>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5955"/>
                                        </p:tgtEl>
                                        <p:attrNameLst>
                                          <p:attrName>style.visibility</p:attrName>
                                        </p:attrNameLst>
                                      </p:cBhvr>
                                      <p:to>
                                        <p:strVal val="visible"/>
                                      </p:to>
                                    </p:set>
                                    <p:animEffect transition="in" filter="strips(downRight)">
                                      <p:cBhvr>
                                        <p:cTn id="7" dur="1000"/>
                                        <p:tgtEl>
                                          <p:spTgt spid="125955"/>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125956"/>
                                        </p:tgtEl>
                                        <p:attrNameLst>
                                          <p:attrName>style.visibility</p:attrName>
                                        </p:attrNameLst>
                                      </p:cBhvr>
                                      <p:to>
                                        <p:strVal val="visible"/>
                                      </p:to>
                                    </p:set>
                                    <p:animEffect transition="in" filter="strips(downRight)">
                                      <p:cBhvr>
                                        <p:cTn id="11" dur="1000"/>
                                        <p:tgtEl>
                                          <p:spTgt spid="1259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6978" name="Rectangle 2"/>
          <p:cNvSpPr>
            <a:spLocks noGrp="1" noChangeArrowheads="1"/>
          </p:cNvSpPr>
          <p:nvPr>
            <p:ph type="title" idx="4294967295"/>
          </p:nvPr>
        </p:nvSpPr>
        <p:spPr>
          <a:xfrm>
            <a:off x="457200" y="-304800"/>
            <a:ext cx="8229600" cy="1600200"/>
          </a:xfrm>
        </p:spPr>
        <p:txBody>
          <a:bodyPr/>
          <a:lstStyle/>
          <a:p>
            <a:pPr eaLnBrk="1" hangingPunct="1">
              <a:defRPr/>
            </a:pPr>
            <a:r>
              <a:rPr lang="en-US" sz="4000" dirty="0" smtClean="0"/>
              <a:t>Estimating Capacity Requirements</a:t>
            </a:r>
          </a:p>
        </p:txBody>
      </p:sp>
      <p:sp>
        <p:nvSpPr>
          <p:cNvPr id="126979" name="Rectangle 3"/>
          <p:cNvSpPr>
            <a:spLocks noGrp="1" noChangeArrowheads="1"/>
          </p:cNvSpPr>
          <p:nvPr>
            <p:ph type="body" idx="4294967295"/>
          </p:nvPr>
        </p:nvSpPr>
        <p:spPr>
          <a:xfrm>
            <a:off x="774700" y="1308100"/>
            <a:ext cx="7912100" cy="373063"/>
          </a:xfrm>
        </p:spPr>
        <p:txBody>
          <a:bodyPr>
            <a:normAutofit lnSpcReduction="10000"/>
          </a:bodyPr>
          <a:lstStyle/>
          <a:p>
            <a:pPr marL="0" indent="0" eaLnBrk="1" hangingPunct="1">
              <a:buFont typeface="Wingdings" pitchFamily="2" charset="2"/>
              <a:buNone/>
            </a:pPr>
            <a:r>
              <a:rPr lang="en-US" altLang="en-US" sz="2000" smtClean="0">
                <a:solidFill>
                  <a:srgbClr val="B63533"/>
                </a:solidFill>
              </a:rPr>
              <a:t>SOLUTION</a:t>
            </a:r>
            <a:endParaRPr lang="en-US" altLang="en-US" sz="2000" smtClean="0"/>
          </a:p>
        </p:txBody>
      </p:sp>
      <p:grpSp>
        <p:nvGrpSpPr>
          <p:cNvPr id="2" name="Group 4"/>
          <p:cNvGrpSpPr>
            <a:grpSpLocks/>
          </p:cNvGrpSpPr>
          <p:nvPr/>
        </p:nvGrpSpPr>
        <p:grpSpPr bwMode="auto">
          <a:xfrm>
            <a:off x="504825" y="2038352"/>
            <a:ext cx="8486775" cy="1033463"/>
            <a:chOff x="430" y="1260"/>
            <a:chExt cx="5346" cy="651"/>
          </a:xfrm>
        </p:grpSpPr>
        <p:sp>
          <p:nvSpPr>
            <p:cNvPr id="32773" name="Text Box 5"/>
            <p:cNvSpPr txBox="1">
              <a:spLocks noChangeArrowheads="1"/>
            </p:cNvSpPr>
            <p:nvPr/>
          </p:nvSpPr>
          <p:spPr bwMode="auto">
            <a:xfrm>
              <a:off x="430" y="1407"/>
              <a:ext cx="40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sz="2000" dirty="0">
                  <a:solidFill>
                    <a:schemeClr val="tx1">
                      <a:lumMod val="50000"/>
                      <a:lumOff val="50000"/>
                    </a:schemeClr>
                  </a:solidFill>
                  <a:latin typeface="+mj-lt"/>
                  <a:cs typeface="+mn-cs"/>
                </a:rPr>
                <a:t>M =</a:t>
              </a:r>
            </a:p>
          </p:txBody>
        </p:sp>
        <p:grpSp>
          <p:nvGrpSpPr>
            <p:cNvPr id="32774" name="Group 6"/>
            <p:cNvGrpSpPr>
              <a:grpSpLocks/>
            </p:cNvGrpSpPr>
            <p:nvPr/>
          </p:nvGrpSpPr>
          <p:grpSpPr bwMode="auto">
            <a:xfrm>
              <a:off x="732" y="1260"/>
              <a:ext cx="5044" cy="651"/>
              <a:chOff x="828" y="1108"/>
              <a:chExt cx="5044" cy="651"/>
            </a:xfrm>
          </p:grpSpPr>
          <p:sp>
            <p:nvSpPr>
              <p:cNvPr id="32775" name="Text Box 7"/>
              <p:cNvSpPr txBox="1">
                <a:spLocks noChangeArrowheads="1"/>
              </p:cNvSpPr>
              <p:nvPr/>
            </p:nvSpPr>
            <p:spPr bwMode="auto">
              <a:xfrm>
                <a:off x="828" y="1108"/>
                <a:ext cx="5044" cy="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lnSpc>
                    <a:spcPct val="90000"/>
                  </a:lnSpc>
                  <a:spcBef>
                    <a:spcPct val="40000"/>
                  </a:spcBef>
                </a:pPr>
                <a:r>
                  <a:rPr lang="en-US" altLang="en-US" sz="1600" dirty="0" smtClean="0">
                    <a:solidFill>
                      <a:schemeClr val="tx1">
                        <a:lumMod val="50000"/>
                        <a:lumOff val="50000"/>
                      </a:schemeClr>
                    </a:solidFill>
                    <a:latin typeface="+mj-lt"/>
                    <a:cs typeface="+mn-cs"/>
                  </a:rPr>
                  <a:t>[</a:t>
                </a:r>
                <a:r>
                  <a:rPr lang="en-US" altLang="en-US" sz="1600" dirty="0" err="1" smtClean="0">
                    <a:solidFill>
                      <a:schemeClr val="tx1">
                        <a:lumMod val="50000"/>
                        <a:lumOff val="50000"/>
                      </a:schemeClr>
                    </a:solidFill>
                    <a:latin typeface="+mj-lt"/>
                    <a:cs typeface="+mn-cs"/>
                  </a:rPr>
                  <a:t>Dp</a:t>
                </a:r>
                <a:r>
                  <a:rPr lang="en-US" altLang="en-US" sz="1600" dirty="0" smtClean="0">
                    <a:solidFill>
                      <a:schemeClr val="tx1">
                        <a:lumMod val="50000"/>
                        <a:lumOff val="50000"/>
                      </a:schemeClr>
                    </a:solidFill>
                    <a:latin typeface="+mj-lt"/>
                    <a:cs typeface="+mn-cs"/>
                  </a:rPr>
                  <a:t> </a:t>
                </a:r>
                <a:r>
                  <a:rPr lang="en-US" altLang="en-US" sz="1600" dirty="0">
                    <a:solidFill>
                      <a:schemeClr val="tx1">
                        <a:lumMod val="50000"/>
                        <a:lumOff val="50000"/>
                      </a:schemeClr>
                    </a:solidFill>
                    <a:latin typeface="+mj-lt"/>
                    <a:cs typeface="+mn-cs"/>
                  </a:rPr>
                  <a:t>+ (D/Q)s]product 1 + [</a:t>
                </a:r>
                <a:r>
                  <a:rPr lang="en-US" altLang="en-US" sz="1600" dirty="0" err="1">
                    <a:solidFill>
                      <a:schemeClr val="tx1">
                        <a:lumMod val="50000"/>
                        <a:lumOff val="50000"/>
                      </a:schemeClr>
                    </a:solidFill>
                    <a:latin typeface="+mj-lt"/>
                    <a:cs typeface="+mn-cs"/>
                  </a:rPr>
                  <a:t>Dp</a:t>
                </a:r>
                <a:r>
                  <a:rPr lang="en-US" altLang="en-US" sz="1600" dirty="0">
                    <a:solidFill>
                      <a:schemeClr val="tx1">
                        <a:lumMod val="50000"/>
                        <a:lumOff val="50000"/>
                      </a:schemeClr>
                    </a:solidFill>
                    <a:latin typeface="+mj-lt"/>
                    <a:cs typeface="+mn-cs"/>
                  </a:rPr>
                  <a:t> + (D/Q)s]product 1 + … + [</a:t>
                </a:r>
                <a:r>
                  <a:rPr lang="en-US" altLang="en-US" sz="1600" dirty="0" err="1">
                    <a:solidFill>
                      <a:schemeClr val="tx1">
                        <a:lumMod val="50000"/>
                        <a:lumOff val="50000"/>
                      </a:schemeClr>
                    </a:solidFill>
                    <a:latin typeface="+mj-lt"/>
                    <a:cs typeface="+mn-cs"/>
                  </a:rPr>
                  <a:t>Dp</a:t>
                </a:r>
                <a:r>
                  <a:rPr lang="en-US" altLang="en-US" sz="1600" dirty="0">
                    <a:solidFill>
                      <a:schemeClr val="tx1">
                        <a:lumMod val="50000"/>
                        <a:lumOff val="50000"/>
                      </a:schemeClr>
                    </a:solidFill>
                    <a:latin typeface="+mj-lt"/>
                    <a:cs typeface="+mn-cs"/>
                  </a:rPr>
                  <a:t> + (D/Q)s]product n</a:t>
                </a:r>
              </a:p>
              <a:p>
                <a:pPr algn="ctr">
                  <a:lnSpc>
                    <a:spcPct val="90000"/>
                  </a:lnSpc>
                  <a:spcBef>
                    <a:spcPct val="40000"/>
                  </a:spcBef>
                </a:pPr>
                <a:endParaRPr lang="en-US" altLang="en-US" dirty="0" smtClean="0">
                  <a:solidFill>
                    <a:schemeClr val="tx1">
                      <a:lumMod val="50000"/>
                      <a:lumOff val="50000"/>
                    </a:schemeClr>
                  </a:solidFill>
                  <a:latin typeface="+mj-lt"/>
                  <a:cs typeface="+mn-cs"/>
                </a:endParaRPr>
              </a:p>
              <a:p>
                <a:pPr algn="ctr">
                  <a:lnSpc>
                    <a:spcPct val="90000"/>
                  </a:lnSpc>
                  <a:spcBef>
                    <a:spcPct val="40000"/>
                  </a:spcBef>
                </a:pPr>
                <a:r>
                  <a:rPr lang="en-US" altLang="en-US" sz="1600" dirty="0" smtClean="0">
                    <a:solidFill>
                      <a:schemeClr val="tx1">
                        <a:lumMod val="50000"/>
                        <a:lumOff val="50000"/>
                      </a:schemeClr>
                    </a:solidFill>
                    <a:latin typeface="+mj-lt"/>
                    <a:cs typeface="+mn-cs"/>
                  </a:rPr>
                  <a:t>N[1 </a:t>
                </a:r>
                <a:r>
                  <a:rPr lang="en-US" altLang="en-US" sz="1600" dirty="0">
                    <a:solidFill>
                      <a:schemeClr val="tx1">
                        <a:lumMod val="50000"/>
                        <a:lumOff val="50000"/>
                      </a:schemeClr>
                    </a:solidFill>
                    <a:latin typeface="+mj-lt"/>
                    <a:cs typeface="+mn-cs"/>
                  </a:rPr>
                  <a:t>– (C/100)]</a:t>
                </a:r>
              </a:p>
            </p:txBody>
          </p:sp>
          <p:sp>
            <p:nvSpPr>
              <p:cNvPr id="32776" name="Line 8"/>
              <p:cNvSpPr>
                <a:spLocks noChangeShapeType="1"/>
              </p:cNvSpPr>
              <p:nvPr/>
            </p:nvSpPr>
            <p:spPr bwMode="auto">
              <a:xfrm>
                <a:off x="899" y="1408"/>
                <a:ext cx="460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4" name="Group 9"/>
          <p:cNvGrpSpPr>
            <a:grpSpLocks/>
          </p:cNvGrpSpPr>
          <p:nvPr/>
        </p:nvGrpSpPr>
        <p:grpSpPr bwMode="auto">
          <a:xfrm>
            <a:off x="771525" y="3221038"/>
            <a:ext cx="7851775" cy="534987"/>
            <a:chOff x="486" y="1917"/>
            <a:chExt cx="4946" cy="337"/>
          </a:xfrm>
        </p:grpSpPr>
        <p:sp>
          <p:nvSpPr>
            <p:cNvPr id="32778" name="Text Box 10"/>
            <p:cNvSpPr txBox="1">
              <a:spLocks noChangeArrowheads="1"/>
            </p:cNvSpPr>
            <p:nvPr/>
          </p:nvSpPr>
          <p:spPr bwMode="auto">
            <a:xfrm>
              <a:off x="486" y="2023"/>
              <a:ext cx="20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tLang="en-US" b="1"/>
                <a:t>=</a:t>
              </a:r>
            </a:p>
          </p:txBody>
        </p:sp>
        <p:sp>
          <p:nvSpPr>
            <p:cNvPr id="32779" name="Text Box 11"/>
            <p:cNvSpPr txBox="1">
              <a:spLocks noChangeArrowheads="1"/>
            </p:cNvSpPr>
            <p:nvPr/>
          </p:nvSpPr>
          <p:spPr bwMode="auto">
            <a:xfrm>
              <a:off x="620" y="1917"/>
              <a:ext cx="2478"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lnSpc>
                  <a:spcPct val="90000"/>
                </a:lnSpc>
                <a:spcBef>
                  <a:spcPct val="40000"/>
                </a:spcBef>
              </a:pPr>
              <a:r>
                <a:rPr lang="en-US" altLang="en-US" sz="1600" dirty="0" smtClean="0">
                  <a:solidFill>
                    <a:schemeClr val="tx1">
                      <a:lumMod val="50000"/>
                      <a:lumOff val="50000"/>
                    </a:schemeClr>
                  </a:solidFill>
                  <a:latin typeface="+mj-lt"/>
                  <a:cs typeface="+mn-cs"/>
                </a:rPr>
                <a:t>[2,000(0.5</a:t>
              </a:r>
              <a:r>
                <a:rPr lang="en-US" altLang="en-US" sz="1600" dirty="0">
                  <a:solidFill>
                    <a:schemeClr val="tx1">
                      <a:lumMod val="50000"/>
                      <a:lumOff val="50000"/>
                    </a:schemeClr>
                  </a:solidFill>
                  <a:latin typeface="+mj-lt"/>
                  <a:cs typeface="+mn-cs"/>
                </a:rPr>
                <a:t>) + (2,000/20)(0.25)]client X </a:t>
              </a:r>
            </a:p>
          </p:txBody>
        </p:sp>
        <p:sp>
          <p:nvSpPr>
            <p:cNvPr id="32780" name="Line 12"/>
            <p:cNvSpPr>
              <a:spLocks noChangeShapeType="1"/>
            </p:cNvSpPr>
            <p:nvPr/>
          </p:nvSpPr>
          <p:spPr bwMode="auto">
            <a:xfrm>
              <a:off x="688" y="2144"/>
              <a:ext cx="4744"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26989" name="Text Box 13"/>
          <p:cNvSpPr txBox="1">
            <a:spLocks noChangeArrowheads="1"/>
          </p:cNvSpPr>
          <p:nvPr/>
        </p:nvSpPr>
        <p:spPr bwMode="auto">
          <a:xfrm>
            <a:off x="4671292" y="3221038"/>
            <a:ext cx="4055919"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lnSpc>
                <a:spcPct val="90000"/>
              </a:lnSpc>
              <a:spcBef>
                <a:spcPct val="40000"/>
              </a:spcBef>
            </a:pPr>
            <a:r>
              <a:rPr lang="en-US" altLang="en-US" sz="1600" dirty="0" smtClean="0">
                <a:solidFill>
                  <a:schemeClr val="tx1">
                    <a:lumMod val="50000"/>
                    <a:lumOff val="50000"/>
                  </a:schemeClr>
                </a:solidFill>
                <a:latin typeface="+mj-lt"/>
                <a:cs typeface="+mn-cs"/>
              </a:rPr>
              <a:t>+ [6,000(0.7</a:t>
            </a:r>
            <a:r>
              <a:rPr lang="en-US" altLang="en-US" sz="1600" dirty="0">
                <a:solidFill>
                  <a:schemeClr val="tx1">
                    <a:lumMod val="50000"/>
                    <a:lumOff val="50000"/>
                  </a:schemeClr>
                </a:solidFill>
                <a:latin typeface="+mj-lt"/>
                <a:cs typeface="+mn-cs"/>
              </a:rPr>
              <a:t>) + (6,000/30)(0.40)]client Y</a:t>
            </a:r>
          </a:p>
        </p:txBody>
      </p:sp>
      <p:sp>
        <p:nvSpPr>
          <p:cNvPr id="126990" name="Text Box 14"/>
          <p:cNvSpPr txBox="1">
            <a:spLocks noChangeArrowheads="1"/>
          </p:cNvSpPr>
          <p:nvPr/>
        </p:nvSpPr>
        <p:spPr bwMode="auto">
          <a:xfrm>
            <a:off x="1930357" y="3586162"/>
            <a:ext cx="5721438"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lnSpc>
                <a:spcPct val="90000"/>
              </a:lnSpc>
              <a:spcBef>
                <a:spcPct val="40000"/>
              </a:spcBef>
            </a:pPr>
            <a:r>
              <a:rPr lang="en-US" altLang="en-US" sz="1600" dirty="0" smtClean="0">
                <a:solidFill>
                  <a:schemeClr val="tx1">
                    <a:lumMod val="50000"/>
                    <a:lumOff val="50000"/>
                  </a:schemeClr>
                </a:solidFill>
                <a:latin typeface="+mj-lt"/>
                <a:cs typeface="+mn-cs"/>
              </a:rPr>
              <a:t>[(250 </a:t>
            </a:r>
            <a:r>
              <a:rPr lang="en-US" altLang="en-US" sz="1600" dirty="0">
                <a:solidFill>
                  <a:schemeClr val="tx1">
                    <a:lumMod val="50000"/>
                    <a:lumOff val="50000"/>
                  </a:schemeClr>
                </a:solidFill>
                <a:latin typeface="+mj-lt"/>
                <a:cs typeface="+mn-cs"/>
              </a:rPr>
              <a:t>day/year)(1 shift/day)(8 hours/shift)][1.0 - (15/100)]</a:t>
            </a:r>
          </a:p>
        </p:txBody>
      </p:sp>
      <p:grpSp>
        <p:nvGrpSpPr>
          <p:cNvPr id="5" name="Group 15"/>
          <p:cNvGrpSpPr>
            <a:grpSpLocks/>
          </p:cNvGrpSpPr>
          <p:nvPr/>
        </p:nvGrpSpPr>
        <p:grpSpPr bwMode="auto">
          <a:xfrm>
            <a:off x="763588" y="4267200"/>
            <a:ext cx="1865313" cy="655638"/>
            <a:chOff x="985" y="2971"/>
            <a:chExt cx="1175" cy="413"/>
          </a:xfrm>
        </p:grpSpPr>
        <p:sp>
          <p:nvSpPr>
            <p:cNvPr id="32784" name="Text Box 16"/>
            <p:cNvSpPr txBox="1">
              <a:spLocks noChangeArrowheads="1"/>
            </p:cNvSpPr>
            <p:nvPr/>
          </p:nvSpPr>
          <p:spPr bwMode="auto">
            <a:xfrm>
              <a:off x="985" y="3103"/>
              <a:ext cx="1175"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lnSpc>
                  <a:spcPct val="120000"/>
                </a:lnSpc>
              </a:pPr>
              <a:r>
                <a:rPr lang="en-US" altLang="en-US" b="1" dirty="0"/>
                <a:t>=              = </a:t>
              </a:r>
              <a:r>
                <a:rPr lang="en-US" altLang="en-US" sz="1600" dirty="0">
                  <a:solidFill>
                    <a:schemeClr val="tx1">
                      <a:lumMod val="50000"/>
                      <a:lumOff val="50000"/>
                    </a:schemeClr>
                  </a:solidFill>
                  <a:latin typeface="+mj-lt"/>
                  <a:cs typeface="+mn-cs"/>
                </a:rPr>
                <a:t>3.12</a:t>
              </a:r>
            </a:p>
          </p:txBody>
        </p:sp>
        <p:grpSp>
          <p:nvGrpSpPr>
            <p:cNvPr id="32785" name="Group 17"/>
            <p:cNvGrpSpPr>
              <a:grpSpLocks/>
            </p:cNvGrpSpPr>
            <p:nvPr/>
          </p:nvGrpSpPr>
          <p:grpSpPr bwMode="auto">
            <a:xfrm>
              <a:off x="1184" y="2971"/>
              <a:ext cx="456" cy="413"/>
              <a:chOff x="2664" y="2707"/>
              <a:chExt cx="456" cy="413"/>
            </a:xfrm>
          </p:grpSpPr>
          <p:sp>
            <p:nvSpPr>
              <p:cNvPr id="32786" name="Text Box 18"/>
              <p:cNvSpPr txBox="1">
                <a:spLocks noChangeArrowheads="1"/>
              </p:cNvSpPr>
              <p:nvPr/>
            </p:nvSpPr>
            <p:spPr bwMode="auto">
              <a:xfrm>
                <a:off x="2673" y="2707"/>
                <a:ext cx="438" cy="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a:lnSpc>
                    <a:spcPct val="120000"/>
                  </a:lnSpc>
                </a:pPr>
                <a:r>
                  <a:rPr lang="en-US" altLang="en-US" sz="1600" dirty="0">
                    <a:solidFill>
                      <a:schemeClr val="tx1">
                        <a:lumMod val="50000"/>
                        <a:lumOff val="50000"/>
                      </a:schemeClr>
                    </a:solidFill>
                    <a:latin typeface="+mj-lt"/>
                    <a:cs typeface="+mn-cs"/>
                  </a:rPr>
                  <a:t>5,305</a:t>
                </a:r>
              </a:p>
              <a:p>
                <a:pPr algn="ctr">
                  <a:lnSpc>
                    <a:spcPct val="120000"/>
                  </a:lnSpc>
                </a:pPr>
                <a:r>
                  <a:rPr lang="en-US" altLang="en-US" sz="1600" dirty="0">
                    <a:solidFill>
                      <a:schemeClr val="tx1">
                        <a:lumMod val="50000"/>
                        <a:lumOff val="50000"/>
                      </a:schemeClr>
                    </a:solidFill>
                    <a:latin typeface="+mj-lt"/>
                    <a:cs typeface="+mn-cs"/>
                  </a:rPr>
                  <a:t>1,700</a:t>
                </a:r>
              </a:p>
            </p:txBody>
          </p:sp>
          <p:sp>
            <p:nvSpPr>
              <p:cNvPr id="32787" name="Line 19"/>
              <p:cNvSpPr>
                <a:spLocks noChangeShapeType="1"/>
              </p:cNvSpPr>
              <p:nvPr/>
            </p:nvSpPr>
            <p:spPr bwMode="auto">
              <a:xfrm>
                <a:off x="2664" y="2947"/>
                <a:ext cx="45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126996" name="Text Box 20"/>
          <p:cNvSpPr txBox="1">
            <a:spLocks noChangeArrowheads="1"/>
          </p:cNvSpPr>
          <p:nvPr/>
        </p:nvSpPr>
        <p:spPr bwMode="auto">
          <a:xfrm>
            <a:off x="774700" y="5395913"/>
            <a:ext cx="700881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nSpc>
                <a:spcPct val="90000"/>
              </a:lnSpc>
            </a:pPr>
            <a:r>
              <a:rPr lang="en-US" altLang="en-US" sz="2000" dirty="0">
                <a:solidFill>
                  <a:schemeClr val="tx1">
                    <a:lumMod val="50000"/>
                    <a:lumOff val="50000"/>
                  </a:schemeClr>
                </a:solidFill>
                <a:latin typeface="+mj-lt"/>
                <a:cs typeface="+mn-cs"/>
              </a:rPr>
              <a:t>Rounding up to the next integer gives a requirement of four machines.</a:t>
            </a:r>
          </a:p>
        </p:txBody>
      </p:sp>
    </p:spTree>
    <p:extLst>
      <p:ext uri="{BB962C8B-B14F-4D97-AF65-F5344CB8AC3E}">
        <p14:creationId xmlns:p14="http://schemas.microsoft.com/office/powerpoint/2010/main" val="3869114972"/>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26979"/>
                                        </p:tgtEl>
                                        <p:attrNameLst>
                                          <p:attrName>style.visibility</p:attrName>
                                        </p:attrNameLst>
                                      </p:cBhvr>
                                      <p:to>
                                        <p:strVal val="visible"/>
                                      </p:to>
                                    </p:set>
                                    <p:animEffect transition="in" filter="strips(downRight)">
                                      <p:cBhvr>
                                        <p:cTn id="7" dur="1000"/>
                                        <p:tgtEl>
                                          <p:spTgt spid="126979"/>
                                        </p:tgtEl>
                                      </p:cBhvr>
                                    </p:animEffect>
                                  </p:childTnLst>
                                </p:cTn>
                              </p:par>
                            </p:childTnLst>
                          </p:cTn>
                        </p:par>
                        <p:par>
                          <p:cTn id="8" fill="hold" nodeType="afterGroup">
                            <p:stCondLst>
                              <p:cond delay="2000"/>
                            </p:stCondLst>
                            <p:childTnLst>
                              <p:par>
                                <p:cTn id="9" presetID="22" presetClass="entr" presetSubtype="8"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10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000"/>
                                        <p:tgtEl>
                                          <p:spTgt spid="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26989"/>
                                        </p:tgtEl>
                                        <p:attrNameLst>
                                          <p:attrName>style.visibility</p:attrName>
                                        </p:attrNameLst>
                                      </p:cBhvr>
                                      <p:to>
                                        <p:strVal val="visible"/>
                                      </p:to>
                                    </p:set>
                                    <p:animEffect transition="in" filter="wipe(left)">
                                      <p:cBhvr>
                                        <p:cTn id="21" dur="1000"/>
                                        <p:tgtEl>
                                          <p:spTgt spid="126989"/>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26990"/>
                                        </p:tgtEl>
                                        <p:attrNameLst>
                                          <p:attrName>style.visibility</p:attrName>
                                        </p:attrNameLst>
                                      </p:cBhvr>
                                      <p:to>
                                        <p:strVal val="visible"/>
                                      </p:to>
                                    </p:set>
                                    <p:animEffect transition="in" filter="wipe(left)">
                                      <p:cBhvr>
                                        <p:cTn id="26" dur="1000"/>
                                        <p:tgtEl>
                                          <p:spTgt spid="126990"/>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1000"/>
                                        <p:tgtEl>
                                          <p:spTgt spid="5"/>
                                        </p:tgtEl>
                                      </p:cBhvr>
                                    </p:animEffect>
                                  </p:childTnLst>
                                </p:cTn>
                              </p:par>
                            </p:childTnLst>
                          </p:cTn>
                        </p:par>
                        <p:par>
                          <p:cTn id="32" fill="hold" nodeType="afterGroup">
                            <p:stCondLst>
                              <p:cond delay="1000"/>
                            </p:stCondLst>
                            <p:childTnLst>
                              <p:par>
                                <p:cTn id="33" presetID="18" presetClass="entr" presetSubtype="6" fill="hold" grpId="0" nodeType="afterEffect">
                                  <p:stCondLst>
                                    <p:cond delay="1000"/>
                                  </p:stCondLst>
                                  <p:childTnLst>
                                    <p:set>
                                      <p:cBhvr>
                                        <p:cTn id="34" dur="1" fill="hold">
                                          <p:stCondLst>
                                            <p:cond delay="0"/>
                                          </p:stCondLst>
                                        </p:cTn>
                                        <p:tgtEl>
                                          <p:spTgt spid="126996"/>
                                        </p:tgtEl>
                                        <p:attrNameLst>
                                          <p:attrName>style.visibility</p:attrName>
                                        </p:attrNameLst>
                                      </p:cBhvr>
                                      <p:to>
                                        <p:strVal val="visible"/>
                                      </p:to>
                                    </p:set>
                                    <p:animEffect transition="in" filter="strips(downRight)">
                                      <p:cBhvr>
                                        <p:cTn id="35" dur="1000"/>
                                        <p:tgtEl>
                                          <p:spTgt spid="1269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9" grpId="0"/>
      <p:bldP spid="126989" grpId="0"/>
      <p:bldP spid="126990" grpId="0"/>
      <p:bldP spid="126996"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6"/>
          <p:cNvSpPr txBox="1">
            <a:spLocks noGrp="1" noChangeArrowheads="1"/>
          </p:cNvSpPr>
          <p:nvPr/>
        </p:nvSpPr>
        <p:spPr bwMode="auto">
          <a:xfrm>
            <a:off x="0" y="6653213"/>
            <a:ext cx="4792663"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ctr" eaLnBrk="0" hangingPunct="0"/>
            <a:r>
              <a:rPr lang="en-US" altLang="en-US" sz="800"/>
              <a:t>Copyright © 2010 Pearson Education, Inc. Publishing as Prentice Hall.</a:t>
            </a:r>
          </a:p>
        </p:txBody>
      </p:sp>
      <p:sp>
        <p:nvSpPr>
          <p:cNvPr id="133122" name="Rectangle 2"/>
          <p:cNvSpPr>
            <a:spLocks noGrp="1" noChangeArrowheads="1"/>
          </p:cNvSpPr>
          <p:nvPr>
            <p:ph type="title" idx="4294967295"/>
          </p:nvPr>
        </p:nvSpPr>
        <p:spPr>
          <a:xfrm>
            <a:off x="457200" y="-304800"/>
            <a:ext cx="8229600" cy="1600200"/>
          </a:xfrm>
        </p:spPr>
        <p:txBody>
          <a:bodyPr/>
          <a:lstStyle/>
          <a:p>
            <a:pPr eaLnBrk="1" hangingPunct="1">
              <a:defRPr/>
            </a:pPr>
            <a:r>
              <a:rPr lang="en-US" sz="4000" dirty="0" smtClean="0"/>
              <a:t>Tools for Capacity Planning</a:t>
            </a:r>
          </a:p>
        </p:txBody>
      </p:sp>
      <p:sp>
        <p:nvSpPr>
          <p:cNvPr id="133123" name="Rectangle 3"/>
          <p:cNvSpPr>
            <a:spLocks noGrp="1" noChangeArrowheads="1"/>
          </p:cNvSpPr>
          <p:nvPr>
            <p:ph type="body" idx="4294967295"/>
          </p:nvPr>
        </p:nvSpPr>
        <p:spPr>
          <a:xfrm>
            <a:off x="774700" y="1371600"/>
            <a:ext cx="7912100" cy="1897063"/>
          </a:xfrm>
        </p:spPr>
        <p:txBody>
          <a:bodyPr/>
          <a:lstStyle/>
          <a:p>
            <a:pPr eaLnBrk="1" hangingPunct="1"/>
            <a:r>
              <a:rPr lang="en-US" altLang="en-US" dirty="0" smtClean="0"/>
              <a:t>Waiting-line models</a:t>
            </a:r>
          </a:p>
          <a:p>
            <a:pPr marL="457200" lvl="1" indent="0" eaLnBrk="1" hangingPunct="1">
              <a:buNone/>
            </a:pPr>
            <a:r>
              <a:rPr lang="en-US" altLang="en-US" sz="2000" dirty="0" smtClean="0"/>
              <a:t>-Useful in high customer-contact processes</a:t>
            </a:r>
          </a:p>
        </p:txBody>
      </p:sp>
      <p:sp>
        <p:nvSpPr>
          <p:cNvPr id="133124" name="Rectangle 4"/>
          <p:cNvSpPr>
            <a:spLocks noChangeArrowheads="1"/>
          </p:cNvSpPr>
          <p:nvPr/>
        </p:nvSpPr>
        <p:spPr bwMode="auto">
          <a:xfrm>
            <a:off x="774700" y="2819400"/>
            <a:ext cx="79121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nSpc>
                <a:spcPct val="90000"/>
              </a:lnSpc>
              <a:spcBef>
                <a:spcPct val="40000"/>
              </a:spcBef>
              <a:buFont typeface="Arial" panose="020B0604020202020204" pitchFamily="34" charset="0"/>
              <a:buChar char="•"/>
            </a:pPr>
            <a:r>
              <a:rPr lang="en-US" altLang="en-US" sz="2400" dirty="0">
                <a:solidFill>
                  <a:schemeClr val="tx1">
                    <a:lumMod val="50000"/>
                    <a:lumOff val="50000"/>
                  </a:schemeClr>
                </a:solidFill>
                <a:latin typeface="+mj-lt"/>
                <a:cs typeface="+mn-cs"/>
              </a:rPr>
              <a:t>Simulation</a:t>
            </a:r>
          </a:p>
          <a:p>
            <a:pPr marL="457200" lvl="1" indent="0">
              <a:lnSpc>
                <a:spcPct val="90000"/>
              </a:lnSpc>
              <a:spcBef>
                <a:spcPct val="40000"/>
              </a:spcBef>
              <a:buClr>
                <a:srgbClr val="B20019"/>
              </a:buClr>
              <a:buSzPct val="75000"/>
            </a:pPr>
            <a:r>
              <a:rPr lang="en-US" altLang="en-US" sz="2000" dirty="0" smtClean="0">
                <a:solidFill>
                  <a:schemeClr val="tx1">
                    <a:lumMod val="50000"/>
                    <a:lumOff val="50000"/>
                  </a:schemeClr>
                </a:solidFill>
                <a:latin typeface="+mj-lt"/>
                <a:cs typeface="+mn-cs"/>
              </a:rPr>
              <a:t>- Can </a:t>
            </a:r>
            <a:r>
              <a:rPr lang="en-US" altLang="en-US" sz="2000" dirty="0">
                <a:solidFill>
                  <a:schemeClr val="tx1">
                    <a:lumMod val="50000"/>
                    <a:lumOff val="50000"/>
                  </a:schemeClr>
                </a:solidFill>
                <a:latin typeface="+mj-lt"/>
                <a:cs typeface="+mn-cs"/>
              </a:rPr>
              <a:t>be used when models are too complex for waiting-line analysis</a:t>
            </a:r>
          </a:p>
        </p:txBody>
      </p:sp>
      <p:sp>
        <p:nvSpPr>
          <p:cNvPr id="133125" name="Rectangle 5"/>
          <p:cNvSpPr>
            <a:spLocks noChangeArrowheads="1"/>
          </p:cNvSpPr>
          <p:nvPr/>
        </p:nvSpPr>
        <p:spPr bwMode="auto">
          <a:xfrm>
            <a:off x="774700" y="4559300"/>
            <a:ext cx="7912100"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nSpc>
                <a:spcPct val="90000"/>
              </a:lnSpc>
              <a:spcBef>
                <a:spcPct val="40000"/>
              </a:spcBef>
              <a:buFont typeface="Arial" panose="020B0604020202020204" pitchFamily="34" charset="0"/>
              <a:buChar char="•"/>
            </a:pPr>
            <a:r>
              <a:rPr lang="en-US" altLang="en-US" sz="2400" dirty="0">
                <a:solidFill>
                  <a:schemeClr val="tx1">
                    <a:lumMod val="50000"/>
                    <a:lumOff val="50000"/>
                  </a:schemeClr>
                </a:solidFill>
                <a:latin typeface="+mj-lt"/>
              </a:rPr>
              <a:t>Decision </a:t>
            </a:r>
            <a:r>
              <a:rPr lang="en-US" altLang="en-US" sz="2400" dirty="0" smtClean="0">
                <a:solidFill>
                  <a:schemeClr val="tx1">
                    <a:lumMod val="50000"/>
                    <a:lumOff val="50000"/>
                  </a:schemeClr>
                </a:solidFill>
                <a:latin typeface="+mj-lt"/>
              </a:rPr>
              <a:t>trees (scenario analysis)</a:t>
            </a:r>
            <a:endParaRPr lang="en-US" altLang="en-US" sz="2400" dirty="0">
              <a:solidFill>
                <a:schemeClr val="tx1">
                  <a:lumMod val="50000"/>
                  <a:lumOff val="50000"/>
                </a:schemeClr>
              </a:solidFill>
              <a:latin typeface="+mj-lt"/>
            </a:endParaRPr>
          </a:p>
          <a:p>
            <a:pPr lvl="1">
              <a:lnSpc>
                <a:spcPct val="90000"/>
              </a:lnSpc>
              <a:spcBef>
                <a:spcPct val="40000"/>
              </a:spcBef>
              <a:buClr>
                <a:srgbClr val="B20019"/>
              </a:buClr>
              <a:buSzPct val="75000"/>
            </a:pPr>
            <a:r>
              <a:rPr lang="en-US" altLang="en-US" sz="2000" dirty="0" smtClean="0">
                <a:solidFill>
                  <a:schemeClr val="tx1">
                    <a:lumMod val="50000"/>
                    <a:lumOff val="50000"/>
                  </a:schemeClr>
                </a:solidFill>
                <a:latin typeface="+mj-lt"/>
              </a:rPr>
              <a:t>- Useful </a:t>
            </a:r>
            <a:r>
              <a:rPr lang="en-US" altLang="en-US" sz="2000" dirty="0">
                <a:solidFill>
                  <a:schemeClr val="tx1">
                    <a:lumMod val="50000"/>
                    <a:lumOff val="50000"/>
                  </a:schemeClr>
                </a:solidFill>
                <a:latin typeface="+mj-lt"/>
              </a:rPr>
              <a:t>when demand is uncertain and sequential decisions are involved</a:t>
            </a:r>
          </a:p>
        </p:txBody>
      </p:sp>
    </p:spTree>
    <p:extLst>
      <p:ext uri="{BB962C8B-B14F-4D97-AF65-F5344CB8AC3E}">
        <p14:creationId xmlns:p14="http://schemas.microsoft.com/office/powerpoint/2010/main" val="4157808160"/>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133123"/>
                                        </p:tgtEl>
                                        <p:attrNameLst>
                                          <p:attrName>style.visibility</p:attrName>
                                        </p:attrNameLst>
                                      </p:cBhvr>
                                      <p:to>
                                        <p:strVal val="visible"/>
                                      </p:to>
                                    </p:set>
                                    <p:animEffect transition="in" filter="strips(downRight)">
                                      <p:cBhvr>
                                        <p:cTn id="7" dur="1000"/>
                                        <p:tgtEl>
                                          <p:spTgt spid="1331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3124"/>
                                        </p:tgtEl>
                                        <p:attrNameLst>
                                          <p:attrName>style.visibility</p:attrName>
                                        </p:attrNameLst>
                                      </p:cBhvr>
                                      <p:to>
                                        <p:strVal val="visible"/>
                                      </p:to>
                                    </p:set>
                                    <p:animEffect transition="in" filter="strips(downRight)">
                                      <p:cBhvr>
                                        <p:cTn id="12" dur="1000"/>
                                        <p:tgtEl>
                                          <p:spTgt spid="1331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33125"/>
                                        </p:tgtEl>
                                        <p:attrNameLst>
                                          <p:attrName>style.visibility</p:attrName>
                                        </p:attrNameLst>
                                      </p:cBhvr>
                                      <p:to>
                                        <p:strVal val="visible"/>
                                      </p:to>
                                    </p:set>
                                    <p:animEffect transition="in" filter="strips(downRight)">
                                      <p:cBhvr>
                                        <p:cTn id="17" dur="1000"/>
                                        <p:tgtEl>
                                          <p:spTgt spid="133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3" grpId="0"/>
      <p:bldP spid="133124" grpId="0"/>
      <p:bldP spid="133125"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mtClean="0"/>
              <a:t>Copyright © 2010 Pearson Education, Inc. Publishing as Prentice Hall.</a:t>
            </a:r>
          </a:p>
        </p:txBody>
      </p:sp>
      <p:sp>
        <p:nvSpPr>
          <p:cNvPr id="285707" name="Rectangle 11"/>
          <p:cNvSpPr>
            <a:spLocks noGrp="1" noChangeArrowheads="1"/>
          </p:cNvSpPr>
          <p:nvPr>
            <p:ph type="title"/>
          </p:nvPr>
        </p:nvSpPr>
        <p:spPr/>
        <p:txBody>
          <a:bodyPr/>
          <a:lstStyle/>
          <a:p>
            <a:pPr eaLnBrk="1" hangingPunct="1">
              <a:defRPr/>
            </a:pPr>
            <a:r>
              <a:rPr lang="en-US" sz="4000" dirty="0" smtClean="0"/>
              <a:t>Across the Organization</a:t>
            </a:r>
          </a:p>
        </p:txBody>
      </p:sp>
      <p:sp>
        <p:nvSpPr>
          <p:cNvPr id="285708" name="Rectangle 12"/>
          <p:cNvSpPr>
            <a:spLocks noGrp="1" noChangeArrowheads="1"/>
          </p:cNvSpPr>
          <p:nvPr>
            <p:ph type="body" idx="1"/>
          </p:nvPr>
        </p:nvSpPr>
        <p:spPr/>
        <p:txBody>
          <a:bodyPr/>
          <a:lstStyle/>
          <a:p>
            <a:pPr marL="533400" indent="-533400" eaLnBrk="1" hangingPunct="1"/>
            <a:r>
              <a:rPr lang="en-US" altLang="en-US" smtClean="0"/>
              <a:t>Operations planning and scheduling is the process of making sure that demand and supply plans are in balance at all levels</a:t>
            </a:r>
          </a:p>
          <a:p>
            <a:pPr marL="533400" indent="-533400" eaLnBrk="1" hangingPunct="1"/>
            <a:r>
              <a:rPr lang="en-US" altLang="en-US" smtClean="0"/>
              <a:t>Sales and operations planning and scheduling</a:t>
            </a:r>
          </a:p>
          <a:p>
            <a:pPr marL="533400" indent="-533400" eaLnBrk="1" hangingPunct="1"/>
            <a:r>
              <a:rPr lang="en-US" altLang="en-US" smtClean="0"/>
              <a:t>Requires managerial inputs from all of the firm’s functions</a:t>
            </a:r>
          </a:p>
          <a:p>
            <a:pPr marL="533400" indent="-533400" eaLnBrk="1" hangingPunct="1"/>
            <a:r>
              <a:rPr lang="en-US" altLang="en-US" smtClean="0"/>
              <a:t>Each function is affected by the plan</a:t>
            </a:r>
          </a:p>
        </p:txBody>
      </p:sp>
    </p:spTree>
    <p:extLst>
      <p:ext uri="{BB962C8B-B14F-4D97-AF65-F5344CB8AC3E}">
        <p14:creationId xmlns:p14="http://schemas.microsoft.com/office/powerpoint/2010/main" val="2307722958"/>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85708">
                                            <p:txEl>
                                              <p:pRg st="0" end="0"/>
                                            </p:txEl>
                                          </p:spTgt>
                                        </p:tgtEl>
                                        <p:attrNameLst>
                                          <p:attrName>style.visibility</p:attrName>
                                        </p:attrNameLst>
                                      </p:cBhvr>
                                      <p:to>
                                        <p:strVal val="visible"/>
                                      </p:to>
                                    </p:set>
                                    <p:animEffect transition="in" filter="strips(downRight)">
                                      <p:cBhvr>
                                        <p:cTn id="7" dur="1000"/>
                                        <p:tgtEl>
                                          <p:spTgt spid="28570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85708">
                                            <p:txEl>
                                              <p:pRg st="1" end="1"/>
                                            </p:txEl>
                                          </p:spTgt>
                                        </p:tgtEl>
                                        <p:attrNameLst>
                                          <p:attrName>style.visibility</p:attrName>
                                        </p:attrNameLst>
                                      </p:cBhvr>
                                      <p:to>
                                        <p:strVal val="visible"/>
                                      </p:to>
                                    </p:set>
                                    <p:animEffect transition="in" filter="strips(downRight)">
                                      <p:cBhvr>
                                        <p:cTn id="12" dur="1000"/>
                                        <p:tgtEl>
                                          <p:spTgt spid="28570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85708">
                                            <p:txEl>
                                              <p:pRg st="2" end="2"/>
                                            </p:txEl>
                                          </p:spTgt>
                                        </p:tgtEl>
                                        <p:attrNameLst>
                                          <p:attrName>style.visibility</p:attrName>
                                        </p:attrNameLst>
                                      </p:cBhvr>
                                      <p:to>
                                        <p:strVal val="visible"/>
                                      </p:to>
                                    </p:set>
                                    <p:animEffect transition="in" filter="strips(downRight)">
                                      <p:cBhvr>
                                        <p:cTn id="17" dur="1000"/>
                                        <p:tgtEl>
                                          <p:spTgt spid="28570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85708">
                                            <p:txEl>
                                              <p:pRg st="3" end="3"/>
                                            </p:txEl>
                                          </p:spTgt>
                                        </p:tgtEl>
                                        <p:attrNameLst>
                                          <p:attrName>style.visibility</p:attrName>
                                        </p:attrNameLst>
                                      </p:cBhvr>
                                      <p:to>
                                        <p:strVal val="visible"/>
                                      </p:to>
                                    </p:set>
                                    <p:animEffect transition="in" filter="strips(downRight)">
                                      <p:cBhvr>
                                        <p:cTn id="22" dur="1000"/>
                                        <p:tgtEl>
                                          <p:spTgt spid="28570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5708"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mtClean="0"/>
              <a:t>Copyright © 2010 Pearson Education, Inc. Publishing as Prentice Hall.</a:t>
            </a:r>
          </a:p>
        </p:txBody>
      </p:sp>
      <p:sp>
        <p:nvSpPr>
          <p:cNvPr id="370690" name="Rectangle 2"/>
          <p:cNvSpPr>
            <a:spLocks noGrp="1" noChangeArrowheads="1"/>
          </p:cNvSpPr>
          <p:nvPr>
            <p:ph type="title"/>
          </p:nvPr>
        </p:nvSpPr>
        <p:spPr>
          <a:xfrm>
            <a:off x="457200" y="-228600"/>
            <a:ext cx="8229600" cy="1600200"/>
          </a:xfrm>
        </p:spPr>
        <p:txBody>
          <a:bodyPr/>
          <a:lstStyle/>
          <a:p>
            <a:pPr eaLnBrk="1" hangingPunct="1">
              <a:defRPr/>
            </a:pPr>
            <a:r>
              <a:rPr lang="en-US" sz="4000" dirty="0" smtClean="0"/>
              <a:t>Across the Organization</a:t>
            </a:r>
          </a:p>
        </p:txBody>
      </p:sp>
      <p:graphicFrame>
        <p:nvGraphicFramePr>
          <p:cNvPr id="370930" name="Group 242"/>
          <p:cNvGraphicFramePr>
            <a:graphicFrameLocks noGrp="1"/>
          </p:cNvGraphicFramePr>
          <p:nvPr>
            <p:extLst>
              <p:ext uri="{D42A27DB-BD31-4B8C-83A1-F6EECF244321}">
                <p14:modId xmlns:p14="http://schemas.microsoft.com/office/powerpoint/2010/main" val="3978301160"/>
              </p:ext>
            </p:extLst>
          </p:nvPr>
        </p:nvGraphicFramePr>
        <p:xfrm>
          <a:off x="746125" y="1477963"/>
          <a:ext cx="8004175" cy="4383085"/>
        </p:xfrm>
        <a:graphic>
          <a:graphicData uri="http://schemas.openxmlformats.org/drawingml/2006/table">
            <a:tbl>
              <a:tblPr/>
              <a:tblGrid>
                <a:gridCol w="2308225">
                  <a:extLst>
                    <a:ext uri="{9D8B030D-6E8A-4147-A177-3AD203B41FA5}">
                      <a16:colId xmlns:a16="http://schemas.microsoft.com/office/drawing/2014/main" val="20000"/>
                    </a:ext>
                  </a:extLst>
                </a:gridCol>
                <a:gridCol w="5695950">
                  <a:extLst>
                    <a:ext uri="{9D8B030D-6E8A-4147-A177-3AD203B41FA5}">
                      <a16:colId xmlns:a16="http://schemas.microsoft.com/office/drawing/2014/main" val="20001"/>
                    </a:ext>
                  </a:extLst>
                </a:gridCol>
              </a:tblGrid>
              <a:tr h="530390">
                <a:tc gridSpan="2">
                  <a:txBody>
                    <a:bodyPr/>
                    <a:lstStyle/>
                    <a:p>
                      <a:pPr marL="1344613" marR="0" lvl="0" indent="-1344613"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600" b="1" i="0" u="none" strike="noStrike" cap="none" normalizeH="0" baseline="0" dirty="0" smtClean="0">
                          <a:ln>
                            <a:noFill/>
                          </a:ln>
                          <a:solidFill>
                            <a:schemeClr val="tx1"/>
                          </a:solidFill>
                          <a:effectLst/>
                          <a:latin typeface="Arial" charset="0"/>
                        </a:rPr>
                        <a:t>	|    TYPES OF PLANS WITH OPERATIONS PLANNING AND</a:t>
                      </a:r>
                      <a:br>
                        <a:rPr kumimoji="0" lang="en-US" sz="1600" b="1" i="0" u="none" strike="noStrike" cap="none" normalizeH="0" baseline="0" dirty="0" smtClean="0">
                          <a:ln>
                            <a:noFill/>
                          </a:ln>
                          <a:solidFill>
                            <a:schemeClr val="tx1"/>
                          </a:solidFill>
                          <a:effectLst/>
                          <a:latin typeface="Arial" charset="0"/>
                        </a:rPr>
                      </a:br>
                      <a:r>
                        <a:rPr kumimoji="0" lang="en-US" sz="1600" b="1" i="0" u="none" strike="noStrike" cap="none" normalizeH="0" baseline="0" dirty="0" smtClean="0">
                          <a:ln>
                            <a:noFill/>
                          </a:ln>
                          <a:solidFill>
                            <a:schemeClr val="tx1"/>
                          </a:solidFill>
                          <a:effectLst/>
                          <a:latin typeface="Arial" charset="0"/>
                        </a:rPr>
                        <a:t>|    SCHEDULING</a:t>
                      </a:r>
                    </a:p>
                  </a:txBody>
                  <a:tcPr marT="45723" marB="45723"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DBE8EF"/>
                    </a:solidFill>
                  </a:tcPr>
                </a:tc>
                <a:tc hMerge="1">
                  <a:txBody>
                    <a:bodyPr/>
                    <a:lstStyle/>
                    <a:p>
                      <a:endParaRPr lang="en-NZ"/>
                    </a:p>
                  </a:txBody>
                  <a:tcPr/>
                </a:tc>
                <a:extLst>
                  <a:ext uri="{0D108BD9-81ED-4DB2-BD59-A6C34878D82A}">
                    <a16:rowId xmlns:a16="http://schemas.microsoft.com/office/drawing/2014/main" val="10000"/>
                  </a:ext>
                </a:extLst>
              </a:tr>
              <a:tr h="310918">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rPr>
                        <a:t>Term</a:t>
                      </a:r>
                    </a:p>
                  </a:txBody>
                  <a:tcPr marT="45723" marB="45723"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rPr>
                        <a:t>Definition</a:t>
                      </a:r>
                    </a:p>
                  </a:txBody>
                  <a:tcPr marT="45723" marB="45723"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749862">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rPr>
                        <a:t>Sales and operations plan (S&amp;OP)</a:t>
                      </a:r>
                    </a:p>
                  </a:txBody>
                  <a:tcPr marT="45723" marB="45723"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rPr>
                        <a:t>A time-phased plan of future aggregate resource levels so that supply is in balance with demand throughout the organization</a:t>
                      </a:r>
                    </a:p>
                  </a:txBody>
                  <a:tcPr marT="45723" marB="45723"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450883">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rPr>
                        <a:t>Aggregate plan</a:t>
                      </a:r>
                    </a:p>
                  </a:txBody>
                  <a:tcPr marT="45723" marB="45723"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rPr>
                        <a:t>Another term for the sales and operations plan</a:t>
                      </a:r>
                    </a:p>
                  </a:txBody>
                  <a:tcPr marT="45723" marB="45723"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530390">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rPr>
                        <a:t>Production plan</a:t>
                      </a:r>
                    </a:p>
                  </a:txBody>
                  <a:tcPr marT="45723" marB="45723"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rPr>
                        <a:t>A manufacturing firm’s sales and operations plan that centers on production rates and inventory holdings</a:t>
                      </a:r>
                    </a:p>
                  </a:txBody>
                  <a:tcPr marT="45723" marB="45723"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4"/>
                  </a:ext>
                </a:extLst>
              </a:tr>
              <a:tr h="749862">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rPr>
                        <a:t>Staffing plan</a:t>
                      </a:r>
                    </a:p>
                  </a:txBody>
                  <a:tcPr marT="45723" marB="45723"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rPr>
                        <a:t>A sales and operations plan for a service firm, which centers on staffing and on other human resource-related factors</a:t>
                      </a:r>
                    </a:p>
                  </a:txBody>
                  <a:tcPr marT="45723" marB="45723"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5"/>
                  </a:ext>
                </a:extLst>
              </a:tr>
              <a:tr h="530390">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rPr>
                        <a:t>Resource plan</a:t>
                      </a:r>
                    </a:p>
                  </a:txBody>
                  <a:tcPr marT="45723" marB="45723"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rPr>
                        <a:t>An intermediate, more detailed, step in the planning process that lies between S&amp;OP and scheduling</a:t>
                      </a:r>
                    </a:p>
                  </a:txBody>
                  <a:tcPr marT="45723" marB="45723"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6"/>
                  </a:ext>
                </a:extLst>
              </a:tr>
              <a:tr h="530390">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rPr>
                        <a:t>Schedule</a:t>
                      </a:r>
                    </a:p>
                  </a:txBody>
                  <a:tcPr marT="45723" marB="45723" horzOverflow="overflow">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600" b="1" i="0" u="none" strike="noStrike" cap="none" normalizeH="0" baseline="0" smtClean="0">
                          <a:ln>
                            <a:noFill/>
                          </a:ln>
                          <a:solidFill>
                            <a:schemeClr val="tx1"/>
                          </a:solidFill>
                          <a:effectLst/>
                          <a:latin typeface="Arial" charset="0"/>
                        </a:rPr>
                        <a:t>A detailed plan that allocates resources over shorter time horizons to accomplish specific tasks</a:t>
                      </a:r>
                    </a:p>
                  </a:txBody>
                  <a:tcPr marT="45723" marB="45723" horzOverflow="overflow">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61591483"/>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370930"/>
                                        </p:tgtEl>
                                        <p:attrNameLst>
                                          <p:attrName>style.visibility</p:attrName>
                                        </p:attrNameLst>
                                      </p:cBhvr>
                                      <p:to>
                                        <p:strVal val="visible"/>
                                      </p:to>
                                    </p:set>
                                    <p:animEffect transition="in" filter="strips(downRight)">
                                      <p:cBhvr>
                                        <p:cTn id="7" dur="1000"/>
                                        <p:tgtEl>
                                          <p:spTgt spid="3709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7"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mtClean="0"/>
              <a:t>Copyright © 2010 Pearson Education, Inc. Publishing as Prentice Hall.</a:t>
            </a:r>
          </a:p>
        </p:txBody>
      </p:sp>
      <p:sp>
        <p:nvSpPr>
          <p:cNvPr id="287749" name="Rectangle 5"/>
          <p:cNvSpPr>
            <a:spLocks noGrp="1" noChangeArrowheads="1"/>
          </p:cNvSpPr>
          <p:nvPr>
            <p:ph type="body" idx="1"/>
          </p:nvPr>
        </p:nvSpPr>
        <p:spPr>
          <a:xfrm>
            <a:off x="774700" y="1346200"/>
            <a:ext cx="7912100" cy="4932363"/>
          </a:xfrm>
        </p:spPr>
        <p:txBody>
          <a:bodyPr/>
          <a:lstStyle/>
          <a:p>
            <a:pPr eaLnBrk="1" hangingPunct="1"/>
            <a:r>
              <a:rPr lang="en-US" altLang="en-US" dirty="0" smtClean="0"/>
              <a:t>Aggregation</a:t>
            </a:r>
          </a:p>
          <a:p>
            <a:pPr lvl="1" eaLnBrk="1" hangingPunct="1"/>
            <a:r>
              <a:rPr lang="en-US" altLang="en-US" sz="2000" dirty="0" smtClean="0"/>
              <a:t>Product families</a:t>
            </a:r>
          </a:p>
          <a:p>
            <a:pPr lvl="1" eaLnBrk="1" hangingPunct="1"/>
            <a:r>
              <a:rPr lang="en-US" altLang="en-US" sz="2000" dirty="0" smtClean="0"/>
              <a:t>Workforce </a:t>
            </a:r>
          </a:p>
          <a:p>
            <a:pPr lvl="1" eaLnBrk="1" hangingPunct="1"/>
            <a:r>
              <a:rPr lang="en-US" altLang="en-US" sz="2000" dirty="0" smtClean="0"/>
              <a:t>Time</a:t>
            </a:r>
          </a:p>
          <a:p>
            <a:pPr eaLnBrk="1" hangingPunct="1"/>
            <a:r>
              <a:rPr lang="en-US" altLang="en-US" dirty="0" smtClean="0"/>
              <a:t>The relationship of operations plans and schedules to other plans</a:t>
            </a:r>
          </a:p>
          <a:p>
            <a:pPr lvl="1" eaLnBrk="1" hangingPunct="1"/>
            <a:r>
              <a:rPr lang="en-US" altLang="en-US" sz="2000" dirty="0" smtClean="0"/>
              <a:t>A business plan </a:t>
            </a:r>
          </a:p>
          <a:p>
            <a:pPr lvl="1" eaLnBrk="1" hangingPunct="1"/>
            <a:r>
              <a:rPr lang="en-US" altLang="en-US" sz="2000" dirty="0" smtClean="0"/>
              <a:t>An annual plan or financial plan </a:t>
            </a:r>
          </a:p>
          <a:p>
            <a:pPr lvl="1" eaLnBrk="1" hangingPunct="1"/>
            <a:r>
              <a:rPr lang="en-US" altLang="en-US" sz="2000" dirty="0" smtClean="0"/>
              <a:t>Resource planning</a:t>
            </a:r>
          </a:p>
          <a:p>
            <a:pPr lvl="1" eaLnBrk="1" hangingPunct="1"/>
            <a:r>
              <a:rPr lang="en-US" altLang="en-US" sz="2000" dirty="0" smtClean="0"/>
              <a:t>The lowest planning level is scheduling</a:t>
            </a:r>
          </a:p>
        </p:txBody>
      </p:sp>
      <p:sp>
        <p:nvSpPr>
          <p:cNvPr id="287750" name="Rectangle 6"/>
          <p:cNvSpPr>
            <a:spLocks noGrp="1" noChangeArrowheads="1"/>
          </p:cNvSpPr>
          <p:nvPr>
            <p:ph type="title"/>
          </p:nvPr>
        </p:nvSpPr>
        <p:spPr>
          <a:xfrm>
            <a:off x="457200" y="-228600"/>
            <a:ext cx="8229600" cy="1600200"/>
          </a:xfrm>
        </p:spPr>
        <p:txBody>
          <a:bodyPr/>
          <a:lstStyle/>
          <a:p>
            <a:pPr eaLnBrk="1" hangingPunct="1">
              <a:defRPr/>
            </a:pPr>
            <a:r>
              <a:rPr lang="en-US" sz="4000" dirty="0" smtClean="0"/>
              <a:t>Stages in Planning and Scheduling</a:t>
            </a:r>
          </a:p>
        </p:txBody>
      </p:sp>
    </p:spTree>
    <p:extLst>
      <p:ext uri="{BB962C8B-B14F-4D97-AF65-F5344CB8AC3E}">
        <p14:creationId xmlns:p14="http://schemas.microsoft.com/office/powerpoint/2010/main" val="478429678"/>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87749"/>
                                        </p:tgtEl>
                                        <p:attrNameLst>
                                          <p:attrName>style.visibility</p:attrName>
                                        </p:attrNameLst>
                                      </p:cBhvr>
                                      <p:to>
                                        <p:strVal val="visible"/>
                                      </p:to>
                                    </p:set>
                                    <p:animEffect transition="in" filter="strips(downRight)">
                                      <p:cBhvr>
                                        <p:cTn id="7" dur="1000"/>
                                        <p:tgtEl>
                                          <p:spTgt spid="287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9"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mtClean="0"/>
              <a:t>Copyright © 2010 Pearson Education, Inc. Publishing as Prentice Hall.</a:t>
            </a:r>
          </a:p>
        </p:txBody>
      </p:sp>
      <p:sp>
        <p:nvSpPr>
          <p:cNvPr id="289797" name="Rectangle 5"/>
          <p:cNvSpPr>
            <a:spLocks noGrp="1" noChangeArrowheads="1"/>
          </p:cNvSpPr>
          <p:nvPr>
            <p:ph type="body" idx="1"/>
          </p:nvPr>
        </p:nvSpPr>
        <p:spPr>
          <a:xfrm>
            <a:off x="774700" y="1651000"/>
            <a:ext cx="7912100" cy="2900363"/>
          </a:xfrm>
        </p:spPr>
        <p:txBody>
          <a:bodyPr/>
          <a:lstStyle/>
          <a:p>
            <a:pPr eaLnBrk="1" hangingPunct="1"/>
            <a:r>
              <a:rPr lang="en-US" altLang="en-US" smtClean="0"/>
              <a:t>Matching supply with demand becomes challenging when forecasts call for uneven demand patterns</a:t>
            </a:r>
          </a:p>
          <a:p>
            <a:pPr eaLnBrk="1" hangingPunct="1"/>
            <a:r>
              <a:rPr lang="en-US" altLang="en-US" smtClean="0"/>
              <a:t>Demand management, the process of changing demand patterns using one or more demand options</a:t>
            </a:r>
          </a:p>
          <a:p>
            <a:pPr eaLnBrk="1" hangingPunct="1"/>
            <a:endParaRPr lang="en-US" altLang="en-US" smtClean="0"/>
          </a:p>
        </p:txBody>
      </p:sp>
      <p:sp>
        <p:nvSpPr>
          <p:cNvPr id="289798" name="Rectangle 6"/>
          <p:cNvSpPr>
            <a:spLocks noGrp="1" noChangeArrowheads="1"/>
          </p:cNvSpPr>
          <p:nvPr>
            <p:ph type="title"/>
          </p:nvPr>
        </p:nvSpPr>
        <p:spPr/>
        <p:txBody>
          <a:bodyPr/>
          <a:lstStyle/>
          <a:p>
            <a:pPr eaLnBrk="1" hangingPunct="1">
              <a:defRPr/>
            </a:pPr>
            <a:r>
              <a:rPr lang="en-US" sz="4000" dirty="0" smtClean="0"/>
              <a:t>Managing Demand</a:t>
            </a:r>
          </a:p>
        </p:txBody>
      </p:sp>
    </p:spTree>
    <p:extLst>
      <p:ext uri="{BB962C8B-B14F-4D97-AF65-F5344CB8AC3E}">
        <p14:creationId xmlns:p14="http://schemas.microsoft.com/office/powerpoint/2010/main" val="2938294848"/>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89797">
                                            <p:txEl>
                                              <p:pRg st="0" end="0"/>
                                            </p:txEl>
                                          </p:spTgt>
                                        </p:tgtEl>
                                        <p:attrNameLst>
                                          <p:attrName>style.visibility</p:attrName>
                                        </p:attrNameLst>
                                      </p:cBhvr>
                                      <p:to>
                                        <p:strVal val="visible"/>
                                      </p:to>
                                    </p:set>
                                    <p:animEffect transition="in" filter="strips(downRight)">
                                      <p:cBhvr>
                                        <p:cTn id="7" dur="1000"/>
                                        <p:tgtEl>
                                          <p:spTgt spid="28979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89797">
                                            <p:txEl>
                                              <p:pRg st="1" end="1"/>
                                            </p:txEl>
                                          </p:spTgt>
                                        </p:tgtEl>
                                        <p:attrNameLst>
                                          <p:attrName>style.visibility</p:attrName>
                                        </p:attrNameLst>
                                      </p:cBhvr>
                                      <p:to>
                                        <p:strVal val="visible"/>
                                      </p:to>
                                    </p:set>
                                    <p:animEffect transition="in" filter="strips(downRight)">
                                      <p:cBhvr>
                                        <p:cTn id="12" dur="1000"/>
                                        <p:tgtEl>
                                          <p:spTgt spid="28979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797"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mtClean="0"/>
              <a:t>Copyright © 2010 Pearson Education, Inc. Publishing as Prentice Hall.</a:t>
            </a:r>
          </a:p>
        </p:txBody>
      </p:sp>
      <p:sp>
        <p:nvSpPr>
          <p:cNvPr id="291849" name="Rectangle 9"/>
          <p:cNvSpPr>
            <a:spLocks noGrp="1" noChangeArrowheads="1"/>
          </p:cNvSpPr>
          <p:nvPr>
            <p:ph type="title"/>
          </p:nvPr>
        </p:nvSpPr>
        <p:spPr>
          <a:xfrm>
            <a:off x="457200" y="-228600"/>
            <a:ext cx="8229600" cy="1600200"/>
          </a:xfrm>
        </p:spPr>
        <p:txBody>
          <a:bodyPr/>
          <a:lstStyle/>
          <a:p>
            <a:pPr eaLnBrk="1" hangingPunct="1">
              <a:defRPr/>
            </a:pPr>
            <a:r>
              <a:rPr lang="en-US" sz="4000" dirty="0" smtClean="0"/>
              <a:t>Managing Demand</a:t>
            </a:r>
          </a:p>
        </p:txBody>
      </p:sp>
      <p:graphicFrame>
        <p:nvGraphicFramePr>
          <p:cNvPr id="292060" name="Group 220"/>
          <p:cNvGraphicFramePr>
            <a:graphicFrameLocks noGrp="1"/>
          </p:cNvGraphicFramePr>
          <p:nvPr>
            <p:extLst>
              <p:ext uri="{D42A27DB-BD31-4B8C-83A1-F6EECF244321}">
                <p14:modId xmlns:p14="http://schemas.microsoft.com/office/powerpoint/2010/main" val="1444075111"/>
              </p:ext>
            </p:extLst>
          </p:nvPr>
        </p:nvGraphicFramePr>
        <p:xfrm>
          <a:off x="1016000" y="1449388"/>
          <a:ext cx="7532688" cy="4124323"/>
        </p:xfrm>
        <a:graphic>
          <a:graphicData uri="http://schemas.openxmlformats.org/drawingml/2006/table">
            <a:tbl>
              <a:tblPr/>
              <a:tblGrid>
                <a:gridCol w="2922588">
                  <a:extLst>
                    <a:ext uri="{9D8B030D-6E8A-4147-A177-3AD203B41FA5}">
                      <a16:colId xmlns:a16="http://schemas.microsoft.com/office/drawing/2014/main" val="20000"/>
                    </a:ext>
                  </a:extLst>
                </a:gridCol>
                <a:gridCol w="4610100">
                  <a:extLst>
                    <a:ext uri="{9D8B030D-6E8A-4147-A177-3AD203B41FA5}">
                      <a16:colId xmlns:a16="http://schemas.microsoft.com/office/drawing/2014/main" val="20001"/>
                    </a:ext>
                  </a:extLst>
                </a:gridCol>
              </a:tblGrid>
              <a:tr h="585270">
                <a:tc gridSpan="2">
                  <a:txBody>
                    <a:bodyPr/>
                    <a:lstStyle/>
                    <a:p>
                      <a:pPr marL="1519238" marR="0" lvl="0" indent="-1519238"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	|    DEMAND AND SUPPLY OPTIONS FOR</a:t>
                      </a:r>
                      <a:br>
                        <a:rPr kumimoji="0" lang="en-US" sz="1800" b="1" i="0" u="none" strike="noStrike" cap="none" normalizeH="0" baseline="0" dirty="0" smtClean="0">
                          <a:ln>
                            <a:noFill/>
                          </a:ln>
                          <a:solidFill>
                            <a:schemeClr val="tx1"/>
                          </a:solidFill>
                          <a:effectLst/>
                          <a:latin typeface="Arial" charset="0"/>
                        </a:rPr>
                      </a:br>
                      <a:r>
                        <a:rPr kumimoji="0" lang="en-US" sz="1800" b="1" i="0" u="none" strike="noStrike" cap="none" normalizeH="0" baseline="0" dirty="0" smtClean="0">
                          <a:ln>
                            <a:noFill/>
                          </a:ln>
                          <a:solidFill>
                            <a:schemeClr val="tx1"/>
                          </a:solidFill>
                          <a:effectLst/>
                          <a:latin typeface="Arial" charset="0"/>
                        </a:rPr>
                        <a:t>|    OPERATIONS PLANNING AND SCHEDULING</a:t>
                      </a:r>
                    </a:p>
                  </a:txBody>
                  <a:tcPr marT="45724" marB="45724"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DBE8EF"/>
                    </a:solidFill>
                  </a:tcPr>
                </a:tc>
                <a:tc hMerge="1">
                  <a:txBody>
                    <a:bodyPr/>
                    <a:lstStyle/>
                    <a:p>
                      <a:endParaRPr lang="en-NZ"/>
                    </a:p>
                  </a:txBody>
                  <a:tcPr/>
                </a:tc>
                <a:extLst>
                  <a:ext uri="{0D108BD9-81ED-4DB2-BD59-A6C34878D82A}">
                    <a16:rowId xmlns:a16="http://schemas.microsoft.com/office/drawing/2014/main" val="10000"/>
                  </a:ext>
                </a:extLst>
              </a:tr>
              <a:tr h="338359">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Demand Options</a:t>
                      </a:r>
                    </a:p>
                  </a:txBody>
                  <a:tcPr marT="45724" marB="45724"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Supply Options</a:t>
                      </a:r>
                    </a:p>
                  </a:txBody>
                  <a:tcPr marT="45724" marB="45724"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585270">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Complementary</a:t>
                      </a:r>
                      <a:r>
                        <a:rPr kumimoji="0" lang="en-US" sz="1800" b="1" i="0" u="none" strike="noStrike" cap="none" normalizeH="0" baseline="0" smtClean="0">
                          <a:ln>
                            <a:noFill/>
                          </a:ln>
                          <a:solidFill>
                            <a:srgbClr val="FF0000"/>
                          </a:solidFill>
                          <a:effectLst/>
                          <a:latin typeface="Arial" charset="0"/>
                          <a:ea typeface="Times New Roman" pitchFamily="18" charset="0"/>
                          <a:cs typeface="Arial" charset="0"/>
                        </a:rPr>
                        <a:t> </a:t>
                      </a: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products</a:t>
                      </a:r>
                    </a:p>
                  </a:txBody>
                  <a:tcPr marT="45724" marB="45724"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Anticipation inventory</a:t>
                      </a:r>
                    </a:p>
                  </a:txBody>
                  <a:tcPr marT="45724" marB="45724"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338359">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Promotional pricing</a:t>
                      </a:r>
                    </a:p>
                  </a:txBody>
                  <a:tcPr marT="45724" marB="45724"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Workforce adjustment (hiring or layoffs)</a:t>
                      </a:r>
                    </a:p>
                  </a:txBody>
                  <a:tcPr marT="45724" marB="45724"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585270">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Prescheduled appointments</a:t>
                      </a:r>
                    </a:p>
                  </a:txBody>
                  <a:tcPr marT="45724" marB="45724"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Workforce utilization (overtime and undertime)</a:t>
                      </a:r>
                    </a:p>
                  </a:txBody>
                  <a:tcPr marT="45724" marB="45724"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4"/>
                  </a:ext>
                </a:extLst>
              </a:tr>
              <a:tr h="338359">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Reservations</a:t>
                      </a:r>
                    </a:p>
                  </a:txBody>
                  <a:tcPr marT="45724" marB="45724"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Part-time workers and subcontractors</a:t>
                      </a:r>
                    </a:p>
                  </a:txBody>
                  <a:tcPr marT="45724" marB="45724"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5"/>
                  </a:ext>
                </a:extLst>
              </a:tr>
              <a:tr h="338359">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Revenue management</a:t>
                      </a:r>
                    </a:p>
                  </a:txBody>
                  <a:tcPr marT="45724" marB="45724"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Vacation schedules</a:t>
                      </a:r>
                    </a:p>
                  </a:txBody>
                  <a:tcPr marT="45724" marB="45724"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6"/>
                  </a:ext>
                </a:extLst>
              </a:tr>
              <a:tr h="338359">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Backlogs</a:t>
                      </a:r>
                    </a:p>
                  </a:txBody>
                  <a:tcPr marT="45724" marB="45724"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Workforce schedules</a:t>
                      </a:r>
                    </a:p>
                  </a:txBody>
                  <a:tcPr marT="45724" marB="45724"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7"/>
                  </a:ext>
                </a:extLst>
              </a:tr>
              <a:tr h="338359">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Backorders</a:t>
                      </a:r>
                    </a:p>
                  </a:txBody>
                  <a:tcPr marT="45724" marB="45724"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Job and customer sequence</a:t>
                      </a:r>
                    </a:p>
                  </a:txBody>
                  <a:tcPr marT="45724" marB="45724"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8"/>
                  </a:ext>
                </a:extLst>
              </a:tr>
              <a:tr h="338359">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Stockouts</a:t>
                      </a:r>
                    </a:p>
                  </a:txBody>
                  <a:tcPr marT="45724" marB="45724" horzOverflow="overflow">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ea typeface="Times New Roman" pitchFamily="18" charset="0"/>
                          <a:cs typeface="Arial" charset="0"/>
                        </a:rPr>
                        <a:t>Expediting</a:t>
                      </a:r>
                    </a:p>
                  </a:txBody>
                  <a:tcPr marT="45724" marB="45724" horzOverflow="overflow">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597162564"/>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292060"/>
                                        </p:tgtEl>
                                        <p:attrNameLst>
                                          <p:attrName>style.visibility</p:attrName>
                                        </p:attrNameLst>
                                      </p:cBhvr>
                                      <p:to>
                                        <p:strVal val="visible"/>
                                      </p:to>
                                    </p:set>
                                    <p:animEffect transition="in" filter="strips(downRight)">
                                      <p:cBhvr>
                                        <p:cTn id="7" dur="1000"/>
                                        <p:tgtEl>
                                          <p:spTgt spid="2920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mtClean="0"/>
              <a:t>Copyright © 2010 Pearson Education, Inc. Publishing as Prentice Hall.</a:t>
            </a:r>
          </a:p>
        </p:txBody>
      </p:sp>
      <p:grpSp>
        <p:nvGrpSpPr>
          <p:cNvPr id="2" name="Group 89"/>
          <p:cNvGrpSpPr>
            <a:grpSpLocks/>
          </p:cNvGrpSpPr>
          <p:nvPr/>
        </p:nvGrpSpPr>
        <p:grpSpPr bwMode="auto">
          <a:xfrm>
            <a:off x="3965575" y="3130550"/>
            <a:ext cx="1662113" cy="1262063"/>
            <a:chOff x="2442" y="2108"/>
            <a:chExt cx="1047" cy="795"/>
          </a:xfrm>
        </p:grpSpPr>
        <p:sp>
          <p:nvSpPr>
            <p:cNvPr id="25670" name="Freeform 55"/>
            <p:cNvSpPr>
              <a:spLocks/>
            </p:cNvSpPr>
            <p:nvPr/>
          </p:nvSpPr>
          <p:spPr bwMode="auto">
            <a:xfrm>
              <a:off x="2442" y="2108"/>
              <a:ext cx="1047" cy="795"/>
            </a:xfrm>
            <a:custGeom>
              <a:avLst/>
              <a:gdLst>
                <a:gd name="T0" fmla="*/ 578 w 1047"/>
                <a:gd name="T1" fmla="*/ 794 h 1043"/>
                <a:gd name="T2" fmla="*/ 679 w 1047"/>
                <a:gd name="T3" fmla="*/ 777 h 1043"/>
                <a:gd name="T4" fmla="*/ 773 w 1047"/>
                <a:gd name="T5" fmla="*/ 747 h 1043"/>
                <a:gd name="T6" fmla="*/ 855 w 1047"/>
                <a:gd name="T7" fmla="*/ 704 h 1043"/>
                <a:gd name="T8" fmla="*/ 927 w 1047"/>
                <a:gd name="T9" fmla="*/ 649 h 1043"/>
                <a:gd name="T10" fmla="*/ 984 w 1047"/>
                <a:gd name="T11" fmla="*/ 585 h 1043"/>
                <a:gd name="T12" fmla="*/ 1024 w 1047"/>
                <a:gd name="T13" fmla="*/ 514 h 1043"/>
                <a:gd name="T14" fmla="*/ 1042 w 1047"/>
                <a:gd name="T15" fmla="*/ 438 h 1043"/>
                <a:gd name="T16" fmla="*/ 1042 w 1047"/>
                <a:gd name="T17" fmla="*/ 356 h 1043"/>
                <a:gd name="T18" fmla="*/ 1024 w 1047"/>
                <a:gd name="T19" fmla="*/ 279 h 1043"/>
                <a:gd name="T20" fmla="*/ 984 w 1047"/>
                <a:gd name="T21" fmla="*/ 208 h 1043"/>
                <a:gd name="T22" fmla="*/ 927 w 1047"/>
                <a:gd name="T23" fmla="*/ 143 h 1043"/>
                <a:gd name="T24" fmla="*/ 855 w 1047"/>
                <a:gd name="T25" fmla="*/ 90 h 1043"/>
                <a:gd name="T26" fmla="*/ 773 w 1047"/>
                <a:gd name="T27" fmla="*/ 46 h 1043"/>
                <a:gd name="T28" fmla="*/ 679 w 1047"/>
                <a:gd name="T29" fmla="*/ 16 h 1043"/>
                <a:gd name="T30" fmla="*/ 578 w 1047"/>
                <a:gd name="T31" fmla="*/ 0 h 1043"/>
                <a:gd name="T32" fmla="*/ 470 w 1047"/>
                <a:gd name="T33" fmla="*/ 0 h 1043"/>
                <a:gd name="T34" fmla="*/ 369 w 1047"/>
                <a:gd name="T35" fmla="*/ 16 h 1043"/>
                <a:gd name="T36" fmla="*/ 272 w 1047"/>
                <a:gd name="T37" fmla="*/ 46 h 1043"/>
                <a:gd name="T38" fmla="*/ 190 w 1047"/>
                <a:gd name="T39" fmla="*/ 90 h 1043"/>
                <a:gd name="T40" fmla="*/ 122 w 1047"/>
                <a:gd name="T41" fmla="*/ 143 h 1043"/>
                <a:gd name="T42" fmla="*/ 64 w 1047"/>
                <a:gd name="T43" fmla="*/ 208 h 1043"/>
                <a:gd name="T44" fmla="*/ 25 w 1047"/>
                <a:gd name="T45" fmla="*/ 279 h 1043"/>
                <a:gd name="T46" fmla="*/ 3 w 1047"/>
                <a:gd name="T47" fmla="*/ 356 h 1043"/>
                <a:gd name="T48" fmla="*/ 3 w 1047"/>
                <a:gd name="T49" fmla="*/ 438 h 1043"/>
                <a:gd name="T50" fmla="*/ 25 w 1047"/>
                <a:gd name="T51" fmla="*/ 514 h 1043"/>
                <a:gd name="T52" fmla="*/ 64 w 1047"/>
                <a:gd name="T53" fmla="*/ 585 h 1043"/>
                <a:gd name="T54" fmla="*/ 122 w 1047"/>
                <a:gd name="T55" fmla="*/ 649 h 1043"/>
                <a:gd name="T56" fmla="*/ 190 w 1047"/>
                <a:gd name="T57" fmla="*/ 704 h 1043"/>
                <a:gd name="T58" fmla="*/ 272 w 1047"/>
                <a:gd name="T59" fmla="*/ 747 h 1043"/>
                <a:gd name="T60" fmla="*/ 369 w 1047"/>
                <a:gd name="T61" fmla="*/ 777 h 1043"/>
                <a:gd name="T62" fmla="*/ 470 w 1047"/>
                <a:gd name="T63" fmla="*/ 794 h 10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47"/>
                <a:gd name="T97" fmla="*/ 0 h 1043"/>
                <a:gd name="T98" fmla="*/ 1047 w 1047"/>
                <a:gd name="T99" fmla="*/ 1043 h 10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47" h="1043">
                  <a:moveTo>
                    <a:pt x="524" y="1042"/>
                  </a:moveTo>
                  <a:lnTo>
                    <a:pt x="578" y="1042"/>
                  </a:lnTo>
                  <a:lnTo>
                    <a:pt x="629" y="1031"/>
                  </a:lnTo>
                  <a:lnTo>
                    <a:pt x="679" y="1020"/>
                  </a:lnTo>
                  <a:lnTo>
                    <a:pt x="726" y="1002"/>
                  </a:lnTo>
                  <a:lnTo>
                    <a:pt x="773" y="980"/>
                  </a:lnTo>
                  <a:lnTo>
                    <a:pt x="815" y="952"/>
                  </a:lnTo>
                  <a:lnTo>
                    <a:pt x="855" y="923"/>
                  </a:lnTo>
                  <a:lnTo>
                    <a:pt x="894" y="890"/>
                  </a:lnTo>
                  <a:lnTo>
                    <a:pt x="927" y="851"/>
                  </a:lnTo>
                  <a:lnTo>
                    <a:pt x="955" y="811"/>
                  </a:lnTo>
                  <a:lnTo>
                    <a:pt x="984" y="768"/>
                  </a:lnTo>
                  <a:lnTo>
                    <a:pt x="1006" y="725"/>
                  </a:lnTo>
                  <a:lnTo>
                    <a:pt x="1024" y="674"/>
                  </a:lnTo>
                  <a:lnTo>
                    <a:pt x="1035" y="625"/>
                  </a:lnTo>
                  <a:lnTo>
                    <a:pt x="1042" y="574"/>
                  </a:lnTo>
                  <a:lnTo>
                    <a:pt x="1046" y="521"/>
                  </a:lnTo>
                  <a:lnTo>
                    <a:pt x="1042" y="467"/>
                  </a:lnTo>
                  <a:lnTo>
                    <a:pt x="1035" y="416"/>
                  </a:lnTo>
                  <a:lnTo>
                    <a:pt x="1024" y="366"/>
                  </a:lnTo>
                  <a:lnTo>
                    <a:pt x="1006" y="315"/>
                  </a:lnTo>
                  <a:lnTo>
                    <a:pt x="984" y="273"/>
                  </a:lnTo>
                  <a:lnTo>
                    <a:pt x="955" y="230"/>
                  </a:lnTo>
                  <a:lnTo>
                    <a:pt x="927" y="187"/>
                  </a:lnTo>
                  <a:lnTo>
                    <a:pt x="894" y="151"/>
                  </a:lnTo>
                  <a:lnTo>
                    <a:pt x="855" y="118"/>
                  </a:lnTo>
                  <a:lnTo>
                    <a:pt x="815" y="86"/>
                  </a:lnTo>
                  <a:lnTo>
                    <a:pt x="773" y="61"/>
                  </a:lnTo>
                  <a:lnTo>
                    <a:pt x="726" y="39"/>
                  </a:lnTo>
                  <a:lnTo>
                    <a:pt x="679" y="21"/>
                  </a:lnTo>
                  <a:lnTo>
                    <a:pt x="629" y="10"/>
                  </a:lnTo>
                  <a:lnTo>
                    <a:pt x="578" y="0"/>
                  </a:lnTo>
                  <a:lnTo>
                    <a:pt x="524" y="0"/>
                  </a:lnTo>
                  <a:lnTo>
                    <a:pt x="470" y="0"/>
                  </a:lnTo>
                  <a:lnTo>
                    <a:pt x="416" y="10"/>
                  </a:lnTo>
                  <a:lnTo>
                    <a:pt x="369" y="21"/>
                  </a:lnTo>
                  <a:lnTo>
                    <a:pt x="319" y="39"/>
                  </a:lnTo>
                  <a:lnTo>
                    <a:pt x="272" y="61"/>
                  </a:lnTo>
                  <a:lnTo>
                    <a:pt x="229" y="86"/>
                  </a:lnTo>
                  <a:lnTo>
                    <a:pt x="190" y="118"/>
                  </a:lnTo>
                  <a:lnTo>
                    <a:pt x="154" y="151"/>
                  </a:lnTo>
                  <a:lnTo>
                    <a:pt x="122" y="187"/>
                  </a:lnTo>
                  <a:lnTo>
                    <a:pt x="90" y="230"/>
                  </a:lnTo>
                  <a:lnTo>
                    <a:pt x="64" y="273"/>
                  </a:lnTo>
                  <a:lnTo>
                    <a:pt x="43" y="315"/>
                  </a:lnTo>
                  <a:lnTo>
                    <a:pt x="25" y="366"/>
                  </a:lnTo>
                  <a:lnTo>
                    <a:pt x="10" y="416"/>
                  </a:lnTo>
                  <a:lnTo>
                    <a:pt x="3" y="467"/>
                  </a:lnTo>
                  <a:lnTo>
                    <a:pt x="0" y="521"/>
                  </a:lnTo>
                  <a:lnTo>
                    <a:pt x="3" y="574"/>
                  </a:lnTo>
                  <a:lnTo>
                    <a:pt x="10" y="625"/>
                  </a:lnTo>
                  <a:lnTo>
                    <a:pt x="25" y="674"/>
                  </a:lnTo>
                  <a:lnTo>
                    <a:pt x="43" y="725"/>
                  </a:lnTo>
                  <a:lnTo>
                    <a:pt x="64" y="768"/>
                  </a:lnTo>
                  <a:lnTo>
                    <a:pt x="90" y="811"/>
                  </a:lnTo>
                  <a:lnTo>
                    <a:pt x="122" y="851"/>
                  </a:lnTo>
                  <a:lnTo>
                    <a:pt x="154" y="890"/>
                  </a:lnTo>
                  <a:lnTo>
                    <a:pt x="190" y="923"/>
                  </a:lnTo>
                  <a:lnTo>
                    <a:pt x="229" y="952"/>
                  </a:lnTo>
                  <a:lnTo>
                    <a:pt x="272" y="980"/>
                  </a:lnTo>
                  <a:lnTo>
                    <a:pt x="319" y="1002"/>
                  </a:lnTo>
                  <a:lnTo>
                    <a:pt x="369" y="1020"/>
                  </a:lnTo>
                  <a:lnTo>
                    <a:pt x="416" y="1031"/>
                  </a:lnTo>
                  <a:lnTo>
                    <a:pt x="470" y="1042"/>
                  </a:lnTo>
                  <a:lnTo>
                    <a:pt x="524" y="1042"/>
                  </a:lnTo>
                </a:path>
              </a:pathLst>
            </a:custGeom>
            <a:solidFill>
              <a:schemeClr val="accent1"/>
            </a:solidFill>
            <a:ln w="12700" cap="rnd">
              <a:solidFill>
                <a:schemeClr val="tx1"/>
              </a:solidFill>
              <a:round/>
              <a:headEnd/>
              <a:tailEnd/>
            </a:ln>
          </p:spPr>
          <p:txBody>
            <a:bodyPr/>
            <a:lstStyle/>
            <a:p>
              <a:endParaRPr lang="en-US"/>
            </a:p>
          </p:txBody>
        </p:sp>
        <p:sp>
          <p:nvSpPr>
            <p:cNvPr id="25671" name="Rectangle 56"/>
            <p:cNvSpPr>
              <a:spLocks noChangeArrowheads="1"/>
            </p:cNvSpPr>
            <p:nvPr/>
          </p:nvSpPr>
          <p:spPr bwMode="auto">
            <a:xfrm>
              <a:off x="2636" y="2358"/>
              <a:ext cx="68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Aggregate </a:t>
              </a:r>
            </a:p>
          </p:txBody>
        </p:sp>
        <p:sp>
          <p:nvSpPr>
            <p:cNvPr id="25672" name="Rectangle 57"/>
            <p:cNvSpPr>
              <a:spLocks noChangeArrowheads="1"/>
            </p:cNvSpPr>
            <p:nvPr/>
          </p:nvSpPr>
          <p:spPr bwMode="auto">
            <a:xfrm>
              <a:off x="2809" y="2489"/>
              <a:ext cx="33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plan</a:t>
              </a:r>
            </a:p>
          </p:txBody>
        </p:sp>
      </p:grpSp>
      <p:sp>
        <p:nvSpPr>
          <p:cNvPr id="379972" name="Rectangle 68"/>
          <p:cNvSpPr>
            <a:spLocks noGrp="1" noChangeArrowheads="1"/>
          </p:cNvSpPr>
          <p:nvPr>
            <p:ph type="title"/>
          </p:nvPr>
        </p:nvSpPr>
        <p:spPr>
          <a:xfrm>
            <a:off x="457200" y="-533400"/>
            <a:ext cx="8229600" cy="1600200"/>
          </a:xfrm>
        </p:spPr>
        <p:txBody>
          <a:bodyPr/>
          <a:lstStyle/>
          <a:p>
            <a:pPr eaLnBrk="1" hangingPunct="1">
              <a:defRPr/>
            </a:pPr>
            <a:r>
              <a:rPr lang="en-US" sz="4000" dirty="0" smtClean="0"/>
              <a:t>Sales and Operations Plans</a:t>
            </a:r>
          </a:p>
        </p:txBody>
      </p:sp>
      <p:grpSp>
        <p:nvGrpSpPr>
          <p:cNvPr id="3" name="Group 88"/>
          <p:cNvGrpSpPr>
            <a:grpSpLocks/>
          </p:cNvGrpSpPr>
          <p:nvPr/>
        </p:nvGrpSpPr>
        <p:grpSpPr bwMode="auto">
          <a:xfrm>
            <a:off x="1106488" y="3192463"/>
            <a:ext cx="2857500" cy="1176337"/>
            <a:chOff x="641" y="2147"/>
            <a:chExt cx="1800" cy="741"/>
          </a:xfrm>
        </p:grpSpPr>
        <p:sp>
          <p:nvSpPr>
            <p:cNvPr id="25660" name="Line 71"/>
            <p:cNvSpPr>
              <a:spLocks noChangeShapeType="1"/>
            </p:cNvSpPr>
            <p:nvPr/>
          </p:nvSpPr>
          <p:spPr bwMode="auto">
            <a:xfrm>
              <a:off x="2060" y="2489"/>
              <a:ext cx="381"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25661" name="Group 78"/>
            <p:cNvGrpSpPr>
              <a:grpSpLocks/>
            </p:cNvGrpSpPr>
            <p:nvPr/>
          </p:nvGrpSpPr>
          <p:grpSpPr bwMode="auto">
            <a:xfrm>
              <a:off x="641" y="2147"/>
              <a:ext cx="1475" cy="741"/>
              <a:chOff x="641" y="2147"/>
              <a:chExt cx="1475" cy="741"/>
            </a:xfrm>
          </p:grpSpPr>
          <p:sp>
            <p:nvSpPr>
              <p:cNvPr id="25662" name="Freeform 11"/>
              <p:cNvSpPr>
                <a:spLocks/>
              </p:cNvSpPr>
              <p:nvPr/>
            </p:nvSpPr>
            <p:spPr bwMode="auto">
              <a:xfrm>
                <a:off x="641" y="2147"/>
                <a:ext cx="1475" cy="741"/>
              </a:xfrm>
              <a:custGeom>
                <a:avLst/>
                <a:gdLst>
                  <a:gd name="T0" fmla="*/ 1474 w 1475"/>
                  <a:gd name="T1" fmla="*/ 740 h 741"/>
                  <a:gd name="T2" fmla="*/ 1474 w 1475"/>
                  <a:gd name="T3" fmla="*/ 0 h 741"/>
                  <a:gd name="T4" fmla="*/ 0 w 1475"/>
                  <a:gd name="T5" fmla="*/ 0 h 741"/>
                  <a:gd name="T6" fmla="*/ 0 w 1475"/>
                  <a:gd name="T7" fmla="*/ 740 h 741"/>
                  <a:gd name="T8" fmla="*/ 1474 w 1475"/>
                  <a:gd name="T9" fmla="*/ 740 h 741"/>
                  <a:gd name="T10" fmla="*/ 0 60000 65536"/>
                  <a:gd name="T11" fmla="*/ 0 60000 65536"/>
                  <a:gd name="T12" fmla="*/ 0 60000 65536"/>
                  <a:gd name="T13" fmla="*/ 0 60000 65536"/>
                  <a:gd name="T14" fmla="*/ 0 60000 65536"/>
                  <a:gd name="T15" fmla="*/ 0 w 1475"/>
                  <a:gd name="T16" fmla="*/ 0 h 741"/>
                  <a:gd name="T17" fmla="*/ 1475 w 1475"/>
                  <a:gd name="T18" fmla="*/ 741 h 741"/>
                </a:gdLst>
                <a:ahLst/>
                <a:cxnLst>
                  <a:cxn ang="T10">
                    <a:pos x="T0" y="T1"/>
                  </a:cxn>
                  <a:cxn ang="T11">
                    <a:pos x="T2" y="T3"/>
                  </a:cxn>
                  <a:cxn ang="T12">
                    <a:pos x="T4" y="T5"/>
                  </a:cxn>
                  <a:cxn ang="T13">
                    <a:pos x="T6" y="T7"/>
                  </a:cxn>
                  <a:cxn ang="T14">
                    <a:pos x="T8" y="T9"/>
                  </a:cxn>
                </a:cxnLst>
                <a:rect l="T15" t="T16" r="T17" b="T18"/>
                <a:pathLst>
                  <a:path w="1475" h="741">
                    <a:moveTo>
                      <a:pt x="1474" y="740"/>
                    </a:moveTo>
                    <a:lnTo>
                      <a:pt x="1474" y="0"/>
                    </a:lnTo>
                    <a:lnTo>
                      <a:pt x="0" y="0"/>
                    </a:lnTo>
                    <a:lnTo>
                      <a:pt x="0" y="740"/>
                    </a:lnTo>
                    <a:lnTo>
                      <a:pt x="1474" y="740"/>
                    </a:lnTo>
                  </a:path>
                </a:pathLst>
              </a:custGeom>
              <a:solidFill>
                <a:schemeClr val="accent2"/>
              </a:solidFill>
              <a:ln w="12700" cap="rnd">
                <a:solidFill>
                  <a:schemeClr val="tx1"/>
                </a:solidFill>
                <a:round/>
                <a:headEnd/>
                <a:tailEnd/>
              </a:ln>
            </p:spPr>
            <p:txBody>
              <a:bodyPr/>
              <a:lstStyle/>
              <a:p>
                <a:endParaRPr lang="en-US"/>
              </a:p>
            </p:txBody>
          </p:sp>
          <p:sp>
            <p:nvSpPr>
              <p:cNvPr id="25663" name="Rectangle 12"/>
              <p:cNvSpPr>
                <a:spLocks noChangeArrowheads="1"/>
              </p:cNvSpPr>
              <p:nvPr/>
            </p:nvSpPr>
            <p:spPr bwMode="auto">
              <a:xfrm>
                <a:off x="776" y="2345"/>
                <a:ext cx="122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Supplier capabilities </a:t>
                </a:r>
              </a:p>
            </p:txBody>
          </p:sp>
          <p:sp>
            <p:nvSpPr>
              <p:cNvPr id="25664" name="Rectangle 13"/>
              <p:cNvSpPr>
                <a:spLocks noChangeArrowheads="1"/>
              </p:cNvSpPr>
              <p:nvPr/>
            </p:nvSpPr>
            <p:spPr bwMode="auto">
              <a:xfrm>
                <a:off x="771" y="2497"/>
                <a:ext cx="102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Storage capacity </a:t>
                </a:r>
              </a:p>
            </p:txBody>
          </p:sp>
          <p:sp>
            <p:nvSpPr>
              <p:cNvPr id="25665" name="Rectangle 14"/>
              <p:cNvSpPr>
                <a:spLocks noChangeArrowheads="1"/>
              </p:cNvSpPr>
              <p:nvPr/>
            </p:nvSpPr>
            <p:spPr bwMode="auto">
              <a:xfrm>
                <a:off x="771" y="2647"/>
                <a:ext cx="118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Materials availability</a:t>
                </a:r>
              </a:p>
            </p:txBody>
          </p:sp>
          <p:sp>
            <p:nvSpPr>
              <p:cNvPr id="25666" name="Freeform 15"/>
              <p:cNvSpPr>
                <a:spLocks/>
              </p:cNvSpPr>
              <p:nvPr/>
            </p:nvSpPr>
            <p:spPr bwMode="auto">
              <a:xfrm>
                <a:off x="735" y="2717"/>
                <a:ext cx="48" cy="49"/>
              </a:xfrm>
              <a:custGeom>
                <a:avLst/>
                <a:gdLst>
                  <a:gd name="T0" fmla="*/ 25 w 48"/>
                  <a:gd name="T1" fmla="*/ 48 h 49"/>
                  <a:gd name="T2" fmla="*/ 32 w 48"/>
                  <a:gd name="T3" fmla="*/ 44 h 49"/>
                  <a:gd name="T4" fmla="*/ 39 w 48"/>
                  <a:gd name="T5" fmla="*/ 40 h 49"/>
                  <a:gd name="T6" fmla="*/ 43 w 48"/>
                  <a:gd name="T7" fmla="*/ 33 h 49"/>
                  <a:gd name="T8" fmla="*/ 47 w 48"/>
                  <a:gd name="T9" fmla="*/ 22 h 49"/>
                  <a:gd name="T10" fmla="*/ 43 w 48"/>
                  <a:gd name="T11" fmla="*/ 14 h 49"/>
                  <a:gd name="T12" fmla="*/ 39 w 48"/>
                  <a:gd name="T13" fmla="*/ 7 h 49"/>
                  <a:gd name="T14" fmla="*/ 32 w 48"/>
                  <a:gd name="T15" fmla="*/ 3 h 49"/>
                  <a:gd name="T16" fmla="*/ 25 w 48"/>
                  <a:gd name="T17" fmla="*/ 0 h 49"/>
                  <a:gd name="T18" fmla="*/ 14 w 48"/>
                  <a:gd name="T19" fmla="*/ 3 h 49"/>
                  <a:gd name="T20" fmla="*/ 7 w 48"/>
                  <a:gd name="T21" fmla="*/ 7 h 49"/>
                  <a:gd name="T22" fmla="*/ 3 w 48"/>
                  <a:gd name="T23" fmla="*/ 14 h 49"/>
                  <a:gd name="T24" fmla="*/ 0 w 48"/>
                  <a:gd name="T25" fmla="*/ 22 h 49"/>
                  <a:gd name="T26" fmla="*/ 3 w 48"/>
                  <a:gd name="T27" fmla="*/ 33 h 49"/>
                  <a:gd name="T28" fmla="*/ 7 w 48"/>
                  <a:gd name="T29" fmla="*/ 40 h 49"/>
                  <a:gd name="T30" fmla="*/ 14 w 48"/>
                  <a:gd name="T31" fmla="*/ 44 h 49"/>
                  <a:gd name="T32" fmla="*/ 25 w 48"/>
                  <a:gd name="T33" fmla="*/ 48 h 4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9"/>
                  <a:gd name="T53" fmla="*/ 48 w 48"/>
                  <a:gd name="T54" fmla="*/ 49 h 4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9">
                    <a:moveTo>
                      <a:pt x="25" y="48"/>
                    </a:moveTo>
                    <a:lnTo>
                      <a:pt x="32" y="44"/>
                    </a:lnTo>
                    <a:lnTo>
                      <a:pt x="39" y="40"/>
                    </a:lnTo>
                    <a:lnTo>
                      <a:pt x="43" y="33"/>
                    </a:lnTo>
                    <a:lnTo>
                      <a:pt x="47" y="22"/>
                    </a:lnTo>
                    <a:lnTo>
                      <a:pt x="43" y="14"/>
                    </a:lnTo>
                    <a:lnTo>
                      <a:pt x="39" y="7"/>
                    </a:lnTo>
                    <a:lnTo>
                      <a:pt x="32" y="3"/>
                    </a:lnTo>
                    <a:lnTo>
                      <a:pt x="25" y="0"/>
                    </a:lnTo>
                    <a:lnTo>
                      <a:pt x="14" y="3"/>
                    </a:lnTo>
                    <a:lnTo>
                      <a:pt x="7" y="7"/>
                    </a:lnTo>
                    <a:lnTo>
                      <a:pt x="3" y="14"/>
                    </a:lnTo>
                    <a:lnTo>
                      <a:pt x="0" y="22"/>
                    </a:lnTo>
                    <a:lnTo>
                      <a:pt x="3" y="33"/>
                    </a:lnTo>
                    <a:lnTo>
                      <a:pt x="7" y="40"/>
                    </a:lnTo>
                    <a:lnTo>
                      <a:pt x="14" y="44"/>
                    </a:lnTo>
                    <a:lnTo>
                      <a:pt x="25" y="48"/>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67" name="Freeform 16"/>
              <p:cNvSpPr>
                <a:spLocks/>
              </p:cNvSpPr>
              <p:nvPr/>
            </p:nvSpPr>
            <p:spPr bwMode="auto">
              <a:xfrm>
                <a:off x="735" y="2568"/>
                <a:ext cx="48" cy="47"/>
              </a:xfrm>
              <a:custGeom>
                <a:avLst/>
                <a:gdLst>
                  <a:gd name="T0" fmla="*/ 25 w 48"/>
                  <a:gd name="T1" fmla="*/ 46 h 47"/>
                  <a:gd name="T2" fmla="*/ 32 w 48"/>
                  <a:gd name="T3" fmla="*/ 42 h 47"/>
                  <a:gd name="T4" fmla="*/ 39 w 48"/>
                  <a:gd name="T5" fmla="*/ 38 h 47"/>
                  <a:gd name="T6" fmla="*/ 43 w 48"/>
                  <a:gd name="T7" fmla="*/ 31 h 47"/>
                  <a:gd name="T8" fmla="*/ 47 w 48"/>
                  <a:gd name="T9" fmla="*/ 24 h 47"/>
                  <a:gd name="T10" fmla="*/ 43 w 48"/>
                  <a:gd name="T11" fmla="*/ 14 h 47"/>
                  <a:gd name="T12" fmla="*/ 39 w 48"/>
                  <a:gd name="T13" fmla="*/ 7 h 47"/>
                  <a:gd name="T14" fmla="*/ 32 w 48"/>
                  <a:gd name="T15" fmla="*/ 3 h 47"/>
                  <a:gd name="T16" fmla="*/ 25 w 48"/>
                  <a:gd name="T17" fmla="*/ 0 h 47"/>
                  <a:gd name="T18" fmla="*/ 14 w 48"/>
                  <a:gd name="T19" fmla="*/ 3 h 47"/>
                  <a:gd name="T20" fmla="*/ 7 w 48"/>
                  <a:gd name="T21" fmla="*/ 7 h 47"/>
                  <a:gd name="T22" fmla="*/ 3 w 48"/>
                  <a:gd name="T23" fmla="*/ 14 h 47"/>
                  <a:gd name="T24" fmla="*/ 0 w 48"/>
                  <a:gd name="T25" fmla="*/ 24 h 47"/>
                  <a:gd name="T26" fmla="*/ 3 w 48"/>
                  <a:gd name="T27" fmla="*/ 31 h 47"/>
                  <a:gd name="T28" fmla="*/ 7 w 48"/>
                  <a:gd name="T29" fmla="*/ 38 h 47"/>
                  <a:gd name="T30" fmla="*/ 14 w 48"/>
                  <a:gd name="T31" fmla="*/ 42 h 47"/>
                  <a:gd name="T32" fmla="*/ 25 w 48"/>
                  <a:gd name="T33" fmla="*/ 46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7"/>
                  <a:gd name="T53" fmla="*/ 48 w 48"/>
                  <a:gd name="T54" fmla="*/ 47 h 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7">
                    <a:moveTo>
                      <a:pt x="25" y="46"/>
                    </a:moveTo>
                    <a:lnTo>
                      <a:pt x="32" y="42"/>
                    </a:lnTo>
                    <a:lnTo>
                      <a:pt x="39" y="38"/>
                    </a:lnTo>
                    <a:lnTo>
                      <a:pt x="43" y="31"/>
                    </a:lnTo>
                    <a:lnTo>
                      <a:pt x="47" y="24"/>
                    </a:lnTo>
                    <a:lnTo>
                      <a:pt x="43" y="14"/>
                    </a:lnTo>
                    <a:lnTo>
                      <a:pt x="39" y="7"/>
                    </a:lnTo>
                    <a:lnTo>
                      <a:pt x="32" y="3"/>
                    </a:lnTo>
                    <a:lnTo>
                      <a:pt x="25" y="0"/>
                    </a:lnTo>
                    <a:lnTo>
                      <a:pt x="14" y="3"/>
                    </a:lnTo>
                    <a:lnTo>
                      <a:pt x="7" y="7"/>
                    </a:lnTo>
                    <a:lnTo>
                      <a:pt x="3" y="14"/>
                    </a:lnTo>
                    <a:lnTo>
                      <a:pt x="0" y="24"/>
                    </a:lnTo>
                    <a:lnTo>
                      <a:pt x="3" y="31"/>
                    </a:lnTo>
                    <a:lnTo>
                      <a:pt x="7" y="38"/>
                    </a:lnTo>
                    <a:lnTo>
                      <a:pt x="14" y="42"/>
                    </a:lnTo>
                    <a:lnTo>
                      <a:pt x="25" y="4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68" name="Freeform 17"/>
              <p:cNvSpPr>
                <a:spLocks/>
              </p:cNvSpPr>
              <p:nvPr/>
            </p:nvSpPr>
            <p:spPr bwMode="auto">
              <a:xfrm>
                <a:off x="735" y="2419"/>
                <a:ext cx="48" cy="44"/>
              </a:xfrm>
              <a:custGeom>
                <a:avLst/>
                <a:gdLst>
                  <a:gd name="T0" fmla="*/ 25 w 48"/>
                  <a:gd name="T1" fmla="*/ 43 h 44"/>
                  <a:gd name="T2" fmla="*/ 32 w 48"/>
                  <a:gd name="T3" fmla="*/ 43 h 44"/>
                  <a:gd name="T4" fmla="*/ 39 w 48"/>
                  <a:gd name="T5" fmla="*/ 35 h 44"/>
                  <a:gd name="T6" fmla="*/ 43 w 48"/>
                  <a:gd name="T7" fmla="*/ 32 h 44"/>
                  <a:gd name="T8" fmla="*/ 47 w 48"/>
                  <a:gd name="T9" fmla="*/ 21 h 44"/>
                  <a:gd name="T10" fmla="*/ 43 w 48"/>
                  <a:gd name="T11" fmla="*/ 14 h 44"/>
                  <a:gd name="T12" fmla="*/ 39 w 48"/>
                  <a:gd name="T13" fmla="*/ 7 h 44"/>
                  <a:gd name="T14" fmla="*/ 32 w 48"/>
                  <a:gd name="T15" fmla="*/ 0 h 44"/>
                  <a:gd name="T16" fmla="*/ 25 w 48"/>
                  <a:gd name="T17" fmla="*/ 0 h 44"/>
                  <a:gd name="T18" fmla="*/ 14 w 48"/>
                  <a:gd name="T19" fmla="*/ 0 h 44"/>
                  <a:gd name="T20" fmla="*/ 7 w 48"/>
                  <a:gd name="T21" fmla="*/ 7 h 44"/>
                  <a:gd name="T22" fmla="*/ 3 w 48"/>
                  <a:gd name="T23" fmla="*/ 14 h 44"/>
                  <a:gd name="T24" fmla="*/ 0 w 48"/>
                  <a:gd name="T25" fmla="*/ 21 h 44"/>
                  <a:gd name="T26" fmla="*/ 3 w 48"/>
                  <a:gd name="T27" fmla="*/ 32 h 44"/>
                  <a:gd name="T28" fmla="*/ 7 w 48"/>
                  <a:gd name="T29" fmla="*/ 35 h 44"/>
                  <a:gd name="T30" fmla="*/ 14 w 48"/>
                  <a:gd name="T31" fmla="*/ 43 h 44"/>
                  <a:gd name="T32" fmla="*/ 25 w 48"/>
                  <a:gd name="T33" fmla="*/ 43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4"/>
                  <a:gd name="T53" fmla="*/ 48 w 4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4">
                    <a:moveTo>
                      <a:pt x="25" y="43"/>
                    </a:moveTo>
                    <a:lnTo>
                      <a:pt x="32" y="43"/>
                    </a:lnTo>
                    <a:lnTo>
                      <a:pt x="39" y="35"/>
                    </a:lnTo>
                    <a:lnTo>
                      <a:pt x="43" y="32"/>
                    </a:lnTo>
                    <a:lnTo>
                      <a:pt x="47" y="21"/>
                    </a:lnTo>
                    <a:lnTo>
                      <a:pt x="43" y="14"/>
                    </a:lnTo>
                    <a:lnTo>
                      <a:pt x="39" y="7"/>
                    </a:lnTo>
                    <a:lnTo>
                      <a:pt x="32" y="0"/>
                    </a:lnTo>
                    <a:lnTo>
                      <a:pt x="25" y="0"/>
                    </a:lnTo>
                    <a:lnTo>
                      <a:pt x="14" y="0"/>
                    </a:lnTo>
                    <a:lnTo>
                      <a:pt x="7" y="7"/>
                    </a:lnTo>
                    <a:lnTo>
                      <a:pt x="3" y="14"/>
                    </a:lnTo>
                    <a:lnTo>
                      <a:pt x="0" y="21"/>
                    </a:lnTo>
                    <a:lnTo>
                      <a:pt x="3" y="32"/>
                    </a:lnTo>
                    <a:lnTo>
                      <a:pt x="7" y="35"/>
                    </a:lnTo>
                    <a:lnTo>
                      <a:pt x="14" y="43"/>
                    </a:lnTo>
                    <a:lnTo>
                      <a:pt x="25" y="43"/>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69" name="Rectangle 18"/>
              <p:cNvSpPr>
                <a:spLocks noChangeArrowheads="1"/>
              </p:cNvSpPr>
              <p:nvPr/>
            </p:nvSpPr>
            <p:spPr bwMode="auto">
              <a:xfrm>
                <a:off x="1018" y="2183"/>
                <a:ext cx="5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Materials</a:t>
                </a:r>
              </a:p>
            </p:txBody>
          </p:sp>
        </p:grpSp>
      </p:grpSp>
      <p:grpSp>
        <p:nvGrpSpPr>
          <p:cNvPr id="5" name="Group 83"/>
          <p:cNvGrpSpPr>
            <a:grpSpLocks/>
          </p:cNvGrpSpPr>
          <p:nvPr/>
        </p:nvGrpSpPr>
        <p:grpSpPr bwMode="auto">
          <a:xfrm>
            <a:off x="1495425" y="1300163"/>
            <a:ext cx="2889250" cy="2001837"/>
            <a:chOff x="886" y="955"/>
            <a:chExt cx="1820" cy="1261"/>
          </a:xfrm>
        </p:grpSpPr>
        <p:sp>
          <p:nvSpPr>
            <p:cNvPr id="25648" name="Freeform 70"/>
            <p:cNvSpPr>
              <a:spLocks/>
            </p:cNvSpPr>
            <p:nvPr/>
          </p:nvSpPr>
          <p:spPr bwMode="auto">
            <a:xfrm>
              <a:off x="2314" y="1787"/>
              <a:ext cx="254" cy="429"/>
            </a:xfrm>
            <a:custGeom>
              <a:avLst/>
              <a:gdLst>
                <a:gd name="T0" fmla="*/ 0 w 254"/>
                <a:gd name="T1" fmla="*/ 0 h 429"/>
                <a:gd name="T2" fmla="*/ 0 w 254"/>
                <a:gd name="T3" fmla="*/ 166 h 429"/>
                <a:gd name="T4" fmla="*/ 254 w 254"/>
                <a:gd name="T5" fmla="*/ 429 h 429"/>
                <a:gd name="T6" fmla="*/ 0 60000 65536"/>
                <a:gd name="T7" fmla="*/ 0 60000 65536"/>
                <a:gd name="T8" fmla="*/ 0 60000 65536"/>
                <a:gd name="T9" fmla="*/ 0 w 254"/>
                <a:gd name="T10" fmla="*/ 0 h 429"/>
                <a:gd name="T11" fmla="*/ 254 w 254"/>
                <a:gd name="T12" fmla="*/ 429 h 429"/>
              </a:gdLst>
              <a:ahLst/>
              <a:cxnLst>
                <a:cxn ang="T6">
                  <a:pos x="T0" y="T1"/>
                </a:cxn>
                <a:cxn ang="T7">
                  <a:pos x="T2" y="T3"/>
                </a:cxn>
                <a:cxn ang="T8">
                  <a:pos x="T4" y="T5"/>
                </a:cxn>
              </a:cxnLst>
              <a:rect l="T9" t="T10" r="T11" b="T12"/>
              <a:pathLst>
                <a:path w="254" h="429">
                  <a:moveTo>
                    <a:pt x="0" y="0"/>
                  </a:moveTo>
                  <a:lnTo>
                    <a:pt x="0" y="166"/>
                  </a:lnTo>
                  <a:lnTo>
                    <a:pt x="254" y="429"/>
                  </a:lnTo>
                </a:path>
              </a:pathLst>
            </a:custGeom>
            <a:noFill/>
            <a:ln w="381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25649" name="Group 77"/>
            <p:cNvGrpSpPr>
              <a:grpSpLocks/>
            </p:cNvGrpSpPr>
            <p:nvPr/>
          </p:nvGrpSpPr>
          <p:grpSpPr bwMode="auto">
            <a:xfrm>
              <a:off x="886" y="955"/>
              <a:ext cx="1820" cy="885"/>
              <a:chOff x="886" y="955"/>
              <a:chExt cx="1820" cy="885"/>
            </a:xfrm>
          </p:grpSpPr>
          <p:sp>
            <p:nvSpPr>
              <p:cNvPr id="25650" name="Freeform 20"/>
              <p:cNvSpPr>
                <a:spLocks/>
              </p:cNvSpPr>
              <p:nvPr/>
            </p:nvSpPr>
            <p:spPr bwMode="auto">
              <a:xfrm>
                <a:off x="886" y="955"/>
                <a:ext cx="1820" cy="885"/>
              </a:xfrm>
              <a:custGeom>
                <a:avLst/>
                <a:gdLst>
                  <a:gd name="T0" fmla="*/ 1819 w 1820"/>
                  <a:gd name="T1" fmla="*/ 884 h 885"/>
                  <a:gd name="T2" fmla="*/ 1819 w 1820"/>
                  <a:gd name="T3" fmla="*/ 0 h 885"/>
                  <a:gd name="T4" fmla="*/ 0 w 1820"/>
                  <a:gd name="T5" fmla="*/ 0 h 885"/>
                  <a:gd name="T6" fmla="*/ 0 w 1820"/>
                  <a:gd name="T7" fmla="*/ 884 h 885"/>
                  <a:gd name="T8" fmla="*/ 1819 w 1820"/>
                  <a:gd name="T9" fmla="*/ 884 h 885"/>
                  <a:gd name="T10" fmla="*/ 0 60000 65536"/>
                  <a:gd name="T11" fmla="*/ 0 60000 65536"/>
                  <a:gd name="T12" fmla="*/ 0 60000 65536"/>
                  <a:gd name="T13" fmla="*/ 0 60000 65536"/>
                  <a:gd name="T14" fmla="*/ 0 60000 65536"/>
                  <a:gd name="T15" fmla="*/ 0 w 1820"/>
                  <a:gd name="T16" fmla="*/ 0 h 885"/>
                  <a:gd name="T17" fmla="*/ 1820 w 1820"/>
                  <a:gd name="T18" fmla="*/ 885 h 885"/>
                </a:gdLst>
                <a:ahLst/>
                <a:cxnLst>
                  <a:cxn ang="T10">
                    <a:pos x="T0" y="T1"/>
                  </a:cxn>
                  <a:cxn ang="T11">
                    <a:pos x="T2" y="T3"/>
                  </a:cxn>
                  <a:cxn ang="T12">
                    <a:pos x="T4" y="T5"/>
                  </a:cxn>
                  <a:cxn ang="T13">
                    <a:pos x="T6" y="T7"/>
                  </a:cxn>
                  <a:cxn ang="T14">
                    <a:pos x="T8" y="T9"/>
                  </a:cxn>
                </a:cxnLst>
                <a:rect l="T15" t="T16" r="T17" b="T18"/>
                <a:pathLst>
                  <a:path w="1820" h="885">
                    <a:moveTo>
                      <a:pt x="1819" y="884"/>
                    </a:moveTo>
                    <a:lnTo>
                      <a:pt x="1819" y="0"/>
                    </a:lnTo>
                    <a:lnTo>
                      <a:pt x="0" y="0"/>
                    </a:lnTo>
                    <a:lnTo>
                      <a:pt x="0" y="884"/>
                    </a:lnTo>
                    <a:lnTo>
                      <a:pt x="1819" y="884"/>
                    </a:lnTo>
                  </a:path>
                </a:pathLst>
              </a:custGeom>
              <a:solidFill>
                <a:schemeClr val="accent2"/>
              </a:solidFill>
              <a:ln w="12700" cap="rnd">
                <a:solidFill>
                  <a:schemeClr val="tx1"/>
                </a:solidFill>
                <a:round/>
                <a:headEnd/>
                <a:tailEnd/>
              </a:ln>
            </p:spPr>
            <p:txBody>
              <a:bodyPr/>
              <a:lstStyle/>
              <a:p>
                <a:endParaRPr lang="en-US"/>
              </a:p>
            </p:txBody>
          </p:sp>
          <p:sp>
            <p:nvSpPr>
              <p:cNvPr id="25651" name="Rectangle 21"/>
              <p:cNvSpPr>
                <a:spLocks noChangeArrowheads="1"/>
              </p:cNvSpPr>
              <p:nvPr/>
            </p:nvSpPr>
            <p:spPr bwMode="auto">
              <a:xfrm>
                <a:off x="1016" y="1153"/>
                <a:ext cx="159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Current machine capacities </a:t>
                </a:r>
              </a:p>
            </p:txBody>
          </p:sp>
          <p:sp>
            <p:nvSpPr>
              <p:cNvPr id="25652" name="Rectangle 22"/>
              <p:cNvSpPr>
                <a:spLocks noChangeArrowheads="1"/>
              </p:cNvSpPr>
              <p:nvPr/>
            </p:nvSpPr>
            <p:spPr bwMode="auto">
              <a:xfrm>
                <a:off x="1016" y="1304"/>
                <a:ext cx="153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Plans for future capacities </a:t>
                </a:r>
              </a:p>
            </p:txBody>
          </p:sp>
          <p:sp>
            <p:nvSpPr>
              <p:cNvPr id="25653" name="Rectangle 23"/>
              <p:cNvSpPr>
                <a:spLocks noChangeArrowheads="1"/>
              </p:cNvSpPr>
              <p:nvPr/>
            </p:nvSpPr>
            <p:spPr bwMode="auto">
              <a:xfrm>
                <a:off x="1016" y="1454"/>
                <a:ext cx="125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Workforce capacities </a:t>
                </a:r>
              </a:p>
            </p:txBody>
          </p:sp>
          <p:sp>
            <p:nvSpPr>
              <p:cNvPr id="25654" name="Rectangle 24"/>
              <p:cNvSpPr>
                <a:spLocks noChangeArrowheads="1"/>
              </p:cNvSpPr>
              <p:nvPr/>
            </p:nvSpPr>
            <p:spPr bwMode="auto">
              <a:xfrm>
                <a:off x="1016" y="1602"/>
                <a:ext cx="122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Current staffing level</a:t>
                </a:r>
              </a:p>
            </p:txBody>
          </p:sp>
          <p:sp>
            <p:nvSpPr>
              <p:cNvPr id="25655" name="Freeform 25"/>
              <p:cNvSpPr>
                <a:spLocks/>
              </p:cNvSpPr>
              <p:nvPr/>
            </p:nvSpPr>
            <p:spPr bwMode="auto">
              <a:xfrm>
                <a:off x="981" y="1526"/>
                <a:ext cx="48" cy="47"/>
              </a:xfrm>
              <a:custGeom>
                <a:avLst/>
                <a:gdLst>
                  <a:gd name="T0" fmla="*/ 25 w 48"/>
                  <a:gd name="T1" fmla="*/ 46 h 47"/>
                  <a:gd name="T2" fmla="*/ 32 w 48"/>
                  <a:gd name="T3" fmla="*/ 42 h 47"/>
                  <a:gd name="T4" fmla="*/ 39 w 48"/>
                  <a:gd name="T5" fmla="*/ 38 h 47"/>
                  <a:gd name="T6" fmla="*/ 43 w 48"/>
                  <a:gd name="T7" fmla="*/ 31 h 47"/>
                  <a:gd name="T8" fmla="*/ 47 w 48"/>
                  <a:gd name="T9" fmla="*/ 21 h 47"/>
                  <a:gd name="T10" fmla="*/ 43 w 48"/>
                  <a:gd name="T11" fmla="*/ 14 h 47"/>
                  <a:gd name="T12" fmla="*/ 39 w 48"/>
                  <a:gd name="T13" fmla="*/ 7 h 47"/>
                  <a:gd name="T14" fmla="*/ 32 w 48"/>
                  <a:gd name="T15" fmla="*/ 3 h 47"/>
                  <a:gd name="T16" fmla="*/ 25 w 48"/>
                  <a:gd name="T17" fmla="*/ 0 h 47"/>
                  <a:gd name="T18" fmla="*/ 14 w 48"/>
                  <a:gd name="T19" fmla="*/ 3 h 47"/>
                  <a:gd name="T20" fmla="*/ 7 w 48"/>
                  <a:gd name="T21" fmla="*/ 7 h 47"/>
                  <a:gd name="T22" fmla="*/ 3 w 48"/>
                  <a:gd name="T23" fmla="*/ 14 h 47"/>
                  <a:gd name="T24" fmla="*/ 0 w 48"/>
                  <a:gd name="T25" fmla="*/ 21 h 47"/>
                  <a:gd name="T26" fmla="*/ 3 w 48"/>
                  <a:gd name="T27" fmla="*/ 31 h 47"/>
                  <a:gd name="T28" fmla="*/ 7 w 48"/>
                  <a:gd name="T29" fmla="*/ 38 h 47"/>
                  <a:gd name="T30" fmla="*/ 14 w 48"/>
                  <a:gd name="T31" fmla="*/ 42 h 47"/>
                  <a:gd name="T32" fmla="*/ 25 w 48"/>
                  <a:gd name="T33" fmla="*/ 46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7"/>
                  <a:gd name="T53" fmla="*/ 48 w 48"/>
                  <a:gd name="T54" fmla="*/ 47 h 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7">
                    <a:moveTo>
                      <a:pt x="25" y="46"/>
                    </a:moveTo>
                    <a:lnTo>
                      <a:pt x="32" y="42"/>
                    </a:lnTo>
                    <a:lnTo>
                      <a:pt x="39" y="38"/>
                    </a:lnTo>
                    <a:lnTo>
                      <a:pt x="43" y="31"/>
                    </a:lnTo>
                    <a:lnTo>
                      <a:pt x="47" y="21"/>
                    </a:lnTo>
                    <a:lnTo>
                      <a:pt x="43" y="14"/>
                    </a:lnTo>
                    <a:lnTo>
                      <a:pt x="39" y="7"/>
                    </a:lnTo>
                    <a:lnTo>
                      <a:pt x="32" y="3"/>
                    </a:lnTo>
                    <a:lnTo>
                      <a:pt x="25" y="0"/>
                    </a:lnTo>
                    <a:lnTo>
                      <a:pt x="14" y="3"/>
                    </a:lnTo>
                    <a:lnTo>
                      <a:pt x="7" y="7"/>
                    </a:lnTo>
                    <a:lnTo>
                      <a:pt x="3" y="14"/>
                    </a:lnTo>
                    <a:lnTo>
                      <a:pt x="0" y="21"/>
                    </a:lnTo>
                    <a:lnTo>
                      <a:pt x="3" y="31"/>
                    </a:lnTo>
                    <a:lnTo>
                      <a:pt x="7" y="38"/>
                    </a:lnTo>
                    <a:lnTo>
                      <a:pt x="14" y="42"/>
                    </a:lnTo>
                    <a:lnTo>
                      <a:pt x="25" y="4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56" name="Freeform 26"/>
              <p:cNvSpPr>
                <a:spLocks/>
              </p:cNvSpPr>
              <p:nvPr/>
            </p:nvSpPr>
            <p:spPr bwMode="auto">
              <a:xfrm>
                <a:off x="981" y="1676"/>
                <a:ext cx="48" cy="44"/>
              </a:xfrm>
              <a:custGeom>
                <a:avLst/>
                <a:gdLst>
                  <a:gd name="T0" fmla="*/ 25 w 48"/>
                  <a:gd name="T1" fmla="*/ 43 h 44"/>
                  <a:gd name="T2" fmla="*/ 32 w 48"/>
                  <a:gd name="T3" fmla="*/ 43 h 44"/>
                  <a:gd name="T4" fmla="*/ 39 w 48"/>
                  <a:gd name="T5" fmla="*/ 39 h 44"/>
                  <a:gd name="T6" fmla="*/ 43 w 48"/>
                  <a:gd name="T7" fmla="*/ 32 h 44"/>
                  <a:gd name="T8" fmla="*/ 47 w 48"/>
                  <a:gd name="T9" fmla="*/ 21 h 44"/>
                  <a:gd name="T10" fmla="*/ 43 w 48"/>
                  <a:gd name="T11" fmla="*/ 14 h 44"/>
                  <a:gd name="T12" fmla="*/ 39 w 48"/>
                  <a:gd name="T13" fmla="*/ 7 h 44"/>
                  <a:gd name="T14" fmla="*/ 32 w 48"/>
                  <a:gd name="T15" fmla="*/ 0 h 44"/>
                  <a:gd name="T16" fmla="*/ 25 w 48"/>
                  <a:gd name="T17" fmla="*/ 0 h 44"/>
                  <a:gd name="T18" fmla="*/ 14 w 48"/>
                  <a:gd name="T19" fmla="*/ 0 h 44"/>
                  <a:gd name="T20" fmla="*/ 7 w 48"/>
                  <a:gd name="T21" fmla="*/ 7 h 44"/>
                  <a:gd name="T22" fmla="*/ 3 w 48"/>
                  <a:gd name="T23" fmla="*/ 14 h 44"/>
                  <a:gd name="T24" fmla="*/ 0 w 48"/>
                  <a:gd name="T25" fmla="*/ 21 h 44"/>
                  <a:gd name="T26" fmla="*/ 3 w 48"/>
                  <a:gd name="T27" fmla="*/ 32 h 44"/>
                  <a:gd name="T28" fmla="*/ 7 w 48"/>
                  <a:gd name="T29" fmla="*/ 39 h 44"/>
                  <a:gd name="T30" fmla="*/ 14 w 48"/>
                  <a:gd name="T31" fmla="*/ 43 h 44"/>
                  <a:gd name="T32" fmla="*/ 25 w 48"/>
                  <a:gd name="T33" fmla="*/ 43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4"/>
                  <a:gd name="T53" fmla="*/ 48 w 4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4">
                    <a:moveTo>
                      <a:pt x="25" y="43"/>
                    </a:moveTo>
                    <a:lnTo>
                      <a:pt x="32" y="43"/>
                    </a:lnTo>
                    <a:lnTo>
                      <a:pt x="39" y="39"/>
                    </a:lnTo>
                    <a:lnTo>
                      <a:pt x="43" y="32"/>
                    </a:lnTo>
                    <a:lnTo>
                      <a:pt x="47" y="21"/>
                    </a:lnTo>
                    <a:lnTo>
                      <a:pt x="43" y="14"/>
                    </a:lnTo>
                    <a:lnTo>
                      <a:pt x="39" y="7"/>
                    </a:lnTo>
                    <a:lnTo>
                      <a:pt x="32" y="0"/>
                    </a:lnTo>
                    <a:lnTo>
                      <a:pt x="25" y="0"/>
                    </a:lnTo>
                    <a:lnTo>
                      <a:pt x="14" y="0"/>
                    </a:lnTo>
                    <a:lnTo>
                      <a:pt x="7" y="7"/>
                    </a:lnTo>
                    <a:lnTo>
                      <a:pt x="3" y="14"/>
                    </a:lnTo>
                    <a:lnTo>
                      <a:pt x="0" y="21"/>
                    </a:lnTo>
                    <a:lnTo>
                      <a:pt x="3" y="32"/>
                    </a:lnTo>
                    <a:lnTo>
                      <a:pt x="7" y="39"/>
                    </a:lnTo>
                    <a:lnTo>
                      <a:pt x="14" y="43"/>
                    </a:lnTo>
                    <a:lnTo>
                      <a:pt x="25" y="43"/>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57" name="Freeform 27"/>
              <p:cNvSpPr>
                <a:spLocks/>
              </p:cNvSpPr>
              <p:nvPr/>
            </p:nvSpPr>
            <p:spPr bwMode="auto">
              <a:xfrm>
                <a:off x="981" y="1378"/>
                <a:ext cx="48" cy="44"/>
              </a:xfrm>
              <a:custGeom>
                <a:avLst/>
                <a:gdLst>
                  <a:gd name="T0" fmla="*/ 25 w 48"/>
                  <a:gd name="T1" fmla="*/ 43 h 44"/>
                  <a:gd name="T2" fmla="*/ 32 w 48"/>
                  <a:gd name="T3" fmla="*/ 43 h 44"/>
                  <a:gd name="T4" fmla="*/ 39 w 48"/>
                  <a:gd name="T5" fmla="*/ 35 h 44"/>
                  <a:gd name="T6" fmla="*/ 43 w 48"/>
                  <a:gd name="T7" fmla="*/ 28 h 44"/>
                  <a:gd name="T8" fmla="*/ 47 w 48"/>
                  <a:gd name="T9" fmla="*/ 21 h 44"/>
                  <a:gd name="T10" fmla="*/ 43 w 48"/>
                  <a:gd name="T11" fmla="*/ 10 h 44"/>
                  <a:gd name="T12" fmla="*/ 39 w 48"/>
                  <a:gd name="T13" fmla="*/ 3 h 44"/>
                  <a:gd name="T14" fmla="*/ 32 w 48"/>
                  <a:gd name="T15" fmla="*/ 0 h 44"/>
                  <a:gd name="T16" fmla="*/ 25 w 48"/>
                  <a:gd name="T17" fmla="*/ 0 h 44"/>
                  <a:gd name="T18" fmla="*/ 14 w 48"/>
                  <a:gd name="T19" fmla="*/ 0 h 44"/>
                  <a:gd name="T20" fmla="*/ 7 w 48"/>
                  <a:gd name="T21" fmla="*/ 3 h 44"/>
                  <a:gd name="T22" fmla="*/ 3 w 48"/>
                  <a:gd name="T23" fmla="*/ 10 h 44"/>
                  <a:gd name="T24" fmla="*/ 0 w 48"/>
                  <a:gd name="T25" fmla="*/ 21 h 44"/>
                  <a:gd name="T26" fmla="*/ 3 w 48"/>
                  <a:gd name="T27" fmla="*/ 28 h 44"/>
                  <a:gd name="T28" fmla="*/ 7 w 48"/>
                  <a:gd name="T29" fmla="*/ 35 h 44"/>
                  <a:gd name="T30" fmla="*/ 14 w 48"/>
                  <a:gd name="T31" fmla="*/ 43 h 44"/>
                  <a:gd name="T32" fmla="*/ 25 w 48"/>
                  <a:gd name="T33" fmla="*/ 43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4"/>
                  <a:gd name="T53" fmla="*/ 48 w 4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4">
                    <a:moveTo>
                      <a:pt x="25" y="43"/>
                    </a:moveTo>
                    <a:lnTo>
                      <a:pt x="32" y="43"/>
                    </a:lnTo>
                    <a:lnTo>
                      <a:pt x="39" y="35"/>
                    </a:lnTo>
                    <a:lnTo>
                      <a:pt x="43" y="28"/>
                    </a:lnTo>
                    <a:lnTo>
                      <a:pt x="47" y="21"/>
                    </a:lnTo>
                    <a:lnTo>
                      <a:pt x="43" y="10"/>
                    </a:lnTo>
                    <a:lnTo>
                      <a:pt x="39" y="3"/>
                    </a:lnTo>
                    <a:lnTo>
                      <a:pt x="32" y="0"/>
                    </a:lnTo>
                    <a:lnTo>
                      <a:pt x="25" y="0"/>
                    </a:lnTo>
                    <a:lnTo>
                      <a:pt x="14" y="0"/>
                    </a:lnTo>
                    <a:lnTo>
                      <a:pt x="7" y="3"/>
                    </a:lnTo>
                    <a:lnTo>
                      <a:pt x="3" y="10"/>
                    </a:lnTo>
                    <a:lnTo>
                      <a:pt x="0" y="21"/>
                    </a:lnTo>
                    <a:lnTo>
                      <a:pt x="3" y="28"/>
                    </a:lnTo>
                    <a:lnTo>
                      <a:pt x="7" y="35"/>
                    </a:lnTo>
                    <a:lnTo>
                      <a:pt x="14" y="43"/>
                    </a:lnTo>
                    <a:lnTo>
                      <a:pt x="25" y="43"/>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58" name="Freeform 28"/>
              <p:cNvSpPr>
                <a:spLocks/>
              </p:cNvSpPr>
              <p:nvPr/>
            </p:nvSpPr>
            <p:spPr bwMode="auto">
              <a:xfrm>
                <a:off x="981" y="1227"/>
                <a:ext cx="48" cy="44"/>
              </a:xfrm>
              <a:custGeom>
                <a:avLst/>
                <a:gdLst>
                  <a:gd name="T0" fmla="*/ 25 w 48"/>
                  <a:gd name="T1" fmla="*/ 43 h 44"/>
                  <a:gd name="T2" fmla="*/ 32 w 48"/>
                  <a:gd name="T3" fmla="*/ 43 h 44"/>
                  <a:gd name="T4" fmla="*/ 39 w 48"/>
                  <a:gd name="T5" fmla="*/ 39 h 44"/>
                  <a:gd name="T6" fmla="*/ 43 w 48"/>
                  <a:gd name="T7" fmla="*/ 32 h 44"/>
                  <a:gd name="T8" fmla="*/ 47 w 48"/>
                  <a:gd name="T9" fmla="*/ 21 h 44"/>
                  <a:gd name="T10" fmla="*/ 43 w 48"/>
                  <a:gd name="T11" fmla="*/ 14 h 44"/>
                  <a:gd name="T12" fmla="*/ 39 w 48"/>
                  <a:gd name="T13" fmla="*/ 7 h 44"/>
                  <a:gd name="T14" fmla="*/ 32 w 48"/>
                  <a:gd name="T15" fmla="*/ 0 h 44"/>
                  <a:gd name="T16" fmla="*/ 25 w 48"/>
                  <a:gd name="T17" fmla="*/ 0 h 44"/>
                  <a:gd name="T18" fmla="*/ 14 w 48"/>
                  <a:gd name="T19" fmla="*/ 0 h 44"/>
                  <a:gd name="T20" fmla="*/ 7 w 48"/>
                  <a:gd name="T21" fmla="*/ 7 h 44"/>
                  <a:gd name="T22" fmla="*/ 3 w 48"/>
                  <a:gd name="T23" fmla="*/ 14 h 44"/>
                  <a:gd name="T24" fmla="*/ 0 w 48"/>
                  <a:gd name="T25" fmla="*/ 21 h 44"/>
                  <a:gd name="T26" fmla="*/ 3 w 48"/>
                  <a:gd name="T27" fmla="*/ 32 h 44"/>
                  <a:gd name="T28" fmla="*/ 7 w 48"/>
                  <a:gd name="T29" fmla="*/ 39 h 44"/>
                  <a:gd name="T30" fmla="*/ 14 w 48"/>
                  <a:gd name="T31" fmla="*/ 43 h 44"/>
                  <a:gd name="T32" fmla="*/ 25 w 48"/>
                  <a:gd name="T33" fmla="*/ 43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4"/>
                  <a:gd name="T53" fmla="*/ 48 w 4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4">
                    <a:moveTo>
                      <a:pt x="25" y="43"/>
                    </a:moveTo>
                    <a:lnTo>
                      <a:pt x="32" y="43"/>
                    </a:lnTo>
                    <a:lnTo>
                      <a:pt x="39" y="39"/>
                    </a:lnTo>
                    <a:lnTo>
                      <a:pt x="43" y="32"/>
                    </a:lnTo>
                    <a:lnTo>
                      <a:pt x="47" y="21"/>
                    </a:lnTo>
                    <a:lnTo>
                      <a:pt x="43" y="14"/>
                    </a:lnTo>
                    <a:lnTo>
                      <a:pt x="39" y="7"/>
                    </a:lnTo>
                    <a:lnTo>
                      <a:pt x="32" y="0"/>
                    </a:lnTo>
                    <a:lnTo>
                      <a:pt x="25" y="0"/>
                    </a:lnTo>
                    <a:lnTo>
                      <a:pt x="14" y="0"/>
                    </a:lnTo>
                    <a:lnTo>
                      <a:pt x="7" y="7"/>
                    </a:lnTo>
                    <a:lnTo>
                      <a:pt x="3" y="14"/>
                    </a:lnTo>
                    <a:lnTo>
                      <a:pt x="0" y="21"/>
                    </a:lnTo>
                    <a:lnTo>
                      <a:pt x="3" y="32"/>
                    </a:lnTo>
                    <a:lnTo>
                      <a:pt x="7" y="39"/>
                    </a:lnTo>
                    <a:lnTo>
                      <a:pt x="14" y="43"/>
                    </a:lnTo>
                    <a:lnTo>
                      <a:pt x="25" y="43"/>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59" name="Rectangle 29"/>
              <p:cNvSpPr>
                <a:spLocks noChangeArrowheads="1"/>
              </p:cNvSpPr>
              <p:nvPr/>
            </p:nvSpPr>
            <p:spPr bwMode="auto">
              <a:xfrm>
                <a:off x="1376" y="992"/>
                <a:ext cx="69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Operations</a:t>
                </a:r>
              </a:p>
            </p:txBody>
          </p:sp>
        </p:grpSp>
      </p:grpSp>
      <p:grpSp>
        <p:nvGrpSpPr>
          <p:cNvPr id="7" name="Group 87"/>
          <p:cNvGrpSpPr>
            <a:grpSpLocks/>
          </p:cNvGrpSpPr>
          <p:nvPr/>
        </p:nvGrpSpPr>
        <p:grpSpPr bwMode="auto">
          <a:xfrm>
            <a:off x="2160588" y="4232275"/>
            <a:ext cx="2679700" cy="1881188"/>
            <a:chOff x="1305" y="2802"/>
            <a:chExt cx="1688" cy="1185"/>
          </a:xfrm>
        </p:grpSpPr>
        <p:sp>
          <p:nvSpPr>
            <p:cNvPr id="25638" name="Freeform 72"/>
            <p:cNvSpPr>
              <a:spLocks/>
            </p:cNvSpPr>
            <p:nvPr/>
          </p:nvSpPr>
          <p:spPr bwMode="auto">
            <a:xfrm>
              <a:off x="2343" y="2802"/>
              <a:ext cx="244" cy="478"/>
            </a:xfrm>
            <a:custGeom>
              <a:avLst/>
              <a:gdLst>
                <a:gd name="T0" fmla="*/ 0 w 244"/>
                <a:gd name="T1" fmla="*/ 478 h 478"/>
                <a:gd name="T2" fmla="*/ 0 w 244"/>
                <a:gd name="T3" fmla="*/ 283 h 478"/>
                <a:gd name="T4" fmla="*/ 244 w 244"/>
                <a:gd name="T5" fmla="*/ 0 h 478"/>
                <a:gd name="T6" fmla="*/ 0 60000 65536"/>
                <a:gd name="T7" fmla="*/ 0 60000 65536"/>
                <a:gd name="T8" fmla="*/ 0 60000 65536"/>
                <a:gd name="T9" fmla="*/ 0 w 244"/>
                <a:gd name="T10" fmla="*/ 0 h 478"/>
                <a:gd name="T11" fmla="*/ 244 w 244"/>
                <a:gd name="T12" fmla="*/ 478 h 478"/>
              </a:gdLst>
              <a:ahLst/>
              <a:cxnLst>
                <a:cxn ang="T6">
                  <a:pos x="T0" y="T1"/>
                </a:cxn>
                <a:cxn ang="T7">
                  <a:pos x="T2" y="T3"/>
                </a:cxn>
                <a:cxn ang="T8">
                  <a:pos x="T4" y="T5"/>
                </a:cxn>
              </a:cxnLst>
              <a:rect l="T9" t="T10" r="T11" b="T12"/>
              <a:pathLst>
                <a:path w="244" h="478">
                  <a:moveTo>
                    <a:pt x="0" y="478"/>
                  </a:moveTo>
                  <a:lnTo>
                    <a:pt x="0" y="283"/>
                  </a:lnTo>
                  <a:lnTo>
                    <a:pt x="244" y="0"/>
                  </a:lnTo>
                </a:path>
              </a:pathLst>
            </a:custGeom>
            <a:noFill/>
            <a:ln w="381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25639" name="Group 79"/>
            <p:cNvGrpSpPr>
              <a:grpSpLocks/>
            </p:cNvGrpSpPr>
            <p:nvPr/>
          </p:nvGrpSpPr>
          <p:grpSpPr bwMode="auto">
            <a:xfrm>
              <a:off x="1305" y="3252"/>
              <a:ext cx="1688" cy="735"/>
              <a:chOff x="1305" y="3252"/>
              <a:chExt cx="1688" cy="735"/>
            </a:xfrm>
          </p:grpSpPr>
          <p:sp>
            <p:nvSpPr>
              <p:cNvPr id="25640" name="Freeform 31"/>
              <p:cNvSpPr>
                <a:spLocks/>
              </p:cNvSpPr>
              <p:nvPr/>
            </p:nvSpPr>
            <p:spPr bwMode="auto">
              <a:xfrm>
                <a:off x="1305" y="3252"/>
                <a:ext cx="1688" cy="735"/>
              </a:xfrm>
              <a:custGeom>
                <a:avLst/>
                <a:gdLst>
                  <a:gd name="T0" fmla="*/ 1687 w 1688"/>
                  <a:gd name="T1" fmla="*/ 734 h 735"/>
                  <a:gd name="T2" fmla="*/ 1687 w 1688"/>
                  <a:gd name="T3" fmla="*/ 0 h 735"/>
                  <a:gd name="T4" fmla="*/ 0 w 1688"/>
                  <a:gd name="T5" fmla="*/ 0 h 735"/>
                  <a:gd name="T6" fmla="*/ 0 w 1688"/>
                  <a:gd name="T7" fmla="*/ 734 h 735"/>
                  <a:gd name="T8" fmla="*/ 1687 w 1688"/>
                  <a:gd name="T9" fmla="*/ 734 h 735"/>
                  <a:gd name="T10" fmla="*/ 0 60000 65536"/>
                  <a:gd name="T11" fmla="*/ 0 60000 65536"/>
                  <a:gd name="T12" fmla="*/ 0 60000 65536"/>
                  <a:gd name="T13" fmla="*/ 0 60000 65536"/>
                  <a:gd name="T14" fmla="*/ 0 60000 65536"/>
                  <a:gd name="T15" fmla="*/ 0 w 1688"/>
                  <a:gd name="T16" fmla="*/ 0 h 735"/>
                  <a:gd name="T17" fmla="*/ 1688 w 1688"/>
                  <a:gd name="T18" fmla="*/ 735 h 735"/>
                </a:gdLst>
                <a:ahLst/>
                <a:cxnLst>
                  <a:cxn ang="T10">
                    <a:pos x="T0" y="T1"/>
                  </a:cxn>
                  <a:cxn ang="T11">
                    <a:pos x="T2" y="T3"/>
                  </a:cxn>
                  <a:cxn ang="T12">
                    <a:pos x="T4" y="T5"/>
                  </a:cxn>
                  <a:cxn ang="T13">
                    <a:pos x="T6" y="T7"/>
                  </a:cxn>
                  <a:cxn ang="T14">
                    <a:pos x="T8" y="T9"/>
                  </a:cxn>
                </a:cxnLst>
                <a:rect l="T15" t="T16" r="T17" b="T18"/>
                <a:pathLst>
                  <a:path w="1688" h="735">
                    <a:moveTo>
                      <a:pt x="1687" y="734"/>
                    </a:moveTo>
                    <a:lnTo>
                      <a:pt x="1687" y="0"/>
                    </a:lnTo>
                    <a:lnTo>
                      <a:pt x="0" y="0"/>
                    </a:lnTo>
                    <a:lnTo>
                      <a:pt x="0" y="734"/>
                    </a:lnTo>
                    <a:lnTo>
                      <a:pt x="1687" y="734"/>
                    </a:lnTo>
                  </a:path>
                </a:pathLst>
              </a:custGeom>
              <a:solidFill>
                <a:schemeClr val="accent2"/>
              </a:solidFill>
              <a:ln w="12700" cap="rnd">
                <a:solidFill>
                  <a:schemeClr val="tx1"/>
                </a:solidFill>
                <a:round/>
                <a:headEnd/>
                <a:tailEnd/>
              </a:ln>
            </p:spPr>
            <p:txBody>
              <a:bodyPr/>
              <a:lstStyle/>
              <a:p>
                <a:endParaRPr lang="en-US"/>
              </a:p>
            </p:txBody>
          </p:sp>
          <p:sp>
            <p:nvSpPr>
              <p:cNvPr id="25641" name="Rectangle 32"/>
              <p:cNvSpPr>
                <a:spLocks noChangeArrowheads="1"/>
              </p:cNvSpPr>
              <p:nvPr/>
            </p:nvSpPr>
            <p:spPr bwMode="auto">
              <a:xfrm>
                <a:off x="1438" y="3451"/>
                <a:ext cx="87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New products </a:t>
                </a:r>
              </a:p>
            </p:txBody>
          </p:sp>
          <p:sp>
            <p:nvSpPr>
              <p:cNvPr id="25642" name="Rectangle 33"/>
              <p:cNvSpPr>
                <a:spLocks noChangeArrowheads="1"/>
              </p:cNvSpPr>
              <p:nvPr/>
            </p:nvSpPr>
            <p:spPr bwMode="auto">
              <a:xfrm>
                <a:off x="1438" y="3603"/>
                <a:ext cx="143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Product design changes </a:t>
                </a:r>
              </a:p>
            </p:txBody>
          </p:sp>
          <p:sp>
            <p:nvSpPr>
              <p:cNvPr id="25643" name="Rectangle 34"/>
              <p:cNvSpPr>
                <a:spLocks noChangeArrowheads="1"/>
              </p:cNvSpPr>
              <p:nvPr/>
            </p:nvSpPr>
            <p:spPr bwMode="auto">
              <a:xfrm>
                <a:off x="1438" y="3753"/>
                <a:ext cx="111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Machine standards</a:t>
                </a:r>
              </a:p>
            </p:txBody>
          </p:sp>
          <p:sp>
            <p:nvSpPr>
              <p:cNvPr id="25644" name="Freeform 35"/>
              <p:cNvSpPr>
                <a:spLocks/>
              </p:cNvSpPr>
              <p:nvPr/>
            </p:nvSpPr>
            <p:spPr bwMode="auto">
              <a:xfrm>
                <a:off x="1402" y="3824"/>
                <a:ext cx="48" cy="48"/>
              </a:xfrm>
              <a:custGeom>
                <a:avLst/>
                <a:gdLst>
                  <a:gd name="T0" fmla="*/ 21 w 48"/>
                  <a:gd name="T1" fmla="*/ 47 h 48"/>
                  <a:gd name="T2" fmla="*/ 32 w 48"/>
                  <a:gd name="T3" fmla="*/ 43 h 48"/>
                  <a:gd name="T4" fmla="*/ 39 w 48"/>
                  <a:gd name="T5" fmla="*/ 39 h 48"/>
                  <a:gd name="T6" fmla="*/ 43 w 48"/>
                  <a:gd name="T7" fmla="*/ 32 h 48"/>
                  <a:gd name="T8" fmla="*/ 47 w 48"/>
                  <a:gd name="T9" fmla="*/ 21 h 48"/>
                  <a:gd name="T10" fmla="*/ 43 w 48"/>
                  <a:gd name="T11" fmla="*/ 14 h 48"/>
                  <a:gd name="T12" fmla="*/ 39 w 48"/>
                  <a:gd name="T13" fmla="*/ 7 h 48"/>
                  <a:gd name="T14" fmla="*/ 32 w 48"/>
                  <a:gd name="T15" fmla="*/ 3 h 48"/>
                  <a:gd name="T16" fmla="*/ 21 w 48"/>
                  <a:gd name="T17" fmla="*/ 0 h 48"/>
                  <a:gd name="T18" fmla="*/ 14 w 48"/>
                  <a:gd name="T19" fmla="*/ 3 h 48"/>
                  <a:gd name="T20" fmla="*/ 7 w 48"/>
                  <a:gd name="T21" fmla="*/ 7 h 48"/>
                  <a:gd name="T22" fmla="*/ 3 w 48"/>
                  <a:gd name="T23" fmla="*/ 14 h 48"/>
                  <a:gd name="T24" fmla="*/ 0 w 48"/>
                  <a:gd name="T25" fmla="*/ 21 h 48"/>
                  <a:gd name="T26" fmla="*/ 3 w 48"/>
                  <a:gd name="T27" fmla="*/ 32 h 48"/>
                  <a:gd name="T28" fmla="*/ 7 w 48"/>
                  <a:gd name="T29" fmla="*/ 39 h 48"/>
                  <a:gd name="T30" fmla="*/ 14 w 48"/>
                  <a:gd name="T31" fmla="*/ 43 h 48"/>
                  <a:gd name="T32" fmla="*/ 21 w 48"/>
                  <a:gd name="T33" fmla="*/ 47 h 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8"/>
                  <a:gd name="T53" fmla="*/ 48 w 48"/>
                  <a:gd name="T54" fmla="*/ 48 h 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8">
                    <a:moveTo>
                      <a:pt x="21" y="47"/>
                    </a:moveTo>
                    <a:lnTo>
                      <a:pt x="32" y="43"/>
                    </a:lnTo>
                    <a:lnTo>
                      <a:pt x="39" y="39"/>
                    </a:lnTo>
                    <a:lnTo>
                      <a:pt x="43" y="32"/>
                    </a:lnTo>
                    <a:lnTo>
                      <a:pt x="47" y="21"/>
                    </a:lnTo>
                    <a:lnTo>
                      <a:pt x="43" y="14"/>
                    </a:lnTo>
                    <a:lnTo>
                      <a:pt x="39" y="7"/>
                    </a:lnTo>
                    <a:lnTo>
                      <a:pt x="32" y="3"/>
                    </a:lnTo>
                    <a:lnTo>
                      <a:pt x="21" y="0"/>
                    </a:lnTo>
                    <a:lnTo>
                      <a:pt x="14" y="3"/>
                    </a:lnTo>
                    <a:lnTo>
                      <a:pt x="7" y="7"/>
                    </a:lnTo>
                    <a:lnTo>
                      <a:pt x="3" y="14"/>
                    </a:lnTo>
                    <a:lnTo>
                      <a:pt x="0" y="21"/>
                    </a:lnTo>
                    <a:lnTo>
                      <a:pt x="3" y="32"/>
                    </a:lnTo>
                    <a:lnTo>
                      <a:pt x="7" y="39"/>
                    </a:lnTo>
                    <a:lnTo>
                      <a:pt x="14" y="43"/>
                    </a:lnTo>
                    <a:lnTo>
                      <a:pt x="21" y="47"/>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45" name="Freeform 36"/>
              <p:cNvSpPr>
                <a:spLocks/>
              </p:cNvSpPr>
              <p:nvPr/>
            </p:nvSpPr>
            <p:spPr bwMode="auto">
              <a:xfrm>
                <a:off x="1402" y="3677"/>
                <a:ext cx="48" cy="45"/>
              </a:xfrm>
              <a:custGeom>
                <a:avLst/>
                <a:gdLst>
                  <a:gd name="T0" fmla="*/ 21 w 48"/>
                  <a:gd name="T1" fmla="*/ 44 h 45"/>
                  <a:gd name="T2" fmla="*/ 32 w 48"/>
                  <a:gd name="T3" fmla="*/ 44 h 45"/>
                  <a:gd name="T4" fmla="*/ 39 w 48"/>
                  <a:gd name="T5" fmla="*/ 36 h 45"/>
                  <a:gd name="T6" fmla="*/ 43 w 48"/>
                  <a:gd name="T7" fmla="*/ 29 h 45"/>
                  <a:gd name="T8" fmla="*/ 47 w 48"/>
                  <a:gd name="T9" fmla="*/ 22 h 45"/>
                  <a:gd name="T10" fmla="*/ 43 w 48"/>
                  <a:gd name="T11" fmla="*/ 11 h 45"/>
                  <a:gd name="T12" fmla="*/ 39 w 48"/>
                  <a:gd name="T13" fmla="*/ 3 h 45"/>
                  <a:gd name="T14" fmla="*/ 32 w 48"/>
                  <a:gd name="T15" fmla="*/ 0 h 45"/>
                  <a:gd name="T16" fmla="*/ 21 w 48"/>
                  <a:gd name="T17" fmla="*/ 0 h 45"/>
                  <a:gd name="T18" fmla="*/ 14 w 48"/>
                  <a:gd name="T19" fmla="*/ 0 h 45"/>
                  <a:gd name="T20" fmla="*/ 7 w 48"/>
                  <a:gd name="T21" fmla="*/ 3 h 45"/>
                  <a:gd name="T22" fmla="*/ 3 w 48"/>
                  <a:gd name="T23" fmla="*/ 11 h 45"/>
                  <a:gd name="T24" fmla="*/ 0 w 48"/>
                  <a:gd name="T25" fmla="*/ 22 h 45"/>
                  <a:gd name="T26" fmla="*/ 3 w 48"/>
                  <a:gd name="T27" fmla="*/ 29 h 45"/>
                  <a:gd name="T28" fmla="*/ 7 w 48"/>
                  <a:gd name="T29" fmla="*/ 36 h 45"/>
                  <a:gd name="T30" fmla="*/ 14 w 48"/>
                  <a:gd name="T31" fmla="*/ 44 h 45"/>
                  <a:gd name="T32" fmla="*/ 21 w 48"/>
                  <a:gd name="T33" fmla="*/ 44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5"/>
                  <a:gd name="T53" fmla="*/ 48 w 48"/>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5">
                    <a:moveTo>
                      <a:pt x="21" y="44"/>
                    </a:moveTo>
                    <a:lnTo>
                      <a:pt x="32" y="44"/>
                    </a:lnTo>
                    <a:lnTo>
                      <a:pt x="39" y="36"/>
                    </a:lnTo>
                    <a:lnTo>
                      <a:pt x="43" y="29"/>
                    </a:lnTo>
                    <a:lnTo>
                      <a:pt x="47" y="22"/>
                    </a:lnTo>
                    <a:lnTo>
                      <a:pt x="43" y="11"/>
                    </a:lnTo>
                    <a:lnTo>
                      <a:pt x="39" y="3"/>
                    </a:lnTo>
                    <a:lnTo>
                      <a:pt x="32" y="0"/>
                    </a:lnTo>
                    <a:lnTo>
                      <a:pt x="21" y="0"/>
                    </a:lnTo>
                    <a:lnTo>
                      <a:pt x="14" y="0"/>
                    </a:lnTo>
                    <a:lnTo>
                      <a:pt x="7" y="3"/>
                    </a:lnTo>
                    <a:lnTo>
                      <a:pt x="3" y="11"/>
                    </a:lnTo>
                    <a:lnTo>
                      <a:pt x="0" y="22"/>
                    </a:lnTo>
                    <a:lnTo>
                      <a:pt x="3" y="29"/>
                    </a:lnTo>
                    <a:lnTo>
                      <a:pt x="7" y="36"/>
                    </a:lnTo>
                    <a:lnTo>
                      <a:pt x="14" y="44"/>
                    </a:lnTo>
                    <a:lnTo>
                      <a:pt x="21" y="44"/>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46" name="Freeform 37"/>
              <p:cNvSpPr>
                <a:spLocks/>
              </p:cNvSpPr>
              <p:nvPr/>
            </p:nvSpPr>
            <p:spPr bwMode="auto">
              <a:xfrm>
                <a:off x="1402" y="3526"/>
                <a:ext cx="48" cy="44"/>
              </a:xfrm>
              <a:custGeom>
                <a:avLst/>
                <a:gdLst>
                  <a:gd name="T0" fmla="*/ 21 w 48"/>
                  <a:gd name="T1" fmla="*/ 43 h 44"/>
                  <a:gd name="T2" fmla="*/ 32 w 48"/>
                  <a:gd name="T3" fmla="*/ 43 h 44"/>
                  <a:gd name="T4" fmla="*/ 39 w 48"/>
                  <a:gd name="T5" fmla="*/ 39 h 44"/>
                  <a:gd name="T6" fmla="*/ 43 w 48"/>
                  <a:gd name="T7" fmla="*/ 32 h 44"/>
                  <a:gd name="T8" fmla="*/ 47 w 48"/>
                  <a:gd name="T9" fmla="*/ 21 h 44"/>
                  <a:gd name="T10" fmla="*/ 43 w 48"/>
                  <a:gd name="T11" fmla="*/ 14 h 44"/>
                  <a:gd name="T12" fmla="*/ 39 w 48"/>
                  <a:gd name="T13" fmla="*/ 7 h 44"/>
                  <a:gd name="T14" fmla="*/ 32 w 48"/>
                  <a:gd name="T15" fmla="*/ 0 h 44"/>
                  <a:gd name="T16" fmla="*/ 21 w 48"/>
                  <a:gd name="T17" fmla="*/ 0 h 44"/>
                  <a:gd name="T18" fmla="*/ 14 w 48"/>
                  <a:gd name="T19" fmla="*/ 0 h 44"/>
                  <a:gd name="T20" fmla="*/ 7 w 48"/>
                  <a:gd name="T21" fmla="*/ 7 h 44"/>
                  <a:gd name="T22" fmla="*/ 3 w 48"/>
                  <a:gd name="T23" fmla="*/ 14 h 44"/>
                  <a:gd name="T24" fmla="*/ 0 w 48"/>
                  <a:gd name="T25" fmla="*/ 21 h 44"/>
                  <a:gd name="T26" fmla="*/ 3 w 48"/>
                  <a:gd name="T27" fmla="*/ 32 h 44"/>
                  <a:gd name="T28" fmla="*/ 7 w 48"/>
                  <a:gd name="T29" fmla="*/ 39 h 44"/>
                  <a:gd name="T30" fmla="*/ 14 w 48"/>
                  <a:gd name="T31" fmla="*/ 43 h 44"/>
                  <a:gd name="T32" fmla="*/ 21 w 48"/>
                  <a:gd name="T33" fmla="*/ 43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4"/>
                  <a:gd name="T53" fmla="*/ 48 w 4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4">
                    <a:moveTo>
                      <a:pt x="21" y="43"/>
                    </a:moveTo>
                    <a:lnTo>
                      <a:pt x="32" y="43"/>
                    </a:lnTo>
                    <a:lnTo>
                      <a:pt x="39" y="39"/>
                    </a:lnTo>
                    <a:lnTo>
                      <a:pt x="43" y="32"/>
                    </a:lnTo>
                    <a:lnTo>
                      <a:pt x="47" y="21"/>
                    </a:lnTo>
                    <a:lnTo>
                      <a:pt x="43" y="14"/>
                    </a:lnTo>
                    <a:lnTo>
                      <a:pt x="39" y="7"/>
                    </a:lnTo>
                    <a:lnTo>
                      <a:pt x="32" y="0"/>
                    </a:lnTo>
                    <a:lnTo>
                      <a:pt x="21" y="0"/>
                    </a:lnTo>
                    <a:lnTo>
                      <a:pt x="14" y="0"/>
                    </a:lnTo>
                    <a:lnTo>
                      <a:pt x="7" y="7"/>
                    </a:lnTo>
                    <a:lnTo>
                      <a:pt x="3" y="14"/>
                    </a:lnTo>
                    <a:lnTo>
                      <a:pt x="0" y="21"/>
                    </a:lnTo>
                    <a:lnTo>
                      <a:pt x="3" y="32"/>
                    </a:lnTo>
                    <a:lnTo>
                      <a:pt x="7" y="39"/>
                    </a:lnTo>
                    <a:lnTo>
                      <a:pt x="14" y="43"/>
                    </a:lnTo>
                    <a:lnTo>
                      <a:pt x="21" y="43"/>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47" name="Rectangle 38"/>
              <p:cNvSpPr>
                <a:spLocks noChangeArrowheads="1"/>
              </p:cNvSpPr>
              <p:nvPr/>
            </p:nvSpPr>
            <p:spPr bwMode="auto">
              <a:xfrm>
                <a:off x="1555" y="3289"/>
                <a:ext cx="74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Engineering</a:t>
                </a:r>
              </a:p>
            </p:txBody>
          </p:sp>
        </p:grpSp>
      </p:grpSp>
      <p:grpSp>
        <p:nvGrpSpPr>
          <p:cNvPr id="9" name="Group 86"/>
          <p:cNvGrpSpPr>
            <a:grpSpLocks/>
          </p:cNvGrpSpPr>
          <p:nvPr/>
        </p:nvGrpSpPr>
        <p:grpSpPr bwMode="auto">
          <a:xfrm>
            <a:off x="5368925" y="4232275"/>
            <a:ext cx="2735263" cy="1670050"/>
            <a:chOff x="3326" y="2802"/>
            <a:chExt cx="1723" cy="1052"/>
          </a:xfrm>
        </p:grpSpPr>
        <p:sp>
          <p:nvSpPr>
            <p:cNvPr id="25630" name="Freeform 76"/>
            <p:cNvSpPr>
              <a:spLocks/>
            </p:cNvSpPr>
            <p:nvPr/>
          </p:nvSpPr>
          <p:spPr bwMode="auto">
            <a:xfrm>
              <a:off x="3329" y="2802"/>
              <a:ext cx="273" cy="478"/>
            </a:xfrm>
            <a:custGeom>
              <a:avLst/>
              <a:gdLst>
                <a:gd name="T0" fmla="*/ 273 w 273"/>
                <a:gd name="T1" fmla="*/ 478 h 478"/>
                <a:gd name="T2" fmla="*/ 273 w 273"/>
                <a:gd name="T3" fmla="*/ 283 h 478"/>
                <a:gd name="T4" fmla="*/ 0 w 273"/>
                <a:gd name="T5" fmla="*/ 0 h 478"/>
                <a:gd name="T6" fmla="*/ 0 60000 65536"/>
                <a:gd name="T7" fmla="*/ 0 60000 65536"/>
                <a:gd name="T8" fmla="*/ 0 60000 65536"/>
                <a:gd name="T9" fmla="*/ 0 w 273"/>
                <a:gd name="T10" fmla="*/ 0 h 478"/>
                <a:gd name="T11" fmla="*/ 273 w 273"/>
                <a:gd name="T12" fmla="*/ 478 h 478"/>
              </a:gdLst>
              <a:ahLst/>
              <a:cxnLst>
                <a:cxn ang="T6">
                  <a:pos x="T0" y="T1"/>
                </a:cxn>
                <a:cxn ang="T7">
                  <a:pos x="T2" y="T3"/>
                </a:cxn>
                <a:cxn ang="T8">
                  <a:pos x="T4" y="T5"/>
                </a:cxn>
              </a:cxnLst>
              <a:rect l="T9" t="T10" r="T11" b="T12"/>
              <a:pathLst>
                <a:path w="273" h="478">
                  <a:moveTo>
                    <a:pt x="273" y="478"/>
                  </a:moveTo>
                  <a:lnTo>
                    <a:pt x="273" y="283"/>
                  </a:lnTo>
                  <a:lnTo>
                    <a:pt x="0" y="0"/>
                  </a:lnTo>
                </a:path>
              </a:pathLst>
            </a:custGeom>
            <a:noFill/>
            <a:ln w="381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25631" name="Group 82"/>
            <p:cNvGrpSpPr>
              <a:grpSpLocks/>
            </p:cNvGrpSpPr>
            <p:nvPr/>
          </p:nvGrpSpPr>
          <p:grpSpPr bwMode="auto">
            <a:xfrm>
              <a:off x="3326" y="3253"/>
              <a:ext cx="1723" cy="601"/>
              <a:chOff x="3326" y="3253"/>
              <a:chExt cx="1723" cy="601"/>
            </a:xfrm>
          </p:grpSpPr>
          <p:sp>
            <p:nvSpPr>
              <p:cNvPr id="25632" name="Freeform 40"/>
              <p:cNvSpPr>
                <a:spLocks/>
              </p:cNvSpPr>
              <p:nvPr/>
            </p:nvSpPr>
            <p:spPr bwMode="auto">
              <a:xfrm>
                <a:off x="3326" y="3253"/>
                <a:ext cx="1723" cy="601"/>
              </a:xfrm>
              <a:custGeom>
                <a:avLst/>
                <a:gdLst>
                  <a:gd name="T0" fmla="*/ 1722 w 1723"/>
                  <a:gd name="T1" fmla="*/ 600 h 601"/>
                  <a:gd name="T2" fmla="*/ 1722 w 1723"/>
                  <a:gd name="T3" fmla="*/ 0 h 601"/>
                  <a:gd name="T4" fmla="*/ 0 w 1723"/>
                  <a:gd name="T5" fmla="*/ 0 h 601"/>
                  <a:gd name="T6" fmla="*/ 0 w 1723"/>
                  <a:gd name="T7" fmla="*/ 600 h 601"/>
                  <a:gd name="T8" fmla="*/ 1722 w 1723"/>
                  <a:gd name="T9" fmla="*/ 600 h 601"/>
                  <a:gd name="T10" fmla="*/ 0 60000 65536"/>
                  <a:gd name="T11" fmla="*/ 0 60000 65536"/>
                  <a:gd name="T12" fmla="*/ 0 60000 65536"/>
                  <a:gd name="T13" fmla="*/ 0 60000 65536"/>
                  <a:gd name="T14" fmla="*/ 0 60000 65536"/>
                  <a:gd name="T15" fmla="*/ 0 w 1723"/>
                  <a:gd name="T16" fmla="*/ 0 h 601"/>
                  <a:gd name="T17" fmla="*/ 1723 w 1723"/>
                  <a:gd name="T18" fmla="*/ 601 h 601"/>
                </a:gdLst>
                <a:ahLst/>
                <a:cxnLst>
                  <a:cxn ang="T10">
                    <a:pos x="T0" y="T1"/>
                  </a:cxn>
                  <a:cxn ang="T11">
                    <a:pos x="T2" y="T3"/>
                  </a:cxn>
                  <a:cxn ang="T12">
                    <a:pos x="T4" y="T5"/>
                  </a:cxn>
                  <a:cxn ang="T13">
                    <a:pos x="T6" y="T7"/>
                  </a:cxn>
                  <a:cxn ang="T14">
                    <a:pos x="T8" y="T9"/>
                  </a:cxn>
                </a:cxnLst>
                <a:rect l="T15" t="T16" r="T17" b="T18"/>
                <a:pathLst>
                  <a:path w="1723" h="601">
                    <a:moveTo>
                      <a:pt x="1722" y="600"/>
                    </a:moveTo>
                    <a:lnTo>
                      <a:pt x="1722" y="0"/>
                    </a:lnTo>
                    <a:lnTo>
                      <a:pt x="0" y="0"/>
                    </a:lnTo>
                    <a:lnTo>
                      <a:pt x="0" y="600"/>
                    </a:lnTo>
                    <a:lnTo>
                      <a:pt x="1722" y="600"/>
                    </a:lnTo>
                  </a:path>
                </a:pathLst>
              </a:custGeom>
              <a:solidFill>
                <a:schemeClr val="accent2"/>
              </a:solidFill>
              <a:ln w="12700" cap="rnd">
                <a:solidFill>
                  <a:schemeClr val="tx1"/>
                </a:solidFill>
                <a:round/>
                <a:headEnd/>
                <a:tailEnd/>
              </a:ln>
            </p:spPr>
            <p:txBody>
              <a:bodyPr/>
              <a:lstStyle/>
              <a:p>
                <a:endParaRPr lang="en-US"/>
              </a:p>
            </p:txBody>
          </p:sp>
          <p:sp>
            <p:nvSpPr>
              <p:cNvPr id="25633" name="Rectangle 41"/>
              <p:cNvSpPr>
                <a:spLocks noChangeArrowheads="1"/>
              </p:cNvSpPr>
              <p:nvPr/>
            </p:nvSpPr>
            <p:spPr bwMode="auto">
              <a:xfrm>
                <a:off x="3457" y="3451"/>
                <a:ext cx="144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Labor-market conditions </a:t>
                </a:r>
              </a:p>
            </p:txBody>
          </p:sp>
          <p:sp>
            <p:nvSpPr>
              <p:cNvPr id="25634" name="Rectangle 42"/>
              <p:cNvSpPr>
                <a:spLocks noChangeArrowheads="1"/>
              </p:cNvSpPr>
              <p:nvPr/>
            </p:nvSpPr>
            <p:spPr bwMode="auto">
              <a:xfrm>
                <a:off x="3457" y="3603"/>
                <a:ext cx="102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Training capacity</a:t>
                </a:r>
              </a:p>
            </p:txBody>
          </p:sp>
          <p:sp>
            <p:nvSpPr>
              <p:cNvPr id="25635" name="Freeform 43"/>
              <p:cNvSpPr>
                <a:spLocks/>
              </p:cNvSpPr>
              <p:nvPr/>
            </p:nvSpPr>
            <p:spPr bwMode="auto">
              <a:xfrm>
                <a:off x="3423" y="3677"/>
                <a:ext cx="48" cy="45"/>
              </a:xfrm>
              <a:custGeom>
                <a:avLst/>
                <a:gdLst>
                  <a:gd name="T0" fmla="*/ 25 w 48"/>
                  <a:gd name="T1" fmla="*/ 44 h 45"/>
                  <a:gd name="T2" fmla="*/ 32 w 48"/>
                  <a:gd name="T3" fmla="*/ 44 h 45"/>
                  <a:gd name="T4" fmla="*/ 39 w 48"/>
                  <a:gd name="T5" fmla="*/ 36 h 45"/>
                  <a:gd name="T6" fmla="*/ 43 w 48"/>
                  <a:gd name="T7" fmla="*/ 29 h 45"/>
                  <a:gd name="T8" fmla="*/ 47 w 48"/>
                  <a:gd name="T9" fmla="*/ 22 h 45"/>
                  <a:gd name="T10" fmla="*/ 43 w 48"/>
                  <a:gd name="T11" fmla="*/ 11 h 45"/>
                  <a:gd name="T12" fmla="*/ 39 w 48"/>
                  <a:gd name="T13" fmla="*/ 3 h 45"/>
                  <a:gd name="T14" fmla="*/ 32 w 48"/>
                  <a:gd name="T15" fmla="*/ 0 h 45"/>
                  <a:gd name="T16" fmla="*/ 25 w 48"/>
                  <a:gd name="T17" fmla="*/ 0 h 45"/>
                  <a:gd name="T18" fmla="*/ 14 w 48"/>
                  <a:gd name="T19" fmla="*/ 0 h 45"/>
                  <a:gd name="T20" fmla="*/ 7 w 48"/>
                  <a:gd name="T21" fmla="*/ 3 h 45"/>
                  <a:gd name="T22" fmla="*/ 3 w 48"/>
                  <a:gd name="T23" fmla="*/ 11 h 45"/>
                  <a:gd name="T24" fmla="*/ 0 w 48"/>
                  <a:gd name="T25" fmla="*/ 22 h 45"/>
                  <a:gd name="T26" fmla="*/ 3 w 48"/>
                  <a:gd name="T27" fmla="*/ 29 h 45"/>
                  <a:gd name="T28" fmla="*/ 7 w 48"/>
                  <a:gd name="T29" fmla="*/ 36 h 45"/>
                  <a:gd name="T30" fmla="*/ 14 w 48"/>
                  <a:gd name="T31" fmla="*/ 44 h 45"/>
                  <a:gd name="T32" fmla="*/ 25 w 48"/>
                  <a:gd name="T33" fmla="*/ 44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5"/>
                  <a:gd name="T53" fmla="*/ 48 w 48"/>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5">
                    <a:moveTo>
                      <a:pt x="25" y="44"/>
                    </a:moveTo>
                    <a:lnTo>
                      <a:pt x="32" y="44"/>
                    </a:lnTo>
                    <a:lnTo>
                      <a:pt x="39" y="36"/>
                    </a:lnTo>
                    <a:lnTo>
                      <a:pt x="43" y="29"/>
                    </a:lnTo>
                    <a:lnTo>
                      <a:pt x="47" y="22"/>
                    </a:lnTo>
                    <a:lnTo>
                      <a:pt x="43" y="11"/>
                    </a:lnTo>
                    <a:lnTo>
                      <a:pt x="39" y="3"/>
                    </a:lnTo>
                    <a:lnTo>
                      <a:pt x="32" y="0"/>
                    </a:lnTo>
                    <a:lnTo>
                      <a:pt x="25" y="0"/>
                    </a:lnTo>
                    <a:lnTo>
                      <a:pt x="14" y="0"/>
                    </a:lnTo>
                    <a:lnTo>
                      <a:pt x="7" y="3"/>
                    </a:lnTo>
                    <a:lnTo>
                      <a:pt x="3" y="11"/>
                    </a:lnTo>
                    <a:lnTo>
                      <a:pt x="0" y="22"/>
                    </a:lnTo>
                    <a:lnTo>
                      <a:pt x="3" y="29"/>
                    </a:lnTo>
                    <a:lnTo>
                      <a:pt x="7" y="36"/>
                    </a:lnTo>
                    <a:lnTo>
                      <a:pt x="14" y="44"/>
                    </a:lnTo>
                    <a:lnTo>
                      <a:pt x="25" y="44"/>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36" name="Freeform 44"/>
              <p:cNvSpPr>
                <a:spLocks/>
              </p:cNvSpPr>
              <p:nvPr/>
            </p:nvSpPr>
            <p:spPr bwMode="auto">
              <a:xfrm>
                <a:off x="3423" y="3526"/>
                <a:ext cx="48" cy="44"/>
              </a:xfrm>
              <a:custGeom>
                <a:avLst/>
                <a:gdLst>
                  <a:gd name="T0" fmla="*/ 25 w 48"/>
                  <a:gd name="T1" fmla="*/ 43 h 44"/>
                  <a:gd name="T2" fmla="*/ 32 w 48"/>
                  <a:gd name="T3" fmla="*/ 43 h 44"/>
                  <a:gd name="T4" fmla="*/ 39 w 48"/>
                  <a:gd name="T5" fmla="*/ 39 h 44"/>
                  <a:gd name="T6" fmla="*/ 43 w 48"/>
                  <a:gd name="T7" fmla="*/ 32 h 44"/>
                  <a:gd name="T8" fmla="*/ 47 w 48"/>
                  <a:gd name="T9" fmla="*/ 21 h 44"/>
                  <a:gd name="T10" fmla="*/ 43 w 48"/>
                  <a:gd name="T11" fmla="*/ 14 h 44"/>
                  <a:gd name="T12" fmla="*/ 39 w 48"/>
                  <a:gd name="T13" fmla="*/ 7 h 44"/>
                  <a:gd name="T14" fmla="*/ 32 w 48"/>
                  <a:gd name="T15" fmla="*/ 0 h 44"/>
                  <a:gd name="T16" fmla="*/ 25 w 48"/>
                  <a:gd name="T17" fmla="*/ 0 h 44"/>
                  <a:gd name="T18" fmla="*/ 14 w 48"/>
                  <a:gd name="T19" fmla="*/ 0 h 44"/>
                  <a:gd name="T20" fmla="*/ 7 w 48"/>
                  <a:gd name="T21" fmla="*/ 7 h 44"/>
                  <a:gd name="T22" fmla="*/ 3 w 48"/>
                  <a:gd name="T23" fmla="*/ 14 h 44"/>
                  <a:gd name="T24" fmla="*/ 0 w 48"/>
                  <a:gd name="T25" fmla="*/ 21 h 44"/>
                  <a:gd name="T26" fmla="*/ 3 w 48"/>
                  <a:gd name="T27" fmla="*/ 32 h 44"/>
                  <a:gd name="T28" fmla="*/ 7 w 48"/>
                  <a:gd name="T29" fmla="*/ 39 h 44"/>
                  <a:gd name="T30" fmla="*/ 14 w 48"/>
                  <a:gd name="T31" fmla="*/ 43 h 44"/>
                  <a:gd name="T32" fmla="*/ 25 w 48"/>
                  <a:gd name="T33" fmla="*/ 43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4"/>
                  <a:gd name="T53" fmla="*/ 48 w 4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4">
                    <a:moveTo>
                      <a:pt x="25" y="43"/>
                    </a:moveTo>
                    <a:lnTo>
                      <a:pt x="32" y="43"/>
                    </a:lnTo>
                    <a:lnTo>
                      <a:pt x="39" y="39"/>
                    </a:lnTo>
                    <a:lnTo>
                      <a:pt x="43" y="32"/>
                    </a:lnTo>
                    <a:lnTo>
                      <a:pt x="47" y="21"/>
                    </a:lnTo>
                    <a:lnTo>
                      <a:pt x="43" y="14"/>
                    </a:lnTo>
                    <a:lnTo>
                      <a:pt x="39" y="7"/>
                    </a:lnTo>
                    <a:lnTo>
                      <a:pt x="32" y="0"/>
                    </a:lnTo>
                    <a:lnTo>
                      <a:pt x="25" y="0"/>
                    </a:lnTo>
                    <a:lnTo>
                      <a:pt x="14" y="0"/>
                    </a:lnTo>
                    <a:lnTo>
                      <a:pt x="7" y="7"/>
                    </a:lnTo>
                    <a:lnTo>
                      <a:pt x="3" y="14"/>
                    </a:lnTo>
                    <a:lnTo>
                      <a:pt x="0" y="21"/>
                    </a:lnTo>
                    <a:lnTo>
                      <a:pt x="3" y="32"/>
                    </a:lnTo>
                    <a:lnTo>
                      <a:pt x="7" y="39"/>
                    </a:lnTo>
                    <a:lnTo>
                      <a:pt x="14" y="43"/>
                    </a:lnTo>
                    <a:lnTo>
                      <a:pt x="25" y="43"/>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37" name="Rectangle 45"/>
              <p:cNvSpPr>
                <a:spLocks noChangeArrowheads="1"/>
              </p:cNvSpPr>
              <p:nvPr/>
            </p:nvSpPr>
            <p:spPr bwMode="auto">
              <a:xfrm>
                <a:off x="3536" y="3289"/>
                <a:ext cx="104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Human resources</a:t>
                </a:r>
              </a:p>
            </p:txBody>
          </p:sp>
        </p:grpSp>
      </p:grpSp>
      <p:grpSp>
        <p:nvGrpSpPr>
          <p:cNvPr id="11" name="Group 85"/>
          <p:cNvGrpSpPr>
            <a:grpSpLocks/>
          </p:cNvGrpSpPr>
          <p:nvPr/>
        </p:nvGrpSpPr>
        <p:grpSpPr bwMode="auto">
          <a:xfrm>
            <a:off x="5621338" y="3192463"/>
            <a:ext cx="2925762" cy="1176337"/>
            <a:chOff x="3485" y="2147"/>
            <a:chExt cx="1843" cy="741"/>
          </a:xfrm>
        </p:grpSpPr>
        <p:sp>
          <p:nvSpPr>
            <p:cNvPr id="25621" name="Line 75"/>
            <p:cNvSpPr>
              <a:spLocks noChangeShapeType="1"/>
            </p:cNvSpPr>
            <p:nvPr/>
          </p:nvSpPr>
          <p:spPr bwMode="auto">
            <a:xfrm flipH="1">
              <a:off x="3485" y="2509"/>
              <a:ext cx="469"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25622" name="Group 81"/>
            <p:cNvGrpSpPr>
              <a:grpSpLocks/>
            </p:cNvGrpSpPr>
            <p:nvPr/>
          </p:nvGrpSpPr>
          <p:grpSpPr bwMode="auto">
            <a:xfrm>
              <a:off x="3881" y="2147"/>
              <a:ext cx="1447" cy="741"/>
              <a:chOff x="3881" y="2147"/>
              <a:chExt cx="1447" cy="741"/>
            </a:xfrm>
          </p:grpSpPr>
          <p:sp>
            <p:nvSpPr>
              <p:cNvPr id="25623" name="Freeform 47"/>
              <p:cNvSpPr>
                <a:spLocks/>
              </p:cNvSpPr>
              <p:nvPr/>
            </p:nvSpPr>
            <p:spPr bwMode="auto">
              <a:xfrm>
                <a:off x="3893" y="2147"/>
                <a:ext cx="1435" cy="741"/>
              </a:xfrm>
              <a:custGeom>
                <a:avLst/>
                <a:gdLst>
                  <a:gd name="T0" fmla="*/ 1434 w 1357"/>
                  <a:gd name="T1" fmla="*/ 740 h 741"/>
                  <a:gd name="T2" fmla="*/ 1434 w 1357"/>
                  <a:gd name="T3" fmla="*/ 0 h 741"/>
                  <a:gd name="T4" fmla="*/ 0 w 1357"/>
                  <a:gd name="T5" fmla="*/ 0 h 741"/>
                  <a:gd name="T6" fmla="*/ 0 w 1357"/>
                  <a:gd name="T7" fmla="*/ 740 h 741"/>
                  <a:gd name="T8" fmla="*/ 1434 w 1357"/>
                  <a:gd name="T9" fmla="*/ 740 h 741"/>
                  <a:gd name="T10" fmla="*/ 0 60000 65536"/>
                  <a:gd name="T11" fmla="*/ 0 60000 65536"/>
                  <a:gd name="T12" fmla="*/ 0 60000 65536"/>
                  <a:gd name="T13" fmla="*/ 0 60000 65536"/>
                  <a:gd name="T14" fmla="*/ 0 60000 65536"/>
                  <a:gd name="T15" fmla="*/ 0 w 1357"/>
                  <a:gd name="T16" fmla="*/ 0 h 741"/>
                  <a:gd name="T17" fmla="*/ 1357 w 1357"/>
                  <a:gd name="T18" fmla="*/ 741 h 741"/>
                </a:gdLst>
                <a:ahLst/>
                <a:cxnLst>
                  <a:cxn ang="T10">
                    <a:pos x="T0" y="T1"/>
                  </a:cxn>
                  <a:cxn ang="T11">
                    <a:pos x="T2" y="T3"/>
                  </a:cxn>
                  <a:cxn ang="T12">
                    <a:pos x="T4" y="T5"/>
                  </a:cxn>
                  <a:cxn ang="T13">
                    <a:pos x="T6" y="T7"/>
                  </a:cxn>
                  <a:cxn ang="T14">
                    <a:pos x="T8" y="T9"/>
                  </a:cxn>
                </a:cxnLst>
                <a:rect l="T15" t="T16" r="T17" b="T18"/>
                <a:pathLst>
                  <a:path w="1357" h="741">
                    <a:moveTo>
                      <a:pt x="1356" y="740"/>
                    </a:moveTo>
                    <a:lnTo>
                      <a:pt x="1356" y="0"/>
                    </a:lnTo>
                    <a:lnTo>
                      <a:pt x="0" y="0"/>
                    </a:lnTo>
                    <a:lnTo>
                      <a:pt x="0" y="740"/>
                    </a:lnTo>
                    <a:lnTo>
                      <a:pt x="1356" y="740"/>
                    </a:lnTo>
                  </a:path>
                </a:pathLst>
              </a:custGeom>
              <a:solidFill>
                <a:schemeClr val="accent2"/>
              </a:solidFill>
              <a:ln w="12700" cap="rnd">
                <a:solidFill>
                  <a:schemeClr val="tx1"/>
                </a:solidFill>
                <a:round/>
                <a:headEnd/>
                <a:tailEnd/>
              </a:ln>
            </p:spPr>
            <p:txBody>
              <a:bodyPr/>
              <a:lstStyle/>
              <a:p>
                <a:endParaRPr lang="en-US"/>
              </a:p>
            </p:txBody>
          </p:sp>
          <p:sp>
            <p:nvSpPr>
              <p:cNvPr id="25624" name="Rectangle 48"/>
              <p:cNvSpPr>
                <a:spLocks noChangeArrowheads="1"/>
              </p:cNvSpPr>
              <p:nvPr/>
            </p:nvSpPr>
            <p:spPr bwMode="auto">
              <a:xfrm>
                <a:off x="4025" y="2345"/>
                <a:ext cx="64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Cost data </a:t>
                </a:r>
              </a:p>
            </p:txBody>
          </p:sp>
          <p:sp>
            <p:nvSpPr>
              <p:cNvPr id="25625" name="Rectangle 49"/>
              <p:cNvSpPr>
                <a:spLocks noChangeArrowheads="1"/>
              </p:cNvSpPr>
              <p:nvPr/>
            </p:nvSpPr>
            <p:spPr bwMode="auto">
              <a:xfrm>
                <a:off x="4025" y="2497"/>
                <a:ext cx="115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Financial condition </a:t>
                </a:r>
              </a:p>
            </p:txBody>
          </p:sp>
          <p:sp>
            <p:nvSpPr>
              <p:cNvPr id="25626" name="Rectangle 50"/>
              <p:cNvSpPr>
                <a:spLocks noChangeArrowheads="1"/>
              </p:cNvSpPr>
              <p:nvPr/>
            </p:nvSpPr>
            <p:spPr bwMode="auto">
              <a:xfrm>
                <a:off x="4025" y="2647"/>
                <a:ext cx="48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of firm </a:t>
                </a:r>
              </a:p>
            </p:txBody>
          </p:sp>
          <p:sp>
            <p:nvSpPr>
              <p:cNvPr id="25627" name="Freeform 51"/>
              <p:cNvSpPr>
                <a:spLocks/>
              </p:cNvSpPr>
              <p:nvPr/>
            </p:nvSpPr>
            <p:spPr bwMode="auto">
              <a:xfrm>
                <a:off x="3991" y="2568"/>
                <a:ext cx="48" cy="47"/>
              </a:xfrm>
              <a:custGeom>
                <a:avLst/>
                <a:gdLst>
                  <a:gd name="T0" fmla="*/ 21 w 48"/>
                  <a:gd name="T1" fmla="*/ 46 h 47"/>
                  <a:gd name="T2" fmla="*/ 32 w 48"/>
                  <a:gd name="T3" fmla="*/ 42 h 47"/>
                  <a:gd name="T4" fmla="*/ 39 w 48"/>
                  <a:gd name="T5" fmla="*/ 38 h 47"/>
                  <a:gd name="T6" fmla="*/ 43 w 48"/>
                  <a:gd name="T7" fmla="*/ 31 h 47"/>
                  <a:gd name="T8" fmla="*/ 47 w 48"/>
                  <a:gd name="T9" fmla="*/ 24 h 47"/>
                  <a:gd name="T10" fmla="*/ 43 w 48"/>
                  <a:gd name="T11" fmla="*/ 14 h 47"/>
                  <a:gd name="T12" fmla="*/ 39 w 48"/>
                  <a:gd name="T13" fmla="*/ 7 h 47"/>
                  <a:gd name="T14" fmla="*/ 32 w 48"/>
                  <a:gd name="T15" fmla="*/ 3 h 47"/>
                  <a:gd name="T16" fmla="*/ 21 w 48"/>
                  <a:gd name="T17" fmla="*/ 0 h 47"/>
                  <a:gd name="T18" fmla="*/ 14 w 48"/>
                  <a:gd name="T19" fmla="*/ 3 h 47"/>
                  <a:gd name="T20" fmla="*/ 7 w 48"/>
                  <a:gd name="T21" fmla="*/ 7 h 47"/>
                  <a:gd name="T22" fmla="*/ 3 w 48"/>
                  <a:gd name="T23" fmla="*/ 14 h 47"/>
                  <a:gd name="T24" fmla="*/ 0 w 48"/>
                  <a:gd name="T25" fmla="*/ 24 h 47"/>
                  <a:gd name="T26" fmla="*/ 3 w 48"/>
                  <a:gd name="T27" fmla="*/ 31 h 47"/>
                  <a:gd name="T28" fmla="*/ 7 w 48"/>
                  <a:gd name="T29" fmla="*/ 38 h 47"/>
                  <a:gd name="T30" fmla="*/ 14 w 48"/>
                  <a:gd name="T31" fmla="*/ 42 h 47"/>
                  <a:gd name="T32" fmla="*/ 21 w 48"/>
                  <a:gd name="T33" fmla="*/ 46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7"/>
                  <a:gd name="T53" fmla="*/ 48 w 48"/>
                  <a:gd name="T54" fmla="*/ 47 h 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7">
                    <a:moveTo>
                      <a:pt x="21" y="46"/>
                    </a:moveTo>
                    <a:lnTo>
                      <a:pt x="32" y="42"/>
                    </a:lnTo>
                    <a:lnTo>
                      <a:pt x="39" y="38"/>
                    </a:lnTo>
                    <a:lnTo>
                      <a:pt x="43" y="31"/>
                    </a:lnTo>
                    <a:lnTo>
                      <a:pt x="47" y="24"/>
                    </a:lnTo>
                    <a:lnTo>
                      <a:pt x="43" y="14"/>
                    </a:lnTo>
                    <a:lnTo>
                      <a:pt x="39" y="7"/>
                    </a:lnTo>
                    <a:lnTo>
                      <a:pt x="32" y="3"/>
                    </a:lnTo>
                    <a:lnTo>
                      <a:pt x="21" y="0"/>
                    </a:lnTo>
                    <a:lnTo>
                      <a:pt x="14" y="3"/>
                    </a:lnTo>
                    <a:lnTo>
                      <a:pt x="7" y="7"/>
                    </a:lnTo>
                    <a:lnTo>
                      <a:pt x="3" y="14"/>
                    </a:lnTo>
                    <a:lnTo>
                      <a:pt x="0" y="24"/>
                    </a:lnTo>
                    <a:lnTo>
                      <a:pt x="3" y="31"/>
                    </a:lnTo>
                    <a:lnTo>
                      <a:pt x="7" y="38"/>
                    </a:lnTo>
                    <a:lnTo>
                      <a:pt x="14" y="42"/>
                    </a:lnTo>
                    <a:lnTo>
                      <a:pt x="21" y="4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28" name="Freeform 52"/>
              <p:cNvSpPr>
                <a:spLocks/>
              </p:cNvSpPr>
              <p:nvPr/>
            </p:nvSpPr>
            <p:spPr bwMode="auto">
              <a:xfrm>
                <a:off x="3991" y="2419"/>
                <a:ext cx="48" cy="44"/>
              </a:xfrm>
              <a:custGeom>
                <a:avLst/>
                <a:gdLst>
                  <a:gd name="T0" fmla="*/ 21 w 48"/>
                  <a:gd name="T1" fmla="*/ 43 h 44"/>
                  <a:gd name="T2" fmla="*/ 32 w 48"/>
                  <a:gd name="T3" fmla="*/ 43 h 44"/>
                  <a:gd name="T4" fmla="*/ 39 w 48"/>
                  <a:gd name="T5" fmla="*/ 35 h 44"/>
                  <a:gd name="T6" fmla="*/ 43 w 48"/>
                  <a:gd name="T7" fmla="*/ 28 h 44"/>
                  <a:gd name="T8" fmla="*/ 47 w 48"/>
                  <a:gd name="T9" fmla="*/ 21 h 44"/>
                  <a:gd name="T10" fmla="*/ 43 w 48"/>
                  <a:gd name="T11" fmla="*/ 14 h 44"/>
                  <a:gd name="T12" fmla="*/ 39 w 48"/>
                  <a:gd name="T13" fmla="*/ 7 h 44"/>
                  <a:gd name="T14" fmla="*/ 32 w 48"/>
                  <a:gd name="T15" fmla="*/ 0 h 44"/>
                  <a:gd name="T16" fmla="*/ 21 w 48"/>
                  <a:gd name="T17" fmla="*/ 0 h 44"/>
                  <a:gd name="T18" fmla="*/ 14 w 48"/>
                  <a:gd name="T19" fmla="*/ 0 h 44"/>
                  <a:gd name="T20" fmla="*/ 7 w 48"/>
                  <a:gd name="T21" fmla="*/ 7 h 44"/>
                  <a:gd name="T22" fmla="*/ 3 w 48"/>
                  <a:gd name="T23" fmla="*/ 14 h 44"/>
                  <a:gd name="T24" fmla="*/ 0 w 48"/>
                  <a:gd name="T25" fmla="*/ 21 h 44"/>
                  <a:gd name="T26" fmla="*/ 3 w 48"/>
                  <a:gd name="T27" fmla="*/ 28 h 44"/>
                  <a:gd name="T28" fmla="*/ 7 w 48"/>
                  <a:gd name="T29" fmla="*/ 35 h 44"/>
                  <a:gd name="T30" fmla="*/ 14 w 48"/>
                  <a:gd name="T31" fmla="*/ 43 h 44"/>
                  <a:gd name="T32" fmla="*/ 21 w 48"/>
                  <a:gd name="T33" fmla="*/ 43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4"/>
                  <a:gd name="T53" fmla="*/ 48 w 4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4">
                    <a:moveTo>
                      <a:pt x="21" y="43"/>
                    </a:moveTo>
                    <a:lnTo>
                      <a:pt x="32" y="43"/>
                    </a:lnTo>
                    <a:lnTo>
                      <a:pt x="39" y="35"/>
                    </a:lnTo>
                    <a:lnTo>
                      <a:pt x="43" y="28"/>
                    </a:lnTo>
                    <a:lnTo>
                      <a:pt x="47" y="21"/>
                    </a:lnTo>
                    <a:lnTo>
                      <a:pt x="43" y="14"/>
                    </a:lnTo>
                    <a:lnTo>
                      <a:pt x="39" y="7"/>
                    </a:lnTo>
                    <a:lnTo>
                      <a:pt x="32" y="0"/>
                    </a:lnTo>
                    <a:lnTo>
                      <a:pt x="21" y="0"/>
                    </a:lnTo>
                    <a:lnTo>
                      <a:pt x="14" y="0"/>
                    </a:lnTo>
                    <a:lnTo>
                      <a:pt x="7" y="7"/>
                    </a:lnTo>
                    <a:lnTo>
                      <a:pt x="3" y="14"/>
                    </a:lnTo>
                    <a:lnTo>
                      <a:pt x="0" y="21"/>
                    </a:lnTo>
                    <a:lnTo>
                      <a:pt x="3" y="28"/>
                    </a:lnTo>
                    <a:lnTo>
                      <a:pt x="7" y="35"/>
                    </a:lnTo>
                    <a:lnTo>
                      <a:pt x="14" y="43"/>
                    </a:lnTo>
                    <a:lnTo>
                      <a:pt x="21" y="43"/>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29" name="Rectangle 53"/>
              <p:cNvSpPr>
                <a:spLocks noChangeArrowheads="1"/>
              </p:cNvSpPr>
              <p:nvPr/>
            </p:nvSpPr>
            <p:spPr bwMode="auto">
              <a:xfrm>
                <a:off x="3881" y="2183"/>
                <a:ext cx="136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Accounting and finance</a:t>
                </a:r>
              </a:p>
            </p:txBody>
          </p:sp>
        </p:grpSp>
      </p:grpSp>
      <p:grpSp>
        <p:nvGrpSpPr>
          <p:cNvPr id="13" name="Group 84"/>
          <p:cNvGrpSpPr>
            <a:grpSpLocks/>
          </p:cNvGrpSpPr>
          <p:nvPr/>
        </p:nvGrpSpPr>
        <p:grpSpPr bwMode="auto">
          <a:xfrm>
            <a:off x="5368925" y="1300163"/>
            <a:ext cx="2735263" cy="2001837"/>
            <a:chOff x="3326" y="955"/>
            <a:chExt cx="1723" cy="1261"/>
          </a:xfrm>
        </p:grpSpPr>
        <p:sp>
          <p:nvSpPr>
            <p:cNvPr id="25611" name="Freeform 73"/>
            <p:cNvSpPr>
              <a:spLocks/>
            </p:cNvSpPr>
            <p:nvPr/>
          </p:nvSpPr>
          <p:spPr bwMode="auto">
            <a:xfrm>
              <a:off x="3349" y="1650"/>
              <a:ext cx="244" cy="566"/>
            </a:xfrm>
            <a:custGeom>
              <a:avLst/>
              <a:gdLst>
                <a:gd name="T0" fmla="*/ 244 w 244"/>
                <a:gd name="T1" fmla="*/ 0 h 566"/>
                <a:gd name="T2" fmla="*/ 244 w 244"/>
                <a:gd name="T3" fmla="*/ 303 h 566"/>
                <a:gd name="T4" fmla="*/ 0 w 244"/>
                <a:gd name="T5" fmla="*/ 566 h 566"/>
                <a:gd name="T6" fmla="*/ 0 60000 65536"/>
                <a:gd name="T7" fmla="*/ 0 60000 65536"/>
                <a:gd name="T8" fmla="*/ 0 60000 65536"/>
                <a:gd name="T9" fmla="*/ 0 w 244"/>
                <a:gd name="T10" fmla="*/ 0 h 566"/>
                <a:gd name="T11" fmla="*/ 244 w 244"/>
                <a:gd name="T12" fmla="*/ 566 h 566"/>
              </a:gdLst>
              <a:ahLst/>
              <a:cxnLst>
                <a:cxn ang="T6">
                  <a:pos x="T0" y="T1"/>
                </a:cxn>
                <a:cxn ang="T7">
                  <a:pos x="T2" y="T3"/>
                </a:cxn>
                <a:cxn ang="T8">
                  <a:pos x="T4" y="T5"/>
                </a:cxn>
              </a:cxnLst>
              <a:rect l="T9" t="T10" r="T11" b="T12"/>
              <a:pathLst>
                <a:path w="244" h="566">
                  <a:moveTo>
                    <a:pt x="244" y="0"/>
                  </a:moveTo>
                  <a:lnTo>
                    <a:pt x="244" y="303"/>
                  </a:lnTo>
                  <a:lnTo>
                    <a:pt x="0" y="566"/>
                  </a:lnTo>
                </a:path>
              </a:pathLst>
            </a:custGeom>
            <a:noFill/>
            <a:ln w="381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nvGrpSpPr>
            <p:cNvPr id="25612" name="Group 80"/>
            <p:cNvGrpSpPr>
              <a:grpSpLocks/>
            </p:cNvGrpSpPr>
            <p:nvPr/>
          </p:nvGrpSpPr>
          <p:grpSpPr bwMode="auto">
            <a:xfrm>
              <a:off x="3326" y="955"/>
              <a:ext cx="1723" cy="737"/>
              <a:chOff x="3326" y="955"/>
              <a:chExt cx="1723" cy="737"/>
            </a:xfrm>
          </p:grpSpPr>
          <p:sp>
            <p:nvSpPr>
              <p:cNvPr id="25613" name="Freeform 59"/>
              <p:cNvSpPr>
                <a:spLocks/>
              </p:cNvSpPr>
              <p:nvPr/>
            </p:nvSpPr>
            <p:spPr bwMode="auto">
              <a:xfrm>
                <a:off x="3326" y="955"/>
                <a:ext cx="1723" cy="737"/>
              </a:xfrm>
              <a:custGeom>
                <a:avLst/>
                <a:gdLst>
                  <a:gd name="T0" fmla="*/ 1722 w 1723"/>
                  <a:gd name="T1" fmla="*/ 736 h 737"/>
                  <a:gd name="T2" fmla="*/ 1722 w 1723"/>
                  <a:gd name="T3" fmla="*/ 0 h 737"/>
                  <a:gd name="T4" fmla="*/ 0 w 1723"/>
                  <a:gd name="T5" fmla="*/ 0 h 737"/>
                  <a:gd name="T6" fmla="*/ 0 w 1723"/>
                  <a:gd name="T7" fmla="*/ 736 h 737"/>
                  <a:gd name="T8" fmla="*/ 1722 w 1723"/>
                  <a:gd name="T9" fmla="*/ 736 h 737"/>
                  <a:gd name="T10" fmla="*/ 0 60000 65536"/>
                  <a:gd name="T11" fmla="*/ 0 60000 65536"/>
                  <a:gd name="T12" fmla="*/ 0 60000 65536"/>
                  <a:gd name="T13" fmla="*/ 0 60000 65536"/>
                  <a:gd name="T14" fmla="*/ 0 60000 65536"/>
                  <a:gd name="T15" fmla="*/ 0 w 1723"/>
                  <a:gd name="T16" fmla="*/ 0 h 737"/>
                  <a:gd name="T17" fmla="*/ 1723 w 1723"/>
                  <a:gd name="T18" fmla="*/ 737 h 737"/>
                </a:gdLst>
                <a:ahLst/>
                <a:cxnLst>
                  <a:cxn ang="T10">
                    <a:pos x="T0" y="T1"/>
                  </a:cxn>
                  <a:cxn ang="T11">
                    <a:pos x="T2" y="T3"/>
                  </a:cxn>
                  <a:cxn ang="T12">
                    <a:pos x="T4" y="T5"/>
                  </a:cxn>
                  <a:cxn ang="T13">
                    <a:pos x="T6" y="T7"/>
                  </a:cxn>
                  <a:cxn ang="T14">
                    <a:pos x="T8" y="T9"/>
                  </a:cxn>
                </a:cxnLst>
                <a:rect l="T15" t="T16" r="T17" b="T18"/>
                <a:pathLst>
                  <a:path w="1723" h="737">
                    <a:moveTo>
                      <a:pt x="1722" y="736"/>
                    </a:moveTo>
                    <a:lnTo>
                      <a:pt x="1722" y="0"/>
                    </a:lnTo>
                    <a:lnTo>
                      <a:pt x="0" y="0"/>
                    </a:lnTo>
                    <a:lnTo>
                      <a:pt x="0" y="736"/>
                    </a:lnTo>
                    <a:lnTo>
                      <a:pt x="1722" y="736"/>
                    </a:lnTo>
                  </a:path>
                </a:pathLst>
              </a:custGeom>
              <a:solidFill>
                <a:schemeClr val="accent2"/>
              </a:solidFill>
              <a:ln w="12700" cap="rnd">
                <a:solidFill>
                  <a:schemeClr val="tx1"/>
                </a:solidFill>
                <a:round/>
                <a:headEnd/>
                <a:tailEnd/>
              </a:ln>
            </p:spPr>
            <p:txBody>
              <a:bodyPr/>
              <a:lstStyle/>
              <a:p>
                <a:endParaRPr lang="en-US"/>
              </a:p>
            </p:txBody>
          </p:sp>
          <p:sp>
            <p:nvSpPr>
              <p:cNvPr id="25614" name="Rectangle 60"/>
              <p:cNvSpPr>
                <a:spLocks noChangeArrowheads="1"/>
              </p:cNvSpPr>
              <p:nvPr/>
            </p:nvSpPr>
            <p:spPr bwMode="auto">
              <a:xfrm>
                <a:off x="3457" y="1153"/>
                <a:ext cx="101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Customer needs </a:t>
                </a:r>
              </a:p>
            </p:txBody>
          </p:sp>
          <p:sp>
            <p:nvSpPr>
              <p:cNvPr id="25615" name="Rectangle 61"/>
              <p:cNvSpPr>
                <a:spLocks noChangeArrowheads="1"/>
              </p:cNvSpPr>
              <p:nvPr/>
            </p:nvSpPr>
            <p:spPr bwMode="auto">
              <a:xfrm>
                <a:off x="3457" y="1304"/>
                <a:ext cx="110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Demand forecasts </a:t>
                </a:r>
              </a:p>
            </p:txBody>
          </p:sp>
          <p:sp>
            <p:nvSpPr>
              <p:cNvPr id="25616" name="Rectangle 62"/>
              <p:cNvSpPr>
                <a:spLocks noChangeArrowheads="1"/>
              </p:cNvSpPr>
              <p:nvPr/>
            </p:nvSpPr>
            <p:spPr bwMode="auto">
              <a:xfrm>
                <a:off x="3457" y="1454"/>
                <a:ext cx="125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Competition behavior</a:t>
                </a:r>
              </a:p>
            </p:txBody>
          </p:sp>
          <p:sp>
            <p:nvSpPr>
              <p:cNvPr id="25617" name="Freeform 63"/>
              <p:cNvSpPr>
                <a:spLocks/>
              </p:cNvSpPr>
              <p:nvPr/>
            </p:nvSpPr>
            <p:spPr bwMode="auto">
              <a:xfrm>
                <a:off x="3423" y="1526"/>
                <a:ext cx="48" cy="47"/>
              </a:xfrm>
              <a:custGeom>
                <a:avLst/>
                <a:gdLst>
                  <a:gd name="T0" fmla="*/ 25 w 48"/>
                  <a:gd name="T1" fmla="*/ 46 h 47"/>
                  <a:gd name="T2" fmla="*/ 32 w 48"/>
                  <a:gd name="T3" fmla="*/ 42 h 47"/>
                  <a:gd name="T4" fmla="*/ 39 w 48"/>
                  <a:gd name="T5" fmla="*/ 38 h 47"/>
                  <a:gd name="T6" fmla="*/ 43 w 48"/>
                  <a:gd name="T7" fmla="*/ 31 h 47"/>
                  <a:gd name="T8" fmla="*/ 47 w 48"/>
                  <a:gd name="T9" fmla="*/ 21 h 47"/>
                  <a:gd name="T10" fmla="*/ 43 w 48"/>
                  <a:gd name="T11" fmla="*/ 14 h 47"/>
                  <a:gd name="T12" fmla="*/ 39 w 48"/>
                  <a:gd name="T13" fmla="*/ 7 h 47"/>
                  <a:gd name="T14" fmla="*/ 32 w 48"/>
                  <a:gd name="T15" fmla="*/ 3 h 47"/>
                  <a:gd name="T16" fmla="*/ 25 w 48"/>
                  <a:gd name="T17" fmla="*/ 0 h 47"/>
                  <a:gd name="T18" fmla="*/ 14 w 48"/>
                  <a:gd name="T19" fmla="*/ 3 h 47"/>
                  <a:gd name="T20" fmla="*/ 7 w 48"/>
                  <a:gd name="T21" fmla="*/ 7 h 47"/>
                  <a:gd name="T22" fmla="*/ 3 w 48"/>
                  <a:gd name="T23" fmla="*/ 14 h 47"/>
                  <a:gd name="T24" fmla="*/ 0 w 48"/>
                  <a:gd name="T25" fmla="*/ 21 h 47"/>
                  <a:gd name="T26" fmla="*/ 3 w 48"/>
                  <a:gd name="T27" fmla="*/ 31 h 47"/>
                  <a:gd name="T28" fmla="*/ 7 w 48"/>
                  <a:gd name="T29" fmla="*/ 38 h 47"/>
                  <a:gd name="T30" fmla="*/ 14 w 48"/>
                  <a:gd name="T31" fmla="*/ 42 h 47"/>
                  <a:gd name="T32" fmla="*/ 25 w 48"/>
                  <a:gd name="T33" fmla="*/ 46 h 4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7"/>
                  <a:gd name="T53" fmla="*/ 48 w 48"/>
                  <a:gd name="T54" fmla="*/ 47 h 4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7">
                    <a:moveTo>
                      <a:pt x="25" y="46"/>
                    </a:moveTo>
                    <a:lnTo>
                      <a:pt x="32" y="42"/>
                    </a:lnTo>
                    <a:lnTo>
                      <a:pt x="39" y="38"/>
                    </a:lnTo>
                    <a:lnTo>
                      <a:pt x="43" y="31"/>
                    </a:lnTo>
                    <a:lnTo>
                      <a:pt x="47" y="21"/>
                    </a:lnTo>
                    <a:lnTo>
                      <a:pt x="43" y="14"/>
                    </a:lnTo>
                    <a:lnTo>
                      <a:pt x="39" y="7"/>
                    </a:lnTo>
                    <a:lnTo>
                      <a:pt x="32" y="3"/>
                    </a:lnTo>
                    <a:lnTo>
                      <a:pt x="25" y="0"/>
                    </a:lnTo>
                    <a:lnTo>
                      <a:pt x="14" y="3"/>
                    </a:lnTo>
                    <a:lnTo>
                      <a:pt x="7" y="7"/>
                    </a:lnTo>
                    <a:lnTo>
                      <a:pt x="3" y="14"/>
                    </a:lnTo>
                    <a:lnTo>
                      <a:pt x="0" y="21"/>
                    </a:lnTo>
                    <a:lnTo>
                      <a:pt x="3" y="31"/>
                    </a:lnTo>
                    <a:lnTo>
                      <a:pt x="7" y="38"/>
                    </a:lnTo>
                    <a:lnTo>
                      <a:pt x="14" y="42"/>
                    </a:lnTo>
                    <a:lnTo>
                      <a:pt x="25" y="46"/>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18" name="Freeform 64"/>
              <p:cNvSpPr>
                <a:spLocks/>
              </p:cNvSpPr>
              <p:nvPr/>
            </p:nvSpPr>
            <p:spPr bwMode="auto">
              <a:xfrm>
                <a:off x="3423" y="1378"/>
                <a:ext cx="48" cy="44"/>
              </a:xfrm>
              <a:custGeom>
                <a:avLst/>
                <a:gdLst>
                  <a:gd name="T0" fmla="*/ 25 w 48"/>
                  <a:gd name="T1" fmla="*/ 43 h 44"/>
                  <a:gd name="T2" fmla="*/ 32 w 48"/>
                  <a:gd name="T3" fmla="*/ 43 h 44"/>
                  <a:gd name="T4" fmla="*/ 39 w 48"/>
                  <a:gd name="T5" fmla="*/ 35 h 44"/>
                  <a:gd name="T6" fmla="*/ 43 w 48"/>
                  <a:gd name="T7" fmla="*/ 28 h 44"/>
                  <a:gd name="T8" fmla="*/ 47 w 48"/>
                  <a:gd name="T9" fmla="*/ 21 h 44"/>
                  <a:gd name="T10" fmla="*/ 43 w 48"/>
                  <a:gd name="T11" fmla="*/ 10 h 44"/>
                  <a:gd name="T12" fmla="*/ 39 w 48"/>
                  <a:gd name="T13" fmla="*/ 3 h 44"/>
                  <a:gd name="T14" fmla="*/ 32 w 48"/>
                  <a:gd name="T15" fmla="*/ 0 h 44"/>
                  <a:gd name="T16" fmla="*/ 25 w 48"/>
                  <a:gd name="T17" fmla="*/ 0 h 44"/>
                  <a:gd name="T18" fmla="*/ 14 w 48"/>
                  <a:gd name="T19" fmla="*/ 0 h 44"/>
                  <a:gd name="T20" fmla="*/ 7 w 48"/>
                  <a:gd name="T21" fmla="*/ 3 h 44"/>
                  <a:gd name="T22" fmla="*/ 3 w 48"/>
                  <a:gd name="T23" fmla="*/ 10 h 44"/>
                  <a:gd name="T24" fmla="*/ 0 w 48"/>
                  <a:gd name="T25" fmla="*/ 21 h 44"/>
                  <a:gd name="T26" fmla="*/ 3 w 48"/>
                  <a:gd name="T27" fmla="*/ 28 h 44"/>
                  <a:gd name="T28" fmla="*/ 7 w 48"/>
                  <a:gd name="T29" fmla="*/ 35 h 44"/>
                  <a:gd name="T30" fmla="*/ 14 w 48"/>
                  <a:gd name="T31" fmla="*/ 43 h 44"/>
                  <a:gd name="T32" fmla="*/ 25 w 48"/>
                  <a:gd name="T33" fmla="*/ 43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4"/>
                  <a:gd name="T53" fmla="*/ 48 w 4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4">
                    <a:moveTo>
                      <a:pt x="25" y="43"/>
                    </a:moveTo>
                    <a:lnTo>
                      <a:pt x="32" y="43"/>
                    </a:lnTo>
                    <a:lnTo>
                      <a:pt x="39" y="35"/>
                    </a:lnTo>
                    <a:lnTo>
                      <a:pt x="43" y="28"/>
                    </a:lnTo>
                    <a:lnTo>
                      <a:pt x="47" y="21"/>
                    </a:lnTo>
                    <a:lnTo>
                      <a:pt x="43" y="10"/>
                    </a:lnTo>
                    <a:lnTo>
                      <a:pt x="39" y="3"/>
                    </a:lnTo>
                    <a:lnTo>
                      <a:pt x="32" y="0"/>
                    </a:lnTo>
                    <a:lnTo>
                      <a:pt x="25" y="0"/>
                    </a:lnTo>
                    <a:lnTo>
                      <a:pt x="14" y="0"/>
                    </a:lnTo>
                    <a:lnTo>
                      <a:pt x="7" y="3"/>
                    </a:lnTo>
                    <a:lnTo>
                      <a:pt x="3" y="10"/>
                    </a:lnTo>
                    <a:lnTo>
                      <a:pt x="0" y="21"/>
                    </a:lnTo>
                    <a:lnTo>
                      <a:pt x="3" y="28"/>
                    </a:lnTo>
                    <a:lnTo>
                      <a:pt x="7" y="35"/>
                    </a:lnTo>
                    <a:lnTo>
                      <a:pt x="14" y="43"/>
                    </a:lnTo>
                    <a:lnTo>
                      <a:pt x="25" y="43"/>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19" name="Freeform 65"/>
              <p:cNvSpPr>
                <a:spLocks/>
              </p:cNvSpPr>
              <p:nvPr/>
            </p:nvSpPr>
            <p:spPr bwMode="auto">
              <a:xfrm>
                <a:off x="3423" y="1227"/>
                <a:ext cx="48" cy="44"/>
              </a:xfrm>
              <a:custGeom>
                <a:avLst/>
                <a:gdLst>
                  <a:gd name="T0" fmla="*/ 25 w 48"/>
                  <a:gd name="T1" fmla="*/ 43 h 44"/>
                  <a:gd name="T2" fmla="*/ 32 w 48"/>
                  <a:gd name="T3" fmla="*/ 43 h 44"/>
                  <a:gd name="T4" fmla="*/ 39 w 48"/>
                  <a:gd name="T5" fmla="*/ 39 h 44"/>
                  <a:gd name="T6" fmla="*/ 43 w 48"/>
                  <a:gd name="T7" fmla="*/ 32 h 44"/>
                  <a:gd name="T8" fmla="*/ 47 w 48"/>
                  <a:gd name="T9" fmla="*/ 21 h 44"/>
                  <a:gd name="T10" fmla="*/ 43 w 48"/>
                  <a:gd name="T11" fmla="*/ 14 h 44"/>
                  <a:gd name="T12" fmla="*/ 39 w 48"/>
                  <a:gd name="T13" fmla="*/ 7 h 44"/>
                  <a:gd name="T14" fmla="*/ 32 w 48"/>
                  <a:gd name="T15" fmla="*/ 0 h 44"/>
                  <a:gd name="T16" fmla="*/ 25 w 48"/>
                  <a:gd name="T17" fmla="*/ 0 h 44"/>
                  <a:gd name="T18" fmla="*/ 14 w 48"/>
                  <a:gd name="T19" fmla="*/ 0 h 44"/>
                  <a:gd name="T20" fmla="*/ 7 w 48"/>
                  <a:gd name="T21" fmla="*/ 7 h 44"/>
                  <a:gd name="T22" fmla="*/ 3 w 48"/>
                  <a:gd name="T23" fmla="*/ 14 h 44"/>
                  <a:gd name="T24" fmla="*/ 0 w 48"/>
                  <a:gd name="T25" fmla="*/ 21 h 44"/>
                  <a:gd name="T26" fmla="*/ 3 w 48"/>
                  <a:gd name="T27" fmla="*/ 32 h 44"/>
                  <a:gd name="T28" fmla="*/ 7 w 48"/>
                  <a:gd name="T29" fmla="*/ 39 h 44"/>
                  <a:gd name="T30" fmla="*/ 14 w 48"/>
                  <a:gd name="T31" fmla="*/ 43 h 44"/>
                  <a:gd name="T32" fmla="*/ 25 w 48"/>
                  <a:gd name="T33" fmla="*/ 43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8"/>
                  <a:gd name="T52" fmla="*/ 0 h 44"/>
                  <a:gd name="T53" fmla="*/ 48 w 4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8" h="44">
                    <a:moveTo>
                      <a:pt x="25" y="43"/>
                    </a:moveTo>
                    <a:lnTo>
                      <a:pt x="32" y="43"/>
                    </a:lnTo>
                    <a:lnTo>
                      <a:pt x="39" y="39"/>
                    </a:lnTo>
                    <a:lnTo>
                      <a:pt x="43" y="32"/>
                    </a:lnTo>
                    <a:lnTo>
                      <a:pt x="47" y="21"/>
                    </a:lnTo>
                    <a:lnTo>
                      <a:pt x="43" y="14"/>
                    </a:lnTo>
                    <a:lnTo>
                      <a:pt x="39" y="7"/>
                    </a:lnTo>
                    <a:lnTo>
                      <a:pt x="32" y="0"/>
                    </a:lnTo>
                    <a:lnTo>
                      <a:pt x="25" y="0"/>
                    </a:lnTo>
                    <a:lnTo>
                      <a:pt x="14" y="0"/>
                    </a:lnTo>
                    <a:lnTo>
                      <a:pt x="7" y="7"/>
                    </a:lnTo>
                    <a:lnTo>
                      <a:pt x="3" y="14"/>
                    </a:lnTo>
                    <a:lnTo>
                      <a:pt x="0" y="21"/>
                    </a:lnTo>
                    <a:lnTo>
                      <a:pt x="3" y="32"/>
                    </a:lnTo>
                    <a:lnTo>
                      <a:pt x="7" y="39"/>
                    </a:lnTo>
                    <a:lnTo>
                      <a:pt x="14" y="43"/>
                    </a:lnTo>
                    <a:lnTo>
                      <a:pt x="25" y="43"/>
                    </a:lnTo>
                  </a:path>
                </a:pathLst>
              </a:custGeom>
              <a:solidFill>
                <a:srgbClr val="0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US"/>
              </a:p>
            </p:txBody>
          </p:sp>
          <p:sp>
            <p:nvSpPr>
              <p:cNvPr id="25620" name="Rectangle 66"/>
              <p:cNvSpPr>
                <a:spLocks noChangeArrowheads="1"/>
              </p:cNvSpPr>
              <p:nvPr/>
            </p:nvSpPr>
            <p:spPr bwMode="auto">
              <a:xfrm>
                <a:off x="3376" y="992"/>
                <a:ext cx="152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550" tIns="41275" rIns="82550" bIns="41275">
                <a:spAutoFit/>
              </a:bodyPr>
              <a:lstStyle>
                <a:lvl1pPr defTabSz="617538">
                  <a:defRPr>
                    <a:solidFill>
                      <a:schemeClr val="tx1"/>
                    </a:solidFill>
                    <a:latin typeface="Arial" charset="0"/>
                  </a:defRPr>
                </a:lvl1pPr>
                <a:lvl2pPr marL="742950" indent="-285750" defTabSz="617538">
                  <a:defRPr>
                    <a:solidFill>
                      <a:schemeClr val="tx1"/>
                    </a:solidFill>
                    <a:latin typeface="Arial" charset="0"/>
                  </a:defRPr>
                </a:lvl2pPr>
                <a:lvl3pPr marL="1143000" indent="-228600" defTabSz="617538">
                  <a:defRPr>
                    <a:solidFill>
                      <a:schemeClr val="tx1"/>
                    </a:solidFill>
                    <a:latin typeface="Arial" charset="0"/>
                  </a:defRPr>
                </a:lvl3pPr>
                <a:lvl4pPr marL="1600200" indent="-228600" defTabSz="617538">
                  <a:defRPr>
                    <a:solidFill>
                      <a:schemeClr val="tx1"/>
                    </a:solidFill>
                    <a:latin typeface="Arial" charset="0"/>
                  </a:defRPr>
                </a:lvl4pPr>
                <a:lvl5pPr marL="2057400" indent="-228600" defTabSz="617538">
                  <a:defRPr>
                    <a:solidFill>
                      <a:schemeClr val="tx1"/>
                    </a:solidFill>
                    <a:latin typeface="Arial" charset="0"/>
                  </a:defRPr>
                </a:lvl5pPr>
                <a:lvl6pPr marL="2514600" indent="-228600" defTabSz="617538" fontAlgn="base">
                  <a:spcBef>
                    <a:spcPct val="0"/>
                  </a:spcBef>
                  <a:spcAft>
                    <a:spcPct val="0"/>
                  </a:spcAft>
                  <a:defRPr>
                    <a:solidFill>
                      <a:schemeClr val="tx1"/>
                    </a:solidFill>
                    <a:latin typeface="Arial" charset="0"/>
                  </a:defRPr>
                </a:lvl6pPr>
                <a:lvl7pPr marL="2971800" indent="-228600" defTabSz="617538" fontAlgn="base">
                  <a:spcBef>
                    <a:spcPct val="0"/>
                  </a:spcBef>
                  <a:spcAft>
                    <a:spcPct val="0"/>
                  </a:spcAft>
                  <a:defRPr>
                    <a:solidFill>
                      <a:schemeClr val="tx1"/>
                    </a:solidFill>
                    <a:latin typeface="Arial" charset="0"/>
                  </a:defRPr>
                </a:lvl7pPr>
                <a:lvl8pPr marL="3429000" indent="-228600" defTabSz="617538" fontAlgn="base">
                  <a:spcBef>
                    <a:spcPct val="0"/>
                  </a:spcBef>
                  <a:spcAft>
                    <a:spcPct val="0"/>
                  </a:spcAft>
                  <a:defRPr>
                    <a:solidFill>
                      <a:schemeClr val="tx1"/>
                    </a:solidFill>
                    <a:latin typeface="Arial" charset="0"/>
                  </a:defRPr>
                </a:lvl8pPr>
                <a:lvl9pPr marL="3886200" indent="-228600" defTabSz="617538"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a:solidFill>
                      <a:srgbClr val="000000"/>
                    </a:solidFill>
                  </a:rPr>
                  <a:t>Distribution and marketing</a:t>
                </a:r>
              </a:p>
            </p:txBody>
          </p:sp>
        </p:grpSp>
      </p:grpSp>
      <p:sp>
        <p:nvSpPr>
          <p:cNvPr id="379994" name="Text Box 90"/>
          <p:cNvSpPr txBox="1">
            <a:spLocks noChangeArrowheads="1"/>
          </p:cNvSpPr>
          <p:nvPr/>
        </p:nvSpPr>
        <p:spPr bwMode="auto">
          <a:xfrm>
            <a:off x="152400" y="6237288"/>
            <a:ext cx="6417469"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marL="1168400" indent="-1168400" defTabSz="762000">
              <a:defRPr>
                <a:solidFill>
                  <a:schemeClr val="tx1"/>
                </a:solidFill>
                <a:latin typeface="Arial" charset="0"/>
              </a:defRPr>
            </a:lvl1pPr>
            <a:lvl2pPr marL="742950" indent="-285750" defTabSz="762000">
              <a:defRPr>
                <a:solidFill>
                  <a:schemeClr val="tx1"/>
                </a:solidFill>
                <a:latin typeface="Arial" charset="0"/>
              </a:defRPr>
            </a:lvl2pPr>
            <a:lvl3pPr marL="1143000" indent="-228600" defTabSz="762000">
              <a:defRPr>
                <a:solidFill>
                  <a:schemeClr val="tx1"/>
                </a:solidFill>
                <a:latin typeface="Arial" charset="0"/>
              </a:defRPr>
            </a:lvl3pPr>
            <a:lvl4pPr marL="1600200" indent="-228600" defTabSz="762000">
              <a:defRPr>
                <a:solidFill>
                  <a:schemeClr val="tx1"/>
                </a:solidFill>
                <a:latin typeface="Arial" charset="0"/>
              </a:defRPr>
            </a:lvl4pPr>
            <a:lvl5pPr marL="2057400" indent="-228600" defTabSz="762000">
              <a:defRPr>
                <a:solidFill>
                  <a:schemeClr val="tx1"/>
                </a:solidFill>
                <a:latin typeface="Arial" charset="0"/>
              </a:defRPr>
            </a:lvl5pPr>
            <a:lvl6pPr marL="2514600" indent="-228600" defTabSz="762000" fontAlgn="base">
              <a:spcBef>
                <a:spcPct val="0"/>
              </a:spcBef>
              <a:spcAft>
                <a:spcPct val="0"/>
              </a:spcAft>
              <a:defRPr>
                <a:solidFill>
                  <a:schemeClr val="tx1"/>
                </a:solidFill>
                <a:latin typeface="Arial" charset="0"/>
              </a:defRPr>
            </a:lvl6pPr>
            <a:lvl7pPr marL="2971800" indent="-228600" defTabSz="762000" fontAlgn="base">
              <a:spcBef>
                <a:spcPct val="0"/>
              </a:spcBef>
              <a:spcAft>
                <a:spcPct val="0"/>
              </a:spcAft>
              <a:defRPr>
                <a:solidFill>
                  <a:schemeClr val="tx1"/>
                </a:solidFill>
                <a:latin typeface="Arial" charset="0"/>
              </a:defRPr>
            </a:lvl7pPr>
            <a:lvl8pPr marL="3429000" indent="-228600" defTabSz="762000" fontAlgn="base">
              <a:spcBef>
                <a:spcPct val="0"/>
              </a:spcBef>
              <a:spcAft>
                <a:spcPct val="0"/>
              </a:spcAft>
              <a:defRPr>
                <a:solidFill>
                  <a:schemeClr val="tx1"/>
                </a:solidFill>
                <a:latin typeface="Arial" charset="0"/>
              </a:defRPr>
            </a:lvl8pPr>
            <a:lvl9pPr marL="3886200" indent="-228600" defTabSz="762000" fontAlgn="base">
              <a:spcBef>
                <a:spcPct val="0"/>
              </a:spcBef>
              <a:spcAft>
                <a:spcPct val="0"/>
              </a:spcAft>
              <a:defRPr>
                <a:solidFill>
                  <a:schemeClr val="tx1"/>
                </a:solidFill>
                <a:latin typeface="Arial" charset="0"/>
              </a:defRPr>
            </a:lvl9pPr>
          </a:lstStyle>
          <a:p>
            <a:pPr eaLnBrk="0" hangingPunct="0">
              <a:lnSpc>
                <a:spcPct val="90000"/>
              </a:lnSpc>
            </a:pPr>
            <a:r>
              <a:rPr lang="en-US" altLang="en-US" sz="1400" b="1" dirty="0" smtClean="0">
                <a:solidFill>
                  <a:schemeClr val="tx2"/>
                </a:solidFill>
              </a:rPr>
              <a:t>Managerial </a:t>
            </a:r>
            <a:r>
              <a:rPr lang="en-US" altLang="en-US" sz="1400" b="1" dirty="0">
                <a:solidFill>
                  <a:schemeClr val="tx2"/>
                </a:solidFill>
              </a:rPr>
              <a:t>Inputs from Functional Areas to Sales and </a:t>
            </a:r>
            <a:r>
              <a:rPr lang="en-US" altLang="en-US" sz="1400" b="1" dirty="0" smtClean="0">
                <a:solidFill>
                  <a:schemeClr val="tx2"/>
                </a:solidFill>
              </a:rPr>
              <a:t>Operations Plans</a:t>
            </a:r>
            <a:endParaRPr lang="en-US" altLang="en-US" sz="1400" b="1" dirty="0">
              <a:solidFill>
                <a:schemeClr val="tx2"/>
              </a:solidFill>
            </a:endParaRPr>
          </a:p>
        </p:txBody>
      </p:sp>
    </p:spTree>
    <p:extLst>
      <p:ext uri="{BB962C8B-B14F-4D97-AF65-F5344CB8AC3E}">
        <p14:creationId xmlns:p14="http://schemas.microsoft.com/office/powerpoint/2010/main" val="1332640896"/>
      </p:ext>
    </p:extLst>
  </p:cSld>
  <p:clrMapOvr>
    <a:masterClrMapping/>
  </p:clrMapOvr>
  <p:transition spd="med">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272" fill="hold" nodeType="after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2/3*#ppt_w"/>
                                          </p:val>
                                        </p:tav>
                                        <p:tav tm="100000">
                                          <p:val>
                                            <p:strVal val="#ppt_w"/>
                                          </p:val>
                                        </p:tav>
                                      </p:tavLst>
                                    </p:anim>
                                    <p:anim calcmode="lin" valueType="num">
                                      <p:cBhvr>
                                        <p:cTn id="8" dur="1000" fill="hold"/>
                                        <p:tgtEl>
                                          <p:spTgt spid="2"/>
                                        </p:tgtEl>
                                        <p:attrNameLst>
                                          <p:attrName>ppt_h</p:attrName>
                                        </p:attrNameLst>
                                      </p:cBhvr>
                                      <p:tavLst>
                                        <p:tav tm="0">
                                          <p:val>
                                            <p:strVal val="2/3*#ppt_h"/>
                                          </p:val>
                                        </p:tav>
                                        <p:tav tm="100000">
                                          <p:val>
                                            <p:strVal val="#ppt_h"/>
                                          </p:val>
                                        </p:tav>
                                      </p:tavLst>
                                    </p:anim>
                                  </p:childTnLst>
                                </p:cTn>
                              </p:par>
                            </p:childTnLst>
                          </p:cTn>
                        </p:par>
                        <p:par>
                          <p:cTn id="9" fill="hold" nodeType="afterGroup">
                            <p:stCondLst>
                              <p:cond delay="2000"/>
                            </p:stCondLst>
                            <p:childTnLst>
                              <p:par>
                                <p:cTn id="10" presetID="18" presetClass="entr" presetSubtype="6" fill="hold" nodeType="afterEffect">
                                  <p:stCondLst>
                                    <p:cond delay="1000"/>
                                  </p:stCondLst>
                                  <p:childTnLst>
                                    <p:set>
                                      <p:cBhvr>
                                        <p:cTn id="11" dur="1" fill="hold">
                                          <p:stCondLst>
                                            <p:cond delay="0"/>
                                          </p:stCondLst>
                                        </p:cTn>
                                        <p:tgtEl>
                                          <p:spTgt spid="5"/>
                                        </p:tgtEl>
                                        <p:attrNameLst>
                                          <p:attrName>style.visibility</p:attrName>
                                        </p:attrNameLst>
                                      </p:cBhvr>
                                      <p:to>
                                        <p:strVal val="visible"/>
                                      </p:to>
                                    </p:set>
                                    <p:animEffect transition="in" filter="strips(downRight)">
                                      <p:cBhvr>
                                        <p:cTn id="12" dur="1000"/>
                                        <p:tgtEl>
                                          <p:spTgt spid="5"/>
                                        </p:tgtEl>
                                      </p:cBhvr>
                                    </p:animEffect>
                                  </p:childTnLst>
                                </p:cTn>
                              </p:par>
                            </p:childTnLst>
                          </p:cTn>
                        </p:par>
                        <p:par>
                          <p:cTn id="13" fill="hold" nodeType="afterGroup">
                            <p:stCondLst>
                              <p:cond delay="4000"/>
                            </p:stCondLst>
                            <p:childTnLst>
                              <p:par>
                                <p:cTn id="14" presetID="18" presetClass="entr" presetSubtype="12" fill="hold" nodeType="afterEffect">
                                  <p:stCondLst>
                                    <p:cond delay="1000"/>
                                  </p:stCondLst>
                                  <p:childTnLst>
                                    <p:set>
                                      <p:cBhvr>
                                        <p:cTn id="15" dur="1" fill="hold">
                                          <p:stCondLst>
                                            <p:cond delay="0"/>
                                          </p:stCondLst>
                                        </p:cTn>
                                        <p:tgtEl>
                                          <p:spTgt spid="13"/>
                                        </p:tgtEl>
                                        <p:attrNameLst>
                                          <p:attrName>style.visibility</p:attrName>
                                        </p:attrNameLst>
                                      </p:cBhvr>
                                      <p:to>
                                        <p:strVal val="visible"/>
                                      </p:to>
                                    </p:set>
                                    <p:animEffect transition="in" filter="strips(downLeft)">
                                      <p:cBhvr>
                                        <p:cTn id="16" dur="1000"/>
                                        <p:tgtEl>
                                          <p:spTgt spid="13"/>
                                        </p:tgtEl>
                                      </p:cBhvr>
                                    </p:animEffect>
                                  </p:childTnLst>
                                </p:cTn>
                              </p:par>
                            </p:childTnLst>
                          </p:cTn>
                        </p:par>
                        <p:par>
                          <p:cTn id="17" fill="hold" nodeType="afterGroup">
                            <p:stCondLst>
                              <p:cond delay="6000"/>
                            </p:stCondLst>
                            <p:childTnLst>
                              <p:par>
                                <p:cTn id="18" presetID="22" presetClass="entr" presetSubtype="2" fill="hold" nodeType="afterEffect">
                                  <p:stCondLst>
                                    <p:cond delay="1000"/>
                                  </p:stCondLst>
                                  <p:childTnLst>
                                    <p:set>
                                      <p:cBhvr>
                                        <p:cTn id="19" dur="1" fill="hold">
                                          <p:stCondLst>
                                            <p:cond delay="0"/>
                                          </p:stCondLst>
                                        </p:cTn>
                                        <p:tgtEl>
                                          <p:spTgt spid="11"/>
                                        </p:tgtEl>
                                        <p:attrNameLst>
                                          <p:attrName>style.visibility</p:attrName>
                                        </p:attrNameLst>
                                      </p:cBhvr>
                                      <p:to>
                                        <p:strVal val="visible"/>
                                      </p:to>
                                    </p:set>
                                    <p:animEffect transition="in" filter="wipe(right)">
                                      <p:cBhvr>
                                        <p:cTn id="20" dur="1000"/>
                                        <p:tgtEl>
                                          <p:spTgt spid="11"/>
                                        </p:tgtEl>
                                      </p:cBhvr>
                                    </p:animEffect>
                                  </p:childTnLst>
                                </p:cTn>
                              </p:par>
                            </p:childTnLst>
                          </p:cTn>
                        </p:par>
                        <p:par>
                          <p:cTn id="21" fill="hold" nodeType="afterGroup">
                            <p:stCondLst>
                              <p:cond delay="8000"/>
                            </p:stCondLst>
                            <p:childTnLst>
                              <p:par>
                                <p:cTn id="22" presetID="18" presetClass="entr" presetSubtype="9" fill="hold" nodeType="afterEffect">
                                  <p:stCondLst>
                                    <p:cond delay="1000"/>
                                  </p:stCondLst>
                                  <p:childTnLst>
                                    <p:set>
                                      <p:cBhvr>
                                        <p:cTn id="23" dur="1" fill="hold">
                                          <p:stCondLst>
                                            <p:cond delay="0"/>
                                          </p:stCondLst>
                                        </p:cTn>
                                        <p:tgtEl>
                                          <p:spTgt spid="9"/>
                                        </p:tgtEl>
                                        <p:attrNameLst>
                                          <p:attrName>style.visibility</p:attrName>
                                        </p:attrNameLst>
                                      </p:cBhvr>
                                      <p:to>
                                        <p:strVal val="visible"/>
                                      </p:to>
                                    </p:set>
                                    <p:animEffect transition="in" filter="strips(upLeft)">
                                      <p:cBhvr>
                                        <p:cTn id="24" dur="1000"/>
                                        <p:tgtEl>
                                          <p:spTgt spid="9"/>
                                        </p:tgtEl>
                                      </p:cBhvr>
                                    </p:animEffect>
                                  </p:childTnLst>
                                </p:cTn>
                              </p:par>
                            </p:childTnLst>
                          </p:cTn>
                        </p:par>
                        <p:par>
                          <p:cTn id="25" fill="hold" nodeType="afterGroup">
                            <p:stCondLst>
                              <p:cond delay="10000"/>
                            </p:stCondLst>
                            <p:childTnLst>
                              <p:par>
                                <p:cTn id="26" presetID="18" presetClass="entr" presetSubtype="3" fill="hold" nodeType="afterEffect">
                                  <p:stCondLst>
                                    <p:cond delay="1000"/>
                                  </p:stCondLst>
                                  <p:childTnLst>
                                    <p:set>
                                      <p:cBhvr>
                                        <p:cTn id="27" dur="1" fill="hold">
                                          <p:stCondLst>
                                            <p:cond delay="0"/>
                                          </p:stCondLst>
                                        </p:cTn>
                                        <p:tgtEl>
                                          <p:spTgt spid="7"/>
                                        </p:tgtEl>
                                        <p:attrNameLst>
                                          <p:attrName>style.visibility</p:attrName>
                                        </p:attrNameLst>
                                      </p:cBhvr>
                                      <p:to>
                                        <p:strVal val="visible"/>
                                      </p:to>
                                    </p:set>
                                    <p:animEffect transition="in" filter="strips(upRight)">
                                      <p:cBhvr>
                                        <p:cTn id="28" dur="1000"/>
                                        <p:tgtEl>
                                          <p:spTgt spid="7"/>
                                        </p:tgtEl>
                                      </p:cBhvr>
                                    </p:animEffect>
                                  </p:childTnLst>
                                </p:cTn>
                              </p:par>
                            </p:childTnLst>
                          </p:cTn>
                        </p:par>
                        <p:par>
                          <p:cTn id="29" fill="hold" nodeType="afterGroup">
                            <p:stCondLst>
                              <p:cond delay="12000"/>
                            </p:stCondLst>
                            <p:childTnLst>
                              <p:par>
                                <p:cTn id="30" presetID="22" presetClass="entr" presetSubtype="8" fill="hold" nodeType="afterEffect">
                                  <p:stCondLst>
                                    <p:cond delay="100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1000"/>
                                        <p:tgtEl>
                                          <p:spTgt spid="3"/>
                                        </p:tgtEl>
                                      </p:cBhvr>
                                    </p:animEffect>
                                  </p:childTnLst>
                                </p:cTn>
                              </p:par>
                            </p:childTnLst>
                          </p:cTn>
                        </p:par>
                        <p:par>
                          <p:cTn id="33" fill="hold" nodeType="afterGroup">
                            <p:stCondLst>
                              <p:cond delay="14000"/>
                            </p:stCondLst>
                            <p:childTnLst>
                              <p:par>
                                <p:cTn id="34" presetID="18" presetClass="entr" presetSubtype="6" fill="hold" grpId="0" nodeType="afterEffect">
                                  <p:stCondLst>
                                    <p:cond delay="1000"/>
                                  </p:stCondLst>
                                  <p:childTnLst>
                                    <p:set>
                                      <p:cBhvr>
                                        <p:cTn id="35" dur="1" fill="hold">
                                          <p:stCondLst>
                                            <p:cond delay="0"/>
                                          </p:stCondLst>
                                        </p:cTn>
                                        <p:tgtEl>
                                          <p:spTgt spid="379994"/>
                                        </p:tgtEl>
                                        <p:attrNameLst>
                                          <p:attrName>style.visibility</p:attrName>
                                        </p:attrNameLst>
                                      </p:cBhvr>
                                      <p:to>
                                        <p:strVal val="visible"/>
                                      </p:to>
                                    </p:set>
                                    <p:animEffect transition="in" filter="strips(downRight)">
                                      <p:cBhvr>
                                        <p:cTn id="36" dur="1000"/>
                                        <p:tgtEl>
                                          <p:spTgt spid="3799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94"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9"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mtClean="0"/>
              <a:t>Copyright © 2010 Pearson Education, Inc. Publishing as Prentice Hall.</a:t>
            </a:r>
          </a:p>
        </p:txBody>
      </p:sp>
      <p:sp>
        <p:nvSpPr>
          <p:cNvPr id="375810" name="Rectangle 2"/>
          <p:cNvSpPr>
            <a:spLocks noGrp="1" noChangeArrowheads="1"/>
          </p:cNvSpPr>
          <p:nvPr>
            <p:ph type="title"/>
          </p:nvPr>
        </p:nvSpPr>
        <p:spPr>
          <a:xfrm>
            <a:off x="457200" y="-304800"/>
            <a:ext cx="8229600" cy="1600200"/>
          </a:xfrm>
        </p:spPr>
        <p:txBody>
          <a:bodyPr/>
          <a:lstStyle/>
          <a:p>
            <a:pPr eaLnBrk="1" hangingPunct="1">
              <a:defRPr/>
            </a:pPr>
            <a:r>
              <a:rPr lang="en-US" sz="4000" dirty="0" smtClean="0"/>
              <a:t>Sales and Operations Plans</a:t>
            </a:r>
          </a:p>
        </p:txBody>
      </p:sp>
      <p:sp>
        <p:nvSpPr>
          <p:cNvPr id="375811" name="Rectangle 3"/>
          <p:cNvSpPr>
            <a:spLocks noGrp="1" noChangeArrowheads="1"/>
          </p:cNvSpPr>
          <p:nvPr>
            <p:ph type="body" idx="1"/>
          </p:nvPr>
        </p:nvSpPr>
        <p:spPr>
          <a:xfrm>
            <a:off x="1682750" y="1308100"/>
            <a:ext cx="7048500" cy="5186363"/>
          </a:xfrm>
        </p:spPr>
        <p:txBody>
          <a:bodyPr/>
          <a:lstStyle/>
          <a:p>
            <a:pPr eaLnBrk="1" hangingPunct="1"/>
            <a:r>
              <a:rPr lang="en-US" altLang="en-US" sz="2400" smtClean="0"/>
              <a:t>Information inputs</a:t>
            </a:r>
          </a:p>
          <a:p>
            <a:pPr eaLnBrk="1" hangingPunct="1"/>
            <a:r>
              <a:rPr lang="en-US" altLang="en-US" sz="2400" smtClean="0"/>
              <a:t>Supply options</a:t>
            </a:r>
          </a:p>
          <a:p>
            <a:pPr lvl="1" eaLnBrk="1" hangingPunct="1"/>
            <a:r>
              <a:rPr lang="en-US" altLang="en-US" sz="2000" smtClean="0"/>
              <a:t>Anticipation inventory</a:t>
            </a:r>
          </a:p>
          <a:p>
            <a:pPr lvl="1" eaLnBrk="1" hangingPunct="1"/>
            <a:r>
              <a:rPr lang="en-US" altLang="en-US" sz="2000" smtClean="0"/>
              <a:t>Workforce adjustment</a:t>
            </a:r>
          </a:p>
          <a:p>
            <a:pPr lvl="1" eaLnBrk="1" hangingPunct="1"/>
            <a:r>
              <a:rPr lang="en-US" altLang="en-US" sz="2000" smtClean="0"/>
              <a:t>Workforce utilization</a:t>
            </a:r>
          </a:p>
          <a:p>
            <a:pPr lvl="1" eaLnBrk="1" hangingPunct="1"/>
            <a:r>
              <a:rPr lang="en-US" altLang="en-US" sz="2000" smtClean="0"/>
              <a:t>Part-time workers</a:t>
            </a:r>
          </a:p>
          <a:p>
            <a:pPr lvl="1" eaLnBrk="1" hangingPunct="1"/>
            <a:r>
              <a:rPr lang="en-US" altLang="en-US" sz="2000" smtClean="0"/>
              <a:t>Subcontractors</a:t>
            </a:r>
          </a:p>
          <a:p>
            <a:pPr lvl="1" eaLnBrk="1" hangingPunct="1"/>
            <a:r>
              <a:rPr lang="en-US" altLang="en-US" sz="2000" smtClean="0"/>
              <a:t>Vacation schedules</a:t>
            </a:r>
          </a:p>
          <a:p>
            <a:pPr eaLnBrk="1" hangingPunct="1"/>
            <a:r>
              <a:rPr lang="en-US" altLang="en-US" sz="2400" smtClean="0"/>
              <a:t>Planning strategies</a:t>
            </a:r>
          </a:p>
          <a:p>
            <a:pPr lvl="1" eaLnBrk="1" hangingPunct="1"/>
            <a:r>
              <a:rPr lang="en-US" altLang="en-US" sz="2000" smtClean="0"/>
              <a:t>Chase strategy</a:t>
            </a:r>
          </a:p>
          <a:p>
            <a:pPr lvl="1" eaLnBrk="1" hangingPunct="1"/>
            <a:r>
              <a:rPr lang="en-US" altLang="en-US" sz="2000" smtClean="0"/>
              <a:t>Level strategy</a:t>
            </a:r>
          </a:p>
          <a:p>
            <a:pPr lvl="1" eaLnBrk="1" hangingPunct="1"/>
            <a:r>
              <a:rPr lang="en-US" altLang="en-US" sz="2000" smtClean="0"/>
              <a:t>Mixed strategy</a:t>
            </a:r>
          </a:p>
        </p:txBody>
      </p:sp>
    </p:spTree>
    <p:extLst>
      <p:ext uri="{BB962C8B-B14F-4D97-AF65-F5344CB8AC3E}">
        <p14:creationId xmlns:p14="http://schemas.microsoft.com/office/powerpoint/2010/main" val="1311392698"/>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75811"/>
                                        </p:tgtEl>
                                        <p:attrNameLst>
                                          <p:attrName>style.visibility</p:attrName>
                                        </p:attrNameLst>
                                      </p:cBhvr>
                                      <p:to>
                                        <p:strVal val="visible"/>
                                      </p:to>
                                    </p:set>
                                    <p:animEffect transition="in" filter="strips(downRight)">
                                      <p:cBhvr>
                                        <p:cTn id="7" dur="1000"/>
                                        <p:tgtEl>
                                          <p:spTgt spid="375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1" grpId="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7"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mtClean="0"/>
              <a:t>Copyright © 2010 Pearson Education, Inc. Publishing as Prentice Hall.</a:t>
            </a:r>
          </a:p>
        </p:txBody>
      </p:sp>
      <p:sp>
        <p:nvSpPr>
          <p:cNvPr id="293895" name="Rectangle 7"/>
          <p:cNvSpPr>
            <a:spLocks noGrp="1" noChangeArrowheads="1"/>
          </p:cNvSpPr>
          <p:nvPr>
            <p:ph type="title"/>
          </p:nvPr>
        </p:nvSpPr>
        <p:spPr>
          <a:xfrm>
            <a:off x="457200" y="-228600"/>
            <a:ext cx="8229600" cy="1600200"/>
          </a:xfrm>
        </p:spPr>
        <p:txBody>
          <a:bodyPr/>
          <a:lstStyle/>
          <a:p>
            <a:pPr eaLnBrk="1" hangingPunct="1">
              <a:defRPr/>
            </a:pPr>
            <a:r>
              <a:rPr lang="en-US" sz="4000" dirty="0" smtClean="0"/>
              <a:t>Sales and Operations Plans</a:t>
            </a:r>
          </a:p>
        </p:txBody>
      </p:sp>
      <p:sp>
        <p:nvSpPr>
          <p:cNvPr id="293896" name="Rectangle 8"/>
          <p:cNvSpPr>
            <a:spLocks noGrp="1" noChangeArrowheads="1"/>
          </p:cNvSpPr>
          <p:nvPr>
            <p:ph type="body" idx="1"/>
          </p:nvPr>
        </p:nvSpPr>
        <p:spPr>
          <a:xfrm>
            <a:off x="774700" y="1308100"/>
            <a:ext cx="7912100" cy="1312863"/>
          </a:xfrm>
        </p:spPr>
        <p:txBody>
          <a:bodyPr/>
          <a:lstStyle/>
          <a:p>
            <a:pPr eaLnBrk="1" hangingPunct="1"/>
            <a:r>
              <a:rPr lang="en-US" altLang="en-US" sz="2400" dirty="0" smtClean="0"/>
              <a:t>Constraints and costs</a:t>
            </a:r>
          </a:p>
        </p:txBody>
      </p:sp>
      <p:graphicFrame>
        <p:nvGraphicFramePr>
          <p:cNvPr id="294006" name="Group 118"/>
          <p:cNvGraphicFramePr>
            <a:graphicFrameLocks noGrp="1"/>
          </p:cNvGraphicFramePr>
          <p:nvPr>
            <p:extLst>
              <p:ext uri="{D42A27DB-BD31-4B8C-83A1-F6EECF244321}">
                <p14:modId xmlns:p14="http://schemas.microsoft.com/office/powerpoint/2010/main" val="3312917324"/>
              </p:ext>
            </p:extLst>
          </p:nvPr>
        </p:nvGraphicFramePr>
        <p:xfrm>
          <a:off x="1014413" y="2851150"/>
          <a:ext cx="7696200" cy="3190910"/>
        </p:xfrm>
        <a:graphic>
          <a:graphicData uri="http://schemas.openxmlformats.org/drawingml/2006/table">
            <a:tbl>
              <a:tblPr/>
              <a:tblGrid>
                <a:gridCol w="2282825">
                  <a:extLst>
                    <a:ext uri="{9D8B030D-6E8A-4147-A177-3AD203B41FA5}">
                      <a16:colId xmlns:a16="http://schemas.microsoft.com/office/drawing/2014/main" val="20000"/>
                    </a:ext>
                  </a:extLst>
                </a:gridCol>
                <a:gridCol w="5413375">
                  <a:extLst>
                    <a:ext uri="{9D8B030D-6E8A-4147-A177-3AD203B41FA5}">
                      <a16:colId xmlns:a16="http://schemas.microsoft.com/office/drawing/2014/main" val="20001"/>
                    </a:ext>
                  </a:extLst>
                </a:gridCol>
              </a:tblGrid>
              <a:tr h="509578">
                <a:tc gridSpan="2">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dirty="0" smtClean="0">
                          <a:ln>
                            <a:noFill/>
                          </a:ln>
                          <a:solidFill>
                            <a:schemeClr val="tx1"/>
                          </a:solidFill>
                          <a:effectLst/>
                          <a:latin typeface="Arial" charset="0"/>
                        </a:rPr>
                        <a:t>  |    TYPES OF COSTS WITH SALES AND OPERATIONS PLANNING</a:t>
                      </a:r>
                    </a:p>
                  </a:txBody>
                  <a:tcPr marT="45719" marB="45719" anchor="ct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rgbClr val="DBE8EF"/>
                    </a:solidFill>
                  </a:tcPr>
                </a:tc>
                <a:tc hMerge="1">
                  <a:txBody>
                    <a:bodyPr/>
                    <a:lstStyle/>
                    <a:p>
                      <a:endParaRPr lang="en-NZ"/>
                    </a:p>
                  </a:txBody>
                  <a:tcPr/>
                </a:tc>
                <a:extLst>
                  <a:ext uri="{0D108BD9-81ED-4DB2-BD59-A6C34878D82A}">
                    <a16:rowId xmlns:a16="http://schemas.microsoft.com/office/drawing/2014/main" val="10000"/>
                  </a:ext>
                </a:extLst>
              </a:tr>
              <a:tr h="293682">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Cost</a:t>
                      </a:r>
                    </a:p>
                  </a:txBody>
                  <a:tcPr marT="45719" marB="45719" anchor="ctr"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Definition</a:t>
                      </a:r>
                    </a:p>
                  </a:txBody>
                  <a:tcPr marT="45719" marB="45719" anchor="ctr"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293682">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Regular time</a:t>
                      </a:r>
                    </a:p>
                  </a:txBody>
                  <a:tcPr marT="45719" marB="45719"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Regular-time wages plus benefits and pay for vacations</a:t>
                      </a:r>
                    </a:p>
                  </a:txBody>
                  <a:tcPr marT="45719" marB="45719"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475478">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Overtime</a:t>
                      </a:r>
                    </a:p>
                  </a:txBody>
                  <a:tcPr marT="45719" marB="45719"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Wages paid for work beyond the normal workweek exclusive of fringe benefits</a:t>
                      </a:r>
                    </a:p>
                  </a:txBody>
                  <a:tcPr marT="45719" marB="45719"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667498">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Hiring and layoff</a:t>
                      </a:r>
                    </a:p>
                  </a:txBody>
                  <a:tcPr marT="45719" marB="45719"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Cost of advertising jobs, interviews, training programs, scrap caused by inexperienced employees, exit interviews, severance pay, and retraining</a:t>
                      </a:r>
                    </a:p>
                  </a:txBody>
                  <a:tcPr marT="45719" marB="45719"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4"/>
                  </a:ext>
                </a:extLst>
              </a:tr>
              <a:tr h="475478">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Inventory holding</a:t>
                      </a:r>
                    </a:p>
                  </a:txBody>
                  <a:tcPr marT="45719" marB="45719"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Capital, storage and warehousing, pilferage and obsolescence, insurance, and taxes</a:t>
                      </a:r>
                    </a:p>
                  </a:txBody>
                  <a:tcPr marT="45719" marB="45719"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5"/>
                  </a:ext>
                </a:extLst>
              </a:tr>
              <a:tr h="475478">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smtClean="0">
                          <a:ln>
                            <a:noFill/>
                          </a:ln>
                          <a:solidFill>
                            <a:schemeClr val="tx1"/>
                          </a:solidFill>
                          <a:effectLst/>
                          <a:latin typeface="Arial" charset="0"/>
                        </a:rPr>
                        <a:t>Backorder and stockout</a:t>
                      </a:r>
                    </a:p>
                  </a:txBody>
                  <a:tcPr marT="45719" marB="45719" horzOverflow="overflow">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400" b="1" i="0" u="none" strike="noStrike" cap="none" normalizeH="0" baseline="0" dirty="0" smtClean="0">
                          <a:ln>
                            <a:noFill/>
                          </a:ln>
                          <a:solidFill>
                            <a:schemeClr val="tx1"/>
                          </a:solidFill>
                          <a:effectLst/>
                          <a:latin typeface="Arial" charset="0"/>
                        </a:rPr>
                        <a:t>Costs to expedite past-due orders, potential cost of losing a customer</a:t>
                      </a:r>
                    </a:p>
                  </a:txBody>
                  <a:tcPr marT="45719" marB="45719" horzOverflow="overflow">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550977976"/>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293896"/>
                                        </p:tgtEl>
                                        <p:attrNameLst>
                                          <p:attrName>style.visibility</p:attrName>
                                        </p:attrNameLst>
                                      </p:cBhvr>
                                      <p:to>
                                        <p:strVal val="visible"/>
                                      </p:to>
                                    </p:set>
                                    <p:animEffect transition="in" filter="strips(downRight)">
                                      <p:cBhvr>
                                        <p:cTn id="7" dur="1000"/>
                                        <p:tgtEl>
                                          <p:spTgt spid="293896"/>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294006"/>
                                        </p:tgtEl>
                                        <p:attrNameLst>
                                          <p:attrName>style.visibility</p:attrName>
                                        </p:attrNameLst>
                                      </p:cBhvr>
                                      <p:to>
                                        <p:strVal val="visible"/>
                                      </p:to>
                                    </p:set>
                                    <p:animEffect transition="in" filter="strips(downRight)">
                                      <p:cBhvr>
                                        <p:cTn id="11" dur="1000"/>
                                        <p:tgtEl>
                                          <p:spTgt spid="294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Aggregate Planning</a:t>
            </a:r>
            <a:endParaRPr lang="en-US" sz="4000"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An aggregate plan would specify the levels of:</a:t>
            </a:r>
          </a:p>
          <a:p>
            <a:pPr marL="0" indent="0">
              <a:buNone/>
            </a:pPr>
            <a:endParaRPr lang="en-US" dirty="0" smtClean="0"/>
          </a:p>
          <a:p>
            <a:r>
              <a:rPr lang="en-US" dirty="0" smtClean="0"/>
              <a:t>The hiring and firing of temporary employees</a:t>
            </a:r>
          </a:p>
          <a:p>
            <a:r>
              <a:rPr lang="en-US" dirty="0" smtClean="0"/>
              <a:t>Overtime</a:t>
            </a:r>
          </a:p>
          <a:p>
            <a:r>
              <a:rPr lang="en-US" dirty="0" smtClean="0"/>
              <a:t>Subcontracting</a:t>
            </a:r>
          </a:p>
          <a:p>
            <a:r>
              <a:rPr lang="en-US" dirty="0" smtClean="0"/>
              <a:t>Inventory and backlog</a:t>
            </a:r>
          </a:p>
          <a:p>
            <a:r>
              <a:rPr lang="en-US" dirty="0" smtClean="0"/>
              <a:t>Production and sales</a:t>
            </a:r>
          </a:p>
          <a:p>
            <a:endParaRPr lang="en-US" dirty="0"/>
          </a:p>
          <a:p>
            <a:r>
              <a:rPr lang="en-US" dirty="0" smtClean="0"/>
              <a:t>Linear programming can be used for optimal aggregate plan – to maximize profits or minimize costs</a:t>
            </a:r>
          </a:p>
          <a:p>
            <a:pPr lvl="1"/>
            <a:r>
              <a:rPr lang="en-US" dirty="0" smtClean="0"/>
              <a:t>Workforce, overtime, inventory, safety inventory, capacity and demand constraints</a:t>
            </a:r>
          </a:p>
          <a:p>
            <a:pPr marL="0" indent="0">
              <a:buNone/>
            </a:pPr>
            <a:r>
              <a:rPr lang="en-US" dirty="0" err="1"/>
              <a:t>e</a:t>
            </a:r>
            <a:r>
              <a:rPr lang="en-US" dirty="0" err="1" smtClean="0"/>
              <a:t>mployees</a:t>
            </a:r>
            <a:r>
              <a:rPr lang="en-US" baseline="-25000" dirty="0" err="1" smtClean="0"/>
              <a:t>t</a:t>
            </a:r>
            <a:r>
              <a:rPr lang="en-US" dirty="0" smtClean="0"/>
              <a:t> = employees</a:t>
            </a:r>
            <a:r>
              <a:rPr lang="en-US" baseline="-25000" dirty="0" smtClean="0"/>
              <a:t>t-1</a:t>
            </a:r>
            <a:r>
              <a:rPr lang="en-US" dirty="0" smtClean="0"/>
              <a:t> + </a:t>
            </a:r>
            <a:r>
              <a:rPr lang="en-US" dirty="0" err="1" smtClean="0"/>
              <a:t>hired</a:t>
            </a:r>
            <a:r>
              <a:rPr lang="en-US" baseline="-25000" dirty="0" err="1" smtClean="0"/>
              <a:t>t</a:t>
            </a:r>
            <a:r>
              <a:rPr lang="en-US" dirty="0" smtClean="0"/>
              <a:t> - </a:t>
            </a:r>
            <a:r>
              <a:rPr lang="en-US" dirty="0" err="1" smtClean="0"/>
              <a:t>fired</a:t>
            </a:r>
            <a:r>
              <a:rPr lang="en-US" baseline="-25000" dirty="0" err="1" smtClean="0"/>
              <a:t>t</a:t>
            </a:r>
            <a:r>
              <a:rPr lang="en-US" dirty="0" smtClean="0"/>
              <a:t> </a:t>
            </a:r>
            <a:endParaRPr lang="en-US" dirty="0"/>
          </a:p>
        </p:txBody>
      </p:sp>
    </p:spTree>
    <p:extLst>
      <p:ext uri="{BB962C8B-B14F-4D97-AF65-F5344CB8AC3E}">
        <p14:creationId xmlns:p14="http://schemas.microsoft.com/office/powerpoint/2010/main" val="13635783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29"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mtClean="0"/>
              <a:t>Copyright © 2010 Pearson Education, Inc. Publishing as Prentice Hall.</a:t>
            </a:r>
          </a:p>
        </p:txBody>
      </p:sp>
      <p:sp>
        <p:nvSpPr>
          <p:cNvPr id="306183" name="Rectangle 7"/>
          <p:cNvSpPr>
            <a:spLocks noGrp="1" noChangeArrowheads="1"/>
          </p:cNvSpPr>
          <p:nvPr>
            <p:ph type="title"/>
          </p:nvPr>
        </p:nvSpPr>
        <p:spPr>
          <a:xfrm>
            <a:off x="457200" y="-304800"/>
            <a:ext cx="8229600" cy="1600200"/>
          </a:xfrm>
        </p:spPr>
        <p:txBody>
          <a:bodyPr/>
          <a:lstStyle/>
          <a:p>
            <a:pPr eaLnBrk="1" hangingPunct="1">
              <a:defRPr/>
            </a:pPr>
            <a:r>
              <a:rPr lang="en-US" sz="4000" dirty="0" smtClean="0"/>
              <a:t>Application</a:t>
            </a:r>
          </a:p>
        </p:txBody>
      </p:sp>
      <p:sp>
        <p:nvSpPr>
          <p:cNvPr id="306184" name="Rectangle 8"/>
          <p:cNvSpPr>
            <a:spLocks noGrp="1" noChangeArrowheads="1"/>
          </p:cNvSpPr>
          <p:nvPr>
            <p:ph type="body" idx="1"/>
          </p:nvPr>
        </p:nvSpPr>
        <p:spPr>
          <a:xfrm>
            <a:off x="774700" y="1371600"/>
            <a:ext cx="7912100" cy="4995863"/>
          </a:xfrm>
        </p:spPr>
        <p:txBody>
          <a:bodyPr>
            <a:normAutofit lnSpcReduction="10000"/>
          </a:bodyPr>
          <a:lstStyle/>
          <a:p>
            <a:pPr marL="0" indent="0" eaLnBrk="1" hangingPunct="1">
              <a:buFont typeface="Wingdings" pitchFamily="2" charset="2"/>
              <a:buNone/>
            </a:pPr>
            <a:r>
              <a:rPr lang="en-US" altLang="en-US" sz="2000" smtClean="0"/>
              <a:t>The Barberton Municipal Division of Road Maintenance is charged with road repair in the city of Barberton and surrounding area. Cindy Kramer, road maintenance director, must submit a staffing plan for the next year based on a set schedule for repairs and on the city budget. Kramer estimates that the labor hours required for the next four quarters are 6,000, 12,000, 19,000, and 9,000, respectively. Each of the 11 workers on the workforce can contribute 520 hours per quarter. Overtime is limited to 20 percent of the regular-time capacity in any quarter. Subcontracting is not permitted.</a:t>
            </a:r>
          </a:p>
          <a:p>
            <a:pPr marL="0" indent="0" eaLnBrk="1" hangingPunct="1">
              <a:buFont typeface="Wingdings" pitchFamily="2" charset="2"/>
              <a:buNone/>
            </a:pPr>
            <a:r>
              <a:rPr lang="en-US" altLang="en-US" sz="2000" smtClean="0"/>
              <a:t>Payroll costs are $6,240 in wages per worker for regular time worked up to 520 hours, with an overtime pay rate of $18 for each overtime hour. Although unused overtime capacity has no cost, unused regular time is paid at $12 per hour. The cost of hiring a worker is $3,000, and the cost of laying off a worker is $2,000. </a:t>
            </a:r>
          </a:p>
        </p:txBody>
      </p:sp>
    </p:spTree>
    <p:extLst>
      <p:ext uri="{BB962C8B-B14F-4D97-AF65-F5344CB8AC3E}">
        <p14:creationId xmlns:p14="http://schemas.microsoft.com/office/powerpoint/2010/main" val="2019765622"/>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06184"/>
                                        </p:tgtEl>
                                        <p:attrNameLst>
                                          <p:attrName>style.visibility</p:attrName>
                                        </p:attrNameLst>
                                      </p:cBhvr>
                                      <p:to>
                                        <p:strVal val="visible"/>
                                      </p:to>
                                    </p:set>
                                    <p:animEffect transition="in" filter="strips(downRight)">
                                      <p:cBhvr>
                                        <p:cTn id="7" dur="1000"/>
                                        <p:tgtEl>
                                          <p:spTgt spid="306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6184" grpId="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7"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mtClean="0"/>
              <a:t>Copyright © 2010 Pearson Education, Inc. Publishing as Prentice Hall.</a:t>
            </a:r>
          </a:p>
        </p:txBody>
      </p:sp>
      <p:sp>
        <p:nvSpPr>
          <p:cNvPr id="397314" name="Rectangle 2"/>
          <p:cNvSpPr>
            <a:spLocks noGrp="1" noChangeArrowheads="1"/>
          </p:cNvSpPr>
          <p:nvPr>
            <p:ph type="title"/>
          </p:nvPr>
        </p:nvSpPr>
        <p:spPr/>
        <p:txBody>
          <a:bodyPr/>
          <a:lstStyle/>
          <a:p>
            <a:pPr eaLnBrk="1" hangingPunct="1">
              <a:defRPr/>
            </a:pPr>
            <a:r>
              <a:rPr lang="en-US" sz="4000" dirty="0" smtClean="0"/>
              <a:t>Application</a:t>
            </a:r>
          </a:p>
        </p:txBody>
      </p:sp>
      <p:sp>
        <p:nvSpPr>
          <p:cNvPr id="397315" name="Rectangle 3"/>
          <p:cNvSpPr>
            <a:spLocks noGrp="1" noChangeArrowheads="1"/>
          </p:cNvSpPr>
          <p:nvPr>
            <p:ph type="body" idx="1"/>
          </p:nvPr>
        </p:nvSpPr>
        <p:spPr>
          <a:xfrm>
            <a:off x="774700" y="1714500"/>
            <a:ext cx="7912100" cy="1566863"/>
          </a:xfrm>
        </p:spPr>
        <p:txBody>
          <a:bodyPr>
            <a:normAutofit lnSpcReduction="10000"/>
          </a:bodyPr>
          <a:lstStyle/>
          <a:p>
            <a:pPr marL="0" indent="0" eaLnBrk="1" hangingPunct="1">
              <a:buFont typeface="Wingdings" pitchFamily="2" charset="2"/>
              <a:buNone/>
            </a:pPr>
            <a:r>
              <a:rPr lang="en-US" altLang="en-US" sz="2000" smtClean="0"/>
              <a:t>Use a chase strategy for the Barberton Municipal Division that varies the workforce level without using overtime. Undertime should be minimized, except for the minimal amount mandated because the quarterly requirements are not integer multiples of 520 hours. </a:t>
            </a:r>
          </a:p>
        </p:txBody>
      </p:sp>
    </p:spTree>
    <p:extLst>
      <p:ext uri="{BB962C8B-B14F-4D97-AF65-F5344CB8AC3E}">
        <p14:creationId xmlns:p14="http://schemas.microsoft.com/office/powerpoint/2010/main" val="2969820461"/>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97315"/>
                                        </p:tgtEl>
                                        <p:attrNameLst>
                                          <p:attrName>style.visibility</p:attrName>
                                        </p:attrNameLst>
                                      </p:cBhvr>
                                      <p:to>
                                        <p:strVal val="visible"/>
                                      </p:to>
                                    </p:set>
                                    <p:animEffect transition="in" filter="strips(downRight)">
                                      <p:cBhvr>
                                        <p:cTn id="7" dur="1000"/>
                                        <p:tgtEl>
                                          <p:spTgt spid="397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3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mtClean="0"/>
              <a:t>Copyright © 2010 Pearson Education, Inc. Publishing as Prentice Hall.</a:t>
            </a:r>
          </a:p>
        </p:txBody>
      </p:sp>
      <p:graphicFrame>
        <p:nvGraphicFramePr>
          <p:cNvPr id="400022" name="Group 662"/>
          <p:cNvGraphicFramePr>
            <a:graphicFrameLocks noGrp="1"/>
          </p:cNvGraphicFramePr>
          <p:nvPr/>
        </p:nvGraphicFramePr>
        <p:xfrm>
          <a:off x="871538" y="1797050"/>
          <a:ext cx="7832725" cy="3786186"/>
        </p:xfrm>
        <a:graphic>
          <a:graphicData uri="http://schemas.openxmlformats.org/drawingml/2006/table">
            <a:tbl>
              <a:tblPr/>
              <a:tblGrid>
                <a:gridCol w="2243137">
                  <a:extLst>
                    <a:ext uri="{9D8B030D-6E8A-4147-A177-3AD203B41FA5}">
                      <a16:colId xmlns:a16="http://schemas.microsoft.com/office/drawing/2014/main" val="20000"/>
                    </a:ext>
                  </a:extLst>
                </a:gridCol>
                <a:gridCol w="1116013">
                  <a:extLst>
                    <a:ext uri="{9D8B030D-6E8A-4147-A177-3AD203B41FA5}">
                      <a16:colId xmlns:a16="http://schemas.microsoft.com/office/drawing/2014/main" val="20001"/>
                    </a:ext>
                  </a:extLst>
                </a:gridCol>
                <a:gridCol w="1119187">
                  <a:extLst>
                    <a:ext uri="{9D8B030D-6E8A-4147-A177-3AD203B41FA5}">
                      <a16:colId xmlns:a16="http://schemas.microsoft.com/office/drawing/2014/main" val="20002"/>
                    </a:ext>
                  </a:extLst>
                </a:gridCol>
                <a:gridCol w="1117600">
                  <a:extLst>
                    <a:ext uri="{9D8B030D-6E8A-4147-A177-3AD203B41FA5}">
                      <a16:colId xmlns:a16="http://schemas.microsoft.com/office/drawing/2014/main" val="20003"/>
                    </a:ext>
                  </a:extLst>
                </a:gridCol>
                <a:gridCol w="1119188">
                  <a:extLst>
                    <a:ext uri="{9D8B030D-6E8A-4147-A177-3AD203B41FA5}">
                      <a16:colId xmlns:a16="http://schemas.microsoft.com/office/drawing/2014/main" val="20004"/>
                    </a:ext>
                  </a:extLst>
                </a:gridCol>
                <a:gridCol w="1117600">
                  <a:extLst>
                    <a:ext uri="{9D8B030D-6E8A-4147-A177-3AD203B41FA5}">
                      <a16:colId xmlns:a16="http://schemas.microsoft.com/office/drawing/2014/main" val="20005"/>
                    </a:ext>
                  </a:extLst>
                </a:gridCol>
              </a:tblGrid>
              <a:tr h="338379">
                <a:tc>
                  <a:txBody>
                    <a:bodyPr/>
                    <a:lstStyle/>
                    <a:p>
                      <a:pPr marL="0" marR="0" lvl="0" indent="0" algn="l" defTabSz="914400" rtl="0" eaLnBrk="1" fontAlgn="base" latinLnBrk="0" hangingPunct="1">
                        <a:lnSpc>
                          <a:spcPct val="90000"/>
                        </a:lnSpc>
                        <a:spcBef>
                          <a:spcPct val="0"/>
                        </a:spcBef>
                        <a:spcAft>
                          <a:spcPct val="0"/>
                        </a:spcAft>
                        <a:buClr>
                          <a:srgbClr val="B20019"/>
                        </a:buClr>
                        <a:buSzTx/>
                        <a:buFont typeface="Wingdings" pitchFamily="2" charset="2"/>
                        <a:buNone/>
                        <a:tabLst/>
                      </a:pPr>
                      <a:endParaRPr kumimoji="0" lang="en-US" sz="1800" b="1" i="0" u="none" strike="noStrike" cap="none" normalizeH="0" baseline="0" dirty="0" smtClean="0">
                        <a:ln>
                          <a:noFill/>
                        </a:ln>
                        <a:solidFill>
                          <a:schemeClr val="tx1"/>
                        </a:solidFill>
                        <a:effectLst/>
                        <a:latin typeface="Arial" charset="0"/>
                      </a:endParaRPr>
                    </a:p>
                  </a:txBody>
                  <a:tcPr marT="45727" marB="45727"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lnTlToBr>
                      <a:noFill/>
                    </a:lnTlToBr>
                    <a:lnBlToTr>
                      <a:noFill/>
                    </a:lnBlToTr>
                    <a:solidFill>
                      <a:schemeClr val="bg2"/>
                    </a:solidFill>
                  </a:tcPr>
                </a:tc>
                <a:tc gridSpan="4">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Quarter</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solidFill>
                      <a:schemeClr val="bg2"/>
                    </a:solidFill>
                  </a:tcPr>
                </a:tc>
                <a:tc hMerge="1">
                  <a:txBody>
                    <a:bodyPr/>
                    <a:lstStyle/>
                    <a:p>
                      <a:endParaRPr lang="en-NZ"/>
                    </a:p>
                  </a:txBody>
                  <a:tcPr/>
                </a:tc>
                <a:tc hMerge="1">
                  <a:txBody>
                    <a:bodyPr/>
                    <a:lstStyle/>
                    <a:p>
                      <a:endParaRPr lang="en-NZ"/>
                    </a:p>
                  </a:txBody>
                  <a:tcPr/>
                </a:tc>
                <a:tc hMerge="1">
                  <a:txBody>
                    <a:bodyPr/>
                    <a:lstStyle/>
                    <a:p>
                      <a:endParaRPr lang="en-NZ"/>
                    </a:p>
                  </a:txBody>
                  <a:tcPr/>
                </a:tc>
                <a:tc>
                  <a:txBody>
                    <a:bodyPr/>
                    <a:lstStyle/>
                    <a:p>
                      <a:pPr marL="0" marR="0" lvl="0" indent="0" algn="l" defTabSz="914400" rtl="0" eaLnBrk="1" fontAlgn="base" latinLnBrk="0" hangingPunct="1">
                        <a:lnSpc>
                          <a:spcPct val="90000"/>
                        </a:lnSpc>
                        <a:spcBef>
                          <a:spcPct val="0"/>
                        </a:spcBef>
                        <a:spcAft>
                          <a:spcPct val="0"/>
                        </a:spcAft>
                        <a:buClr>
                          <a:srgbClr val="B20019"/>
                        </a:buClr>
                        <a:buSzTx/>
                        <a:buFont typeface="Wingdings" pitchFamily="2" charset="2"/>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solidFill>
                      <a:schemeClr val="bg2"/>
                    </a:solidFill>
                  </a:tcPr>
                </a:tc>
                <a:extLst>
                  <a:ext uri="{0D108BD9-81ED-4DB2-BD59-A6C34878D82A}">
                    <a16:rowId xmlns:a16="http://schemas.microsoft.com/office/drawing/2014/main" val="10000"/>
                  </a:ext>
                </a:extLst>
              </a:tr>
              <a:tr h="338379">
                <a:tc>
                  <a:txBody>
                    <a:bodyPr/>
                    <a:lstStyle/>
                    <a:p>
                      <a:pPr marL="0" marR="0" lvl="0" indent="0" algn="l" defTabSz="914400" rtl="0" eaLnBrk="1" fontAlgn="base" latinLnBrk="0" hangingPunct="1">
                        <a:lnSpc>
                          <a:spcPct val="90000"/>
                        </a:lnSpc>
                        <a:spcBef>
                          <a:spcPct val="0"/>
                        </a:spcBef>
                        <a:spcAft>
                          <a:spcPct val="0"/>
                        </a:spcAft>
                        <a:buClr>
                          <a:srgbClr val="B20019"/>
                        </a:buClr>
                        <a:buSzTx/>
                        <a:buFont typeface="Wingdings" pitchFamily="2" charset="2"/>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2</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3</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4</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Total</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585304">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Forecasted demand (hrs)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6,000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12,000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19,000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9,000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46,000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585304">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Workforce level (workers)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12</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charset="0"/>
                          <a:ea typeface="Times New Roman" pitchFamily="18" charset="0"/>
                          <a:cs typeface="Arial" charset="0"/>
                        </a:rPr>
                        <a:t>91</a:t>
                      </a:r>
                      <a:endParaRPr kumimoji="0" lang="en-US" sz="18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338379">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Undertime (hours)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240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1,320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4"/>
                  </a:ext>
                </a:extLst>
              </a:tr>
              <a:tr h="338379">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Overtime (hours)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dirty="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dirty="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5"/>
                  </a:ext>
                </a:extLst>
              </a:tr>
              <a:tr h="585304">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Utilized time (hours)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6,000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46,000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6"/>
                  </a:ext>
                </a:extLst>
              </a:tr>
              <a:tr h="338379">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Hires (workers)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26</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7"/>
                  </a:ext>
                </a:extLst>
              </a:tr>
              <a:tr h="338379">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Layoffs (workers)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27" marB="45727"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19</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graphicFrame>
        <p:nvGraphicFramePr>
          <p:cNvPr id="400019" name="Group 659"/>
          <p:cNvGraphicFramePr>
            <a:graphicFrameLocks noGrp="1"/>
          </p:cNvGraphicFramePr>
          <p:nvPr/>
        </p:nvGraphicFramePr>
        <p:xfrm>
          <a:off x="5353050" y="3062288"/>
          <a:ext cx="1117600" cy="2524124"/>
        </p:xfrm>
        <a:graphic>
          <a:graphicData uri="http://schemas.openxmlformats.org/drawingml/2006/table">
            <a:tbl>
              <a:tblPr/>
              <a:tblGrid>
                <a:gridCol w="1117600">
                  <a:extLst>
                    <a:ext uri="{9D8B030D-6E8A-4147-A177-3AD203B41FA5}">
                      <a16:colId xmlns:a16="http://schemas.microsoft.com/office/drawing/2014/main" val="20000"/>
                    </a:ext>
                  </a:extLst>
                </a:gridCol>
              </a:tblGrid>
              <a:tr h="338379">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37</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85304">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rgbClr val="000000"/>
                        </a:solidFill>
                        <a:effectLst/>
                        <a:latin typeface="Arial" charset="0"/>
                        <a:ea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240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38379">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38379">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19,000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585304">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rgbClr val="000000"/>
                        </a:solidFill>
                        <a:effectLst/>
                        <a:latin typeface="Arial" charset="0"/>
                        <a:ea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13</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38379">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400020" name="Group 660"/>
          <p:cNvGraphicFramePr>
            <a:graphicFrameLocks noGrp="1"/>
          </p:cNvGraphicFramePr>
          <p:nvPr/>
        </p:nvGraphicFramePr>
        <p:xfrm>
          <a:off x="6475413" y="3055938"/>
          <a:ext cx="1119187" cy="2524124"/>
        </p:xfrm>
        <a:graphic>
          <a:graphicData uri="http://schemas.openxmlformats.org/drawingml/2006/table">
            <a:tbl>
              <a:tblPr/>
              <a:tblGrid>
                <a:gridCol w="1119187">
                  <a:extLst>
                    <a:ext uri="{9D8B030D-6E8A-4147-A177-3AD203B41FA5}">
                      <a16:colId xmlns:a16="http://schemas.microsoft.com/office/drawing/2014/main" val="20000"/>
                    </a:ext>
                  </a:extLst>
                </a:gridCol>
              </a:tblGrid>
              <a:tr h="338379">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18</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85304">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rgbClr val="000000"/>
                        </a:solidFill>
                        <a:effectLst/>
                        <a:latin typeface="Arial" charset="0"/>
                        <a:ea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360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38379">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38379">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9,000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585304">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rgbClr val="000000"/>
                        </a:solidFill>
                        <a:effectLst/>
                        <a:latin typeface="Arial" charset="0"/>
                        <a:ea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38379">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19</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5"/>
                  </a:ext>
                </a:extLst>
              </a:tr>
            </a:tbl>
          </a:graphicData>
        </a:graphic>
      </p:graphicFrame>
      <p:sp>
        <p:nvSpPr>
          <p:cNvPr id="399362" name="Rectangle 2"/>
          <p:cNvSpPr>
            <a:spLocks noGrp="1" noChangeArrowheads="1"/>
          </p:cNvSpPr>
          <p:nvPr>
            <p:ph type="title"/>
          </p:nvPr>
        </p:nvSpPr>
        <p:spPr/>
        <p:txBody>
          <a:bodyPr/>
          <a:lstStyle/>
          <a:p>
            <a:pPr eaLnBrk="1" hangingPunct="1">
              <a:defRPr/>
            </a:pPr>
            <a:r>
              <a:rPr lang="en-US" sz="4000" dirty="0" smtClean="0"/>
              <a:t>Application</a:t>
            </a:r>
          </a:p>
        </p:txBody>
      </p:sp>
      <p:graphicFrame>
        <p:nvGraphicFramePr>
          <p:cNvPr id="400021" name="Group 661"/>
          <p:cNvGraphicFramePr>
            <a:graphicFrameLocks noGrp="1"/>
          </p:cNvGraphicFramePr>
          <p:nvPr/>
        </p:nvGraphicFramePr>
        <p:xfrm>
          <a:off x="4227513" y="3059113"/>
          <a:ext cx="1119187" cy="2524124"/>
        </p:xfrm>
        <a:graphic>
          <a:graphicData uri="http://schemas.openxmlformats.org/drawingml/2006/table">
            <a:tbl>
              <a:tblPr/>
              <a:tblGrid>
                <a:gridCol w="1119187">
                  <a:extLst>
                    <a:ext uri="{9D8B030D-6E8A-4147-A177-3AD203B41FA5}">
                      <a16:colId xmlns:a16="http://schemas.microsoft.com/office/drawing/2014/main" val="20000"/>
                    </a:ext>
                  </a:extLst>
                </a:gridCol>
              </a:tblGrid>
              <a:tr h="338379">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24</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585304">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rgbClr val="000000"/>
                        </a:solidFill>
                        <a:effectLst/>
                        <a:latin typeface="Arial" charset="0"/>
                        <a:ea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480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38379">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38379">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12,000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585304">
                <a:tc>
                  <a:txBody>
                    <a:bodyPr/>
                    <a:lstStyle/>
                    <a:p>
                      <a:pPr marL="0" marR="0" lvl="0" indent="0" algn="r" defTabSz="914400" rtl="0" eaLnBrk="1" fontAlgn="base" latinLnBrk="0" hangingPunct="1">
                        <a:lnSpc>
                          <a:spcPct val="90000"/>
                        </a:lnSpc>
                        <a:spcBef>
                          <a:spcPct val="0"/>
                        </a:spcBef>
                        <a:spcAft>
                          <a:spcPct val="0"/>
                        </a:spcAft>
                        <a:buClrTx/>
                        <a:buSzTx/>
                        <a:buFontTx/>
                        <a:buNone/>
                        <a:tabLst/>
                      </a:pPr>
                      <a:endParaRPr kumimoji="0" lang="en-US" sz="1800" b="1" i="0" u="none" strike="noStrike" cap="none" normalizeH="0" baseline="0" smtClean="0">
                        <a:ln>
                          <a:noFill/>
                        </a:ln>
                        <a:solidFill>
                          <a:srgbClr val="000000"/>
                        </a:solidFill>
                        <a:effectLst/>
                        <a:latin typeface="Arial" charset="0"/>
                        <a:ea typeface="Times New Roman" pitchFamily="18" charset="0"/>
                        <a:cs typeface="Arial" charset="0"/>
                      </a:endParaRPr>
                    </a:p>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12</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38379">
                <a:tc>
                  <a:txBody>
                    <a:bodyPr/>
                    <a:lstStyle/>
                    <a:p>
                      <a:pPr marL="0" marR="0" lvl="0" indent="0" algn="r"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7" marB="45727"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19375502"/>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400022"/>
                                        </p:tgtEl>
                                        <p:attrNameLst>
                                          <p:attrName>style.visibility</p:attrName>
                                        </p:attrNameLst>
                                      </p:cBhvr>
                                      <p:to>
                                        <p:strVal val="visible"/>
                                      </p:to>
                                    </p:set>
                                    <p:animEffect transition="in" filter="strips(downRight)">
                                      <p:cBhvr>
                                        <p:cTn id="7" dur="1000"/>
                                        <p:tgtEl>
                                          <p:spTgt spid="4000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00021"/>
                                        </p:tgtEl>
                                        <p:attrNameLst>
                                          <p:attrName>style.visibility</p:attrName>
                                        </p:attrNameLst>
                                      </p:cBhvr>
                                      <p:to>
                                        <p:strVal val="visible"/>
                                      </p:to>
                                    </p:set>
                                    <p:animEffect transition="in" filter="strips(downRight)">
                                      <p:cBhvr>
                                        <p:cTn id="12" dur="1000"/>
                                        <p:tgtEl>
                                          <p:spTgt spid="4000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00019"/>
                                        </p:tgtEl>
                                        <p:attrNameLst>
                                          <p:attrName>style.visibility</p:attrName>
                                        </p:attrNameLst>
                                      </p:cBhvr>
                                      <p:to>
                                        <p:strVal val="visible"/>
                                      </p:to>
                                    </p:set>
                                    <p:animEffect transition="in" filter="strips(downRight)">
                                      <p:cBhvr>
                                        <p:cTn id="17" dur="1000"/>
                                        <p:tgtEl>
                                          <p:spTgt spid="4000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00020"/>
                                        </p:tgtEl>
                                        <p:attrNameLst>
                                          <p:attrName>style.visibility</p:attrName>
                                        </p:attrNameLst>
                                      </p:cBhvr>
                                      <p:to>
                                        <p:strVal val="visible"/>
                                      </p:to>
                                    </p:set>
                                    <p:animEffect transition="in" filter="strips(downRight)">
                                      <p:cBhvr>
                                        <p:cTn id="22" dur="1000"/>
                                        <p:tgtEl>
                                          <p:spTgt spid="4000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3"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mtClean="0"/>
              <a:t>Copyright © 2010 Pearson Education, Inc. Publishing as Prentice Hall.</a:t>
            </a:r>
          </a:p>
        </p:txBody>
      </p:sp>
      <p:sp>
        <p:nvSpPr>
          <p:cNvPr id="401410" name="Rectangle 2"/>
          <p:cNvSpPr>
            <a:spLocks noGrp="1" noChangeArrowheads="1"/>
          </p:cNvSpPr>
          <p:nvPr>
            <p:ph type="title"/>
          </p:nvPr>
        </p:nvSpPr>
        <p:spPr>
          <a:xfrm>
            <a:off x="457200" y="-228600"/>
            <a:ext cx="8229600" cy="1600200"/>
          </a:xfrm>
        </p:spPr>
        <p:txBody>
          <a:bodyPr/>
          <a:lstStyle/>
          <a:p>
            <a:pPr eaLnBrk="1" hangingPunct="1">
              <a:defRPr/>
            </a:pPr>
            <a:r>
              <a:rPr lang="en-US" sz="4000" dirty="0" smtClean="0"/>
              <a:t>Application</a:t>
            </a:r>
          </a:p>
        </p:txBody>
      </p:sp>
      <p:sp>
        <p:nvSpPr>
          <p:cNvPr id="401411" name="Rectangle 3"/>
          <p:cNvSpPr>
            <a:spLocks noGrp="1" noChangeArrowheads="1"/>
          </p:cNvSpPr>
          <p:nvPr>
            <p:ph type="body" idx="1"/>
          </p:nvPr>
        </p:nvSpPr>
        <p:spPr>
          <a:xfrm>
            <a:off x="774700" y="1371600"/>
            <a:ext cx="7912100" cy="423863"/>
          </a:xfrm>
        </p:spPr>
        <p:txBody>
          <a:bodyPr/>
          <a:lstStyle/>
          <a:p>
            <a:pPr marL="0" indent="0" eaLnBrk="1" hangingPunct="1">
              <a:buFont typeface="Wingdings" pitchFamily="2" charset="2"/>
              <a:buNone/>
            </a:pPr>
            <a:r>
              <a:rPr lang="en-US" altLang="en-US" sz="2000" smtClean="0"/>
              <a:t>What is the total cost of this plan?</a:t>
            </a:r>
          </a:p>
        </p:txBody>
      </p:sp>
      <p:graphicFrame>
        <p:nvGraphicFramePr>
          <p:cNvPr id="402119" name="Group 711"/>
          <p:cNvGraphicFramePr>
            <a:graphicFrameLocks noGrp="1"/>
          </p:cNvGraphicFramePr>
          <p:nvPr/>
        </p:nvGraphicFramePr>
        <p:xfrm>
          <a:off x="819150" y="2257425"/>
          <a:ext cx="7958138" cy="2926000"/>
        </p:xfrm>
        <a:graphic>
          <a:graphicData uri="http://schemas.openxmlformats.org/drawingml/2006/table">
            <a:tbl>
              <a:tblPr/>
              <a:tblGrid>
                <a:gridCol w="1774825">
                  <a:extLst>
                    <a:ext uri="{9D8B030D-6E8A-4147-A177-3AD203B41FA5}">
                      <a16:colId xmlns:a16="http://schemas.microsoft.com/office/drawing/2014/main" val="20000"/>
                    </a:ext>
                  </a:extLst>
                </a:gridCol>
                <a:gridCol w="1236663">
                  <a:extLst>
                    <a:ext uri="{9D8B030D-6E8A-4147-A177-3AD203B41FA5}">
                      <a16:colId xmlns:a16="http://schemas.microsoft.com/office/drawing/2014/main" val="20001"/>
                    </a:ext>
                  </a:extLst>
                </a:gridCol>
                <a:gridCol w="1236662">
                  <a:extLst>
                    <a:ext uri="{9D8B030D-6E8A-4147-A177-3AD203B41FA5}">
                      <a16:colId xmlns:a16="http://schemas.microsoft.com/office/drawing/2014/main" val="20002"/>
                    </a:ext>
                  </a:extLst>
                </a:gridCol>
                <a:gridCol w="1236663">
                  <a:extLst>
                    <a:ext uri="{9D8B030D-6E8A-4147-A177-3AD203B41FA5}">
                      <a16:colId xmlns:a16="http://schemas.microsoft.com/office/drawing/2014/main" val="20003"/>
                    </a:ext>
                  </a:extLst>
                </a:gridCol>
                <a:gridCol w="1236662">
                  <a:extLst>
                    <a:ext uri="{9D8B030D-6E8A-4147-A177-3AD203B41FA5}">
                      <a16:colId xmlns:a16="http://schemas.microsoft.com/office/drawing/2014/main" val="20004"/>
                    </a:ext>
                  </a:extLst>
                </a:gridCol>
                <a:gridCol w="1236663">
                  <a:extLst>
                    <a:ext uri="{9D8B030D-6E8A-4147-A177-3AD203B41FA5}">
                      <a16:colId xmlns:a16="http://schemas.microsoft.com/office/drawing/2014/main" val="20005"/>
                    </a:ext>
                  </a:extLst>
                </a:gridCol>
              </a:tblGrid>
              <a:tr h="365720">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Costs per Quarter</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solidFill>
                      <a:schemeClr val="bg2"/>
                    </a:solidFill>
                  </a:tcPr>
                </a:tc>
                <a:tc hMerge="1">
                  <a:txBody>
                    <a:bodyPr/>
                    <a:lstStyle/>
                    <a:p>
                      <a:endParaRPr lang="en-NZ"/>
                    </a:p>
                  </a:txBody>
                  <a:tcPr/>
                </a:tc>
                <a:tc hMerge="1">
                  <a:txBody>
                    <a:bodyPr/>
                    <a:lstStyle/>
                    <a:p>
                      <a:endParaRPr lang="en-NZ"/>
                    </a:p>
                  </a:txBody>
                  <a:tcPr/>
                </a:tc>
                <a:tc hMerge="1">
                  <a:txBody>
                    <a:bodyPr/>
                    <a:lstStyle/>
                    <a:p>
                      <a:endParaRPr lang="en-NZ"/>
                    </a:p>
                  </a:txBody>
                  <a:tcPr/>
                </a:tc>
                <a:tc hMerge="1">
                  <a:txBody>
                    <a:bodyPr/>
                    <a:lstStyle/>
                    <a:p>
                      <a:endParaRPr lang="en-NZ"/>
                    </a:p>
                  </a:txBody>
                  <a:tcPr/>
                </a:tc>
                <a:tc hMerge="1">
                  <a:txBody>
                    <a:bodyPr/>
                    <a:lstStyle/>
                    <a:p>
                      <a:endParaRPr lang="en-NZ"/>
                    </a:p>
                  </a:txBody>
                  <a:tcPr/>
                </a:tc>
                <a:extLst>
                  <a:ext uri="{0D108BD9-81ED-4DB2-BD59-A6C34878D82A}">
                    <a16:rowId xmlns:a16="http://schemas.microsoft.com/office/drawing/2014/main" val="10000"/>
                  </a:ext>
                </a:extLst>
              </a:tr>
              <a:tr h="36572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1</a:t>
                      </a:r>
                    </a:p>
                  </a:txBody>
                  <a:tcPr marT="45715" marB="45715"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2</a:t>
                      </a:r>
                    </a:p>
                  </a:txBody>
                  <a:tcPr marT="45715" marB="45715"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3</a:t>
                      </a:r>
                    </a:p>
                  </a:txBody>
                  <a:tcPr marT="45715" marB="45715"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4</a:t>
                      </a:r>
                    </a:p>
                  </a:txBody>
                  <a:tcPr marT="45715" marB="45715"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Total</a:t>
                      </a:r>
                    </a:p>
                  </a:txBody>
                  <a:tcPr marT="45715" marB="45715" horzOverflow="overflow">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657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Utilized time</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$72,000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$552,000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3657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Undertime</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2,880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15,840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3657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Overtime</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4"/>
                  </a:ext>
                </a:extLst>
              </a:tr>
              <a:tr h="3657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Hires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3,000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78,000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5"/>
                  </a:ext>
                </a:extLst>
              </a:tr>
              <a:tr h="3657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Layoffs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38,000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5720">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Total Cost</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NZ"/>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$683,840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graphicFrame>
        <p:nvGraphicFramePr>
          <p:cNvPr id="402084" name="Group 676"/>
          <p:cNvGraphicFramePr>
            <a:graphicFrameLocks noGrp="1"/>
          </p:cNvGraphicFramePr>
          <p:nvPr/>
        </p:nvGraphicFramePr>
        <p:xfrm>
          <a:off x="3740150" y="2986088"/>
          <a:ext cx="1266825" cy="1828800"/>
        </p:xfrm>
        <a:graphic>
          <a:graphicData uri="http://schemas.openxmlformats.org/drawingml/2006/table">
            <a:tbl>
              <a:tblPr/>
              <a:tblGrid>
                <a:gridCol w="1266825">
                  <a:extLst>
                    <a:ext uri="{9D8B030D-6E8A-4147-A177-3AD203B41FA5}">
                      <a16:colId xmlns:a16="http://schemas.microsoft.com/office/drawing/2014/main" val="20000"/>
                    </a:ext>
                  </a:extLst>
                </a:gridCol>
              </a:tblGrid>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$144,000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5,760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36,000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402085" name="Group 677"/>
          <p:cNvGraphicFramePr>
            <a:graphicFrameLocks noGrp="1"/>
          </p:cNvGraphicFramePr>
          <p:nvPr/>
        </p:nvGraphicFramePr>
        <p:xfrm>
          <a:off x="5005388" y="2982913"/>
          <a:ext cx="1262062" cy="1835152"/>
        </p:xfrm>
        <a:graphic>
          <a:graphicData uri="http://schemas.openxmlformats.org/drawingml/2006/table">
            <a:tbl>
              <a:tblPr/>
              <a:tblGrid>
                <a:gridCol w="1262062">
                  <a:extLst>
                    <a:ext uri="{9D8B030D-6E8A-4147-A177-3AD203B41FA5}">
                      <a16:colId xmlns:a16="http://schemas.microsoft.com/office/drawing/2014/main" val="20000"/>
                    </a:ext>
                  </a:extLst>
                </a:gridCol>
              </a:tblGrid>
              <a:tr h="365887">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$228,000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36" marB="45736"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365887">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2,880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36" marB="45736"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371604">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36" marB="45736"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65887">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39,000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36" marB="45736"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65887">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36" marB="45736"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402086" name="Group 678"/>
          <p:cNvGraphicFramePr>
            <a:graphicFrameLocks noGrp="1"/>
          </p:cNvGraphicFramePr>
          <p:nvPr/>
        </p:nvGraphicFramePr>
        <p:xfrm>
          <a:off x="6269038" y="2992438"/>
          <a:ext cx="1263650" cy="1828800"/>
        </p:xfrm>
        <a:graphic>
          <a:graphicData uri="http://schemas.openxmlformats.org/drawingml/2006/table">
            <a:tbl>
              <a:tblPr/>
              <a:tblGrid>
                <a:gridCol w="1263650">
                  <a:extLst>
                    <a:ext uri="{9D8B030D-6E8A-4147-A177-3AD203B41FA5}">
                      <a16:colId xmlns:a16="http://schemas.microsoft.com/office/drawing/2014/main" val="20000"/>
                    </a:ext>
                  </a:extLst>
                </a:gridCol>
              </a:tblGrid>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$108,000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4,320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38,000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822523266"/>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01411"/>
                                        </p:tgtEl>
                                        <p:attrNameLst>
                                          <p:attrName>style.visibility</p:attrName>
                                        </p:attrNameLst>
                                      </p:cBhvr>
                                      <p:to>
                                        <p:strVal val="visible"/>
                                      </p:to>
                                    </p:set>
                                    <p:animEffect transition="in" filter="strips(downRight)">
                                      <p:cBhvr>
                                        <p:cTn id="7" dur="1000"/>
                                        <p:tgtEl>
                                          <p:spTgt spid="401411"/>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402119"/>
                                        </p:tgtEl>
                                        <p:attrNameLst>
                                          <p:attrName>style.visibility</p:attrName>
                                        </p:attrNameLst>
                                      </p:cBhvr>
                                      <p:to>
                                        <p:strVal val="visible"/>
                                      </p:to>
                                    </p:set>
                                    <p:animEffect transition="in" filter="strips(downRight)">
                                      <p:cBhvr>
                                        <p:cTn id="11" dur="1000"/>
                                        <p:tgtEl>
                                          <p:spTgt spid="40211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402084"/>
                                        </p:tgtEl>
                                        <p:attrNameLst>
                                          <p:attrName>style.visibility</p:attrName>
                                        </p:attrNameLst>
                                      </p:cBhvr>
                                      <p:to>
                                        <p:strVal val="visible"/>
                                      </p:to>
                                    </p:set>
                                    <p:animEffect transition="in" filter="strips(downRight)">
                                      <p:cBhvr>
                                        <p:cTn id="16" dur="1000"/>
                                        <p:tgtEl>
                                          <p:spTgt spid="40208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nodeType="clickEffect">
                                  <p:stCondLst>
                                    <p:cond delay="0"/>
                                  </p:stCondLst>
                                  <p:childTnLst>
                                    <p:set>
                                      <p:cBhvr>
                                        <p:cTn id="20" dur="1" fill="hold">
                                          <p:stCondLst>
                                            <p:cond delay="0"/>
                                          </p:stCondLst>
                                        </p:cTn>
                                        <p:tgtEl>
                                          <p:spTgt spid="402085"/>
                                        </p:tgtEl>
                                        <p:attrNameLst>
                                          <p:attrName>style.visibility</p:attrName>
                                        </p:attrNameLst>
                                      </p:cBhvr>
                                      <p:to>
                                        <p:strVal val="visible"/>
                                      </p:to>
                                    </p:set>
                                    <p:animEffect transition="in" filter="strips(downRight)">
                                      <p:cBhvr>
                                        <p:cTn id="21" dur="1000"/>
                                        <p:tgtEl>
                                          <p:spTgt spid="40208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8" presetClass="entr" presetSubtype="6" fill="hold" nodeType="clickEffect">
                                  <p:stCondLst>
                                    <p:cond delay="0"/>
                                  </p:stCondLst>
                                  <p:childTnLst>
                                    <p:set>
                                      <p:cBhvr>
                                        <p:cTn id="25" dur="1" fill="hold">
                                          <p:stCondLst>
                                            <p:cond delay="0"/>
                                          </p:stCondLst>
                                        </p:cTn>
                                        <p:tgtEl>
                                          <p:spTgt spid="402086"/>
                                        </p:tgtEl>
                                        <p:attrNameLst>
                                          <p:attrName>style.visibility</p:attrName>
                                        </p:attrNameLst>
                                      </p:cBhvr>
                                      <p:to>
                                        <p:strVal val="visible"/>
                                      </p:to>
                                    </p:set>
                                    <p:animEffect transition="in" filter="strips(downRight)">
                                      <p:cBhvr>
                                        <p:cTn id="26" dur="1000"/>
                                        <p:tgtEl>
                                          <p:spTgt spid="402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1"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1"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mtClean="0"/>
              <a:t>Copyright © 2010 Pearson Education, Inc. Publishing as Prentice Hall.</a:t>
            </a:r>
          </a:p>
        </p:txBody>
      </p:sp>
      <p:sp>
        <p:nvSpPr>
          <p:cNvPr id="308231" name="Rectangle 7"/>
          <p:cNvSpPr>
            <a:spLocks noGrp="1" noChangeArrowheads="1"/>
          </p:cNvSpPr>
          <p:nvPr>
            <p:ph type="title"/>
          </p:nvPr>
        </p:nvSpPr>
        <p:spPr/>
        <p:txBody>
          <a:bodyPr/>
          <a:lstStyle/>
          <a:p>
            <a:pPr eaLnBrk="1" hangingPunct="1">
              <a:defRPr/>
            </a:pPr>
            <a:r>
              <a:rPr lang="en-US" sz="4000" dirty="0" smtClean="0"/>
              <a:t>Application</a:t>
            </a:r>
          </a:p>
        </p:txBody>
      </p:sp>
      <p:sp>
        <p:nvSpPr>
          <p:cNvPr id="308232" name="Rectangle 8"/>
          <p:cNvSpPr>
            <a:spLocks noGrp="1" noChangeArrowheads="1"/>
          </p:cNvSpPr>
          <p:nvPr>
            <p:ph type="body" idx="1"/>
          </p:nvPr>
        </p:nvSpPr>
        <p:spPr>
          <a:xfrm>
            <a:off x="774700" y="1651000"/>
            <a:ext cx="7912100" cy="1300163"/>
          </a:xfrm>
        </p:spPr>
        <p:txBody>
          <a:bodyPr>
            <a:normAutofit lnSpcReduction="10000"/>
          </a:bodyPr>
          <a:lstStyle/>
          <a:p>
            <a:pPr marL="0" indent="0" eaLnBrk="1" hangingPunct="1">
              <a:buFont typeface="Wingdings" pitchFamily="2" charset="2"/>
              <a:buNone/>
            </a:pPr>
            <a:r>
              <a:rPr lang="en-US" altLang="en-US" sz="2000" smtClean="0"/>
              <a:t>Find a level plan for the Barberton Municipal Division that allows no delay in road repair and minimizes undertime. Overtime can be used to its limits in any quarter. Given that the demand peaks in quarter 3, we get: </a:t>
            </a:r>
          </a:p>
        </p:txBody>
      </p:sp>
      <p:sp>
        <p:nvSpPr>
          <p:cNvPr id="308233" name="Text Box 9"/>
          <p:cNvSpPr txBox="1">
            <a:spLocks noChangeArrowheads="1"/>
          </p:cNvSpPr>
          <p:nvPr/>
        </p:nvSpPr>
        <p:spPr bwMode="auto">
          <a:xfrm>
            <a:off x="1203325" y="3162300"/>
            <a:ext cx="10652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z="2000" b="1"/>
              <a:t>1.20</a:t>
            </a:r>
            <a:r>
              <a:rPr lang="en-US" altLang="en-US" sz="2000" b="1" i="1">
                <a:latin typeface="Times New Roman" pitchFamily="18" charset="0"/>
              </a:rPr>
              <a:t>w</a:t>
            </a:r>
            <a:r>
              <a:rPr lang="en-US" altLang="en-US" sz="2000" b="1"/>
              <a:t> =</a:t>
            </a:r>
          </a:p>
        </p:txBody>
      </p:sp>
      <p:sp>
        <p:nvSpPr>
          <p:cNvPr id="308239" name="Text Box 15"/>
          <p:cNvSpPr txBox="1">
            <a:spLocks noChangeArrowheads="1"/>
          </p:cNvSpPr>
          <p:nvPr/>
        </p:nvSpPr>
        <p:spPr bwMode="auto">
          <a:xfrm>
            <a:off x="1685925" y="3784600"/>
            <a:ext cx="34750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z="2000" b="1" i="1">
                <a:latin typeface="Times New Roman" pitchFamily="18" charset="0"/>
              </a:rPr>
              <a:t>w</a:t>
            </a:r>
            <a:r>
              <a:rPr lang="en-US" altLang="en-US" sz="2000" b="1"/>
              <a:t> =  30.45 or 31 employees </a:t>
            </a:r>
          </a:p>
        </p:txBody>
      </p:sp>
      <p:grpSp>
        <p:nvGrpSpPr>
          <p:cNvPr id="2" name="Group 18"/>
          <p:cNvGrpSpPr>
            <a:grpSpLocks/>
          </p:cNvGrpSpPr>
          <p:nvPr/>
        </p:nvGrpSpPr>
        <p:grpSpPr bwMode="auto">
          <a:xfrm>
            <a:off x="2286000" y="2970213"/>
            <a:ext cx="5699125" cy="762000"/>
            <a:chOff x="1440" y="1871"/>
            <a:chExt cx="3590" cy="480"/>
          </a:xfrm>
        </p:grpSpPr>
        <p:grpSp>
          <p:nvGrpSpPr>
            <p:cNvPr id="56327" name="Group 16"/>
            <p:cNvGrpSpPr>
              <a:grpSpLocks/>
            </p:cNvGrpSpPr>
            <p:nvPr/>
          </p:nvGrpSpPr>
          <p:grpSpPr bwMode="auto">
            <a:xfrm>
              <a:off x="1440" y="1871"/>
              <a:ext cx="3590" cy="480"/>
              <a:chOff x="1440" y="1871"/>
              <a:chExt cx="3590" cy="480"/>
            </a:xfrm>
          </p:grpSpPr>
          <p:sp>
            <p:nvSpPr>
              <p:cNvPr id="56329" name="Text Box 10"/>
              <p:cNvSpPr txBox="1">
                <a:spLocks noChangeArrowheads="1"/>
              </p:cNvSpPr>
              <p:nvPr/>
            </p:nvSpPr>
            <p:spPr bwMode="auto">
              <a:xfrm>
                <a:off x="2222" y="1991"/>
                <a:ext cx="280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z="2000" b="1"/>
                  <a:t>36.54 employee-period equivalents </a:t>
                </a:r>
              </a:p>
            </p:txBody>
          </p:sp>
          <p:grpSp>
            <p:nvGrpSpPr>
              <p:cNvPr id="56330" name="Group 13"/>
              <p:cNvGrpSpPr>
                <a:grpSpLocks/>
              </p:cNvGrpSpPr>
              <p:nvPr/>
            </p:nvGrpSpPr>
            <p:grpSpPr bwMode="auto">
              <a:xfrm>
                <a:off x="1440" y="1871"/>
                <a:ext cx="605" cy="480"/>
                <a:chOff x="2496" y="1983"/>
                <a:chExt cx="605" cy="480"/>
              </a:xfrm>
            </p:grpSpPr>
            <p:sp>
              <p:nvSpPr>
                <p:cNvPr id="56331" name="Text Box 11"/>
                <p:cNvSpPr txBox="1">
                  <a:spLocks noChangeArrowheads="1"/>
                </p:cNvSpPr>
                <p:nvPr/>
              </p:nvSpPr>
              <p:spPr bwMode="auto">
                <a:xfrm>
                  <a:off x="2496" y="1983"/>
                  <a:ext cx="605"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a:lnSpc>
                      <a:spcPct val="110000"/>
                    </a:lnSpc>
                  </a:pPr>
                  <a:r>
                    <a:rPr lang="en-US" altLang="en-US" sz="2000" b="1"/>
                    <a:t>19,000</a:t>
                  </a:r>
                </a:p>
                <a:p>
                  <a:pPr algn="ctr">
                    <a:lnSpc>
                      <a:spcPct val="110000"/>
                    </a:lnSpc>
                  </a:pPr>
                  <a:r>
                    <a:rPr lang="en-US" altLang="en-US" sz="2000" b="1"/>
                    <a:t>520</a:t>
                  </a:r>
                </a:p>
              </p:txBody>
            </p:sp>
            <p:sp>
              <p:nvSpPr>
                <p:cNvPr id="56332" name="Line 12"/>
                <p:cNvSpPr>
                  <a:spLocks noChangeShapeType="1"/>
                </p:cNvSpPr>
                <p:nvPr/>
              </p:nvSpPr>
              <p:spPr bwMode="auto">
                <a:xfrm>
                  <a:off x="2511" y="2232"/>
                  <a:ext cx="576"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sp>
          <p:nvSpPr>
            <p:cNvPr id="56328" name="Text Box 17"/>
            <p:cNvSpPr txBox="1">
              <a:spLocks noChangeArrowheads="1"/>
            </p:cNvSpPr>
            <p:nvPr/>
          </p:nvSpPr>
          <p:spPr bwMode="auto">
            <a:xfrm>
              <a:off x="2066" y="1987"/>
              <a:ext cx="20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z="2000" b="1"/>
                <a:t>=</a:t>
              </a:r>
            </a:p>
          </p:txBody>
        </p:sp>
      </p:grpSp>
    </p:spTree>
    <p:extLst>
      <p:ext uri="{BB962C8B-B14F-4D97-AF65-F5344CB8AC3E}">
        <p14:creationId xmlns:p14="http://schemas.microsoft.com/office/powerpoint/2010/main" val="173453406"/>
      </p:ext>
    </p:extLst>
  </p:cSld>
  <p:clrMapOvr>
    <a:masterClrMapping/>
  </p:clrMapOvr>
  <p:transition>
    <p:pull dir="l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308232"/>
                                        </p:tgtEl>
                                        <p:attrNameLst>
                                          <p:attrName>style.visibility</p:attrName>
                                        </p:attrNameLst>
                                      </p:cBhvr>
                                      <p:to>
                                        <p:strVal val="visible"/>
                                      </p:to>
                                    </p:set>
                                    <p:animEffect transition="in" filter="strips(downRight)">
                                      <p:cBhvr>
                                        <p:cTn id="7" dur="1000"/>
                                        <p:tgtEl>
                                          <p:spTgt spid="308232"/>
                                        </p:tgtEl>
                                      </p:cBhvr>
                                    </p:animEffect>
                                  </p:childTnLst>
                                </p:cTn>
                              </p:par>
                            </p:childTnLst>
                          </p:cTn>
                        </p:par>
                        <p:par>
                          <p:cTn id="8" fill="hold" nodeType="afterGroup">
                            <p:stCondLst>
                              <p:cond delay="2000"/>
                            </p:stCondLst>
                            <p:childTnLst>
                              <p:par>
                                <p:cTn id="9" presetID="18" presetClass="entr" presetSubtype="6" fill="hold" grpId="0" nodeType="afterEffect">
                                  <p:stCondLst>
                                    <p:cond delay="1000"/>
                                  </p:stCondLst>
                                  <p:childTnLst>
                                    <p:set>
                                      <p:cBhvr>
                                        <p:cTn id="10" dur="1" fill="hold">
                                          <p:stCondLst>
                                            <p:cond delay="0"/>
                                          </p:stCondLst>
                                        </p:cTn>
                                        <p:tgtEl>
                                          <p:spTgt spid="308233"/>
                                        </p:tgtEl>
                                        <p:attrNameLst>
                                          <p:attrName>style.visibility</p:attrName>
                                        </p:attrNameLst>
                                      </p:cBhvr>
                                      <p:to>
                                        <p:strVal val="visible"/>
                                      </p:to>
                                    </p:set>
                                    <p:animEffect transition="in" filter="strips(downRight)">
                                      <p:cBhvr>
                                        <p:cTn id="11" dur="1000"/>
                                        <p:tgtEl>
                                          <p:spTgt spid="30823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strips(downRight)">
                                      <p:cBhvr>
                                        <p:cTn id="16" dur="1000"/>
                                        <p:tgtEl>
                                          <p:spTgt spid="2"/>
                                        </p:tgtEl>
                                      </p:cBhvr>
                                    </p:animEffect>
                                  </p:childTnLst>
                                </p:cTn>
                              </p:par>
                            </p:childTnLst>
                          </p:cTn>
                        </p:par>
                        <p:par>
                          <p:cTn id="17" fill="hold" nodeType="afterGroup">
                            <p:stCondLst>
                              <p:cond delay="1000"/>
                            </p:stCondLst>
                            <p:childTnLst>
                              <p:par>
                                <p:cTn id="18" presetID="18" presetClass="entr" presetSubtype="6" fill="hold" grpId="0" nodeType="afterEffect">
                                  <p:stCondLst>
                                    <p:cond delay="1000"/>
                                  </p:stCondLst>
                                  <p:childTnLst>
                                    <p:set>
                                      <p:cBhvr>
                                        <p:cTn id="19" dur="1" fill="hold">
                                          <p:stCondLst>
                                            <p:cond delay="0"/>
                                          </p:stCondLst>
                                        </p:cTn>
                                        <p:tgtEl>
                                          <p:spTgt spid="308239"/>
                                        </p:tgtEl>
                                        <p:attrNameLst>
                                          <p:attrName>style.visibility</p:attrName>
                                        </p:attrNameLst>
                                      </p:cBhvr>
                                      <p:to>
                                        <p:strVal val="visible"/>
                                      </p:to>
                                    </p:set>
                                    <p:animEffect transition="in" filter="strips(downRight)">
                                      <p:cBhvr>
                                        <p:cTn id="20" dur="1000"/>
                                        <p:tgtEl>
                                          <p:spTgt spid="3082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32" grpId="0"/>
      <p:bldP spid="308233" grpId="0"/>
      <p:bldP spid="30823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mtClean="0"/>
              <a:t>Copyright © 2010 Pearson Education, Inc. Publishing as Prentice Hall.</a:t>
            </a:r>
          </a:p>
        </p:txBody>
      </p:sp>
      <p:graphicFrame>
        <p:nvGraphicFramePr>
          <p:cNvPr id="404219" name="Group 763"/>
          <p:cNvGraphicFramePr>
            <a:graphicFrameLocks noGrp="1"/>
          </p:cNvGraphicFramePr>
          <p:nvPr/>
        </p:nvGraphicFramePr>
        <p:xfrm>
          <a:off x="858838" y="1573213"/>
          <a:ext cx="7791450" cy="4114800"/>
        </p:xfrm>
        <a:graphic>
          <a:graphicData uri="http://schemas.openxmlformats.org/drawingml/2006/table">
            <a:tbl>
              <a:tblPr/>
              <a:tblGrid>
                <a:gridCol w="2232025">
                  <a:extLst>
                    <a:ext uri="{9D8B030D-6E8A-4147-A177-3AD203B41FA5}">
                      <a16:colId xmlns:a16="http://schemas.microsoft.com/office/drawing/2014/main" val="20000"/>
                    </a:ext>
                  </a:extLst>
                </a:gridCol>
                <a:gridCol w="1109662">
                  <a:extLst>
                    <a:ext uri="{9D8B030D-6E8A-4147-A177-3AD203B41FA5}">
                      <a16:colId xmlns:a16="http://schemas.microsoft.com/office/drawing/2014/main" val="20001"/>
                    </a:ext>
                  </a:extLst>
                </a:gridCol>
                <a:gridCol w="1111250">
                  <a:extLst>
                    <a:ext uri="{9D8B030D-6E8A-4147-A177-3AD203B41FA5}">
                      <a16:colId xmlns:a16="http://schemas.microsoft.com/office/drawing/2014/main" val="20002"/>
                    </a:ext>
                  </a:extLst>
                </a:gridCol>
                <a:gridCol w="1114425">
                  <a:extLst>
                    <a:ext uri="{9D8B030D-6E8A-4147-A177-3AD203B41FA5}">
                      <a16:colId xmlns:a16="http://schemas.microsoft.com/office/drawing/2014/main" val="20003"/>
                    </a:ext>
                  </a:extLst>
                </a:gridCol>
                <a:gridCol w="1111250">
                  <a:extLst>
                    <a:ext uri="{9D8B030D-6E8A-4147-A177-3AD203B41FA5}">
                      <a16:colId xmlns:a16="http://schemas.microsoft.com/office/drawing/2014/main" val="20004"/>
                    </a:ext>
                  </a:extLst>
                </a:gridCol>
                <a:gridCol w="1112838">
                  <a:extLst>
                    <a:ext uri="{9D8B030D-6E8A-4147-A177-3AD203B41FA5}">
                      <a16:colId xmlns:a16="http://schemas.microsoft.com/office/drawing/2014/main" val="20005"/>
                    </a:ext>
                  </a:extLst>
                </a:gridCol>
              </a:tblGrid>
              <a:tr h="349250">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Quarter</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solidFill>
                      <a:schemeClr val="bg2"/>
                    </a:solidFill>
                  </a:tcPr>
                </a:tc>
                <a:tc hMerge="1">
                  <a:txBody>
                    <a:bodyPr/>
                    <a:lstStyle/>
                    <a:p>
                      <a:endParaRPr lang="en-NZ"/>
                    </a:p>
                  </a:txBody>
                  <a:tcPr/>
                </a:tc>
                <a:tc hMerge="1">
                  <a:txBody>
                    <a:bodyPr/>
                    <a:lstStyle/>
                    <a:p>
                      <a:endParaRPr lang="en-NZ"/>
                    </a:p>
                  </a:txBody>
                  <a:tcPr/>
                </a:tc>
                <a:tc hMerge="1">
                  <a:txBody>
                    <a:bodyPr/>
                    <a:lstStyle/>
                    <a:p>
                      <a:endParaRPr lang="en-NZ"/>
                    </a:p>
                  </a:txBody>
                  <a:tcPr/>
                </a:tc>
                <a:tc hMerge="1">
                  <a:txBody>
                    <a:bodyPr/>
                    <a:lstStyle/>
                    <a:p>
                      <a:endParaRPr lang="en-NZ"/>
                    </a:p>
                  </a:txBody>
                  <a:tcPr/>
                </a:tc>
                <a:tc hMerge="1">
                  <a:txBody>
                    <a:bodyPr/>
                    <a:lstStyle/>
                    <a:p>
                      <a:endParaRPr lang="en-NZ"/>
                    </a:p>
                  </a:txBody>
                  <a:tcPr/>
                </a:tc>
                <a:extLst>
                  <a:ext uri="{0D108BD9-81ED-4DB2-BD59-A6C34878D82A}">
                    <a16:rowId xmlns:a16="http://schemas.microsoft.com/office/drawing/2014/main" val="10000"/>
                  </a:ext>
                </a:extLst>
              </a:tr>
              <a:tr h="142875">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endParaRPr kumimoji="0" lang="en-US" sz="1800" b="1" i="0" u="none" strike="noStrike" cap="none" normalizeH="0" baseline="0" smtClean="0">
                        <a:ln>
                          <a:noFill/>
                        </a:ln>
                        <a:solidFill>
                          <a:schemeClr val="tx1"/>
                        </a:solidFill>
                        <a:effectLst/>
                        <a:latin typeface="Arial" charset="0"/>
                      </a:endParaRPr>
                    </a:p>
                  </a:txBody>
                  <a:tcPr horzOverflow="overflow">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2</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3</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4</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Total</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42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Forecasted demand (hrs)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6,000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12,000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19,000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9,000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46,000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142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Workforce level (workers)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31 </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solidFill>
                      <a:schemeClr val="accent2"/>
                    </a:solidFill>
                  </a:tcPr>
                </a:tc>
                <a:extLst>
                  <a:ext uri="{0D108BD9-81ED-4DB2-BD59-A6C34878D82A}">
                    <a16:rowId xmlns:a16="http://schemas.microsoft.com/office/drawing/2014/main" val="10003"/>
                  </a:ext>
                </a:extLst>
              </a:tr>
              <a:tr h="142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Undertime (hours)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10,120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solidFill>
                      <a:schemeClr val="accent2"/>
                    </a:solidFill>
                  </a:tcPr>
                </a:tc>
                <a:extLst>
                  <a:ext uri="{0D108BD9-81ED-4DB2-BD59-A6C34878D82A}">
                    <a16:rowId xmlns:a16="http://schemas.microsoft.com/office/drawing/2014/main" val="10004"/>
                  </a:ext>
                </a:extLst>
              </a:tr>
              <a:tr h="142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Overtime (hours)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solidFill>
                      <a:schemeClr val="accent2"/>
                    </a:solidFill>
                  </a:tcPr>
                </a:tc>
                <a:extLst>
                  <a:ext uri="{0D108BD9-81ED-4DB2-BD59-A6C34878D82A}">
                    <a16:rowId xmlns:a16="http://schemas.microsoft.com/office/drawing/2014/main" val="10005"/>
                  </a:ext>
                </a:extLst>
              </a:tr>
              <a:tr h="142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Utilized time (hours)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6,000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solidFill>
                      <a:schemeClr val="accent2"/>
                    </a:solidFill>
                  </a:tcPr>
                </a:tc>
                <a:extLst>
                  <a:ext uri="{0D108BD9-81ED-4DB2-BD59-A6C34878D82A}">
                    <a16:rowId xmlns:a16="http://schemas.microsoft.com/office/drawing/2014/main" val="10006"/>
                  </a:ext>
                </a:extLst>
              </a:tr>
              <a:tr h="142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Hires (workers)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20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solidFill>
                      <a:schemeClr val="accent2"/>
                    </a:solidFill>
                  </a:tcPr>
                </a:tc>
                <a:extLst>
                  <a:ext uri="{0D108BD9-81ED-4DB2-BD59-A6C34878D82A}">
                    <a16:rowId xmlns:a16="http://schemas.microsoft.com/office/drawing/2014/main" val="10007"/>
                  </a:ext>
                </a:extLst>
              </a:tr>
              <a:tr h="1428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Layoffs (workers)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horzOverflow="overflow">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8"/>
                  </a:ext>
                </a:extLst>
              </a:tr>
            </a:tbl>
          </a:graphicData>
        </a:graphic>
      </p:graphicFrame>
      <p:sp>
        <p:nvSpPr>
          <p:cNvPr id="403458" name="Rectangle 2"/>
          <p:cNvSpPr>
            <a:spLocks noGrp="1" noChangeArrowheads="1"/>
          </p:cNvSpPr>
          <p:nvPr>
            <p:ph type="title"/>
          </p:nvPr>
        </p:nvSpPr>
        <p:spPr/>
        <p:txBody>
          <a:bodyPr/>
          <a:lstStyle/>
          <a:p>
            <a:pPr eaLnBrk="1" hangingPunct="1">
              <a:defRPr/>
            </a:pPr>
            <a:r>
              <a:rPr lang="en-US" sz="4000" dirty="0" smtClean="0"/>
              <a:t>Application</a:t>
            </a:r>
          </a:p>
        </p:txBody>
      </p:sp>
      <p:graphicFrame>
        <p:nvGraphicFramePr>
          <p:cNvPr id="404104" name="Group 648"/>
          <p:cNvGraphicFramePr>
            <a:graphicFrameLocks noGrp="1"/>
          </p:cNvGraphicFramePr>
          <p:nvPr/>
        </p:nvGraphicFramePr>
        <p:xfrm>
          <a:off x="4195763" y="2944813"/>
          <a:ext cx="1111250" cy="2743200"/>
        </p:xfrm>
        <a:graphic>
          <a:graphicData uri="http://schemas.openxmlformats.org/drawingml/2006/table">
            <a:tbl>
              <a:tblPr/>
              <a:tblGrid>
                <a:gridCol w="1111250">
                  <a:extLst>
                    <a:ext uri="{9D8B030D-6E8A-4147-A177-3AD203B41FA5}">
                      <a16:colId xmlns:a16="http://schemas.microsoft.com/office/drawing/2014/main" val="20000"/>
                    </a:ext>
                  </a:extLst>
                </a:gridCol>
              </a:tblGrid>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31</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4,120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12,000</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404105" name="Group 649"/>
          <p:cNvGraphicFramePr>
            <a:graphicFrameLocks noGrp="1"/>
          </p:cNvGraphicFramePr>
          <p:nvPr/>
        </p:nvGraphicFramePr>
        <p:xfrm>
          <a:off x="5308600" y="2933700"/>
          <a:ext cx="1114425" cy="2743200"/>
        </p:xfrm>
        <a:graphic>
          <a:graphicData uri="http://schemas.openxmlformats.org/drawingml/2006/table">
            <a:tbl>
              <a:tblPr/>
              <a:tblGrid>
                <a:gridCol w="1114425">
                  <a:extLst>
                    <a:ext uri="{9D8B030D-6E8A-4147-A177-3AD203B41FA5}">
                      <a16:colId xmlns:a16="http://schemas.microsoft.com/office/drawing/2014/main" val="20000"/>
                    </a:ext>
                  </a:extLst>
                </a:gridCol>
              </a:tblGrid>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31</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2,880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16,120</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404106" name="Group 650"/>
          <p:cNvGraphicFramePr>
            <a:graphicFrameLocks noGrp="1"/>
          </p:cNvGraphicFramePr>
          <p:nvPr/>
        </p:nvGraphicFramePr>
        <p:xfrm>
          <a:off x="6427788" y="2938463"/>
          <a:ext cx="1111250" cy="2743200"/>
        </p:xfrm>
        <a:graphic>
          <a:graphicData uri="http://schemas.openxmlformats.org/drawingml/2006/table">
            <a:tbl>
              <a:tblPr/>
              <a:tblGrid>
                <a:gridCol w="1111250">
                  <a:extLst>
                    <a:ext uri="{9D8B030D-6E8A-4147-A177-3AD203B41FA5}">
                      <a16:colId xmlns:a16="http://schemas.microsoft.com/office/drawing/2014/main" val="20000"/>
                    </a:ext>
                  </a:extLst>
                </a:gridCol>
              </a:tblGrid>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31</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7,120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9,000</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404107" name="Group 651"/>
          <p:cNvGraphicFramePr>
            <a:graphicFrameLocks noGrp="1"/>
          </p:cNvGraphicFramePr>
          <p:nvPr/>
        </p:nvGraphicFramePr>
        <p:xfrm>
          <a:off x="7532688" y="2938463"/>
          <a:ext cx="1112837" cy="2743200"/>
        </p:xfrm>
        <a:graphic>
          <a:graphicData uri="http://schemas.openxmlformats.org/drawingml/2006/table">
            <a:tbl>
              <a:tblPr/>
              <a:tblGrid>
                <a:gridCol w="1112837">
                  <a:extLst>
                    <a:ext uri="{9D8B030D-6E8A-4147-A177-3AD203B41FA5}">
                      <a16:colId xmlns:a16="http://schemas.microsoft.com/office/drawing/2014/main" val="20000"/>
                    </a:ext>
                  </a:extLst>
                </a:gridCol>
              </a:tblGrid>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124 </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21,360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2,880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43,120</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20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855725971"/>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nodeType="afterEffect">
                                  <p:stCondLst>
                                    <p:cond delay="1000"/>
                                  </p:stCondLst>
                                  <p:childTnLst>
                                    <p:set>
                                      <p:cBhvr>
                                        <p:cTn id="6" dur="1" fill="hold">
                                          <p:stCondLst>
                                            <p:cond delay="0"/>
                                          </p:stCondLst>
                                        </p:cTn>
                                        <p:tgtEl>
                                          <p:spTgt spid="404219"/>
                                        </p:tgtEl>
                                        <p:attrNameLst>
                                          <p:attrName>style.visibility</p:attrName>
                                        </p:attrNameLst>
                                      </p:cBhvr>
                                      <p:to>
                                        <p:strVal val="visible"/>
                                      </p:to>
                                    </p:set>
                                    <p:animEffect transition="in" filter="strips(downRight)">
                                      <p:cBhvr>
                                        <p:cTn id="7" dur="1000"/>
                                        <p:tgtEl>
                                          <p:spTgt spid="4042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404104"/>
                                        </p:tgtEl>
                                        <p:attrNameLst>
                                          <p:attrName>style.visibility</p:attrName>
                                        </p:attrNameLst>
                                      </p:cBhvr>
                                      <p:to>
                                        <p:strVal val="visible"/>
                                      </p:to>
                                    </p:set>
                                    <p:animEffect transition="in" filter="strips(downRight)">
                                      <p:cBhvr>
                                        <p:cTn id="12" dur="1000"/>
                                        <p:tgtEl>
                                          <p:spTgt spid="40410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404105"/>
                                        </p:tgtEl>
                                        <p:attrNameLst>
                                          <p:attrName>style.visibility</p:attrName>
                                        </p:attrNameLst>
                                      </p:cBhvr>
                                      <p:to>
                                        <p:strVal val="visible"/>
                                      </p:to>
                                    </p:set>
                                    <p:animEffect transition="in" filter="strips(downRight)">
                                      <p:cBhvr>
                                        <p:cTn id="17" dur="1000"/>
                                        <p:tgtEl>
                                          <p:spTgt spid="40410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404106"/>
                                        </p:tgtEl>
                                        <p:attrNameLst>
                                          <p:attrName>style.visibility</p:attrName>
                                        </p:attrNameLst>
                                      </p:cBhvr>
                                      <p:to>
                                        <p:strVal val="visible"/>
                                      </p:to>
                                    </p:set>
                                    <p:animEffect transition="in" filter="strips(downRight)">
                                      <p:cBhvr>
                                        <p:cTn id="22" dur="1000"/>
                                        <p:tgtEl>
                                          <p:spTgt spid="40410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404107"/>
                                        </p:tgtEl>
                                        <p:attrNameLst>
                                          <p:attrName>style.visibility</p:attrName>
                                        </p:attrNameLst>
                                      </p:cBhvr>
                                      <p:to>
                                        <p:strVal val="visible"/>
                                      </p:to>
                                    </p:set>
                                    <p:animEffect transition="in" filter="strips(downRight)">
                                      <p:cBhvr>
                                        <p:cTn id="27" dur="1000"/>
                                        <p:tgtEl>
                                          <p:spTgt spid="404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7" name="Rectangle 6"/>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en-US" altLang="en-US" smtClean="0"/>
              <a:t>Copyright © 2010 Pearson Education, Inc. Publishing as Prentice Hall.</a:t>
            </a:r>
          </a:p>
        </p:txBody>
      </p:sp>
      <p:graphicFrame>
        <p:nvGraphicFramePr>
          <p:cNvPr id="406092" name="Group 588"/>
          <p:cNvGraphicFramePr>
            <a:graphicFrameLocks noGrp="1"/>
          </p:cNvGraphicFramePr>
          <p:nvPr/>
        </p:nvGraphicFramePr>
        <p:xfrm>
          <a:off x="782638" y="2363788"/>
          <a:ext cx="7872412" cy="2926000"/>
        </p:xfrm>
        <a:graphic>
          <a:graphicData uri="http://schemas.openxmlformats.org/drawingml/2006/table">
            <a:tbl>
              <a:tblPr/>
              <a:tblGrid>
                <a:gridCol w="1812925">
                  <a:extLst>
                    <a:ext uri="{9D8B030D-6E8A-4147-A177-3AD203B41FA5}">
                      <a16:colId xmlns:a16="http://schemas.microsoft.com/office/drawing/2014/main" val="20000"/>
                    </a:ext>
                  </a:extLst>
                </a:gridCol>
                <a:gridCol w="1074737">
                  <a:extLst>
                    <a:ext uri="{9D8B030D-6E8A-4147-A177-3AD203B41FA5}">
                      <a16:colId xmlns:a16="http://schemas.microsoft.com/office/drawing/2014/main" val="20001"/>
                    </a:ext>
                  </a:extLst>
                </a:gridCol>
                <a:gridCol w="1246188">
                  <a:extLst>
                    <a:ext uri="{9D8B030D-6E8A-4147-A177-3AD203B41FA5}">
                      <a16:colId xmlns:a16="http://schemas.microsoft.com/office/drawing/2014/main" val="20002"/>
                    </a:ext>
                  </a:extLst>
                </a:gridCol>
                <a:gridCol w="1246187">
                  <a:extLst>
                    <a:ext uri="{9D8B030D-6E8A-4147-A177-3AD203B41FA5}">
                      <a16:colId xmlns:a16="http://schemas.microsoft.com/office/drawing/2014/main" val="20003"/>
                    </a:ext>
                  </a:extLst>
                </a:gridCol>
                <a:gridCol w="1246188">
                  <a:extLst>
                    <a:ext uri="{9D8B030D-6E8A-4147-A177-3AD203B41FA5}">
                      <a16:colId xmlns:a16="http://schemas.microsoft.com/office/drawing/2014/main" val="20004"/>
                    </a:ext>
                  </a:extLst>
                </a:gridCol>
                <a:gridCol w="1246187">
                  <a:extLst>
                    <a:ext uri="{9D8B030D-6E8A-4147-A177-3AD203B41FA5}">
                      <a16:colId xmlns:a16="http://schemas.microsoft.com/office/drawing/2014/main" val="20005"/>
                    </a:ext>
                  </a:extLst>
                </a:gridCol>
              </a:tblGrid>
              <a:tr h="365720">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Costs per Quarter</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solidFill>
                      <a:schemeClr val="bg2"/>
                    </a:solidFill>
                  </a:tcPr>
                </a:tc>
                <a:tc hMerge="1">
                  <a:txBody>
                    <a:bodyPr/>
                    <a:lstStyle/>
                    <a:p>
                      <a:endParaRPr lang="en-NZ"/>
                    </a:p>
                  </a:txBody>
                  <a:tcPr/>
                </a:tc>
                <a:tc hMerge="1">
                  <a:txBody>
                    <a:bodyPr/>
                    <a:lstStyle/>
                    <a:p>
                      <a:endParaRPr lang="en-NZ"/>
                    </a:p>
                  </a:txBody>
                  <a:tcPr/>
                </a:tc>
                <a:tc hMerge="1">
                  <a:txBody>
                    <a:bodyPr/>
                    <a:lstStyle/>
                    <a:p>
                      <a:endParaRPr lang="en-NZ"/>
                    </a:p>
                  </a:txBody>
                  <a:tcPr/>
                </a:tc>
                <a:tc hMerge="1">
                  <a:txBody>
                    <a:bodyPr/>
                    <a:lstStyle/>
                    <a:p>
                      <a:endParaRPr lang="en-NZ"/>
                    </a:p>
                  </a:txBody>
                  <a:tcPr/>
                </a:tc>
                <a:tc hMerge="1">
                  <a:txBody>
                    <a:bodyPr/>
                    <a:lstStyle/>
                    <a:p>
                      <a:endParaRPr lang="en-NZ"/>
                    </a:p>
                  </a:txBody>
                  <a:tcPr/>
                </a:tc>
                <a:extLst>
                  <a:ext uri="{0D108BD9-81ED-4DB2-BD59-A6C34878D82A}">
                    <a16:rowId xmlns:a16="http://schemas.microsoft.com/office/drawing/2014/main" val="10000"/>
                  </a:ext>
                </a:extLst>
              </a:tr>
              <a:tr h="36572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800" b="1" i="0" u="none" strike="noStrike" cap="none" normalizeH="0" baseline="0" smtClean="0">
                          <a:ln>
                            <a:noFill/>
                          </a:ln>
                          <a:solidFill>
                            <a:schemeClr val="tx1"/>
                          </a:solidFill>
                          <a:effectLst/>
                          <a:latin typeface="Arial" charset="0"/>
                        </a:rPr>
                        <a:t>1</a:t>
                      </a:r>
                    </a:p>
                  </a:txBody>
                  <a:tcPr marT="45715" marB="45715"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800" b="1" i="0" u="none" strike="noStrike" cap="none" normalizeH="0" baseline="0" smtClean="0">
                          <a:ln>
                            <a:noFill/>
                          </a:ln>
                          <a:solidFill>
                            <a:schemeClr val="tx1"/>
                          </a:solidFill>
                          <a:effectLst/>
                          <a:latin typeface="Arial" charset="0"/>
                        </a:rPr>
                        <a:t>2</a:t>
                      </a:r>
                    </a:p>
                  </a:txBody>
                  <a:tcPr marT="45715" marB="45715"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800" b="1" i="0" u="none" strike="noStrike" cap="none" normalizeH="0" baseline="0" smtClean="0">
                          <a:ln>
                            <a:noFill/>
                          </a:ln>
                          <a:solidFill>
                            <a:schemeClr val="tx1"/>
                          </a:solidFill>
                          <a:effectLst/>
                          <a:latin typeface="Arial" charset="0"/>
                        </a:rPr>
                        <a:t>3</a:t>
                      </a:r>
                    </a:p>
                  </a:txBody>
                  <a:tcPr marT="45715" marB="45715"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800" b="1" i="0" u="none" strike="noStrike" cap="none" normalizeH="0" baseline="0" smtClean="0">
                          <a:ln>
                            <a:noFill/>
                          </a:ln>
                          <a:solidFill>
                            <a:schemeClr val="tx1"/>
                          </a:solidFill>
                          <a:effectLst/>
                          <a:latin typeface="Arial" charset="0"/>
                        </a:rPr>
                        <a:t>4</a:t>
                      </a:r>
                    </a:p>
                  </a:txBody>
                  <a:tcPr marT="45715" marB="45715"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r>
                        <a:rPr kumimoji="0" lang="en-US" sz="1800" b="1" i="0" u="none" strike="noStrike" cap="none" normalizeH="0" baseline="0" smtClean="0">
                          <a:ln>
                            <a:noFill/>
                          </a:ln>
                          <a:solidFill>
                            <a:schemeClr val="tx1"/>
                          </a:solidFill>
                          <a:effectLst/>
                          <a:latin typeface="Arial" charset="0"/>
                        </a:rPr>
                        <a:t>Total</a:t>
                      </a:r>
                    </a:p>
                  </a:txBody>
                  <a:tcPr marT="45715" marB="45715" horzOverflow="overflow">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657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Utilized time</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w="19050" cap="flat" cmpd="sng" algn="ctr">
                      <a:solidFill>
                        <a:schemeClr val="tx1"/>
                      </a:solidFill>
                      <a:prstDash val="solid"/>
                      <a:round/>
                      <a:headEnd type="none" w="med" len="med"/>
                      <a:tailEnd type="none" w="med" len="med"/>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$72,000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w="19050" cap="flat" cmpd="sng" algn="ctr">
                      <a:solidFill>
                        <a:schemeClr val="tx1"/>
                      </a:solidFill>
                      <a:prstDash val="solid"/>
                      <a:round/>
                      <a:headEnd type="none" w="med" len="med"/>
                      <a:tailEnd type="none" w="med" len="med"/>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$517,440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2"/>
                  </a:ext>
                </a:extLst>
              </a:tr>
              <a:tr h="3657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Undertime</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121,440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256,320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3657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Overtime</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51,840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4"/>
                  </a:ext>
                </a:extLst>
              </a:tr>
              <a:tr h="3657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Hires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60,000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60,000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w="19050" cap="flat" cmpd="sng" algn="ctr">
                      <a:solidFill>
                        <a:schemeClr val="tx1"/>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5"/>
                  </a:ext>
                </a:extLst>
              </a:tr>
              <a:tr h="3657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Layoffs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w="1905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a:noFill/>
                    </a:lnB>
                    <a:lnTlToBr>
                      <a:noFill/>
                    </a:lnTlToBr>
                    <a:lnBlToTr>
                      <a:noFill/>
                    </a:lnBlToTr>
                    <a:solidFill>
                      <a:schemeClr val="accent2"/>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w="19050" cap="flat" cmpd="sng" algn="ctr">
                      <a:solidFill>
                        <a:schemeClr val="tx1"/>
                      </a:solidFill>
                      <a:prstDash val="solid"/>
                      <a:round/>
                      <a:headEnd type="none" w="med" len="med"/>
                      <a:tailEnd type="none" w="med" len="med"/>
                    </a:lnR>
                    <a:lnT>
                      <a:noFill/>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65720">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w="19050" cap="flat" cmpd="sng" algn="ctr">
                      <a:solidFill>
                        <a:schemeClr val="tx1"/>
                      </a:solidFill>
                      <a:prstDash val="solid"/>
                      <a:round/>
                      <a:headEnd type="none" w="med" len="med"/>
                      <a:tailEnd type="none" w="med" len="med"/>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40000"/>
                        </a:spcBef>
                        <a:spcAft>
                          <a:spcPct val="0"/>
                        </a:spcAft>
                        <a:buClr>
                          <a:srgbClr val="B20019"/>
                        </a:buClr>
                        <a:buSzTx/>
                        <a:buFont typeface="Wingdings" pitchFamily="2" charset="2"/>
                        <a:buNone/>
                        <a:tabLst/>
                      </a:pPr>
                      <a:endParaRPr kumimoji="0" lang="en-US" sz="1800" b="1" i="0" u="none" strike="noStrike" cap="none" normalizeH="0" baseline="0" smtClean="0">
                        <a:ln>
                          <a:noFill/>
                        </a:ln>
                        <a:solidFill>
                          <a:schemeClr val="tx1"/>
                        </a:solidFill>
                        <a:effectLst/>
                        <a:latin typeface="Arial" charset="0"/>
                      </a:endParaRPr>
                    </a:p>
                  </a:txBody>
                  <a:tcPr marT="45715" marB="45715"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Total Cost</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a:noFill/>
                    </a:lnR>
                    <a:lnT>
                      <a:noFill/>
                    </a:lnT>
                    <a:lnB w="1905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NZ"/>
                    </a:p>
                  </a:txBody>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$885,600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15" marB="45715" horzOverflow="overflow">
                    <a:lnL>
                      <a:noFill/>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405506" name="Rectangle 2"/>
          <p:cNvSpPr>
            <a:spLocks noGrp="1" noChangeArrowheads="1"/>
          </p:cNvSpPr>
          <p:nvPr>
            <p:ph type="title"/>
          </p:nvPr>
        </p:nvSpPr>
        <p:spPr/>
        <p:txBody>
          <a:bodyPr/>
          <a:lstStyle/>
          <a:p>
            <a:pPr eaLnBrk="1" hangingPunct="1">
              <a:defRPr/>
            </a:pPr>
            <a:r>
              <a:rPr lang="en-US" sz="4000" dirty="0" smtClean="0"/>
              <a:t>Application</a:t>
            </a:r>
          </a:p>
        </p:txBody>
      </p:sp>
      <p:sp>
        <p:nvSpPr>
          <p:cNvPr id="405507" name="Rectangle 3"/>
          <p:cNvSpPr>
            <a:spLocks noGrp="1" noChangeArrowheads="1"/>
          </p:cNvSpPr>
          <p:nvPr>
            <p:ph type="body" idx="1"/>
          </p:nvPr>
        </p:nvSpPr>
        <p:spPr>
          <a:xfrm>
            <a:off x="774700" y="1498600"/>
            <a:ext cx="7912100" cy="487363"/>
          </a:xfrm>
        </p:spPr>
        <p:txBody>
          <a:bodyPr/>
          <a:lstStyle/>
          <a:p>
            <a:pPr marL="0" indent="0" eaLnBrk="1" hangingPunct="1">
              <a:buFont typeface="Wingdings" pitchFamily="2" charset="2"/>
              <a:buNone/>
            </a:pPr>
            <a:r>
              <a:rPr lang="en-US" altLang="en-US" sz="2000" smtClean="0"/>
              <a:t>What is the total cost of this level workforce plan? </a:t>
            </a:r>
          </a:p>
        </p:txBody>
      </p:sp>
      <p:graphicFrame>
        <p:nvGraphicFramePr>
          <p:cNvPr id="405995" name="Group 491"/>
          <p:cNvGraphicFramePr>
            <a:graphicFrameLocks noGrp="1"/>
          </p:cNvGraphicFramePr>
          <p:nvPr/>
        </p:nvGraphicFramePr>
        <p:xfrm>
          <a:off x="6162675" y="3097213"/>
          <a:ext cx="1246188" cy="1828800"/>
        </p:xfrm>
        <a:graphic>
          <a:graphicData uri="http://schemas.openxmlformats.org/drawingml/2006/table">
            <a:tbl>
              <a:tblPr/>
              <a:tblGrid>
                <a:gridCol w="1246188">
                  <a:extLst>
                    <a:ext uri="{9D8B030D-6E8A-4147-A177-3AD203B41FA5}">
                      <a16:colId xmlns:a16="http://schemas.microsoft.com/office/drawing/2014/main" val="20000"/>
                    </a:ext>
                  </a:extLst>
                </a:gridCol>
              </a:tblGrid>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$108,000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85,440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405996" name="Group 492"/>
          <p:cNvGraphicFramePr>
            <a:graphicFrameLocks noGrp="1"/>
          </p:cNvGraphicFramePr>
          <p:nvPr/>
        </p:nvGraphicFramePr>
        <p:xfrm>
          <a:off x="4913313" y="3097213"/>
          <a:ext cx="1246187" cy="1828800"/>
        </p:xfrm>
        <a:graphic>
          <a:graphicData uri="http://schemas.openxmlformats.org/drawingml/2006/table">
            <a:tbl>
              <a:tblPr/>
              <a:tblGrid>
                <a:gridCol w="1246187">
                  <a:extLst>
                    <a:ext uri="{9D8B030D-6E8A-4147-A177-3AD203B41FA5}">
                      <a16:colId xmlns:a16="http://schemas.microsoft.com/office/drawing/2014/main" val="20000"/>
                    </a:ext>
                  </a:extLst>
                </a:gridCol>
              </a:tblGrid>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$193,440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51,840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405997" name="Group 493"/>
          <p:cNvGraphicFramePr>
            <a:graphicFrameLocks noGrp="1"/>
          </p:cNvGraphicFramePr>
          <p:nvPr/>
        </p:nvGraphicFramePr>
        <p:xfrm>
          <a:off x="3676650" y="3097213"/>
          <a:ext cx="1246188" cy="1828800"/>
        </p:xfrm>
        <a:graphic>
          <a:graphicData uri="http://schemas.openxmlformats.org/drawingml/2006/table">
            <a:tbl>
              <a:tblPr/>
              <a:tblGrid>
                <a:gridCol w="1246188">
                  <a:extLst>
                    <a:ext uri="{9D8B030D-6E8A-4147-A177-3AD203B41FA5}">
                      <a16:colId xmlns:a16="http://schemas.microsoft.com/office/drawing/2014/main" val="20000"/>
                    </a:ext>
                  </a:extLst>
                </a:gridCol>
              </a:tblGrid>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$144,000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49,440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142875">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000000"/>
                          </a:solidFill>
                          <a:effectLst/>
                          <a:latin typeface="Arial" charset="0"/>
                          <a:ea typeface="Times New Roman" pitchFamily="18" charset="0"/>
                          <a:cs typeface="Arial" charset="0"/>
                        </a:rPr>
                        <a:t>0</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horzOverflow="overflow">
                    <a:lnL cap="flat">
                      <a:noFill/>
                    </a:lnL>
                    <a:lnR cap="flat">
                      <a:noFill/>
                    </a:lnR>
                    <a:lnT>
                      <a:noFill/>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9318367"/>
      </p:ext>
    </p:extLst>
  </p:cSld>
  <p:clrMapOvr>
    <a:masterClrMapping/>
  </p:clrMapOvr>
  <p:transition>
    <p:strips/>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6" fill="hold" grpId="0" nodeType="afterEffect">
                                  <p:stCondLst>
                                    <p:cond delay="1000"/>
                                  </p:stCondLst>
                                  <p:childTnLst>
                                    <p:set>
                                      <p:cBhvr>
                                        <p:cTn id="6" dur="1" fill="hold">
                                          <p:stCondLst>
                                            <p:cond delay="0"/>
                                          </p:stCondLst>
                                        </p:cTn>
                                        <p:tgtEl>
                                          <p:spTgt spid="405507"/>
                                        </p:tgtEl>
                                        <p:attrNameLst>
                                          <p:attrName>style.visibility</p:attrName>
                                        </p:attrNameLst>
                                      </p:cBhvr>
                                      <p:to>
                                        <p:strVal val="visible"/>
                                      </p:to>
                                    </p:set>
                                    <p:animEffect transition="in" filter="strips(downRight)">
                                      <p:cBhvr>
                                        <p:cTn id="7" dur="1000"/>
                                        <p:tgtEl>
                                          <p:spTgt spid="405507"/>
                                        </p:tgtEl>
                                      </p:cBhvr>
                                    </p:animEffect>
                                  </p:childTnLst>
                                </p:cTn>
                              </p:par>
                            </p:childTnLst>
                          </p:cTn>
                        </p:par>
                        <p:par>
                          <p:cTn id="8" fill="hold" nodeType="afterGroup">
                            <p:stCondLst>
                              <p:cond delay="2000"/>
                            </p:stCondLst>
                            <p:childTnLst>
                              <p:par>
                                <p:cTn id="9" presetID="18" presetClass="entr" presetSubtype="6" fill="hold" nodeType="afterEffect">
                                  <p:stCondLst>
                                    <p:cond delay="1000"/>
                                  </p:stCondLst>
                                  <p:childTnLst>
                                    <p:set>
                                      <p:cBhvr>
                                        <p:cTn id="10" dur="1" fill="hold">
                                          <p:stCondLst>
                                            <p:cond delay="0"/>
                                          </p:stCondLst>
                                        </p:cTn>
                                        <p:tgtEl>
                                          <p:spTgt spid="406092"/>
                                        </p:tgtEl>
                                        <p:attrNameLst>
                                          <p:attrName>style.visibility</p:attrName>
                                        </p:attrNameLst>
                                      </p:cBhvr>
                                      <p:to>
                                        <p:strVal val="visible"/>
                                      </p:to>
                                    </p:set>
                                    <p:animEffect transition="in" filter="strips(downRight)">
                                      <p:cBhvr>
                                        <p:cTn id="11" dur="1000"/>
                                        <p:tgtEl>
                                          <p:spTgt spid="40609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nodeType="clickEffect">
                                  <p:stCondLst>
                                    <p:cond delay="0"/>
                                  </p:stCondLst>
                                  <p:childTnLst>
                                    <p:set>
                                      <p:cBhvr>
                                        <p:cTn id="15" dur="1" fill="hold">
                                          <p:stCondLst>
                                            <p:cond delay="0"/>
                                          </p:stCondLst>
                                        </p:cTn>
                                        <p:tgtEl>
                                          <p:spTgt spid="405997"/>
                                        </p:tgtEl>
                                        <p:attrNameLst>
                                          <p:attrName>style.visibility</p:attrName>
                                        </p:attrNameLst>
                                      </p:cBhvr>
                                      <p:to>
                                        <p:strVal val="visible"/>
                                      </p:to>
                                    </p:set>
                                    <p:animEffect transition="in" filter="strips(downRight)">
                                      <p:cBhvr>
                                        <p:cTn id="16" dur="1000"/>
                                        <p:tgtEl>
                                          <p:spTgt spid="40599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6" fill="hold" nodeType="clickEffect">
                                  <p:stCondLst>
                                    <p:cond delay="0"/>
                                  </p:stCondLst>
                                  <p:childTnLst>
                                    <p:set>
                                      <p:cBhvr>
                                        <p:cTn id="20" dur="1" fill="hold">
                                          <p:stCondLst>
                                            <p:cond delay="0"/>
                                          </p:stCondLst>
                                        </p:cTn>
                                        <p:tgtEl>
                                          <p:spTgt spid="405996"/>
                                        </p:tgtEl>
                                        <p:attrNameLst>
                                          <p:attrName>style.visibility</p:attrName>
                                        </p:attrNameLst>
                                      </p:cBhvr>
                                      <p:to>
                                        <p:strVal val="visible"/>
                                      </p:to>
                                    </p:set>
                                    <p:animEffect transition="in" filter="strips(downRight)">
                                      <p:cBhvr>
                                        <p:cTn id="21" dur="1000"/>
                                        <p:tgtEl>
                                          <p:spTgt spid="40599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8" presetClass="entr" presetSubtype="6" fill="hold" nodeType="clickEffect">
                                  <p:stCondLst>
                                    <p:cond delay="0"/>
                                  </p:stCondLst>
                                  <p:childTnLst>
                                    <p:set>
                                      <p:cBhvr>
                                        <p:cTn id="25" dur="1" fill="hold">
                                          <p:stCondLst>
                                            <p:cond delay="0"/>
                                          </p:stCondLst>
                                        </p:cTn>
                                        <p:tgtEl>
                                          <p:spTgt spid="405995"/>
                                        </p:tgtEl>
                                        <p:attrNameLst>
                                          <p:attrName>style.visibility</p:attrName>
                                        </p:attrNameLst>
                                      </p:cBhvr>
                                      <p:to>
                                        <p:strVal val="visible"/>
                                      </p:to>
                                    </p:set>
                                    <p:animEffect transition="in" filter="strips(downRight)">
                                      <p:cBhvr>
                                        <p:cTn id="26" dur="1000"/>
                                        <p:tgtEl>
                                          <p:spTgt spid="4059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07"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9427</TotalTime>
  <Words>2488</Words>
  <Application>Microsoft Office PowerPoint</Application>
  <PresentationFormat>On-screen Show (4:3)</PresentationFormat>
  <Paragraphs>536</Paragraphs>
  <Slides>38</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Calibri</vt:lpstr>
      <vt:lpstr>Century Gothic</vt:lpstr>
      <vt:lpstr>Courier New</vt:lpstr>
      <vt:lpstr>Palatino Linotype</vt:lpstr>
      <vt:lpstr>Symbol</vt:lpstr>
      <vt:lpstr>Times New Roman</vt:lpstr>
      <vt:lpstr>Wingdings</vt:lpstr>
      <vt:lpstr>Executive</vt:lpstr>
      <vt:lpstr>OSM 419 – Operations Strategy</vt:lpstr>
      <vt:lpstr>Planning Capacity</vt:lpstr>
      <vt:lpstr>Strategic Capacity Expansion</vt:lpstr>
      <vt:lpstr>Capacity Timing Strategies</vt:lpstr>
      <vt:lpstr>Capacity Timing Strategies</vt:lpstr>
      <vt:lpstr>Inventory Smoothing</vt:lpstr>
      <vt:lpstr>Planning Capacity</vt:lpstr>
      <vt:lpstr>Measures of Capacity Utilization</vt:lpstr>
      <vt:lpstr>Capacity and Scale</vt:lpstr>
      <vt:lpstr>Capacity Timing and Sizing</vt:lpstr>
      <vt:lpstr>Capacity Timing and Sizing</vt:lpstr>
      <vt:lpstr>Capacity Timing and Sizing</vt:lpstr>
      <vt:lpstr>Linking Capacity</vt:lpstr>
      <vt:lpstr>Systematic Approach</vt:lpstr>
      <vt:lpstr>Systematic Approach</vt:lpstr>
      <vt:lpstr>Systematic Approach</vt:lpstr>
      <vt:lpstr>Systematic Approach</vt:lpstr>
      <vt:lpstr>Systematic Approach</vt:lpstr>
      <vt:lpstr>Systematic Approach</vt:lpstr>
      <vt:lpstr>Estimating Capacity Requirements</vt:lpstr>
      <vt:lpstr>Estimating Capacity Requirements</vt:lpstr>
      <vt:lpstr>Tools for Capacity Planning</vt:lpstr>
      <vt:lpstr>Across the Organization</vt:lpstr>
      <vt:lpstr>Across the Organization</vt:lpstr>
      <vt:lpstr>Stages in Planning and Scheduling</vt:lpstr>
      <vt:lpstr>Managing Demand</vt:lpstr>
      <vt:lpstr>Managing Demand</vt:lpstr>
      <vt:lpstr>Sales and Operations Plans</vt:lpstr>
      <vt:lpstr>Sales and Operations Plans</vt:lpstr>
      <vt:lpstr>Sales and Operations Plans</vt:lpstr>
      <vt:lpstr>Aggregate Planning</vt:lpstr>
      <vt:lpstr>Application</vt:lpstr>
      <vt:lpstr>Application</vt:lpstr>
      <vt:lpstr>Application</vt:lpstr>
      <vt:lpstr>Application</vt:lpstr>
      <vt:lpstr>Application</vt:lpstr>
      <vt:lpstr>Application</vt:lpstr>
      <vt:lpstr>Application</vt:lpstr>
    </vt:vector>
  </TitlesOfParts>
  <Company>Cleveland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OSM 419 – Operations Strategy</dc:title>
  <dc:creator>Cleveland State University</dc:creator>
  <cp:lastModifiedBy>Cigdem  Ataseven</cp:lastModifiedBy>
  <cp:revision>73</cp:revision>
  <cp:lastPrinted>2016-09-28T03:08:04Z</cp:lastPrinted>
  <dcterms:created xsi:type="dcterms:W3CDTF">2016-08-31T16:27:08Z</dcterms:created>
  <dcterms:modified xsi:type="dcterms:W3CDTF">2018-09-24T22:19:49Z</dcterms:modified>
</cp:coreProperties>
</file>