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3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93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7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81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3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3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11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7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5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8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44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8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F5C21-CA09-CB49-960C-9AB48C2B5995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8F093-86A7-944E-8356-D6008796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5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000" y="158750"/>
            <a:ext cx="8699500" cy="6508750"/>
          </a:xfrm>
        </p:spPr>
        <p:txBody>
          <a:bodyPr>
            <a:normAutofit fontScale="55000" lnSpcReduction="20000"/>
          </a:bodyPr>
          <a:lstStyle/>
          <a:p>
            <a:r>
              <a:rPr lang="en-US" b="1" u="sng" dirty="0" smtClean="0">
                <a:solidFill>
                  <a:srgbClr val="000000"/>
                </a:solidFill>
                <a:latin typeface="Avenir Roman"/>
                <a:cs typeface="Avenir Roman"/>
              </a:rPr>
              <a:t>Olfactory (smell)</a:t>
            </a:r>
          </a:p>
          <a:p>
            <a:pPr algn="just"/>
            <a:endParaRPr lang="en-US" dirty="0" smtClean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Remember: food would taste bland without your sense of smell.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The nerves involved in smelling are linked to the emotional center of the brain.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Smell as a warning mechanism:  your sense of smell warns you of dangers such as smoke and poisonous gasses.</a:t>
            </a: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Also --</a:t>
            </a: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 it will enable you to enjoy the full flavor of food and drinks.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  <a:sym typeface="Wingdings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Your sense of smell is 10,000 times more sensitive than your sense of taste.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  <a:sym typeface="Wingdings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Olfactory Receptors: 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  <a:sym typeface="Wingdings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You can detect thousands of different smells.</a:t>
            </a: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These receptors that sense smells are called olfactory receptors.</a:t>
            </a: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They occupy a stamp sized area in the roof of your nasal cavity.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  <a:sym typeface="Wingdings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Tiny hairs made of nerve fibers dangles from your olfactory receptors which are covered with a layer of mucus.</a:t>
            </a:r>
          </a:p>
          <a:p>
            <a:pPr algn="just"/>
            <a:endParaRPr lang="en-US" dirty="0" smtClean="0">
              <a:solidFill>
                <a:srgbClr val="000000"/>
              </a:solidFill>
              <a:latin typeface="Avenir Roman"/>
              <a:cs typeface="Avenir Roman"/>
              <a:sym typeface="Wingdings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Smell is formed by chemicals in the air– and it may dissolve in the mucus then the hairs absorb it and excite your olfactory receptors.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935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25" y="190500"/>
            <a:ext cx="8731250" cy="644525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 smtClean="0">
                <a:latin typeface="Avenir Roman"/>
                <a:cs typeface="Avenir Roman"/>
              </a:rPr>
              <a:t>So – olfactory receptors are stimulated --</a:t>
            </a:r>
            <a:r>
              <a:rPr lang="en-US" dirty="0" smtClean="0">
                <a:latin typeface="Avenir Roman"/>
                <a:cs typeface="Avenir Roman"/>
                <a:sym typeface="Wingdings"/>
              </a:rPr>
              <a:t> they transmit impulses to your brain – and this pathway is connected to your limbic system which contains our emotional life.</a:t>
            </a:r>
          </a:p>
          <a:p>
            <a:pPr marL="0" indent="0" algn="just">
              <a:buNone/>
            </a:pPr>
            <a:endParaRPr lang="en-US" dirty="0">
              <a:latin typeface="Avenir Roman"/>
              <a:cs typeface="Avenir Roman"/>
              <a:sym typeface="Wingdings"/>
            </a:endParaRPr>
          </a:p>
          <a:p>
            <a:pPr marL="0" indent="0" algn="just">
              <a:buNone/>
            </a:pPr>
            <a:r>
              <a:rPr lang="en-US" dirty="0" smtClean="0">
                <a:latin typeface="Avenir Roman"/>
                <a:cs typeface="Avenir Roman"/>
                <a:sym typeface="Wingdings"/>
              </a:rPr>
              <a:t>This explains why your reactions to smells are usually not neutral - you either like or dislike a smell.</a:t>
            </a:r>
          </a:p>
          <a:p>
            <a:pPr marL="0" indent="0" algn="just">
              <a:buNone/>
            </a:pPr>
            <a:endParaRPr lang="en-US" dirty="0">
              <a:latin typeface="Avenir Roman"/>
              <a:cs typeface="Avenir Roman"/>
              <a:sym typeface="Wingdings"/>
            </a:endParaRPr>
          </a:p>
          <a:p>
            <a:pPr marL="0" indent="0" algn="just">
              <a:buNone/>
            </a:pPr>
            <a:r>
              <a:rPr lang="en-US" dirty="0" smtClean="0">
                <a:latin typeface="Avenir Roman"/>
                <a:cs typeface="Avenir Roman"/>
                <a:sym typeface="Wingdings"/>
              </a:rPr>
              <a:t>Smells can leave long-lasting </a:t>
            </a:r>
            <a:r>
              <a:rPr lang="en-US" dirty="0" smtClean="0">
                <a:latin typeface="Avenir Roman"/>
                <a:cs typeface="Avenir Roman"/>
                <a:sym typeface="Wingdings"/>
              </a:rPr>
              <a:t>impressions </a:t>
            </a:r>
            <a:r>
              <a:rPr lang="en-US" dirty="0" smtClean="0">
                <a:latin typeface="Avenir Roman"/>
                <a:cs typeface="Avenir Roman"/>
                <a:sym typeface="Wingdings"/>
              </a:rPr>
              <a:t>and are strongly linked to our memories.</a:t>
            </a:r>
          </a:p>
          <a:p>
            <a:pPr marL="0" indent="0" algn="just">
              <a:buNone/>
            </a:pPr>
            <a:endParaRPr lang="en-US" dirty="0">
              <a:latin typeface="Avenir Roman"/>
              <a:cs typeface="Avenir Roman"/>
              <a:sym typeface="Wingdings"/>
            </a:endParaRPr>
          </a:p>
          <a:p>
            <a:pPr marL="0" indent="0" algn="just">
              <a:buNone/>
            </a:pPr>
            <a:r>
              <a:rPr lang="en-US" dirty="0" smtClean="0">
                <a:latin typeface="Avenir Roman"/>
                <a:cs typeface="Avenir Roman"/>
                <a:sym typeface="Wingdings"/>
              </a:rPr>
              <a:t>The scent of mown grass might remind you of a childhood summer holiday and the smell of chocolate chip cookies may make you think of your </a:t>
            </a:r>
            <a:r>
              <a:rPr lang="en-US" dirty="0" smtClean="0">
                <a:latin typeface="Avenir Roman"/>
                <a:cs typeface="Avenir Roman"/>
                <a:sym typeface="Wingdings"/>
              </a:rPr>
              <a:t>grandmother who made great cookies.</a:t>
            </a:r>
            <a:endParaRPr lang="en-US" dirty="0" smtClean="0">
              <a:latin typeface="Avenir Roman"/>
              <a:cs typeface="Avenir Roman"/>
              <a:sym typeface="Wingdings"/>
            </a:endParaRPr>
          </a:p>
          <a:p>
            <a:pPr marL="0" indent="0" algn="just">
              <a:buNone/>
            </a:pPr>
            <a:endParaRPr lang="en-US" dirty="0">
              <a:latin typeface="Avenir Roman"/>
              <a:cs typeface="Avenir Roman"/>
              <a:sym typeface="Wingdings"/>
            </a:endParaRPr>
          </a:p>
          <a:p>
            <a:pPr marL="0" indent="0" algn="just">
              <a:buNone/>
            </a:pPr>
            <a:r>
              <a:rPr lang="en-US" dirty="0" smtClean="0">
                <a:latin typeface="Avenir Roman"/>
                <a:cs typeface="Avenir Roman"/>
                <a:sym typeface="Wingdings"/>
              </a:rPr>
              <a:t>Or 25 years from now -- you may have an everything bagel at a bagel place near your house --</a:t>
            </a:r>
            <a:r>
              <a:rPr lang="en-US" dirty="0" smtClean="0">
                <a:latin typeface="Avenir Roman"/>
                <a:cs typeface="Avenir Roman"/>
                <a:sym typeface="Wingdings"/>
              </a:rPr>
              <a:t>-</a:t>
            </a:r>
            <a:r>
              <a:rPr lang="en-US" dirty="0" smtClean="0">
                <a:latin typeface="Avenir Roman"/>
                <a:cs typeface="Avenir Roman"/>
                <a:sym typeface="Wingdings"/>
              </a:rPr>
              <a:t></a:t>
            </a:r>
            <a:r>
              <a:rPr lang="en-US" dirty="0">
                <a:latin typeface="Avenir Roman"/>
                <a:cs typeface="Avenir Roman"/>
                <a:sym typeface="Wingdings"/>
              </a:rPr>
              <a:t> </a:t>
            </a:r>
            <a:r>
              <a:rPr lang="en-US" dirty="0" smtClean="0">
                <a:latin typeface="Avenir Roman"/>
                <a:cs typeface="Avenir Roman"/>
                <a:sym typeface="Wingdings"/>
              </a:rPr>
              <a:t> </a:t>
            </a:r>
          </a:p>
          <a:p>
            <a:pPr marL="0" indent="0" algn="just">
              <a:buNone/>
            </a:pPr>
            <a:endParaRPr lang="en-US" dirty="0">
              <a:latin typeface="Avenir Roman"/>
              <a:cs typeface="Avenir Roman"/>
              <a:sym typeface="Wingdings"/>
            </a:endParaRPr>
          </a:p>
          <a:p>
            <a:pPr marL="0" indent="0" algn="just">
              <a:buNone/>
            </a:pPr>
            <a:r>
              <a:rPr lang="en-US" dirty="0" smtClean="0">
                <a:latin typeface="Avenir Roman"/>
                <a:cs typeface="Avenir Roman"/>
                <a:sym typeface="Wingdings"/>
              </a:rPr>
              <a:t>a</a:t>
            </a:r>
            <a:r>
              <a:rPr lang="en-US" dirty="0" smtClean="0">
                <a:latin typeface="Avenir Roman"/>
                <a:cs typeface="Avenir Roman"/>
                <a:sym typeface="Wingdings"/>
              </a:rPr>
              <a:t>nd </a:t>
            </a:r>
            <a:r>
              <a:rPr lang="en-US" dirty="0" smtClean="0">
                <a:latin typeface="Avenir Roman"/>
                <a:cs typeface="Avenir Roman"/>
                <a:sym typeface="Wingdings"/>
              </a:rPr>
              <a:t>the smell of the bagel will remind you of our wonderful class at SCU when you got one of those everything bagels.  Only the best, fresh </a:t>
            </a:r>
            <a:r>
              <a:rPr lang="en-US" dirty="0" smtClean="0">
                <a:latin typeface="Avenir Roman"/>
                <a:cs typeface="Avenir Roman"/>
                <a:sym typeface="Wingdings"/>
              </a:rPr>
              <a:t>ones for you people -- not the deeply discounted, day old bagels.  I pay retail for you </a:t>
            </a:r>
            <a:r>
              <a:rPr lang="en-US" smtClean="0">
                <a:latin typeface="Avenir Roman"/>
                <a:cs typeface="Avenir Roman"/>
                <a:sym typeface="Wingdings"/>
              </a:rPr>
              <a:t>nice students.</a:t>
            </a:r>
            <a:endParaRPr lang="en-US" dirty="0">
              <a:latin typeface="Avenir Roman"/>
              <a:cs typeface="Avenir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5013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344</Words>
  <Application>Microsoft Macintosh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The Levy Launch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Elijah Levy</dc:creator>
  <cp:lastModifiedBy>Elijah Levy</cp:lastModifiedBy>
  <cp:revision>4</cp:revision>
  <dcterms:created xsi:type="dcterms:W3CDTF">2016-04-06T16:52:25Z</dcterms:created>
  <dcterms:modified xsi:type="dcterms:W3CDTF">2016-04-07T01:33:06Z</dcterms:modified>
</cp:coreProperties>
</file>