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7" r:id="rId1"/>
  </p:sldMasterIdLst>
  <p:notesMasterIdLst>
    <p:notesMasterId r:id="rId13"/>
  </p:notesMasterIdLst>
  <p:sldIdLst>
    <p:sldId id="256" r:id="rId2"/>
    <p:sldId id="276" r:id="rId3"/>
    <p:sldId id="319" r:id="rId4"/>
    <p:sldId id="315" r:id="rId5"/>
    <p:sldId id="303" r:id="rId6"/>
    <p:sldId id="316" r:id="rId7"/>
    <p:sldId id="320" r:id="rId8"/>
    <p:sldId id="317" r:id="rId9"/>
    <p:sldId id="321" r:id="rId10"/>
    <p:sldId id="281" r:id="rId11"/>
    <p:sldId id="28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FB05"/>
    <a:srgbClr val="FFFF00"/>
    <a:srgbClr val="87FDFA"/>
    <a:srgbClr val="1672FA"/>
    <a:srgbClr val="9CB5E8"/>
    <a:srgbClr val="47D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2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52F0A-083A-49AF-BD46-E19DB7C3EBF7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09440-2B0B-447D-BA16-19FCFCF6B00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831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09440-2B0B-447D-BA16-19FCFCF6B003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00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09440-2B0B-447D-BA16-19FCFCF6B003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659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09440-2B0B-447D-BA16-19FCFCF6B003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4338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09440-2B0B-447D-BA16-19FCFCF6B00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37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4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9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3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9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6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5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6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9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1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5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060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09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433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15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461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21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3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27-Feb-18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427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5577" y="1323833"/>
            <a:ext cx="9180845" cy="464465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10700" b="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ERP</a:t>
            </a:r>
            <a:r>
              <a:rPr lang="en-US" sz="107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0700" b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source Management solution </a:t>
            </a:r>
            <a:r>
              <a:rPr lang="en-US" sz="7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7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1" y="5258809"/>
            <a:ext cx="8689976" cy="930498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: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Name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Number</a:t>
            </a:r>
            <a:endParaRPr lang="en-US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62" b="20227"/>
          <a:stretch/>
        </p:blipFill>
        <p:spPr>
          <a:xfrm>
            <a:off x="2515286" y="1594338"/>
            <a:ext cx="389080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778" y="122830"/>
            <a:ext cx="7675425" cy="132198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Software</a:t>
            </a:r>
            <a:r>
              <a:rPr lang="en-US" dirty="0" smtClean="0">
                <a:solidFill>
                  <a:srgbClr val="FF0000"/>
                </a:solidFill>
              </a:rPr>
              <a:t>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753" y="1247976"/>
            <a:ext cx="10631606" cy="519376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Open ERP is an open source </a:t>
            </a:r>
            <a:r>
              <a:rPr lang="en-US" sz="2800" dirty="0" smtClean="0">
                <a:solidFill>
                  <a:srgbClr val="FFFF00"/>
                </a:solidFill>
                <a:effectLst/>
              </a:rPr>
              <a:t>Enterprise Resource Planning</a:t>
            </a:r>
            <a:r>
              <a:rPr lang="en-US" sz="2800" dirty="0" smtClean="0">
                <a:effectLst/>
              </a:rPr>
              <a:t> software</a:t>
            </a:r>
            <a:r>
              <a:rPr lang="en-US" sz="2800" dirty="0" smtClean="0">
                <a:effectLst/>
              </a:rPr>
              <a:t>.</a:t>
            </a:r>
            <a:endParaRPr lang="en-US" sz="2800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</a:rPr>
              <a:t>The </a:t>
            </a:r>
            <a:r>
              <a:rPr lang="en-US" sz="2800" dirty="0" smtClean="0">
                <a:effectLst/>
              </a:rPr>
              <a:t>software is published under the AGPL license</a:t>
            </a:r>
            <a:r>
              <a:rPr lang="en-US" sz="2800" dirty="0" smtClean="0">
                <a:effectLst/>
              </a:rPr>
              <a:t>. </a:t>
            </a:r>
            <a:r>
              <a:rPr lang="en-US" sz="2800" dirty="0">
                <a:effectLst/>
              </a:rPr>
              <a:t> </a:t>
            </a:r>
            <a:endParaRPr lang="en-US" sz="2800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</a:rPr>
              <a:t> </a:t>
            </a:r>
            <a:r>
              <a:rPr lang="en-US" sz="2800" dirty="0" smtClean="0">
                <a:effectLst/>
              </a:rPr>
              <a:t>Open ERP is localized in 22 languages.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It covers all the major business applications such as: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Sales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Customer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Relationship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Accounting &amp; Financial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Resource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etc.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Open ERP </a:t>
            </a:r>
            <a:r>
              <a:rPr lang="en-US" sz="2800" dirty="0" smtClean="0"/>
              <a:t>has more than 500 modules.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830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0" y="154547"/>
            <a:ext cx="8706119" cy="1220872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KEY </a:t>
            </a:r>
            <a:r>
              <a:rPr lang="en-US" sz="4400" dirty="0" smtClean="0">
                <a:solidFill>
                  <a:srgbClr val="FF0000"/>
                </a:solidFill>
              </a:rPr>
              <a:t>CHARACTERITICS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640" y="1207993"/>
            <a:ext cx="11024317" cy="508362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Modularity-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ERP modular approach  allows users to commence with a single application and add other later.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Flexibility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user interface is customizable and business processes can be managed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with clicks.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Affordability-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software is very affordable due to absence of license fees.</a:t>
            </a:r>
          </a:p>
          <a:p>
            <a:pPr marL="0" indent="0">
              <a:buNone/>
            </a:pPr>
            <a:endParaRPr lang="ru-RU" sz="2400" cap="non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2064" name="Picture 16" descr="http://imagehost7.online-image-editor.com/oie_upload/images/8223504EOYn367x2/transpar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60" y="369792"/>
            <a:ext cx="962025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16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0" y="154547"/>
            <a:ext cx="8706119" cy="1220872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The stakeholders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71" y="1112459"/>
            <a:ext cx="11024317" cy="51928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cap="non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4" t="28387" r="8153"/>
          <a:stretch/>
        </p:blipFill>
        <p:spPr>
          <a:xfrm>
            <a:off x="1850967" y="1188583"/>
            <a:ext cx="845759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5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332" y="313899"/>
            <a:ext cx="9730854" cy="154219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/>
              </a:rPr>
              <a:t>       Linkage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&amp; Role in management      information SyStems (MIS)</a:t>
            </a:r>
            <a:r>
              <a:rPr lang="en-GB" dirty="0">
                <a:solidFill>
                  <a:srgbClr val="FF0000"/>
                </a:solidFill>
                <a:effectLst/>
              </a:rPr>
              <a:t/>
            </a:r>
            <a:br>
              <a:rPr lang="en-GB" dirty="0">
                <a:solidFill>
                  <a:srgbClr val="FF0000"/>
                </a:solidFill>
                <a:effectLst/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24" y="971690"/>
            <a:ext cx="10353762" cy="521074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endParaRPr lang="en-US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</a:rPr>
              <a:t>Open ERS "</a:t>
            </a:r>
            <a:r>
              <a:rPr lang="en-US" sz="3200" dirty="0" smtClean="0">
                <a:solidFill>
                  <a:srgbClr val="57FB05"/>
                </a:solidFill>
                <a:effectLst/>
              </a:rPr>
              <a:t>enterprise </a:t>
            </a:r>
            <a:r>
              <a:rPr lang="en-US" sz="3200" dirty="0">
                <a:solidFill>
                  <a:srgbClr val="57FB05"/>
                </a:solidFill>
                <a:effectLst/>
              </a:rPr>
              <a:t>resource planning</a:t>
            </a:r>
            <a:r>
              <a:rPr lang="en-US" sz="3200" dirty="0">
                <a:effectLst/>
              </a:rPr>
              <a:t>," </a:t>
            </a:r>
            <a:r>
              <a:rPr lang="en-US" sz="3200" dirty="0" smtClean="0">
                <a:effectLst/>
              </a:rPr>
              <a:t>provides a set </a:t>
            </a:r>
            <a:r>
              <a:rPr lang="en-US" sz="3200" dirty="0">
                <a:effectLst/>
              </a:rPr>
              <a:t>of </a:t>
            </a:r>
            <a:r>
              <a:rPr lang="en-US" sz="3200" dirty="0" smtClean="0">
                <a:effectLst/>
              </a:rPr>
              <a:t>applications </a:t>
            </a:r>
            <a:r>
              <a:rPr lang="en-US" sz="3200" dirty="0">
                <a:effectLst/>
              </a:rPr>
              <a:t>that integrate </a:t>
            </a:r>
            <a:r>
              <a:rPr lang="en-US" sz="3200" dirty="0">
                <a:effectLst/>
              </a:rPr>
              <a:t>inventory </a:t>
            </a:r>
            <a:r>
              <a:rPr lang="en-US" sz="3200" dirty="0" smtClean="0">
                <a:effectLst/>
              </a:rPr>
              <a:t>management, </a:t>
            </a:r>
            <a:r>
              <a:rPr lang="en-US" sz="3200" dirty="0">
                <a:effectLst/>
              </a:rPr>
              <a:t>financial </a:t>
            </a:r>
            <a:r>
              <a:rPr lang="en-US" sz="3200" dirty="0" smtClean="0">
                <a:effectLst/>
              </a:rPr>
              <a:t>data, manufacturing and purchasing into </a:t>
            </a:r>
            <a:r>
              <a:rPr lang="en-US" sz="3200" dirty="0">
                <a:effectLst/>
              </a:rPr>
              <a:t>a single </a:t>
            </a:r>
            <a:r>
              <a:rPr lang="en-US" sz="3200" dirty="0" smtClean="0">
                <a:effectLst/>
              </a:rPr>
              <a:t>system.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>
                <a:effectLst/>
              </a:rPr>
              <a:t>These are the software systems that aid in making business decisions that are critical.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4000" dirty="0"/>
          </a:p>
          <a:p>
            <a:endParaRPr lang="en-GB" dirty="0"/>
          </a:p>
        </p:txBody>
      </p:sp>
      <p:pic>
        <p:nvPicPr>
          <p:cNvPr id="12" name="Picture 2" descr="http://imagehost7.online-image-editor.com/oie_upload/images/823555k3qrE2/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27" y="401186"/>
            <a:ext cx="90487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5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332" y="313899"/>
            <a:ext cx="9730854" cy="154219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/>
              </a:rPr>
              <a:t>     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Role &amp;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Linkage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in MIS COnT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…</a:t>
            </a:r>
            <a:r>
              <a:rPr lang="en-GB" dirty="0">
                <a:solidFill>
                  <a:srgbClr val="FF0000"/>
                </a:solidFill>
                <a:effectLst/>
              </a:rPr>
              <a:t/>
            </a:r>
            <a:br>
              <a:rPr lang="en-GB" dirty="0">
                <a:solidFill>
                  <a:srgbClr val="FF0000"/>
                </a:solidFill>
                <a:effectLst/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885" y="567851"/>
            <a:ext cx="10353762" cy="57988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Businesses Benefit from open ERP software as it provides the managers with a platform to view information about inventory, sales then evaluate and analyze the information targeted to support various management decisions.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Open ERP leads to good and effective management of an enterprise </a:t>
            </a:r>
            <a:r>
              <a:rPr lang="en-US" sz="2800" dirty="0"/>
              <a:t>through CRM (Customer Relationship Management), Accounting, POS (Point of Sale), Project Management, Human Resources, Procurement, Production, Marketing, </a:t>
            </a:r>
            <a:r>
              <a:rPr lang="en-US" sz="2800" dirty="0" smtClean="0"/>
              <a:t>Invoices</a:t>
            </a:r>
            <a:r>
              <a:rPr lang="en-US" sz="2800" dirty="0"/>
              <a:t> </a:t>
            </a:r>
            <a:r>
              <a:rPr lang="en-US" sz="2800" dirty="0" smtClean="0"/>
              <a:t>amid others.</a:t>
            </a:r>
            <a:endParaRPr lang="en-GB" sz="2800" dirty="0"/>
          </a:p>
        </p:txBody>
      </p:sp>
      <p:pic>
        <p:nvPicPr>
          <p:cNvPr id="12" name="Picture 2" descr="http://imagehost7.online-image-editor.com/oie_upload/images/823555k3qrE2/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27" y="401186"/>
            <a:ext cx="90487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97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332" y="313899"/>
            <a:ext cx="9730854" cy="154219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effectLst/>
              </a:rPr>
              <a:t>     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Role &amp;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Linkage 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in MIS COnT</a:t>
            </a:r>
            <a:r>
              <a:rPr lang="en-US" dirty="0" smtClean="0">
                <a:solidFill>
                  <a:srgbClr val="FF0000"/>
                </a:solidFill>
                <a:effectLst/>
              </a:rPr>
              <a:t>…</a:t>
            </a:r>
            <a:r>
              <a:rPr lang="en-GB" dirty="0">
                <a:solidFill>
                  <a:srgbClr val="FF0000"/>
                </a:solidFill>
                <a:effectLst/>
              </a:rPr>
              <a:t/>
            </a:r>
            <a:br>
              <a:rPr lang="en-GB" dirty="0">
                <a:solidFill>
                  <a:srgbClr val="FF0000"/>
                </a:solidFill>
                <a:effectLst/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885" y="313899"/>
            <a:ext cx="10353762" cy="57988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4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Open ERP leads to good and effective management of a business </a:t>
            </a:r>
            <a:r>
              <a:rPr lang="en-US" sz="2800" dirty="0"/>
              <a:t>through CRM (Customer Relationship Management), Accounting, POS (Point of Sale), Project Management, Human Resources, Procurement, Production, Marketing, </a:t>
            </a:r>
            <a:r>
              <a:rPr lang="en-US" sz="2800" dirty="0" smtClean="0"/>
              <a:t>Invoices</a:t>
            </a:r>
            <a:r>
              <a:rPr lang="en-US" sz="2800" dirty="0"/>
              <a:t> </a:t>
            </a:r>
            <a:r>
              <a:rPr lang="en-US" sz="2800" dirty="0" smtClean="0"/>
              <a:t>amid others.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This way managers can have the modules modified to fit the specific business models and become more competitive.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800" dirty="0"/>
          </a:p>
        </p:txBody>
      </p:sp>
      <p:pic>
        <p:nvPicPr>
          <p:cNvPr id="12" name="Picture 2" descr="http://imagehost7.online-image-editor.com/oie_upload/images/823555k3qrE2/transpa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927" y="401186"/>
            <a:ext cx="904875" cy="89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7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0" y="154547"/>
            <a:ext cx="8706119" cy="1220872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Applications of open erp in mis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11" y="1044220"/>
            <a:ext cx="11326105" cy="581378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57FB05"/>
                </a:solidFill>
                <a:effectLst/>
              </a:rPr>
              <a:t>Example 1: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Customer Relationship Management</a:t>
            </a:r>
            <a:endParaRPr lang="en-GB" sz="2400" dirty="0">
              <a:solidFill>
                <a:srgbClr val="FFFF00"/>
              </a:solidFill>
              <a:effectLst/>
            </a:endParaRP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sz="2400" dirty="0" smtClean="0">
                <a:effectLst/>
              </a:rPr>
              <a:t>Utilized to manage marketing campaigns that automate emails</a:t>
            </a:r>
            <a:r>
              <a:rPr lang="en-GB" sz="2400" dirty="0" smtClean="0">
                <a:effectLst/>
              </a:rPr>
              <a:t>.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effectLst/>
              </a:rPr>
              <a:t>Get accurate forecasts from analyzing sales trends using the CRM business intelligence engine.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effectLst/>
              </a:rPr>
              <a:t>Manage and keep a track of the best leads and opportunities.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effectLst/>
              </a:rPr>
              <a:t>Assist in planning meetings using a shared calendar.</a:t>
            </a:r>
            <a:endParaRPr lang="en-GB" sz="2400" dirty="0">
              <a:effectLst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GB" sz="2400" dirty="0">
              <a:effectLst/>
            </a:endParaRPr>
          </a:p>
          <a:p>
            <a:pPr marL="0" indent="0">
              <a:buNone/>
            </a:pPr>
            <a:endParaRPr lang="ru-RU" sz="2400" cap="non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61" y="4663440"/>
            <a:ext cx="3076835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0" y="154547"/>
            <a:ext cx="8706119" cy="1220872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Applications of open erp in mis</a:t>
            </a:r>
            <a:endParaRPr lang="en-GB" sz="4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746" y="921390"/>
            <a:ext cx="11326105" cy="581378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57FB05"/>
                </a:solidFill>
                <a:effectLst/>
              </a:rPr>
              <a:t>Example 2: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effectLst/>
              </a:rPr>
              <a:t>Human Resource Management</a:t>
            </a:r>
            <a:endParaRPr lang="en-GB" sz="2400" dirty="0">
              <a:solidFill>
                <a:srgbClr val="FFFF00"/>
              </a:solidFill>
              <a:effectLst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Utilized to manage the recruitment process from selections, training and appraisals.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Personal staff information is also managed effectively.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Manage employee leaves and the associated allowances.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Managing the attendance of employees and obtaining reports.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Manage the employees’ expenses by keeping and validating records.</a:t>
            </a:r>
            <a:endParaRPr lang="en-GB" sz="2800" dirty="0" smtClean="0">
              <a:effectLst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GB" sz="2400" dirty="0">
              <a:effectLst/>
            </a:endParaRPr>
          </a:p>
          <a:p>
            <a:pPr marL="0" indent="0">
              <a:buNone/>
            </a:pPr>
            <a:endParaRPr lang="ru-RU" sz="2400" cap="none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820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5166" y="180636"/>
            <a:ext cx="8332631" cy="815651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References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173707"/>
            <a:ext cx="10768083" cy="5377218"/>
          </a:xfrm>
        </p:spPr>
        <p:txBody>
          <a:bodyPr>
            <a:noAutofit/>
          </a:bodyPr>
          <a:lstStyle/>
          <a:p>
            <a:pPr marL="0" indent="-457200">
              <a:buNone/>
            </a:pPr>
            <a:r>
              <a:rPr lang="en-GB" sz="2400" dirty="0"/>
              <a:t>Chan, J., Husted, K., Dual Allegiance and Knowledge Sharing in Open Source Software Firms. Creativity and innovation management, Blackwell Publishing, </a:t>
            </a:r>
            <a:r>
              <a:rPr lang="en-GB" sz="2400" dirty="0" smtClean="0"/>
              <a:t>2010</a:t>
            </a:r>
          </a:p>
          <a:p>
            <a:pPr marL="0" indent="-457200">
              <a:buNone/>
            </a:pPr>
            <a:r>
              <a:rPr lang="en-US" sz="2400" dirty="0" smtClean="0">
                <a:effectLst/>
              </a:rPr>
              <a:t>Pinckaers</a:t>
            </a:r>
            <a:r>
              <a:rPr lang="en-US" sz="2400" dirty="0">
                <a:effectLst/>
              </a:rPr>
              <a:t>, F., Gardiner, G., &amp; Van Vossel, E. (2011). Open ERP, a modern approach to integrated business management. </a:t>
            </a:r>
            <a:r>
              <a:rPr lang="en-US" sz="2400" i="1" dirty="0">
                <a:effectLst/>
              </a:rPr>
              <a:t>Open Source management Solution</a:t>
            </a:r>
            <a:r>
              <a:rPr lang="en-US" sz="2400" dirty="0" smtClean="0">
                <a:effectLst/>
              </a:rPr>
              <a:t>.</a:t>
            </a:r>
          </a:p>
          <a:p>
            <a:pPr marL="0" indent="-457200">
              <a:buNone/>
            </a:pPr>
            <a:r>
              <a:rPr lang="en-US" sz="2400" dirty="0">
                <a:effectLst/>
              </a:rPr>
              <a:t>Johansson, B., &amp; Sudzina, F. (2008). ERP systems and open source: an initial review and some implications for SMEs. </a:t>
            </a:r>
            <a:r>
              <a:rPr lang="en-US" sz="2400" i="1" dirty="0">
                <a:effectLst/>
              </a:rPr>
              <a:t>Journal of Enterprise Information Management</a:t>
            </a:r>
            <a:r>
              <a:rPr lang="en-US" sz="2400" dirty="0">
                <a:effectLst/>
              </a:rPr>
              <a:t>, </a:t>
            </a:r>
            <a:r>
              <a:rPr lang="en-US" sz="2400" i="1" dirty="0">
                <a:effectLst/>
              </a:rPr>
              <a:t>21</a:t>
            </a:r>
            <a:r>
              <a:rPr lang="en-US" sz="2400" dirty="0">
                <a:effectLst/>
              </a:rPr>
              <a:t>(6), 649-658.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2398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01" y="1205410"/>
            <a:ext cx="10364451" cy="1474969"/>
          </a:xfrm>
        </p:spPr>
        <p:txBody>
          <a:bodyPr>
            <a:prstTxWarp prst="textArchUp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82550" h="38100" prst="angle"/>
            </a:sp3d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THE END</a:t>
            </a:r>
            <a:endParaRPr lang="en-GB" sz="44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80" y="1942894"/>
            <a:ext cx="7592292" cy="3225143"/>
          </a:xfrm>
        </p:spPr>
      </p:pic>
    </p:spTree>
    <p:extLst>
      <p:ext uri="{BB962C8B-B14F-4D97-AF65-F5344CB8AC3E}">
        <p14:creationId xmlns:p14="http://schemas.microsoft.com/office/powerpoint/2010/main" val="203099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1989</TotalTime>
  <Words>466</Words>
  <Application>Microsoft Office PowerPoint</Application>
  <PresentationFormat>Widescreen</PresentationFormat>
  <Paragraphs>54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Bookman Old Style</vt:lpstr>
      <vt:lpstr>Calibri</vt:lpstr>
      <vt:lpstr>Rockwell</vt:lpstr>
      <vt:lpstr>Times New Roman</vt:lpstr>
      <vt:lpstr>Wingdings</vt:lpstr>
      <vt:lpstr>Damask</vt:lpstr>
      <vt:lpstr>                            ERP  Open source Management solution   </vt:lpstr>
      <vt:lpstr>Software OVERVIEW</vt:lpstr>
      <vt:lpstr>KEY CHARACTERITICS</vt:lpstr>
      <vt:lpstr>The stakeholders</vt:lpstr>
      <vt:lpstr>       Linkage &amp; Role in management      information SyStems (MIS) </vt:lpstr>
      <vt:lpstr>      Role &amp; Linkage in MIS COnT… </vt:lpstr>
      <vt:lpstr>      Role &amp; Linkage in MIS COnT… </vt:lpstr>
      <vt:lpstr>Applications of open erp in mis</vt:lpstr>
      <vt:lpstr>Applications of open erp in mis</vt:lpstr>
      <vt:lpstr>References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KENYA HIGHER EDUCATION CAREER CHOICE &amp; DATA SYSTEM</dc:title>
  <dc:creator>DENNIS NGUGI</dc:creator>
  <cp:lastModifiedBy>DENNIS NGUGI</cp:lastModifiedBy>
  <cp:revision>323</cp:revision>
  <dcterms:created xsi:type="dcterms:W3CDTF">2017-04-28T04:43:04Z</dcterms:created>
  <dcterms:modified xsi:type="dcterms:W3CDTF">2018-02-27T20:52:27Z</dcterms:modified>
</cp:coreProperties>
</file>