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13" r:id="rId1"/>
  </p:sldMasterIdLst>
  <p:notesMasterIdLst>
    <p:notesMasterId r:id="rId11"/>
  </p:notesMasterIdLst>
  <p:sldIdLst>
    <p:sldId id="256" r:id="rId2"/>
    <p:sldId id="257" r:id="rId3"/>
    <p:sldId id="268" r:id="rId4"/>
    <p:sldId id="265" r:id="rId5"/>
    <p:sldId id="266" r:id="rId6"/>
    <p:sldId id="267" r:id="rId7"/>
    <p:sldId id="269" r:id="rId8"/>
    <p:sldId id="264" r:id="rId9"/>
    <p:sldId id="270"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A3AF6B-BAD4-4ABA-8F08-BBAF0871B0BD}" type="datetimeFigureOut">
              <a:rPr lang="en-US" smtClean="0"/>
              <a:t>2/6/2021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485EDD7-FD94-4428-9CB2-B9D5E7100CE2}" type="slidenum">
              <a:rPr lang="en-US" smtClean="0"/>
              <a:t>‹#›</a:t>
            </a:fld>
            <a:endParaRPr lang="en-US" dirty="0"/>
          </a:p>
        </p:txBody>
      </p:sp>
    </p:spTree>
    <p:extLst>
      <p:ext uri="{BB962C8B-B14F-4D97-AF65-F5344CB8AC3E}">
        <p14:creationId xmlns:p14="http://schemas.microsoft.com/office/powerpoint/2010/main" val="4145381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r>
              <a:rPr lang="en-US" dirty="0" smtClean="0"/>
              <a:t>The healthcare</a:t>
            </a:r>
            <a:r>
              <a:rPr lang="en-US" baseline="0" dirty="0" smtClean="0"/>
              <a:t> organization I work for is a change-driven institution whose managers are eager to listen to new ideas. Our main goal is to provide undivided care for the elderly, listen to them and offer the best assistance in the neighborhood. The venture into </a:t>
            </a:r>
            <a:r>
              <a:rPr lang="en-US" baseline="0" dirty="0" err="1" smtClean="0"/>
              <a:t>tele</a:t>
            </a:r>
            <a:r>
              <a:rPr lang="en-US" baseline="0" dirty="0" smtClean="0"/>
              <a:t>-health was positively taken by our client. It has also provided multiple opportunities for the organization, some of which I think require immediate action.</a:t>
            </a: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2</a:t>
            </a:fld>
            <a:endParaRPr lang="en-US" dirty="0"/>
          </a:p>
        </p:txBody>
      </p:sp>
    </p:spTree>
    <p:extLst>
      <p:ext uri="{BB962C8B-B14F-4D97-AF65-F5344CB8AC3E}">
        <p14:creationId xmlns:p14="http://schemas.microsoft.com/office/powerpoint/2010/main" val="352985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3</a:t>
            </a:fld>
            <a:endParaRPr lang="en-US" dirty="0"/>
          </a:p>
        </p:txBody>
      </p:sp>
    </p:spTree>
    <p:extLst>
      <p:ext uri="{BB962C8B-B14F-4D97-AF65-F5344CB8AC3E}">
        <p14:creationId xmlns:p14="http://schemas.microsoft.com/office/powerpoint/2010/main" val="4141565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4</a:t>
            </a:fld>
            <a:endParaRPr lang="en-US" dirty="0"/>
          </a:p>
        </p:txBody>
      </p:sp>
    </p:spTree>
    <p:extLst>
      <p:ext uri="{BB962C8B-B14F-4D97-AF65-F5344CB8AC3E}">
        <p14:creationId xmlns:p14="http://schemas.microsoft.com/office/powerpoint/2010/main" val="3723707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5</a:t>
            </a:fld>
            <a:endParaRPr lang="en-US" dirty="0"/>
          </a:p>
        </p:txBody>
      </p:sp>
    </p:spTree>
    <p:extLst>
      <p:ext uri="{BB962C8B-B14F-4D97-AF65-F5344CB8AC3E}">
        <p14:creationId xmlns:p14="http://schemas.microsoft.com/office/powerpoint/2010/main" val="175101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C485EDD7-FD94-4428-9CB2-B9D5E7100CE2}" type="slidenum">
              <a:rPr lang="en-US" smtClean="0"/>
              <a:t>6</a:t>
            </a:fld>
            <a:endParaRPr lang="en-US" dirty="0"/>
          </a:p>
        </p:txBody>
      </p:sp>
    </p:spTree>
    <p:extLst>
      <p:ext uri="{BB962C8B-B14F-4D97-AF65-F5344CB8AC3E}">
        <p14:creationId xmlns:p14="http://schemas.microsoft.com/office/powerpoint/2010/main" val="2808583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C485EDD7-FD94-4428-9CB2-B9D5E7100CE2}" type="slidenum">
              <a:rPr lang="en-US" smtClean="0"/>
              <a:t>7</a:t>
            </a:fld>
            <a:endParaRPr lang="en-US" dirty="0"/>
          </a:p>
        </p:txBody>
      </p:sp>
    </p:spTree>
    <p:extLst>
      <p:ext uri="{BB962C8B-B14F-4D97-AF65-F5344CB8AC3E}">
        <p14:creationId xmlns:p14="http://schemas.microsoft.com/office/powerpoint/2010/main" val="3914391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8</a:t>
            </a:fld>
            <a:endParaRPr lang="en-US" dirty="0"/>
          </a:p>
        </p:txBody>
      </p:sp>
    </p:spTree>
    <p:extLst>
      <p:ext uri="{BB962C8B-B14F-4D97-AF65-F5344CB8AC3E}">
        <p14:creationId xmlns:p14="http://schemas.microsoft.com/office/powerpoint/2010/main" val="3247383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85EDD7-FD94-4428-9CB2-B9D5E7100CE2}" type="slidenum">
              <a:rPr lang="en-US" smtClean="0"/>
              <a:t>9</a:t>
            </a:fld>
            <a:endParaRPr lang="en-US" dirty="0"/>
          </a:p>
        </p:txBody>
      </p:sp>
    </p:spTree>
    <p:extLst>
      <p:ext uri="{BB962C8B-B14F-4D97-AF65-F5344CB8AC3E}">
        <p14:creationId xmlns:p14="http://schemas.microsoft.com/office/powerpoint/2010/main" val="5548717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fld id="{E864BFC8-AAFE-4738-B6B8-47F5B3C0E62B}" type="datetimeFigureOut">
              <a:rPr lang="en-US" smtClean="0"/>
              <a:t>2/6/2021</a:t>
            </a:fld>
            <a:endParaRPr lang="en-US" dirty="0"/>
          </a:p>
        </p:txBody>
      </p:sp>
      <p:sp>
        <p:nvSpPr>
          <p:cNvPr id="5" name="Footer Placeholder 4"/>
          <p:cNvSpPr>
            <a:spLocks noGrp="1"/>
          </p:cNvSpPr>
          <p:nvPr>
            <p:ph type="ftr" sz="quarter" idx="11"/>
          </p:nvPr>
        </p:nvSpPr>
        <p:spPr>
          <a:xfrm>
            <a:off x="914400" y="4323846"/>
            <a:ext cx="4880610" cy="365125"/>
          </a:xfrm>
        </p:spPr>
        <p:txBody>
          <a:bodyPr/>
          <a:lstStyle/>
          <a:p>
            <a:endParaRPr lang="en-US" dirty="0"/>
          </a:p>
        </p:txBody>
      </p:sp>
      <p:sp>
        <p:nvSpPr>
          <p:cNvPr id="6" name="Slide Number Placeholder 5"/>
          <p:cNvSpPr>
            <a:spLocks noGrp="1"/>
          </p:cNvSpPr>
          <p:nvPr>
            <p:ph type="sldNum" sz="quarter" idx="12"/>
          </p:nvPr>
        </p:nvSpPr>
        <p:spPr>
          <a:xfrm>
            <a:off x="6057900" y="1430867"/>
            <a:ext cx="2171700" cy="365125"/>
          </a:xfrm>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79622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1924436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864BFC8-AAFE-4738-B6B8-47F5B3C0E62B}" type="datetimeFigureOut">
              <a:rPr lang="en-US" smtClean="0"/>
              <a:t>2/6/2021</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3" cy="365125"/>
          </a:xfrm>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679121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944954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2191811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234238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673796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3281447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4162457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4269871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a:xfrm>
            <a:off x="594360" y="381001"/>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724507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5" name="Picture 14"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a:xfrm>
            <a:off x="594360" y="379438"/>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EA6C057E-6E6D-460C-971D-C0991317E225}" type="slidenum">
              <a:rPr lang="en-US" smtClean="0"/>
              <a:t>‹#›</a:t>
            </a:fld>
            <a:endParaRPr lang="en-US" dirty="0"/>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93233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fld id="{E864BFC8-AAFE-4738-B6B8-47F5B3C0E62B}" type="datetimeFigureOut">
              <a:rPr lang="en-US" smtClean="0"/>
              <a:t>2/6/2021</a:t>
            </a:fld>
            <a:endParaRPr lang="en-US" dirty="0"/>
          </a:p>
        </p:txBody>
      </p:sp>
      <p:sp>
        <p:nvSpPr>
          <p:cNvPr id="6" name="Footer Placeholder 5"/>
          <p:cNvSpPr>
            <a:spLocks noGrp="1"/>
          </p:cNvSpPr>
          <p:nvPr>
            <p:ph type="ftr" sz="quarter" idx="11"/>
          </p:nvPr>
        </p:nvSpPr>
        <p:spPr>
          <a:xfrm>
            <a:off x="594360" y="378884"/>
            <a:ext cx="4830656" cy="365125"/>
          </a:xfrm>
        </p:spPr>
        <p:txBody>
          <a:bodyPr/>
          <a:lstStyle/>
          <a:p>
            <a:endParaRPr lang="en-US" dirty="0"/>
          </a:p>
        </p:txBody>
      </p:sp>
      <p:sp>
        <p:nvSpPr>
          <p:cNvPr id="7" name="Slide Number Placeholder 6"/>
          <p:cNvSpPr>
            <a:spLocks noGrp="1"/>
          </p:cNvSpPr>
          <p:nvPr>
            <p:ph type="sldNum" sz="quarter" idx="12"/>
          </p:nvPr>
        </p:nvSpPr>
        <p:spPr>
          <a:xfrm>
            <a:off x="7882466" y="381001"/>
            <a:ext cx="667174" cy="365125"/>
          </a:xfrm>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2936392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3911701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476055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64BFC8-AAFE-4738-B6B8-47F5B3C0E62B}" type="datetimeFigureOut">
              <a:rPr lang="en-US" smtClean="0"/>
              <a:t>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3812445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fld id="{E864BFC8-AAFE-4738-B6B8-47F5B3C0E62B}" type="datetimeFigureOut">
              <a:rPr lang="en-US" smtClean="0"/>
              <a:t>2/6/2021</a:t>
            </a:fld>
            <a:endParaRPr lang="en-US" dirty="0"/>
          </a:p>
        </p:txBody>
      </p:sp>
      <p:sp>
        <p:nvSpPr>
          <p:cNvPr id="5" name="Footer Placeholder 4"/>
          <p:cNvSpPr>
            <a:spLocks noGrp="1"/>
          </p:cNvSpPr>
          <p:nvPr>
            <p:ph type="ftr" sz="quarter" idx="11"/>
          </p:nvPr>
        </p:nvSpPr>
        <p:spPr>
          <a:xfrm>
            <a:off x="594360" y="381001"/>
            <a:ext cx="4830656" cy="365125"/>
          </a:xfrm>
        </p:spPr>
        <p:txBody>
          <a:bodyPr/>
          <a:lstStyle/>
          <a:p>
            <a:endParaRPr lang="en-US" dirty="0"/>
          </a:p>
        </p:txBody>
      </p:sp>
      <p:sp>
        <p:nvSpPr>
          <p:cNvPr id="6" name="Slide Number Placeholder 5"/>
          <p:cNvSpPr>
            <a:spLocks noGrp="1"/>
          </p:cNvSpPr>
          <p:nvPr>
            <p:ph type="sldNum" sz="quarter" idx="12"/>
          </p:nvPr>
        </p:nvSpPr>
        <p:spPr>
          <a:xfrm>
            <a:off x="7882466" y="381001"/>
            <a:ext cx="667174" cy="365125"/>
          </a:xfrm>
        </p:spPr>
        <p:txBody>
          <a:bodyPr/>
          <a:lstStyle/>
          <a:p>
            <a:fld id="{EA6C057E-6E6D-460C-971D-C0991317E225}" type="slidenum">
              <a:rPr lang="en-US" smtClean="0"/>
              <a:t>‹#›</a:t>
            </a:fld>
            <a:endParaRPr lang="en-US" dirty="0"/>
          </a:p>
        </p:txBody>
      </p:sp>
    </p:spTree>
    <p:extLst>
      <p:ext uri="{BB962C8B-B14F-4D97-AF65-F5344CB8AC3E}">
        <p14:creationId xmlns:p14="http://schemas.microsoft.com/office/powerpoint/2010/main" val="325578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864BFC8-AAFE-4738-B6B8-47F5B3C0E62B}" type="datetimeFigureOut">
              <a:rPr lang="en-US" smtClean="0"/>
              <a:t>2/6/2021</a:t>
            </a:fld>
            <a:endParaRPr lang="en-US" dirty="0"/>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A6C057E-6E6D-460C-971D-C0991317E225}" type="slidenum">
              <a:rPr lang="en-US" smtClean="0"/>
              <a:t>‹#›</a:t>
            </a:fld>
            <a:endParaRPr lang="en-US" dirty="0"/>
          </a:p>
        </p:txBody>
      </p:sp>
    </p:spTree>
    <p:extLst>
      <p:ext uri="{BB962C8B-B14F-4D97-AF65-F5344CB8AC3E}">
        <p14:creationId xmlns:p14="http://schemas.microsoft.com/office/powerpoint/2010/main" val="654023014"/>
      </p:ext>
    </p:extLst>
  </p:cSld>
  <p:clrMap bg1="dk1" tx1="lt1" bg2="dk2" tx2="lt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 id="2147483926" r:id="rId13"/>
    <p:sldLayoutId id="2147483927" r:id="rId14"/>
    <p:sldLayoutId id="2147483928" r:id="rId15"/>
    <p:sldLayoutId id="2147483929" r:id="rId16"/>
    <p:sldLayoutId id="2147483930"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9600" y="1143000"/>
            <a:ext cx="8229600" cy="4572000"/>
          </a:xfrm>
        </p:spPr>
        <p:txBody>
          <a:bodyPr>
            <a:noAutofit/>
          </a:bodyPr>
          <a:lstStyle/>
          <a:p>
            <a:pPr algn="ctr">
              <a:lnSpc>
                <a:spcPct val="150000"/>
              </a:lnSpc>
            </a:pPr>
            <a:r>
              <a:rPr lang="en-US" sz="3600" b="1" dirty="0" smtClean="0">
                <a:solidFill>
                  <a:srgbClr val="00B0F0"/>
                </a:solidFill>
                <a:latin typeface="Times New Roman" pitchFamily="18" charset="0"/>
                <a:cs typeface="Times New Roman" pitchFamily="18" charset="0"/>
              </a:rPr>
              <a:t>Opportunities in Healthcare</a:t>
            </a:r>
            <a:br>
              <a:rPr lang="en-US" sz="3600" b="1" dirty="0" smtClean="0">
                <a:solidFill>
                  <a:srgbClr val="00B0F0"/>
                </a:solidFill>
                <a:latin typeface="Times New Roman" pitchFamily="18" charset="0"/>
                <a:cs typeface="Times New Roman" pitchFamily="18" charset="0"/>
              </a:rPr>
            </a:br>
            <a:r>
              <a:rPr lang="en-US" sz="3600" dirty="0" smtClean="0">
                <a:solidFill>
                  <a:srgbClr val="00B0F0"/>
                </a:solidFill>
                <a:latin typeface="Times New Roman" pitchFamily="18" charset="0"/>
                <a:cs typeface="Times New Roman" pitchFamily="18" charset="0"/>
              </a:rPr>
              <a:t>Student’s Name:</a:t>
            </a:r>
            <a:br>
              <a:rPr lang="en-US" sz="3600" dirty="0" smtClean="0">
                <a:solidFill>
                  <a:srgbClr val="00B0F0"/>
                </a:solidFill>
                <a:latin typeface="Times New Roman" pitchFamily="18" charset="0"/>
                <a:cs typeface="Times New Roman" pitchFamily="18" charset="0"/>
              </a:rPr>
            </a:br>
            <a:r>
              <a:rPr lang="en-US" sz="3600" dirty="0" smtClean="0">
                <a:solidFill>
                  <a:srgbClr val="00B0F0"/>
                </a:solidFill>
                <a:latin typeface="Times New Roman" pitchFamily="18" charset="0"/>
                <a:cs typeface="Times New Roman" pitchFamily="18" charset="0"/>
              </a:rPr>
              <a:t>Professor’s Name:</a:t>
            </a:r>
            <a:br>
              <a:rPr lang="en-US" sz="3600" dirty="0" smtClean="0">
                <a:solidFill>
                  <a:srgbClr val="00B0F0"/>
                </a:solidFill>
                <a:latin typeface="Times New Roman" pitchFamily="18" charset="0"/>
                <a:cs typeface="Times New Roman" pitchFamily="18" charset="0"/>
              </a:rPr>
            </a:br>
            <a:r>
              <a:rPr lang="en-US" sz="3600" dirty="0" smtClean="0">
                <a:solidFill>
                  <a:srgbClr val="00B0F0"/>
                </a:solidFill>
                <a:latin typeface="Times New Roman" pitchFamily="18" charset="0"/>
                <a:cs typeface="Times New Roman" pitchFamily="18" charset="0"/>
              </a:rPr>
              <a:t>Course:</a:t>
            </a:r>
            <a:br>
              <a:rPr lang="en-US" sz="3600" dirty="0" smtClean="0">
                <a:solidFill>
                  <a:srgbClr val="00B0F0"/>
                </a:solidFill>
                <a:latin typeface="Times New Roman" pitchFamily="18" charset="0"/>
                <a:cs typeface="Times New Roman" pitchFamily="18" charset="0"/>
              </a:rPr>
            </a:br>
            <a:r>
              <a:rPr lang="en-US" sz="3600" dirty="0" smtClean="0">
                <a:solidFill>
                  <a:srgbClr val="00B0F0"/>
                </a:solidFill>
                <a:latin typeface="Times New Roman" pitchFamily="18" charset="0"/>
                <a:cs typeface="Times New Roman" pitchFamily="18" charset="0"/>
              </a:rPr>
              <a:t>Date:</a:t>
            </a:r>
            <a:endParaRPr lang="en-US" sz="3600" dirty="0">
              <a:solidFill>
                <a:srgbClr val="00B0F0"/>
              </a:solidFill>
              <a:latin typeface="Times New Roman" pitchFamily="18" charset="0"/>
              <a:cs typeface="Times New Roman" pitchFamily="18" charset="0"/>
            </a:endParaRPr>
          </a:p>
        </p:txBody>
      </p:sp>
    </p:spTree>
    <p:extLst>
      <p:ext uri="{BB962C8B-B14F-4D97-AF65-F5344CB8AC3E}">
        <p14:creationId xmlns:p14="http://schemas.microsoft.com/office/powerpoint/2010/main" val="28135601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05143"/>
            <a:ext cx="6377940" cy="1293028"/>
          </a:xfrm>
        </p:spPr>
        <p:txBody>
          <a:bodyPr>
            <a:normAutofit/>
          </a:bodyPr>
          <a:lstStyle/>
          <a:p>
            <a:pPr algn="ctr"/>
            <a:r>
              <a:rPr lang="en-US" sz="3600" b="1" dirty="0" smtClean="0">
                <a:solidFill>
                  <a:srgbClr val="00B0F0"/>
                </a:solidFill>
                <a:latin typeface="Times New Roman" pitchFamily="18" charset="0"/>
                <a:cs typeface="Times New Roman" pitchFamily="18" charset="0"/>
              </a:rPr>
              <a:t>Describing The Organization</a:t>
            </a:r>
            <a:endParaRPr lang="en-US" sz="3600"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2057400"/>
            <a:ext cx="4953000" cy="4587240"/>
          </a:xfrm>
        </p:spPr>
        <p:txBody>
          <a:bodyPr>
            <a:normAutofit fontScale="62500" lnSpcReduction="20000"/>
          </a:bodyPr>
          <a:lstStyle/>
          <a:p>
            <a:pPr>
              <a:lnSpc>
                <a:spcPct val="21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This </a:t>
            </a:r>
            <a:r>
              <a:rPr lang="en-US" sz="2400" dirty="0">
                <a:solidFill>
                  <a:srgbClr val="FFC000"/>
                </a:solidFill>
                <a:latin typeface="Times New Roman" pitchFamily="18" charset="0"/>
                <a:cs typeface="Times New Roman" pitchFamily="18" charset="0"/>
              </a:rPr>
              <a:t>healthcare organization </a:t>
            </a:r>
            <a:r>
              <a:rPr lang="en-US" sz="2400" dirty="0" smtClean="0">
                <a:solidFill>
                  <a:srgbClr val="FFC000"/>
                </a:solidFill>
                <a:latin typeface="Times New Roman" pitchFamily="18" charset="0"/>
                <a:cs typeface="Times New Roman" pitchFamily="18" charset="0"/>
              </a:rPr>
              <a:t>is </a:t>
            </a:r>
            <a:r>
              <a:rPr lang="en-US" sz="2400" dirty="0">
                <a:solidFill>
                  <a:srgbClr val="FFC000"/>
                </a:solidFill>
                <a:latin typeface="Times New Roman" pitchFamily="18" charset="0"/>
                <a:cs typeface="Times New Roman" pitchFamily="18" charset="0"/>
              </a:rPr>
              <a:t>an adult day health care </a:t>
            </a:r>
            <a:r>
              <a:rPr lang="en-US" sz="2400" dirty="0" smtClean="0">
                <a:solidFill>
                  <a:srgbClr val="FFC000"/>
                </a:solidFill>
                <a:latin typeface="Times New Roman" pitchFamily="18" charset="0"/>
                <a:cs typeface="Times New Roman" pitchFamily="18" charset="0"/>
              </a:rPr>
              <a:t>center.</a:t>
            </a:r>
          </a:p>
          <a:p>
            <a:pPr>
              <a:lnSpc>
                <a:spcPct val="21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 It has </a:t>
            </a:r>
            <a:r>
              <a:rPr lang="en-US" sz="2400" dirty="0">
                <a:solidFill>
                  <a:srgbClr val="FFC000"/>
                </a:solidFill>
                <a:latin typeface="Times New Roman" pitchFamily="18" charset="0"/>
                <a:cs typeface="Times New Roman" pitchFamily="18" charset="0"/>
              </a:rPr>
              <a:t>been around for more than 20 years and serves to the elderly community. </a:t>
            </a:r>
            <a:endParaRPr lang="en-US" sz="2400" dirty="0" smtClean="0">
              <a:solidFill>
                <a:srgbClr val="FFC000"/>
              </a:solidFill>
              <a:latin typeface="Times New Roman" pitchFamily="18" charset="0"/>
              <a:cs typeface="Times New Roman" pitchFamily="18" charset="0"/>
            </a:endParaRPr>
          </a:p>
          <a:p>
            <a:pPr>
              <a:lnSpc>
                <a:spcPct val="21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I </a:t>
            </a:r>
            <a:r>
              <a:rPr lang="en-US" sz="2400" dirty="0">
                <a:solidFill>
                  <a:srgbClr val="FFC000"/>
                </a:solidFill>
                <a:latin typeface="Times New Roman" pitchFamily="18" charset="0"/>
                <a:cs typeface="Times New Roman" pitchFamily="18" charset="0"/>
              </a:rPr>
              <a:t>would describe the culture of this organization as friendly and welcoming. </a:t>
            </a:r>
            <a:endParaRPr lang="en-US" sz="2400" dirty="0" smtClean="0">
              <a:solidFill>
                <a:srgbClr val="FFC000"/>
              </a:solidFill>
              <a:latin typeface="Times New Roman" pitchFamily="18" charset="0"/>
              <a:cs typeface="Times New Roman" pitchFamily="18" charset="0"/>
            </a:endParaRPr>
          </a:p>
          <a:p>
            <a:pPr>
              <a:lnSpc>
                <a:spcPct val="21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The </a:t>
            </a:r>
            <a:r>
              <a:rPr lang="en-US" sz="2400" dirty="0">
                <a:solidFill>
                  <a:srgbClr val="FFC000"/>
                </a:solidFill>
                <a:latin typeface="Times New Roman" pitchFamily="18" charset="0"/>
                <a:cs typeface="Times New Roman" pitchFamily="18" charset="0"/>
              </a:rPr>
              <a:t>organization is always looking for ways to </a:t>
            </a:r>
            <a:r>
              <a:rPr lang="en-US" sz="2400" dirty="0" smtClean="0">
                <a:solidFill>
                  <a:srgbClr val="FFC000"/>
                </a:solidFill>
                <a:latin typeface="Times New Roman" pitchFamily="18" charset="0"/>
                <a:cs typeface="Times New Roman" pitchFamily="18" charset="0"/>
              </a:rPr>
              <a:t>improve.</a:t>
            </a:r>
          </a:p>
          <a:p>
            <a:pPr>
              <a:lnSpc>
                <a:spcPct val="21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For an year now, we have been </a:t>
            </a:r>
            <a:r>
              <a:rPr lang="en-US" sz="2400" dirty="0">
                <a:solidFill>
                  <a:srgbClr val="FFC000"/>
                </a:solidFill>
                <a:latin typeface="Times New Roman" pitchFamily="18" charset="0"/>
                <a:cs typeface="Times New Roman" pitchFamily="18" charset="0"/>
              </a:rPr>
              <a:t>doing </a:t>
            </a:r>
            <a:r>
              <a:rPr lang="en-US" sz="2400" dirty="0" err="1" smtClean="0">
                <a:solidFill>
                  <a:srgbClr val="FFC000"/>
                </a:solidFill>
                <a:latin typeface="Times New Roman" pitchFamily="18" charset="0"/>
                <a:cs typeface="Times New Roman" pitchFamily="18" charset="0"/>
              </a:rPr>
              <a:t>tele</a:t>
            </a:r>
            <a:r>
              <a:rPr lang="en-US" sz="2400" dirty="0" smtClean="0">
                <a:solidFill>
                  <a:srgbClr val="FFC000"/>
                </a:solidFill>
                <a:latin typeface="Times New Roman" pitchFamily="18" charset="0"/>
                <a:cs typeface="Times New Roman" pitchFamily="18" charset="0"/>
              </a:rPr>
              <a:t>-health which has opened new opportunities.</a:t>
            </a:r>
            <a:endParaRPr lang="en-US" sz="2400" dirty="0">
              <a:solidFill>
                <a:srgbClr val="FFC000"/>
              </a:solidFill>
              <a:latin typeface="Times New Roman" pitchFamily="18" charset="0"/>
              <a:cs typeface="Times New Roman"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2639784"/>
            <a:ext cx="3886200" cy="2590800"/>
          </a:xfrm>
          <a:prstGeom prst="rect">
            <a:avLst/>
          </a:prstGeom>
        </p:spPr>
      </p:pic>
    </p:spTree>
    <p:extLst>
      <p:ext uri="{BB962C8B-B14F-4D97-AF65-F5344CB8AC3E}">
        <p14:creationId xmlns:p14="http://schemas.microsoft.com/office/powerpoint/2010/main" val="10010452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4772"/>
            <a:ext cx="6377940" cy="1293028"/>
          </a:xfrm>
        </p:spPr>
        <p:txBody>
          <a:bodyPr>
            <a:normAutofit/>
          </a:bodyPr>
          <a:lstStyle/>
          <a:p>
            <a:pPr algn="ctr"/>
            <a:r>
              <a:rPr lang="en-US" sz="3600" b="1" dirty="0" smtClean="0">
                <a:solidFill>
                  <a:srgbClr val="00B0F0"/>
                </a:solidFill>
                <a:latin typeface="Times New Roman" pitchFamily="18" charset="0"/>
                <a:cs typeface="Times New Roman" pitchFamily="18" charset="0"/>
              </a:rPr>
              <a:t>Opportunity for Change</a:t>
            </a:r>
            <a:endParaRPr lang="en-US" sz="3600"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a:xfrm>
            <a:off x="228600" y="1447800"/>
            <a:ext cx="8686800" cy="4953000"/>
          </a:xfrm>
        </p:spPr>
        <p:txBody>
          <a:bodyPr>
            <a:normAutofit fontScale="70000" lnSpcReduction="20000"/>
          </a:bodyPr>
          <a:lstStyle/>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The organization has not properly distributed the opportunities brought about by its shift in service provision.</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It needs to offer more chances for job promotion especially to the employees who have a better understanding of the </a:t>
            </a:r>
            <a:r>
              <a:rPr lang="en-US" sz="2400" dirty="0" err="1" smtClean="0">
                <a:solidFill>
                  <a:srgbClr val="FFC000"/>
                </a:solidFill>
                <a:latin typeface="Times New Roman" pitchFamily="18" charset="0"/>
                <a:cs typeface="Times New Roman" pitchFamily="18" charset="0"/>
              </a:rPr>
              <a:t>tele</a:t>
            </a:r>
            <a:r>
              <a:rPr lang="en-US" sz="2400" dirty="0" smtClean="0">
                <a:solidFill>
                  <a:srgbClr val="FFC000"/>
                </a:solidFill>
                <a:latin typeface="Times New Roman" pitchFamily="18" charset="0"/>
                <a:cs typeface="Times New Roman" pitchFamily="18" charset="0"/>
              </a:rPr>
              <a:t>-health bounds.</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This would allow an even distribution of the workload among the employees.</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Thus, the workplace environment would be largely positive, reducing employee stress.</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This change carries no risks and the three owners of the organization would benefit largely by effecting it.</a:t>
            </a:r>
          </a:p>
          <a:p>
            <a:pPr marL="0" indent="0">
              <a:buNone/>
            </a:pPr>
            <a:endParaRPr lang="en-US" sz="2400"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4211391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29" y="228600"/>
            <a:ext cx="8305800" cy="1293028"/>
          </a:xfrm>
        </p:spPr>
        <p:txBody>
          <a:bodyPr>
            <a:normAutofit/>
          </a:bodyPr>
          <a:lstStyle/>
          <a:p>
            <a:pPr algn="ctr"/>
            <a:r>
              <a:rPr lang="en-US" sz="3600" b="1" dirty="0" smtClean="0">
                <a:solidFill>
                  <a:srgbClr val="00B0F0"/>
                </a:solidFill>
                <a:latin typeface="Times New Roman" pitchFamily="18" charset="0"/>
                <a:cs typeface="Times New Roman" pitchFamily="18" charset="0"/>
              </a:rPr>
              <a:t>Evidence</a:t>
            </a:r>
            <a:endParaRPr lang="en-US" sz="3600"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a:xfrm>
            <a:off x="152400" y="1295400"/>
            <a:ext cx="8839200" cy="5334000"/>
          </a:xfrm>
        </p:spPr>
        <p:txBody>
          <a:bodyPr>
            <a:normAutofit/>
          </a:bodyPr>
          <a:lstStyle/>
          <a:p>
            <a:pPr>
              <a:lnSpc>
                <a:spcPct val="200000"/>
              </a:lnSpc>
              <a:buFont typeface="Wingdings" panose="05000000000000000000" pitchFamily="2" charset="2"/>
              <a:buChar char="§"/>
            </a:pPr>
            <a:r>
              <a:rPr lang="en-US" sz="1600" dirty="0" smtClean="0">
                <a:solidFill>
                  <a:srgbClr val="FFC000"/>
                </a:solidFill>
                <a:latin typeface="Times New Roman" pitchFamily="18" charset="0"/>
                <a:cs typeface="Times New Roman" pitchFamily="18" charset="0"/>
              </a:rPr>
              <a:t>According to </a:t>
            </a:r>
            <a:r>
              <a:rPr lang="en-US" sz="1600" dirty="0" err="1" smtClean="0">
                <a:solidFill>
                  <a:srgbClr val="FFC000"/>
                </a:solidFill>
                <a:latin typeface="Times New Roman" pitchFamily="18" charset="0"/>
                <a:cs typeface="Times New Roman" pitchFamily="18" charset="0"/>
              </a:rPr>
              <a:t>Lipman</a:t>
            </a:r>
            <a:r>
              <a:rPr lang="en-US" sz="1600" dirty="0">
                <a:solidFill>
                  <a:srgbClr val="FFC000"/>
                </a:solidFill>
                <a:latin typeface="Times New Roman" pitchFamily="18" charset="0"/>
                <a:cs typeface="Times New Roman" pitchFamily="18" charset="0"/>
              </a:rPr>
              <a:t> </a:t>
            </a:r>
            <a:r>
              <a:rPr lang="en-US" sz="1600" dirty="0" smtClean="0">
                <a:solidFill>
                  <a:srgbClr val="FFC000"/>
                </a:solidFill>
                <a:latin typeface="Times New Roman" pitchFamily="18" charset="0"/>
                <a:cs typeface="Times New Roman" pitchFamily="18" charset="0"/>
              </a:rPr>
              <a:t>(2014), employees perform exemplary well when the environment is conducive for growth.</a:t>
            </a:r>
          </a:p>
          <a:p>
            <a:pPr>
              <a:lnSpc>
                <a:spcPct val="200000"/>
              </a:lnSpc>
              <a:buFont typeface="Wingdings" panose="05000000000000000000" pitchFamily="2" charset="2"/>
              <a:buChar char="§"/>
            </a:pPr>
            <a:r>
              <a:rPr lang="en-US" sz="1600" dirty="0" smtClean="0">
                <a:solidFill>
                  <a:srgbClr val="FFC000"/>
                </a:solidFill>
                <a:latin typeface="Times New Roman" pitchFamily="18" charset="0"/>
                <a:cs typeface="Times New Roman" pitchFamily="18" charset="0"/>
              </a:rPr>
              <a:t>In our organization, the general performance would increase if the healthcare workers are provided more opportunities for promotion. </a:t>
            </a:r>
          </a:p>
          <a:p>
            <a:pPr>
              <a:lnSpc>
                <a:spcPct val="200000"/>
              </a:lnSpc>
              <a:buFont typeface="Wingdings" panose="05000000000000000000" pitchFamily="2" charset="2"/>
              <a:buChar char="§"/>
            </a:pPr>
            <a:r>
              <a:rPr lang="en-US" sz="1600" dirty="0" smtClean="0">
                <a:solidFill>
                  <a:srgbClr val="FFC000"/>
                </a:solidFill>
                <a:latin typeface="Times New Roman" pitchFamily="18" charset="0"/>
                <a:cs typeface="Times New Roman" pitchFamily="18" charset="0"/>
              </a:rPr>
              <a:t>Although the workers have not really made complaints about promotion as they always seem to love their jobs, there would be a drastic change in performance if promotion opportunities were provided.</a:t>
            </a:r>
          </a:p>
          <a:p>
            <a:pPr>
              <a:lnSpc>
                <a:spcPct val="200000"/>
              </a:lnSpc>
              <a:buFont typeface="Wingdings" panose="05000000000000000000" pitchFamily="2" charset="2"/>
              <a:buChar char="§"/>
            </a:pPr>
            <a:r>
              <a:rPr lang="en-US" sz="1600" dirty="0" smtClean="0">
                <a:solidFill>
                  <a:srgbClr val="FFC000"/>
                </a:solidFill>
                <a:latin typeface="Times New Roman" pitchFamily="18" charset="0"/>
                <a:cs typeface="Times New Roman" pitchFamily="18" charset="0"/>
              </a:rPr>
              <a:t>Another study indicated that for an organization to retain its employees and maintain their loyalty, the best way is by offering promotion opportunities (</a:t>
            </a:r>
            <a:r>
              <a:rPr lang="pl-PL" sz="1600" dirty="0" smtClean="0">
                <a:solidFill>
                  <a:srgbClr val="FFC000"/>
                </a:solidFill>
                <a:latin typeface="Times New Roman" pitchFamily="18" charset="0"/>
                <a:cs typeface="Times New Roman" pitchFamily="18" charset="0"/>
              </a:rPr>
              <a:t>Kundu </a:t>
            </a:r>
            <a:r>
              <a:rPr lang="pl-PL" sz="1600" dirty="0">
                <a:solidFill>
                  <a:srgbClr val="FFC000"/>
                </a:solidFill>
                <a:latin typeface="Times New Roman" pitchFamily="18" charset="0"/>
                <a:cs typeface="Times New Roman" pitchFamily="18" charset="0"/>
              </a:rPr>
              <a:t>&amp; </a:t>
            </a:r>
            <a:r>
              <a:rPr lang="pl-PL" sz="1600" dirty="0" smtClean="0">
                <a:solidFill>
                  <a:srgbClr val="FFC000"/>
                </a:solidFill>
                <a:latin typeface="Times New Roman" pitchFamily="18" charset="0"/>
                <a:cs typeface="Times New Roman" pitchFamily="18" charset="0"/>
              </a:rPr>
              <a:t>Lata,</a:t>
            </a:r>
            <a:r>
              <a:rPr lang="en-US" sz="1600" dirty="0" smtClean="0">
                <a:solidFill>
                  <a:srgbClr val="FFC000"/>
                </a:solidFill>
                <a:latin typeface="Times New Roman" pitchFamily="18" charset="0"/>
                <a:cs typeface="Times New Roman" pitchFamily="18" charset="0"/>
              </a:rPr>
              <a:t> </a:t>
            </a:r>
            <a:r>
              <a:rPr lang="pl-PL" sz="1600" dirty="0" smtClean="0">
                <a:solidFill>
                  <a:srgbClr val="FFC000"/>
                </a:solidFill>
                <a:latin typeface="Times New Roman" pitchFamily="18" charset="0"/>
                <a:cs typeface="Times New Roman" pitchFamily="18" charset="0"/>
              </a:rPr>
              <a:t>2017</a:t>
            </a:r>
            <a:r>
              <a:rPr lang="pl-PL" sz="1600" dirty="0">
                <a:solidFill>
                  <a:srgbClr val="FFC000"/>
                </a:solidFill>
                <a:latin typeface="Times New Roman" pitchFamily="18" charset="0"/>
                <a:cs typeface="Times New Roman" pitchFamily="18" charset="0"/>
              </a:rPr>
              <a:t>). </a:t>
            </a:r>
            <a:r>
              <a:rPr lang="en-US" sz="1600" dirty="0" smtClean="0">
                <a:solidFill>
                  <a:srgbClr val="FFC000"/>
                </a:solidFill>
                <a:latin typeface="Times New Roman" pitchFamily="18" charset="0"/>
                <a:cs typeface="Times New Roman" pitchFamily="18" charset="0"/>
              </a:rPr>
              <a:t>.</a:t>
            </a:r>
          </a:p>
          <a:p>
            <a:pPr>
              <a:lnSpc>
                <a:spcPct val="200000"/>
              </a:lnSpc>
              <a:buFont typeface="Wingdings" panose="05000000000000000000" pitchFamily="2" charset="2"/>
              <a:buChar char="§"/>
            </a:pPr>
            <a:r>
              <a:rPr lang="en-US" sz="1600" dirty="0" smtClean="0">
                <a:solidFill>
                  <a:srgbClr val="FFC000"/>
                </a:solidFill>
                <a:latin typeface="Times New Roman" pitchFamily="18" charset="0"/>
                <a:cs typeface="Times New Roman" pitchFamily="18" charset="0"/>
              </a:rPr>
              <a:t>Where the workload is evenly divided among the employees, organizational growth becomes rapid.</a:t>
            </a:r>
            <a:endParaRPr lang="en-US" sz="1600"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1357290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05143"/>
            <a:ext cx="6377940" cy="1293028"/>
          </a:xfrm>
        </p:spPr>
        <p:txBody>
          <a:bodyPr>
            <a:normAutofit/>
          </a:bodyPr>
          <a:lstStyle/>
          <a:p>
            <a:pPr algn="ctr"/>
            <a:r>
              <a:rPr lang="en-US" sz="3600" b="1" dirty="0">
                <a:solidFill>
                  <a:srgbClr val="00B0F0"/>
                </a:solidFill>
                <a:latin typeface="Times New Roman" pitchFamily="18" charset="0"/>
                <a:cs typeface="Times New Roman" pitchFamily="18" charset="0"/>
              </a:rPr>
              <a:t>knowledge transfer</a:t>
            </a:r>
          </a:p>
        </p:txBody>
      </p:sp>
      <p:sp>
        <p:nvSpPr>
          <p:cNvPr id="3" name="Content Placeholder 2"/>
          <p:cNvSpPr>
            <a:spLocks noGrp="1"/>
          </p:cNvSpPr>
          <p:nvPr>
            <p:ph idx="1"/>
          </p:nvPr>
        </p:nvSpPr>
        <p:spPr>
          <a:xfrm>
            <a:off x="533400" y="1709057"/>
            <a:ext cx="8229600" cy="4587240"/>
          </a:xfrm>
        </p:spPr>
        <p:txBody>
          <a:bodyPr>
            <a:normAutofit fontScale="55000" lnSpcReduction="20000"/>
          </a:bodyPr>
          <a:lstStyle/>
          <a:p>
            <a:pPr>
              <a:lnSpc>
                <a:spcPct val="210000"/>
              </a:lnSpc>
              <a:buFont typeface="Wingdings" panose="05000000000000000000" pitchFamily="2" charset="2"/>
              <a:buChar char="§"/>
            </a:pPr>
            <a:r>
              <a:rPr lang="en-US" sz="2800" dirty="0" smtClean="0">
                <a:solidFill>
                  <a:srgbClr val="FFC000"/>
                </a:solidFill>
                <a:latin typeface="Times New Roman" pitchFamily="18" charset="0"/>
                <a:cs typeface="Times New Roman" pitchFamily="18" charset="0"/>
              </a:rPr>
              <a:t>The stakeholders in charge of effecting the change, after approving the sources of evidence, will send internal memos.</a:t>
            </a:r>
          </a:p>
          <a:p>
            <a:pPr>
              <a:lnSpc>
                <a:spcPct val="210000"/>
              </a:lnSpc>
              <a:buFont typeface="Wingdings" panose="05000000000000000000" pitchFamily="2" charset="2"/>
              <a:buChar char="§"/>
            </a:pPr>
            <a:r>
              <a:rPr lang="en-US" sz="2800" dirty="0" smtClean="0">
                <a:solidFill>
                  <a:srgbClr val="FFC000"/>
                </a:solidFill>
                <a:latin typeface="Times New Roman" pitchFamily="18" charset="0"/>
                <a:cs typeface="Times New Roman" pitchFamily="18" charset="0"/>
              </a:rPr>
              <a:t>These memos would include: </a:t>
            </a:r>
          </a:p>
          <a:p>
            <a:pPr lvl="1">
              <a:lnSpc>
                <a:spcPct val="210000"/>
              </a:lnSpc>
              <a:buFont typeface="Wingdings" panose="05000000000000000000" pitchFamily="2" charset="2"/>
              <a:buChar char="ü"/>
            </a:pPr>
            <a:r>
              <a:rPr lang="en-US" sz="2400" dirty="0">
                <a:solidFill>
                  <a:srgbClr val="FFC000"/>
                </a:solidFill>
                <a:latin typeface="Times New Roman" pitchFamily="18" charset="0"/>
                <a:cs typeface="Times New Roman" pitchFamily="18" charset="0"/>
              </a:rPr>
              <a:t>Notification on possibilities of promotion.</a:t>
            </a:r>
          </a:p>
          <a:p>
            <a:pPr lvl="1">
              <a:lnSpc>
                <a:spcPct val="21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Notification of employee assessment.</a:t>
            </a:r>
          </a:p>
          <a:p>
            <a:pPr lvl="1">
              <a:lnSpc>
                <a:spcPct val="21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Other forms of appraisals.</a:t>
            </a:r>
          </a:p>
          <a:p>
            <a:pPr>
              <a:lnSpc>
                <a:spcPct val="210000"/>
              </a:lnSpc>
              <a:buFont typeface="Wingdings" panose="05000000000000000000" pitchFamily="2" charset="2"/>
              <a:buChar char="§"/>
            </a:pPr>
            <a:r>
              <a:rPr lang="en-US" sz="2800" dirty="0" smtClean="0">
                <a:solidFill>
                  <a:srgbClr val="FFC000"/>
                </a:solidFill>
                <a:latin typeface="Times New Roman" pitchFamily="18" charset="0"/>
                <a:cs typeface="Times New Roman" pitchFamily="18" charset="0"/>
              </a:rPr>
              <a:t>Promoted employees will be educated on their new roles and the requirements of their positions.</a:t>
            </a:r>
          </a:p>
          <a:p>
            <a:pPr>
              <a:lnSpc>
                <a:spcPct val="210000"/>
              </a:lnSpc>
              <a:buFont typeface="Wingdings" panose="05000000000000000000" pitchFamily="2" charset="2"/>
              <a:buChar char="§"/>
            </a:pPr>
            <a:r>
              <a:rPr lang="en-US" sz="2800" dirty="0" smtClean="0">
                <a:solidFill>
                  <a:srgbClr val="FFC000"/>
                </a:solidFill>
                <a:latin typeface="Times New Roman" pitchFamily="18" charset="0"/>
                <a:cs typeface="Times New Roman" pitchFamily="18" charset="0"/>
              </a:rPr>
              <a:t>The stakeholders will also make it a policy that promotion opportunities are wide for employees who are enthusiastic about the working for organization.</a:t>
            </a:r>
          </a:p>
          <a:p>
            <a:pPr marL="0" indent="0">
              <a:lnSpc>
                <a:spcPct val="210000"/>
              </a:lnSpc>
              <a:buNone/>
            </a:pPr>
            <a:endParaRPr lang="en-US" sz="2800"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42525743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077200" cy="1293028"/>
          </a:xfrm>
        </p:spPr>
        <p:txBody>
          <a:bodyPr>
            <a:normAutofit/>
          </a:bodyPr>
          <a:lstStyle/>
          <a:p>
            <a:pPr algn="ctr"/>
            <a:r>
              <a:rPr lang="en-US" sz="3600" b="1" dirty="0">
                <a:solidFill>
                  <a:srgbClr val="00B0F0"/>
                </a:solidFill>
                <a:latin typeface="Times New Roman" pitchFamily="18" charset="0"/>
                <a:cs typeface="Times New Roman" pitchFamily="18" charset="0"/>
              </a:rPr>
              <a:t>dissemination strategy</a:t>
            </a:r>
          </a:p>
        </p:txBody>
      </p:sp>
      <p:sp>
        <p:nvSpPr>
          <p:cNvPr id="3" name="Content Placeholder 2"/>
          <p:cNvSpPr>
            <a:spLocks noGrp="1"/>
          </p:cNvSpPr>
          <p:nvPr>
            <p:ph idx="1"/>
          </p:nvPr>
        </p:nvSpPr>
        <p:spPr>
          <a:xfrm>
            <a:off x="228600" y="1295400"/>
            <a:ext cx="8610600" cy="5105400"/>
          </a:xfrm>
        </p:spPr>
        <p:txBody>
          <a:bodyPr>
            <a:normAutofit fontScale="70000" lnSpcReduction="20000"/>
          </a:bodyPr>
          <a:lstStyle/>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The information will be relayed using the organizations emails and the new employee discussion board.</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Other methods will include </a:t>
            </a:r>
          </a:p>
          <a:p>
            <a:pPr lvl="1">
              <a:lnSpc>
                <a:spcPct val="200000"/>
              </a:lnSpc>
              <a:buFont typeface="Wingdings" panose="05000000000000000000" pitchFamily="2" charset="2"/>
              <a:buChar char="ü"/>
            </a:pPr>
            <a:r>
              <a:rPr lang="en-US" dirty="0" smtClean="0">
                <a:solidFill>
                  <a:srgbClr val="FFC000"/>
                </a:solidFill>
                <a:latin typeface="Times New Roman" pitchFamily="18" charset="0"/>
                <a:cs typeface="Times New Roman" pitchFamily="18" charset="0"/>
              </a:rPr>
              <a:t>Leaflets</a:t>
            </a:r>
          </a:p>
          <a:p>
            <a:pPr lvl="1">
              <a:lnSpc>
                <a:spcPct val="200000"/>
              </a:lnSpc>
              <a:buFont typeface="Wingdings" panose="05000000000000000000" pitchFamily="2" charset="2"/>
              <a:buChar char="ü"/>
            </a:pPr>
            <a:r>
              <a:rPr lang="en-US" dirty="0" smtClean="0">
                <a:solidFill>
                  <a:srgbClr val="FFC000"/>
                </a:solidFill>
                <a:latin typeface="Times New Roman" pitchFamily="18" charset="0"/>
                <a:cs typeface="Times New Roman" pitchFamily="18" charset="0"/>
              </a:rPr>
              <a:t> Brochures</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The reason for disseminating the information through emails and the discussion board is that employees are currently very active in the newly installed discussion board and most of them read their emails in the morning.</a:t>
            </a:r>
          </a:p>
          <a:p>
            <a:pPr>
              <a:lnSpc>
                <a:spcPct val="200000"/>
              </a:lnSpc>
              <a:buFont typeface="Wingdings" panose="05000000000000000000" pitchFamily="2" charset="2"/>
              <a:buChar char="§"/>
            </a:pPr>
            <a:r>
              <a:rPr lang="en-US" sz="2400" dirty="0" smtClean="0">
                <a:solidFill>
                  <a:srgbClr val="FFC000"/>
                </a:solidFill>
                <a:latin typeface="Times New Roman" pitchFamily="18" charset="0"/>
                <a:cs typeface="Times New Roman" pitchFamily="18" charset="0"/>
              </a:rPr>
              <a:t>If they fail to receive the information through these online avenues, they will find it in the memos, distributed leaflets and brochures.</a:t>
            </a:r>
          </a:p>
        </p:txBody>
      </p:sp>
    </p:spTree>
    <p:extLst>
      <p:ext uri="{BB962C8B-B14F-4D97-AF65-F5344CB8AC3E}">
        <p14:creationId xmlns:p14="http://schemas.microsoft.com/office/powerpoint/2010/main" val="11810289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8077200" cy="1293028"/>
          </a:xfrm>
        </p:spPr>
        <p:txBody>
          <a:bodyPr>
            <a:normAutofit/>
          </a:bodyPr>
          <a:lstStyle/>
          <a:p>
            <a:pPr algn="ctr"/>
            <a:r>
              <a:rPr lang="en-US" sz="3600" b="1" dirty="0" smtClean="0">
                <a:solidFill>
                  <a:srgbClr val="00B0F0"/>
                </a:solidFill>
                <a:latin typeface="Times New Roman" pitchFamily="18" charset="0"/>
                <a:cs typeface="Times New Roman" pitchFamily="18" charset="0"/>
              </a:rPr>
              <a:t>Measurable Outcomes</a:t>
            </a:r>
            <a:endParaRPr lang="en-US" sz="3600"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a:xfrm>
            <a:off x="-1" y="1229989"/>
            <a:ext cx="8991599" cy="5170811"/>
          </a:xfrm>
        </p:spPr>
        <p:txBody>
          <a:bodyPr>
            <a:normAutofit fontScale="62500" lnSpcReduction="20000"/>
          </a:bodyPr>
          <a:lstStyle/>
          <a:p>
            <a:pPr>
              <a:lnSpc>
                <a:spcPct val="200000"/>
              </a:lnSpc>
              <a:buFont typeface="Wingdings" panose="05000000000000000000" pitchFamily="2" charset="2"/>
              <a:buChar char="§"/>
            </a:pPr>
            <a:r>
              <a:rPr lang="en-US" sz="2600" dirty="0" smtClean="0">
                <a:solidFill>
                  <a:srgbClr val="FFC000"/>
                </a:solidFill>
                <a:latin typeface="Times New Roman" pitchFamily="18" charset="0"/>
                <a:cs typeface="Times New Roman" pitchFamily="18" charset="0"/>
              </a:rPr>
              <a:t>If the change is accomplished, the results will be an upward increase in productivity:</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Employee satisfaction</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Distribution and division of the workload</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Satisfied clients</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A comfortable working environment</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Reviews that lead to more clients</a:t>
            </a:r>
          </a:p>
          <a:p>
            <a:pPr>
              <a:lnSpc>
                <a:spcPct val="200000"/>
              </a:lnSpc>
              <a:buFont typeface="Wingdings" panose="05000000000000000000" pitchFamily="2" charset="2"/>
              <a:buChar char="§"/>
            </a:pPr>
            <a:r>
              <a:rPr lang="en-US" sz="2600" dirty="0" smtClean="0">
                <a:solidFill>
                  <a:srgbClr val="FFC000"/>
                </a:solidFill>
                <a:latin typeface="Times New Roman" pitchFamily="18" charset="0"/>
                <a:cs typeface="Times New Roman" pitchFamily="18" charset="0"/>
              </a:rPr>
              <a:t>The increase in productivity will be measured in </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client satisfaction, </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the amount of workload covered every day</a:t>
            </a:r>
          </a:p>
          <a:p>
            <a:pPr lvl="1">
              <a:lnSpc>
                <a:spcPct val="200000"/>
              </a:lnSpc>
              <a:buFont typeface="Wingdings" panose="05000000000000000000" pitchFamily="2" charset="2"/>
              <a:buChar char="ü"/>
            </a:pPr>
            <a:r>
              <a:rPr lang="en-US" sz="2400" dirty="0" smtClean="0">
                <a:solidFill>
                  <a:srgbClr val="FFC000"/>
                </a:solidFill>
                <a:latin typeface="Times New Roman" pitchFamily="18" charset="0"/>
                <a:cs typeface="Times New Roman" pitchFamily="18" charset="0"/>
              </a:rPr>
              <a:t> the increase in the number of new clients.</a:t>
            </a:r>
          </a:p>
        </p:txBody>
      </p:sp>
    </p:spTree>
    <p:extLst>
      <p:ext uri="{BB962C8B-B14F-4D97-AF65-F5344CB8AC3E}">
        <p14:creationId xmlns:p14="http://schemas.microsoft.com/office/powerpoint/2010/main" val="15100154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762000"/>
            <a:ext cx="6377940" cy="1293028"/>
          </a:xfrm>
        </p:spPr>
        <p:txBody>
          <a:bodyPr>
            <a:normAutofit/>
          </a:bodyPr>
          <a:lstStyle/>
          <a:p>
            <a:r>
              <a:rPr lang="en-US" sz="3600" b="1" dirty="0" smtClean="0">
                <a:solidFill>
                  <a:srgbClr val="00B0F0"/>
                </a:solidFill>
                <a:latin typeface="Times New Roman" pitchFamily="18" charset="0"/>
                <a:cs typeface="Times New Roman" pitchFamily="18" charset="0"/>
              </a:rPr>
              <a:t>Lessons Learnt</a:t>
            </a:r>
            <a:endParaRPr lang="en-US" sz="3600"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a:lnSpc>
                <a:spcPct val="200000"/>
              </a:lnSpc>
            </a:pPr>
            <a:r>
              <a:rPr lang="en-US" dirty="0">
                <a:solidFill>
                  <a:srgbClr val="FFC000"/>
                </a:solidFill>
                <a:latin typeface="Times New Roman" panose="02020603050405020304" pitchFamily="18" charset="0"/>
                <a:cs typeface="Times New Roman" panose="02020603050405020304" pitchFamily="18" charset="0"/>
              </a:rPr>
              <a:t>The article </a:t>
            </a:r>
            <a:r>
              <a:rPr lang="en-US" dirty="0" smtClean="0">
                <a:solidFill>
                  <a:srgbClr val="FFC000"/>
                </a:solidFill>
                <a:latin typeface="Times New Roman" panose="02020603050405020304" pitchFamily="18" charset="0"/>
                <a:cs typeface="Times New Roman" panose="02020603050405020304" pitchFamily="18" charset="0"/>
              </a:rPr>
              <a:t>“</a:t>
            </a:r>
            <a:r>
              <a:rPr lang="en-US" i="1" dirty="0" smtClean="0">
                <a:solidFill>
                  <a:srgbClr val="FFC000"/>
                </a:solidFill>
                <a:latin typeface="Times New Roman" panose="02020603050405020304" pitchFamily="18" charset="0"/>
                <a:cs typeface="Times New Roman" panose="02020603050405020304" pitchFamily="18" charset="0"/>
              </a:rPr>
              <a:t>Want </a:t>
            </a:r>
            <a:r>
              <a:rPr lang="en-US" i="1" dirty="0">
                <a:solidFill>
                  <a:srgbClr val="FFC000"/>
                </a:solidFill>
                <a:latin typeface="Times New Roman" panose="02020603050405020304" pitchFamily="18" charset="0"/>
                <a:cs typeface="Times New Roman" panose="02020603050405020304" pitchFamily="18" charset="0"/>
              </a:rPr>
              <a:t>Motivated Employees? Offer Ample Opportunities For </a:t>
            </a:r>
            <a:r>
              <a:rPr lang="en-US" i="1" dirty="0" smtClean="0">
                <a:solidFill>
                  <a:srgbClr val="FFC000"/>
                </a:solidFill>
                <a:latin typeface="Times New Roman" panose="02020603050405020304" pitchFamily="18" charset="0"/>
                <a:cs typeface="Times New Roman" panose="02020603050405020304" pitchFamily="18" charset="0"/>
              </a:rPr>
              <a:t>Growth” </a:t>
            </a:r>
            <a:r>
              <a:rPr lang="en-US" dirty="0" smtClean="0">
                <a:solidFill>
                  <a:srgbClr val="FFC000"/>
                </a:solidFill>
                <a:latin typeface="Times New Roman" panose="02020603050405020304" pitchFamily="18" charset="0"/>
                <a:cs typeface="Times New Roman" panose="02020603050405020304" pitchFamily="18" charset="0"/>
              </a:rPr>
              <a:t>by </a:t>
            </a:r>
            <a:r>
              <a:rPr lang="en-US" dirty="0" err="1" smtClean="0">
                <a:solidFill>
                  <a:srgbClr val="FFC000"/>
                </a:solidFill>
                <a:latin typeface="Times New Roman" panose="02020603050405020304" pitchFamily="18" charset="0"/>
                <a:cs typeface="Times New Roman" panose="02020603050405020304" pitchFamily="18" charset="0"/>
              </a:rPr>
              <a:t>Lipman</a:t>
            </a:r>
            <a:r>
              <a:rPr lang="en-US" dirty="0" smtClean="0">
                <a:solidFill>
                  <a:srgbClr val="FFC000"/>
                </a:solidFill>
                <a:latin typeface="Times New Roman" panose="02020603050405020304" pitchFamily="18" charset="0"/>
                <a:cs typeface="Times New Roman" panose="02020603050405020304" pitchFamily="18" charset="0"/>
              </a:rPr>
              <a:t> appears in the Forbes magazine. </a:t>
            </a:r>
            <a:r>
              <a:rPr lang="en-US" dirty="0" err="1" smtClean="0">
                <a:solidFill>
                  <a:srgbClr val="FFC000"/>
                </a:solidFill>
                <a:latin typeface="Times New Roman" panose="02020603050405020304" pitchFamily="18" charset="0"/>
                <a:cs typeface="Times New Roman" panose="02020603050405020304" pitchFamily="18" charset="0"/>
              </a:rPr>
              <a:t>Lipman</a:t>
            </a:r>
            <a:r>
              <a:rPr lang="en-US" dirty="0" smtClean="0">
                <a:solidFill>
                  <a:srgbClr val="FFC000"/>
                </a:solidFill>
                <a:latin typeface="Times New Roman" panose="02020603050405020304" pitchFamily="18" charset="0"/>
                <a:cs typeface="Times New Roman" panose="02020603050405020304" pitchFamily="18" charset="0"/>
              </a:rPr>
              <a:t> writes about management.</a:t>
            </a:r>
          </a:p>
          <a:p>
            <a:pPr>
              <a:lnSpc>
                <a:spcPct val="200000"/>
              </a:lnSpc>
            </a:pPr>
            <a:r>
              <a:rPr lang="en-US" dirty="0" smtClean="0">
                <a:solidFill>
                  <a:srgbClr val="FFC000"/>
                </a:solidFill>
                <a:latin typeface="Times New Roman" panose="02020603050405020304" pitchFamily="18" charset="0"/>
                <a:cs typeface="Times New Roman" panose="02020603050405020304" pitchFamily="18" charset="0"/>
              </a:rPr>
              <a:t>The journal of organizational analysis evaluates factors that lead to employee satisfaction, retention and loyalty.</a:t>
            </a:r>
          </a:p>
          <a:p>
            <a:pPr>
              <a:lnSpc>
                <a:spcPct val="200000"/>
              </a:lnSpc>
            </a:pPr>
            <a:r>
              <a:rPr lang="en-US" dirty="0" smtClean="0">
                <a:solidFill>
                  <a:srgbClr val="FFC000"/>
                </a:solidFill>
                <a:latin typeface="Times New Roman" panose="02020603050405020304" pitchFamily="18" charset="0"/>
                <a:cs typeface="Times New Roman" panose="02020603050405020304" pitchFamily="18" charset="0"/>
              </a:rPr>
              <a:t>Lessons learnt include:</a:t>
            </a:r>
          </a:p>
          <a:p>
            <a:pPr lvl="1">
              <a:lnSpc>
                <a:spcPct val="200000"/>
              </a:lnSpc>
              <a:buFont typeface="Wingdings" panose="05000000000000000000" pitchFamily="2" charset="2"/>
              <a:buChar char="ü"/>
            </a:pPr>
            <a:r>
              <a:rPr lang="en-US" dirty="0" smtClean="0">
                <a:solidFill>
                  <a:srgbClr val="FFC000"/>
                </a:solidFill>
                <a:latin typeface="Times New Roman" panose="02020603050405020304" pitchFamily="18" charset="0"/>
                <a:cs typeface="Times New Roman" panose="02020603050405020304" pitchFamily="18" charset="0"/>
              </a:rPr>
              <a:t>Some articles may not provide convincing evidence.</a:t>
            </a:r>
          </a:p>
          <a:p>
            <a:pPr lvl="1">
              <a:lnSpc>
                <a:spcPct val="200000"/>
              </a:lnSpc>
              <a:buFont typeface="Wingdings" panose="05000000000000000000" pitchFamily="2" charset="2"/>
              <a:buChar char="ü"/>
            </a:pPr>
            <a:r>
              <a:rPr lang="en-US" dirty="0" smtClean="0">
                <a:solidFill>
                  <a:srgbClr val="FFC000"/>
                </a:solidFill>
                <a:latin typeface="Times New Roman" panose="02020603050405020304" pitchFamily="18" charset="0"/>
                <a:cs typeface="Times New Roman" panose="02020603050405020304" pitchFamily="18" charset="0"/>
              </a:rPr>
              <a:t>While conducting research, knowing the problem for which to look for a solution is key.</a:t>
            </a:r>
          </a:p>
          <a:p>
            <a:pPr lvl="1">
              <a:lnSpc>
                <a:spcPct val="200000"/>
              </a:lnSpc>
              <a:buFont typeface="Wingdings" panose="05000000000000000000" pitchFamily="2" charset="2"/>
              <a:buChar char="ü"/>
            </a:pPr>
            <a:r>
              <a:rPr lang="en-US" dirty="0" smtClean="0">
                <a:solidFill>
                  <a:srgbClr val="FFC000"/>
                </a:solidFill>
                <a:latin typeface="Times New Roman" panose="02020603050405020304" pitchFamily="18" charset="0"/>
                <a:cs typeface="Times New Roman" panose="02020603050405020304" pitchFamily="18" charset="0"/>
              </a:rPr>
              <a:t>After clearly defining the problem, working out the research steps is easy.</a:t>
            </a:r>
            <a:endParaRPr lang="en-US"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9993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3030" y="879761"/>
            <a:ext cx="6377940" cy="1293028"/>
          </a:xfrm>
        </p:spPr>
        <p:txBody>
          <a:bodyPr>
            <a:normAutofit/>
          </a:bodyPr>
          <a:lstStyle/>
          <a:p>
            <a:pPr algn="ctr"/>
            <a:r>
              <a:rPr lang="en-US" sz="3600" b="1" dirty="0" smtClean="0">
                <a:solidFill>
                  <a:srgbClr val="00B0F0"/>
                </a:solidFill>
                <a:latin typeface="Times New Roman" pitchFamily="18" charset="0"/>
                <a:cs typeface="Times New Roman" pitchFamily="18" charset="0"/>
              </a:rPr>
              <a:t>References</a:t>
            </a:r>
            <a:endParaRPr lang="en-US" sz="3600" b="1" dirty="0">
              <a:solidFill>
                <a:srgbClr val="00B0F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lnSpc>
                <a:spcPct val="200000"/>
              </a:lnSpc>
            </a:pPr>
            <a:r>
              <a:rPr lang="en-US" dirty="0" err="1">
                <a:solidFill>
                  <a:srgbClr val="FFC000"/>
                </a:solidFill>
              </a:rPr>
              <a:t>Kundu</a:t>
            </a:r>
            <a:r>
              <a:rPr lang="en-US" dirty="0">
                <a:solidFill>
                  <a:srgbClr val="FFC000"/>
                </a:solidFill>
              </a:rPr>
              <a:t>, S. C., &amp; </a:t>
            </a:r>
            <a:r>
              <a:rPr lang="en-US" dirty="0" err="1">
                <a:solidFill>
                  <a:srgbClr val="FFC000"/>
                </a:solidFill>
              </a:rPr>
              <a:t>Lata</a:t>
            </a:r>
            <a:r>
              <a:rPr lang="en-US" dirty="0">
                <a:solidFill>
                  <a:srgbClr val="FFC000"/>
                </a:solidFill>
              </a:rPr>
              <a:t>, K. (2017). Effects of supportive work environment on employee retention. International Journal of Organizational Analysis</a:t>
            </a:r>
            <a:r>
              <a:rPr lang="en-US" dirty="0" smtClean="0">
                <a:solidFill>
                  <a:srgbClr val="FFC000"/>
                </a:solidFill>
              </a:rPr>
              <a:t>.</a:t>
            </a:r>
          </a:p>
          <a:p>
            <a:pPr>
              <a:lnSpc>
                <a:spcPct val="200000"/>
              </a:lnSpc>
            </a:pPr>
            <a:r>
              <a:rPr lang="en-US" dirty="0" err="1" smtClean="0">
                <a:solidFill>
                  <a:srgbClr val="FFC000"/>
                </a:solidFill>
              </a:rPr>
              <a:t>Lipman</a:t>
            </a:r>
            <a:r>
              <a:rPr lang="en-US" dirty="0" smtClean="0">
                <a:solidFill>
                  <a:srgbClr val="FFC000"/>
                </a:solidFill>
              </a:rPr>
              <a:t>, V. </a:t>
            </a:r>
            <a:r>
              <a:rPr lang="en-US" dirty="0">
                <a:solidFill>
                  <a:srgbClr val="FFC000"/>
                </a:solidFill>
              </a:rPr>
              <a:t>(</a:t>
            </a:r>
            <a:r>
              <a:rPr lang="en-US" dirty="0" smtClean="0">
                <a:solidFill>
                  <a:srgbClr val="FFC000"/>
                </a:solidFill>
              </a:rPr>
              <a:t>2014) Want </a:t>
            </a:r>
            <a:r>
              <a:rPr lang="en-US" dirty="0">
                <a:solidFill>
                  <a:srgbClr val="FFC000"/>
                </a:solidFill>
              </a:rPr>
              <a:t>Motivated Employees? Offer Ample Opportunities For Growth https://www.forbes.com/sites/victorlipman/2014/01/24/want-motivated-employees-offer-ample-opportunities-for-growth/?sh=25bc35e152c6</a:t>
            </a:r>
          </a:p>
        </p:txBody>
      </p:sp>
    </p:spTree>
    <p:extLst>
      <p:ext uri="{BB962C8B-B14F-4D97-AF65-F5344CB8AC3E}">
        <p14:creationId xmlns:p14="http://schemas.microsoft.com/office/powerpoint/2010/main" val="2516990508"/>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6DB8EB18-3657-4051-A897-2ED38832359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TM04033937[[fn=Vapor Trail]]</Template>
  <TotalTime>0</TotalTime>
  <Words>738</Words>
  <Application>Microsoft Office PowerPoint</Application>
  <PresentationFormat>On-screen Show (4:3)</PresentationFormat>
  <Paragraphs>64</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Vapor Trail</vt:lpstr>
      <vt:lpstr>Opportunities in Healthcare Student’s Name: Professor’s Name: Course: Date:</vt:lpstr>
      <vt:lpstr>Describing The Organization</vt:lpstr>
      <vt:lpstr>Opportunity for Change</vt:lpstr>
      <vt:lpstr>Evidence</vt:lpstr>
      <vt:lpstr>knowledge transfer</vt:lpstr>
      <vt:lpstr>dissemination strategy</vt:lpstr>
      <vt:lpstr>Measurable Outcomes</vt:lpstr>
      <vt:lpstr>Lessons Learnt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2019-01-08T02:26:20Z</dcterms:created>
  <dcterms:modified xsi:type="dcterms:W3CDTF">2021-02-06T19:05:50Z</dcterms:modified>
</cp:coreProperties>
</file>