
<file path=[Content_Types].xml><?xml version="1.0" encoding="utf-8"?>
<Types xmlns="http://schemas.openxmlformats.org/package/2006/content-types">
  <Override PartName="/ppt/slideMasters/slideMaster3.xml" ContentType="application/vnd.openxmlformats-officedocument.presentationml.slideMaster+xml"/>
  <Override PartName="/ppt/slideLayouts/slideLayout39.xml" ContentType="application/vnd.openxmlformats-officedocument.presentationml.slideLayout+xml"/>
  <Override PartName="/ppt/theme/theme5.xml" ContentType="application/vnd.openxmlformats-officedocument.theme+xml"/>
  <Override PartName="/ppt/slideLayouts/slideLayout57.xml" ContentType="application/vnd.openxmlformats-officedocument.presentationml.slideLayout+xml"/>
  <Override PartName="/ppt/notesSlides/notesSlide2.xml" ContentType="application/vnd.openxmlformats-officedocument.presentationml.notesSlide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46.xml" ContentType="application/vnd.openxmlformats-officedocument.presentationml.slideLayout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53.xml" ContentType="application/vnd.openxmlformats-officedocument.presentationml.slideLayout+xml"/>
  <Default Extension="xml" ContentType="application/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42.xml" ContentType="application/vnd.openxmlformats-officedocument.presentationml.slideLayout+xml"/>
  <Override PartName="/ppt/notesSlides/notesSlide16.xml" ContentType="application/vnd.openxmlformats-officedocument.presentationml.notesSlide+xml"/>
  <Override PartName="/ppt/slides/slide1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20.xml" ContentType="application/vnd.openxmlformats-officedocument.presentationml.slideLayout+xml"/>
  <Override PartName="/ppt/slideLayouts/slideLayout31.xml" ContentType="application/vnd.openxmlformats-officedocument.presentationml.slideLayout+xml"/>
  <Override PartName="/ppt/notesSlides/notesSlide9.xml" ContentType="application/vnd.openxmlformats-officedocument.presentationml.notesSlide+xml"/>
  <Override PartName="/ppt/notesSlides/notesSlide12.xml" ContentType="application/vnd.openxmlformats-officedocument.presentationml.notesSlide+xml"/>
  <Override PartName="/ppt/slideMasters/slideMaster6.xml" ContentType="application/vnd.openxmlformats-officedocument.presentationml.slideMaster+xml"/>
  <Override PartName="/ppt/theme/theme8.xml" ContentType="application/vnd.openxmlformats-officedocument.them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Masters/slideMaster4.xml" ContentType="application/vnd.openxmlformats-officedocument.presentationml.slideMaster+xml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theme/theme6.xml" ContentType="application/vnd.openxmlformats-officedocument.theme+xml"/>
  <Override PartName="/ppt/notesSlides/notesSlide5.xml" ContentType="application/vnd.openxmlformats-officedocument.presentationml.notesSlide+xml"/>
  <Override PartName="/ppt/slideMasters/slideMaster2.xml" ContentType="application/vnd.openxmlformats-officedocument.presentationml.slideMaster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slideLayouts/slideLayout29.xml" ContentType="application/vnd.openxmlformats-officedocument.presentationml.slideLayout+xml"/>
  <Override PartName="/ppt/theme/theme4.xml" ContentType="application/vnd.openxmlformats-officedocument.theme+xml"/>
  <Override PartName="/ppt/slideLayouts/slideLayout3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Layouts/slideLayout18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56.xml" ContentType="application/vnd.openxmlformats-officedocument.presentationml.slideLayout+xml"/>
  <Override PartName="/ppt/notesSlides/notesSlide19.xml" ContentType="application/vnd.openxmlformats-officedocument.presentationml.notesSlid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slideLayouts/slideLayout16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54.xml" ContentType="application/vnd.openxmlformats-officedocument.presentationml.slideLayout+xml"/>
  <Override PartName="/ppt/notesSlides/notesSlide17.xml" ContentType="application/vnd.openxmlformats-officedocument.presentationml.notesSlid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52.xml" ContentType="application/vnd.openxmlformats-officedocument.presentationml.slideLayout+xml"/>
  <Override PartName="/ppt/notesSlides/notesSlide15.xml" ContentType="application/vnd.openxmlformats-officedocument.presentationml.notesSl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Layouts/slideLayout12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50.xml" ContentType="application/vnd.openxmlformats-officedocument.presentationml.slideLayout+xml"/>
  <Override PartName="/ppt/notesSlides/notesSlide13.xml" ContentType="application/vnd.openxmlformats-officedocument.presentationml.notesSlide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11.xml" ContentType="application/vnd.openxmlformats-officedocument.presentationml.notesSlide+xml"/>
  <Override PartName="/ppt/slideMasters/slideMaster7.xml" ContentType="application/vnd.openxmlformats-officedocument.presentationml.slideMaster+xml"/>
  <Override PartName="/ppt/theme/theme9.xml" ContentType="application/vnd.openxmlformats-officedocument.theme+xml"/>
  <Override PartName="/ppt/notesSlides/notesSlide6.xml" ContentType="application/vnd.openxmlformats-officedocument.presentationml.notesSlide+xml"/>
  <Override PartName="/ppt/slideMasters/slideMaster5.xml" ContentType="application/vnd.openxmlformats-officedocument.presentationml.slideMaster+xml"/>
  <Override PartName="/ppt/slides/slide8.xml" ContentType="application/vnd.openxmlformats-officedocument.presentationml.slide+xml"/>
  <Override PartName="/ppt/handoutMasters/handoutMaster1.xml" ContentType="application/vnd.openxmlformats-officedocument.presentationml.handoutMaster+xml"/>
  <Override PartName="/ppt/slideLayouts/slideLayout59.xml" ContentType="application/vnd.openxmlformats-officedocument.presentationml.slideLayout+xml"/>
  <Override PartName="/ppt/theme/theme7.xml" ContentType="application/vnd.openxmlformats-officedocument.them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Layouts/slideLayout4.xml" ContentType="application/vnd.openxmlformats-officedocument.presentationml.slideLayout+xml"/>
  <Override PartName="/ppt/theme/theme3.xml" ContentType="application/vnd.openxmlformats-officedocument.theme+xml"/>
  <Override PartName="/ppt/slideLayouts/slideLayout37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Layouts/slideLayout1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44.xml" ContentType="application/vnd.openxmlformats-officedocument.presentationml.slideLayout+xml"/>
  <Override PartName="/ppt/notesSlides/notesSlide18.xml" ContentType="application/vnd.openxmlformats-officedocument.presentationml.notesSlide+xml"/>
  <Default Extension="rels" ContentType="application/vnd.openxmlformats-package.relationships+xml"/>
  <Override PartName="/ppt/slideLayouts/slideLayout2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s/slide12.xml" ContentType="application/vnd.openxmlformats-officedocument.presentationml.slide+xml"/>
  <Override PartName="/ppt/slideLayouts/slideLayout11.xml" ContentType="application/vnd.openxmlformats-officedocument.presentationml.slideLayout+xml"/>
  <Override PartName="/ppt/slideLayouts/slideLayout40.xml" ContentType="application/vnd.openxmlformats-officedocument.presentationml.slideLayout+xml"/>
  <Override PartName="/ppt/notesSlides/notesSlide14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1" r:id="rId1"/>
    <p:sldMasterId id="2147483670" r:id="rId2"/>
    <p:sldMasterId id="2147483680" r:id="rId3"/>
    <p:sldMasterId id="2147483690" r:id="rId4"/>
    <p:sldMasterId id="2147483699" r:id="rId5"/>
    <p:sldMasterId id="2147483708" r:id="rId6"/>
    <p:sldMasterId id="2147483718" r:id="rId7"/>
  </p:sldMasterIdLst>
  <p:notesMasterIdLst>
    <p:notesMasterId r:id="rId28"/>
  </p:notesMasterIdLst>
  <p:handoutMasterIdLst>
    <p:handoutMasterId r:id="rId29"/>
  </p:handoutMasterIdLst>
  <p:sldIdLst>
    <p:sldId id="543" r:id="rId8"/>
    <p:sldId id="419" r:id="rId9"/>
    <p:sldId id="511" r:id="rId10"/>
    <p:sldId id="526" r:id="rId11"/>
    <p:sldId id="527" r:id="rId12"/>
    <p:sldId id="458" r:id="rId13"/>
    <p:sldId id="528" r:id="rId14"/>
    <p:sldId id="529" r:id="rId15"/>
    <p:sldId id="531" r:id="rId16"/>
    <p:sldId id="533" r:id="rId17"/>
    <p:sldId id="534" r:id="rId18"/>
    <p:sldId id="535" r:id="rId19"/>
    <p:sldId id="536" r:id="rId20"/>
    <p:sldId id="537" r:id="rId21"/>
    <p:sldId id="538" r:id="rId22"/>
    <p:sldId id="539" r:id="rId23"/>
    <p:sldId id="540" r:id="rId24"/>
    <p:sldId id="541" r:id="rId25"/>
    <p:sldId id="542" r:id="rId26"/>
    <p:sldId id="425" r:id="rId27"/>
  </p:sldIdLst>
  <p:sldSz cx="9144000" cy="6858000" type="screen4x3"/>
  <p:notesSz cx="6934200" cy="92837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10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10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10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10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10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000"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sz="1000"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sz="1000"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sz="1000"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8000"/>
    <a:srgbClr val="663300"/>
    <a:srgbClr val="003366"/>
    <a:srgbClr val="006699"/>
    <a:srgbClr val="CCECFF"/>
    <a:srgbClr val="0000CC"/>
    <a:srgbClr val="000066"/>
    <a:srgbClr val="0099CC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inimized" horzBarState="maximized">
    <p:restoredLeft sz="15620"/>
    <p:restoredTop sz="94660"/>
  </p:normalViewPr>
  <p:slideViewPr>
    <p:cSldViewPr>
      <p:cViewPr varScale="1">
        <p:scale>
          <a:sx n="125" d="100"/>
          <a:sy n="125" d="100"/>
        </p:scale>
        <p:origin x="-1374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93633925" cy="93633925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1.xml"/><Relationship Id="rId13" Type="http://schemas.openxmlformats.org/officeDocument/2006/relationships/slide" Target="slides/slide6.xml"/><Relationship Id="rId18" Type="http://schemas.openxmlformats.org/officeDocument/2006/relationships/slide" Target="slides/slide11.xml"/><Relationship Id="rId26" Type="http://schemas.openxmlformats.org/officeDocument/2006/relationships/slide" Target="slides/slide19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4.xml"/><Relationship Id="rId7" Type="http://schemas.openxmlformats.org/officeDocument/2006/relationships/slideMaster" Target="slideMasters/slideMaster7.xml"/><Relationship Id="rId12" Type="http://schemas.openxmlformats.org/officeDocument/2006/relationships/slide" Target="slides/slide5.xml"/><Relationship Id="rId17" Type="http://schemas.openxmlformats.org/officeDocument/2006/relationships/slide" Target="slides/slide10.xml"/><Relationship Id="rId25" Type="http://schemas.openxmlformats.org/officeDocument/2006/relationships/slide" Target="slides/slide18.xml"/><Relationship Id="rId33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9.xml"/><Relationship Id="rId20" Type="http://schemas.openxmlformats.org/officeDocument/2006/relationships/slide" Target="slides/slide13.xml"/><Relationship Id="rId29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" Target="slides/slide4.xml"/><Relationship Id="rId24" Type="http://schemas.openxmlformats.org/officeDocument/2006/relationships/slide" Target="slides/slide17.xml"/><Relationship Id="rId32" Type="http://schemas.openxmlformats.org/officeDocument/2006/relationships/theme" Target="theme/theme1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8.xml"/><Relationship Id="rId23" Type="http://schemas.openxmlformats.org/officeDocument/2006/relationships/slide" Target="slides/slide16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3.xml"/><Relationship Id="rId19" Type="http://schemas.openxmlformats.org/officeDocument/2006/relationships/slide" Target="slides/slide12.xml"/><Relationship Id="rId31" Type="http://schemas.openxmlformats.org/officeDocument/2006/relationships/viewProps" Target="viewProps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2.xml"/><Relationship Id="rId14" Type="http://schemas.openxmlformats.org/officeDocument/2006/relationships/slide" Target="slides/slide7.xml"/><Relationship Id="rId22" Type="http://schemas.openxmlformats.org/officeDocument/2006/relationships/slide" Target="slides/slide15.xml"/><Relationship Id="rId27" Type="http://schemas.openxmlformats.org/officeDocument/2006/relationships/slide" Target="slides/slide20.xml"/><Relationship Id="rId30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9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05138" cy="463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2665" tIns="46333" rIns="92665" bIns="46333" numCol="1" anchor="t" anchorCtr="0" compatLnSpc="1">
            <a:prstTxWarp prst="textNoShape">
              <a:avLst/>
            </a:prstTxWarp>
          </a:bodyPr>
          <a:lstStyle>
            <a:lvl1pPr defTabSz="927100">
              <a:defRPr sz="1200">
                <a:latin typeface="Times New Roman" pitchFamily="18" charset="0"/>
              </a:defRPr>
            </a:lvl1pPr>
          </a:lstStyle>
          <a:p>
            <a:endParaRPr lang="en-US"/>
          </a:p>
        </p:txBody>
      </p:sp>
      <p:sp>
        <p:nvSpPr>
          <p:cNvPr id="27651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929063" y="0"/>
            <a:ext cx="3005137" cy="463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2665" tIns="46333" rIns="92665" bIns="46333" numCol="1" anchor="t" anchorCtr="0" compatLnSpc="1">
            <a:prstTxWarp prst="textNoShape">
              <a:avLst/>
            </a:prstTxWarp>
          </a:bodyPr>
          <a:lstStyle>
            <a:lvl1pPr algn="r" defTabSz="927100">
              <a:defRPr sz="1200">
                <a:latin typeface="Times New Roman" pitchFamily="18" charset="0"/>
              </a:defRPr>
            </a:lvl1pPr>
          </a:lstStyle>
          <a:p>
            <a:endParaRPr lang="en-US"/>
          </a:p>
        </p:txBody>
      </p:sp>
      <p:sp>
        <p:nvSpPr>
          <p:cNvPr id="27652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820150"/>
            <a:ext cx="3005138" cy="463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2665" tIns="46333" rIns="92665" bIns="46333" numCol="1" anchor="b" anchorCtr="0" compatLnSpc="1">
            <a:prstTxWarp prst="textNoShape">
              <a:avLst/>
            </a:prstTxWarp>
          </a:bodyPr>
          <a:lstStyle>
            <a:lvl1pPr defTabSz="927100">
              <a:defRPr sz="1200">
                <a:latin typeface="Times New Roman" pitchFamily="18" charset="0"/>
              </a:defRPr>
            </a:lvl1pPr>
          </a:lstStyle>
          <a:p>
            <a:endParaRPr lang="en-US"/>
          </a:p>
        </p:txBody>
      </p:sp>
      <p:sp>
        <p:nvSpPr>
          <p:cNvPr id="27653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929063" y="8820150"/>
            <a:ext cx="3005137" cy="463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2665" tIns="46333" rIns="92665" bIns="46333" numCol="1" anchor="b" anchorCtr="0" compatLnSpc="1">
            <a:prstTxWarp prst="textNoShape">
              <a:avLst/>
            </a:prstTxWarp>
          </a:bodyPr>
          <a:lstStyle>
            <a:lvl1pPr algn="r" defTabSz="927100">
              <a:defRPr sz="1200">
                <a:latin typeface="Times New Roman" pitchFamily="18" charset="0"/>
              </a:defRPr>
            </a:lvl1pPr>
          </a:lstStyle>
          <a:p>
            <a:fld id="{5D7F4BAB-9997-4B4D-BE6D-96435B48F9C8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44174140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8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05138" cy="463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2665" tIns="46333" rIns="92665" bIns="46333" numCol="1" anchor="t" anchorCtr="0" compatLnSpc="1">
            <a:prstTxWarp prst="textNoShape">
              <a:avLst/>
            </a:prstTxWarp>
          </a:bodyPr>
          <a:lstStyle>
            <a:lvl1pPr defTabSz="927100">
              <a:defRPr sz="1200">
                <a:latin typeface="Times New Roman" pitchFamily="18" charset="0"/>
              </a:defRPr>
            </a:lvl1pPr>
          </a:lstStyle>
          <a:p>
            <a:endParaRPr lang="en-US"/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929063" y="0"/>
            <a:ext cx="3005137" cy="463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2665" tIns="46333" rIns="92665" bIns="46333" numCol="1" anchor="t" anchorCtr="0" compatLnSpc="1">
            <a:prstTxWarp prst="textNoShape">
              <a:avLst/>
            </a:prstTxWarp>
          </a:bodyPr>
          <a:lstStyle>
            <a:lvl1pPr algn="r" defTabSz="927100">
              <a:defRPr sz="1200">
                <a:latin typeface="Times New Roman" pitchFamily="18" charset="0"/>
              </a:defRPr>
            </a:lvl1pPr>
          </a:lstStyle>
          <a:p>
            <a:endParaRPr lang="en-US"/>
          </a:p>
        </p:txBody>
      </p:sp>
      <p:sp>
        <p:nvSpPr>
          <p:cNvPr id="6148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6175" y="696913"/>
            <a:ext cx="4641850" cy="3481387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="" xmlns:a14="http://schemas.microsoft.com/office/drawing/2010/main" val="1"/>
            </a:ext>
          </a:extLst>
        </p:spPr>
      </p:sp>
      <p:sp>
        <p:nvSpPr>
          <p:cNvPr id="6149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23925" y="4410075"/>
            <a:ext cx="5086350" cy="417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2665" tIns="46333" rIns="92665" bIns="46333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6150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820150"/>
            <a:ext cx="3005138" cy="463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2665" tIns="46333" rIns="92665" bIns="46333" numCol="1" anchor="b" anchorCtr="0" compatLnSpc="1">
            <a:prstTxWarp prst="textNoShape">
              <a:avLst/>
            </a:prstTxWarp>
          </a:bodyPr>
          <a:lstStyle>
            <a:lvl1pPr defTabSz="927100">
              <a:defRPr sz="1200">
                <a:latin typeface="Times New Roman" pitchFamily="18" charset="0"/>
              </a:defRPr>
            </a:lvl1pPr>
          </a:lstStyle>
          <a:p>
            <a:endParaRPr lang="en-US"/>
          </a:p>
        </p:txBody>
      </p:sp>
      <p:sp>
        <p:nvSpPr>
          <p:cNvPr id="615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929063" y="8820150"/>
            <a:ext cx="3005137" cy="463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2665" tIns="46333" rIns="92665" bIns="46333" numCol="1" anchor="b" anchorCtr="0" compatLnSpc="1">
            <a:prstTxWarp prst="textNoShape">
              <a:avLst/>
            </a:prstTxWarp>
          </a:bodyPr>
          <a:lstStyle>
            <a:lvl1pPr algn="r" defTabSz="927100">
              <a:defRPr sz="1200">
                <a:latin typeface="Times New Roman" pitchFamily="18" charset="0"/>
              </a:defRPr>
            </a:lvl1pPr>
          </a:lstStyle>
          <a:p>
            <a:fld id="{733D04D1-F9EB-429D-95CA-5465F28BFE9C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625391060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E231FB29-091F-4EC4-A9E3-9C71DE64DBB8}" type="slidenum">
              <a:rPr lang="en-US"/>
              <a:pPr/>
              <a:t>2</a:t>
            </a:fld>
            <a:endParaRPr lang="en-US"/>
          </a:p>
        </p:txBody>
      </p:sp>
      <p:sp>
        <p:nvSpPr>
          <p:cNvPr id="26112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7763" y="696913"/>
            <a:ext cx="4641850" cy="3481387"/>
          </a:xfrm>
          <a:ln/>
        </p:spPr>
      </p:sp>
      <p:sp>
        <p:nvSpPr>
          <p:cNvPr id="26112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C3EFB48E-0547-4094-92FC-1E793B4F1088}" type="slidenum">
              <a:rPr lang="en-US"/>
              <a:pPr/>
              <a:t>3</a:t>
            </a:fld>
            <a:endParaRPr lang="en-US"/>
          </a:p>
        </p:txBody>
      </p:sp>
      <p:sp>
        <p:nvSpPr>
          <p:cNvPr id="54989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7763" y="696913"/>
            <a:ext cx="4641850" cy="3481387"/>
          </a:xfrm>
          <a:ln/>
        </p:spPr>
      </p:sp>
      <p:sp>
        <p:nvSpPr>
          <p:cNvPr id="54989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9789A616-8B66-4215-803E-E5447FAC9EDE}" type="slidenum">
              <a:rPr lang="en-US"/>
              <a:pPr/>
              <a:t>4</a:t>
            </a:fld>
            <a:endParaRPr lang="en-US"/>
          </a:p>
        </p:txBody>
      </p:sp>
      <p:sp>
        <p:nvSpPr>
          <p:cNvPr id="63488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3488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3D12CB49-DA00-47A4-AF07-E416E51EA725}" type="slidenum">
              <a:rPr lang="en-US"/>
              <a:pPr/>
              <a:t>5</a:t>
            </a:fld>
            <a:endParaRPr lang="en-US"/>
          </a:p>
        </p:txBody>
      </p:sp>
      <p:sp>
        <p:nvSpPr>
          <p:cNvPr id="63590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3590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55295B4F-5D96-4147-A6AB-0BC621588D4C}" type="slidenum">
              <a:rPr lang="en-US"/>
              <a:pPr/>
              <a:t>6</a:t>
            </a:fld>
            <a:endParaRPr lang="en-US"/>
          </a:p>
        </p:txBody>
      </p:sp>
      <p:sp>
        <p:nvSpPr>
          <p:cNvPr id="42291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2291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2128308D-A7CB-41CE-AD98-F044A45EA307}" type="slidenum">
              <a:rPr lang="en-US"/>
              <a:pPr/>
              <a:t>7</a:t>
            </a:fld>
            <a:endParaRPr lang="en-US"/>
          </a:p>
        </p:txBody>
      </p:sp>
      <p:sp>
        <p:nvSpPr>
          <p:cNvPr id="63693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3693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ACD8BCC3-A5FF-4F1E-B55D-9315026B762C}" type="slidenum">
              <a:rPr lang="en-US"/>
              <a:pPr/>
              <a:t>8</a:t>
            </a:fld>
            <a:endParaRPr lang="en-US"/>
          </a:p>
        </p:txBody>
      </p:sp>
      <p:sp>
        <p:nvSpPr>
          <p:cNvPr id="63795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3795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42AA33F9-F60E-4F1E-B499-28020424C080}" type="slidenum">
              <a:rPr lang="en-US"/>
              <a:pPr/>
              <a:t>9</a:t>
            </a:fld>
            <a:endParaRPr lang="en-US"/>
          </a:p>
        </p:txBody>
      </p:sp>
      <p:sp>
        <p:nvSpPr>
          <p:cNvPr id="65126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5126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499663CD-9FCC-4C08-A688-181F729F53A8}" type="slidenum">
              <a:rPr lang="en-US"/>
              <a:pPr/>
              <a:t>10</a:t>
            </a:fld>
            <a:endParaRPr lang="en-US"/>
          </a:p>
        </p:txBody>
      </p:sp>
      <p:sp>
        <p:nvSpPr>
          <p:cNvPr id="65331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5331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D311CB72-56AF-4AFB-9389-19A8DD8EDDCB}" type="slidenum">
              <a:rPr lang="en-US"/>
              <a:pPr/>
              <a:t>11</a:t>
            </a:fld>
            <a:endParaRPr lang="en-US"/>
          </a:p>
        </p:txBody>
      </p:sp>
      <p:sp>
        <p:nvSpPr>
          <p:cNvPr id="6543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543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954F31FB-18BD-4715-8F83-175227628242}" type="slidenum">
              <a:rPr lang="en-US"/>
              <a:pPr/>
              <a:t>12</a:t>
            </a:fld>
            <a:endParaRPr lang="en-US"/>
          </a:p>
        </p:txBody>
      </p:sp>
      <p:sp>
        <p:nvSpPr>
          <p:cNvPr id="6553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5536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45F424B1-14BE-4550-A23D-FFE9BD3143F1}" type="slidenum">
              <a:rPr lang="en-US"/>
              <a:pPr/>
              <a:t>13</a:t>
            </a:fld>
            <a:endParaRPr lang="en-US"/>
          </a:p>
        </p:txBody>
      </p:sp>
      <p:sp>
        <p:nvSpPr>
          <p:cNvPr id="66457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6457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9FBF8430-6696-42D5-A694-D9DC5E9676A6}" type="slidenum">
              <a:rPr lang="en-US"/>
              <a:pPr/>
              <a:t>14</a:t>
            </a:fld>
            <a:endParaRPr lang="en-US"/>
          </a:p>
        </p:txBody>
      </p:sp>
      <p:sp>
        <p:nvSpPr>
          <p:cNvPr id="66560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6560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DBC99CC5-B5F3-4CE3-B228-CEFCB83B7318}" type="slidenum">
              <a:rPr lang="en-US"/>
              <a:pPr/>
              <a:t>15</a:t>
            </a:fld>
            <a:endParaRPr lang="en-US"/>
          </a:p>
        </p:txBody>
      </p:sp>
      <p:sp>
        <p:nvSpPr>
          <p:cNvPr id="66662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6662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5FF4B6BE-6265-4847-B045-8C8A6823A873}" type="slidenum">
              <a:rPr lang="en-US"/>
              <a:pPr/>
              <a:t>16</a:t>
            </a:fld>
            <a:endParaRPr lang="en-US"/>
          </a:p>
        </p:txBody>
      </p:sp>
      <p:sp>
        <p:nvSpPr>
          <p:cNvPr id="66765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6765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9055DBC8-C61B-448D-A9BE-B8613853A6EE}" type="slidenum">
              <a:rPr lang="en-US"/>
              <a:pPr/>
              <a:t>17</a:t>
            </a:fld>
            <a:endParaRPr lang="en-US"/>
          </a:p>
        </p:txBody>
      </p:sp>
      <p:sp>
        <p:nvSpPr>
          <p:cNvPr id="66969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6969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E8B7F7B1-E87D-4FA9-8865-736B14D65CC2}" type="slidenum">
              <a:rPr lang="en-US"/>
              <a:pPr/>
              <a:t>18</a:t>
            </a:fld>
            <a:endParaRPr lang="en-US"/>
          </a:p>
        </p:txBody>
      </p:sp>
      <p:sp>
        <p:nvSpPr>
          <p:cNvPr id="67277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7277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A4142103-70A3-4974-9B38-CCDBD7B6EA77}" type="slidenum">
              <a:rPr lang="en-US"/>
              <a:pPr/>
              <a:t>19</a:t>
            </a:fld>
            <a:endParaRPr lang="en-US"/>
          </a:p>
        </p:txBody>
      </p:sp>
      <p:sp>
        <p:nvSpPr>
          <p:cNvPr id="67481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7481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7CF9F14E-5110-4488-A9E7-E116424858A3}" type="slidenum">
              <a:rPr lang="en-US"/>
              <a:pPr/>
              <a:t>20</a:t>
            </a:fld>
            <a:endParaRPr lang="en-US"/>
          </a:p>
        </p:txBody>
      </p:sp>
      <p:sp>
        <p:nvSpPr>
          <p:cNvPr id="35533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5533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jpeg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4.jpeg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4.jpeg"/></Relationships>
</file>

<file path=ppt/slideLayouts/_rels/slideLayout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4.xml"/><Relationship Id="rId4" Type="http://schemas.openxmlformats.org/officeDocument/2006/relationships/image" Target="../media/image4.jpeg"/></Relationships>
</file>

<file path=ppt/slideLayouts/_rels/slideLayout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5.xml"/><Relationship Id="rId4" Type="http://schemas.openxmlformats.org/officeDocument/2006/relationships/image" Target="../media/image4.jpeg"/></Relationships>
</file>

<file path=ppt/slideLayouts/_rels/slideLayout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5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6.xml"/><Relationship Id="rId4" Type="http://schemas.openxmlformats.org/officeDocument/2006/relationships/image" Target="../media/image4.jpeg"/></Relationships>
</file>

<file path=ppt/slideLayouts/_rels/slideLayout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6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7.xml"/><Relationship Id="rId4" Type="http://schemas.openxmlformats.org/officeDocument/2006/relationships/image" Target="../media/image4.jpeg"/></Relationships>
</file>

<file path=ppt/slideLayouts/_rels/slideLayout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7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0" y="2652713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7" name="Oval 6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73795" y="5052545"/>
            <a:ext cx="5637010" cy="882119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17581" y="3132290"/>
            <a:ext cx="7175351" cy="1793167"/>
          </a:xfrm>
          <a:effectLst/>
        </p:spPr>
        <p:txBody>
          <a:bodyPr/>
          <a:lstStyle>
            <a:lvl1pPr marL="640080" indent="-457200" algn="l">
              <a:defRPr sz="5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8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CFC8709-085D-4386-AE23-A6AFAFA63FCB}" type="datetime1">
              <a:rPr lang="en-US" smtClean="0"/>
              <a:pPr>
                <a:defRPr/>
              </a:pPr>
              <a:t>11/9/2011</a:t>
            </a:fld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9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© 2008 Thomson/South-Western. All rights reserved.</a:t>
            </a:r>
            <a:endParaRPr lang="en-US"/>
          </a:p>
        </p:txBody>
      </p:sp>
      <p:sp>
        <p:nvSpPr>
          <p:cNvPr id="10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5–</a:t>
            </a:r>
            <a:fld id="{22311AF2-5E87-4AD9-B3B4-DA4DE34BAB0A}" type="slidenum">
              <a:rPr lang="en-US" smtClean="0">
                <a:cs typeface="+mn-cs"/>
              </a:rPr>
              <a:pPr/>
              <a:t>‹#›</a:t>
            </a:fld>
            <a:endParaRPr lang="en-US">
              <a:cs typeface="+mn-cs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2412744898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hf hd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CB52FA1F-4CF6-4EE5-A7ED-2ABF8599451A}" type="datetime1">
              <a:rPr lang="en-US" smtClean="0"/>
              <a:pPr>
                <a:defRPr/>
              </a:pPr>
              <a:t>11/9/2011</a:t>
            </a:fld>
            <a:endParaRPr lang="en-US" sz="1000" dirty="0">
              <a:solidFill>
                <a:schemeClr val="tx1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© 2008 Thomson/South-Western. All rights reserved.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smtClean="0"/>
              <a:t>5–</a:t>
            </a:r>
            <a:fld id="{22311AF2-5E87-4AD9-B3B4-DA4DE34BAB0A}" type="slidenum">
              <a:rPr lang="en-US" smtClean="0">
                <a:cs typeface="+mn-cs"/>
              </a:rPr>
              <a:pPr/>
              <a:t>‹#›</a:t>
            </a:fld>
            <a:endParaRPr lang="en-US">
              <a:cs typeface="+mn-cs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981482692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Managem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1188757" y="2148854"/>
            <a:ext cx="6400800" cy="347472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pPr>
              <a:defRPr/>
            </a:pPr>
            <a:fld id="{CCE3A145-D5C5-4390-A935-63465306E219}" type="datetime1">
              <a:rPr lang="en-US" smtClean="0"/>
              <a:pPr>
                <a:defRPr/>
              </a:pPr>
              <a:t>11/9/2011</a:t>
            </a:fld>
            <a:endParaRPr lang="en-US" sz="1000" dirty="0">
              <a:solidFill>
                <a:schemeClr val="tx1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r>
              <a:rPr lang="en-US" smtClean="0"/>
              <a:t>© 2008 Thomson/South-Western. All rights reserved.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r>
              <a:rPr lang="en-US" smtClean="0"/>
              <a:t>5–</a:t>
            </a:r>
            <a:fld id="{22311AF2-5E87-4AD9-B3B4-DA4DE34BAB0A}" type="slidenum">
              <a:rPr lang="en-US" smtClean="0">
                <a:cs typeface="+mn-cs"/>
              </a:rPr>
              <a:pPr/>
              <a:t>‹#›</a:t>
            </a:fld>
            <a:endParaRPr lang="en-US">
              <a:cs typeface="+mn-cs"/>
            </a:endParaRPr>
          </a:p>
        </p:txBody>
      </p:sp>
      <p:sp>
        <p:nvSpPr>
          <p:cNvPr id="9" name="Titl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4222891226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hf hd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2_Managem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548683" y="411513"/>
            <a:ext cx="7955193" cy="1143000"/>
          </a:xfrm>
          <a:solidFill>
            <a:srgbClr val="1655A2">
              <a:alpha val="69020"/>
            </a:srgbClr>
          </a:solidFill>
        </p:spPr>
        <p:txBody>
          <a:bodyPr/>
          <a:lstStyle>
            <a:lvl1pPr algn="l">
              <a:defRPr baseline="0"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1188757" y="2148854"/>
            <a:ext cx="6400800" cy="347472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5"/>
          </p:nvPr>
        </p:nvSpPr>
        <p:spPr>
          <a:xfrm>
            <a:off x="7954963" y="5989638"/>
            <a:ext cx="1006475" cy="868362"/>
          </a:xfrm>
          <a:prstGeom prst="flowChartConnector">
            <a:avLst/>
          </a:prstGeom>
          <a:solidFill>
            <a:srgbClr val="1655A2">
              <a:alpha val="62000"/>
            </a:srgbClr>
          </a:solidFill>
          <a:ln>
            <a:solidFill>
              <a:schemeClr val="accent1">
                <a:lumMod val="75000"/>
              </a:schemeClr>
            </a:solidFill>
          </a:ln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5–</a:t>
            </a:r>
            <a:fld id="{22311AF2-5E87-4AD9-B3B4-DA4DE34BAB0A}" type="slidenum">
              <a:rPr lang="en-US" smtClean="0">
                <a:cs typeface="+mn-cs"/>
              </a:rPr>
              <a:pPr/>
              <a:t>‹#›</a:t>
            </a:fld>
            <a:endParaRPr lang="en-US">
              <a:cs typeface="+mn-cs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365807" y="6367195"/>
            <a:ext cx="749799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dirty="0" smtClean="0"/>
              <a:t>@2012 </a:t>
            </a:r>
            <a:r>
              <a:rPr lang="en-US" dirty="0" err="1" smtClean="0"/>
              <a:t>Cengage</a:t>
            </a:r>
            <a:r>
              <a:rPr lang="en-US" dirty="0" smtClean="0"/>
              <a:t> Learning. All Rights Reserved. May not be copied, scanned, or duplicated in whole or in part, except for use as permitted in a license distributed with a certain product or service or otherwise on a password–protected</a:t>
            </a:r>
            <a:r>
              <a:rPr lang="en-US" baseline="0" dirty="0" smtClean="0"/>
              <a:t> website for classroom.</a:t>
            </a: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1554861851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hf hd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142999" y="731519"/>
            <a:ext cx="3346704" cy="347472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731520"/>
            <a:ext cx="3346704" cy="347472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32998DB-D439-4F54-B913-333E42F4BBD5}" type="datetime1">
              <a:rPr lang="en-US" smtClean="0"/>
              <a:pPr>
                <a:defRPr/>
              </a:pPr>
              <a:t>11/9/2011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6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© 2008 Thomson/South-Western. All rights reserved.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7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5–</a:t>
            </a:r>
            <a:fld id="{CBED7D17-CC5C-4F21-8AF3-87FA23A4775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028852858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1_Managem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548683" y="411513"/>
            <a:ext cx="7955193" cy="1143000"/>
          </a:xfrm>
          <a:solidFill>
            <a:srgbClr val="1655A2">
              <a:alpha val="69020"/>
            </a:srgbClr>
          </a:solidFill>
        </p:spPr>
        <p:txBody>
          <a:bodyPr/>
          <a:lstStyle>
            <a:lvl1pPr algn="l">
              <a:defRPr baseline="0"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1188757" y="2148854"/>
            <a:ext cx="6400800" cy="347472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pPr>
              <a:defRPr/>
            </a:pPr>
            <a:fld id="{C82AFCE1-161D-4C13-A54E-E33BE67BF2D3}" type="datetime1">
              <a:rPr lang="en-US" smtClean="0"/>
              <a:pPr>
                <a:defRPr/>
              </a:pPr>
              <a:t>11/9/2011</a:t>
            </a:fld>
            <a:endParaRPr lang="en-US" sz="1000" dirty="0">
              <a:solidFill>
                <a:schemeClr val="tx1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r>
              <a:rPr lang="en-US" smtClean="0"/>
              <a:t>© 2008 Thomson/South-Western. All rights reserved.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r>
              <a:rPr lang="en-US" smtClean="0"/>
              <a:t>5–</a:t>
            </a:r>
            <a:fld id="{22311AF2-5E87-4AD9-B3B4-DA4DE34BAB0A}" type="slidenum">
              <a:rPr lang="en-US" smtClean="0">
                <a:cs typeface="+mn-cs"/>
              </a:rPr>
              <a:pPr/>
              <a:t>‹#›</a:t>
            </a:fld>
            <a:endParaRPr lang="en-US">
              <a:cs typeface="+mn-cs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1554861851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hf hdr="0" dt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CCF5C1E-7908-4D53-A67B-B878D6E22CD3}" type="datetime1">
              <a:rPr lang="en-US" smtClean="0"/>
              <a:pPr>
                <a:defRPr/>
              </a:pPr>
              <a:t>11/9/2011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© 2008 Thomson/South-Western. All rights reserved.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5–</a:t>
            </a:r>
            <a:fld id="{5551C659-9CFD-4FC1-AD95-FA4166CD7D8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717099288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showMasterPhAnim="0" preserve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5105400"/>
            <a:ext cx="9144000" cy="175260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9144000" cy="51054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0" y="3768725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5" name="Oval 4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6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0" y="5105400"/>
            <a:ext cx="9144000" cy="175260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0" y="0"/>
            <a:ext cx="9144000" cy="51054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sp>
        <p:nvSpPr>
          <p:cNvPr id="8" name="Rectangle 7"/>
          <p:cNvSpPr/>
          <p:nvPr/>
        </p:nvSpPr>
        <p:spPr>
          <a:xfrm>
            <a:off x="0" y="3768725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9" name="Oval 8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6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0" y="5105400"/>
            <a:ext cx="9144000" cy="175260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0" y="3768725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2" name="Text Box 5"/>
          <p:cNvSpPr txBox="1">
            <a:spLocks noChangeArrowheads="1"/>
          </p:cNvSpPr>
          <p:nvPr/>
        </p:nvSpPr>
        <p:spPr bwMode="auto">
          <a:xfrm>
            <a:off x="274638" y="5862638"/>
            <a:ext cx="1371600" cy="774700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tx1"/>
            </a:outerShdw>
          </a:effectLst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10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10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10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1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1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  <a:defRPr/>
            </a:pPr>
            <a:r>
              <a:rPr lang="en-US" sz="900" b="1" smtClean="0">
                <a:solidFill>
                  <a:schemeClr val="bg1"/>
                </a:solidFill>
              </a:rPr>
              <a:t>PowerPoint Presentation by Charlie Cook</a:t>
            </a:r>
            <a:br>
              <a:rPr lang="en-US" sz="900" b="1" smtClean="0">
                <a:solidFill>
                  <a:schemeClr val="bg1"/>
                </a:solidFill>
              </a:rPr>
            </a:br>
            <a:r>
              <a:rPr lang="en-US" sz="900" b="1" smtClean="0">
                <a:solidFill>
                  <a:schemeClr val="bg1"/>
                </a:solidFill>
              </a:rPr>
              <a:t>The University of West Alabama</a:t>
            </a:r>
          </a:p>
        </p:txBody>
      </p:sp>
      <p:sp>
        <p:nvSpPr>
          <p:cNvPr id="13" name="Rectangle 99"/>
          <p:cNvSpPr>
            <a:spLocks noChangeArrowheads="1"/>
          </p:cNvSpPr>
          <p:nvPr/>
        </p:nvSpPr>
        <p:spPr bwMode="hidden">
          <a:xfrm>
            <a:off x="9023350" y="0"/>
            <a:ext cx="136525" cy="6858000"/>
          </a:xfrm>
          <a:prstGeom prst="rect">
            <a:avLst/>
          </a:prstGeom>
          <a:gradFill rotWithShape="1">
            <a:gsLst>
              <a:gs pos="0">
                <a:srgbClr val="182F47"/>
              </a:gs>
              <a:gs pos="50000">
                <a:srgbClr val="336699"/>
              </a:gs>
              <a:gs pos="100000">
                <a:srgbClr val="182F47"/>
              </a:gs>
            </a:gsLst>
            <a:lin ang="0" scaled="1"/>
          </a:gradFill>
          <a:ln>
            <a:noFill/>
          </a:ln>
          <a:effectLst/>
          <a:extLst>
            <a:ext uri="{91240B29-F687-4F45-9708-019B960494DF}">
              <a14:hiddenLine xmlns="" xmlns:a14="http://schemas.microsoft.com/office/drawing/2010/main" w="9525">
                <a:solidFill>
                  <a:schemeClr val="bg2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4" name="Rectangle 100"/>
          <p:cNvSpPr>
            <a:spLocks noChangeArrowheads="1"/>
          </p:cNvSpPr>
          <p:nvPr/>
        </p:nvSpPr>
        <p:spPr bwMode="hidden">
          <a:xfrm>
            <a:off x="-14288" y="1588"/>
            <a:ext cx="136526" cy="6856412"/>
          </a:xfrm>
          <a:prstGeom prst="rect">
            <a:avLst/>
          </a:prstGeom>
          <a:gradFill rotWithShape="1">
            <a:gsLst>
              <a:gs pos="0">
                <a:srgbClr val="182F47"/>
              </a:gs>
              <a:gs pos="50000">
                <a:srgbClr val="336699"/>
              </a:gs>
              <a:gs pos="100000">
                <a:srgbClr val="182F47"/>
              </a:gs>
            </a:gsLst>
            <a:lin ang="0" scaled="1"/>
          </a:gradFill>
          <a:ln>
            <a:noFill/>
          </a:ln>
          <a:effectLst/>
          <a:extLst>
            <a:ext uri="{91240B29-F687-4F45-9708-019B960494DF}">
              <a14:hiddenLine xmlns="" xmlns:a14="http://schemas.microsoft.com/office/drawing/2010/main" w="9525">
                <a:solidFill>
                  <a:schemeClr val="bg2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5" name="AutoShape 101"/>
          <p:cNvSpPr>
            <a:spLocks noChangeArrowheads="1"/>
          </p:cNvSpPr>
          <p:nvPr/>
        </p:nvSpPr>
        <p:spPr bwMode="hidden">
          <a:xfrm>
            <a:off x="0" y="-11113"/>
            <a:ext cx="9144000" cy="136526"/>
          </a:xfrm>
          <a:custGeom>
            <a:avLst/>
            <a:gdLst>
              <a:gd name="T0" fmla="*/ 2147483647 w 21600"/>
              <a:gd name="T1" fmla="*/ 108951060 h 21600"/>
              <a:gd name="T2" fmla="*/ 2147483647 w 21600"/>
              <a:gd name="T3" fmla="*/ 217902360 h 21600"/>
              <a:gd name="T4" fmla="*/ 2147483647 w 21600"/>
              <a:gd name="T5" fmla="*/ 108951060 h 21600"/>
              <a:gd name="T6" fmla="*/ 2147483647 w 21600"/>
              <a:gd name="T7" fmla="*/ 0 h 21600"/>
              <a:gd name="T8" fmla="*/ 0 60000 65536"/>
              <a:gd name="T9" fmla="*/ 0 60000 65536"/>
              <a:gd name="T10" fmla="*/ 0 60000 65536"/>
              <a:gd name="T11" fmla="*/ 0 60000 65536"/>
              <a:gd name="T12" fmla="*/ 1935 w 21600"/>
              <a:gd name="T13" fmla="*/ 1935 h 21600"/>
              <a:gd name="T14" fmla="*/ 19665 w 21600"/>
              <a:gd name="T15" fmla="*/ 19665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0" y="0"/>
                </a:moveTo>
                <a:lnTo>
                  <a:pt x="270" y="21600"/>
                </a:lnTo>
                <a:lnTo>
                  <a:pt x="21330" y="21600"/>
                </a:lnTo>
                <a:lnTo>
                  <a:pt x="21600" y="0"/>
                </a:lnTo>
                <a:lnTo>
                  <a:pt x="0" y="0"/>
                </a:lnTo>
                <a:close/>
              </a:path>
            </a:pathLst>
          </a:custGeom>
          <a:gradFill rotWithShape="1">
            <a:gsLst>
              <a:gs pos="0">
                <a:srgbClr val="182F47"/>
              </a:gs>
              <a:gs pos="50000">
                <a:srgbClr val="336699"/>
              </a:gs>
              <a:gs pos="100000">
                <a:srgbClr val="182F47"/>
              </a:gs>
            </a:gsLst>
            <a:lin ang="5400000" scaled="1"/>
          </a:gradFill>
          <a:ln>
            <a:noFill/>
          </a:ln>
          <a:effectLst/>
          <a:extLst>
            <a:ext uri="{91240B29-F687-4F45-9708-019B960494DF}">
              <a14:hiddenLine xmlns="" xmlns:a14="http://schemas.microsoft.com/office/drawing/2010/main" w="9525" algn="ctr">
                <a:solidFill>
                  <a:schemeClr val="bg2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6" name="AutoShape 102"/>
          <p:cNvSpPr>
            <a:spLocks noChangeArrowheads="1"/>
          </p:cNvSpPr>
          <p:nvPr/>
        </p:nvSpPr>
        <p:spPr bwMode="hidden">
          <a:xfrm flipV="1">
            <a:off x="-1588" y="6745288"/>
            <a:ext cx="9144001" cy="136525"/>
          </a:xfrm>
          <a:custGeom>
            <a:avLst/>
            <a:gdLst>
              <a:gd name="T0" fmla="*/ 2147483647 w 21600"/>
              <a:gd name="T1" fmla="*/ 108947904 h 21600"/>
              <a:gd name="T2" fmla="*/ 2147483647 w 21600"/>
              <a:gd name="T3" fmla="*/ 217894292 h 21600"/>
              <a:gd name="T4" fmla="*/ 2147483647 w 21600"/>
              <a:gd name="T5" fmla="*/ 108947904 h 21600"/>
              <a:gd name="T6" fmla="*/ 2147483647 w 21600"/>
              <a:gd name="T7" fmla="*/ 0 h 21600"/>
              <a:gd name="T8" fmla="*/ 0 60000 65536"/>
              <a:gd name="T9" fmla="*/ 0 60000 65536"/>
              <a:gd name="T10" fmla="*/ 0 60000 65536"/>
              <a:gd name="T11" fmla="*/ 0 60000 65536"/>
              <a:gd name="T12" fmla="*/ 1944 w 21600"/>
              <a:gd name="T13" fmla="*/ 1944 h 21600"/>
              <a:gd name="T14" fmla="*/ 19656 w 21600"/>
              <a:gd name="T15" fmla="*/ 19656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0" y="0"/>
                </a:moveTo>
                <a:lnTo>
                  <a:pt x="288" y="21600"/>
                </a:lnTo>
                <a:lnTo>
                  <a:pt x="21312" y="21600"/>
                </a:lnTo>
                <a:lnTo>
                  <a:pt x="21600" y="0"/>
                </a:lnTo>
                <a:lnTo>
                  <a:pt x="0" y="0"/>
                </a:lnTo>
                <a:close/>
              </a:path>
            </a:pathLst>
          </a:custGeom>
          <a:gradFill rotWithShape="1">
            <a:gsLst>
              <a:gs pos="0">
                <a:srgbClr val="182F47"/>
              </a:gs>
              <a:gs pos="50000">
                <a:srgbClr val="336699"/>
              </a:gs>
              <a:gs pos="100000">
                <a:srgbClr val="182F47"/>
              </a:gs>
            </a:gsLst>
            <a:lin ang="5400000" scaled="1"/>
          </a:gradFill>
          <a:ln>
            <a:noFill/>
          </a:ln>
          <a:effectLst/>
          <a:extLst>
            <a:ext uri="{91240B29-F687-4F45-9708-019B960494DF}">
              <a14:hiddenLine xmlns="" xmlns:a14="http://schemas.microsoft.com/office/drawing/2010/main" w="9525" algn="ctr">
                <a:solidFill>
                  <a:schemeClr val="bg2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7" name="AutoShape 103"/>
          <p:cNvSpPr>
            <a:spLocks noChangeArrowheads="1"/>
          </p:cNvSpPr>
          <p:nvPr/>
        </p:nvSpPr>
        <p:spPr bwMode="hidden">
          <a:xfrm>
            <a:off x="1828800" y="74613"/>
            <a:ext cx="136525" cy="6718300"/>
          </a:xfrm>
          <a:prstGeom prst="roundRect">
            <a:avLst>
              <a:gd name="adj" fmla="val 50000"/>
            </a:avLst>
          </a:prstGeom>
          <a:gradFill rotWithShape="1">
            <a:gsLst>
              <a:gs pos="0">
                <a:srgbClr val="182F47"/>
              </a:gs>
              <a:gs pos="50000">
                <a:srgbClr val="336699"/>
              </a:gs>
              <a:gs pos="100000">
                <a:srgbClr val="182F47"/>
              </a:gs>
            </a:gsLst>
            <a:lin ang="0" scaled="1"/>
          </a:gradFill>
          <a:ln>
            <a:noFill/>
          </a:ln>
          <a:effectLst/>
          <a:extLst>
            <a:ext uri="{91240B29-F687-4F45-9708-019B960494DF}">
              <a14:hiddenLine xmlns="" xmlns:a14="http://schemas.microsoft.com/office/drawing/2010/main" w="9525">
                <a:solidFill>
                  <a:schemeClr val="bg2"/>
                </a:solidFill>
                <a:round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pic>
        <p:nvPicPr>
          <p:cNvPr id="18" name="Picture 30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2238" y="125413"/>
            <a:ext cx="1706562" cy="6619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9" name="Group 18"/>
          <p:cNvGrpSpPr/>
          <p:nvPr/>
        </p:nvGrpSpPr>
        <p:grpSpPr>
          <a:xfrm>
            <a:off x="1934852" y="104370"/>
            <a:ext cx="7088497" cy="3598095"/>
            <a:chOff x="1929470" y="1105767"/>
            <a:chExt cx="7080628" cy="3598095"/>
          </a:xfrm>
          <a:effectLst/>
        </p:grpSpPr>
        <p:pic>
          <p:nvPicPr>
            <p:cNvPr id="20" name="Picture 19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929470" y="1105767"/>
              <a:ext cx="7080627" cy="2539663"/>
            </a:xfrm>
            <a:prstGeom prst="rect">
              <a:avLst/>
            </a:prstGeom>
          </p:spPr>
        </p:pic>
        <p:pic>
          <p:nvPicPr>
            <p:cNvPr id="21" name="Picture 20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954725" y="3625132"/>
              <a:ext cx="7055373" cy="1078730"/>
            </a:xfrm>
            <a:prstGeom prst="rect">
              <a:avLst/>
            </a:prstGeom>
          </p:spPr>
        </p:pic>
      </p:grpSp>
      <p:sp>
        <p:nvSpPr>
          <p:cNvPr id="22" name="TextBox 30"/>
          <p:cNvSpPr>
            <a:spLocks/>
          </p:cNvSpPr>
          <p:nvPr/>
        </p:nvSpPr>
        <p:spPr bwMode="auto">
          <a:xfrm>
            <a:off x="2193925" y="4911725"/>
            <a:ext cx="1828800" cy="1069975"/>
          </a:xfrm>
          <a:custGeom>
            <a:avLst/>
            <a:gdLst>
              <a:gd name="T0" fmla="*/ 0 w 1828780"/>
              <a:gd name="T1" fmla="*/ 0 h 1069975"/>
              <a:gd name="T2" fmla="*/ 1828780 w 1828780"/>
              <a:gd name="T3" fmla="*/ 0 h 1069975"/>
              <a:gd name="T4" fmla="*/ 1828780 w 1828780"/>
              <a:gd name="T5" fmla="*/ 1069975 h 1069975"/>
              <a:gd name="T6" fmla="*/ 0 w 1828780"/>
              <a:gd name="T7" fmla="*/ 1069975 h 1069975"/>
              <a:gd name="T8" fmla="*/ 0 w 1828780"/>
              <a:gd name="T9" fmla="*/ 0 h 1069975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1828780" h="1069975">
                <a:moveTo>
                  <a:pt x="0" y="0"/>
                </a:moveTo>
                <a:cubicBezTo>
                  <a:pt x="304797" y="-178329"/>
                  <a:pt x="1523983" y="-178329"/>
                  <a:pt x="1828780" y="0"/>
                </a:cubicBezTo>
                <a:cubicBezTo>
                  <a:pt x="2133577" y="178329"/>
                  <a:pt x="2133577" y="891646"/>
                  <a:pt x="1828780" y="1069975"/>
                </a:cubicBezTo>
                <a:cubicBezTo>
                  <a:pt x="1523983" y="1248304"/>
                  <a:pt x="304797" y="1248304"/>
                  <a:pt x="0" y="1069975"/>
                </a:cubicBezTo>
                <a:cubicBezTo>
                  <a:pt x="-304797" y="891646"/>
                  <a:pt x="-304797" y="178329"/>
                  <a:pt x="0" y="0"/>
                </a:cubicBezTo>
                <a:close/>
              </a:path>
            </a:pathLst>
          </a:cu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endParaRPr lang="en-US"/>
          </a:p>
        </p:txBody>
      </p:sp>
      <p:sp>
        <p:nvSpPr>
          <p:cNvPr id="24" name="TextBox 23"/>
          <p:cNvSpPr txBox="1"/>
          <p:nvPr/>
        </p:nvSpPr>
        <p:spPr>
          <a:xfrm>
            <a:off x="2011708" y="5981700"/>
            <a:ext cx="6857925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@2012 </a:t>
            </a:r>
            <a:r>
              <a:rPr lang="en-US" dirty="0" err="1" smtClean="0"/>
              <a:t>Cengage</a:t>
            </a:r>
            <a:r>
              <a:rPr lang="en-US" dirty="0" smtClean="0"/>
              <a:t> Learning. All Rights Reserved. May not be copied, scanned, or duplicated in whole or in part, except for use as permitted in a license distributed with a certain product or service or otherwise on a password–protected</a:t>
            </a:r>
            <a:r>
              <a:rPr lang="en-US" baseline="0" dirty="0" smtClean="0"/>
              <a:t> website for classroom.</a:t>
            </a: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1637438477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  <p:hf hdr="0" dt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showMasterPhAnim="0" type="title" preserve="1">
  <p:cSld name="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26" name="Rectangle 130"/>
          <p:cNvSpPr>
            <a:spLocks noChangeArrowheads="1"/>
          </p:cNvSpPr>
          <p:nvPr/>
        </p:nvSpPr>
        <p:spPr bwMode="auto">
          <a:xfrm>
            <a:off x="84138" y="4892675"/>
            <a:ext cx="5029200" cy="1868488"/>
          </a:xfrm>
          <a:prstGeom prst="rect">
            <a:avLst/>
          </a:prstGeom>
          <a:gradFill rotWithShape="1">
            <a:gsLst>
              <a:gs pos="0">
                <a:srgbClr val="CCECFF"/>
              </a:gs>
              <a:gs pos="100000">
                <a:schemeClr val="bg1"/>
              </a:gs>
            </a:gsLst>
            <a:lin ang="18900000" scaled="1"/>
          </a:gradFill>
          <a:ln>
            <a:noFill/>
          </a:ln>
          <a:effectLst/>
          <a:extLs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pic>
        <p:nvPicPr>
          <p:cNvPr id="4230" name="Picture 134" descr="Chapbar01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263" y="46038"/>
            <a:ext cx="1581150" cy="678815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228" name="Picture 132" descr="Cover01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77788"/>
            <a:ext cx="4457700" cy="669925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100" name="Rectangle 4"/>
          <p:cNvSpPr>
            <a:spLocks noGrp="1" noChangeArrowheads="1"/>
          </p:cNvSpPr>
          <p:nvPr>
            <p:ph type="ftr" sz="quarter" idx="3"/>
          </p:nvPr>
        </p:nvSpPr>
        <p:spPr>
          <a:xfrm>
            <a:off x="4552950" y="6373813"/>
            <a:ext cx="3286125" cy="293687"/>
          </a:xfrm>
          <a:extLst>
            <a:ext uri="{AF507438-7753-43E0-B8FC-AC1667EBCBE1}">
              <a14:hiddenEffects xmlns="" xmlns:a14="http://schemas.microsoft.com/office/drawing/2010/main">
                <a:effectLst>
                  <a:outerShdw dist="17961" dir="2700000" algn="ctr" rotWithShape="0">
                    <a:schemeClr val="tx1"/>
                  </a:outerShdw>
                </a:effectLst>
              </a14:hiddenEffects>
            </a:ext>
          </a:extLst>
        </p:spPr>
        <p:txBody>
          <a:bodyPr lIns="91440" rIns="91440"/>
          <a:lstStyle>
            <a:lvl1pPr algn="ctr">
              <a:defRPr>
                <a:solidFill>
                  <a:srgbClr val="003366"/>
                </a:solidFill>
                <a:effectLst>
                  <a:outerShdw blurRad="38100" dist="38100" dir="2700000" algn="tl">
                    <a:srgbClr val="C0C0C0"/>
                  </a:outerShdw>
                </a:effectLst>
              </a:defRPr>
            </a:lvl1pPr>
          </a:lstStyle>
          <a:p>
            <a:r>
              <a:rPr lang="en-US" smtClean="0"/>
              <a:t>© 2008 Thomson/South-Western. All rights reserved.</a:t>
            </a:r>
            <a:endParaRPr lang="en-US"/>
          </a:p>
        </p:txBody>
      </p:sp>
      <p:sp>
        <p:nvSpPr>
          <p:cNvPr id="4101" name="Text Box 5"/>
          <p:cNvSpPr txBox="1">
            <a:spLocks noChangeArrowheads="1"/>
          </p:cNvSpPr>
          <p:nvPr/>
        </p:nvSpPr>
        <p:spPr bwMode="auto">
          <a:xfrm>
            <a:off x="198438" y="5862638"/>
            <a:ext cx="1371600" cy="774700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tx1"/>
            </a:outerShdw>
          </a:effectLst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900" b="1">
                <a:solidFill>
                  <a:schemeClr val="bg1"/>
                </a:solidFill>
              </a:rPr>
              <a:t>PowerPoint Presentation by Charlie Cook</a:t>
            </a:r>
            <a:br>
              <a:rPr lang="en-US" sz="900" b="1">
                <a:solidFill>
                  <a:schemeClr val="bg1"/>
                </a:solidFill>
              </a:rPr>
            </a:br>
            <a:r>
              <a:rPr lang="en-US" sz="900" b="1">
                <a:solidFill>
                  <a:schemeClr val="bg1"/>
                </a:solidFill>
              </a:rPr>
              <a:t>The University of West Alabama</a:t>
            </a:r>
          </a:p>
        </p:txBody>
      </p:sp>
      <p:sp>
        <p:nvSpPr>
          <p:cNvPr id="4098" name="Rectangle 2"/>
          <p:cNvSpPr>
            <a:spLocks noGrp="1" noChangeArrowheads="1"/>
          </p:cNvSpPr>
          <p:nvPr>
            <p:ph type="ctrTitle"/>
          </p:nvPr>
        </p:nvSpPr>
        <p:spPr bwMode="auto">
          <a:xfrm>
            <a:off x="2101850" y="685800"/>
            <a:ext cx="3567113" cy="3292475"/>
          </a:xfrm>
          <a:effectLst>
            <a:outerShdw dist="17961" dir="2700000" algn="ctr" rotWithShape="0">
              <a:srgbClr val="003366"/>
            </a:outerShdw>
          </a:effectLst>
          <a:extLst>
            <a:ext uri="{909E8E84-426E-40DD-AFC4-6F175D3DCCD1}">
              <a14:hiddenFill xmlns="" xmlns:a14="http://schemas.microsoft.com/office/drawing/2010/main">
                <a:solidFill>
                  <a:srgbClr val="EAEAEA">
                    <a:alpha val="25999"/>
                  </a:srgbClr>
                </a:solidFill>
              </a14:hiddenFill>
            </a:ext>
            <a:ext uri="{91240B29-F687-4F45-9708-019B960494DF}">
              <a14:hiddenLine xmlns=""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anchorCtr="1"/>
          <a:lstStyle>
            <a:lvl1pPr algn="ctr">
              <a:defRPr sz="2800" b="1">
                <a:solidFill>
                  <a:srgbClr val="996633"/>
                </a:solidFill>
                <a:latin typeface="Arial" charset="0"/>
              </a:defRPr>
            </a:lvl1pPr>
          </a:lstStyle>
          <a:p>
            <a:pPr lvl="0"/>
            <a:r>
              <a:rPr lang="en-US" noProof="0" smtClean="0"/>
              <a:t>Click to edit Master title style</a:t>
            </a:r>
          </a:p>
        </p:txBody>
      </p:sp>
      <p:sp>
        <p:nvSpPr>
          <p:cNvPr id="4195" name="Rectangle 99"/>
          <p:cNvSpPr>
            <a:spLocks noChangeArrowheads="1"/>
          </p:cNvSpPr>
          <p:nvPr/>
        </p:nvSpPr>
        <p:spPr bwMode="hidden">
          <a:xfrm>
            <a:off x="9023350" y="0"/>
            <a:ext cx="136525" cy="6858000"/>
          </a:xfrm>
          <a:prstGeom prst="rect">
            <a:avLst/>
          </a:prstGeom>
          <a:gradFill rotWithShape="1">
            <a:gsLst>
              <a:gs pos="0">
                <a:srgbClr val="336699">
                  <a:gamma/>
                  <a:shade val="46275"/>
                  <a:invGamma/>
                </a:srgbClr>
              </a:gs>
              <a:gs pos="50000">
                <a:srgbClr val="336699"/>
              </a:gs>
              <a:gs pos="100000">
                <a:srgbClr val="336699">
                  <a:gamma/>
                  <a:shade val="46275"/>
                  <a:invGamma/>
                </a:srgbClr>
              </a:gs>
            </a:gsLst>
            <a:lin ang="0" scaled="1"/>
          </a:gradFill>
          <a:ln>
            <a:noFill/>
          </a:ln>
          <a:effectLst/>
          <a:extLst>
            <a:ext uri="{91240B29-F687-4F45-9708-019B960494DF}">
              <a14:hiddenLine xmlns="" xmlns:a14="http://schemas.microsoft.com/office/drawing/2010/main" w="9525">
                <a:solidFill>
                  <a:schemeClr val="bg2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196" name="Rectangle 100"/>
          <p:cNvSpPr>
            <a:spLocks noChangeArrowheads="1"/>
          </p:cNvSpPr>
          <p:nvPr/>
        </p:nvSpPr>
        <p:spPr bwMode="hidden">
          <a:xfrm>
            <a:off x="-14288" y="1588"/>
            <a:ext cx="136526" cy="6856412"/>
          </a:xfrm>
          <a:prstGeom prst="rect">
            <a:avLst/>
          </a:prstGeom>
          <a:gradFill rotWithShape="1">
            <a:gsLst>
              <a:gs pos="0">
                <a:srgbClr val="336699">
                  <a:gamma/>
                  <a:shade val="46275"/>
                  <a:invGamma/>
                </a:srgbClr>
              </a:gs>
              <a:gs pos="50000">
                <a:srgbClr val="336699"/>
              </a:gs>
              <a:gs pos="100000">
                <a:srgbClr val="336699">
                  <a:gamma/>
                  <a:shade val="46275"/>
                  <a:invGamma/>
                </a:srgbClr>
              </a:gs>
            </a:gsLst>
            <a:lin ang="0" scaled="1"/>
          </a:gradFill>
          <a:ln>
            <a:noFill/>
          </a:ln>
          <a:effectLst/>
          <a:extLst>
            <a:ext uri="{91240B29-F687-4F45-9708-019B960494DF}">
              <a14:hiddenLine xmlns="" xmlns:a14="http://schemas.microsoft.com/office/drawing/2010/main" w="9525">
                <a:solidFill>
                  <a:schemeClr val="bg2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197" name="AutoShape 101"/>
          <p:cNvSpPr>
            <a:spLocks noChangeArrowheads="1"/>
          </p:cNvSpPr>
          <p:nvPr/>
        </p:nvSpPr>
        <p:spPr bwMode="hidden">
          <a:xfrm>
            <a:off x="0" y="-11113"/>
            <a:ext cx="9144000" cy="136526"/>
          </a:xfrm>
          <a:custGeom>
            <a:avLst/>
            <a:gdLst>
              <a:gd name="G0" fmla="+- 270 0 0"/>
              <a:gd name="G1" fmla="+- 21600 0 270"/>
              <a:gd name="G2" fmla="*/ 270 1 2"/>
              <a:gd name="G3" fmla="+- 21600 0 G2"/>
              <a:gd name="G4" fmla="+/ 270 21600 2"/>
              <a:gd name="G5" fmla="+/ G1 0 2"/>
              <a:gd name="G6" fmla="*/ 21600 21600 270"/>
              <a:gd name="G7" fmla="*/ G6 1 2"/>
              <a:gd name="G8" fmla="+- 21600 0 G7"/>
              <a:gd name="G9" fmla="*/ 21600 1 2"/>
              <a:gd name="G10" fmla="+- 270 0 G9"/>
              <a:gd name="G11" fmla="?: G10 G8 0"/>
              <a:gd name="G12" fmla="?: G10 G7 21600"/>
              <a:gd name="T0" fmla="*/ 21465 w 21600"/>
              <a:gd name="T1" fmla="*/ 10800 h 21600"/>
              <a:gd name="T2" fmla="*/ 10800 w 21600"/>
              <a:gd name="T3" fmla="*/ 21600 h 21600"/>
              <a:gd name="T4" fmla="*/ 135 w 21600"/>
              <a:gd name="T5" fmla="*/ 10800 h 21600"/>
              <a:gd name="T6" fmla="*/ 10800 w 21600"/>
              <a:gd name="T7" fmla="*/ 0 h 21600"/>
              <a:gd name="T8" fmla="*/ 1935 w 21600"/>
              <a:gd name="T9" fmla="*/ 1935 h 21600"/>
              <a:gd name="T10" fmla="*/ 19665 w 21600"/>
              <a:gd name="T11" fmla="*/ 19665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T8" t="T9" r="T10" b="T11"/>
            <a:pathLst>
              <a:path w="21600" h="21600">
                <a:moveTo>
                  <a:pt x="0" y="0"/>
                </a:moveTo>
                <a:lnTo>
                  <a:pt x="270" y="21600"/>
                </a:lnTo>
                <a:lnTo>
                  <a:pt x="21330" y="21600"/>
                </a:lnTo>
                <a:lnTo>
                  <a:pt x="21600" y="0"/>
                </a:lnTo>
                <a:close/>
              </a:path>
            </a:pathLst>
          </a:custGeom>
          <a:gradFill rotWithShape="1">
            <a:gsLst>
              <a:gs pos="0">
                <a:srgbClr val="336699">
                  <a:gamma/>
                  <a:shade val="46275"/>
                  <a:invGamma/>
                </a:srgbClr>
              </a:gs>
              <a:gs pos="50000">
                <a:srgbClr val="336699"/>
              </a:gs>
              <a:gs pos="100000">
                <a:srgbClr val="336699">
                  <a:gamma/>
                  <a:shade val="46275"/>
                  <a:invGamma/>
                </a:srgbClr>
              </a:gs>
            </a:gsLst>
            <a:lin ang="5400000" scaled="1"/>
          </a:gradFill>
          <a:ln>
            <a:noFill/>
          </a:ln>
          <a:effectLst/>
          <a:extLst>
            <a:ext uri="{91240B29-F687-4F45-9708-019B960494DF}">
              <a14:hiddenLine xmlns="" xmlns:a14="http://schemas.microsoft.com/office/drawing/2010/main" w="9525" algn="ctr">
                <a:solidFill>
                  <a:schemeClr val="bg2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198" name="AutoShape 102"/>
          <p:cNvSpPr>
            <a:spLocks noChangeArrowheads="1"/>
          </p:cNvSpPr>
          <p:nvPr/>
        </p:nvSpPr>
        <p:spPr bwMode="hidden">
          <a:xfrm flipV="1">
            <a:off x="-1588" y="6745288"/>
            <a:ext cx="9144001" cy="136525"/>
          </a:xfrm>
          <a:custGeom>
            <a:avLst/>
            <a:gdLst>
              <a:gd name="G0" fmla="+- 288 0 0"/>
              <a:gd name="G1" fmla="+- 21600 0 288"/>
              <a:gd name="G2" fmla="*/ 288 1 2"/>
              <a:gd name="G3" fmla="+- 21600 0 G2"/>
              <a:gd name="G4" fmla="+/ 288 21600 2"/>
              <a:gd name="G5" fmla="+/ G1 0 2"/>
              <a:gd name="G6" fmla="*/ 21600 21600 288"/>
              <a:gd name="G7" fmla="*/ G6 1 2"/>
              <a:gd name="G8" fmla="+- 21600 0 G7"/>
              <a:gd name="G9" fmla="*/ 21600 1 2"/>
              <a:gd name="G10" fmla="+- 288 0 G9"/>
              <a:gd name="G11" fmla="?: G10 G8 0"/>
              <a:gd name="G12" fmla="?: G10 G7 21600"/>
              <a:gd name="T0" fmla="*/ 21456 w 21600"/>
              <a:gd name="T1" fmla="*/ 10800 h 21600"/>
              <a:gd name="T2" fmla="*/ 10800 w 21600"/>
              <a:gd name="T3" fmla="*/ 21600 h 21600"/>
              <a:gd name="T4" fmla="*/ 144 w 21600"/>
              <a:gd name="T5" fmla="*/ 10800 h 21600"/>
              <a:gd name="T6" fmla="*/ 10800 w 21600"/>
              <a:gd name="T7" fmla="*/ 0 h 21600"/>
              <a:gd name="T8" fmla="*/ 1944 w 21600"/>
              <a:gd name="T9" fmla="*/ 1944 h 21600"/>
              <a:gd name="T10" fmla="*/ 19656 w 21600"/>
              <a:gd name="T11" fmla="*/ 19656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T8" t="T9" r="T10" b="T11"/>
            <a:pathLst>
              <a:path w="21600" h="21600">
                <a:moveTo>
                  <a:pt x="0" y="0"/>
                </a:moveTo>
                <a:lnTo>
                  <a:pt x="288" y="21600"/>
                </a:lnTo>
                <a:lnTo>
                  <a:pt x="21312" y="21600"/>
                </a:lnTo>
                <a:lnTo>
                  <a:pt x="21600" y="0"/>
                </a:lnTo>
                <a:close/>
              </a:path>
            </a:pathLst>
          </a:custGeom>
          <a:gradFill rotWithShape="1">
            <a:gsLst>
              <a:gs pos="0">
                <a:srgbClr val="336699">
                  <a:gamma/>
                  <a:shade val="46275"/>
                  <a:invGamma/>
                </a:srgbClr>
              </a:gs>
              <a:gs pos="50000">
                <a:srgbClr val="336699"/>
              </a:gs>
              <a:gs pos="100000">
                <a:srgbClr val="336699">
                  <a:gamma/>
                  <a:shade val="46275"/>
                  <a:invGamma/>
                </a:srgbClr>
              </a:gs>
            </a:gsLst>
            <a:lin ang="5400000" scaled="1"/>
          </a:gradFill>
          <a:ln>
            <a:noFill/>
          </a:ln>
          <a:effectLst/>
          <a:extLst>
            <a:ext uri="{91240B29-F687-4F45-9708-019B960494DF}">
              <a14:hiddenLine xmlns="" xmlns:a14="http://schemas.microsoft.com/office/drawing/2010/main" w="9525" algn="ctr">
                <a:solidFill>
                  <a:schemeClr val="bg2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199" name="AutoShape 103"/>
          <p:cNvSpPr>
            <a:spLocks noChangeArrowheads="1"/>
          </p:cNvSpPr>
          <p:nvPr/>
        </p:nvSpPr>
        <p:spPr bwMode="hidden">
          <a:xfrm>
            <a:off x="1646238" y="74613"/>
            <a:ext cx="136525" cy="6718300"/>
          </a:xfrm>
          <a:prstGeom prst="roundRect">
            <a:avLst>
              <a:gd name="adj" fmla="val 50000"/>
            </a:avLst>
          </a:prstGeom>
          <a:gradFill rotWithShape="1">
            <a:gsLst>
              <a:gs pos="0">
                <a:srgbClr val="336699">
                  <a:gamma/>
                  <a:shade val="46275"/>
                  <a:invGamma/>
                </a:srgbClr>
              </a:gs>
              <a:gs pos="50000">
                <a:srgbClr val="336699"/>
              </a:gs>
              <a:gs pos="100000">
                <a:srgbClr val="336699">
                  <a:gamma/>
                  <a:shade val="46275"/>
                  <a:invGamma/>
                </a:srgbClr>
              </a:gs>
            </a:gsLst>
            <a:lin ang="0" scaled="1"/>
          </a:gradFill>
          <a:ln>
            <a:noFill/>
          </a:ln>
          <a:effectLst/>
          <a:extLst>
            <a:ext uri="{91240B29-F687-4F45-9708-019B960494DF}">
              <a14:hiddenLine xmlns="" xmlns:a14="http://schemas.microsoft.com/office/drawing/2010/main" w="9525">
                <a:solidFill>
                  <a:schemeClr val="bg2"/>
                </a:solidFill>
                <a:round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231" name="Text Box 135"/>
          <p:cNvSpPr txBox="1">
            <a:spLocks noChangeArrowheads="1"/>
          </p:cNvSpPr>
          <p:nvPr/>
        </p:nvSpPr>
        <p:spPr bwMode="auto">
          <a:xfrm>
            <a:off x="2011363" y="4800600"/>
            <a:ext cx="2378075" cy="11874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400" b="1">
                <a:solidFill>
                  <a:srgbClr val="003366"/>
                </a:solidFill>
              </a:rPr>
              <a:t>Plunkett </a:t>
            </a:r>
            <a:br>
              <a:rPr lang="en-US" sz="2400" b="1">
                <a:solidFill>
                  <a:srgbClr val="003366"/>
                </a:solidFill>
              </a:rPr>
            </a:br>
            <a:r>
              <a:rPr lang="en-US" sz="2400" b="1">
                <a:solidFill>
                  <a:srgbClr val="003366"/>
                </a:solidFill>
                <a:cs typeface="Arial" charset="0"/>
              </a:rPr>
              <a:t>Attner</a:t>
            </a:r>
            <a:br>
              <a:rPr lang="en-US" sz="2400" b="1">
                <a:solidFill>
                  <a:srgbClr val="003366"/>
                </a:solidFill>
                <a:cs typeface="Arial" charset="0"/>
              </a:rPr>
            </a:br>
            <a:r>
              <a:rPr lang="en-US" sz="2400" b="1">
                <a:solidFill>
                  <a:srgbClr val="003366"/>
                </a:solidFill>
                <a:cs typeface="Arial" charset="0"/>
              </a:rPr>
              <a:t>Allen</a:t>
            </a:r>
          </a:p>
        </p:txBody>
      </p:sp>
    </p:spTree>
  </p:cSld>
  <p:clrMapOvr>
    <a:masterClrMapping/>
  </p:clrMapOvr>
  <p:transition>
    <p:random/>
  </p:transition>
  <p:timing>
    <p:tnLst>
      <p:par>
        <p:cTn id="1" dur="indefinite" restart="never" nodeType="tmRoot"/>
      </p:par>
    </p:tnLst>
  </p:timing>
  <p:hf hd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0" y="2652713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7" name="Oval 6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73795" y="5052545"/>
            <a:ext cx="5637010" cy="882119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17581" y="3132290"/>
            <a:ext cx="7175351" cy="1793167"/>
          </a:xfrm>
          <a:effectLst/>
        </p:spPr>
        <p:txBody>
          <a:bodyPr/>
          <a:lstStyle>
            <a:lvl1pPr marL="640080" indent="-457200" algn="l">
              <a:defRPr sz="5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8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CFC8709-085D-4386-AE23-A6AFAFA63FCB}" type="datetime1">
              <a:rPr lang="en-US" smtClean="0"/>
              <a:pPr>
                <a:defRPr/>
              </a:pPr>
              <a:t>11/9/2011</a:t>
            </a:fld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9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© 2008 Thomson/South-Western. All rights reserved.</a:t>
            </a:r>
            <a:endParaRPr lang="en-US"/>
          </a:p>
        </p:txBody>
      </p:sp>
      <p:sp>
        <p:nvSpPr>
          <p:cNvPr id="10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5–</a:t>
            </a:r>
            <a:fld id="{22311AF2-5E87-4AD9-B3B4-DA4DE34BAB0A}" type="slidenum">
              <a:rPr lang="en-US" smtClean="0">
                <a:cs typeface="+mn-cs"/>
              </a:rPr>
              <a:pPr/>
              <a:t>‹#›</a:t>
            </a:fld>
            <a:endParaRPr lang="en-US">
              <a:cs typeface="+mn-cs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2412744898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hf hd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Managem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1188757" y="2148854"/>
            <a:ext cx="6400800" cy="347472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pPr>
              <a:defRPr/>
            </a:pPr>
            <a:fld id="{CCE3A145-D5C5-4390-A935-63465306E219}" type="datetime1">
              <a:rPr lang="en-US" smtClean="0"/>
              <a:pPr>
                <a:defRPr/>
              </a:pPr>
              <a:t>11/9/2011</a:t>
            </a:fld>
            <a:endParaRPr lang="en-US" sz="1000" dirty="0">
              <a:solidFill>
                <a:schemeClr val="tx1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r>
              <a:rPr lang="en-US" smtClean="0"/>
              <a:t>© 2008 Thomson/South-Western. All rights reserved.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r>
              <a:rPr lang="en-US" smtClean="0"/>
              <a:t>5–</a:t>
            </a:r>
            <a:fld id="{22311AF2-5E87-4AD9-B3B4-DA4DE34BAB0A}" type="slidenum">
              <a:rPr lang="en-US" smtClean="0">
                <a:cs typeface="+mn-cs"/>
              </a:rPr>
              <a:pPr/>
              <a:t>‹#›</a:t>
            </a:fld>
            <a:endParaRPr lang="en-US">
              <a:cs typeface="+mn-cs"/>
            </a:endParaRPr>
          </a:p>
        </p:txBody>
      </p:sp>
      <p:sp>
        <p:nvSpPr>
          <p:cNvPr id="9" name="Titl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4222891226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hf hdr="0" dt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2_Managem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548683" y="411513"/>
            <a:ext cx="7955193" cy="1143000"/>
          </a:xfrm>
          <a:solidFill>
            <a:srgbClr val="1655A2">
              <a:alpha val="69020"/>
            </a:srgbClr>
          </a:solidFill>
        </p:spPr>
        <p:txBody>
          <a:bodyPr/>
          <a:lstStyle>
            <a:lvl1pPr algn="l">
              <a:defRPr baseline="0"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1188757" y="2148854"/>
            <a:ext cx="6400800" cy="347472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5"/>
          </p:nvPr>
        </p:nvSpPr>
        <p:spPr>
          <a:xfrm>
            <a:off x="7954963" y="5989638"/>
            <a:ext cx="1006475" cy="868362"/>
          </a:xfrm>
          <a:prstGeom prst="flowChartConnector">
            <a:avLst/>
          </a:prstGeom>
          <a:solidFill>
            <a:srgbClr val="1655A2">
              <a:alpha val="62000"/>
            </a:srgbClr>
          </a:solidFill>
          <a:ln>
            <a:solidFill>
              <a:schemeClr val="accent1">
                <a:lumMod val="75000"/>
              </a:schemeClr>
            </a:solidFill>
          </a:ln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5–</a:t>
            </a:r>
            <a:fld id="{22311AF2-5E87-4AD9-B3B4-DA4DE34BAB0A}" type="slidenum">
              <a:rPr lang="en-US" smtClean="0">
                <a:cs typeface="+mn-cs"/>
              </a:rPr>
              <a:pPr/>
              <a:t>‹#›</a:t>
            </a:fld>
            <a:endParaRPr lang="en-US">
              <a:cs typeface="+mn-cs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365807" y="6367195"/>
            <a:ext cx="749799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dirty="0" smtClean="0"/>
              <a:t>@2012 </a:t>
            </a:r>
            <a:r>
              <a:rPr lang="en-US" dirty="0" err="1" smtClean="0"/>
              <a:t>Cengage</a:t>
            </a:r>
            <a:r>
              <a:rPr lang="en-US" dirty="0" smtClean="0"/>
              <a:t> Learning. All Rights Reserved. May not be copied, scanned, or duplicated in whole or in part, except for use as permitted in a license distributed with a certain product or service or otherwise on a password–protected</a:t>
            </a:r>
            <a:r>
              <a:rPr lang="en-US" baseline="0" dirty="0" smtClean="0"/>
              <a:t> website for classroom.</a:t>
            </a: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1554861851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  <p:hf hdr="0" dt="0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142999" y="731519"/>
            <a:ext cx="3346704" cy="347472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731520"/>
            <a:ext cx="3346704" cy="347472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32998DB-D439-4F54-B913-333E42F4BBD5}" type="datetime1">
              <a:rPr lang="en-US" smtClean="0"/>
              <a:pPr>
                <a:defRPr/>
              </a:pPr>
              <a:t>11/9/2011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6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© 2008 Thomson/South-Western. All rights reserved.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7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5–</a:t>
            </a:r>
            <a:fld id="{CBED7D17-CC5C-4F21-8AF3-87FA23A4775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028852858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1_Managem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548683" y="411513"/>
            <a:ext cx="7955193" cy="1143000"/>
          </a:xfrm>
          <a:solidFill>
            <a:srgbClr val="1655A2">
              <a:alpha val="69020"/>
            </a:srgbClr>
          </a:solidFill>
        </p:spPr>
        <p:txBody>
          <a:bodyPr/>
          <a:lstStyle>
            <a:lvl1pPr algn="l">
              <a:defRPr baseline="0"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1188757" y="2148854"/>
            <a:ext cx="6400800" cy="347472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pPr>
              <a:defRPr/>
            </a:pPr>
            <a:fld id="{C82AFCE1-161D-4C13-A54E-E33BE67BF2D3}" type="datetime1">
              <a:rPr lang="en-US" smtClean="0"/>
              <a:pPr>
                <a:defRPr/>
              </a:pPr>
              <a:t>11/9/2011</a:t>
            </a:fld>
            <a:endParaRPr lang="en-US" sz="1000" dirty="0">
              <a:solidFill>
                <a:schemeClr val="tx1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r>
              <a:rPr lang="en-US" smtClean="0"/>
              <a:t>© 2008 Thomson/South-Western. All rights reserved.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r>
              <a:rPr lang="en-US" smtClean="0"/>
              <a:t>5–</a:t>
            </a:r>
            <a:fld id="{22311AF2-5E87-4AD9-B3B4-DA4DE34BAB0A}" type="slidenum">
              <a:rPr lang="en-US" smtClean="0">
                <a:cs typeface="+mn-cs"/>
              </a:rPr>
              <a:pPr/>
              <a:t>‹#›</a:t>
            </a:fld>
            <a:endParaRPr lang="en-US">
              <a:cs typeface="+mn-cs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1554861851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hf hdr="0" dt="0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CCF5C1E-7908-4D53-A67B-B878D6E22CD3}" type="datetime1">
              <a:rPr lang="en-US" smtClean="0"/>
              <a:pPr>
                <a:defRPr/>
              </a:pPr>
              <a:t>11/9/2011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© 2008 Thomson/South-Western. All rights reserved.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5–</a:t>
            </a:r>
            <a:fld id="{5551C659-9CFD-4FC1-AD95-FA4166CD7D8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717099288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showMasterPhAnim="0" preserve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5105400"/>
            <a:ext cx="9144000" cy="175260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9144000" cy="51054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0" y="3768725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5" name="Oval 4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6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0" y="5105400"/>
            <a:ext cx="9144000" cy="175260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0" y="0"/>
            <a:ext cx="9144000" cy="51054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sp>
        <p:nvSpPr>
          <p:cNvPr id="8" name="Rectangle 7"/>
          <p:cNvSpPr/>
          <p:nvPr/>
        </p:nvSpPr>
        <p:spPr>
          <a:xfrm>
            <a:off x="0" y="3768725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9" name="Oval 8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6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0" y="5105400"/>
            <a:ext cx="9144000" cy="175260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0" y="3768725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2" name="Text Box 5"/>
          <p:cNvSpPr txBox="1">
            <a:spLocks noChangeArrowheads="1"/>
          </p:cNvSpPr>
          <p:nvPr/>
        </p:nvSpPr>
        <p:spPr bwMode="auto">
          <a:xfrm>
            <a:off x="274638" y="5862638"/>
            <a:ext cx="1371600" cy="774700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tx1"/>
            </a:outerShdw>
          </a:effectLst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10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10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10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1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1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  <a:defRPr/>
            </a:pPr>
            <a:r>
              <a:rPr lang="en-US" sz="900" b="1" smtClean="0">
                <a:solidFill>
                  <a:schemeClr val="bg1"/>
                </a:solidFill>
              </a:rPr>
              <a:t>PowerPoint Presentation by Charlie Cook</a:t>
            </a:r>
            <a:br>
              <a:rPr lang="en-US" sz="900" b="1" smtClean="0">
                <a:solidFill>
                  <a:schemeClr val="bg1"/>
                </a:solidFill>
              </a:rPr>
            </a:br>
            <a:r>
              <a:rPr lang="en-US" sz="900" b="1" smtClean="0">
                <a:solidFill>
                  <a:schemeClr val="bg1"/>
                </a:solidFill>
              </a:rPr>
              <a:t>The University of West Alabama</a:t>
            </a:r>
          </a:p>
        </p:txBody>
      </p:sp>
      <p:sp>
        <p:nvSpPr>
          <p:cNvPr id="13" name="Rectangle 99"/>
          <p:cNvSpPr>
            <a:spLocks noChangeArrowheads="1"/>
          </p:cNvSpPr>
          <p:nvPr/>
        </p:nvSpPr>
        <p:spPr bwMode="hidden">
          <a:xfrm>
            <a:off x="9023350" y="0"/>
            <a:ext cx="136525" cy="6858000"/>
          </a:xfrm>
          <a:prstGeom prst="rect">
            <a:avLst/>
          </a:prstGeom>
          <a:gradFill rotWithShape="1">
            <a:gsLst>
              <a:gs pos="0">
                <a:srgbClr val="182F47"/>
              </a:gs>
              <a:gs pos="50000">
                <a:srgbClr val="336699"/>
              </a:gs>
              <a:gs pos="100000">
                <a:srgbClr val="182F47"/>
              </a:gs>
            </a:gsLst>
            <a:lin ang="0" scaled="1"/>
          </a:gradFill>
          <a:ln>
            <a:noFill/>
          </a:ln>
          <a:effectLst/>
          <a:extLst>
            <a:ext uri="{91240B29-F687-4F45-9708-019B960494DF}">
              <a14:hiddenLine xmlns="" xmlns:a14="http://schemas.microsoft.com/office/drawing/2010/main" w="9525">
                <a:solidFill>
                  <a:schemeClr val="bg2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4" name="Rectangle 100"/>
          <p:cNvSpPr>
            <a:spLocks noChangeArrowheads="1"/>
          </p:cNvSpPr>
          <p:nvPr/>
        </p:nvSpPr>
        <p:spPr bwMode="hidden">
          <a:xfrm>
            <a:off x="-14288" y="1588"/>
            <a:ext cx="136526" cy="6856412"/>
          </a:xfrm>
          <a:prstGeom prst="rect">
            <a:avLst/>
          </a:prstGeom>
          <a:gradFill rotWithShape="1">
            <a:gsLst>
              <a:gs pos="0">
                <a:srgbClr val="182F47"/>
              </a:gs>
              <a:gs pos="50000">
                <a:srgbClr val="336699"/>
              </a:gs>
              <a:gs pos="100000">
                <a:srgbClr val="182F47"/>
              </a:gs>
            </a:gsLst>
            <a:lin ang="0" scaled="1"/>
          </a:gradFill>
          <a:ln>
            <a:noFill/>
          </a:ln>
          <a:effectLst/>
          <a:extLst>
            <a:ext uri="{91240B29-F687-4F45-9708-019B960494DF}">
              <a14:hiddenLine xmlns="" xmlns:a14="http://schemas.microsoft.com/office/drawing/2010/main" w="9525">
                <a:solidFill>
                  <a:schemeClr val="bg2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5" name="AutoShape 101"/>
          <p:cNvSpPr>
            <a:spLocks noChangeArrowheads="1"/>
          </p:cNvSpPr>
          <p:nvPr/>
        </p:nvSpPr>
        <p:spPr bwMode="hidden">
          <a:xfrm>
            <a:off x="0" y="-11113"/>
            <a:ext cx="9144000" cy="136526"/>
          </a:xfrm>
          <a:custGeom>
            <a:avLst/>
            <a:gdLst>
              <a:gd name="T0" fmla="*/ 2147483647 w 21600"/>
              <a:gd name="T1" fmla="*/ 108951060 h 21600"/>
              <a:gd name="T2" fmla="*/ 2147483647 w 21600"/>
              <a:gd name="T3" fmla="*/ 217902360 h 21600"/>
              <a:gd name="T4" fmla="*/ 2147483647 w 21600"/>
              <a:gd name="T5" fmla="*/ 108951060 h 21600"/>
              <a:gd name="T6" fmla="*/ 2147483647 w 21600"/>
              <a:gd name="T7" fmla="*/ 0 h 21600"/>
              <a:gd name="T8" fmla="*/ 0 60000 65536"/>
              <a:gd name="T9" fmla="*/ 0 60000 65536"/>
              <a:gd name="T10" fmla="*/ 0 60000 65536"/>
              <a:gd name="T11" fmla="*/ 0 60000 65536"/>
              <a:gd name="T12" fmla="*/ 1935 w 21600"/>
              <a:gd name="T13" fmla="*/ 1935 h 21600"/>
              <a:gd name="T14" fmla="*/ 19665 w 21600"/>
              <a:gd name="T15" fmla="*/ 19665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0" y="0"/>
                </a:moveTo>
                <a:lnTo>
                  <a:pt x="270" y="21600"/>
                </a:lnTo>
                <a:lnTo>
                  <a:pt x="21330" y="21600"/>
                </a:lnTo>
                <a:lnTo>
                  <a:pt x="21600" y="0"/>
                </a:lnTo>
                <a:lnTo>
                  <a:pt x="0" y="0"/>
                </a:lnTo>
                <a:close/>
              </a:path>
            </a:pathLst>
          </a:custGeom>
          <a:gradFill rotWithShape="1">
            <a:gsLst>
              <a:gs pos="0">
                <a:srgbClr val="182F47"/>
              </a:gs>
              <a:gs pos="50000">
                <a:srgbClr val="336699"/>
              </a:gs>
              <a:gs pos="100000">
                <a:srgbClr val="182F47"/>
              </a:gs>
            </a:gsLst>
            <a:lin ang="5400000" scaled="1"/>
          </a:gradFill>
          <a:ln>
            <a:noFill/>
          </a:ln>
          <a:effectLst/>
          <a:extLst>
            <a:ext uri="{91240B29-F687-4F45-9708-019B960494DF}">
              <a14:hiddenLine xmlns="" xmlns:a14="http://schemas.microsoft.com/office/drawing/2010/main" w="9525" algn="ctr">
                <a:solidFill>
                  <a:schemeClr val="bg2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6" name="AutoShape 102"/>
          <p:cNvSpPr>
            <a:spLocks noChangeArrowheads="1"/>
          </p:cNvSpPr>
          <p:nvPr/>
        </p:nvSpPr>
        <p:spPr bwMode="hidden">
          <a:xfrm flipV="1">
            <a:off x="-1588" y="6745288"/>
            <a:ext cx="9144001" cy="136525"/>
          </a:xfrm>
          <a:custGeom>
            <a:avLst/>
            <a:gdLst>
              <a:gd name="T0" fmla="*/ 2147483647 w 21600"/>
              <a:gd name="T1" fmla="*/ 108947904 h 21600"/>
              <a:gd name="T2" fmla="*/ 2147483647 w 21600"/>
              <a:gd name="T3" fmla="*/ 217894292 h 21600"/>
              <a:gd name="T4" fmla="*/ 2147483647 w 21600"/>
              <a:gd name="T5" fmla="*/ 108947904 h 21600"/>
              <a:gd name="T6" fmla="*/ 2147483647 w 21600"/>
              <a:gd name="T7" fmla="*/ 0 h 21600"/>
              <a:gd name="T8" fmla="*/ 0 60000 65536"/>
              <a:gd name="T9" fmla="*/ 0 60000 65536"/>
              <a:gd name="T10" fmla="*/ 0 60000 65536"/>
              <a:gd name="T11" fmla="*/ 0 60000 65536"/>
              <a:gd name="T12" fmla="*/ 1944 w 21600"/>
              <a:gd name="T13" fmla="*/ 1944 h 21600"/>
              <a:gd name="T14" fmla="*/ 19656 w 21600"/>
              <a:gd name="T15" fmla="*/ 19656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0" y="0"/>
                </a:moveTo>
                <a:lnTo>
                  <a:pt x="288" y="21600"/>
                </a:lnTo>
                <a:lnTo>
                  <a:pt x="21312" y="21600"/>
                </a:lnTo>
                <a:lnTo>
                  <a:pt x="21600" y="0"/>
                </a:lnTo>
                <a:lnTo>
                  <a:pt x="0" y="0"/>
                </a:lnTo>
                <a:close/>
              </a:path>
            </a:pathLst>
          </a:custGeom>
          <a:gradFill rotWithShape="1">
            <a:gsLst>
              <a:gs pos="0">
                <a:srgbClr val="182F47"/>
              </a:gs>
              <a:gs pos="50000">
                <a:srgbClr val="336699"/>
              </a:gs>
              <a:gs pos="100000">
                <a:srgbClr val="182F47"/>
              </a:gs>
            </a:gsLst>
            <a:lin ang="5400000" scaled="1"/>
          </a:gradFill>
          <a:ln>
            <a:noFill/>
          </a:ln>
          <a:effectLst/>
          <a:extLst>
            <a:ext uri="{91240B29-F687-4F45-9708-019B960494DF}">
              <a14:hiddenLine xmlns="" xmlns:a14="http://schemas.microsoft.com/office/drawing/2010/main" w="9525" algn="ctr">
                <a:solidFill>
                  <a:schemeClr val="bg2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7" name="AutoShape 103"/>
          <p:cNvSpPr>
            <a:spLocks noChangeArrowheads="1"/>
          </p:cNvSpPr>
          <p:nvPr/>
        </p:nvSpPr>
        <p:spPr bwMode="hidden">
          <a:xfrm>
            <a:off x="1828800" y="74613"/>
            <a:ext cx="136525" cy="6718300"/>
          </a:xfrm>
          <a:prstGeom prst="roundRect">
            <a:avLst>
              <a:gd name="adj" fmla="val 50000"/>
            </a:avLst>
          </a:prstGeom>
          <a:gradFill rotWithShape="1">
            <a:gsLst>
              <a:gs pos="0">
                <a:srgbClr val="182F47"/>
              </a:gs>
              <a:gs pos="50000">
                <a:srgbClr val="336699"/>
              </a:gs>
              <a:gs pos="100000">
                <a:srgbClr val="182F47"/>
              </a:gs>
            </a:gsLst>
            <a:lin ang="0" scaled="1"/>
          </a:gradFill>
          <a:ln>
            <a:noFill/>
          </a:ln>
          <a:effectLst/>
          <a:extLst>
            <a:ext uri="{91240B29-F687-4F45-9708-019B960494DF}">
              <a14:hiddenLine xmlns="" xmlns:a14="http://schemas.microsoft.com/office/drawing/2010/main" w="9525">
                <a:solidFill>
                  <a:schemeClr val="bg2"/>
                </a:solidFill>
                <a:round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pic>
        <p:nvPicPr>
          <p:cNvPr id="18" name="Picture 30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2238" y="125413"/>
            <a:ext cx="1706562" cy="6619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9" name="Group 18"/>
          <p:cNvGrpSpPr/>
          <p:nvPr/>
        </p:nvGrpSpPr>
        <p:grpSpPr>
          <a:xfrm>
            <a:off x="1934852" y="104370"/>
            <a:ext cx="7088497" cy="3598095"/>
            <a:chOff x="1929470" y="1105767"/>
            <a:chExt cx="7080628" cy="3598095"/>
          </a:xfrm>
          <a:effectLst/>
        </p:grpSpPr>
        <p:pic>
          <p:nvPicPr>
            <p:cNvPr id="20" name="Picture 19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929470" y="1105767"/>
              <a:ext cx="7080627" cy="2539663"/>
            </a:xfrm>
            <a:prstGeom prst="rect">
              <a:avLst/>
            </a:prstGeom>
          </p:spPr>
        </p:pic>
        <p:pic>
          <p:nvPicPr>
            <p:cNvPr id="21" name="Picture 20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954725" y="3625132"/>
              <a:ext cx="7055373" cy="1078730"/>
            </a:xfrm>
            <a:prstGeom prst="rect">
              <a:avLst/>
            </a:prstGeom>
          </p:spPr>
        </p:pic>
      </p:grpSp>
      <p:sp>
        <p:nvSpPr>
          <p:cNvPr id="22" name="TextBox 30"/>
          <p:cNvSpPr>
            <a:spLocks/>
          </p:cNvSpPr>
          <p:nvPr/>
        </p:nvSpPr>
        <p:spPr bwMode="auto">
          <a:xfrm>
            <a:off x="2193925" y="4911725"/>
            <a:ext cx="1828800" cy="1069975"/>
          </a:xfrm>
          <a:custGeom>
            <a:avLst/>
            <a:gdLst>
              <a:gd name="T0" fmla="*/ 0 w 1828780"/>
              <a:gd name="T1" fmla="*/ 0 h 1069975"/>
              <a:gd name="T2" fmla="*/ 1828780 w 1828780"/>
              <a:gd name="T3" fmla="*/ 0 h 1069975"/>
              <a:gd name="T4" fmla="*/ 1828780 w 1828780"/>
              <a:gd name="T5" fmla="*/ 1069975 h 1069975"/>
              <a:gd name="T6" fmla="*/ 0 w 1828780"/>
              <a:gd name="T7" fmla="*/ 1069975 h 1069975"/>
              <a:gd name="T8" fmla="*/ 0 w 1828780"/>
              <a:gd name="T9" fmla="*/ 0 h 1069975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1828780" h="1069975">
                <a:moveTo>
                  <a:pt x="0" y="0"/>
                </a:moveTo>
                <a:cubicBezTo>
                  <a:pt x="304797" y="-178329"/>
                  <a:pt x="1523983" y="-178329"/>
                  <a:pt x="1828780" y="0"/>
                </a:cubicBezTo>
                <a:cubicBezTo>
                  <a:pt x="2133577" y="178329"/>
                  <a:pt x="2133577" y="891646"/>
                  <a:pt x="1828780" y="1069975"/>
                </a:cubicBezTo>
                <a:cubicBezTo>
                  <a:pt x="1523983" y="1248304"/>
                  <a:pt x="304797" y="1248304"/>
                  <a:pt x="0" y="1069975"/>
                </a:cubicBezTo>
                <a:cubicBezTo>
                  <a:pt x="-304797" y="891646"/>
                  <a:pt x="-304797" y="178329"/>
                  <a:pt x="0" y="0"/>
                </a:cubicBezTo>
                <a:close/>
              </a:path>
            </a:pathLst>
          </a:cu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endParaRPr lang="en-US"/>
          </a:p>
        </p:txBody>
      </p:sp>
      <p:sp>
        <p:nvSpPr>
          <p:cNvPr id="24" name="TextBox 23"/>
          <p:cNvSpPr txBox="1"/>
          <p:nvPr/>
        </p:nvSpPr>
        <p:spPr>
          <a:xfrm>
            <a:off x="2011708" y="5981700"/>
            <a:ext cx="6857925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@2012 </a:t>
            </a:r>
            <a:r>
              <a:rPr lang="en-US" dirty="0" err="1" smtClean="0"/>
              <a:t>Cengage</a:t>
            </a:r>
            <a:r>
              <a:rPr lang="en-US" dirty="0" smtClean="0"/>
              <a:t> Learning. All Rights Reserved. May not be copied, scanned, or duplicated in whole or in part, except for use as permitted in a license distributed with a certain product or service or otherwise on a password–protected</a:t>
            </a:r>
            <a:r>
              <a:rPr lang="en-US" baseline="0" dirty="0" smtClean="0"/>
              <a:t> website for classroom.</a:t>
            </a: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1637438477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  <p:hf hdr="0" dt="0"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showMasterPhAnim="0" type="title" preserve="1">
  <p:cSld name="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26" name="Rectangle 130"/>
          <p:cNvSpPr>
            <a:spLocks noChangeArrowheads="1"/>
          </p:cNvSpPr>
          <p:nvPr/>
        </p:nvSpPr>
        <p:spPr bwMode="auto">
          <a:xfrm>
            <a:off x="84138" y="4892675"/>
            <a:ext cx="5029200" cy="1868488"/>
          </a:xfrm>
          <a:prstGeom prst="rect">
            <a:avLst/>
          </a:prstGeom>
          <a:gradFill rotWithShape="1">
            <a:gsLst>
              <a:gs pos="0">
                <a:srgbClr val="CCECFF"/>
              </a:gs>
              <a:gs pos="100000">
                <a:schemeClr val="bg1"/>
              </a:gs>
            </a:gsLst>
            <a:lin ang="18900000" scaled="1"/>
          </a:gradFill>
          <a:ln>
            <a:noFill/>
          </a:ln>
          <a:effectLst/>
          <a:extLs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pic>
        <p:nvPicPr>
          <p:cNvPr id="4230" name="Picture 134" descr="Chapbar01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263" y="46038"/>
            <a:ext cx="1581150" cy="678815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228" name="Picture 132" descr="Cover01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77788"/>
            <a:ext cx="4457700" cy="669925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100" name="Rectangle 4"/>
          <p:cNvSpPr>
            <a:spLocks noGrp="1" noChangeArrowheads="1"/>
          </p:cNvSpPr>
          <p:nvPr>
            <p:ph type="ftr" sz="quarter" idx="3"/>
          </p:nvPr>
        </p:nvSpPr>
        <p:spPr>
          <a:xfrm>
            <a:off x="4552950" y="6373813"/>
            <a:ext cx="3286125" cy="293687"/>
          </a:xfrm>
          <a:extLst>
            <a:ext uri="{AF507438-7753-43E0-B8FC-AC1667EBCBE1}">
              <a14:hiddenEffects xmlns="" xmlns:a14="http://schemas.microsoft.com/office/drawing/2010/main">
                <a:effectLst>
                  <a:outerShdw dist="17961" dir="2700000" algn="ctr" rotWithShape="0">
                    <a:schemeClr val="tx1"/>
                  </a:outerShdw>
                </a:effectLst>
              </a14:hiddenEffects>
            </a:ext>
          </a:extLst>
        </p:spPr>
        <p:txBody>
          <a:bodyPr lIns="91440" rIns="91440"/>
          <a:lstStyle>
            <a:lvl1pPr algn="ctr">
              <a:defRPr>
                <a:solidFill>
                  <a:srgbClr val="003366"/>
                </a:solidFill>
                <a:effectLst>
                  <a:outerShdw blurRad="38100" dist="38100" dir="2700000" algn="tl">
                    <a:srgbClr val="C0C0C0"/>
                  </a:outerShdw>
                </a:effectLst>
              </a:defRPr>
            </a:lvl1pPr>
          </a:lstStyle>
          <a:p>
            <a:r>
              <a:rPr lang="en-US" smtClean="0"/>
              <a:t>© 2008 Thomson/South-Western. All rights reserved.</a:t>
            </a:r>
            <a:endParaRPr lang="en-US"/>
          </a:p>
        </p:txBody>
      </p:sp>
      <p:sp>
        <p:nvSpPr>
          <p:cNvPr id="4101" name="Text Box 5"/>
          <p:cNvSpPr txBox="1">
            <a:spLocks noChangeArrowheads="1"/>
          </p:cNvSpPr>
          <p:nvPr/>
        </p:nvSpPr>
        <p:spPr bwMode="auto">
          <a:xfrm>
            <a:off x="198438" y="5862638"/>
            <a:ext cx="1371600" cy="774700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tx1"/>
            </a:outerShdw>
          </a:effectLst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900" b="1">
                <a:solidFill>
                  <a:schemeClr val="bg1"/>
                </a:solidFill>
              </a:rPr>
              <a:t>PowerPoint Presentation by Charlie Cook</a:t>
            </a:r>
            <a:br>
              <a:rPr lang="en-US" sz="900" b="1">
                <a:solidFill>
                  <a:schemeClr val="bg1"/>
                </a:solidFill>
              </a:rPr>
            </a:br>
            <a:r>
              <a:rPr lang="en-US" sz="900" b="1">
                <a:solidFill>
                  <a:schemeClr val="bg1"/>
                </a:solidFill>
              </a:rPr>
              <a:t>The University of West Alabama</a:t>
            </a:r>
          </a:p>
        </p:txBody>
      </p:sp>
      <p:sp>
        <p:nvSpPr>
          <p:cNvPr id="4098" name="Rectangle 2"/>
          <p:cNvSpPr>
            <a:spLocks noGrp="1" noChangeArrowheads="1"/>
          </p:cNvSpPr>
          <p:nvPr>
            <p:ph type="ctrTitle"/>
          </p:nvPr>
        </p:nvSpPr>
        <p:spPr bwMode="auto">
          <a:xfrm>
            <a:off x="2101850" y="685800"/>
            <a:ext cx="3567113" cy="3292475"/>
          </a:xfrm>
          <a:effectLst>
            <a:outerShdw dist="17961" dir="2700000" algn="ctr" rotWithShape="0">
              <a:srgbClr val="003366"/>
            </a:outerShdw>
          </a:effectLst>
          <a:extLst>
            <a:ext uri="{909E8E84-426E-40DD-AFC4-6F175D3DCCD1}">
              <a14:hiddenFill xmlns="" xmlns:a14="http://schemas.microsoft.com/office/drawing/2010/main">
                <a:solidFill>
                  <a:srgbClr val="EAEAEA">
                    <a:alpha val="25999"/>
                  </a:srgbClr>
                </a:solidFill>
              </a14:hiddenFill>
            </a:ext>
            <a:ext uri="{91240B29-F687-4F45-9708-019B960494DF}">
              <a14:hiddenLine xmlns=""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anchorCtr="1"/>
          <a:lstStyle>
            <a:lvl1pPr algn="ctr">
              <a:defRPr sz="2800" b="1">
                <a:solidFill>
                  <a:srgbClr val="996633"/>
                </a:solidFill>
                <a:latin typeface="Arial" charset="0"/>
              </a:defRPr>
            </a:lvl1pPr>
          </a:lstStyle>
          <a:p>
            <a:pPr lvl="0"/>
            <a:r>
              <a:rPr lang="en-US" noProof="0" smtClean="0"/>
              <a:t>Click to edit Master title style</a:t>
            </a:r>
          </a:p>
        </p:txBody>
      </p:sp>
      <p:sp>
        <p:nvSpPr>
          <p:cNvPr id="4195" name="Rectangle 99"/>
          <p:cNvSpPr>
            <a:spLocks noChangeArrowheads="1"/>
          </p:cNvSpPr>
          <p:nvPr/>
        </p:nvSpPr>
        <p:spPr bwMode="hidden">
          <a:xfrm>
            <a:off x="9023350" y="0"/>
            <a:ext cx="136525" cy="6858000"/>
          </a:xfrm>
          <a:prstGeom prst="rect">
            <a:avLst/>
          </a:prstGeom>
          <a:gradFill rotWithShape="1">
            <a:gsLst>
              <a:gs pos="0">
                <a:srgbClr val="336699">
                  <a:gamma/>
                  <a:shade val="46275"/>
                  <a:invGamma/>
                </a:srgbClr>
              </a:gs>
              <a:gs pos="50000">
                <a:srgbClr val="336699"/>
              </a:gs>
              <a:gs pos="100000">
                <a:srgbClr val="336699">
                  <a:gamma/>
                  <a:shade val="46275"/>
                  <a:invGamma/>
                </a:srgbClr>
              </a:gs>
            </a:gsLst>
            <a:lin ang="0" scaled="1"/>
          </a:gradFill>
          <a:ln>
            <a:noFill/>
          </a:ln>
          <a:effectLst/>
          <a:extLst>
            <a:ext uri="{91240B29-F687-4F45-9708-019B960494DF}">
              <a14:hiddenLine xmlns="" xmlns:a14="http://schemas.microsoft.com/office/drawing/2010/main" w="9525">
                <a:solidFill>
                  <a:schemeClr val="bg2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196" name="Rectangle 100"/>
          <p:cNvSpPr>
            <a:spLocks noChangeArrowheads="1"/>
          </p:cNvSpPr>
          <p:nvPr/>
        </p:nvSpPr>
        <p:spPr bwMode="hidden">
          <a:xfrm>
            <a:off x="-14288" y="1588"/>
            <a:ext cx="136526" cy="6856412"/>
          </a:xfrm>
          <a:prstGeom prst="rect">
            <a:avLst/>
          </a:prstGeom>
          <a:gradFill rotWithShape="1">
            <a:gsLst>
              <a:gs pos="0">
                <a:srgbClr val="336699">
                  <a:gamma/>
                  <a:shade val="46275"/>
                  <a:invGamma/>
                </a:srgbClr>
              </a:gs>
              <a:gs pos="50000">
                <a:srgbClr val="336699"/>
              </a:gs>
              <a:gs pos="100000">
                <a:srgbClr val="336699">
                  <a:gamma/>
                  <a:shade val="46275"/>
                  <a:invGamma/>
                </a:srgbClr>
              </a:gs>
            </a:gsLst>
            <a:lin ang="0" scaled="1"/>
          </a:gradFill>
          <a:ln>
            <a:noFill/>
          </a:ln>
          <a:effectLst/>
          <a:extLst>
            <a:ext uri="{91240B29-F687-4F45-9708-019B960494DF}">
              <a14:hiddenLine xmlns="" xmlns:a14="http://schemas.microsoft.com/office/drawing/2010/main" w="9525">
                <a:solidFill>
                  <a:schemeClr val="bg2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197" name="AutoShape 101"/>
          <p:cNvSpPr>
            <a:spLocks noChangeArrowheads="1"/>
          </p:cNvSpPr>
          <p:nvPr/>
        </p:nvSpPr>
        <p:spPr bwMode="hidden">
          <a:xfrm>
            <a:off x="0" y="-11113"/>
            <a:ext cx="9144000" cy="136526"/>
          </a:xfrm>
          <a:custGeom>
            <a:avLst/>
            <a:gdLst>
              <a:gd name="G0" fmla="+- 270 0 0"/>
              <a:gd name="G1" fmla="+- 21600 0 270"/>
              <a:gd name="G2" fmla="*/ 270 1 2"/>
              <a:gd name="G3" fmla="+- 21600 0 G2"/>
              <a:gd name="G4" fmla="+/ 270 21600 2"/>
              <a:gd name="G5" fmla="+/ G1 0 2"/>
              <a:gd name="G6" fmla="*/ 21600 21600 270"/>
              <a:gd name="G7" fmla="*/ G6 1 2"/>
              <a:gd name="G8" fmla="+- 21600 0 G7"/>
              <a:gd name="G9" fmla="*/ 21600 1 2"/>
              <a:gd name="G10" fmla="+- 270 0 G9"/>
              <a:gd name="G11" fmla="?: G10 G8 0"/>
              <a:gd name="G12" fmla="?: G10 G7 21600"/>
              <a:gd name="T0" fmla="*/ 21465 w 21600"/>
              <a:gd name="T1" fmla="*/ 10800 h 21600"/>
              <a:gd name="T2" fmla="*/ 10800 w 21600"/>
              <a:gd name="T3" fmla="*/ 21600 h 21600"/>
              <a:gd name="T4" fmla="*/ 135 w 21600"/>
              <a:gd name="T5" fmla="*/ 10800 h 21600"/>
              <a:gd name="T6" fmla="*/ 10800 w 21600"/>
              <a:gd name="T7" fmla="*/ 0 h 21600"/>
              <a:gd name="T8" fmla="*/ 1935 w 21600"/>
              <a:gd name="T9" fmla="*/ 1935 h 21600"/>
              <a:gd name="T10" fmla="*/ 19665 w 21600"/>
              <a:gd name="T11" fmla="*/ 19665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T8" t="T9" r="T10" b="T11"/>
            <a:pathLst>
              <a:path w="21600" h="21600">
                <a:moveTo>
                  <a:pt x="0" y="0"/>
                </a:moveTo>
                <a:lnTo>
                  <a:pt x="270" y="21600"/>
                </a:lnTo>
                <a:lnTo>
                  <a:pt x="21330" y="21600"/>
                </a:lnTo>
                <a:lnTo>
                  <a:pt x="21600" y="0"/>
                </a:lnTo>
                <a:close/>
              </a:path>
            </a:pathLst>
          </a:custGeom>
          <a:gradFill rotWithShape="1">
            <a:gsLst>
              <a:gs pos="0">
                <a:srgbClr val="336699">
                  <a:gamma/>
                  <a:shade val="46275"/>
                  <a:invGamma/>
                </a:srgbClr>
              </a:gs>
              <a:gs pos="50000">
                <a:srgbClr val="336699"/>
              </a:gs>
              <a:gs pos="100000">
                <a:srgbClr val="336699">
                  <a:gamma/>
                  <a:shade val="46275"/>
                  <a:invGamma/>
                </a:srgbClr>
              </a:gs>
            </a:gsLst>
            <a:lin ang="5400000" scaled="1"/>
          </a:gradFill>
          <a:ln>
            <a:noFill/>
          </a:ln>
          <a:effectLst/>
          <a:extLst>
            <a:ext uri="{91240B29-F687-4F45-9708-019B960494DF}">
              <a14:hiddenLine xmlns="" xmlns:a14="http://schemas.microsoft.com/office/drawing/2010/main" w="9525" algn="ctr">
                <a:solidFill>
                  <a:schemeClr val="bg2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198" name="AutoShape 102"/>
          <p:cNvSpPr>
            <a:spLocks noChangeArrowheads="1"/>
          </p:cNvSpPr>
          <p:nvPr/>
        </p:nvSpPr>
        <p:spPr bwMode="hidden">
          <a:xfrm flipV="1">
            <a:off x="-1588" y="6745288"/>
            <a:ext cx="9144001" cy="136525"/>
          </a:xfrm>
          <a:custGeom>
            <a:avLst/>
            <a:gdLst>
              <a:gd name="G0" fmla="+- 288 0 0"/>
              <a:gd name="G1" fmla="+- 21600 0 288"/>
              <a:gd name="G2" fmla="*/ 288 1 2"/>
              <a:gd name="G3" fmla="+- 21600 0 G2"/>
              <a:gd name="G4" fmla="+/ 288 21600 2"/>
              <a:gd name="G5" fmla="+/ G1 0 2"/>
              <a:gd name="G6" fmla="*/ 21600 21600 288"/>
              <a:gd name="G7" fmla="*/ G6 1 2"/>
              <a:gd name="G8" fmla="+- 21600 0 G7"/>
              <a:gd name="G9" fmla="*/ 21600 1 2"/>
              <a:gd name="G10" fmla="+- 288 0 G9"/>
              <a:gd name="G11" fmla="?: G10 G8 0"/>
              <a:gd name="G12" fmla="?: G10 G7 21600"/>
              <a:gd name="T0" fmla="*/ 21456 w 21600"/>
              <a:gd name="T1" fmla="*/ 10800 h 21600"/>
              <a:gd name="T2" fmla="*/ 10800 w 21600"/>
              <a:gd name="T3" fmla="*/ 21600 h 21600"/>
              <a:gd name="T4" fmla="*/ 144 w 21600"/>
              <a:gd name="T5" fmla="*/ 10800 h 21600"/>
              <a:gd name="T6" fmla="*/ 10800 w 21600"/>
              <a:gd name="T7" fmla="*/ 0 h 21600"/>
              <a:gd name="T8" fmla="*/ 1944 w 21600"/>
              <a:gd name="T9" fmla="*/ 1944 h 21600"/>
              <a:gd name="T10" fmla="*/ 19656 w 21600"/>
              <a:gd name="T11" fmla="*/ 19656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T8" t="T9" r="T10" b="T11"/>
            <a:pathLst>
              <a:path w="21600" h="21600">
                <a:moveTo>
                  <a:pt x="0" y="0"/>
                </a:moveTo>
                <a:lnTo>
                  <a:pt x="288" y="21600"/>
                </a:lnTo>
                <a:lnTo>
                  <a:pt x="21312" y="21600"/>
                </a:lnTo>
                <a:lnTo>
                  <a:pt x="21600" y="0"/>
                </a:lnTo>
                <a:close/>
              </a:path>
            </a:pathLst>
          </a:custGeom>
          <a:gradFill rotWithShape="1">
            <a:gsLst>
              <a:gs pos="0">
                <a:srgbClr val="336699">
                  <a:gamma/>
                  <a:shade val="46275"/>
                  <a:invGamma/>
                </a:srgbClr>
              </a:gs>
              <a:gs pos="50000">
                <a:srgbClr val="336699"/>
              </a:gs>
              <a:gs pos="100000">
                <a:srgbClr val="336699">
                  <a:gamma/>
                  <a:shade val="46275"/>
                  <a:invGamma/>
                </a:srgbClr>
              </a:gs>
            </a:gsLst>
            <a:lin ang="5400000" scaled="1"/>
          </a:gradFill>
          <a:ln>
            <a:noFill/>
          </a:ln>
          <a:effectLst/>
          <a:extLst>
            <a:ext uri="{91240B29-F687-4F45-9708-019B960494DF}">
              <a14:hiddenLine xmlns="" xmlns:a14="http://schemas.microsoft.com/office/drawing/2010/main" w="9525" algn="ctr">
                <a:solidFill>
                  <a:schemeClr val="bg2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199" name="AutoShape 103"/>
          <p:cNvSpPr>
            <a:spLocks noChangeArrowheads="1"/>
          </p:cNvSpPr>
          <p:nvPr/>
        </p:nvSpPr>
        <p:spPr bwMode="hidden">
          <a:xfrm>
            <a:off x="1646238" y="74613"/>
            <a:ext cx="136525" cy="6718300"/>
          </a:xfrm>
          <a:prstGeom prst="roundRect">
            <a:avLst>
              <a:gd name="adj" fmla="val 50000"/>
            </a:avLst>
          </a:prstGeom>
          <a:gradFill rotWithShape="1">
            <a:gsLst>
              <a:gs pos="0">
                <a:srgbClr val="336699">
                  <a:gamma/>
                  <a:shade val="46275"/>
                  <a:invGamma/>
                </a:srgbClr>
              </a:gs>
              <a:gs pos="50000">
                <a:srgbClr val="336699"/>
              </a:gs>
              <a:gs pos="100000">
                <a:srgbClr val="336699">
                  <a:gamma/>
                  <a:shade val="46275"/>
                  <a:invGamma/>
                </a:srgbClr>
              </a:gs>
            </a:gsLst>
            <a:lin ang="0" scaled="1"/>
          </a:gradFill>
          <a:ln>
            <a:noFill/>
          </a:ln>
          <a:effectLst/>
          <a:extLst>
            <a:ext uri="{91240B29-F687-4F45-9708-019B960494DF}">
              <a14:hiddenLine xmlns="" xmlns:a14="http://schemas.microsoft.com/office/drawing/2010/main" w="9525">
                <a:solidFill>
                  <a:schemeClr val="bg2"/>
                </a:solidFill>
                <a:round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231" name="Text Box 135"/>
          <p:cNvSpPr txBox="1">
            <a:spLocks noChangeArrowheads="1"/>
          </p:cNvSpPr>
          <p:nvPr/>
        </p:nvSpPr>
        <p:spPr bwMode="auto">
          <a:xfrm>
            <a:off x="2011363" y="4800600"/>
            <a:ext cx="2378075" cy="11874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400" b="1">
                <a:solidFill>
                  <a:srgbClr val="003366"/>
                </a:solidFill>
              </a:rPr>
              <a:t>Plunkett </a:t>
            </a:r>
            <a:br>
              <a:rPr lang="en-US" sz="2400" b="1">
                <a:solidFill>
                  <a:srgbClr val="003366"/>
                </a:solidFill>
              </a:rPr>
            </a:br>
            <a:r>
              <a:rPr lang="en-US" sz="2400" b="1">
                <a:solidFill>
                  <a:srgbClr val="003366"/>
                </a:solidFill>
                <a:cs typeface="Arial" charset="0"/>
              </a:rPr>
              <a:t>Attner</a:t>
            </a:r>
            <a:br>
              <a:rPr lang="en-US" sz="2400" b="1">
                <a:solidFill>
                  <a:srgbClr val="003366"/>
                </a:solidFill>
                <a:cs typeface="Arial" charset="0"/>
              </a:rPr>
            </a:br>
            <a:r>
              <a:rPr lang="en-US" sz="2400" b="1">
                <a:solidFill>
                  <a:srgbClr val="003366"/>
                </a:solidFill>
                <a:cs typeface="Arial" charset="0"/>
              </a:rPr>
              <a:t>Allen</a:t>
            </a:r>
          </a:p>
        </p:txBody>
      </p:sp>
    </p:spTree>
  </p:cSld>
  <p:clrMapOvr>
    <a:masterClrMapping/>
  </p:clrMapOvr>
  <p:transition>
    <p:random/>
  </p:transition>
  <p:timing>
    <p:tnLst>
      <p:par>
        <p:cTn id="1" dur="indefinite" restart="never" nodeType="tmRoot"/>
      </p:par>
    </p:tnLst>
  </p:timing>
  <p:hf hdr="0" dt="0"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0" y="2652713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7" name="Oval 6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73795" y="5052545"/>
            <a:ext cx="5637010" cy="882119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17581" y="3132290"/>
            <a:ext cx="7175351" cy="1793167"/>
          </a:xfrm>
          <a:effectLst/>
        </p:spPr>
        <p:txBody>
          <a:bodyPr/>
          <a:lstStyle>
            <a:lvl1pPr marL="640080" indent="-457200" algn="l">
              <a:defRPr sz="5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8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CFC8709-085D-4386-AE23-A6AFAFA63FCB}" type="datetime1">
              <a:rPr lang="en-US" smtClean="0"/>
              <a:pPr>
                <a:defRPr/>
              </a:pPr>
              <a:t>11/9/2011</a:t>
            </a:fld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9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© 2008 Thomson/South-Western. All rights reserved.</a:t>
            </a:r>
            <a:endParaRPr lang="en-US"/>
          </a:p>
        </p:txBody>
      </p:sp>
      <p:sp>
        <p:nvSpPr>
          <p:cNvPr id="10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5–</a:t>
            </a:r>
            <a:fld id="{22311AF2-5E87-4AD9-B3B4-DA4DE34BAB0A}" type="slidenum">
              <a:rPr lang="en-US" smtClean="0">
                <a:cs typeface="+mn-cs"/>
              </a:rPr>
              <a:pPr/>
              <a:t>‹#›</a:t>
            </a:fld>
            <a:endParaRPr lang="en-US">
              <a:cs typeface="+mn-cs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2412744898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hf hdr="0" dt="0"/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CB52FA1F-4CF6-4EE5-A7ED-2ABF8599451A}" type="datetime1">
              <a:rPr lang="en-US" smtClean="0"/>
              <a:pPr>
                <a:defRPr/>
              </a:pPr>
              <a:t>11/9/2011</a:t>
            </a:fld>
            <a:endParaRPr lang="en-US" sz="1000" dirty="0">
              <a:solidFill>
                <a:schemeClr val="tx1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© 2008 Thomson/South-Western. All rights reserved.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smtClean="0"/>
              <a:t>5–</a:t>
            </a:r>
            <a:fld id="{22311AF2-5E87-4AD9-B3B4-DA4DE34BAB0A}" type="slidenum">
              <a:rPr lang="en-US" smtClean="0">
                <a:cs typeface="+mn-cs"/>
              </a:rPr>
              <a:pPr/>
              <a:t>‹#›</a:t>
            </a:fld>
            <a:endParaRPr lang="en-US">
              <a:cs typeface="+mn-cs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981482692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hf hdr="0" dt="0"/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Managem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1188757" y="2148854"/>
            <a:ext cx="6400800" cy="347472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pPr>
              <a:defRPr/>
            </a:pPr>
            <a:fld id="{CCE3A145-D5C5-4390-A935-63465306E219}" type="datetime1">
              <a:rPr lang="en-US" smtClean="0"/>
              <a:pPr>
                <a:defRPr/>
              </a:pPr>
              <a:t>11/9/2011</a:t>
            </a:fld>
            <a:endParaRPr lang="en-US" sz="1000" dirty="0">
              <a:solidFill>
                <a:schemeClr val="tx1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r>
              <a:rPr lang="en-US" smtClean="0"/>
              <a:t>© 2008 Thomson/South-Western. All rights reserved.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r>
              <a:rPr lang="en-US" smtClean="0"/>
              <a:t>5–</a:t>
            </a:r>
            <a:fld id="{22311AF2-5E87-4AD9-B3B4-DA4DE34BAB0A}" type="slidenum">
              <a:rPr lang="en-US" smtClean="0">
                <a:cs typeface="+mn-cs"/>
              </a:rPr>
              <a:pPr/>
              <a:t>‹#›</a:t>
            </a:fld>
            <a:endParaRPr lang="en-US">
              <a:cs typeface="+mn-cs"/>
            </a:endParaRPr>
          </a:p>
        </p:txBody>
      </p:sp>
      <p:sp>
        <p:nvSpPr>
          <p:cNvPr id="9" name="Titl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4222891226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hf hdr="0" dt="0"/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2_Managem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548683" y="411513"/>
            <a:ext cx="7955193" cy="1143000"/>
          </a:xfrm>
          <a:solidFill>
            <a:srgbClr val="1655A2">
              <a:alpha val="69020"/>
            </a:srgbClr>
          </a:solidFill>
        </p:spPr>
        <p:txBody>
          <a:bodyPr/>
          <a:lstStyle>
            <a:lvl1pPr algn="l">
              <a:defRPr baseline="0"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1188757" y="2148854"/>
            <a:ext cx="6400800" cy="347472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5"/>
          </p:nvPr>
        </p:nvSpPr>
        <p:spPr>
          <a:xfrm>
            <a:off x="7954963" y="5989638"/>
            <a:ext cx="1006475" cy="868362"/>
          </a:xfrm>
          <a:prstGeom prst="flowChartConnector">
            <a:avLst/>
          </a:prstGeom>
          <a:solidFill>
            <a:srgbClr val="1655A2">
              <a:alpha val="62000"/>
            </a:srgbClr>
          </a:solidFill>
          <a:ln>
            <a:solidFill>
              <a:schemeClr val="accent1">
                <a:lumMod val="75000"/>
              </a:schemeClr>
            </a:solidFill>
          </a:ln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5–</a:t>
            </a:r>
            <a:fld id="{22311AF2-5E87-4AD9-B3B4-DA4DE34BAB0A}" type="slidenum">
              <a:rPr lang="en-US" smtClean="0">
                <a:cs typeface="+mn-cs"/>
              </a:rPr>
              <a:pPr/>
              <a:t>‹#›</a:t>
            </a:fld>
            <a:endParaRPr lang="en-US">
              <a:cs typeface="+mn-cs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365807" y="6367195"/>
            <a:ext cx="749799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dirty="0" smtClean="0"/>
              <a:t>@2012 </a:t>
            </a:r>
            <a:r>
              <a:rPr lang="en-US" dirty="0" err="1" smtClean="0"/>
              <a:t>Cengage</a:t>
            </a:r>
            <a:r>
              <a:rPr lang="en-US" dirty="0" smtClean="0"/>
              <a:t> Learning. All Rights Reserved. May not be copied, scanned, or duplicated in whole or in part, except for use as permitted in a license distributed with a certain product or service or otherwise on a password–protected</a:t>
            </a:r>
            <a:r>
              <a:rPr lang="en-US" baseline="0" dirty="0" smtClean="0"/>
              <a:t> website for classroom.</a:t>
            </a: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1554861851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hf hdr="0" dt="0"/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142999" y="731519"/>
            <a:ext cx="3346704" cy="347472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731520"/>
            <a:ext cx="3346704" cy="347472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32998DB-D439-4F54-B913-333E42F4BBD5}" type="datetime1">
              <a:rPr lang="en-US" smtClean="0"/>
              <a:pPr>
                <a:defRPr/>
              </a:pPr>
              <a:t>11/9/2011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6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© 2008 Thomson/South-Western. All rights reserved.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7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5–</a:t>
            </a:r>
            <a:fld id="{CBED7D17-CC5C-4F21-8AF3-87FA23A4775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028852858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1_Managem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548683" y="411513"/>
            <a:ext cx="7955193" cy="1143000"/>
          </a:xfrm>
          <a:solidFill>
            <a:srgbClr val="1655A2">
              <a:alpha val="69020"/>
            </a:srgbClr>
          </a:solidFill>
        </p:spPr>
        <p:txBody>
          <a:bodyPr/>
          <a:lstStyle>
            <a:lvl1pPr algn="l">
              <a:defRPr baseline="0"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1188757" y="2148854"/>
            <a:ext cx="6400800" cy="347472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pPr>
              <a:defRPr/>
            </a:pPr>
            <a:fld id="{C82AFCE1-161D-4C13-A54E-E33BE67BF2D3}" type="datetime1">
              <a:rPr lang="en-US" smtClean="0"/>
              <a:pPr>
                <a:defRPr/>
              </a:pPr>
              <a:t>11/9/2011</a:t>
            </a:fld>
            <a:endParaRPr lang="en-US" sz="1000" dirty="0">
              <a:solidFill>
                <a:schemeClr val="tx1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r>
              <a:rPr lang="en-US" smtClean="0"/>
              <a:t>© 2008 Thomson/South-Western. All rights reserved.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r>
              <a:rPr lang="en-US" smtClean="0"/>
              <a:t>5–</a:t>
            </a:r>
            <a:fld id="{22311AF2-5E87-4AD9-B3B4-DA4DE34BAB0A}" type="slidenum">
              <a:rPr lang="en-US" smtClean="0">
                <a:cs typeface="+mn-cs"/>
              </a:rPr>
              <a:pPr/>
              <a:t>‹#›</a:t>
            </a:fld>
            <a:endParaRPr lang="en-US">
              <a:cs typeface="+mn-cs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1554861851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hf hdr="0" dt="0"/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CCF5C1E-7908-4D53-A67B-B878D6E22CD3}" type="datetime1">
              <a:rPr lang="en-US" smtClean="0"/>
              <a:pPr>
                <a:defRPr/>
              </a:pPr>
              <a:t>11/9/2011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© 2008 Thomson/South-Western. All rights reserved.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5–</a:t>
            </a:r>
            <a:fld id="{5551C659-9CFD-4FC1-AD95-FA4166CD7D8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717099288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showMasterPhAnim="0" preserve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5105400"/>
            <a:ext cx="9144000" cy="175260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9144000" cy="51054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0" y="3768725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5" name="Oval 4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6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0" y="5105400"/>
            <a:ext cx="9144000" cy="175260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0" y="0"/>
            <a:ext cx="9144000" cy="51054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sp>
        <p:nvSpPr>
          <p:cNvPr id="8" name="Rectangle 7"/>
          <p:cNvSpPr/>
          <p:nvPr/>
        </p:nvSpPr>
        <p:spPr>
          <a:xfrm>
            <a:off x="0" y="3768725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9" name="Oval 8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6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0" y="5105400"/>
            <a:ext cx="9144000" cy="175260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0" y="3768725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2" name="Text Box 5"/>
          <p:cNvSpPr txBox="1">
            <a:spLocks noChangeArrowheads="1"/>
          </p:cNvSpPr>
          <p:nvPr/>
        </p:nvSpPr>
        <p:spPr bwMode="auto">
          <a:xfrm>
            <a:off x="274638" y="5862638"/>
            <a:ext cx="1371600" cy="774700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tx1"/>
            </a:outerShdw>
          </a:effectLst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10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10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10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1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1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  <a:defRPr/>
            </a:pPr>
            <a:r>
              <a:rPr lang="en-US" sz="900" b="1" smtClean="0">
                <a:solidFill>
                  <a:schemeClr val="bg1"/>
                </a:solidFill>
              </a:rPr>
              <a:t>PowerPoint Presentation by Charlie Cook</a:t>
            </a:r>
            <a:br>
              <a:rPr lang="en-US" sz="900" b="1" smtClean="0">
                <a:solidFill>
                  <a:schemeClr val="bg1"/>
                </a:solidFill>
              </a:rPr>
            </a:br>
            <a:r>
              <a:rPr lang="en-US" sz="900" b="1" smtClean="0">
                <a:solidFill>
                  <a:schemeClr val="bg1"/>
                </a:solidFill>
              </a:rPr>
              <a:t>The University of West Alabama</a:t>
            </a:r>
          </a:p>
        </p:txBody>
      </p:sp>
      <p:sp>
        <p:nvSpPr>
          <p:cNvPr id="13" name="Rectangle 99"/>
          <p:cNvSpPr>
            <a:spLocks noChangeArrowheads="1"/>
          </p:cNvSpPr>
          <p:nvPr/>
        </p:nvSpPr>
        <p:spPr bwMode="hidden">
          <a:xfrm>
            <a:off x="9023350" y="0"/>
            <a:ext cx="136525" cy="6858000"/>
          </a:xfrm>
          <a:prstGeom prst="rect">
            <a:avLst/>
          </a:prstGeom>
          <a:gradFill rotWithShape="1">
            <a:gsLst>
              <a:gs pos="0">
                <a:srgbClr val="182F47"/>
              </a:gs>
              <a:gs pos="50000">
                <a:srgbClr val="336699"/>
              </a:gs>
              <a:gs pos="100000">
                <a:srgbClr val="182F47"/>
              </a:gs>
            </a:gsLst>
            <a:lin ang="0" scaled="1"/>
          </a:gradFill>
          <a:ln>
            <a:noFill/>
          </a:ln>
          <a:effectLst/>
          <a:extLst>
            <a:ext uri="{91240B29-F687-4F45-9708-019B960494DF}">
              <a14:hiddenLine xmlns="" xmlns:a14="http://schemas.microsoft.com/office/drawing/2010/main" w="9525">
                <a:solidFill>
                  <a:schemeClr val="bg2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4" name="Rectangle 100"/>
          <p:cNvSpPr>
            <a:spLocks noChangeArrowheads="1"/>
          </p:cNvSpPr>
          <p:nvPr/>
        </p:nvSpPr>
        <p:spPr bwMode="hidden">
          <a:xfrm>
            <a:off x="-14288" y="1588"/>
            <a:ext cx="136526" cy="6856412"/>
          </a:xfrm>
          <a:prstGeom prst="rect">
            <a:avLst/>
          </a:prstGeom>
          <a:gradFill rotWithShape="1">
            <a:gsLst>
              <a:gs pos="0">
                <a:srgbClr val="182F47"/>
              </a:gs>
              <a:gs pos="50000">
                <a:srgbClr val="336699"/>
              </a:gs>
              <a:gs pos="100000">
                <a:srgbClr val="182F47"/>
              </a:gs>
            </a:gsLst>
            <a:lin ang="0" scaled="1"/>
          </a:gradFill>
          <a:ln>
            <a:noFill/>
          </a:ln>
          <a:effectLst/>
          <a:extLst>
            <a:ext uri="{91240B29-F687-4F45-9708-019B960494DF}">
              <a14:hiddenLine xmlns="" xmlns:a14="http://schemas.microsoft.com/office/drawing/2010/main" w="9525">
                <a:solidFill>
                  <a:schemeClr val="bg2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5" name="AutoShape 101"/>
          <p:cNvSpPr>
            <a:spLocks noChangeArrowheads="1"/>
          </p:cNvSpPr>
          <p:nvPr/>
        </p:nvSpPr>
        <p:spPr bwMode="hidden">
          <a:xfrm>
            <a:off x="0" y="-11113"/>
            <a:ext cx="9144000" cy="136526"/>
          </a:xfrm>
          <a:custGeom>
            <a:avLst/>
            <a:gdLst>
              <a:gd name="T0" fmla="*/ 2147483647 w 21600"/>
              <a:gd name="T1" fmla="*/ 108951060 h 21600"/>
              <a:gd name="T2" fmla="*/ 2147483647 w 21600"/>
              <a:gd name="T3" fmla="*/ 217902360 h 21600"/>
              <a:gd name="T4" fmla="*/ 2147483647 w 21600"/>
              <a:gd name="T5" fmla="*/ 108951060 h 21600"/>
              <a:gd name="T6" fmla="*/ 2147483647 w 21600"/>
              <a:gd name="T7" fmla="*/ 0 h 21600"/>
              <a:gd name="T8" fmla="*/ 0 60000 65536"/>
              <a:gd name="T9" fmla="*/ 0 60000 65536"/>
              <a:gd name="T10" fmla="*/ 0 60000 65536"/>
              <a:gd name="T11" fmla="*/ 0 60000 65536"/>
              <a:gd name="T12" fmla="*/ 1935 w 21600"/>
              <a:gd name="T13" fmla="*/ 1935 h 21600"/>
              <a:gd name="T14" fmla="*/ 19665 w 21600"/>
              <a:gd name="T15" fmla="*/ 19665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0" y="0"/>
                </a:moveTo>
                <a:lnTo>
                  <a:pt x="270" y="21600"/>
                </a:lnTo>
                <a:lnTo>
                  <a:pt x="21330" y="21600"/>
                </a:lnTo>
                <a:lnTo>
                  <a:pt x="21600" y="0"/>
                </a:lnTo>
                <a:lnTo>
                  <a:pt x="0" y="0"/>
                </a:lnTo>
                <a:close/>
              </a:path>
            </a:pathLst>
          </a:custGeom>
          <a:gradFill rotWithShape="1">
            <a:gsLst>
              <a:gs pos="0">
                <a:srgbClr val="182F47"/>
              </a:gs>
              <a:gs pos="50000">
                <a:srgbClr val="336699"/>
              </a:gs>
              <a:gs pos="100000">
                <a:srgbClr val="182F47"/>
              </a:gs>
            </a:gsLst>
            <a:lin ang="5400000" scaled="1"/>
          </a:gradFill>
          <a:ln>
            <a:noFill/>
          </a:ln>
          <a:effectLst/>
          <a:extLst>
            <a:ext uri="{91240B29-F687-4F45-9708-019B960494DF}">
              <a14:hiddenLine xmlns="" xmlns:a14="http://schemas.microsoft.com/office/drawing/2010/main" w="9525" algn="ctr">
                <a:solidFill>
                  <a:schemeClr val="bg2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6" name="AutoShape 102"/>
          <p:cNvSpPr>
            <a:spLocks noChangeArrowheads="1"/>
          </p:cNvSpPr>
          <p:nvPr/>
        </p:nvSpPr>
        <p:spPr bwMode="hidden">
          <a:xfrm flipV="1">
            <a:off x="-1588" y="6745288"/>
            <a:ext cx="9144001" cy="136525"/>
          </a:xfrm>
          <a:custGeom>
            <a:avLst/>
            <a:gdLst>
              <a:gd name="T0" fmla="*/ 2147483647 w 21600"/>
              <a:gd name="T1" fmla="*/ 108947904 h 21600"/>
              <a:gd name="T2" fmla="*/ 2147483647 w 21600"/>
              <a:gd name="T3" fmla="*/ 217894292 h 21600"/>
              <a:gd name="T4" fmla="*/ 2147483647 w 21600"/>
              <a:gd name="T5" fmla="*/ 108947904 h 21600"/>
              <a:gd name="T6" fmla="*/ 2147483647 w 21600"/>
              <a:gd name="T7" fmla="*/ 0 h 21600"/>
              <a:gd name="T8" fmla="*/ 0 60000 65536"/>
              <a:gd name="T9" fmla="*/ 0 60000 65536"/>
              <a:gd name="T10" fmla="*/ 0 60000 65536"/>
              <a:gd name="T11" fmla="*/ 0 60000 65536"/>
              <a:gd name="T12" fmla="*/ 1944 w 21600"/>
              <a:gd name="T13" fmla="*/ 1944 h 21600"/>
              <a:gd name="T14" fmla="*/ 19656 w 21600"/>
              <a:gd name="T15" fmla="*/ 19656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0" y="0"/>
                </a:moveTo>
                <a:lnTo>
                  <a:pt x="288" y="21600"/>
                </a:lnTo>
                <a:lnTo>
                  <a:pt x="21312" y="21600"/>
                </a:lnTo>
                <a:lnTo>
                  <a:pt x="21600" y="0"/>
                </a:lnTo>
                <a:lnTo>
                  <a:pt x="0" y="0"/>
                </a:lnTo>
                <a:close/>
              </a:path>
            </a:pathLst>
          </a:custGeom>
          <a:gradFill rotWithShape="1">
            <a:gsLst>
              <a:gs pos="0">
                <a:srgbClr val="182F47"/>
              </a:gs>
              <a:gs pos="50000">
                <a:srgbClr val="336699"/>
              </a:gs>
              <a:gs pos="100000">
                <a:srgbClr val="182F47"/>
              </a:gs>
            </a:gsLst>
            <a:lin ang="5400000" scaled="1"/>
          </a:gradFill>
          <a:ln>
            <a:noFill/>
          </a:ln>
          <a:effectLst/>
          <a:extLst>
            <a:ext uri="{91240B29-F687-4F45-9708-019B960494DF}">
              <a14:hiddenLine xmlns="" xmlns:a14="http://schemas.microsoft.com/office/drawing/2010/main" w="9525" algn="ctr">
                <a:solidFill>
                  <a:schemeClr val="bg2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7" name="AutoShape 103"/>
          <p:cNvSpPr>
            <a:spLocks noChangeArrowheads="1"/>
          </p:cNvSpPr>
          <p:nvPr/>
        </p:nvSpPr>
        <p:spPr bwMode="hidden">
          <a:xfrm>
            <a:off x="1828800" y="74613"/>
            <a:ext cx="136525" cy="6718300"/>
          </a:xfrm>
          <a:prstGeom prst="roundRect">
            <a:avLst>
              <a:gd name="adj" fmla="val 50000"/>
            </a:avLst>
          </a:prstGeom>
          <a:gradFill rotWithShape="1">
            <a:gsLst>
              <a:gs pos="0">
                <a:srgbClr val="182F47"/>
              </a:gs>
              <a:gs pos="50000">
                <a:srgbClr val="336699"/>
              </a:gs>
              <a:gs pos="100000">
                <a:srgbClr val="182F47"/>
              </a:gs>
            </a:gsLst>
            <a:lin ang="0" scaled="1"/>
          </a:gradFill>
          <a:ln>
            <a:noFill/>
          </a:ln>
          <a:effectLst/>
          <a:extLst>
            <a:ext uri="{91240B29-F687-4F45-9708-019B960494DF}">
              <a14:hiddenLine xmlns="" xmlns:a14="http://schemas.microsoft.com/office/drawing/2010/main" w="9525">
                <a:solidFill>
                  <a:schemeClr val="bg2"/>
                </a:solidFill>
                <a:round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pic>
        <p:nvPicPr>
          <p:cNvPr id="18" name="Picture 30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2238" y="125413"/>
            <a:ext cx="1706562" cy="6619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9" name="Group 18"/>
          <p:cNvGrpSpPr/>
          <p:nvPr/>
        </p:nvGrpSpPr>
        <p:grpSpPr>
          <a:xfrm>
            <a:off x="1934852" y="104370"/>
            <a:ext cx="7088497" cy="3598095"/>
            <a:chOff x="1929470" y="1105767"/>
            <a:chExt cx="7080628" cy="3598095"/>
          </a:xfrm>
          <a:effectLst/>
        </p:grpSpPr>
        <p:pic>
          <p:nvPicPr>
            <p:cNvPr id="20" name="Picture 19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929470" y="1105767"/>
              <a:ext cx="7080627" cy="2539663"/>
            </a:xfrm>
            <a:prstGeom prst="rect">
              <a:avLst/>
            </a:prstGeom>
          </p:spPr>
        </p:pic>
        <p:pic>
          <p:nvPicPr>
            <p:cNvPr id="21" name="Picture 20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954725" y="3625132"/>
              <a:ext cx="7055373" cy="1078730"/>
            </a:xfrm>
            <a:prstGeom prst="rect">
              <a:avLst/>
            </a:prstGeom>
          </p:spPr>
        </p:pic>
      </p:grpSp>
      <p:sp>
        <p:nvSpPr>
          <p:cNvPr id="22" name="TextBox 30"/>
          <p:cNvSpPr>
            <a:spLocks/>
          </p:cNvSpPr>
          <p:nvPr/>
        </p:nvSpPr>
        <p:spPr bwMode="auto">
          <a:xfrm>
            <a:off x="2193925" y="4911725"/>
            <a:ext cx="1828800" cy="1069975"/>
          </a:xfrm>
          <a:custGeom>
            <a:avLst/>
            <a:gdLst>
              <a:gd name="T0" fmla="*/ 0 w 1828780"/>
              <a:gd name="T1" fmla="*/ 0 h 1069975"/>
              <a:gd name="T2" fmla="*/ 1828780 w 1828780"/>
              <a:gd name="T3" fmla="*/ 0 h 1069975"/>
              <a:gd name="T4" fmla="*/ 1828780 w 1828780"/>
              <a:gd name="T5" fmla="*/ 1069975 h 1069975"/>
              <a:gd name="T6" fmla="*/ 0 w 1828780"/>
              <a:gd name="T7" fmla="*/ 1069975 h 1069975"/>
              <a:gd name="T8" fmla="*/ 0 w 1828780"/>
              <a:gd name="T9" fmla="*/ 0 h 1069975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1828780" h="1069975">
                <a:moveTo>
                  <a:pt x="0" y="0"/>
                </a:moveTo>
                <a:cubicBezTo>
                  <a:pt x="304797" y="-178329"/>
                  <a:pt x="1523983" y="-178329"/>
                  <a:pt x="1828780" y="0"/>
                </a:cubicBezTo>
                <a:cubicBezTo>
                  <a:pt x="2133577" y="178329"/>
                  <a:pt x="2133577" y="891646"/>
                  <a:pt x="1828780" y="1069975"/>
                </a:cubicBezTo>
                <a:cubicBezTo>
                  <a:pt x="1523983" y="1248304"/>
                  <a:pt x="304797" y="1248304"/>
                  <a:pt x="0" y="1069975"/>
                </a:cubicBezTo>
                <a:cubicBezTo>
                  <a:pt x="-304797" y="891646"/>
                  <a:pt x="-304797" y="178329"/>
                  <a:pt x="0" y="0"/>
                </a:cubicBezTo>
                <a:close/>
              </a:path>
            </a:pathLst>
          </a:cu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endParaRPr lang="en-US"/>
          </a:p>
        </p:txBody>
      </p:sp>
      <p:sp>
        <p:nvSpPr>
          <p:cNvPr id="24" name="TextBox 23"/>
          <p:cNvSpPr txBox="1"/>
          <p:nvPr/>
        </p:nvSpPr>
        <p:spPr>
          <a:xfrm>
            <a:off x="2011708" y="5981700"/>
            <a:ext cx="6857925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@2012 </a:t>
            </a:r>
            <a:r>
              <a:rPr lang="en-US" dirty="0" err="1" smtClean="0"/>
              <a:t>Cengage</a:t>
            </a:r>
            <a:r>
              <a:rPr lang="en-US" dirty="0" smtClean="0"/>
              <a:t> Learning. All Rights Reserved. May not be copied, scanned, or duplicated in whole or in part, except for use as permitted in a license distributed with a certain product or service or otherwise on a password–protected</a:t>
            </a:r>
            <a:r>
              <a:rPr lang="en-US" baseline="0" dirty="0" smtClean="0"/>
              <a:t> website for classroom.</a:t>
            </a: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1637438477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  <p:hf hdr="0" dt="0"/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showMasterPhAnim="0" type="title" preserve="1">
  <p:cSld name="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26" name="Rectangle 130"/>
          <p:cNvSpPr>
            <a:spLocks noChangeArrowheads="1"/>
          </p:cNvSpPr>
          <p:nvPr/>
        </p:nvSpPr>
        <p:spPr bwMode="auto">
          <a:xfrm>
            <a:off x="84138" y="4892675"/>
            <a:ext cx="5029200" cy="1868488"/>
          </a:xfrm>
          <a:prstGeom prst="rect">
            <a:avLst/>
          </a:prstGeom>
          <a:gradFill rotWithShape="1">
            <a:gsLst>
              <a:gs pos="0">
                <a:srgbClr val="CCECFF"/>
              </a:gs>
              <a:gs pos="100000">
                <a:schemeClr val="bg1"/>
              </a:gs>
            </a:gsLst>
            <a:lin ang="18900000" scaled="1"/>
          </a:gradFill>
          <a:ln>
            <a:noFill/>
          </a:ln>
          <a:effectLst/>
          <a:extLs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pic>
        <p:nvPicPr>
          <p:cNvPr id="4230" name="Picture 134" descr="Chapbar01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263" y="46038"/>
            <a:ext cx="1581150" cy="678815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228" name="Picture 132" descr="Cover01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77788"/>
            <a:ext cx="4457700" cy="669925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100" name="Rectangle 4"/>
          <p:cNvSpPr>
            <a:spLocks noGrp="1" noChangeArrowheads="1"/>
          </p:cNvSpPr>
          <p:nvPr>
            <p:ph type="ftr" sz="quarter" idx="3"/>
          </p:nvPr>
        </p:nvSpPr>
        <p:spPr>
          <a:xfrm>
            <a:off x="4552950" y="6373813"/>
            <a:ext cx="3286125" cy="293687"/>
          </a:xfrm>
          <a:extLst>
            <a:ext uri="{AF507438-7753-43E0-B8FC-AC1667EBCBE1}">
              <a14:hiddenEffects xmlns="" xmlns:a14="http://schemas.microsoft.com/office/drawing/2010/main">
                <a:effectLst>
                  <a:outerShdw dist="17961" dir="2700000" algn="ctr" rotWithShape="0">
                    <a:schemeClr val="tx1"/>
                  </a:outerShdw>
                </a:effectLst>
              </a14:hiddenEffects>
            </a:ext>
          </a:extLst>
        </p:spPr>
        <p:txBody>
          <a:bodyPr lIns="91440" rIns="91440"/>
          <a:lstStyle>
            <a:lvl1pPr algn="ctr">
              <a:defRPr>
                <a:solidFill>
                  <a:srgbClr val="003366"/>
                </a:solidFill>
                <a:effectLst>
                  <a:outerShdw blurRad="38100" dist="38100" dir="2700000" algn="tl">
                    <a:srgbClr val="C0C0C0"/>
                  </a:outerShdw>
                </a:effectLst>
              </a:defRPr>
            </a:lvl1pPr>
          </a:lstStyle>
          <a:p>
            <a:r>
              <a:rPr lang="en-US" smtClean="0"/>
              <a:t>© 2008 Thomson/South-Western. All rights reserved.</a:t>
            </a:r>
            <a:endParaRPr lang="en-US"/>
          </a:p>
        </p:txBody>
      </p:sp>
      <p:sp>
        <p:nvSpPr>
          <p:cNvPr id="4101" name="Text Box 5"/>
          <p:cNvSpPr txBox="1">
            <a:spLocks noChangeArrowheads="1"/>
          </p:cNvSpPr>
          <p:nvPr/>
        </p:nvSpPr>
        <p:spPr bwMode="auto">
          <a:xfrm>
            <a:off x="198438" y="5862638"/>
            <a:ext cx="1371600" cy="774700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tx1"/>
            </a:outerShdw>
          </a:effectLst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900" b="1">
                <a:solidFill>
                  <a:schemeClr val="bg1"/>
                </a:solidFill>
              </a:rPr>
              <a:t>PowerPoint Presentation by Charlie Cook</a:t>
            </a:r>
            <a:br>
              <a:rPr lang="en-US" sz="900" b="1">
                <a:solidFill>
                  <a:schemeClr val="bg1"/>
                </a:solidFill>
              </a:rPr>
            </a:br>
            <a:r>
              <a:rPr lang="en-US" sz="900" b="1">
                <a:solidFill>
                  <a:schemeClr val="bg1"/>
                </a:solidFill>
              </a:rPr>
              <a:t>The University of West Alabama</a:t>
            </a:r>
          </a:p>
        </p:txBody>
      </p:sp>
      <p:sp>
        <p:nvSpPr>
          <p:cNvPr id="4098" name="Rectangle 2"/>
          <p:cNvSpPr>
            <a:spLocks noGrp="1" noChangeArrowheads="1"/>
          </p:cNvSpPr>
          <p:nvPr>
            <p:ph type="ctrTitle"/>
          </p:nvPr>
        </p:nvSpPr>
        <p:spPr bwMode="auto">
          <a:xfrm>
            <a:off x="2101850" y="685800"/>
            <a:ext cx="3567113" cy="3292475"/>
          </a:xfrm>
          <a:effectLst>
            <a:outerShdw dist="17961" dir="2700000" algn="ctr" rotWithShape="0">
              <a:srgbClr val="003366"/>
            </a:outerShdw>
          </a:effectLst>
          <a:extLst>
            <a:ext uri="{909E8E84-426E-40DD-AFC4-6F175D3DCCD1}">
              <a14:hiddenFill xmlns="" xmlns:a14="http://schemas.microsoft.com/office/drawing/2010/main">
                <a:solidFill>
                  <a:srgbClr val="EAEAEA">
                    <a:alpha val="25999"/>
                  </a:srgbClr>
                </a:solidFill>
              </a14:hiddenFill>
            </a:ext>
            <a:ext uri="{91240B29-F687-4F45-9708-019B960494DF}">
              <a14:hiddenLine xmlns=""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anchorCtr="1"/>
          <a:lstStyle>
            <a:lvl1pPr algn="ctr">
              <a:defRPr sz="2800" b="1">
                <a:solidFill>
                  <a:srgbClr val="996633"/>
                </a:solidFill>
                <a:latin typeface="Arial" charset="0"/>
              </a:defRPr>
            </a:lvl1pPr>
          </a:lstStyle>
          <a:p>
            <a:pPr lvl="0"/>
            <a:r>
              <a:rPr lang="en-US" noProof="0" smtClean="0"/>
              <a:t>Click to edit Master title style</a:t>
            </a:r>
          </a:p>
        </p:txBody>
      </p:sp>
      <p:sp>
        <p:nvSpPr>
          <p:cNvPr id="4195" name="Rectangle 99"/>
          <p:cNvSpPr>
            <a:spLocks noChangeArrowheads="1"/>
          </p:cNvSpPr>
          <p:nvPr/>
        </p:nvSpPr>
        <p:spPr bwMode="hidden">
          <a:xfrm>
            <a:off x="9023350" y="0"/>
            <a:ext cx="136525" cy="6858000"/>
          </a:xfrm>
          <a:prstGeom prst="rect">
            <a:avLst/>
          </a:prstGeom>
          <a:gradFill rotWithShape="1">
            <a:gsLst>
              <a:gs pos="0">
                <a:srgbClr val="336699">
                  <a:gamma/>
                  <a:shade val="46275"/>
                  <a:invGamma/>
                </a:srgbClr>
              </a:gs>
              <a:gs pos="50000">
                <a:srgbClr val="336699"/>
              </a:gs>
              <a:gs pos="100000">
                <a:srgbClr val="336699">
                  <a:gamma/>
                  <a:shade val="46275"/>
                  <a:invGamma/>
                </a:srgbClr>
              </a:gs>
            </a:gsLst>
            <a:lin ang="0" scaled="1"/>
          </a:gradFill>
          <a:ln>
            <a:noFill/>
          </a:ln>
          <a:effectLst/>
          <a:extLst>
            <a:ext uri="{91240B29-F687-4F45-9708-019B960494DF}">
              <a14:hiddenLine xmlns="" xmlns:a14="http://schemas.microsoft.com/office/drawing/2010/main" w="9525">
                <a:solidFill>
                  <a:schemeClr val="bg2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196" name="Rectangle 100"/>
          <p:cNvSpPr>
            <a:spLocks noChangeArrowheads="1"/>
          </p:cNvSpPr>
          <p:nvPr/>
        </p:nvSpPr>
        <p:spPr bwMode="hidden">
          <a:xfrm>
            <a:off x="-14288" y="1588"/>
            <a:ext cx="136526" cy="6856412"/>
          </a:xfrm>
          <a:prstGeom prst="rect">
            <a:avLst/>
          </a:prstGeom>
          <a:gradFill rotWithShape="1">
            <a:gsLst>
              <a:gs pos="0">
                <a:srgbClr val="336699">
                  <a:gamma/>
                  <a:shade val="46275"/>
                  <a:invGamma/>
                </a:srgbClr>
              </a:gs>
              <a:gs pos="50000">
                <a:srgbClr val="336699"/>
              </a:gs>
              <a:gs pos="100000">
                <a:srgbClr val="336699">
                  <a:gamma/>
                  <a:shade val="46275"/>
                  <a:invGamma/>
                </a:srgbClr>
              </a:gs>
            </a:gsLst>
            <a:lin ang="0" scaled="1"/>
          </a:gradFill>
          <a:ln>
            <a:noFill/>
          </a:ln>
          <a:effectLst/>
          <a:extLst>
            <a:ext uri="{91240B29-F687-4F45-9708-019B960494DF}">
              <a14:hiddenLine xmlns="" xmlns:a14="http://schemas.microsoft.com/office/drawing/2010/main" w="9525">
                <a:solidFill>
                  <a:schemeClr val="bg2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197" name="AutoShape 101"/>
          <p:cNvSpPr>
            <a:spLocks noChangeArrowheads="1"/>
          </p:cNvSpPr>
          <p:nvPr/>
        </p:nvSpPr>
        <p:spPr bwMode="hidden">
          <a:xfrm>
            <a:off x="0" y="-11113"/>
            <a:ext cx="9144000" cy="136526"/>
          </a:xfrm>
          <a:custGeom>
            <a:avLst/>
            <a:gdLst>
              <a:gd name="G0" fmla="+- 270 0 0"/>
              <a:gd name="G1" fmla="+- 21600 0 270"/>
              <a:gd name="G2" fmla="*/ 270 1 2"/>
              <a:gd name="G3" fmla="+- 21600 0 G2"/>
              <a:gd name="G4" fmla="+/ 270 21600 2"/>
              <a:gd name="G5" fmla="+/ G1 0 2"/>
              <a:gd name="G6" fmla="*/ 21600 21600 270"/>
              <a:gd name="G7" fmla="*/ G6 1 2"/>
              <a:gd name="G8" fmla="+- 21600 0 G7"/>
              <a:gd name="G9" fmla="*/ 21600 1 2"/>
              <a:gd name="G10" fmla="+- 270 0 G9"/>
              <a:gd name="G11" fmla="?: G10 G8 0"/>
              <a:gd name="G12" fmla="?: G10 G7 21600"/>
              <a:gd name="T0" fmla="*/ 21465 w 21600"/>
              <a:gd name="T1" fmla="*/ 10800 h 21600"/>
              <a:gd name="T2" fmla="*/ 10800 w 21600"/>
              <a:gd name="T3" fmla="*/ 21600 h 21600"/>
              <a:gd name="T4" fmla="*/ 135 w 21600"/>
              <a:gd name="T5" fmla="*/ 10800 h 21600"/>
              <a:gd name="T6" fmla="*/ 10800 w 21600"/>
              <a:gd name="T7" fmla="*/ 0 h 21600"/>
              <a:gd name="T8" fmla="*/ 1935 w 21600"/>
              <a:gd name="T9" fmla="*/ 1935 h 21600"/>
              <a:gd name="T10" fmla="*/ 19665 w 21600"/>
              <a:gd name="T11" fmla="*/ 19665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T8" t="T9" r="T10" b="T11"/>
            <a:pathLst>
              <a:path w="21600" h="21600">
                <a:moveTo>
                  <a:pt x="0" y="0"/>
                </a:moveTo>
                <a:lnTo>
                  <a:pt x="270" y="21600"/>
                </a:lnTo>
                <a:lnTo>
                  <a:pt x="21330" y="21600"/>
                </a:lnTo>
                <a:lnTo>
                  <a:pt x="21600" y="0"/>
                </a:lnTo>
                <a:close/>
              </a:path>
            </a:pathLst>
          </a:custGeom>
          <a:gradFill rotWithShape="1">
            <a:gsLst>
              <a:gs pos="0">
                <a:srgbClr val="336699">
                  <a:gamma/>
                  <a:shade val="46275"/>
                  <a:invGamma/>
                </a:srgbClr>
              </a:gs>
              <a:gs pos="50000">
                <a:srgbClr val="336699"/>
              </a:gs>
              <a:gs pos="100000">
                <a:srgbClr val="336699">
                  <a:gamma/>
                  <a:shade val="46275"/>
                  <a:invGamma/>
                </a:srgbClr>
              </a:gs>
            </a:gsLst>
            <a:lin ang="5400000" scaled="1"/>
          </a:gradFill>
          <a:ln>
            <a:noFill/>
          </a:ln>
          <a:effectLst/>
          <a:extLst>
            <a:ext uri="{91240B29-F687-4F45-9708-019B960494DF}">
              <a14:hiddenLine xmlns="" xmlns:a14="http://schemas.microsoft.com/office/drawing/2010/main" w="9525" algn="ctr">
                <a:solidFill>
                  <a:schemeClr val="bg2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198" name="AutoShape 102"/>
          <p:cNvSpPr>
            <a:spLocks noChangeArrowheads="1"/>
          </p:cNvSpPr>
          <p:nvPr/>
        </p:nvSpPr>
        <p:spPr bwMode="hidden">
          <a:xfrm flipV="1">
            <a:off x="-1588" y="6745288"/>
            <a:ext cx="9144001" cy="136525"/>
          </a:xfrm>
          <a:custGeom>
            <a:avLst/>
            <a:gdLst>
              <a:gd name="G0" fmla="+- 288 0 0"/>
              <a:gd name="G1" fmla="+- 21600 0 288"/>
              <a:gd name="G2" fmla="*/ 288 1 2"/>
              <a:gd name="G3" fmla="+- 21600 0 G2"/>
              <a:gd name="G4" fmla="+/ 288 21600 2"/>
              <a:gd name="G5" fmla="+/ G1 0 2"/>
              <a:gd name="G6" fmla="*/ 21600 21600 288"/>
              <a:gd name="G7" fmla="*/ G6 1 2"/>
              <a:gd name="G8" fmla="+- 21600 0 G7"/>
              <a:gd name="G9" fmla="*/ 21600 1 2"/>
              <a:gd name="G10" fmla="+- 288 0 G9"/>
              <a:gd name="G11" fmla="?: G10 G8 0"/>
              <a:gd name="G12" fmla="?: G10 G7 21600"/>
              <a:gd name="T0" fmla="*/ 21456 w 21600"/>
              <a:gd name="T1" fmla="*/ 10800 h 21600"/>
              <a:gd name="T2" fmla="*/ 10800 w 21600"/>
              <a:gd name="T3" fmla="*/ 21600 h 21600"/>
              <a:gd name="T4" fmla="*/ 144 w 21600"/>
              <a:gd name="T5" fmla="*/ 10800 h 21600"/>
              <a:gd name="T6" fmla="*/ 10800 w 21600"/>
              <a:gd name="T7" fmla="*/ 0 h 21600"/>
              <a:gd name="T8" fmla="*/ 1944 w 21600"/>
              <a:gd name="T9" fmla="*/ 1944 h 21600"/>
              <a:gd name="T10" fmla="*/ 19656 w 21600"/>
              <a:gd name="T11" fmla="*/ 19656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T8" t="T9" r="T10" b="T11"/>
            <a:pathLst>
              <a:path w="21600" h="21600">
                <a:moveTo>
                  <a:pt x="0" y="0"/>
                </a:moveTo>
                <a:lnTo>
                  <a:pt x="288" y="21600"/>
                </a:lnTo>
                <a:lnTo>
                  <a:pt x="21312" y="21600"/>
                </a:lnTo>
                <a:lnTo>
                  <a:pt x="21600" y="0"/>
                </a:lnTo>
                <a:close/>
              </a:path>
            </a:pathLst>
          </a:custGeom>
          <a:gradFill rotWithShape="1">
            <a:gsLst>
              <a:gs pos="0">
                <a:srgbClr val="336699">
                  <a:gamma/>
                  <a:shade val="46275"/>
                  <a:invGamma/>
                </a:srgbClr>
              </a:gs>
              <a:gs pos="50000">
                <a:srgbClr val="336699"/>
              </a:gs>
              <a:gs pos="100000">
                <a:srgbClr val="336699">
                  <a:gamma/>
                  <a:shade val="46275"/>
                  <a:invGamma/>
                </a:srgbClr>
              </a:gs>
            </a:gsLst>
            <a:lin ang="5400000" scaled="1"/>
          </a:gradFill>
          <a:ln>
            <a:noFill/>
          </a:ln>
          <a:effectLst/>
          <a:extLst>
            <a:ext uri="{91240B29-F687-4F45-9708-019B960494DF}">
              <a14:hiddenLine xmlns="" xmlns:a14="http://schemas.microsoft.com/office/drawing/2010/main" w="9525" algn="ctr">
                <a:solidFill>
                  <a:schemeClr val="bg2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199" name="AutoShape 103"/>
          <p:cNvSpPr>
            <a:spLocks noChangeArrowheads="1"/>
          </p:cNvSpPr>
          <p:nvPr/>
        </p:nvSpPr>
        <p:spPr bwMode="hidden">
          <a:xfrm>
            <a:off x="1646238" y="74613"/>
            <a:ext cx="136525" cy="6718300"/>
          </a:xfrm>
          <a:prstGeom prst="roundRect">
            <a:avLst>
              <a:gd name="adj" fmla="val 50000"/>
            </a:avLst>
          </a:prstGeom>
          <a:gradFill rotWithShape="1">
            <a:gsLst>
              <a:gs pos="0">
                <a:srgbClr val="336699">
                  <a:gamma/>
                  <a:shade val="46275"/>
                  <a:invGamma/>
                </a:srgbClr>
              </a:gs>
              <a:gs pos="50000">
                <a:srgbClr val="336699"/>
              </a:gs>
              <a:gs pos="100000">
                <a:srgbClr val="336699">
                  <a:gamma/>
                  <a:shade val="46275"/>
                  <a:invGamma/>
                </a:srgbClr>
              </a:gs>
            </a:gsLst>
            <a:lin ang="0" scaled="1"/>
          </a:gradFill>
          <a:ln>
            <a:noFill/>
          </a:ln>
          <a:effectLst/>
          <a:extLst>
            <a:ext uri="{91240B29-F687-4F45-9708-019B960494DF}">
              <a14:hiddenLine xmlns="" xmlns:a14="http://schemas.microsoft.com/office/drawing/2010/main" w="9525">
                <a:solidFill>
                  <a:schemeClr val="bg2"/>
                </a:solidFill>
                <a:round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231" name="Text Box 135"/>
          <p:cNvSpPr txBox="1">
            <a:spLocks noChangeArrowheads="1"/>
          </p:cNvSpPr>
          <p:nvPr/>
        </p:nvSpPr>
        <p:spPr bwMode="auto">
          <a:xfrm>
            <a:off x="2011363" y="4800600"/>
            <a:ext cx="2378075" cy="11874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400" b="1">
                <a:solidFill>
                  <a:srgbClr val="003366"/>
                </a:solidFill>
              </a:rPr>
              <a:t>Plunkett </a:t>
            </a:r>
            <a:br>
              <a:rPr lang="en-US" sz="2400" b="1">
                <a:solidFill>
                  <a:srgbClr val="003366"/>
                </a:solidFill>
              </a:rPr>
            </a:br>
            <a:r>
              <a:rPr lang="en-US" sz="2400" b="1">
                <a:solidFill>
                  <a:srgbClr val="003366"/>
                </a:solidFill>
                <a:cs typeface="Arial" charset="0"/>
              </a:rPr>
              <a:t>Attner</a:t>
            </a:r>
            <a:br>
              <a:rPr lang="en-US" sz="2400" b="1">
                <a:solidFill>
                  <a:srgbClr val="003366"/>
                </a:solidFill>
                <a:cs typeface="Arial" charset="0"/>
              </a:rPr>
            </a:br>
            <a:r>
              <a:rPr lang="en-US" sz="2400" b="1">
                <a:solidFill>
                  <a:srgbClr val="003366"/>
                </a:solidFill>
                <a:cs typeface="Arial" charset="0"/>
              </a:rPr>
              <a:t>Allen</a:t>
            </a:r>
          </a:p>
        </p:txBody>
      </p:sp>
    </p:spTree>
  </p:cSld>
  <p:clrMapOvr>
    <a:masterClrMapping/>
  </p:clrMapOvr>
  <p:transition>
    <p:random/>
  </p:transition>
  <p:timing>
    <p:tnLst>
      <p:par>
        <p:cTn id="1" dur="indefinite" restart="never" nodeType="tmRoot"/>
      </p:par>
    </p:tnLst>
  </p:timing>
  <p:hf hdr="0" dt="0"/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0" y="2652713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7" name="Oval 6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73795" y="5052545"/>
            <a:ext cx="5637010" cy="882119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17581" y="3132290"/>
            <a:ext cx="7175351" cy="1793167"/>
          </a:xfrm>
          <a:effectLst/>
        </p:spPr>
        <p:txBody>
          <a:bodyPr/>
          <a:lstStyle>
            <a:lvl1pPr marL="640080" indent="-457200" algn="l">
              <a:defRPr sz="5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8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CFC8709-085D-4386-AE23-A6AFAFA63FCB}" type="datetime1">
              <a:rPr lang="en-US" smtClean="0"/>
              <a:pPr>
                <a:defRPr/>
              </a:pPr>
              <a:t>11/9/2011</a:t>
            </a:fld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9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© 2008 Thomson/South-Western. All rights reserved.</a:t>
            </a:r>
            <a:endParaRPr lang="en-US"/>
          </a:p>
        </p:txBody>
      </p:sp>
      <p:sp>
        <p:nvSpPr>
          <p:cNvPr id="10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5–</a:t>
            </a:r>
            <a:fld id="{22311AF2-5E87-4AD9-B3B4-DA4DE34BAB0A}" type="slidenum">
              <a:rPr lang="en-US" smtClean="0">
                <a:cs typeface="+mn-cs"/>
              </a:rPr>
              <a:pPr/>
              <a:t>‹#›</a:t>
            </a:fld>
            <a:endParaRPr lang="en-US">
              <a:cs typeface="+mn-cs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2412744898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hf hdr="0" dt="0"/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Managem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1188757" y="2148854"/>
            <a:ext cx="6400800" cy="347472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pPr>
              <a:defRPr/>
            </a:pPr>
            <a:fld id="{CCE3A145-D5C5-4390-A935-63465306E219}" type="datetime1">
              <a:rPr lang="en-US" smtClean="0"/>
              <a:pPr>
                <a:defRPr/>
              </a:pPr>
              <a:t>11/9/2011</a:t>
            </a:fld>
            <a:endParaRPr lang="en-US" sz="1000" dirty="0">
              <a:solidFill>
                <a:schemeClr val="tx1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r>
              <a:rPr lang="en-US" smtClean="0"/>
              <a:t>© 2008 Thomson/South-Western. All rights reserved.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r>
              <a:rPr lang="en-US" smtClean="0"/>
              <a:t>5–</a:t>
            </a:r>
            <a:fld id="{22311AF2-5E87-4AD9-B3B4-DA4DE34BAB0A}" type="slidenum">
              <a:rPr lang="en-US" smtClean="0">
                <a:cs typeface="+mn-cs"/>
              </a:rPr>
              <a:pPr/>
              <a:t>‹#›</a:t>
            </a:fld>
            <a:endParaRPr lang="en-US">
              <a:cs typeface="+mn-cs"/>
            </a:endParaRPr>
          </a:p>
        </p:txBody>
      </p:sp>
      <p:sp>
        <p:nvSpPr>
          <p:cNvPr id="9" name="Titl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4222891226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hf hdr="0" dt="0"/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2_Managem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548683" y="411513"/>
            <a:ext cx="7955193" cy="1143000"/>
          </a:xfrm>
          <a:solidFill>
            <a:srgbClr val="1655A2">
              <a:alpha val="69020"/>
            </a:srgbClr>
          </a:solidFill>
        </p:spPr>
        <p:txBody>
          <a:bodyPr/>
          <a:lstStyle>
            <a:lvl1pPr algn="l">
              <a:defRPr baseline="0"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1188757" y="2148854"/>
            <a:ext cx="6400800" cy="347472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5"/>
          </p:nvPr>
        </p:nvSpPr>
        <p:spPr>
          <a:xfrm>
            <a:off x="7954963" y="5989638"/>
            <a:ext cx="1006475" cy="868362"/>
          </a:xfrm>
          <a:prstGeom prst="flowChartConnector">
            <a:avLst/>
          </a:prstGeom>
          <a:solidFill>
            <a:srgbClr val="1655A2">
              <a:alpha val="62000"/>
            </a:srgbClr>
          </a:solidFill>
          <a:ln>
            <a:solidFill>
              <a:schemeClr val="accent1">
                <a:lumMod val="75000"/>
              </a:schemeClr>
            </a:solidFill>
          </a:ln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5–</a:t>
            </a:r>
            <a:fld id="{22311AF2-5E87-4AD9-B3B4-DA4DE34BAB0A}" type="slidenum">
              <a:rPr lang="en-US" smtClean="0">
                <a:cs typeface="+mn-cs"/>
              </a:rPr>
              <a:pPr/>
              <a:t>‹#›</a:t>
            </a:fld>
            <a:endParaRPr lang="en-US">
              <a:cs typeface="+mn-cs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365807" y="6367195"/>
            <a:ext cx="749799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dirty="0" smtClean="0"/>
              <a:t>@2012 </a:t>
            </a:r>
            <a:r>
              <a:rPr lang="en-US" dirty="0" err="1" smtClean="0"/>
              <a:t>Cengage</a:t>
            </a:r>
            <a:r>
              <a:rPr lang="en-US" dirty="0" smtClean="0"/>
              <a:t> Learning. All Rights Reserved. May not be copied, scanned, or duplicated in whole or in part, except for use as permitted in a license distributed with a certain product or service or otherwise on a password–protected</a:t>
            </a:r>
            <a:r>
              <a:rPr lang="en-US" baseline="0" dirty="0" smtClean="0"/>
              <a:t> website for classroom.</a:t>
            </a: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1554861851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  <p:hf hdr="0" dt="0"/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142999" y="731519"/>
            <a:ext cx="3346704" cy="347472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731520"/>
            <a:ext cx="3346704" cy="347472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32998DB-D439-4F54-B913-333E42F4BBD5}" type="datetime1">
              <a:rPr lang="en-US" smtClean="0"/>
              <a:pPr>
                <a:defRPr/>
              </a:pPr>
              <a:t>11/9/2011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6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© 2008 Thomson/South-Western. All rights reserved.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7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5–</a:t>
            </a:r>
            <a:fld id="{CBED7D17-CC5C-4F21-8AF3-87FA23A4775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028852858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1_Managem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548683" y="411513"/>
            <a:ext cx="7955193" cy="1143000"/>
          </a:xfrm>
          <a:solidFill>
            <a:srgbClr val="1655A2">
              <a:alpha val="69020"/>
            </a:srgbClr>
          </a:solidFill>
        </p:spPr>
        <p:txBody>
          <a:bodyPr/>
          <a:lstStyle>
            <a:lvl1pPr algn="l">
              <a:defRPr baseline="0"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1188757" y="2148854"/>
            <a:ext cx="6400800" cy="347472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pPr>
              <a:defRPr/>
            </a:pPr>
            <a:fld id="{C82AFCE1-161D-4C13-A54E-E33BE67BF2D3}" type="datetime1">
              <a:rPr lang="en-US" smtClean="0"/>
              <a:pPr>
                <a:defRPr/>
              </a:pPr>
              <a:t>11/9/2011</a:t>
            </a:fld>
            <a:endParaRPr lang="en-US" sz="1000" dirty="0">
              <a:solidFill>
                <a:schemeClr val="tx1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r>
              <a:rPr lang="en-US" smtClean="0"/>
              <a:t>© 2008 Thomson/South-Western. All rights reserved.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r>
              <a:rPr lang="en-US" smtClean="0"/>
              <a:t>5–</a:t>
            </a:r>
            <a:fld id="{22311AF2-5E87-4AD9-B3B4-DA4DE34BAB0A}" type="slidenum">
              <a:rPr lang="en-US" smtClean="0">
                <a:cs typeface="+mn-cs"/>
              </a:rPr>
              <a:pPr/>
              <a:t>‹#›</a:t>
            </a:fld>
            <a:endParaRPr lang="en-US">
              <a:cs typeface="+mn-cs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1554861851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hf hdr="0" dt="0"/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CCF5C1E-7908-4D53-A67B-B878D6E22CD3}" type="datetime1">
              <a:rPr lang="en-US" smtClean="0"/>
              <a:pPr>
                <a:defRPr/>
              </a:pPr>
              <a:t>11/9/2011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© 2008 Thomson/South-Western. All rights reserved.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5–</a:t>
            </a:r>
            <a:fld id="{5551C659-9CFD-4FC1-AD95-FA4166CD7D8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717099288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showMasterPhAnim="0" preserve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5105400"/>
            <a:ext cx="9144000" cy="175260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9144000" cy="51054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0" y="3768725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5" name="Oval 4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6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0" y="5105400"/>
            <a:ext cx="9144000" cy="175260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0" y="0"/>
            <a:ext cx="9144000" cy="51054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sp>
        <p:nvSpPr>
          <p:cNvPr id="8" name="Rectangle 7"/>
          <p:cNvSpPr/>
          <p:nvPr/>
        </p:nvSpPr>
        <p:spPr>
          <a:xfrm>
            <a:off x="0" y="3768725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9" name="Oval 8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6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0" y="5105400"/>
            <a:ext cx="9144000" cy="175260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0" y="3768725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2" name="Text Box 5"/>
          <p:cNvSpPr txBox="1">
            <a:spLocks noChangeArrowheads="1"/>
          </p:cNvSpPr>
          <p:nvPr/>
        </p:nvSpPr>
        <p:spPr bwMode="auto">
          <a:xfrm>
            <a:off x="274638" y="5862638"/>
            <a:ext cx="1371600" cy="774700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tx1"/>
            </a:outerShdw>
          </a:effectLst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10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10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10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1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1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  <a:defRPr/>
            </a:pPr>
            <a:r>
              <a:rPr lang="en-US" sz="900" b="1" smtClean="0">
                <a:solidFill>
                  <a:schemeClr val="bg1"/>
                </a:solidFill>
              </a:rPr>
              <a:t>PowerPoint Presentation by Charlie Cook</a:t>
            </a:r>
            <a:br>
              <a:rPr lang="en-US" sz="900" b="1" smtClean="0">
                <a:solidFill>
                  <a:schemeClr val="bg1"/>
                </a:solidFill>
              </a:rPr>
            </a:br>
            <a:r>
              <a:rPr lang="en-US" sz="900" b="1" smtClean="0">
                <a:solidFill>
                  <a:schemeClr val="bg1"/>
                </a:solidFill>
              </a:rPr>
              <a:t>The University of West Alabama</a:t>
            </a:r>
          </a:p>
        </p:txBody>
      </p:sp>
      <p:sp>
        <p:nvSpPr>
          <p:cNvPr id="13" name="Rectangle 99"/>
          <p:cNvSpPr>
            <a:spLocks noChangeArrowheads="1"/>
          </p:cNvSpPr>
          <p:nvPr/>
        </p:nvSpPr>
        <p:spPr bwMode="hidden">
          <a:xfrm>
            <a:off x="9023350" y="0"/>
            <a:ext cx="136525" cy="6858000"/>
          </a:xfrm>
          <a:prstGeom prst="rect">
            <a:avLst/>
          </a:prstGeom>
          <a:gradFill rotWithShape="1">
            <a:gsLst>
              <a:gs pos="0">
                <a:srgbClr val="182F47"/>
              </a:gs>
              <a:gs pos="50000">
                <a:srgbClr val="336699"/>
              </a:gs>
              <a:gs pos="100000">
                <a:srgbClr val="182F47"/>
              </a:gs>
            </a:gsLst>
            <a:lin ang="0" scaled="1"/>
          </a:gradFill>
          <a:ln>
            <a:noFill/>
          </a:ln>
          <a:effectLst/>
          <a:extLst>
            <a:ext uri="{91240B29-F687-4F45-9708-019B960494DF}">
              <a14:hiddenLine xmlns="" xmlns:a14="http://schemas.microsoft.com/office/drawing/2010/main" w="9525">
                <a:solidFill>
                  <a:schemeClr val="bg2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4" name="Rectangle 100"/>
          <p:cNvSpPr>
            <a:spLocks noChangeArrowheads="1"/>
          </p:cNvSpPr>
          <p:nvPr/>
        </p:nvSpPr>
        <p:spPr bwMode="hidden">
          <a:xfrm>
            <a:off x="-14288" y="1588"/>
            <a:ext cx="136526" cy="6856412"/>
          </a:xfrm>
          <a:prstGeom prst="rect">
            <a:avLst/>
          </a:prstGeom>
          <a:gradFill rotWithShape="1">
            <a:gsLst>
              <a:gs pos="0">
                <a:srgbClr val="182F47"/>
              </a:gs>
              <a:gs pos="50000">
                <a:srgbClr val="336699"/>
              </a:gs>
              <a:gs pos="100000">
                <a:srgbClr val="182F47"/>
              </a:gs>
            </a:gsLst>
            <a:lin ang="0" scaled="1"/>
          </a:gradFill>
          <a:ln>
            <a:noFill/>
          </a:ln>
          <a:effectLst/>
          <a:extLst>
            <a:ext uri="{91240B29-F687-4F45-9708-019B960494DF}">
              <a14:hiddenLine xmlns="" xmlns:a14="http://schemas.microsoft.com/office/drawing/2010/main" w="9525">
                <a:solidFill>
                  <a:schemeClr val="bg2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5" name="AutoShape 101"/>
          <p:cNvSpPr>
            <a:spLocks noChangeArrowheads="1"/>
          </p:cNvSpPr>
          <p:nvPr/>
        </p:nvSpPr>
        <p:spPr bwMode="hidden">
          <a:xfrm>
            <a:off x="0" y="-11113"/>
            <a:ext cx="9144000" cy="136526"/>
          </a:xfrm>
          <a:custGeom>
            <a:avLst/>
            <a:gdLst>
              <a:gd name="T0" fmla="*/ 2147483647 w 21600"/>
              <a:gd name="T1" fmla="*/ 108951060 h 21600"/>
              <a:gd name="T2" fmla="*/ 2147483647 w 21600"/>
              <a:gd name="T3" fmla="*/ 217902360 h 21600"/>
              <a:gd name="T4" fmla="*/ 2147483647 w 21600"/>
              <a:gd name="T5" fmla="*/ 108951060 h 21600"/>
              <a:gd name="T6" fmla="*/ 2147483647 w 21600"/>
              <a:gd name="T7" fmla="*/ 0 h 21600"/>
              <a:gd name="T8" fmla="*/ 0 60000 65536"/>
              <a:gd name="T9" fmla="*/ 0 60000 65536"/>
              <a:gd name="T10" fmla="*/ 0 60000 65536"/>
              <a:gd name="T11" fmla="*/ 0 60000 65536"/>
              <a:gd name="T12" fmla="*/ 1935 w 21600"/>
              <a:gd name="T13" fmla="*/ 1935 h 21600"/>
              <a:gd name="T14" fmla="*/ 19665 w 21600"/>
              <a:gd name="T15" fmla="*/ 19665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0" y="0"/>
                </a:moveTo>
                <a:lnTo>
                  <a:pt x="270" y="21600"/>
                </a:lnTo>
                <a:lnTo>
                  <a:pt x="21330" y="21600"/>
                </a:lnTo>
                <a:lnTo>
                  <a:pt x="21600" y="0"/>
                </a:lnTo>
                <a:lnTo>
                  <a:pt x="0" y="0"/>
                </a:lnTo>
                <a:close/>
              </a:path>
            </a:pathLst>
          </a:custGeom>
          <a:gradFill rotWithShape="1">
            <a:gsLst>
              <a:gs pos="0">
                <a:srgbClr val="182F47"/>
              </a:gs>
              <a:gs pos="50000">
                <a:srgbClr val="336699"/>
              </a:gs>
              <a:gs pos="100000">
                <a:srgbClr val="182F47"/>
              </a:gs>
            </a:gsLst>
            <a:lin ang="5400000" scaled="1"/>
          </a:gradFill>
          <a:ln>
            <a:noFill/>
          </a:ln>
          <a:effectLst/>
          <a:extLst>
            <a:ext uri="{91240B29-F687-4F45-9708-019B960494DF}">
              <a14:hiddenLine xmlns="" xmlns:a14="http://schemas.microsoft.com/office/drawing/2010/main" w="9525" algn="ctr">
                <a:solidFill>
                  <a:schemeClr val="bg2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6" name="AutoShape 102"/>
          <p:cNvSpPr>
            <a:spLocks noChangeArrowheads="1"/>
          </p:cNvSpPr>
          <p:nvPr/>
        </p:nvSpPr>
        <p:spPr bwMode="hidden">
          <a:xfrm flipV="1">
            <a:off x="-1588" y="6745288"/>
            <a:ext cx="9144001" cy="136525"/>
          </a:xfrm>
          <a:custGeom>
            <a:avLst/>
            <a:gdLst>
              <a:gd name="T0" fmla="*/ 2147483647 w 21600"/>
              <a:gd name="T1" fmla="*/ 108947904 h 21600"/>
              <a:gd name="T2" fmla="*/ 2147483647 w 21600"/>
              <a:gd name="T3" fmla="*/ 217894292 h 21600"/>
              <a:gd name="T4" fmla="*/ 2147483647 w 21600"/>
              <a:gd name="T5" fmla="*/ 108947904 h 21600"/>
              <a:gd name="T6" fmla="*/ 2147483647 w 21600"/>
              <a:gd name="T7" fmla="*/ 0 h 21600"/>
              <a:gd name="T8" fmla="*/ 0 60000 65536"/>
              <a:gd name="T9" fmla="*/ 0 60000 65536"/>
              <a:gd name="T10" fmla="*/ 0 60000 65536"/>
              <a:gd name="T11" fmla="*/ 0 60000 65536"/>
              <a:gd name="T12" fmla="*/ 1944 w 21600"/>
              <a:gd name="T13" fmla="*/ 1944 h 21600"/>
              <a:gd name="T14" fmla="*/ 19656 w 21600"/>
              <a:gd name="T15" fmla="*/ 19656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0" y="0"/>
                </a:moveTo>
                <a:lnTo>
                  <a:pt x="288" y="21600"/>
                </a:lnTo>
                <a:lnTo>
                  <a:pt x="21312" y="21600"/>
                </a:lnTo>
                <a:lnTo>
                  <a:pt x="21600" y="0"/>
                </a:lnTo>
                <a:lnTo>
                  <a:pt x="0" y="0"/>
                </a:lnTo>
                <a:close/>
              </a:path>
            </a:pathLst>
          </a:custGeom>
          <a:gradFill rotWithShape="1">
            <a:gsLst>
              <a:gs pos="0">
                <a:srgbClr val="182F47"/>
              </a:gs>
              <a:gs pos="50000">
                <a:srgbClr val="336699"/>
              </a:gs>
              <a:gs pos="100000">
                <a:srgbClr val="182F47"/>
              </a:gs>
            </a:gsLst>
            <a:lin ang="5400000" scaled="1"/>
          </a:gradFill>
          <a:ln>
            <a:noFill/>
          </a:ln>
          <a:effectLst/>
          <a:extLst>
            <a:ext uri="{91240B29-F687-4F45-9708-019B960494DF}">
              <a14:hiddenLine xmlns="" xmlns:a14="http://schemas.microsoft.com/office/drawing/2010/main" w="9525" algn="ctr">
                <a:solidFill>
                  <a:schemeClr val="bg2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7" name="AutoShape 103"/>
          <p:cNvSpPr>
            <a:spLocks noChangeArrowheads="1"/>
          </p:cNvSpPr>
          <p:nvPr/>
        </p:nvSpPr>
        <p:spPr bwMode="hidden">
          <a:xfrm>
            <a:off x="1828800" y="74613"/>
            <a:ext cx="136525" cy="6718300"/>
          </a:xfrm>
          <a:prstGeom prst="roundRect">
            <a:avLst>
              <a:gd name="adj" fmla="val 50000"/>
            </a:avLst>
          </a:prstGeom>
          <a:gradFill rotWithShape="1">
            <a:gsLst>
              <a:gs pos="0">
                <a:srgbClr val="182F47"/>
              </a:gs>
              <a:gs pos="50000">
                <a:srgbClr val="336699"/>
              </a:gs>
              <a:gs pos="100000">
                <a:srgbClr val="182F47"/>
              </a:gs>
            </a:gsLst>
            <a:lin ang="0" scaled="1"/>
          </a:gradFill>
          <a:ln>
            <a:noFill/>
          </a:ln>
          <a:effectLst/>
          <a:extLst>
            <a:ext uri="{91240B29-F687-4F45-9708-019B960494DF}">
              <a14:hiddenLine xmlns="" xmlns:a14="http://schemas.microsoft.com/office/drawing/2010/main" w="9525">
                <a:solidFill>
                  <a:schemeClr val="bg2"/>
                </a:solidFill>
                <a:round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pic>
        <p:nvPicPr>
          <p:cNvPr id="18" name="Picture 30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2238" y="125413"/>
            <a:ext cx="1706562" cy="6619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9" name="Group 18"/>
          <p:cNvGrpSpPr/>
          <p:nvPr/>
        </p:nvGrpSpPr>
        <p:grpSpPr>
          <a:xfrm>
            <a:off x="1934852" y="104370"/>
            <a:ext cx="7088497" cy="3598095"/>
            <a:chOff x="1929470" y="1105767"/>
            <a:chExt cx="7080628" cy="3598095"/>
          </a:xfrm>
          <a:effectLst/>
        </p:grpSpPr>
        <p:pic>
          <p:nvPicPr>
            <p:cNvPr id="20" name="Picture 19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929470" y="1105767"/>
              <a:ext cx="7080627" cy="2539663"/>
            </a:xfrm>
            <a:prstGeom prst="rect">
              <a:avLst/>
            </a:prstGeom>
          </p:spPr>
        </p:pic>
        <p:pic>
          <p:nvPicPr>
            <p:cNvPr id="21" name="Picture 20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954725" y="3625132"/>
              <a:ext cx="7055373" cy="1078730"/>
            </a:xfrm>
            <a:prstGeom prst="rect">
              <a:avLst/>
            </a:prstGeom>
          </p:spPr>
        </p:pic>
      </p:grpSp>
      <p:sp>
        <p:nvSpPr>
          <p:cNvPr id="22" name="TextBox 30"/>
          <p:cNvSpPr>
            <a:spLocks/>
          </p:cNvSpPr>
          <p:nvPr/>
        </p:nvSpPr>
        <p:spPr bwMode="auto">
          <a:xfrm>
            <a:off x="2193925" y="4911725"/>
            <a:ext cx="1828800" cy="1069975"/>
          </a:xfrm>
          <a:custGeom>
            <a:avLst/>
            <a:gdLst>
              <a:gd name="T0" fmla="*/ 0 w 1828780"/>
              <a:gd name="T1" fmla="*/ 0 h 1069975"/>
              <a:gd name="T2" fmla="*/ 1828780 w 1828780"/>
              <a:gd name="T3" fmla="*/ 0 h 1069975"/>
              <a:gd name="T4" fmla="*/ 1828780 w 1828780"/>
              <a:gd name="T5" fmla="*/ 1069975 h 1069975"/>
              <a:gd name="T6" fmla="*/ 0 w 1828780"/>
              <a:gd name="T7" fmla="*/ 1069975 h 1069975"/>
              <a:gd name="T8" fmla="*/ 0 w 1828780"/>
              <a:gd name="T9" fmla="*/ 0 h 1069975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1828780" h="1069975">
                <a:moveTo>
                  <a:pt x="0" y="0"/>
                </a:moveTo>
                <a:cubicBezTo>
                  <a:pt x="304797" y="-178329"/>
                  <a:pt x="1523983" y="-178329"/>
                  <a:pt x="1828780" y="0"/>
                </a:cubicBezTo>
                <a:cubicBezTo>
                  <a:pt x="2133577" y="178329"/>
                  <a:pt x="2133577" y="891646"/>
                  <a:pt x="1828780" y="1069975"/>
                </a:cubicBezTo>
                <a:cubicBezTo>
                  <a:pt x="1523983" y="1248304"/>
                  <a:pt x="304797" y="1248304"/>
                  <a:pt x="0" y="1069975"/>
                </a:cubicBezTo>
                <a:cubicBezTo>
                  <a:pt x="-304797" y="891646"/>
                  <a:pt x="-304797" y="178329"/>
                  <a:pt x="0" y="0"/>
                </a:cubicBezTo>
                <a:close/>
              </a:path>
            </a:pathLst>
          </a:cu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endParaRPr lang="en-US"/>
          </a:p>
        </p:txBody>
      </p:sp>
      <p:sp>
        <p:nvSpPr>
          <p:cNvPr id="24" name="TextBox 23"/>
          <p:cNvSpPr txBox="1"/>
          <p:nvPr/>
        </p:nvSpPr>
        <p:spPr>
          <a:xfrm>
            <a:off x="2011708" y="5981700"/>
            <a:ext cx="6857925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@2012 </a:t>
            </a:r>
            <a:r>
              <a:rPr lang="en-US" dirty="0" err="1" smtClean="0"/>
              <a:t>Cengage</a:t>
            </a:r>
            <a:r>
              <a:rPr lang="en-US" dirty="0" smtClean="0"/>
              <a:t> Learning. All Rights Reserved. May not be copied, scanned, or duplicated in whole or in part, except for use as permitted in a license distributed with a certain product or service or otherwise on a password–protected</a:t>
            </a:r>
            <a:r>
              <a:rPr lang="en-US" baseline="0" dirty="0" smtClean="0"/>
              <a:t> website for classroom.</a:t>
            </a: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1637438477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  <p:hf hdr="0" dt="0"/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showMasterPhAnim="0" type="title" preserve="1">
  <p:cSld name="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26" name="Rectangle 130"/>
          <p:cNvSpPr>
            <a:spLocks noChangeArrowheads="1"/>
          </p:cNvSpPr>
          <p:nvPr/>
        </p:nvSpPr>
        <p:spPr bwMode="auto">
          <a:xfrm>
            <a:off x="84138" y="4892675"/>
            <a:ext cx="5029200" cy="1868488"/>
          </a:xfrm>
          <a:prstGeom prst="rect">
            <a:avLst/>
          </a:prstGeom>
          <a:gradFill rotWithShape="1">
            <a:gsLst>
              <a:gs pos="0">
                <a:srgbClr val="CCECFF"/>
              </a:gs>
              <a:gs pos="100000">
                <a:schemeClr val="bg1"/>
              </a:gs>
            </a:gsLst>
            <a:lin ang="18900000" scaled="1"/>
          </a:gradFill>
          <a:ln>
            <a:noFill/>
          </a:ln>
          <a:effectLst/>
          <a:extLs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pic>
        <p:nvPicPr>
          <p:cNvPr id="4230" name="Picture 134" descr="Chapbar01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263" y="46038"/>
            <a:ext cx="1581150" cy="678815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228" name="Picture 132" descr="Cover01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77788"/>
            <a:ext cx="4457700" cy="669925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100" name="Rectangle 4"/>
          <p:cNvSpPr>
            <a:spLocks noGrp="1" noChangeArrowheads="1"/>
          </p:cNvSpPr>
          <p:nvPr>
            <p:ph type="ftr" sz="quarter" idx="3"/>
          </p:nvPr>
        </p:nvSpPr>
        <p:spPr>
          <a:xfrm>
            <a:off x="4552950" y="6373813"/>
            <a:ext cx="3286125" cy="293687"/>
          </a:xfrm>
          <a:extLst>
            <a:ext uri="{AF507438-7753-43E0-B8FC-AC1667EBCBE1}">
              <a14:hiddenEffects xmlns="" xmlns:a14="http://schemas.microsoft.com/office/drawing/2010/main">
                <a:effectLst>
                  <a:outerShdw dist="17961" dir="2700000" algn="ctr" rotWithShape="0">
                    <a:schemeClr val="tx1"/>
                  </a:outerShdw>
                </a:effectLst>
              </a14:hiddenEffects>
            </a:ext>
          </a:extLst>
        </p:spPr>
        <p:txBody>
          <a:bodyPr lIns="91440" rIns="91440"/>
          <a:lstStyle>
            <a:lvl1pPr algn="ctr">
              <a:defRPr>
                <a:solidFill>
                  <a:srgbClr val="003366"/>
                </a:solidFill>
                <a:effectLst>
                  <a:outerShdw blurRad="38100" dist="38100" dir="2700000" algn="tl">
                    <a:srgbClr val="C0C0C0"/>
                  </a:outerShdw>
                </a:effectLst>
              </a:defRPr>
            </a:lvl1pPr>
          </a:lstStyle>
          <a:p>
            <a:r>
              <a:rPr lang="en-US" smtClean="0"/>
              <a:t>© 2008 Thomson/South-Western. All rights reserved.</a:t>
            </a:r>
            <a:endParaRPr lang="en-US"/>
          </a:p>
        </p:txBody>
      </p:sp>
      <p:sp>
        <p:nvSpPr>
          <p:cNvPr id="4101" name="Text Box 5"/>
          <p:cNvSpPr txBox="1">
            <a:spLocks noChangeArrowheads="1"/>
          </p:cNvSpPr>
          <p:nvPr/>
        </p:nvSpPr>
        <p:spPr bwMode="auto">
          <a:xfrm>
            <a:off x="198438" y="5862638"/>
            <a:ext cx="1371600" cy="774700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tx1"/>
            </a:outerShdw>
          </a:effectLst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900" b="1">
                <a:solidFill>
                  <a:schemeClr val="bg1"/>
                </a:solidFill>
              </a:rPr>
              <a:t>PowerPoint Presentation by Charlie Cook</a:t>
            </a:r>
            <a:br>
              <a:rPr lang="en-US" sz="900" b="1">
                <a:solidFill>
                  <a:schemeClr val="bg1"/>
                </a:solidFill>
              </a:rPr>
            </a:br>
            <a:r>
              <a:rPr lang="en-US" sz="900" b="1">
                <a:solidFill>
                  <a:schemeClr val="bg1"/>
                </a:solidFill>
              </a:rPr>
              <a:t>The University of West Alabama</a:t>
            </a:r>
          </a:p>
        </p:txBody>
      </p:sp>
      <p:sp>
        <p:nvSpPr>
          <p:cNvPr id="4098" name="Rectangle 2"/>
          <p:cNvSpPr>
            <a:spLocks noGrp="1" noChangeArrowheads="1"/>
          </p:cNvSpPr>
          <p:nvPr>
            <p:ph type="ctrTitle"/>
          </p:nvPr>
        </p:nvSpPr>
        <p:spPr bwMode="auto">
          <a:xfrm>
            <a:off x="2101850" y="685800"/>
            <a:ext cx="3567113" cy="3292475"/>
          </a:xfrm>
          <a:effectLst>
            <a:outerShdw dist="17961" dir="2700000" algn="ctr" rotWithShape="0">
              <a:srgbClr val="003366"/>
            </a:outerShdw>
          </a:effectLst>
          <a:extLst>
            <a:ext uri="{909E8E84-426E-40DD-AFC4-6F175D3DCCD1}">
              <a14:hiddenFill xmlns="" xmlns:a14="http://schemas.microsoft.com/office/drawing/2010/main">
                <a:solidFill>
                  <a:srgbClr val="EAEAEA">
                    <a:alpha val="25999"/>
                  </a:srgbClr>
                </a:solidFill>
              </a14:hiddenFill>
            </a:ext>
            <a:ext uri="{91240B29-F687-4F45-9708-019B960494DF}">
              <a14:hiddenLine xmlns=""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anchorCtr="1"/>
          <a:lstStyle>
            <a:lvl1pPr algn="ctr">
              <a:defRPr sz="2800" b="1">
                <a:solidFill>
                  <a:srgbClr val="996633"/>
                </a:solidFill>
                <a:latin typeface="Arial" charset="0"/>
              </a:defRPr>
            </a:lvl1pPr>
          </a:lstStyle>
          <a:p>
            <a:pPr lvl="0"/>
            <a:r>
              <a:rPr lang="en-US" noProof="0" smtClean="0"/>
              <a:t>Click to edit Master title style</a:t>
            </a:r>
          </a:p>
        </p:txBody>
      </p:sp>
      <p:sp>
        <p:nvSpPr>
          <p:cNvPr id="4195" name="Rectangle 99"/>
          <p:cNvSpPr>
            <a:spLocks noChangeArrowheads="1"/>
          </p:cNvSpPr>
          <p:nvPr/>
        </p:nvSpPr>
        <p:spPr bwMode="hidden">
          <a:xfrm>
            <a:off x="9023350" y="0"/>
            <a:ext cx="136525" cy="6858000"/>
          </a:xfrm>
          <a:prstGeom prst="rect">
            <a:avLst/>
          </a:prstGeom>
          <a:gradFill rotWithShape="1">
            <a:gsLst>
              <a:gs pos="0">
                <a:srgbClr val="336699">
                  <a:gamma/>
                  <a:shade val="46275"/>
                  <a:invGamma/>
                </a:srgbClr>
              </a:gs>
              <a:gs pos="50000">
                <a:srgbClr val="336699"/>
              </a:gs>
              <a:gs pos="100000">
                <a:srgbClr val="336699">
                  <a:gamma/>
                  <a:shade val="46275"/>
                  <a:invGamma/>
                </a:srgbClr>
              </a:gs>
            </a:gsLst>
            <a:lin ang="0" scaled="1"/>
          </a:gradFill>
          <a:ln>
            <a:noFill/>
          </a:ln>
          <a:effectLst/>
          <a:extLst>
            <a:ext uri="{91240B29-F687-4F45-9708-019B960494DF}">
              <a14:hiddenLine xmlns="" xmlns:a14="http://schemas.microsoft.com/office/drawing/2010/main" w="9525">
                <a:solidFill>
                  <a:schemeClr val="bg2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196" name="Rectangle 100"/>
          <p:cNvSpPr>
            <a:spLocks noChangeArrowheads="1"/>
          </p:cNvSpPr>
          <p:nvPr/>
        </p:nvSpPr>
        <p:spPr bwMode="hidden">
          <a:xfrm>
            <a:off x="-14288" y="1588"/>
            <a:ext cx="136526" cy="6856412"/>
          </a:xfrm>
          <a:prstGeom prst="rect">
            <a:avLst/>
          </a:prstGeom>
          <a:gradFill rotWithShape="1">
            <a:gsLst>
              <a:gs pos="0">
                <a:srgbClr val="336699">
                  <a:gamma/>
                  <a:shade val="46275"/>
                  <a:invGamma/>
                </a:srgbClr>
              </a:gs>
              <a:gs pos="50000">
                <a:srgbClr val="336699"/>
              </a:gs>
              <a:gs pos="100000">
                <a:srgbClr val="336699">
                  <a:gamma/>
                  <a:shade val="46275"/>
                  <a:invGamma/>
                </a:srgbClr>
              </a:gs>
            </a:gsLst>
            <a:lin ang="0" scaled="1"/>
          </a:gradFill>
          <a:ln>
            <a:noFill/>
          </a:ln>
          <a:effectLst/>
          <a:extLst>
            <a:ext uri="{91240B29-F687-4F45-9708-019B960494DF}">
              <a14:hiddenLine xmlns="" xmlns:a14="http://schemas.microsoft.com/office/drawing/2010/main" w="9525">
                <a:solidFill>
                  <a:schemeClr val="bg2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197" name="AutoShape 101"/>
          <p:cNvSpPr>
            <a:spLocks noChangeArrowheads="1"/>
          </p:cNvSpPr>
          <p:nvPr/>
        </p:nvSpPr>
        <p:spPr bwMode="hidden">
          <a:xfrm>
            <a:off x="0" y="-11113"/>
            <a:ext cx="9144000" cy="136526"/>
          </a:xfrm>
          <a:custGeom>
            <a:avLst/>
            <a:gdLst>
              <a:gd name="G0" fmla="+- 270 0 0"/>
              <a:gd name="G1" fmla="+- 21600 0 270"/>
              <a:gd name="G2" fmla="*/ 270 1 2"/>
              <a:gd name="G3" fmla="+- 21600 0 G2"/>
              <a:gd name="G4" fmla="+/ 270 21600 2"/>
              <a:gd name="G5" fmla="+/ G1 0 2"/>
              <a:gd name="G6" fmla="*/ 21600 21600 270"/>
              <a:gd name="G7" fmla="*/ G6 1 2"/>
              <a:gd name="G8" fmla="+- 21600 0 G7"/>
              <a:gd name="G9" fmla="*/ 21600 1 2"/>
              <a:gd name="G10" fmla="+- 270 0 G9"/>
              <a:gd name="G11" fmla="?: G10 G8 0"/>
              <a:gd name="G12" fmla="?: G10 G7 21600"/>
              <a:gd name="T0" fmla="*/ 21465 w 21600"/>
              <a:gd name="T1" fmla="*/ 10800 h 21600"/>
              <a:gd name="T2" fmla="*/ 10800 w 21600"/>
              <a:gd name="T3" fmla="*/ 21600 h 21600"/>
              <a:gd name="T4" fmla="*/ 135 w 21600"/>
              <a:gd name="T5" fmla="*/ 10800 h 21600"/>
              <a:gd name="T6" fmla="*/ 10800 w 21600"/>
              <a:gd name="T7" fmla="*/ 0 h 21600"/>
              <a:gd name="T8" fmla="*/ 1935 w 21600"/>
              <a:gd name="T9" fmla="*/ 1935 h 21600"/>
              <a:gd name="T10" fmla="*/ 19665 w 21600"/>
              <a:gd name="T11" fmla="*/ 19665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T8" t="T9" r="T10" b="T11"/>
            <a:pathLst>
              <a:path w="21600" h="21600">
                <a:moveTo>
                  <a:pt x="0" y="0"/>
                </a:moveTo>
                <a:lnTo>
                  <a:pt x="270" y="21600"/>
                </a:lnTo>
                <a:lnTo>
                  <a:pt x="21330" y="21600"/>
                </a:lnTo>
                <a:lnTo>
                  <a:pt x="21600" y="0"/>
                </a:lnTo>
                <a:close/>
              </a:path>
            </a:pathLst>
          </a:custGeom>
          <a:gradFill rotWithShape="1">
            <a:gsLst>
              <a:gs pos="0">
                <a:srgbClr val="336699">
                  <a:gamma/>
                  <a:shade val="46275"/>
                  <a:invGamma/>
                </a:srgbClr>
              </a:gs>
              <a:gs pos="50000">
                <a:srgbClr val="336699"/>
              </a:gs>
              <a:gs pos="100000">
                <a:srgbClr val="336699">
                  <a:gamma/>
                  <a:shade val="46275"/>
                  <a:invGamma/>
                </a:srgbClr>
              </a:gs>
            </a:gsLst>
            <a:lin ang="5400000" scaled="1"/>
          </a:gradFill>
          <a:ln>
            <a:noFill/>
          </a:ln>
          <a:effectLst/>
          <a:extLst>
            <a:ext uri="{91240B29-F687-4F45-9708-019B960494DF}">
              <a14:hiddenLine xmlns="" xmlns:a14="http://schemas.microsoft.com/office/drawing/2010/main" w="9525" algn="ctr">
                <a:solidFill>
                  <a:schemeClr val="bg2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198" name="AutoShape 102"/>
          <p:cNvSpPr>
            <a:spLocks noChangeArrowheads="1"/>
          </p:cNvSpPr>
          <p:nvPr/>
        </p:nvSpPr>
        <p:spPr bwMode="hidden">
          <a:xfrm flipV="1">
            <a:off x="-1588" y="6745288"/>
            <a:ext cx="9144001" cy="136525"/>
          </a:xfrm>
          <a:custGeom>
            <a:avLst/>
            <a:gdLst>
              <a:gd name="G0" fmla="+- 288 0 0"/>
              <a:gd name="G1" fmla="+- 21600 0 288"/>
              <a:gd name="G2" fmla="*/ 288 1 2"/>
              <a:gd name="G3" fmla="+- 21600 0 G2"/>
              <a:gd name="G4" fmla="+/ 288 21600 2"/>
              <a:gd name="G5" fmla="+/ G1 0 2"/>
              <a:gd name="G6" fmla="*/ 21600 21600 288"/>
              <a:gd name="G7" fmla="*/ G6 1 2"/>
              <a:gd name="G8" fmla="+- 21600 0 G7"/>
              <a:gd name="G9" fmla="*/ 21600 1 2"/>
              <a:gd name="G10" fmla="+- 288 0 G9"/>
              <a:gd name="G11" fmla="?: G10 G8 0"/>
              <a:gd name="G12" fmla="?: G10 G7 21600"/>
              <a:gd name="T0" fmla="*/ 21456 w 21600"/>
              <a:gd name="T1" fmla="*/ 10800 h 21600"/>
              <a:gd name="T2" fmla="*/ 10800 w 21600"/>
              <a:gd name="T3" fmla="*/ 21600 h 21600"/>
              <a:gd name="T4" fmla="*/ 144 w 21600"/>
              <a:gd name="T5" fmla="*/ 10800 h 21600"/>
              <a:gd name="T6" fmla="*/ 10800 w 21600"/>
              <a:gd name="T7" fmla="*/ 0 h 21600"/>
              <a:gd name="T8" fmla="*/ 1944 w 21600"/>
              <a:gd name="T9" fmla="*/ 1944 h 21600"/>
              <a:gd name="T10" fmla="*/ 19656 w 21600"/>
              <a:gd name="T11" fmla="*/ 19656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T8" t="T9" r="T10" b="T11"/>
            <a:pathLst>
              <a:path w="21600" h="21600">
                <a:moveTo>
                  <a:pt x="0" y="0"/>
                </a:moveTo>
                <a:lnTo>
                  <a:pt x="288" y="21600"/>
                </a:lnTo>
                <a:lnTo>
                  <a:pt x="21312" y="21600"/>
                </a:lnTo>
                <a:lnTo>
                  <a:pt x="21600" y="0"/>
                </a:lnTo>
                <a:close/>
              </a:path>
            </a:pathLst>
          </a:custGeom>
          <a:gradFill rotWithShape="1">
            <a:gsLst>
              <a:gs pos="0">
                <a:srgbClr val="336699">
                  <a:gamma/>
                  <a:shade val="46275"/>
                  <a:invGamma/>
                </a:srgbClr>
              </a:gs>
              <a:gs pos="50000">
                <a:srgbClr val="336699"/>
              </a:gs>
              <a:gs pos="100000">
                <a:srgbClr val="336699">
                  <a:gamma/>
                  <a:shade val="46275"/>
                  <a:invGamma/>
                </a:srgbClr>
              </a:gs>
            </a:gsLst>
            <a:lin ang="5400000" scaled="1"/>
          </a:gradFill>
          <a:ln>
            <a:noFill/>
          </a:ln>
          <a:effectLst/>
          <a:extLst>
            <a:ext uri="{91240B29-F687-4F45-9708-019B960494DF}">
              <a14:hiddenLine xmlns="" xmlns:a14="http://schemas.microsoft.com/office/drawing/2010/main" w="9525" algn="ctr">
                <a:solidFill>
                  <a:schemeClr val="bg2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199" name="AutoShape 103"/>
          <p:cNvSpPr>
            <a:spLocks noChangeArrowheads="1"/>
          </p:cNvSpPr>
          <p:nvPr/>
        </p:nvSpPr>
        <p:spPr bwMode="hidden">
          <a:xfrm>
            <a:off x="1646238" y="74613"/>
            <a:ext cx="136525" cy="6718300"/>
          </a:xfrm>
          <a:prstGeom prst="roundRect">
            <a:avLst>
              <a:gd name="adj" fmla="val 50000"/>
            </a:avLst>
          </a:prstGeom>
          <a:gradFill rotWithShape="1">
            <a:gsLst>
              <a:gs pos="0">
                <a:srgbClr val="336699">
                  <a:gamma/>
                  <a:shade val="46275"/>
                  <a:invGamma/>
                </a:srgbClr>
              </a:gs>
              <a:gs pos="50000">
                <a:srgbClr val="336699"/>
              </a:gs>
              <a:gs pos="100000">
                <a:srgbClr val="336699">
                  <a:gamma/>
                  <a:shade val="46275"/>
                  <a:invGamma/>
                </a:srgbClr>
              </a:gs>
            </a:gsLst>
            <a:lin ang="0" scaled="1"/>
          </a:gradFill>
          <a:ln>
            <a:noFill/>
          </a:ln>
          <a:effectLst/>
          <a:extLst>
            <a:ext uri="{91240B29-F687-4F45-9708-019B960494DF}">
              <a14:hiddenLine xmlns="" xmlns:a14="http://schemas.microsoft.com/office/drawing/2010/main" w="9525">
                <a:solidFill>
                  <a:schemeClr val="bg2"/>
                </a:solidFill>
                <a:round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231" name="Text Box 135"/>
          <p:cNvSpPr txBox="1">
            <a:spLocks noChangeArrowheads="1"/>
          </p:cNvSpPr>
          <p:nvPr/>
        </p:nvSpPr>
        <p:spPr bwMode="auto">
          <a:xfrm>
            <a:off x="2011363" y="4800600"/>
            <a:ext cx="2378075" cy="11874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400" b="1">
                <a:solidFill>
                  <a:srgbClr val="003366"/>
                </a:solidFill>
              </a:rPr>
              <a:t>Plunkett </a:t>
            </a:r>
            <a:br>
              <a:rPr lang="en-US" sz="2400" b="1">
                <a:solidFill>
                  <a:srgbClr val="003366"/>
                </a:solidFill>
              </a:rPr>
            </a:br>
            <a:r>
              <a:rPr lang="en-US" sz="2400" b="1">
                <a:solidFill>
                  <a:srgbClr val="003366"/>
                </a:solidFill>
                <a:cs typeface="Arial" charset="0"/>
              </a:rPr>
              <a:t>Attner</a:t>
            </a:r>
            <a:br>
              <a:rPr lang="en-US" sz="2400" b="1">
                <a:solidFill>
                  <a:srgbClr val="003366"/>
                </a:solidFill>
                <a:cs typeface="Arial" charset="0"/>
              </a:rPr>
            </a:br>
            <a:r>
              <a:rPr lang="en-US" sz="2400" b="1">
                <a:solidFill>
                  <a:srgbClr val="003366"/>
                </a:solidFill>
                <a:cs typeface="Arial" charset="0"/>
              </a:rPr>
              <a:t>Allen</a:t>
            </a:r>
          </a:p>
        </p:txBody>
      </p:sp>
    </p:spTree>
  </p:cSld>
  <p:clrMapOvr>
    <a:masterClrMapping/>
  </p:clrMapOvr>
  <p:transition>
    <p:random/>
  </p:transition>
  <p:timing>
    <p:tnLst>
      <p:par>
        <p:cTn id="1" dur="indefinite" restart="never" nodeType="tmRoot"/>
      </p:par>
    </p:tnLst>
  </p:timing>
  <p:hf hdr="0" dt="0"/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0" y="2652713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7" name="Oval 6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73795" y="5052545"/>
            <a:ext cx="5637010" cy="882119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17581" y="3132290"/>
            <a:ext cx="7175351" cy="1793167"/>
          </a:xfrm>
          <a:effectLst/>
        </p:spPr>
        <p:txBody>
          <a:bodyPr/>
          <a:lstStyle>
            <a:lvl1pPr marL="640080" indent="-457200" algn="l">
              <a:defRPr sz="5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8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CFC8709-085D-4386-AE23-A6AFAFA63FCB}" type="datetime1">
              <a:rPr lang="en-US" smtClean="0"/>
              <a:pPr>
                <a:defRPr/>
              </a:pPr>
              <a:t>11/9/2011</a:t>
            </a:fld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9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© 2008 Thomson/South-Western. All rights reserved.</a:t>
            </a:r>
            <a:endParaRPr lang="en-US"/>
          </a:p>
        </p:txBody>
      </p:sp>
      <p:sp>
        <p:nvSpPr>
          <p:cNvPr id="10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5–</a:t>
            </a:r>
            <a:fld id="{22311AF2-5E87-4AD9-B3B4-DA4DE34BAB0A}" type="slidenum">
              <a:rPr lang="en-US" smtClean="0">
                <a:cs typeface="+mn-cs"/>
              </a:rPr>
              <a:pPr/>
              <a:t>‹#›</a:t>
            </a:fld>
            <a:endParaRPr lang="en-US">
              <a:cs typeface="+mn-cs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2412744898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hf hdr="0" dt="0"/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Managem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1188757" y="2148854"/>
            <a:ext cx="6400800" cy="347472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pPr>
              <a:defRPr/>
            </a:pPr>
            <a:fld id="{CCE3A145-D5C5-4390-A935-63465306E219}" type="datetime1">
              <a:rPr lang="en-US" smtClean="0"/>
              <a:pPr>
                <a:defRPr/>
              </a:pPr>
              <a:t>11/9/2011</a:t>
            </a:fld>
            <a:endParaRPr lang="en-US" sz="1000" dirty="0">
              <a:solidFill>
                <a:schemeClr val="tx1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r>
              <a:rPr lang="en-US" smtClean="0"/>
              <a:t>© 2008 Thomson/South-Western. All rights reserved.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r>
              <a:rPr lang="en-US" smtClean="0"/>
              <a:t>5–</a:t>
            </a:r>
            <a:fld id="{22311AF2-5E87-4AD9-B3B4-DA4DE34BAB0A}" type="slidenum">
              <a:rPr lang="en-US" smtClean="0">
                <a:cs typeface="+mn-cs"/>
              </a:rPr>
              <a:pPr/>
              <a:t>‹#›</a:t>
            </a:fld>
            <a:endParaRPr lang="en-US">
              <a:cs typeface="+mn-cs"/>
            </a:endParaRPr>
          </a:p>
        </p:txBody>
      </p:sp>
      <p:sp>
        <p:nvSpPr>
          <p:cNvPr id="9" name="Titl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4222891226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hf hdr="0" dt="0"/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2_Managem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548683" y="411513"/>
            <a:ext cx="7955193" cy="1143000"/>
          </a:xfrm>
          <a:solidFill>
            <a:srgbClr val="1655A2">
              <a:alpha val="69020"/>
            </a:srgbClr>
          </a:solidFill>
        </p:spPr>
        <p:txBody>
          <a:bodyPr/>
          <a:lstStyle>
            <a:lvl1pPr algn="l">
              <a:defRPr baseline="0"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1188757" y="2148854"/>
            <a:ext cx="6400800" cy="347472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5"/>
          </p:nvPr>
        </p:nvSpPr>
        <p:spPr>
          <a:xfrm>
            <a:off x="7954963" y="5989638"/>
            <a:ext cx="1006475" cy="868362"/>
          </a:xfrm>
          <a:prstGeom prst="flowChartConnector">
            <a:avLst/>
          </a:prstGeom>
          <a:solidFill>
            <a:srgbClr val="1655A2">
              <a:alpha val="62000"/>
            </a:srgbClr>
          </a:solidFill>
          <a:ln>
            <a:solidFill>
              <a:schemeClr val="accent1">
                <a:lumMod val="75000"/>
              </a:schemeClr>
            </a:solidFill>
          </a:ln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5–</a:t>
            </a:r>
            <a:fld id="{22311AF2-5E87-4AD9-B3B4-DA4DE34BAB0A}" type="slidenum">
              <a:rPr lang="en-US" smtClean="0">
                <a:cs typeface="+mn-cs"/>
              </a:rPr>
              <a:pPr/>
              <a:t>‹#›</a:t>
            </a:fld>
            <a:endParaRPr lang="en-US">
              <a:cs typeface="+mn-cs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365807" y="6367195"/>
            <a:ext cx="749799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dirty="0" smtClean="0"/>
              <a:t>© 2013 </a:t>
            </a:r>
            <a:r>
              <a:rPr lang="en-US" dirty="0" err="1" smtClean="0"/>
              <a:t>Cengage</a:t>
            </a:r>
            <a:r>
              <a:rPr lang="en-US" dirty="0" smtClean="0"/>
              <a:t> Learning. All Rights Reserved. May not be copied, scanned, or duplicated in whole or in part, except for use as permitted in a license distributed with a certain product or service or otherwise on a password–protected</a:t>
            </a:r>
            <a:r>
              <a:rPr lang="en-US" baseline="0" dirty="0" smtClean="0"/>
              <a:t> website for classroom.</a:t>
            </a: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1554861851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hf hdr="0" dt="0"/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142999" y="731519"/>
            <a:ext cx="3346704" cy="347472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731520"/>
            <a:ext cx="3346704" cy="347472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32998DB-D439-4F54-B913-333E42F4BBD5}" type="datetime1">
              <a:rPr lang="en-US" smtClean="0"/>
              <a:pPr>
                <a:defRPr/>
              </a:pPr>
              <a:t>11/9/2011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6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© 2008 Thomson/South-Western. All rights reserved.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7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5–</a:t>
            </a:r>
            <a:fld id="{CBED7D17-CC5C-4F21-8AF3-87FA23A4775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028852858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Managem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548683" y="411513"/>
            <a:ext cx="7955193" cy="1143000"/>
          </a:xfrm>
          <a:solidFill>
            <a:srgbClr val="1655A2">
              <a:alpha val="69020"/>
            </a:srgbClr>
          </a:solidFill>
        </p:spPr>
        <p:txBody>
          <a:bodyPr/>
          <a:lstStyle>
            <a:lvl1pPr algn="l">
              <a:defRPr baseline="0"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1188757" y="2148854"/>
            <a:ext cx="6400800" cy="347472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pPr>
              <a:defRPr/>
            </a:pPr>
            <a:fld id="{C82AFCE1-161D-4C13-A54E-E33BE67BF2D3}" type="datetime1">
              <a:rPr lang="en-US" smtClean="0"/>
              <a:pPr>
                <a:defRPr/>
              </a:pPr>
              <a:t>11/9/2011</a:t>
            </a:fld>
            <a:endParaRPr lang="en-US" sz="1000" dirty="0">
              <a:solidFill>
                <a:schemeClr val="tx1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r>
              <a:rPr lang="en-US" smtClean="0"/>
              <a:t>© 2008 Thomson/South-Western. All rights reserved.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r>
              <a:rPr lang="en-US" smtClean="0"/>
              <a:t>5–</a:t>
            </a:r>
            <a:fld id="{22311AF2-5E87-4AD9-B3B4-DA4DE34BAB0A}" type="slidenum">
              <a:rPr lang="en-US" smtClean="0">
                <a:cs typeface="+mn-cs"/>
              </a:rPr>
              <a:pPr/>
              <a:t>‹#›</a:t>
            </a:fld>
            <a:endParaRPr lang="en-US">
              <a:cs typeface="+mn-cs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1554861851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hf hdr="0" dt="0"/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CCF5C1E-7908-4D53-A67B-B878D6E22CD3}" type="datetime1">
              <a:rPr lang="en-US" smtClean="0"/>
              <a:pPr>
                <a:defRPr/>
              </a:pPr>
              <a:t>11/9/2011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© 2008 Thomson/South-Western. All rights reserved.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5–</a:t>
            </a:r>
            <a:fld id="{5551C659-9CFD-4FC1-AD95-FA4166CD7D8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717099288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showMasterPhAnim="0" preserve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5105400"/>
            <a:ext cx="9144000" cy="175260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9144000" cy="51054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0" y="3768725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5" name="Oval 4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6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0" y="5105400"/>
            <a:ext cx="9144000" cy="175260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0" y="0"/>
            <a:ext cx="9144000" cy="51054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sp>
        <p:nvSpPr>
          <p:cNvPr id="8" name="Rectangle 7"/>
          <p:cNvSpPr/>
          <p:nvPr/>
        </p:nvSpPr>
        <p:spPr>
          <a:xfrm>
            <a:off x="0" y="3768725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9" name="Oval 8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6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0" y="5105400"/>
            <a:ext cx="9144000" cy="175260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0" y="3768725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2" name="Text Box 5"/>
          <p:cNvSpPr txBox="1">
            <a:spLocks noChangeArrowheads="1"/>
          </p:cNvSpPr>
          <p:nvPr/>
        </p:nvSpPr>
        <p:spPr bwMode="auto">
          <a:xfrm>
            <a:off x="274638" y="5862638"/>
            <a:ext cx="1371600" cy="774700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tx1"/>
            </a:outerShdw>
          </a:effectLst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10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10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10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1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1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  <a:defRPr/>
            </a:pPr>
            <a:r>
              <a:rPr lang="en-US" sz="900" b="1" smtClean="0">
                <a:solidFill>
                  <a:schemeClr val="bg1"/>
                </a:solidFill>
              </a:rPr>
              <a:t>PowerPoint Presentation by Charlie Cook</a:t>
            </a:r>
            <a:br>
              <a:rPr lang="en-US" sz="900" b="1" smtClean="0">
                <a:solidFill>
                  <a:schemeClr val="bg1"/>
                </a:solidFill>
              </a:rPr>
            </a:br>
            <a:r>
              <a:rPr lang="en-US" sz="900" b="1" smtClean="0">
                <a:solidFill>
                  <a:schemeClr val="bg1"/>
                </a:solidFill>
              </a:rPr>
              <a:t>The University of West Alabama</a:t>
            </a:r>
          </a:p>
        </p:txBody>
      </p:sp>
      <p:sp>
        <p:nvSpPr>
          <p:cNvPr id="13" name="Rectangle 99"/>
          <p:cNvSpPr>
            <a:spLocks noChangeArrowheads="1"/>
          </p:cNvSpPr>
          <p:nvPr/>
        </p:nvSpPr>
        <p:spPr bwMode="hidden">
          <a:xfrm>
            <a:off x="9023350" y="0"/>
            <a:ext cx="136525" cy="6858000"/>
          </a:xfrm>
          <a:prstGeom prst="rect">
            <a:avLst/>
          </a:prstGeom>
          <a:gradFill rotWithShape="1">
            <a:gsLst>
              <a:gs pos="0">
                <a:srgbClr val="182F47"/>
              </a:gs>
              <a:gs pos="50000">
                <a:srgbClr val="336699"/>
              </a:gs>
              <a:gs pos="100000">
                <a:srgbClr val="182F47"/>
              </a:gs>
            </a:gsLst>
            <a:lin ang="0" scaled="1"/>
          </a:gradFill>
          <a:ln>
            <a:noFill/>
          </a:ln>
          <a:effectLst/>
          <a:extLst>
            <a:ext uri="{91240B29-F687-4F45-9708-019B960494DF}">
              <a14:hiddenLine xmlns="" xmlns:a14="http://schemas.microsoft.com/office/drawing/2010/main" w="9525">
                <a:solidFill>
                  <a:schemeClr val="bg2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4" name="Rectangle 100"/>
          <p:cNvSpPr>
            <a:spLocks noChangeArrowheads="1"/>
          </p:cNvSpPr>
          <p:nvPr/>
        </p:nvSpPr>
        <p:spPr bwMode="hidden">
          <a:xfrm>
            <a:off x="-14288" y="1588"/>
            <a:ext cx="136526" cy="6856412"/>
          </a:xfrm>
          <a:prstGeom prst="rect">
            <a:avLst/>
          </a:prstGeom>
          <a:gradFill rotWithShape="1">
            <a:gsLst>
              <a:gs pos="0">
                <a:srgbClr val="182F47"/>
              </a:gs>
              <a:gs pos="50000">
                <a:srgbClr val="336699"/>
              </a:gs>
              <a:gs pos="100000">
                <a:srgbClr val="182F47"/>
              </a:gs>
            </a:gsLst>
            <a:lin ang="0" scaled="1"/>
          </a:gradFill>
          <a:ln>
            <a:noFill/>
          </a:ln>
          <a:effectLst/>
          <a:extLst>
            <a:ext uri="{91240B29-F687-4F45-9708-019B960494DF}">
              <a14:hiddenLine xmlns="" xmlns:a14="http://schemas.microsoft.com/office/drawing/2010/main" w="9525">
                <a:solidFill>
                  <a:schemeClr val="bg2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5" name="AutoShape 101"/>
          <p:cNvSpPr>
            <a:spLocks noChangeArrowheads="1"/>
          </p:cNvSpPr>
          <p:nvPr/>
        </p:nvSpPr>
        <p:spPr bwMode="hidden">
          <a:xfrm>
            <a:off x="0" y="-11113"/>
            <a:ext cx="9144000" cy="136526"/>
          </a:xfrm>
          <a:custGeom>
            <a:avLst/>
            <a:gdLst>
              <a:gd name="T0" fmla="*/ 2147483647 w 21600"/>
              <a:gd name="T1" fmla="*/ 108951060 h 21600"/>
              <a:gd name="T2" fmla="*/ 2147483647 w 21600"/>
              <a:gd name="T3" fmla="*/ 217902360 h 21600"/>
              <a:gd name="T4" fmla="*/ 2147483647 w 21600"/>
              <a:gd name="T5" fmla="*/ 108951060 h 21600"/>
              <a:gd name="T6" fmla="*/ 2147483647 w 21600"/>
              <a:gd name="T7" fmla="*/ 0 h 21600"/>
              <a:gd name="T8" fmla="*/ 0 60000 65536"/>
              <a:gd name="T9" fmla="*/ 0 60000 65536"/>
              <a:gd name="T10" fmla="*/ 0 60000 65536"/>
              <a:gd name="T11" fmla="*/ 0 60000 65536"/>
              <a:gd name="T12" fmla="*/ 1935 w 21600"/>
              <a:gd name="T13" fmla="*/ 1935 h 21600"/>
              <a:gd name="T14" fmla="*/ 19665 w 21600"/>
              <a:gd name="T15" fmla="*/ 19665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0" y="0"/>
                </a:moveTo>
                <a:lnTo>
                  <a:pt x="270" y="21600"/>
                </a:lnTo>
                <a:lnTo>
                  <a:pt x="21330" y="21600"/>
                </a:lnTo>
                <a:lnTo>
                  <a:pt x="21600" y="0"/>
                </a:lnTo>
                <a:lnTo>
                  <a:pt x="0" y="0"/>
                </a:lnTo>
                <a:close/>
              </a:path>
            </a:pathLst>
          </a:custGeom>
          <a:gradFill rotWithShape="1">
            <a:gsLst>
              <a:gs pos="0">
                <a:srgbClr val="182F47"/>
              </a:gs>
              <a:gs pos="50000">
                <a:srgbClr val="336699"/>
              </a:gs>
              <a:gs pos="100000">
                <a:srgbClr val="182F47"/>
              </a:gs>
            </a:gsLst>
            <a:lin ang="5400000" scaled="1"/>
          </a:gradFill>
          <a:ln>
            <a:noFill/>
          </a:ln>
          <a:effectLst/>
          <a:extLst>
            <a:ext uri="{91240B29-F687-4F45-9708-019B960494DF}">
              <a14:hiddenLine xmlns="" xmlns:a14="http://schemas.microsoft.com/office/drawing/2010/main" w="9525" algn="ctr">
                <a:solidFill>
                  <a:schemeClr val="bg2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6" name="AutoShape 102"/>
          <p:cNvSpPr>
            <a:spLocks noChangeArrowheads="1"/>
          </p:cNvSpPr>
          <p:nvPr/>
        </p:nvSpPr>
        <p:spPr bwMode="hidden">
          <a:xfrm flipV="1">
            <a:off x="-1588" y="6745288"/>
            <a:ext cx="9144001" cy="136525"/>
          </a:xfrm>
          <a:custGeom>
            <a:avLst/>
            <a:gdLst>
              <a:gd name="T0" fmla="*/ 2147483647 w 21600"/>
              <a:gd name="T1" fmla="*/ 108947904 h 21600"/>
              <a:gd name="T2" fmla="*/ 2147483647 w 21600"/>
              <a:gd name="T3" fmla="*/ 217894292 h 21600"/>
              <a:gd name="T4" fmla="*/ 2147483647 w 21600"/>
              <a:gd name="T5" fmla="*/ 108947904 h 21600"/>
              <a:gd name="T6" fmla="*/ 2147483647 w 21600"/>
              <a:gd name="T7" fmla="*/ 0 h 21600"/>
              <a:gd name="T8" fmla="*/ 0 60000 65536"/>
              <a:gd name="T9" fmla="*/ 0 60000 65536"/>
              <a:gd name="T10" fmla="*/ 0 60000 65536"/>
              <a:gd name="T11" fmla="*/ 0 60000 65536"/>
              <a:gd name="T12" fmla="*/ 1944 w 21600"/>
              <a:gd name="T13" fmla="*/ 1944 h 21600"/>
              <a:gd name="T14" fmla="*/ 19656 w 21600"/>
              <a:gd name="T15" fmla="*/ 19656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0" y="0"/>
                </a:moveTo>
                <a:lnTo>
                  <a:pt x="288" y="21600"/>
                </a:lnTo>
                <a:lnTo>
                  <a:pt x="21312" y="21600"/>
                </a:lnTo>
                <a:lnTo>
                  <a:pt x="21600" y="0"/>
                </a:lnTo>
                <a:lnTo>
                  <a:pt x="0" y="0"/>
                </a:lnTo>
                <a:close/>
              </a:path>
            </a:pathLst>
          </a:custGeom>
          <a:gradFill rotWithShape="1">
            <a:gsLst>
              <a:gs pos="0">
                <a:srgbClr val="182F47"/>
              </a:gs>
              <a:gs pos="50000">
                <a:srgbClr val="336699"/>
              </a:gs>
              <a:gs pos="100000">
                <a:srgbClr val="182F47"/>
              </a:gs>
            </a:gsLst>
            <a:lin ang="5400000" scaled="1"/>
          </a:gradFill>
          <a:ln>
            <a:noFill/>
          </a:ln>
          <a:effectLst/>
          <a:extLst>
            <a:ext uri="{91240B29-F687-4F45-9708-019B960494DF}">
              <a14:hiddenLine xmlns="" xmlns:a14="http://schemas.microsoft.com/office/drawing/2010/main" w="9525" algn="ctr">
                <a:solidFill>
                  <a:schemeClr val="bg2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7" name="AutoShape 103"/>
          <p:cNvSpPr>
            <a:spLocks noChangeArrowheads="1"/>
          </p:cNvSpPr>
          <p:nvPr/>
        </p:nvSpPr>
        <p:spPr bwMode="hidden">
          <a:xfrm>
            <a:off x="1828800" y="74613"/>
            <a:ext cx="136525" cy="6718300"/>
          </a:xfrm>
          <a:prstGeom prst="roundRect">
            <a:avLst>
              <a:gd name="adj" fmla="val 50000"/>
            </a:avLst>
          </a:prstGeom>
          <a:gradFill rotWithShape="1">
            <a:gsLst>
              <a:gs pos="0">
                <a:srgbClr val="182F47"/>
              </a:gs>
              <a:gs pos="50000">
                <a:srgbClr val="336699"/>
              </a:gs>
              <a:gs pos="100000">
                <a:srgbClr val="182F47"/>
              </a:gs>
            </a:gsLst>
            <a:lin ang="0" scaled="1"/>
          </a:gradFill>
          <a:ln>
            <a:noFill/>
          </a:ln>
          <a:effectLst/>
          <a:extLst>
            <a:ext uri="{91240B29-F687-4F45-9708-019B960494DF}">
              <a14:hiddenLine xmlns="" xmlns:a14="http://schemas.microsoft.com/office/drawing/2010/main" w="9525">
                <a:solidFill>
                  <a:schemeClr val="bg2"/>
                </a:solidFill>
                <a:round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pic>
        <p:nvPicPr>
          <p:cNvPr id="18" name="Picture 30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2238" y="125413"/>
            <a:ext cx="1706562" cy="6619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9" name="Group 18"/>
          <p:cNvGrpSpPr/>
          <p:nvPr/>
        </p:nvGrpSpPr>
        <p:grpSpPr>
          <a:xfrm>
            <a:off x="1934852" y="104370"/>
            <a:ext cx="7088497" cy="3598095"/>
            <a:chOff x="1929470" y="1105767"/>
            <a:chExt cx="7080628" cy="3598095"/>
          </a:xfrm>
          <a:effectLst/>
        </p:grpSpPr>
        <p:pic>
          <p:nvPicPr>
            <p:cNvPr id="20" name="Picture 19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929470" y="1105767"/>
              <a:ext cx="7080627" cy="2539663"/>
            </a:xfrm>
            <a:prstGeom prst="rect">
              <a:avLst/>
            </a:prstGeom>
          </p:spPr>
        </p:pic>
        <p:pic>
          <p:nvPicPr>
            <p:cNvPr id="21" name="Picture 20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954725" y="3625132"/>
              <a:ext cx="7055373" cy="1078730"/>
            </a:xfrm>
            <a:prstGeom prst="rect">
              <a:avLst/>
            </a:prstGeom>
          </p:spPr>
        </p:pic>
      </p:grpSp>
      <p:sp>
        <p:nvSpPr>
          <p:cNvPr id="22" name="TextBox 30"/>
          <p:cNvSpPr>
            <a:spLocks/>
          </p:cNvSpPr>
          <p:nvPr/>
        </p:nvSpPr>
        <p:spPr bwMode="auto">
          <a:xfrm>
            <a:off x="2193925" y="4911725"/>
            <a:ext cx="1828800" cy="1069975"/>
          </a:xfrm>
          <a:custGeom>
            <a:avLst/>
            <a:gdLst>
              <a:gd name="T0" fmla="*/ 0 w 1828780"/>
              <a:gd name="T1" fmla="*/ 0 h 1069975"/>
              <a:gd name="T2" fmla="*/ 1828780 w 1828780"/>
              <a:gd name="T3" fmla="*/ 0 h 1069975"/>
              <a:gd name="T4" fmla="*/ 1828780 w 1828780"/>
              <a:gd name="T5" fmla="*/ 1069975 h 1069975"/>
              <a:gd name="T6" fmla="*/ 0 w 1828780"/>
              <a:gd name="T7" fmla="*/ 1069975 h 1069975"/>
              <a:gd name="T8" fmla="*/ 0 w 1828780"/>
              <a:gd name="T9" fmla="*/ 0 h 1069975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1828780" h="1069975">
                <a:moveTo>
                  <a:pt x="0" y="0"/>
                </a:moveTo>
                <a:cubicBezTo>
                  <a:pt x="304797" y="-178329"/>
                  <a:pt x="1523983" y="-178329"/>
                  <a:pt x="1828780" y="0"/>
                </a:cubicBezTo>
                <a:cubicBezTo>
                  <a:pt x="2133577" y="178329"/>
                  <a:pt x="2133577" y="891646"/>
                  <a:pt x="1828780" y="1069975"/>
                </a:cubicBezTo>
                <a:cubicBezTo>
                  <a:pt x="1523983" y="1248304"/>
                  <a:pt x="304797" y="1248304"/>
                  <a:pt x="0" y="1069975"/>
                </a:cubicBezTo>
                <a:cubicBezTo>
                  <a:pt x="-304797" y="891646"/>
                  <a:pt x="-304797" y="178329"/>
                  <a:pt x="0" y="0"/>
                </a:cubicBezTo>
                <a:close/>
              </a:path>
            </a:pathLst>
          </a:cu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endParaRPr lang="en-US"/>
          </a:p>
        </p:txBody>
      </p:sp>
      <p:sp>
        <p:nvSpPr>
          <p:cNvPr id="24" name="TextBox 23"/>
          <p:cNvSpPr txBox="1"/>
          <p:nvPr/>
        </p:nvSpPr>
        <p:spPr>
          <a:xfrm>
            <a:off x="2011708" y="5981700"/>
            <a:ext cx="6857925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© 2013 </a:t>
            </a:r>
            <a:r>
              <a:rPr lang="en-US" dirty="0" err="1" smtClean="0"/>
              <a:t>Cengage</a:t>
            </a:r>
            <a:r>
              <a:rPr lang="en-US" dirty="0" smtClean="0"/>
              <a:t> Learning. All Rights Reserved. May not be copied, scanned, or duplicated in whole or in part, except for use as permitted in a license distributed with a certain product or service or otherwise on a password–protected</a:t>
            </a:r>
            <a:r>
              <a:rPr lang="en-US" baseline="0" dirty="0" smtClean="0"/>
              <a:t> website for classroom.</a:t>
            </a: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1637438477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  <p:hf hdr="0" dt="0"/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showMasterPhAnim="0" type="title" preserve="1">
  <p:cSld name="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26" name="Rectangle 130"/>
          <p:cNvSpPr>
            <a:spLocks noChangeArrowheads="1"/>
          </p:cNvSpPr>
          <p:nvPr/>
        </p:nvSpPr>
        <p:spPr bwMode="auto">
          <a:xfrm>
            <a:off x="84138" y="4892675"/>
            <a:ext cx="5029200" cy="1868488"/>
          </a:xfrm>
          <a:prstGeom prst="rect">
            <a:avLst/>
          </a:prstGeom>
          <a:gradFill rotWithShape="1">
            <a:gsLst>
              <a:gs pos="0">
                <a:srgbClr val="CCECFF"/>
              </a:gs>
              <a:gs pos="100000">
                <a:schemeClr val="bg1"/>
              </a:gs>
            </a:gsLst>
            <a:lin ang="18900000" scaled="1"/>
          </a:gradFill>
          <a:ln>
            <a:noFill/>
          </a:ln>
          <a:effectLst/>
          <a:extLs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pic>
        <p:nvPicPr>
          <p:cNvPr id="4230" name="Picture 134" descr="Chapbar01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263" y="46038"/>
            <a:ext cx="1581150" cy="678815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228" name="Picture 132" descr="Cover01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77788"/>
            <a:ext cx="4457700" cy="669925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100" name="Rectangle 4"/>
          <p:cNvSpPr>
            <a:spLocks noGrp="1" noChangeArrowheads="1"/>
          </p:cNvSpPr>
          <p:nvPr>
            <p:ph type="ftr" sz="quarter" idx="3"/>
          </p:nvPr>
        </p:nvSpPr>
        <p:spPr>
          <a:xfrm>
            <a:off x="4552950" y="6373813"/>
            <a:ext cx="3286125" cy="293687"/>
          </a:xfrm>
          <a:extLst>
            <a:ext uri="{AF507438-7753-43E0-B8FC-AC1667EBCBE1}">
              <a14:hiddenEffects xmlns="" xmlns:a14="http://schemas.microsoft.com/office/drawing/2010/main">
                <a:effectLst>
                  <a:outerShdw dist="17961" dir="2700000" algn="ctr" rotWithShape="0">
                    <a:schemeClr val="tx1"/>
                  </a:outerShdw>
                </a:effectLst>
              </a14:hiddenEffects>
            </a:ext>
          </a:extLst>
        </p:spPr>
        <p:txBody>
          <a:bodyPr lIns="91440" rIns="91440"/>
          <a:lstStyle>
            <a:lvl1pPr algn="ctr">
              <a:defRPr>
                <a:solidFill>
                  <a:srgbClr val="003366"/>
                </a:solidFill>
                <a:effectLst>
                  <a:outerShdw blurRad="38100" dist="38100" dir="2700000" algn="tl">
                    <a:srgbClr val="C0C0C0"/>
                  </a:outerShdw>
                </a:effectLst>
              </a:defRPr>
            </a:lvl1pPr>
          </a:lstStyle>
          <a:p>
            <a:r>
              <a:rPr lang="en-US" smtClean="0"/>
              <a:t>© 2008 Thomson/South-Western. All rights reserved.</a:t>
            </a:r>
            <a:endParaRPr lang="en-US"/>
          </a:p>
        </p:txBody>
      </p:sp>
      <p:sp>
        <p:nvSpPr>
          <p:cNvPr id="4101" name="Text Box 5"/>
          <p:cNvSpPr txBox="1">
            <a:spLocks noChangeArrowheads="1"/>
          </p:cNvSpPr>
          <p:nvPr/>
        </p:nvSpPr>
        <p:spPr bwMode="auto">
          <a:xfrm>
            <a:off x="198438" y="5862638"/>
            <a:ext cx="1371600" cy="774700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tx1"/>
            </a:outerShdw>
          </a:effectLst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900" b="1">
                <a:solidFill>
                  <a:schemeClr val="bg1"/>
                </a:solidFill>
              </a:rPr>
              <a:t>PowerPoint Presentation by Charlie Cook</a:t>
            </a:r>
            <a:br>
              <a:rPr lang="en-US" sz="900" b="1">
                <a:solidFill>
                  <a:schemeClr val="bg1"/>
                </a:solidFill>
              </a:rPr>
            </a:br>
            <a:r>
              <a:rPr lang="en-US" sz="900" b="1">
                <a:solidFill>
                  <a:schemeClr val="bg1"/>
                </a:solidFill>
              </a:rPr>
              <a:t>The University of West Alabama</a:t>
            </a:r>
          </a:p>
        </p:txBody>
      </p:sp>
      <p:sp>
        <p:nvSpPr>
          <p:cNvPr id="4098" name="Rectangle 2"/>
          <p:cNvSpPr>
            <a:spLocks noGrp="1" noChangeArrowheads="1"/>
          </p:cNvSpPr>
          <p:nvPr>
            <p:ph type="ctrTitle"/>
          </p:nvPr>
        </p:nvSpPr>
        <p:spPr bwMode="auto">
          <a:xfrm>
            <a:off x="2101850" y="685800"/>
            <a:ext cx="3567113" cy="3292475"/>
          </a:xfrm>
          <a:effectLst>
            <a:outerShdw dist="17961" dir="2700000" algn="ctr" rotWithShape="0">
              <a:srgbClr val="003366"/>
            </a:outerShdw>
          </a:effectLst>
          <a:extLst>
            <a:ext uri="{909E8E84-426E-40DD-AFC4-6F175D3DCCD1}">
              <a14:hiddenFill xmlns="" xmlns:a14="http://schemas.microsoft.com/office/drawing/2010/main">
                <a:solidFill>
                  <a:srgbClr val="EAEAEA">
                    <a:alpha val="25999"/>
                  </a:srgbClr>
                </a:solidFill>
              </a14:hiddenFill>
            </a:ext>
            <a:ext uri="{91240B29-F687-4F45-9708-019B960494DF}">
              <a14:hiddenLine xmlns=""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anchorCtr="1"/>
          <a:lstStyle>
            <a:lvl1pPr algn="ctr">
              <a:defRPr sz="2800" b="1">
                <a:solidFill>
                  <a:srgbClr val="996633"/>
                </a:solidFill>
                <a:latin typeface="Arial" charset="0"/>
              </a:defRPr>
            </a:lvl1pPr>
          </a:lstStyle>
          <a:p>
            <a:pPr lvl="0"/>
            <a:r>
              <a:rPr lang="en-US" noProof="0" smtClean="0"/>
              <a:t>Click to edit Master title style</a:t>
            </a:r>
          </a:p>
        </p:txBody>
      </p:sp>
      <p:sp>
        <p:nvSpPr>
          <p:cNvPr id="4195" name="Rectangle 99"/>
          <p:cNvSpPr>
            <a:spLocks noChangeArrowheads="1"/>
          </p:cNvSpPr>
          <p:nvPr/>
        </p:nvSpPr>
        <p:spPr bwMode="hidden">
          <a:xfrm>
            <a:off x="9023350" y="0"/>
            <a:ext cx="136525" cy="6858000"/>
          </a:xfrm>
          <a:prstGeom prst="rect">
            <a:avLst/>
          </a:prstGeom>
          <a:gradFill rotWithShape="1">
            <a:gsLst>
              <a:gs pos="0">
                <a:srgbClr val="336699">
                  <a:gamma/>
                  <a:shade val="46275"/>
                  <a:invGamma/>
                </a:srgbClr>
              </a:gs>
              <a:gs pos="50000">
                <a:srgbClr val="336699"/>
              </a:gs>
              <a:gs pos="100000">
                <a:srgbClr val="336699">
                  <a:gamma/>
                  <a:shade val="46275"/>
                  <a:invGamma/>
                </a:srgbClr>
              </a:gs>
            </a:gsLst>
            <a:lin ang="0" scaled="1"/>
          </a:gradFill>
          <a:ln>
            <a:noFill/>
          </a:ln>
          <a:effectLst/>
          <a:extLst>
            <a:ext uri="{91240B29-F687-4F45-9708-019B960494DF}">
              <a14:hiddenLine xmlns="" xmlns:a14="http://schemas.microsoft.com/office/drawing/2010/main" w="9525">
                <a:solidFill>
                  <a:schemeClr val="bg2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196" name="Rectangle 100"/>
          <p:cNvSpPr>
            <a:spLocks noChangeArrowheads="1"/>
          </p:cNvSpPr>
          <p:nvPr/>
        </p:nvSpPr>
        <p:spPr bwMode="hidden">
          <a:xfrm>
            <a:off x="-14288" y="1588"/>
            <a:ext cx="136526" cy="6856412"/>
          </a:xfrm>
          <a:prstGeom prst="rect">
            <a:avLst/>
          </a:prstGeom>
          <a:gradFill rotWithShape="1">
            <a:gsLst>
              <a:gs pos="0">
                <a:srgbClr val="336699">
                  <a:gamma/>
                  <a:shade val="46275"/>
                  <a:invGamma/>
                </a:srgbClr>
              </a:gs>
              <a:gs pos="50000">
                <a:srgbClr val="336699"/>
              </a:gs>
              <a:gs pos="100000">
                <a:srgbClr val="336699">
                  <a:gamma/>
                  <a:shade val="46275"/>
                  <a:invGamma/>
                </a:srgbClr>
              </a:gs>
            </a:gsLst>
            <a:lin ang="0" scaled="1"/>
          </a:gradFill>
          <a:ln>
            <a:noFill/>
          </a:ln>
          <a:effectLst/>
          <a:extLst>
            <a:ext uri="{91240B29-F687-4F45-9708-019B960494DF}">
              <a14:hiddenLine xmlns="" xmlns:a14="http://schemas.microsoft.com/office/drawing/2010/main" w="9525">
                <a:solidFill>
                  <a:schemeClr val="bg2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197" name="AutoShape 101"/>
          <p:cNvSpPr>
            <a:spLocks noChangeArrowheads="1"/>
          </p:cNvSpPr>
          <p:nvPr/>
        </p:nvSpPr>
        <p:spPr bwMode="hidden">
          <a:xfrm>
            <a:off x="0" y="-11113"/>
            <a:ext cx="9144000" cy="136526"/>
          </a:xfrm>
          <a:custGeom>
            <a:avLst/>
            <a:gdLst>
              <a:gd name="G0" fmla="+- 270 0 0"/>
              <a:gd name="G1" fmla="+- 21600 0 270"/>
              <a:gd name="G2" fmla="*/ 270 1 2"/>
              <a:gd name="G3" fmla="+- 21600 0 G2"/>
              <a:gd name="G4" fmla="+/ 270 21600 2"/>
              <a:gd name="G5" fmla="+/ G1 0 2"/>
              <a:gd name="G6" fmla="*/ 21600 21600 270"/>
              <a:gd name="G7" fmla="*/ G6 1 2"/>
              <a:gd name="G8" fmla="+- 21600 0 G7"/>
              <a:gd name="G9" fmla="*/ 21600 1 2"/>
              <a:gd name="G10" fmla="+- 270 0 G9"/>
              <a:gd name="G11" fmla="?: G10 G8 0"/>
              <a:gd name="G12" fmla="?: G10 G7 21600"/>
              <a:gd name="T0" fmla="*/ 21465 w 21600"/>
              <a:gd name="T1" fmla="*/ 10800 h 21600"/>
              <a:gd name="T2" fmla="*/ 10800 w 21600"/>
              <a:gd name="T3" fmla="*/ 21600 h 21600"/>
              <a:gd name="T4" fmla="*/ 135 w 21600"/>
              <a:gd name="T5" fmla="*/ 10800 h 21600"/>
              <a:gd name="T6" fmla="*/ 10800 w 21600"/>
              <a:gd name="T7" fmla="*/ 0 h 21600"/>
              <a:gd name="T8" fmla="*/ 1935 w 21600"/>
              <a:gd name="T9" fmla="*/ 1935 h 21600"/>
              <a:gd name="T10" fmla="*/ 19665 w 21600"/>
              <a:gd name="T11" fmla="*/ 19665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T8" t="T9" r="T10" b="T11"/>
            <a:pathLst>
              <a:path w="21600" h="21600">
                <a:moveTo>
                  <a:pt x="0" y="0"/>
                </a:moveTo>
                <a:lnTo>
                  <a:pt x="270" y="21600"/>
                </a:lnTo>
                <a:lnTo>
                  <a:pt x="21330" y="21600"/>
                </a:lnTo>
                <a:lnTo>
                  <a:pt x="21600" y="0"/>
                </a:lnTo>
                <a:close/>
              </a:path>
            </a:pathLst>
          </a:custGeom>
          <a:gradFill rotWithShape="1">
            <a:gsLst>
              <a:gs pos="0">
                <a:srgbClr val="336699">
                  <a:gamma/>
                  <a:shade val="46275"/>
                  <a:invGamma/>
                </a:srgbClr>
              </a:gs>
              <a:gs pos="50000">
                <a:srgbClr val="336699"/>
              </a:gs>
              <a:gs pos="100000">
                <a:srgbClr val="336699">
                  <a:gamma/>
                  <a:shade val="46275"/>
                  <a:invGamma/>
                </a:srgbClr>
              </a:gs>
            </a:gsLst>
            <a:lin ang="5400000" scaled="1"/>
          </a:gradFill>
          <a:ln>
            <a:noFill/>
          </a:ln>
          <a:effectLst/>
          <a:extLst>
            <a:ext uri="{91240B29-F687-4F45-9708-019B960494DF}">
              <a14:hiddenLine xmlns="" xmlns:a14="http://schemas.microsoft.com/office/drawing/2010/main" w="9525" algn="ctr">
                <a:solidFill>
                  <a:schemeClr val="bg2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198" name="AutoShape 102"/>
          <p:cNvSpPr>
            <a:spLocks noChangeArrowheads="1"/>
          </p:cNvSpPr>
          <p:nvPr/>
        </p:nvSpPr>
        <p:spPr bwMode="hidden">
          <a:xfrm flipV="1">
            <a:off x="-1588" y="6745288"/>
            <a:ext cx="9144001" cy="136525"/>
          </a:xfrm>
          <a:custGeom>
            <a:avLst/>
            <a:gdLst>
              <a:gd name="G0" fmla="+- 288 0 0"/>
              <a:gd name="G1" fmla="+- 21600 0 288"/>
              <a:gd name="G2" fmla="*/ 288 1 2"/>
              <a:gd name="G3" fmla="+- 21600 0 G2"/>
              <a:gd name="G4" fmla="+/ 288 21600 2"/>
              <a:gd name="G5" fmla="+/ G1 0 2"/>
              <a:gd name="G6" fmla="*/ 21600 21600 288"/>
              <a:gd name="G7" fmla="*/ G6 1 2"/>
              <a:gd name="G8" fmla="+- 21600 0 G7"/>
              <a:gd name="G9" fmla="*/ 21600 1 2"/>
              <a:gd name="G10" fmla="+- 288 0 G9"/>
              <a:gd name="G11" fmla="?: G10 G8 0"/>
              <a:gd name="G12" fmla="?: G10 G7 21600"/>
              <a:gd name="T0" fmla="*/ 21456 w 21600"/>
              <a:gd name="T1" fmla="*/ 10800 h 21600"/>
              <a:gd name="T2" fmla="*/ 10800 w 21600"/>
              <a:gd name="T3" fmla="*/ 21600 h 21600"/>
              <a:gd name="T4" fmla="*/ 144 w 21600"/>
              <a:gd name="T5" fmla="*/ 10800 h 21600"/>
              <a:gd name="T6" fmla="*/ 10800 w 21600"/>
              <a:gd name="T7" fmla="*/ 0 h 21600"/>
              <a:gd name="T8" fmla="*/ 1944 w 21600"/>
              <a:gd name="T9" fmla="*/ 1944 h 21600"/>
              <a:gd name="T10" fmla="*/ 19656 w 21600"/>
              <a:gd name="T11" fmla="*/ 19656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T8" t="T9" r="T10" b="T11"/>
            <a:pathLst>
              <a:path w="21600" h="21600">
                <a:moveTo>
                  <a:pt x="0" y="0"/>
                </a:moveTo>
                <a:lnTo>
                  <a:pt x="288" y="21600"/>
                </a:lnTo>
                <a:lnTo>
                  <a:pt x="21312" y="21600"/>
                </a:lnTo>
                <a:lnTo>
                  <a:pt x="21600" y="0"/>
                </a:lnTo>
                <a:close/>
              </a:path>
            </a:pathLst>
          </a:custGeom>
          <a:gradFill rotWithShape="1">
            <a:gsLst>
              <a:gs pos="0">
                <a:srgbClr val="336699">
                  <a:gamma/>
                  <a:shade val="46275"/>
                  <a:invGamma/>
                </a:srgbClr>
              </a:gs>
              <a:gs pos="50000">
                <a:srgbClr val="336699"/>
              </a:gs>
              <a:gs pos="100000">
                <a:srgbClr val="336699">
                  <a:gamma/>
                  <a:shade val="46275"/>
                  <a:invGamma/>
                </a:srgbClr>
              </a:gs>
            </a:gsLst>
            <a:lin ang="5400000" scaled="1"/>
          </a:gradFill>
          <a:ln>
            <a:noFill/>
          </a:ln>
          <a:effectLst/>
          <a:extLst>
            <a:ext uri="{91240B29-F687-4F45-9708-019B960494DF}">
              <a14:hiddenLine xmlns="" xmlns:a14="http://schemas.microsoft.com/office/drawing/2010/main" w="9525" algn="ctr">
                <a:solidFill>
                  <a:schemeClr val="bg2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199" name="AutoShape 103"/>
          <p:cNvSpPr>
            <a:spLocks noChangeArrowheads="1"/>
          </p:cNvSpPr>
          <p:nvPr/>
        </p:nvSpPr>
        <p:spPr bwMode="hidden">
          <a:xfrm>
            <a:off x="1646238" y="74613"/>
            <a:ext cx="136525" cy="6718300"/>
          </a:xfrm>
          <a:prstGeom prst="roundRect">
            <a:avLst>
              <a:gd name="adj" fmla="val 50000"/>
            </a:avLst>
          </a:prstGeom>
          <a:gradFill rotWithShape="1">
            <a:gsLst>
              <a:gs pos="0">
                <a:srgbClr val="336699">
                  <a:gamma/>
                  <a:shade val="46275"/>
                  <a:invGamma/>
                </a:srgbClr>
              </a:gs>
              <a:gs pos="50000">
                <a:srgbClr val="336699"/>
              </a:gs>
              <a:gs pos="100000">
                <a:srgbClr val="336699">
                  <a:gamma/>
                  <a:shade val="46275"/>
                  <a:invGamma/>
                </a:srgbClr>
              </a:gs>
            </a:gsLst>
            <a:lin ang="0" scaled="1"/>
          </a:gradFill>
          <a:ln>
            <a:noFill/>
          </a:ln>
          <a:effectLst/>
          <a:extLst>
            <a:ext uri="{91240B29-F687-4F45-9708-019B960494DF}">
              <a14:hiddenLine xmlns="" xmlns:a14="http://schemas.microsoft.com/office/drawing/2010/main" w="9525">
                <a:solidFill>
                  <a:schemeClr val="bg2"/>
                </a:solidFill>
                <a:round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231" name="Text Box 135"/>
          <p:cNvSpPr txBox="1">
            <a:spLocks noChangeArrowheads="1"/>
          </p:cNvSpPr>
          <p:nvPr/>
        </p:nvSpPr>
        <p:spPr bwMode="auto">
          <a:xfrm>
            <a:off x="2011363" y="4800600"/>
            <a:ext cx="2378075" cy="11874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400" b="1">
                <a:solidFill>
                  <a:srgbClr val="003366"/>
                </a:solidFill>
              </a:rPr>
              <a:t>Plunkett </a:t>
            </a:r>
            <a:br>
              <a:rPr lang="en-US" sz="2400" b="1">
                <a:solidFill>
                  <a:srgbClr val="003366"/>
                </a:solidFill>
              </a:rPr>
            </a:br>
            <a:r>
              <a:rPr lang="en-US" sz="2400" b="1">
                <a:solidFill>
                  <a:srgbClr val="003366"/>
                </a:solidFill>
                <a:cs typeface="Arial" charset="0"/>
              </a:rPr>
              <a:t>Attner</a:t>
            </a:r>
            <a:br>
              <a:rPr lang="en-US" sz="2400" b="1">
                <a:solidFill>
                  <a:srgbClr val="003366"/>
                </a:solidFill>
                <a:cs typeface="Arial" charset="0"/>
              </a:rPr>
            </a:br>
            <a:r>
              <a:rPr lang="en-US" sz="2400" b="1">
                <a:solidFill>
                  <a:srgbClr val="003366"/>
                </a:solidFill>
                <a:cs typeface="Arial" charset="0"/>
              </a:rPr>
              <a:t>Allen</a:t>
            </a:r>
          </a:p>
        </p:txBody>
      </p:sp>
    </p:spTree>
  </p:cSld>
  <p:clrMapOvr>
    <a:masterClrMapping/>
  </p:clrMapOvr>
  <p:transition>
    <p:random/>
  </p:transition>
  <p:timing>
    <p:tnLst>
      <p:par>
        <p:cTn id="1" dur="indefinite" restart="never" nodeType="tmRoot"/>
      </p:par>
    </p:tnLst>
  </p:timing>
  <p:hf hdr="0" dt="0"/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0" y="2652713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7" name="Oval 6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73795" y="5052545"/>
            <a:ext cx="5637010" cy="882119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17581" y="3132290"/>
            <a:ext cx="7175351" cy="1793167"/>
          </a:xfrm>
          <a:effectLst/>
        </p:spPr>
        <p:txBody>
          <a:bodyPr/>
          <a:lstStyle>
            <a:lvl1pPr marL="640080" indent="-457200" algn="l">
              <a:defRPr sz="5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8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CFC8709-085D-4386-AE23-A6AFAFA63FCB}" type="datetime1">
              <a:rPr lang="en-US" smtClean="0"/>
              <a:pPr>
                <a:defRPr/>
              </a:pPr>
              <a:t>11/9/2011</a:t>
            </a:fld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9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© 2008 Thomson/South-Western. All rights reserved.</a:t>
            </a:r>
            <a:endParaRPr lang="en-US"/>
          </a:p>
        </p:txBody>
      </p:sp>
      <p:sp>
        <p:nvSpPr>
          <p:cNvPr id="10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5–</a:t>
            </a:r>
            <a:fld id="{22311AF2-5E87-4AD9-B3B4-DA4DE34BAB0A}" type="slidenum">
              <a:rPr lang="en-US" smtClean="0">
                <a:cs typeface="+mn-cs"/>
              </a:rPr>
              <a:pPr/>
              <a:t>‹#›</a:t>
            </a:fld>
            <a:endParaRPr lang="en-US">
              <a:cs typeface="+mn-cs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2412744898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hf hdr="0" dt="0"/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CB52FA1F-4CF6-4EE5-A7ED-2ABF8599451A}" type="datetime1">
              <a:rPr lang="en-US" smtClean="0"/>
              <a:pPr>
                <a:defRPr/>
              </a:pPr>
              <a:t>11/9/2011</a:t>
            </a:fld>
            <a:endParaRPr lang="en-US" sz="1000" dirty="0">
              <a:solidFill>
                <a:schemeClr val="tx1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© 2008 Thomson/South-Western. All rights reserved.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smtClean="0"/>
              <a:t>5–</a:t>
            </a:r>
            <a:fld id="{22311AF2-5E87-4AD9-B3B4-DA4DE34BAB0A}" type="slidenum">
              <a:rPr lang="en-US" smtClean="0">
                <a:cs typeface="+mn-cs"/>
              </a:rPr>
              <a:pPr/>
              <a:t>‹#›</a:t>
            </a:fld>
            <a:endParaRPr lang="en-US">
              <a:cs typeface="+mn-cs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981482692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hf hdr="0" dt="0"/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Managem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1188757" y="2148854"/>
            <a:ext cx="6400800" cy="347472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pPr>
              <a:defRPr/>
            </a:pPr>
            <a:fld id="{CCE3A145-D5C5-4390-A935-63465306E219}" type="datetime1">
              <a:rPr lang="en-US" smtClean="0"/>
              <a:pPr>
                <a:defRPr/>
              </a:pPr>
              <a:t>11/9/2011</a:t>
            </a:fld>
            <a:endParaRPr lang="en-US" sz="1000" dirty="0">
              <a:solidFill>
                <a:schemeClr val="tx1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r>
              <a:rPr lang="en-US" smtClean="0"/>
              <a:t>© 2008 Thomson/South-Western. All rights reserved.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r>
              <a:rPr lang="en-US" smtClean="0"/>
              <a:t>5–</a:t>
            </a:r>
            <a:fld id="{22311AF2-5E87-4AD9-B3B4-DA4DE34BAB0A}" type="slidenum">
              <a:rPr lang="en-US" smtClean="0">
                <a:cs typeface="+mn-cs"/>
              </a:rPr>
              <a:pPr/>
              <a:t>‹#›</a:t>
            </a:fld>
            <a:endParaRPr lang="en-US">
              <a:cs typeface="+mn-cs"/>
            </a:endParaRPr>
          </a:p>
        </p:txBody>
      </p:sp>
      <p:sp>
        <p:nvSpPr>
          <p:cNvPr id="9" name="Titl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4222891226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hf hdr="0" dt="0"/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2_Managem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548683" y="411513"/>
            <a:ext cx="7955193" cy="1143000"/>
          </a:xfrm>
          <a:solidFill>
            <a:srgbClr val="1655A2">
              <a:alpha val="69020"/>
            </a:srgbClr>
          </a:solidFill>
        </p:spPr>
        <p:txBody>
          <a:bodyPr/>
          <a:lstStyle>
            <a:lvl1pPr algn="l">
              <a:defRPr baseline="0"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1188757" y="2148854"/>
            <a:ext cx="6400800" cy="347472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5"/>
          </p:nvPr>
        </p:nvSpPr>
        <p:spPr>
          <a:xfrm>
            <a:off x="7954963" y="5989638"/>
            <a:ext cx="1006475" cy="868362"/>
          </a:xfrm>
          <a:prstGeom prst="flowChartConnector">
            <a:avLst/>
          </a:prstGeom>
          <a:solidFill>
            <a:srgbClr val="1655A2">
              <a:alpha val="62000"/>
            </a:srgbClr>
          </a:solidFill>
          <a:ln>
            <a:solidFill>
              <a:schemeClr val="accent1">
                <a:lumMod val="75000"/>
              </a:schemeClr>
            </a:solidFill>
          </a:ln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5–</a:t>
            </a:r>
            <a:fld id="{22311AF2-5E87-4AD9-B3B4-DA4DE34BAB0A}" type="slidenum">
              <a:rPr lang="en-US" smtClean="0">
                <a:cs typeface="+mn-cs"/>
              </a:rPr>
              <a:pPr/>
              <a:t>‹#›</a:t>
            </a:fld>
            <a:endParaRPr lang="en-US">
              <a:cs typeface="+mn-cs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365807" y="6367195"/>
            <a:ext cx="749799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dirty="0" smtClean="0"/>
              <a:t>© 2013 </a:t>
            </a:r>
            <a:r>
              <a:rPr lang="en-US" dirty="0" err="1" smtClean="0"/>
              <a:t>Cengage</a:t>
            </a:r>
            <a:r>
              <a:rPr lang="en-US" dirty="0" smtClean="0"/>
              <a:t> </a:t>
            </a:r>
            <a:r>
              <a:rPr lang="en-US" dirty="0" smtClean="0"/>
              <a:t>Learning. All Rights Reserved. May not be copied, scanned, or duplicated in whole or in part, except for use as permitted in a license distributed with a certain product or service or otherwise on a password–protected</a:t>
            </a:r>
            <a:r>
              <a:rPr lang="en-US" baseline="0" dirty="0" smtClean="0"/>
              <a:t> website for classroom.</a:t>
            </a: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1554861851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  <p:hf hdr="0" dt="0"/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142999" y="731519"/>
            <a:ext cx="3346704" cy="347472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731520"/>
            <a:ext cx="3346704" cy="347472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32998DB-D439-4F54-B913-333E42F4BBD5}" type="datetime1">
              <a:rPr lang="en-US" smtClean="0"/>
              <a:pPr>
                <a:defRPr/>
              </a:pPr>
              <a:t>11/9/2011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6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© 2008 Thomson/South-Western. All rights reserved.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7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5–</a:t>
            </a:r>
            <a:fld id="{CBED7D17-CC5C-4F21-8AF3-87FA23A4775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028852858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1_Managem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548683" y="411513"/>
            <a:ext cx="7955193" cy="1143000"/>
          </a:xfrm>
          <a:solidFill>
            <a:srgbClr val="1655A2">
              <a:alpha val="69020"/>
            </a:srgbClr>
          </a:solidFill>
        </p:spPr>
        <p:txBody>
          <a:bodyPr/>
          <a:lstStyle>
            <a:lvl1pPr algn="l">
              <a:defRPr baseline="0"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1188757" y="2148854"/>
            <a:ext cx="6400800" cy="347472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pPr>
              <a:defRPr/>
            </a:pPr>
            <a:fld id="{C82AFCE1-161D-4C13-A54E-E33BE67BF2D3}" type="datetime1">
              <a:rPr lang="en-US" smtClean="0"/>
              <a:pPr>
                <a:defRPr/>
              </a:pPr>
              <a:t>11/9/2011</a:t>
            </a:fld>
            <a:endParaRPr lang="en-US" sz="1000" dirty="0">
              <a:solidFill>
                <a:schemeClr val="tx1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r>
              <a:rPr lang="en-US" smtClean="0"/>
              <a:t>© 2008 Thomson/South-Western. All rights reserved.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r>
              <a:rPr lang="en-US" smtClean="0"/>
              <a:t>5–</a:t>
            </a:r>
            <a:fld id="{22311AF2-5E87-4AD9-B3B4-DA4DE34BAB0A}" type="slidenum">
              <a:rPr lang="en-US" smtClean="0">
                <a:cs typeface="+mn-cs"/>
              </a:rPr>
              <a:pPr/>
              <a:t>‹#›</a:t>
            </a:fld>
            <a:endParaRPr lang="en-US">
              <a:cs typeface="+mn-cs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1554861851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hf hdr="0" dt="0"/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CCF5C1E-7908-4D53-A67B-B878D6E22CD3}" type="datetime1">
              <a:rPr lang="en-US" smtClean="0"/>
              <a:pPr>
                <a:defRPr/>
              </a:pPr>
              <a:t>11/9/2011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© 2008 Thomson/South-Western. All rights reserved.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5–</a:t>
            </a:r>
            <a:fld id="{5551C659-9CFD-4FC1-AD95-FA4166CD7D8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717099288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showMasterPhAnim="0" preserve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5105400"/>
            <a:ext cx="9144000" cy="175260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9144000" cy="51054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0" y="3768725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5" name="Oval 4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6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0" y="5105400"/>
            <a:ext cx="9144000" cy="175260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0" y="0"/>
            <a:ext cx="9144000" cy="51054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sp>
        <p:nvSpPr>
          <p:cNvPr id="8" name="Rectangle 7"/>
          <p:cNvSpPr/>
          <p:nvPr/>
        </p:nvSpPr>
        <p:spPr>
          <a:xfrm>
            <a:off x="0" y="3768725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9" name="Oval 8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6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0" y="5105400"/>
            <a:ext cx="9144000" cy="175260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0" y="3768725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2" name="Text Box 5"/>
          <p:cNvSpPr txBox="1">
            <a:spLocks noChangeArrowheads="1"/>
          </p:cNvSpPr>
          <p:nvPr/>
        </p:nvSpPr>
        <p:spPr bwMode="auto">
          <a:xfrm>
            <a:off x="274638" y="5862638"/>
            <a:ext cx="1371600" cy="774700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tx1"/>
            </a:outerShdw>
          </a:effectLst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10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10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10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1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1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  <a:defRPr/>
            </a:pPr>
            <a:r>
              <a:rPr lang="en-US" sz="900" b="1" smtClean="0">
                <a:solidFill>
                  <a:schemeClr val="bg1"/>
                </a:solidFill>
              </a:rPr>
              <a:t>PowerPoint Presentation by Charlie Cook</a:t>
            </a:r>
            <a:br>
              <a:rPr lang="en-US" sz="900" b="1" smtClean="0">
                <a:solidFill>
                  <a:schemeClr val="bg1"/>
                </a:solidFill>
              </a:rPr>
            </a:br>
            <a:r>
              <a:rPr lang="en-US" sz="900" b="1" smtClean="0">
                <a:solidFill>
                  <a:schemeClr val="bg1"/>
                </a:solidFill>
              </a:rPr>
              <a:t>The University of West Alabama</a:t>
            </a:r>
          </a:p>
        </p:txBody>
      </p:sp>
      <p:sp>
        <p:nvSpPr>
          <p:cNvPr id="13" name="Rectangle 99"/>
          <p:cNvSpPr>
            <a:spLocks noChangeArrowheads="1"/>
          </p:cNvSpPr>
          <p:nvPr/>
        </p:nvSpPr>
        <p:spPr bwMode="hidden">
          <a:xfrm>
            <a:off x="9023350" y="0"/>
            <a:ext cx="136525" cy="6858000"/>
          </a:xfrm>
          <a:prstGeom prst="rect">
            <a:avLst/>
          </a:prstGeom>
          <a:gradFill rotWithShape="1">
            <a:gsLst>
              <a:gs pos="0">
                <a:srgbClr val="182F47"/>
              </a:gs>
              <a:gs pos="50000">
                <a:srgbClr val="336699"/>
              </a:gs>
              <a:gs pos="100000">
                <a:srgbClr val="182F47"/>
              </a:gs>
            </a:gsLst>
            <a:lin ang="0" scaled="1"/>
          </a:gradFill>
          <a:ln>
            <a:noFill/>
          </a:ln>
          <a:effectLst/>
          <a:extLst>
            <a:ext uri="{91240B29-F687-4F45-9708-019B960494DF}">
              <a14:hiddenLine xmlns="" xmlns:a14="http://schemas.microsoft.com/office/drawing/2010/main" w="9525">
                <a:solidFill>
                  <a:schemeClr val="bg2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4" name="Rectangle 100"/>
          <p:cNvSpPr>
            <a:spLocks noChangeArrowheads="1"/>
          </p:cNvSpPr>
          <p:nvPr/>
        </p:nvSpPr>
        <p:spPr bwMode="hidden">
          <a:xfrm>
            <a:off x="-14288" y="1588"/>
            <a:ext cx="136526" cy="6856412"/>
          </a:xfrm>
          <a:prstGeom prst="rect">
            <a:avLst/>
          </a:prstGeom>
          <a:gradFill rotWithShape="1">
            <a:gsLst>
              <a:gs pos="0">
                <a:srgbClr val="182F47"/>
              </a:gs>
              <a:gs pos="50000">
                <a:srgbClr val="336699"/>
              </a:gs>
              <a:gs pos="100000">
                <a:srgbClr val="182F47"/>
              </a:gs>
            </a:gsLst>
            <a:lin ang="0" scaled="1"/>
          </a:gradFill>
          <a:ln>
            <a:noFill/>
          </a:ln>
          <a:effectLst/>
          <a:extLst>
            <a:ext uri="{91240B29-F687-4F45-9708-019B960494DF}">
              <a14:hiddenLine xmlns="" xmlns:a14="http://schemas.microsoft.com/office/drawing/2010/main" w="9525">
                <a:solidFill>
                  <a:schemeClr val="bg2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5" name="AutoShape 101"/>
          <p:cNvSpPr>
            <a:spLocks noChangeArrowheads="1"/>
          </p:cNvSpPr>
          <p:nvPr/>
        </p:nvSpPr>
        <p:spPr bwMode="hidden">
          <a:xfrm>
            <a:off x="0" y="-11113"/>
            <a:ext cx="9144000" cy="136526"/>
          </a:xfrm>
          <a:custGeom>
            <a:avLst/>
            <a:gdLst>
              <a:gd name="T0" fmla="*/ 2147483647 w 21600"/>
              <a:gd name="T1" fmla="*/ 108951060 h 21600"/>
              <a:gd name="T2" fmla="*/ 2147483647 w 21600"/>
              <a:gd name="T3" fmla="*/ 217902360 h 21600"/>
              <a:gd name="T4" fmla="*/ 2147483647 w 21600"/>
              <a:gd name="T5" fmla="*/ 108951060 h 21600"/>
              <a:gd name="T6" fmla="*/ 2147483647 w 21600"/>
              <a:gd name="T7" fmla="*/ 0 h 21600"/>
              <a:gd name="T8" fmla="*/ 0 60000 65536"/>
              <a:gd name="T9" fmla="*/ 0 60000 65536"/>
              <a:gd name="T10" fmla="*/ 0 60000 65536"/>
              <a:gd name="T11" fmla="*/ 0 60000 65536"/>
              <a:gd name="T12" fmla="*/ 1935 w 21600"/>
              <a:gd name="T13" fmla="*/ 1935 h 21600"/>
              <a:gd name="T14" fmla="*/ 19665 w 21600"/>
              <a:gd name="T15" fmla="*/ 19665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0" y="0"/>
                </a:moveTo>
                <a:lnTo>
                  <a:pt x="270" y="21600"/>
                </a:lnTo>
                <a:lnTo>
                  <a:pt x="21330" y="21600"/>
                </a:lnTo>
                <a:lnTo>
                  <a:pt x="21600" y="0"/>
                </a:lnTo>
                <a:lnTo>
                  <a:pt x="0" y="0"/>
                </a:lnTo>
                <a:close/>
              </a:path>
            </a:pathLst>
          </a:custGeom>
          <a:gradFill rotWithShape="1">
            <a:gsLst>
              <a:gs pos="0">
                <a:srgbClr val="182F47"/>
              </a:gs>
              <a:gs pos="50000">
                <a:srgbClr val="336699"/>
              </a:gs>
              <a:gs pos="100000">
                <a:srgbClr val="182F47"/>
              </a:gs>
            </a:gsLst>
            <a:lin ang="5400000" scaled="1"/>
          </a:gradFill>
          <a:ln>
            <a:noFill/>
          </a:ln>
          <a:effectLst/>
          <a:extLst>
            <a:ext uri="{91240B29-F687-4F45-9708-019B960494DF}">
              <a14:hiddenLine xmlns="" xmlns:a14="http://schemas.microsoft.com/office/drawing/2010/main" w="9525" algn="ctr">
                <a:solidFill>
                  <a:schemeClr val="bg2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6" name="AutoShape 102"/>
          <p:cNvSpPr>
            <a:spLocks noChangeArrowheads="1"/>
          </p:cNvSpPr>
          <p:nvPr/>
        </p:nvSpPr>
        <p:spPr bwMode="hidden">
          <a:xfrm flipV="1">
            <a:off x="-1588" y="6745288"/>
            <a:ext cx="9144001" cy="136525"/>
          </a:xfrm>
          <a:custGeom>
            <a:avLst/>
            <a:gdLst>
              <a:gd name="T0" fmla="*/ 2147483647 w 21600"/>
              <a:gd name="T1" fmla="*/ 108947904 h 21600"/>
              <a:gd name="T2" fmla="*/ 2147483647 w 21600"/>
              <a:gd name="T3" fmla="*/ 217894292 h 21600"/>
              <a:gd name="T4" fmla="*/ 2147483647 w 21600"/>
              <a:gd name="T5" fmla="*/ 108947904 h 21600"/>
              <a:gd name="T6" fmla="*/ 2147483647 w 21600"/>
              <a:gd name="T7" fmla="*/ 0 h 21600"/>
              <a:gd name="T8" fmla="*/ 0 60000 65536"/>
              <a:gd name="T9" fmla="*/ 0 60000 65536"/>
              <a:gd name="T10" fmla="*/ 0 60000 65536"/>
              <a:gd name="T11" fmla="*/ 0 60000 65536"/>
              <a:gd name="T12" fmla="*/ 1944 w 21600"/>
              <a:gd name="T13" fmla="*/ 1944 h 21600"/>
              <a:gd name="T14" fmla="*/ 19656 w 21600"/>
              <a:gd name="T15" fmla="*/ 19656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0" y="0"/>
                </a:moveTo>
                <a:lnTo>
                  <a:pt x="288" y="21600"/>
                </a:lnTo>
                <a:lnTo>
                  <a:pt x="21312" y="21600"/>
                </a:lnTo>
                <a:lnTo>
                  <a:pt x="21600" y="0"/>
                </a:lnTo>
                <a:lnTo>
                  <a:pt x="0" y="0"/>
                </a:lnTo>
                <a:close/>
              </a:path>
            </a:pathLst>
          </a:custGeom>
          <a:gradFill rotWithShape="1">
            <a:gsLst>
              <a:gs pos="0">
                <a:srgbClr val="182F47"/>
              </a:gs>
              <a:gs pos="50000">
                <a:srgbClr val="336699"/>
              </a:gs>
              <a:gs pos="100000">
                <a:srgbClr val="182F47"/>
              </a:gs>
            </a:gsLst>
            <a:lin ang="5400000" scaled="1"/>
          </a:gradFill>
          <a:ln>
            <a:noFill/>
          </a:ln>
          <a:effectLst/>
          <a:extLst>
            <a:ext uri="{91240B29-F687-4F45-9708-019B960494DF}">
              <a14:hiddenLine xmlns="" xmlns:a14="http://schemas.microsoft.com/office/drawing/2010/main" w="9525" algn="ctr">
                <a:solidFill>
                  <a:schemeClr val="bg2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7" name="AutoShape 103"/>
          <p:cNvSpPr>
            <a:spLocks noChangeArrowheads="1"/>
          </p:cNvSpPr>
          <p:nvPr/>
        </p:nvSpPr>
        <p:spPr bwMode="hidden">
          <a:xfrm>
            <a:off x="1828800" y="74613"/>
            <a:ext cx="136525" cy="6718300"/>
          </a:xfrm>
          <a:prstGeom prst="roundRect">
            <a:avLst>
              <a:gd name="adj" fmla="val 50000"/>
            </a:avLst>
          </a:prstGeom>
          <a:gradFill rotWithShape="1">
            <a:gsLst>
              <a:gs pos="0">
                <a:srgbClr val="182F47"/>
              </a:gs>
              <a:gs pos="50000">
                <a:srgbClr val="336699"/>
              </a:gs>
              <a:gs pos="100000">
                <a:srgbClr val="182F47"/>
              </a:gs>
            </a:gsLst>
            <a:lin ang="0" scaled="1"/>
          </a:gradFill>
          <a:ln>
            <a:noFill/>
          </a:ln>
          <a:effectLst/>
          <a:extLst>
            <a:ext uri="{91240B29-F687-4F45-9708-019B960494DF}">
              <a14:hiddenLine xmlns="" xmlns:a14="http://schemas.microsoft.com/office/drawing/2010/main" w="9525">
                <a:solidFill>
                  <a:schemeClr val="bg2"/>
                </a:solidFill>
                <a:round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pic>
        <p:nvPicPr>
          <p:cNvPr id="18" name="Picture 30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2238" y="125413"/>
            <a:ext cx="1706562" cy="6619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9" name="Group 18"/>
          <p:cNvGrpSpPr/>
          <p:nvPr/>
        </p:nvGrpSpPr>
        <p:grpSpPr>
          <a:xfrm>
            <a:off x="1934852" y="104370"/>
            <a:ext cx="7088497" cy="3598095"/>
            <a:chOff x="1929470" y="1105767"/>
            <a:chExt cx="7080628" cy="3598095"/>
          </a:xfrm>
          <a:effectLst/>
        </p:grpSpPr>
        <p:pic>
          <p:nvPicPr>
            <p:cNvPr id="20" name="Picture 19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929470" y="1105767"/>
              <a:ext cx="7080627" cy="2539663"/>
            </a:xfrm>
            <a:prstGeom prst="rect">
              <a:avLst/>
            </a:prstGeom>
          </p:spPr>
        </p:pic>
        <p:pic>
          <p:nvPicPr>
            <p:cNvPr id="21" name="Picture 20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954725" y="3625132"/>
              <a:ext cx="7055373" cy="1078730"/>
            </a:xfrm>
            <a:prstGeom prst="rect">
              <a:avLst/>
            </a:prstGeom>
          </p:spPr>
        </p:pic>
      </p:grpSp>
      <p:sp>
        <p:nvSpPr>
          <p:cNvPr id="22" name="TextBox 30"/>
          <p:cNvSpPr>
            <a:spLocks/>
          </p:cNvSpPr>
          <p:nvPr/>
        </p:nvSpPr>
        <p:spPr bwMode="auto">
          <a:xfrm>
            <a:off x="2193925" y="4911725"/>
            <a:ext cx="1828800" cy="1069975"/>
          </a:xfrm>
          <a:custGeom>
            <a:avLst/>
            <a:gdLst>
              <a:gd name="T0" fmla="*/ 0 w 1828780"/>
              <a:gd name="T1" fmla="*/ 0 h 1069975"/>
              <a:gd name="T2" fmla="*/ 1828780 w 1828780"/>
              <a:gd name="T3" fmla="*/ 0 h 1069975"/>
              <a:gd name="T4" fmla="*/ 1828780 w 1828780"/>
              <a:gd name="T5" fmla="*/ 1069975 h 1069975"/>
              <a:gd name="T6" fmla="*/ 0 w 1828780"/>
              <a:gd name="T7" fmla="*/ 1069975 h 1069975"/>
              <a:gd name="T8" fmla="*/ 0 w 1828780"/>
              <a:gd name="T9" fmla="*/ 0 h 1069975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1828780" h="1069975">
                <a:moveTo>
                  <a:pt x="0" y="0"/>
                </a:moveTo>
                <a:cubicBezTo>
                  <a:pt x="304797" y="-178329"/>
                  <a:pt x="1523983" y="-178329"/>
                  <a:pt x="1828780" y="0"/>
                </a:cubicBezTo>
                <a:cubicBezTo>
                  <a:pt x="2133577" y="178329"/>
                  <a:pt x="2133577" y="891646"/>
                  <a:pt x="1828780" y="1069975"/>
                </a:cubicBezTo>
                <a:cubicBezTo>
                  <a:pt x="1523983" y="1248304"/>
                  <a:pt x="304797" y="1248304"/>
                  <a:pt x="0" y="1069975"/>
                </a:cubicBezTo>
                <a:cubicBezTo>
                  <a:pt x="-304797" y="891646"/>
                  <a:pt x="-304797" y="178329"/>
                  <a:pt x="0" y="0"/>
                </a:cubicBezTo>
                <a:close/>
              </a:path>
            </a:pathLst>
          </a:cu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endParaRPr lang="en-US"/>
          </a:p>
        </p:txBody>
      </p:sp>
      <p:sp>
        <p:nvSpPr>
          <p:cNvPr id="24" name="TextBox 23"/>
          <p:cNvSpPr txBox="1"/>
          <p:nvPr/>
        </p:nvSpPr>
        <p:spPr>
          <a:xfrm>
            <a:off x="2011708" y="5981700"/>
            <a:ext cx="6857925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© 2013 </a:t>
            </a:r>
            <a:r>
              <a:rPr lang="en-US" dirty="0" err="1" smtClean="0"/>
              <a:t>Cengage</a:t>
            </a:r>
            <a:r>
              <a:rPr lang="en-US" dirty="0" smtClean="0"/>
              <a:t> Learning. All Rights Reserved. May not be copied, scanned, or duplicated in whole or in part, except for use as permitted in a license distributed with a certain product or service or otherwise on a password–protected</a:t>
            </a:r>
            <a:r>
              <a:rPr lang="en-US" baseline="0" dirty="0" smtClean="0"/>
              <a:t> website for classroom.</a:t>
            </a: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1637438477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  <p:hf hdr="0" dt="0"/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showMasterPhAnim="0" type="title" preserve="1">
  <p:cSld name="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26" name="Rectangle 130"/>
          <p:cNvSpPr>
            <a:spLocks noChangeArrowheads="1"/>
          </p:cNvSpPr>
          <p:nvPr/>
        </p:nvSpPr>
        <p:spPr bwMode="auto">
          <a:xfrm>
            <a:off x="84138" y="4892675"/>
            <a:ext cx="5029200" cy="1868488"/>
          </a:xfrm>
          <a:prstGeom prst="rect">
            <a:avLst/>
          </a:prstGeom>
          <a:gradFill rotWithShape="1">
            <a:gsLst>
              <a:gs pos="0">
                <a:srgbClr val="CCECFF"/>
              </a:gs>
              <a:gs pos="100000">
                <a:schemeClr val="bg1"/>
              </a:gs>
            </a:gsLst>
            <a:lin ang="18900000" scaled="1"/>
          </a:gradFill>
          <a:ln>
            <a:noFill/>
          </a:ln>
          <a:effectLst/>
          <a:extLs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pic>
        <p:nvPicPr>
          <p:cNvPr id="4230" name="Picture 134" descr="Chapbar01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263" y="46038"/>
            <a:ext cx="1581150" cy="678815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228" name="Picture 132" descr="Cover01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77788"/>
            <a:ext cx="4457700" cy="669925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100" name="Rectangle 4"/>
          <p:cNvSpPr>
            <a:spLocks noGrp="1" noChangeArrowheads="1"/>
          </p:cNvSpPr>
          <p:nvPr>
            <p:ph type="ftr" sz="quarter" idx="3"/>
          </p:nvPr>
        </p:nvSpPr>
        <p:spPr>
          <a:xfrm>
            <a:off x="4552950" y="6373813"/>
            <a:ext cx="3286125" cy="293687"/>
          </a:xfrm>
          <a:extLst>
            <a:ext uri="{AF507438-7753-43E0-B8FC-AC1667EBCBE1}">
              <a14:hiddenEffects xmlns="" xmlns:a14="http://schemas.microsoft.com/office/drawing/2010/main">
                <a:effectLst>
                  <a:outerShdw dist="17961" dir="2700000" algn="ctr" rotWithShape="0">
                    <a:schemeClr val="tx1"/>
                  </a:outerShdw>
                </a:effectLst>
              </a14:hiddenEffects>
            </a:ext>
          </a:extLst>
        </p:spPr>
        <p:txBody>
          <a:bodyPr lIns="91440" rIns="91440"/>
          <a:lstStyle>
            <a:lvl1pPr algn="ctr">
              <a:defRPr>
                <a:solidFill>
                  <a:srgbClr val="003366"/>
                </a:solidFill>
                <a:effectLst>
                  <a:outerShdw blurRad="38100" dist="38100" dir="2700000" algn="tl">
                    <a:srgbClr val="C0C0C0"/>
                  </a:outerShdw>
                </a:effectLst>
              </a:defRPr>
            </a:lvl1pPr>
          </a:lstStyle>
          <a:p>
            <a:r>
              <a:rPr lang="en-US" smtClean="0"/>
              <a:t>© 2008 Thomson/South-Western. All rights reserved.</a:t>
            </a:r>
            <a:endParaRPr lang="en-US"/>
          </a:p>
        </p:txBody>
      </p:sp>
      <p:sp>
        <p:nvSpPr>
          <p:cNvPr id="4101" name="Text Box 5"/>
          <p:cNvSpPr txBox="1">
            <a:spLocks noChangeArrowheads="1"/>
          </p:cNvSpPr>
          <p:nvPr/>
        </p:nvSpPr>
        <p:spPr bwMode="auto">
          <a:xfrm>
            <a:off x="198438" y="5862638"/>
            <a:ext cx="1371600" cy="774700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tx1"/>
            </a:outerShdw>
          </a:effectLst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900" b="1">
                <a:solidFill>
                  <a:schemeClr val="bg1"/>
                </a:solidFill>
              </a:rPr>
              <a:t>PowerPoint Presentation by Charlie Cook</a:t>
            </a:r>
            <a:br>
              <a:rPr lang="en-US" sz="900" b="1">
                <a:solidFill>
                  <a:schemeClr val="bg1"/>
                </a:solidFill>
              </a:rPr>
            </a:br>
            <a:r>
              <a:rPr lang="en-US" sz="900" b="1">
                <a:solidFill>
                  <a:schemeClr val="bg1"/>
                </a:solidFill>
              </a:rPr>
              <a:t>The University of West Alabama</a:t>
            </a:r>
          </a:p>
        </p:txBody>
      </p:sp>
      <p:sp>
        <p:nvSpPr>
          <p:cNvPr id="4098" name="Rectangle 2"/>
          <p:cNvSpPr>
            <a:spLocks noGrp="1" noChangeArrowheads="1"/>
          </p:cNvSpPr>
          <p:nvPr>
            <p:ph type="ctrTitle"/>
          </p:nvPr>
        </p:nvSpPr>
        <p:spPr bwMode="auto">
          <a:xfrm>
            <a:off x="2101850" y="685800"/>
            <a:ext cx="3567113" cy="3292475"/>
          </a:xfrm>
          <a:effectLst>
            <a:outerShdw dist="17961" dir="2700000" algn="ctr" rotWithShape="0">
              <a:srgbClr val="003366"/>
            </a:outerShdw>
          </a:effectLst>
          <a:extLst>
            <a:ext uri="{909E8E84-426E-40DD-AFC4-6F175D3DCCD1}">
              <a14:hiddenFill xmlns="" xmlns:a14="http://schemas.microsoft.com/office/drawing/2010/main">
                <a:solidFill>
                  <a:srgbClr val="EAEAEA">
                    <a:alpha val="25999"/>
                  </a:srgbClr>
                </a:solidFill>
              </a14:hiddenFill>
            </a:ext>
            <a:ext uri="{91240B29-F687-4F45-9708-019B960494DF}">
              <a14:hiddenLine xmlns=""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anchorCtr="1"/>
          <a:lstStyle>
            <a:lvl1pPr algn="ctr">
              <a:defRPr sz="2800" b="1">
                <a:solidFill>
                  <a:srgbClr val="996633"/>
                </a:solidFill>
                <a:latin typeface="Arial" charset="0"/>
              </a:defRPr>
            </a:lvl1pPr>
          </a:lstStyle>
          <a:p>
            <a:pPr lvl="0"/>
            <a:r>
              <a:rPr lang="en-US" noProof="0" smtClean="0"/>
              <a:t>Click to edit Master title style</a:t>
            </a:r>
          </a:p>
        </p:txBody>
      </p:sp>
      <p:sp>
        <p:nvSpPr>
          <p:cNvPr id="4195" name="Rectangle 99"/>
          <p:cNvSpPr>
            <a:spLocks noChangeArrowheads="1"/>
          </p:cNvSpPr>
          <p:nvPr/>
        </p:nvSpPr>
        <p:spPr bwMode="hidden">
          <a:xfrm>
            <a:off x="9023350" y="0"/>
            <a:ext cx="136525" cy="6858000"/>
          </a:xfrm>
          <a:prstGeom prst="rect">
            <a:avLst/>
          </a:prstGeom>
          <a:gradFill rotWithShape="1">
            <a:gsLst>
              <a:gs pos="0">
                <a:srgbClr val="336699">
                  <a:gamma/>
                  <a:shade val="46275"/>
                  <a:invGamma/>
                </a:srgbClr>
              </a:gs>
              <a:gs pos="50000">
                <a:srgbClr val="336699"/>
              </a:gs>
              <a:gs pos="100000">
                <a:srgbClr val="336699">
                  <a:gamma/>
                  <a:shade val="46275"/>
                  <a:invGamma/>
                </a:srgbClr>
              </a:gs>
            </a:gsLst>
            <a:lin ang="0" scaled="1"/>
          </a:gradFill>
          <a:ln>
            <a:noFill/>
          </a:ln>
          <a:effectLst/>
          <a:extLst>
            <a:ext uri="{91240B29-F687-4F45-9708-019B960494DF}">
              <a14:hiddenLine xmlns="" xmlns:a14="http://schemas.microsoft.com/office/drawing/2010/main" w="9525">
                <a:solidFill>
                  <a:schemeClr val="bg2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196" name="Rectangle 100"/>
          <p:cNvSpPr>
            <a:spLocks noChangeArrowheads="1"/>
          </p:cNvSpPr>
          <p:nvPr/>
        </p:nvSpPr>
        <p:spPr bwMode="hidden">
          <a:xfrm>
            <a:off x="-14288" y="1588"/>
            <a:ext cx="136526" cy="6856412"/>
          </a:xfrm>
          <a:prstGeom prst="rect">
            <a:avLst/>
          </a:prstGeom>
          <a:gradFill rotWithShape="1">
            <a:gsLst>
              <a:gs pos="0">
                <a:srgbClr val="336699">
                  <a:gamma/>
                  <a:shade val="46275"/>
                  <a:invGamma/>
                </a:srgbClr>
              </a:gs>
              <a:gs pos="50000">
                <a:srgbClr val="336699"/>
              </a:gs>
              <a:gs pos="100000">
                <a:srgbClr val="336699">
                  <a:gamma/>
                  <a:shade val="46275"/>
                  <a:invGamma/>
                </a:srgbClr>
              </a:gs>
            </a:gsLst>
            <a:lin ang="0" scaled="1"/>
          </a:gradFill>
          <a:ln>
            <a:noFill/>
          </a:ln>
          <a:effectLst/>
          <a:extLst>
            <a:ext uri="{91240B29-F687-4F45-9708-019B960494DF}">
              <a14:hiddenLine xmlns="" xmlns:a14="http://schemas.microsoft.com/office/drawing/2010/main" w="9525">
                <a:solidFill>
                  <a:schemeClr val="bg2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197" name="AutoShape 101"/>
          <p:cNvSpPr>
            <a:spLocks noChangeArrowheads="1"/>
          </p:cNvSpPr>
          <p:nvPr/>
        </p:nvSpPr>
        <p:spPr bwMode="hidden">
          <a:xfrm>
            <a:off x="0" y="-11113"/>
            <a:ext cx="9144000" cy="136526"/>
          </a:xfrm>
          <a:custGeom>
            <a:avLst/>
            <a:gdLst>
              <a:gd name="G0" fmla="+- 270 0 0"/>
              <a:gd name="G1" fmla="+- 21600 0 270"/>
              <a:gd name="G2" fmla="*/ 270 1 2"/>
              <a:gd name="G3" fmla="+- 21600 0 G2"/>
              <a:gd name="G4" fmla="+/ 270 21600 2"/>
              <a:gd name="G5" fmla="+/ G1 0 2"/>
              <a:gd name="G6" fmla="*/ 21600 21600 270"/>
              <a:gd name="G7" fmla="*/ G6 1 2"/>
              <a:gd name="G8" fmla="+- 21600 0 G7"/>
              <a:gd name="G9" fmla="*/ 21600 1 2"/>
              <a:gd name="G10" fmla="+- 270 0 G9"/>
              <a:gd name="G11" fmla="?: G10 G8 0"/>
              <a:gd name="G12" fmla="?: G10 G7 21600"/>
              <a:gd name="T0" fmla="*/ 21465 w 21600"/>
              <a:gd name="T1" fmla="*/ 10800 h 21600"/>
              <a:gd name="T2" fmla="*/ 10800 w 21600"/>
              <a:gd name="T3" fmla="*/ 21600 h 21600"/>
              <a:gd name="T4" fmla="*/ 135 w 21600"/>
              <a:gd name="T5" fmla="*/ 10800 h 21600"/>
              <a:gd name="T6" fmla="*/ 10800 w 21600"/>
              <a:gd name="T7" fmla="*/ 0 h 21600"/>
              <a:gd name="T8" fmla="*/ 1935 w 21600"/>
              <a:gd name="T9" fmla="*/ 1935 h 21600"/>
              <a:gd name="T10" fmla="*/ 19665 w 21600"/>
              <a:gd name="T11" fmla="*/ 19665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T8" t="T9" r="T10" b="T11"/>
            <a:pathLst>
              <a:path w="21600" h="21600">
                <a:moveTo>
                  <a:pt x="0" y="0"/>
                </a:moveTo>
                <a:lnTo>
                  <a:pt x="270" y="21600"/>
                </a:lnTo>
                <a:lnTo>
                  <a:pt x="21330" y="21600"/>
                </a:lnTo>
                <a:lnTo>
                  <a:pt x="21600" y="0"/>
                </a:lnTo>
                <a:close/>
              </a:path>
            </a:pathLst>
          </a:custGeom>
          <a:gradFill rotWithShape="1">
            <a:gsLst>
              <a:gs pos="0">
                <a:srgbClr val="336699">
                  <a:gamma/>
                  <a:shade val="46275"/>
                  <a:invGamma/>
                </a:srgbClr>
              </a:gs>
              <a:gs pos="50000">
                <a:srgbClr val="336699"/>
              </a:gs>
              <a:gs pos="100000">
                <a:srgbClr val="336699">
                  <a:gamma/>
                  <a:shade val="46275"/>
                  <a:invGamma/>
                </a:srgbClr>
              </a:gs>
            </a:gsLst>
            <a:lin ang="5400000" scaled="1"/>
          </a:gradFill>
          <a:ln>
            <a:noFill/>
          </a:ln>
          <a:effectLst/>
          <a:extLst>
            <a:ext uri="{91240B29-F687-4F45-9708-019B960494DF}">
              <a14:hiddenLine xmlns="" xmlns:a14="http://schemas.microsoft.com/office/drawing/2010/main" w="9525" algn="ctr">
                <a:solidFill>
                  <a:schemeClr val="bg2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198" name="AutoShape 102"/>
          <p:cNvSpPr>
            <a:spLocks noChangeArrowheads="1"/>
          </p:cNvSpPr>
          <p:nvPr/>
        </p:nvSpPr>
        <p:spPr bwMode="hidden">
          <a:xfrm flipV="1">
            <a:off x="-1588" y="6745288"/>
            <a:ext cx="9144001" cy="136525"/>
          </a:xfrm>
          <a:custGeom>
            <a:avLst/>
            <a:gdLst>
              <a:gd name="G0" fmla="+- 288 0 0"/>
              <a:gd name="G1" fmla="+- 21600 0 288"/>
              <a:gd name="G2" fmla="*/ 288 1 2"/>
              <a:gd name="G3" fmla="+- 21600 0 G2"/>
              <a:gd name="G4" fmla="+/ 288 21600 2"/>
              <a:gd name="G5" fmla="+/ G1 0 2"/>
              <a:gd name="G6" fmla="*/ 21600 21600 288"/>
              <a:gd name="G7" fmla="*/ G6 1 2"/>
              <a:gd name="G8" fmla="+- 21600 0 G7"/>
              <a:gd name="G9" fmla="*/ 21600 1 2"/>
              <a:gd name="G10" fmla="+- 288 0 G9"/>
              <a:gd name="G11" fmla="?: G10 G8 0"/>
              <a:gd name="G12" fmla="?: G10 G7 21600"/>
              <a:gd name="T0" fmla="*/ 21456 w 21600"/>
              <a:gd name="T1" fmla="*/ 10800 h 21600"/>
              <a:gd name="T2" fmla="*/ 10800 w 21600"/>
              <a:gd name="T3" fmla="*/ 21600 h 21600"/>
              <a:gd name="T4" fmla="*/ 144 w 21600"/>
              <a:gd name="T5" fmla="*/ 10800 h 21600"/>
              <a:gd name="T6" fmla="*/ 10800 w 21600"/>
              <a:gd name="T7" fmla="*/ 0 h 21600"/>
              <a:gd name="T8" fmla="*/ 1944 w 21600"/>
              <a:gd name="T9" fmla="*/ 1944 h 21600"/>
              <a:gd name="T10" fmla="*/ 19656 w 21600"/>
              <a:gd name="T11" fmla="*/ 19656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T8" t="T9" r="T10" b="T11"/>
            <a:pathLst>
              <a:path w="21600" h="21600">
                <a:moveTo>
                  <a:pt x="0" y="0"/>
                </a:moveTo>
                <a:lnTo>
                  <a:pt x="288" y="21600"/>
                </a:lnTo>
                <a:lnTo>
                  <a:pt x="21312" y="21600"/>
                </a:lnTo>
                <a:lnTo>
                  <a:pt x="21600" y="0"/>
                </a:lnTo>
                <a:close/>
              </a:path>
            </a:pathLst>
          </a:custGeom>
          <a:gradFill rotWithShape="1">
            <a:gsLst>
              <a:gs pos="0">
                <a:srgbClr val="336699">
                  <a:gamma/>
                  <a:shade val="46275"/>
                  <a:invGamma/>
                </a:srgbClr>
              </a:gs>
              <a:gs pos="50000">
                <a:srgbClr val="336699"/>
              </a:gs>
              <a:gs pos="100000">
                <a:srgbClr val="336699">
                  <a:gamma/>
                  <a:shade val="46275"/>
                  <a:invGamma/>
                </a:srgbClr>
              </a:gs>
            </a:gsLst>
            <a:lin ang="5400000" scaled="1"/>
          </a:gradFill>
          <a:ln>
            <a:noFill/>
          </a:ln>
          <a:effectLst/>
          <a:extLst>
            <a:ext uri="{91240B29-F687-4F45-9708-019B960494DF}">
              <a14:hiddenLine xmlns="" xmlns:a14="http://schemas.microsoft.com/office/drawing/2010/main" w="9525" algn="ctr">
                <a:solidFill>
                  <a:schemeClr val="bg2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199" name="AutoShape 103"/>
          <p:cNvSpPr>
            <a:spLocks noChangeArrowheads="1"/>
          </p:cNvSpPr>
          <p:nvPr/>
        </p:nvSpPr>
        <p:spPr bwMode="hidden">
          <a:xfrm>
            <a:off x="1646238" y="74613"/>
            <a:ext cx="136525" cy="6718300"/>
          </a:xfrm>
          <a:prstGeom prst="roundRect">
            <a:avLst>
              <a:gd name="adj" fmla="val 50000"/>
            </a:avLst>
          </a:prstGeom>
          <a:gradFill rotWithShape="1">
            <a:gsLst>
              <a:gs pos="0">
                <a:srgbClr val="336699">
                  <a:gamma/>
                  <a:shade val="46275"/>
                  <a:invGamma/>
                </a:srgbClr>
              </a:gs>
              <a:gs pos="50000">
                <a:srgbClr val="336699"/>
              </a:gs>
              <a:gs pos="100000">
                <a:srgbClr val="336699">
                  <a:gamma/>
                  <a:shade val="46275"/>
                  <a:invGamma/>
                </a:srgbClr>
              </a:gs>
            </a:gsLst>
            <a:lin ang="0" scaled="1"/>
          </a:gradFill>
          <a:ln>
            <a:noFill/>
          </a:ln>
          <a:effectLst/>
          <a:extLst>
            <a:ext uri="{91240B29-F687-4F45-9708-019B960494DF}">
              <a14:hiddenLine xmlns="" xmlns:a14="http://schemas.microsoft.com/office/drawing/2010/main" w="9525">
                <a:solidFill>
                  <a:schemeClr val="bg2"/>
                </a:solidFill>
                <a:round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231" name="Text Box 135"/>
          <p:cNvSpPr txBox="1">
            <a:spLocks noChangeArrowheads="1"/>
          </p:cNvSpPr>
          <p:nvPr/>
        </p:nvSpPr>
        <p:spPr bwMode="auto">
          <a:xfrm>
            <a:off x="2011363" y="4800600"/>
            <a:ext cx="2378075" cy="11874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400" b="1">
                <a:solidFill>
                  <a:srgbClr val="003366"/>
                </a:solidFill>
              </a:rPr>
              <a:t>Plunkett </a:t>
            </a:r>
            <a:br>
              <a:rPr lang="en-US" sz="2400" b="1">
                <a:solidFill>
                  <a:srgbClr val="003366"/>
                </a:solidFill>
              </a:rPr>
            </a:br>
            <a:r>
              <a:rPr lang="en-US" sz="2400" b="1">
                <a:solidFill>
                  <a:srgbClr val="003366"/>
                </a:solidFill>
                <a:cs typeface="Arial" charset="0"/>
              </a:rPr>
              <a:t>Attner</a:t>
            </a:r>
            <a:br>
              <a:rPr lang="en-US" sz="2400" b="1">
                <a:solidFill>
                  <a:srgbClr val="003366"/>
                </a:solidFill>
                <a:cs typeface="Arial" charset="0"/>
              </a:rPr>
            </a:br>
            <a:r>
              <a:rPr lang="en-US" sz="2400" b="1">
                <a:solidFill>
                  <a:srgbClr val="003366"/>
                </a:solidFill>
                <a:cs typeface="Arial" charset="0"/>
              </a:rPr>
              <a:t>Allen</a:t>
            </a:r>
          </a:p>
        </p:txBody>
      </p:sp>
    </p:spTree>
  </p:cSld>
  <p:clrMapOvr>
    <a:masterClrMapping/>
  </p:clrMapOvr>
  <p:transition>
    <p:random/>
  </p:transition>
  <p:timing>
    <p:tnLst>
      <p:par>
        <p:cTn id="1" dur="indefinite" restart="never" nodeType="tmRoot"/>
      </p:par>
    </p:tnLst>
  </p:timing>
  <p:hf hdr="0" dt="0"/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0" y="2652713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7" name="Oval 6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73795" y="5052545"/>
            <a:ext cx="5637010" cy="882119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17581" y="3132290"/>
            <a:ext cx="7175351" cy="1793167"/>
          </a:xfrm>
          <a:effectLst/>
        </p:spPr>
        <p:txBody>
          <a:bodyPr/>
          <a:lstStyle>
            <a:lvl1pPr marL="640080" indent="-457200" algn="l">
              <a:defRPr sz="5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8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CFC8709-085D-4386-AE23-A6AFAFA63FCB}" type="datetime1">
              <a:rPr lang="en-US" smtClean="0"/>
              <a:pPr>
                <a:defRPr/>
              </a:pPr>
              <a:t>11/9/2011</a:t>
            </a:fld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9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© 2008 Thomson/South-Western. All rights reserved.</a:t>
            </a:r>
            <a:endParaRPr lang="en-US"/>
          </a:p>
        </p:txBody>
      </p:sp>
      <p:sp>
        <p:nvSpPr>
          <p:cNvPr id="10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5–</a:t>
            </a:r>
            <a:fld id="{22311AF2-5E87-4AD9-B3B4-DA4DE34BAB0A}" type="slidenum">
              <a:rPr lang="en-US" smtClean="0">
                <a:cs typeface="+mn-cs"/>
              </a:rPr>
              <a:pPr/>
              <a:t>‹#›</a:t>
            </a:fld>
            <a:endParaRPr lang="en-US">
              <a:cs typeface="+mn-cs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2412744898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hf hdr="0" dt="0"/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Managem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1188757" y="2148854"/>
            <a:ext cx="6400800" cy="347472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pPr>
              <a:defRPr/>
            </a:pPr>
            <a:fld id="{CCE3A145-D5C5-4390-A935-63465306E219}" type="datetime1">
              <a:rPr lang="en-US" smtClean="0"/>
              <a:pPr>
                <a:defRPr/>
              </a:pPr>
              <a:t>11/9/2011</a:t>
            </a:fld>
            <a:endParaRPr lang="en-US" sz="1000" dirty="0">
              <a:solidFill>
                <a:schemeClr val="tx1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r>
              <a:rPr lang="en-US" smtClean="0"/>
              <a:t>© 2008 Thomson/South-Western. All rights reserved.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r>
              <a:rPr lang="en-US" smtClean="0"/>
              <a:t>5–</a:t>
            </a:r>
            <a:fld id="{22311AF2-5E87-4AD9-B3B4-DA4DE34BAB0A}" type="slidenum">
              <a:rPr lang="en-US" smtClean="0">
                <a:cs typeface="+mn-cs"/>
              </a:rPr>
              <a:pPr/>
              <a:t>‹#›</a:t>
            </a:fld>
            <a:endParaRPr lang="en-US">
              <a:cs typeface="+mn-cs"/>
            </a:endParaRPr>
          </a:p>
        </p:txBody>
      </p:sp>
      <p:sp>
        <p:nvSpPr>
          <p:cNvPr id="9" name="Titl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4222891226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hf hdr="0" dt="0"/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2_Managem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548683" y="411513"/>
            <a:ext cx="7955193" cy="1143000"/>
          </a:xfrm>
          <a:solidFill>
            <a:srgbClr val="1655A2">
              <a:alpha val="69020"/>
            </a:srgbClr>
          </a:solidFill>
        </p:spPr>
        <p:txBody>
          <a:bodyPr/>
          <a:lstStyle>
            <a:lvl1pPr algn="l">
              <a:defRPr baseline="0"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1188757" y="2148854"/>
            <a:ext cx="6400800" cy="347472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5"/>
          </p:nvPr>
        </p:nvSpPr>
        <p:spPr>
          <a:xfrm>
            <a:off x="7954963" y="5989638"/>
            <a:ext cx="1006475" cy="868362"/>
          </a:xfrm>
          <a:prstGeom prst="flowChartConnector">
            <a:avLst/>
          </a:prstGeom>
          <a:solidFill>
            <a:srgbClr val="1655A2">
              <a:alpha val="62000"/>
            </a:srgbClr>
          </a:solidFill>
          <a:ln>
            <a:solidFill>
              <a:schemeClr val="accent1">
                <a:lumMod val="75000"/>
              </a:schemeClr>
            </a:solidFill>
          </a:ln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5–</a:t>
            </a:r>
            <a:fld id="{22311AF2-5E87-4AD9-B3B4-DA4DE34BAB0A}" type="slidenum">
              <a:rPr lang="en-US" smtClean="0">
                <a:cs typeface="+mn-cs"/>
              </a:rPr>
              <a:pPr/>
              <a:t>‹#›</a:t>
            </a:fld>
            <a:endParaRPr lang="en-US">
              <a:cs typeface="+mn-cs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365807" y="6367195"/>
            <a:ext cx="749799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dirty="0" smtClean="0"/>
              <a:t>@2012 </a:t>
            </a:r>
            <a:r>
              <a:rPr lang="en-US" dirty="0" err="1" smtClean="0"/>
              <a:t>Cengage</a:t>
            </a:r>
            <a:r>
              <a:rPr lang="en-US" dirty="0" smtClean="0"/>
              <a:t> Learning. All Rights Reserved. May not be copied, scanned, or duplicated in whole or in part, except for use as permitted in a license distributed with a certain product or service or otherwise on a password–protected</a:t>
            </a:r>
            <a:r>
              <a:rPr lang="en-US" baseline="0" dirty="0" smtClean="0"/>
              <a:t> website for classroom.</a:t>
            </a: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1554861851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  <p:hf hdr="0" dt="0"/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142999" y="731519"/>
            <a:ext cx="3346704" cy="347472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731520"/>
            <a:ext cx="3346704" cy="347472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32998DB-D439-4F54-B913-333E42F4BBD5}" type="datetime1">
              <a:rPr lang="en-US" smtClean="0"/>
              <a:pPr>
                <a:defRPr/>
              </a:pPr>
              <a:t>11/9/2011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6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© 2008 Thomson/South-Western. All rights reserved.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7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5–</a:t>
            </a:r>
            <a:fld id="{CBED7D17-CC5C-4F21-8AF3-87FA23A4775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028852858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1_Managem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548683" y="411513"/>
            <a:ext cx="7955193" cy="1143000"/>
          </a:xfrm>
          <a:solidFill>
            <a:srgbClr val="1655A2">
              <a:alpha val="69020"/>
            </a:srgbClr>
          </a:solidFill>
        </p:spPr>
        <p:txBody>
          <a:bodyPr/>
          <a:lstStyle>
            <a:lvl1pPr algn="l">
              <a:defRPr baseline="0"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1188757" y="2148854"/>
            <a:ext cx="6400800" cy="347472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pPr>
              <a:defRPr/>
            </a:pPr>
            <a:fld id="{C82AFCE1-161D-4C13-A54E-E33BE67BF2D3}" type="datetime1">
              <a:rPr lang="en-US" smtClean="0"/>
              <a:pPr>
                <a:defRPr/>
              </a:pPr>
              <a:t>11/9/2011</a:t>
            </a:fld>
            <a:endParaRPr lang="en-US" sz="1000" dirty="0">
              <a:solidFill>
                <a:schemeClr val="tx1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r>
              <a:rPr lang="en-US" smtClean="0"/>
              <a:t>© 2008 Thomson/South-Western. All rights reserved.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r>
              <a:rPr lang="en-US" smtClean="0"/>
              <a:t>5–</a:t>
            </a:r>
            <a:fld id="{22311AF2-5E87-4AD9-B3B4-DA4DE34BAB0A}" type="slidenum">
              <a:rPr lang="en-US" smtClean="0">
                <a:cs typeface="+mn-cs"/>
              </a:rPr>
              <a:pPr/>
              <a:t>‹#›</a:t>
            </a:fld>
            <a:endParaRPr lang="en-US">
              <a:cs typeface="+mn-cs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1554861851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hf hdr="0" dt="0"/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CCF5C1E-7908-4D53-A67B-B878D6E22CD3}" type="datetime1">
              <a:rPr lang="en-US" smtClean="0"/>
              <a:pPr>
                <a:defRPr/>
              </a:pPr>
              <a:t>11/9/2011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© 2008 Thomson/South-Western. All rights reserved.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5–</a:t>
            </a:r>
            <a:fld id="{5551C659-9CFD-4FC1-AD95-FA4166CD7D8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717099288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showMasterPhAnim="0" preserve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5105400"/>
            <a:ext cx="9144000" cy="175260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9144000" cy="51054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0" y="3768725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5" name="Oval 4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6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0" y="5105400"/>
            <a:ext cx="9144000" cy="175260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0" y="0"/>
            <a:ext cx="9144000" cy="51054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sp>
        <p:nvSpPr>
          <p:cNvPr id="8" name="Rectangle 7"/>
          <p:cNvSpPr/>
          <p:nvPr/>
        </p:nvSpPr>
        <p:spPr>
          <a:xfrm>
            <a:off x="0" y="3768725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9" name="Oval 8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6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0" y="5105400"/>
            <a:ext cx="9144000" cy="175260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0" y="3768725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2" name="Text Box 5"/>
          <p:cNvSpPr txBox="1">
            <a:spLocks noChangeArrowheads="1"/>
          </p:cNvSpPr>
          <p:nvPr/>
        </p:nvSpPr>
        <p:spPr bwMode="auto">
          <a:xfrm>
            <a:off x="274638" y="5862638"/>
            <a:ext cx="1371600" cy="774700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tx1"/>
            </a:outerShdw>
          </a:effectLst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10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10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10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1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1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  <a:defRPr/>
            </a:pPr>
            <a:r>
              <a:rPr lang="en-US" sz="900" b="1" smtClean="0">
                <a:solidFill>
                  <a:schemeClr val="bg1"/>
                </a:solidFill>
              </a:rPr>
              <a:t>PowerPoint Presentation by Charlie Cook</a:t>
            </a:r>
            <a:br>
              <a:rPr lang="en-US" sz="900" b="1" smtClean="0">
                <a:solidFill>
                  <a:schemeClr val="bg1"/>
                </a:solidFill>
              </a:rPr>
            </a:br>
            <a:r>
              <a:rPr lang="en-US" sz="900" b="1" smtClean="0">
                <a:solidFill>
                  <a:schemeClr val="bg1"/>
                </a:solidFill>
              </a:rPr>
              <a:t>The University of West Alabama</a:t>
            </a:r>
          </a:p>
        </p:txBody>
      </p:sp>
      <p:sp>
        <p:nvSpPr>
          <p:cNvPr id="13" name="Rectangle 99"/>
          <p:cNvSpPr>
            <a:spLocks noChangeArrowheads="1"/>
          </p:cNvSpPr>
          <p:nvPr/>
        </p:nvSpPr>
        <p:spPr bwMode="hidden">
          <a:xfrm>
            <a:off x="9023350" y="0"/>
            <a:ext cx="136525" cy="6858000"/>
          </a:xfrm>
          <a:prstGeom prst="rect">
            <a:avLst/>
          </a:prstGeom>
          <a:gradFill rotWithShape="1">
            <a:gsLst>
              <a:gs pos="0">
                <a:srgbClr val="182F47"/>
              </a:gs>
              <a:gs pos="50000">
                <a:srgbClr val="336699"/>
              </a:gs>
              <a:gs pos="100000">
                <a:srgbClr val="182F47"/>
              </a:gs>
            </a:gsLst>
            <a:lin ang="0" scaled="1"/>
          </a:gradFill>
          <a:ln>
            <a:noFill/>
          </a:ln>
          <a:effectLst/>
          <a:extLst>
            <a:ext uri="{91240B29-F687-4F45-9708-019B960494DF}">
              <a14:hiddenLine xmlns="" xmlns:a14="http://schemas.microsoft.com/office/drawing/2010/main" w="9525">
                <a:solidFill>
                  <a:schemeClr val="bg2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4" name="Rectangle 100"/>
          <p:cNvSpPr>
            <a:spLocks noChangeArrowheads="1"/>
          </p:cNvSpPr>
          <p:nvPr/>
        </p:nvSpPr>
        <p:spPr bwMode="hidden">
          <a:xfrm>
            <a:off x="-14288" y="1588"/>
            <a:ext cx="136526" cy="6856412"/>
          </a:xfrm>
          <a:prstGeom prst="rect">
            <a:avLst/>
          </a:prstGeom>
          <a:gradFill rotWithShape="1">
            <a:gsLst>
              <a:gs pos="0">
                <a:srgbClr val="182F47"/>
              </a:gs>
              <a:gs pos="50000">
                <a:srgbClr val="336699"/>
              </a:gs>
              <a:gs pos="100000">
                <a:srgbClr val="182F47"/>
              </a:gs>
            </a:gsLst>
            <a:lin ang="0" scaled="1"/>
          </a:gradFill>
          <a:ln>
            <a:noFill/>
          </a:ln>
          <a:effectLst/>
          <a:extLst>
            <a:ext uri="{91240B29-F687-4F45-9708-019B960494DF}">
              <a14:hiddenLine xmlns="" xmlns:a14="http://schemas.microsoft.com/office/drawing/2010/main" w="9525">
                <a:solidFill>
                  <a:schemeClr val="bg2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5" name="AutoShape 101"/>
          <p:cNvSpPr>
            <a:spLocks noChangeArrowheads="1"/>
          </p:cNvSpPr>
          <p:nvPr/>
        </p:nvSpPr>
        <p:spPr bwMode="hidden">
          <a:xfrm>
            <a:off x="0" y="-11113"/>
            <a:ext cx="9144000" cy="136526"/>
          </a:xfrm>
          <a:custGeom>
            <a:avLst/>
            <a:gdLst>
              <a:gd name="T0" fmla="*/ 2147483647 w 21600"/>
              <a:gd name="T1" fmla="*/ 108951060 h 21600"/>
              <a:gd name="T2" fmla="*/ 2147483647 w 21600"/>
              <a:gd name="T3" fmla="*/ 217902360 h 21600"/>
              <a:gd name="T4" fmla="*/ 2147483647 w 21600"/>
              <a:gd name="T5" fmla="*/ 108951060 h 21600"/>
              <a:gd name="T6" fmla="*/ 2147483647 w 21600"/>
              <a:gd name="T7" fmla="*/ 0 h 21600"/>
              <a:gd name="T8" fmla="*/ 0 60000 65536"/>
              <a:gd name="T9" fmla="*/ 0 60000 65536"/>
              <a:gd name="T10" fmla="*/ 0 60000 65536"/>
              <a:gd name="T11" fmla="*/ 0 60000 65536"/>
              <a:gd name="T12" fmla="*/ 1935 w 21600"/>
              <a:gd name="T13" fmla="*/ 1935 h 21600"/>
              <a:gd name="T14" fmla="*/ 19665 w 21600"/>
              <a:gd name="T15" fmla="*/ 19665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0" y="0"/>
                </a:moveTo>
                <a:lnTo>
                  <a:pt x="270" y="21600"/>
                </a:lnTo>
                <a:lnTo>
                  <a:pt x="21330" y="21600"/>
                </a:lnTo>
                <a:lnTo>
                  <a:pt x="21600" y="0"/>
                </a:lnTo>
                <a:lnTo>
                  <a:pt x="0" y="0"/>
                </a:lnTo>
                <a:close/>
              </a:path>
            </a:pathLst>
          </a:custGeom>
          <a:gradFill rotWithShape="1">
            <a:gsLst>
              <a:gs pos="0">
                <a:srgbClr val="182F47"/>
              </a:gs>
              <a:gs pos="50000">
                <a:srgbClr val="336699"/>
              </a:gs>
              <a:gs pos="100000">
                <a:srgbClr val="182F47"/>
              </a:gs>
            </a:gsLst>
            <a:lin ang="5400000" scaled="1"/>
          </a:gradFill>
          <a:ln>
            <a:noFill/>
          </a:ln>
          <a:effectLst/>
          <a:extLst>
            <a:ext uri="{91240B29-F687-4F45-9708-019B960494DF}">
              <a14:hiddenLine xmlns="" xmlns:a14="http://schemas.microsoft.com/office/drawing/2010/main" w="9525" algn="ctr">
                <a:solidFill>
                  <a:schemeClr val="bg2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6" name="AutoShape 102"/>
          <p:cNvSpPr>
            <a:spLocks noChangeArrowheads="1"/>
          </p:cNvSpPr>
          <p:nvPr/>
        </p:nvSpPr>
        <p:spPr bwMode="hidden">
          <a:xfrm flipV="1">
            <a:off x="-1588" y="6745288"/>
            <a:ext cx="9144001" cy="136525"/>
          </a:xfrm>
          <a:custGeom>
            <a:avLst/>
            <a:gdLst>
              <a:gd name="T0" fmla="*/ 2147483647 w 21600"/>
              <a:gd name="T1" fmla="*/ 108947904 h 21600"/>
              <a:gd name="T2" fmla="*/ 2147483647 w 21600"/>
              <a:gd name="T3" fmla="*/ 217894292 h 21600"/>
              <a:gd name="T4" fmla="*/ 2147483647 w 21600"/>
              <a:gd name="T5" fmla="*/ 108947904 h 21600"/>
              <a:gd name="T6" fmla="*/ 2147483647 w 21600"/>
              <a:gd name="T7" fmla="*/ 0 h 21600"/>
              <a:gd name="T8" fmla="*/ 0 60000 65536"/>
              <a:gd name="T9" fmla="*/ 0 60000 65536"/>
              <a:gd name="T10" fmla="*/ 0 60000 65536"/>
              <a:gd name="T11" fmla="*/ 0 60000 65536"/>
              <a:gd name="T12" fmla="*/ 1944 w 21600"/>
              <a:gd name="T13" fmla="*/ 1944 h 21600"/>
              <a:gd name="T14" fmla="*/ 19656 w 21600"/>
              <a:gd name="T15" fmla="*/ 19656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0" y="0"/>
                </a:moveTo>
                <a:lnTo>
                  <a:pt x="288" y="21600"/>
                </a:lnTo>
                <a:lnTo>
                  <a:pt x="21312" y="21600"/>
                </a:lnTo>
                <a:lnTo>
                  <a:pt x="21600" y="0"/>
                </a:lnTo>
                <a:lnTo>
                  <a:pt x="0" y="0"/>
                </a:lnTo>
                <a:close/>
              </a:path>
            </a:pathLst>
          </a:custGeom>
          <a:gradFill rotWithShape="1">
            <a:gsLst>
              <a:gs pos="0">
                <a:srgbClr val="182F47"/>
              </a:gs>
              <a:gs pos="50000">
                <a:srgbClr val="336699"/>
              </a:gs>
              <a:gs pos="100000">
                <a:srgbClr val="182F47"/>
              </a:gs>
            </a:gsLst>
            <a:lin ang="5400000" scaled="1"/>
          </a:gradFill>
          <a:ln>
            <a:noFill/>
          </a:ln>
          <a:effectLst/>
          <a:extLst>
            <a:ext uri="{91240B29-F687-4F45-9708-019B960494DF}">
              <a14:hiddenLine xmlns="" xmlns:a14="http://schemas.microsoft.com/office/drawing/2010/main" w="9525" algn="ctr">
                <a:solidFill>
                  <a:schemeClr val="bg2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7" name="AutoShape 103"/>
          <p:cNvSpPr>
            <a:spLocks noChangeArrowheads="1"/>
          </p:cNvSpPr>
          <p:nvPr/>
        </p:nvSpPr>
        <p:spPr bwMode="hidden">
          <a:xfrm>
            <a:off x="1828800" y="74613"/>
            <a:ext cx="136525" cy="6718300"/>
          </a:xfrm>
          <a:prstGeom prst="roundRect">
            <a:avLst>
              <a:gd name="adj" fmla="val 50000"/>
            </a:avLst>
          </a:prstGeom>
          <a:gradFill rotWithShape="1">
            <a:gsLst>
              <a:gs pos="0">
                <a:srgbClr val="182F47"/>
              </a:gs>
              <a:gs pos="50000">
                <a:srgbClr val="336699"/>
              </a:gs>
              <a:gs pos="100000">
                <a:srgbClr val="182F47"/>
              </a:gs>
            </a:gsLst>
            <a:lin ang="0" scaled="1"/>
          </a:gradFill>
          <a:ln>
            <a:noFill/>
          </a:ln>
          <a:effectLst/>
          <a:extLst>
            <a:ext uri="{91240B29-F687-4F45-9708-019B960494DF}">
              <a14:hiddenLine xmlns="" xmlns:a14="http://schemas.microsoft.com/office/drawing/2010/main" w="9525">
                <a:solidFill>
                  <a:schemeClr val="bg2"/>
                </a:solidFill>
                <a:round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pic>
        <p:nvPicPr>
          <p:cNvPr id="18" name="Picture 30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2238" y="125413"/>
            <a:ext cx="1706562" cy="6619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9" name="Group 18"/>
          <p:cNvGrpSpPr/>
          <p:nvPr/>
        </p:nvGrpSpPr>
        <p:grpSpPr>
          <a:xfrm>
            <a:off x="1934852" y="104370"/>
            <a:ext cx="7088497" cy="3598095"/>
            <a:chOff x="1929470" y="1105767"/>
            <a:chExt cx="7080628" cy="3598095"/>
          </a:xfrm>
          <a:effectLst/>
        </p:grpSpPr>
        <p:pic>
          <p:nvPicPr>
            <p:cNvPr id="20" name="Picture 19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929470" y="1105767"/>
              <a:ext cx="7080627" cy="2539663"/>
            </a:xfrm>
            <a:prstGeom prst="rect">
              <a:avLst/>
            </a:prstGeom>
          </p:spPr>
        </p:pic>
        <p:pic>
          <p:nvPicPr>
            <p:cNvPr id="21" name="Picture 20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954725" y="3625132"/>
              <a:ext cx="7055373" cy="1078730"/>
            </a:xfrm>
            <a:prstGeom prst="rect">
              <a:avLst/>
            </a:prstGeom>
          </p:spPr>
        </p:pic>
      </p:grpSp>
      <p:sp>
        <p:nvSpPr>
          <p:cNvPr id="22" name="TextBox 30"/>
          <p:cNvSpPr>
            <a:spLocks/>
          </p:cNvSpPr>
          <p:nvPr/>
        </p:nvSpPr>
        <p:spPr bwMode="auto">
          <a:xfrm>
            <a:off x="2193925" y="4911725"/>
            <a:ext cx="1828800" cy="1069975"/>
          </a:xfrm>
          <a:custGeom>
            <a:avLst/>
            <a:gdLst>
              <a:gd name="T0" fmla="*/ 0 w 1828780"/>
              <a:gd name="T1" fmla="*/ 0 h 1069975"/>
              <a:gd name="T2" fmla="*/ 1828780 w 1828780"/>
              <a:gd name="T3" fmla="*/ 0 h 1069975"/>
              <a:gd name="T4" fmla="*/ 1828780 w 1828780"/>
              <a:gd name="T5" fmla="*/ 1069975 h 1069975"/>
              <a:gd name="T6" fmla="*/ 0 w 1828780"/>
              <a:gd name="T7" fmla="*/ 1069975 h 1069975"/>
              <a:gd name="T8" fmla="*/ 0 w 1828780"/>
              <a:gd name="T9" fmla="*/ 0 h 1069975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1828780" h="1069975">
                <a:moveTo>
                  <a:pt x="0" y="0"/>
                </a:moveTo>
                <a:cubicBezTo>
                  <a:pt x="304797" y="-178329"/>
                  <a:pt x="1523983" y="-178329"/>
                  <a:pt x="1828780" y="0"/>
                </a:cubicBezTo>
                <a:cubicBezTo>
                  <a:pt x="2133577" y="178329"/>
                  <a:pt x="2133577" y="891646"/>
                  <a:pt x="1828780" y="1069975"/>
                </a:cubicBezTo>
                <a:cubicBezTo>
                  <a:pt x="1523983" y="1248304"/>
                  <a:pt x="304797" y="1248304"/>
                  <a:pt x="0" y="1069975"/>
                </a:cubicBezTo>
                <a:cubicBezTo>
                  <a:pt x="-304797" y="891646"/>
                  <a:pt x="-304797" y="178329"/>
                  <a:pt x="0" y="0"/>
                </a:cubicBezTo>
                <a:close/>
              </a:path>
            </a:pathLst>
          </a:cu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endParaRPr lang="en-US"/>
          </a:p>
        </p:txBody>
      </p:sp>
      <p:sp>
        <p:nvSpPr>
          <p:cNvPr id="24" name="TextBox 23"/>
          <p:cNvSpPr txBox="1"/>
          <p:nvPr/>
        </p:nvSpPr>
        <p:spPr>
          <a:xfrm>
            <a:off x="2011708" y="5981700"/>
            <a:ext cx="6857925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@2012 </a:t>
            </a:r>
            <a:r>
              <a:rPr lang="en-US" dirty="0" err="1" smtClean="0"/>
              <a:t>Cengage</a:t>
            </a:r>
            <a:r>
              <a:rPr lang="en-US" dirty="0" smtClean="0"/>
              <a:t> Learning. All Rights Reserved. May not be copied, scanned, or duplicated in whole or in part, except for use as permitted in a license distributed with a certain product or service or otherwise on a password–protected</a:t>
            </a:r>
            <a:r>
              <a:rPr lang="en-US" baseline="0" dirty="0" smtClean="0"/>
              <a:t> website for classroom.</a:t>
            </a: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1637438477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  <p:hf hdr="0" dt="0"/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showMasterPhAnim="0" type="title" preserve="1">
  <p:cSld name="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26" name="Rectangle 130"/>
          <p:cNvSpPr>
            <a:spLocks noChangeArrowheads="1"/>
          </p:cNvSpPr>
          <p:nvPr/>
        </p:nvSpPr>
        <p:spPr bwMode="auto">
          <a:xfrm>
            <a:off x="84138" y="4892675"/>
            <a:ext cx="5029200" cy="1868488"/>
          </a:xfrm>
          <a:prstGeom prst="rect">
            <a:avLst/>
          </a:prstGeom>
          <a:gradFill rotWithShape="1">
            <a:gsLst>
              <a:gs pos="0">
                <a:srgbClr val="CCECFF"/>
              </a:gs>
              <a:gs pos="100000">
                <a:schemeClr val="bg1"/>
              </a:gs>
            </a:gsLst>
            <a:lin ang="18900000" scaled="1"/>
          </a:gradFill>
          <a:ln>
            <a:noFill/>
          </a:ln>
          <a:effectLst/>
          <a:extLs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pic>
        <p:nvPicPr>
          <p:cNvPr id="4230" name="Picture 134" descr="Chapbar01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263" y="46038"/>
            <a:ext cx="1581150" cy="678815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228" name="Picture 132" descr="Cover01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77788"/>
            <a:ext cx="4457700" cy="669925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100" name="Rectangle 4"/>
          <p:cNvSpPr>
            <a:spLocks noGrp="1" noChangeArrowheads="1"/>
          </p:cNvSpPr>
          <p:nvPr>
            <p:ph type="ftr" sz="quarter" idx="3"/>
          </p:nvPr>
        </p:nvSpPr>
        <p:spPr>
          <a:xfrm>
            <a:off x="4552950" y="6373813"/>
            <a:ext cx="3286125" cy="293687"/>
          </a:xfrm>
          <a:extLst>
            <a:ext uri="{AF507438-7753-43E0-B8FC-AC1667EBCBE1}">
              <a14:hiddenEffects xmlns="" xmlns:a14="http://schemas.microsoft.com/office/drawing/2010/main">
                <a:effectLst>
                  <a:outerShdw dist="17961" dir="2700000" algn="ctr" rotWithShape="0">
                    <a:schemeClr val="tx1"/>
                  </a:outerShdw>
                </a:effectLst>
              </a14:hiddenEffects>
            </a:ext>
          </a:extLst>
        </p:spPr>
        <p:txBody>
          <a:bodyPr lIns="91440" rIns="91440"/>
          <a:lstStyle>
            <a:lvl1pPr algn="ctr">
              <a:defRPr>
                <a:solidFill>
                  <a:srgbClr val="003366"/>
                </a:solidFill>
                <a:effectLst>
                  <a:outerShdw blurRad="38100" dist="38100" dir="2700000" algn="tl">
                    <a:srgbClr val="C0C0C0"/>
                  </a:outerShdw>
                </a:effectLst>
              </a:defRPr>
            </a:lvl1pPr>
          </a:lstStyle>
          <a:p>
            <a:r>
              <a:rPr lang="en-US" smtClean="0"/>
              <a:t>© 2008 Thomson/South-Western. All rights reserved.</a:t>
            </a:r>
            <a:endParaRPr lang="en-US"/>
          </a:p>
        </p:txBody>
      </p:sp>
      <p:sp>
        <p:nvSpPr>
          <p:cNvPr id="4101" name="Text Box 5"/>
          <p:cNvSpPr txBox="1">
            <a:spLocks noChangeArrowheads="1"/>
          </p:cNvSpPr>
          <p:nvPr/>
        </p:nvSpPr>
        <p:spPr bwMode="auto">
          <a:xfrm>
            <a:off x="198438" y="5862638"/>
            <a:ext cx="1371600" cy="774700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tx1"/>
            </a:outerShdw>
          </a:effectLst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900" b="1">
                <a:solidFill>
                  <a:schemeClr val="bg1"/>
                </a:solidFill>
              </a:rPr>
              <a:t>PowerPoint Presentation by Charlie Cook</a:t>
            </a:r>
            <a:br>
              <a:rPr lang="en-US" sz="900" b="1">
                <a:solidFill>
                  <a:schemeClr val="bg1"/>
                </a:solidFill>
              </a:rPr>
            </a:br>
            <a:r>
              <a:rPr lang="en-US" sz="900" b="1">
                <a:solidFill>
                  <a:schemeClr val="bg1"/>
                </a:solidFill>
              </a:rPr>
              <a:t>The University of West Alabama</a:t>
            </a:r>
          </a:p>
        </p:txBody>
      </p:sp>
      <p:sp>
        <p:nvSpPr>
          <p:cNvPr id="4098" name="Rectangle 2"/>
          <p:cNvSpPr>
            <a:spLocks noGrp="1" noChangeArrowheads="1"/>
          </p:cNvSpPr>
          <p:nvPr>
            <p:ph type="ctrTitle"/>
          </p:nvPr>
        </p:nvSpPr>
        <p:spPr bwMode="auto">
          <a:xfrm>
            <a:off x="2101850" y="685800"/>
            <a:ext cx="3567113" cy="3292475"/>
          </a:xfrm>
          <a:effectLst>
            <a:outerShdw dist="17961" dir="2700000" algn="ctr" rotWithShape="0">
              <a:srgbClr val="003366"/>
            </a:outerShdw>
          </a:effectLst>
          <a:extLst>
            <a:ext uri="{909E8E84-426E-40DD-AFC4-6F175D3DCCD1}">
              <a14:hiddenFill xmlns="" xmlns:a14="http://schemas.microsoft.com/office/drawing/2010/main">
                <a:solidFill>
                  <a:srgbClr val="EAEAEA">
                    <a:alpha val="25999"/>
                  </a:srgbClr>
                </a:solidFill>
              </a14:hiddenFill>
            </a:ext>
            <a:ext uri="{91240B29-F687-4F45-9708-019B960494DF}">
              <a14:hiddenLine xmlns=""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anchorCtr="1"/>
          <a:lstStyle>
            <a:lvl1pPr algn="ctr">
              <a:defRPr sz="2800" b="1">
                <a:solidFill>
                  <a:srgbClr val="996633"/>
                </a:solidFill>
                <a:latin typeface="Arial" charset="0"/>
              </a:defRPr>
            </a:lvl1pPr>
          </a:lstStyle>
          <a:p>
            <a:pPr lvl="0"/>
            <a:r>
              <a:rPr lang="en-US" noProof="0" smtClean="0"/>
              <a:t>Click to edit Master title style</a:t>
            </a:r>
          </a:p>
        </p:txBody>
      </p:sp>
      <p:sp>
        <p:nvSpPr>
          <p:cNvPr id="4195" name="Rectangle 99"/>
          <p:cNvSpPr>
            <a:spLocks noChangeArrowheads="1"/>
          </p:cNvSpPr>
          <p:nvPr/>
        </p:nvSpPr>
        <p:spPr bwMode="hidden">
          <a:xfrm>
            <a:off x="9023350" y="0"/>
            <a:ext cx="136525" cy="6858000"/>
          </a:xfrm>
          <a:prstGeom prst="rect">
            <a:avLst/>
          </a:prstGeom>
          <a:gradFill rotWithShape="1">
            <a:gsLst>
              <a:gs pos="0">
                <a:srgbClr val="336699">
                  <a:gamma/>
                  <a:shade val="46275"/>
                  <a:invGamma/>
                </a:srgbClr>
              </a:gs>
              <a:gs pos="50000">
                <a:srgbClr val="336699"/>
              </a:gs>
              <a:gs pos="100000">
                <a:srgbClr val="336699">
                  <a:gamma/>
                  <a:shade val="46275"/>
                  <a:invGamma/>
                </a:srgbClr>
              </a:gs>
            </a:gsLst>
            <a:lin ang="0" scaled="1"/>
          </a:gradFill>
          <a:ln>
            <a:noFill/>
          </a:ln>
          <a:effectLst/>
          <a:extLst>
            <a:ext uri="{91240B29-F687-4F45-9708-019B960494DF}">
              <a14:hiddenLine xmlns="" xmlns:a14="http://schemas.microsoft.com/office/drawing/2010/main" w="9525">
                <a:solidFill>
                  <a:schemeClr val="bg2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196" name="Rectangle 100"/>
          <p:cNvSpPr>
            <a:spLocks noChangeArrowheads="1"/>
          </p:cNvSpPr>
          <p:nvPr/>
        </p:nvSpPr>
        <p:spPr bwMode="hidden">
          <a:xfrm>
            <a:off x="-14288" y="1588"/>
            <a:ext cx="136526" cy="6856412"/>
          </a:xfrm>
          <a:prstGeom prst="rect">
            <a:avLst/>
          </a:prstGeom>
          <a:gradFill rotWithShape="1">
            <a:gsLst>
              <a:gs pos="0">
                <a:srgbClr val="336699">
                  <a:gamma/>
                  <a:shade val="46275"/>
                  <a:invGamma/>
                </a:srgbClr>
              </a:gs>
              <a:gs pos="50000">
                <a:srgbClr val="336699"/>
              </a:gs>
              <a:gs pos="100000">
                <a:srgbClr val="336699">
                  <a:gamma/>
                  <a:shade val="46275"/>
                  <a:invGamma/>
                </a:srgbClr>
              </a:gs>
            </a:gsLst>
            <a:lin ang="0" scaled="1"/>
          </a:gradFill>
          <a:ln>
            <a:noFill/>
          </a:ln>
          <a:effectLst/>
          <a:extLst>
            <a:ext uri="{91240B29-F687-4F45-9708-019B960494DF}">
              <a14:hiddenLine xmlns="" xmlns:a14="http://schemas.microsoft.com/office/drawing/2010/main" w="9525">
                <a:solidFill>
                  <a:schemeClr val="bg2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197" name="AutoShape 101"/>
          <p:cNvSpPr>
            <a:spLocks noChangeArrowheads="1"/>
          </p:cNvSpPr>
          <p:nvPr/>
        </p:nvSpPr>
        <p:spPr bwMode="hidden">
          <a:xfrm>
            <a:off x="0" y="-11113"/>
            <a:ext cx="9144000" cy="136526"/>
          </a:xfrm>
          <a:custGeom>
            <a:avLst/>
            <a:gdLst>
              <a:gd name="G0" fmla="+- 270 0 0"/>
              <a:gd name="G1" fmla="+- 21600 0 270"/>
              <a:gd name="G2" fmla="*/ 270 1 2"/>
              <a:gd name="G3" fmla="+- 21600 0 G2"/>
              <a:gd name="G4" fmla="+/ 270 21600 2"/>
              <a:gd name="G5" fmla="+/ G1 0 2"/>
              <a:gd name="G6" fmla="*/ 21600 21600 270"/>
              <a:gd name="G7" fmla="*/ G6 1 2"/>
              <a:gd name="G8" fmla="+- 21600 0 G7"/>
              <a:gd name="G9" fmla="*/ 21600 1 2"/>
              <a:gd name="G10" fmla="+- 270 0 G9"/>
              <a:gd name="G11" fmla="?: G10 G8 0"/>
              <a:gd name="G12" fmla="?: G10 G7 21600"/>
              <a:gd name="T0" fmla="*/ 21465 w 21600"/>
              <a:gd name="T1" fmla="*/ 10800 h 21600"/>
              <a:gd name="T2" fmla="*/ 10800 w 21600"/>
              <a:gd name="T3" fmla="*/ 21600 h 21600"/>
              <a:gd name="T4" fmla="*/ 135 w 21600"/>
              <a:gd name="T5" fmla="*/ 10800 h 21600"/>
              <a:gd name="T6" fmla="*/ 10800 w 21600"/>
              <a:gd name="T7" fmla="*/ 0 h 21600"/>
              <a:gd name="T8" fmla="*/ 1935 w 21600"/>
              <a:gd name="T9" fmla="*/ 1935 h 21600"/>
              <a:gd name="T10" fmla="*/ 19665 w 21600"/>
              <a:gd name="T11" fmla="*/ 19665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T8" t="T9" r="T10" b="T11"/>
            <a:pathLst>
              <a:path w="21600" h="21600">
                <a:moveTo>
                  <a:pt x="0" y="0"/>
                </a:moveTo>
                <a:lnTo>
                  <a:pt x="270" y="21600"/>
                </a:lnTo>
                <a:lnTo>
                  <a:pt x="21330" y="21600"/>
                </a:lnTo>
                <a:lnTo>
                  <a:pt x="21600" y="0"/>
                </a:lnTo>
                <a:close/>
              </a:path>
            </a:pathLst>
          </a:custGeom>
          <a:gradFill rotWithShape="1">
            <a:gsLst>
              <a:gs pos="0">
                <a:srgbClr val="336699">
                  <a:gamma/>
                  <a:shade val="46275"/>
                  <a:invGamma/>
                </a:srgbClr>
              </a:gs>
              <a:gs pos="50000">
                <a:srgbClr val="336699"/>
              </a:gs>
              <a:gs pos="100000">
                <a:srgbClr val="336699">
                  <a:gamma/>
                  <a:shade val="46275"/>
                  <a:invGamma/>
                </a:srgbClr>
              </a:gs>
            </a:gsLst>
            <a:lin ang="5400000" scaled="1"/>
          </a:gradFill>
          <a:ln>
            <a:noFill/>
          </a:ln>
          <a:effectLst/>
          <a:extLst>
            <a:ext uri="{91240B29-F687-4F45-9708-019B960494DF}">
              <a14:hiddenLine xmlns="" xmlns:a14="http://schemas.microsoft.com/office/drawing/2010/main" w="9525" algn="ctr">
                <a:solidFill>
                  <a:schemeClr val="bg2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198" name="AutoShape 102"/>
          <p:cNvSpPr>
            <a:spLocks noChangeArrowheads="1"/>
          </p:cNvSpPr>
          <p:nvPr/>
        </p:nvSpPr>
        <p:spPr bwMode="hidden">
          <a:xfrm flipV="1">
            <a:off x="-1588" y="6745288"/>
            <a:ext cx="9144001" cy="136525"/>
          </a:xfrm>
          <a:custGeom>
            <a:avLst/>
            <a:gdLst>
              <a:gd name="G0" fmla="+- 288 0 0"/>
              <a:gd name="G1" fmla="+- 21600 0 288"/>
              <a:gd name="G2" fmla="*/ 288 1 2"/>
              <a:gd name="G3" fmla="+- 21600 0 G2"/>
              <a:gd name="G4" fmla="+/ 288 21600 2"/>
              <a:gd name="G5" fmla="+/ G1 0 2"/>
              <a:gd name="G6" fmla="*/ 21600 21600 288"/>
              <a:gd name="G7" fmla="*/ G6 1 2"/>
              <a:gd name="G8" fmla="+- 21600 0 G7"/>
              <a:gd name="G9" fmla="*/ 21600 1 2"/>
              <a:gd name="G10" fmla="+- 288 0 G9"/>
              <a:gd name="G11" fmla="?: G10 G8 0"/>
              <a:gd name="G12" fmla="?: G10 G7 21600"/>
              <a:gd name="T0" fmla="*/ 21456 w 21600"/>
              <a:gd name="T1" fmla="*/ 10800 h 21600"/>
              <a:gd name="T2" fmla="*/ 10800 w 21600"/>
              <a:gd name="T3" fmla="*/ 21600 h 21600"/>
              <a:gd name="T4" fmla="*/ 144 w 21600"/>
              <a:gd name="T5" fmla="*/ 10800 h 21600"/>
              <a:gd name="T6" fmla="*/ 10800 w 21600"/>
              <a:gd name="T7" fmla="*/ 0 h 21600"/>
              <a:gd name="T8" fmla="*/ 1944 w 21600"/>
              <a:gd name="T9" fmla="*/ 1944 h 21600"/>
              <a:gd name="T10" fmla="*/ 19656 w 21600"/>
              <a:gd name="T11" fmla="*/ 19656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T8" t="T9" r="T10" b="T11"/>
            <a:pathLst>
              <a:path w="21600" h="21600">
                <a:moveTo>
                  <a:pt x="0" y="0"/>
                </a:moveTo>
                <a:lnTo>
                  <a:pt x="288" y="21600"/>
                </a:lnTo>
                <a:lnTo>
                  <a:pt x="21312" y="21600"/>
                </a:lnTo>
                <a:lnTo>
                  <a:pt x="21600" y="0"/>
                </a:lnTo>
                <a:close/>
              </a:path>
            </a:pathLst>
          </a:custGeom>
          <a:gradFill rotWithShape="1">
            <a:gsLst>
              <a:gs pos="0">
                <a:srgbClr val="336699">
                  <a:gamma/>
                  <a:shade val="46275"/>
                  <a:invGamma/>
                </a:srgbClr>
              </a:gs>
              <a:gs pos="50000">
                <a:srgbClr val="336699"/>
              </a:gs>
              <a:gs pos="100000">
                <a:srgbClr val="336699">
                  <a:gamma/>
                  <a:shade val="46275"/>
                  <a:invGamma/>
                </a:srgbClr>
              </a:gs>
            </a:gsLst>
            <a:lin ang="5400000" scaled="1"/>
          </a:gradFill>
          <a:ln>
            <a:noFill/>
          </a:ln>
          <a:effectLst/>
          <a:extLst>
            <a:ext uri="{91240B29-F687-4F45-9708-019B960494DF}">
              <a14:hiddenLine xmlns="" xmlns:a14="http://schemas.microsoft.com/office/drawing/2010/main" w="9525" algn="ctr">
                <a:solidFill>
                  <a:schemeClr val="bg2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199" name="AutoShape 103"/>
          <p:cNvSpPr>
            <a:spLocks noChangeArrowheads="1"/>
          </p:cNvSpPr>
          <p:nvPr/>
        </p:nvSpPr>
        <p:spPr bwMode="hidden">
          <a:xfrm>
            <a:off x="1646238" y="74613"/>
            <a:ext cx="136525" cy="6718300"/>
          </a:xfrm>
          <a:prstGeom prst="roundRect">
            <a:avLst>
              <a:gd name="adj" fmla="val 50000"/>
            </a:avLst>
          </a:prstGeom>
          <a:gradFill rotWithShape="1">
            <a:gsLst>
              <a:gs pos="0">
                <a:srgbClr val="336699">
                  <a:gamma/>
                  <a:shade val="46275"/>
                  <a:invGamma/>
                </a:srgbClr>
              </a:gs>
              <a:gs pos="50000">
                <a:srgbClr val="336699"/>
              </a:gs>
              <a:gs pos="100000">
                <a:srgbClr val="336699">
                  <a:gamma/>
                  <a:shade val="46275"/>
                  <a:invGamma/>
                </a:srgbClr>
              </a:gs>
            </a:gsLst>
            <a:lin ang="0" scaled="1"/>
          </a:gradFill>
          <a:ln>
            <a:noFill/>
          </a:ln>
          <a:effectLst/>
          <a:extLst>
            <a:ext uri="{91240B29-F687-4F45-9708-019B960494DF}">
              <a14:hiddenLine xmlns="" xmlns:a14="http://schemas.microsoft.com/office/drawing/2010/main" w="9525">
                <a:solidFill>
                  <a:schemeClr val="bg2"/>
                </a:solidFill>
                <a:round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231" name="Text Box 135"/>
          <p:cNvSpPr txBox="1">
            <a:spLocks noChangeArrowheads="1"/>
          </p:cNvSpPr>
          <p:nvPr/>
        </p:nvSpPr>
        <p:spPr bwMode="auto">
          <a:xfrm>
            <a:off x="2011363" y="4800600"/>
            <a:ext cx="2378075" cy="11874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400" b="1">
                <a:solidFill>
                  <a:srgbClr val="003366"/>
                </a:solidFill>
              </a:rPr>
              <a:t>Plunkett </a:t>
            </a:r>
            <a:br>
              <a:rPr lang="en-US" sz="2400" b="1">
                <a:solidFill>
                  <a:srgbClr val="003366"/>
                </a:solidFill>
              </a:rPr>
            </a:br>
            <a:r>
              <a:rPr lang="en-US" sz="2400" b="1">
                <a:solidFill>
                  <a:srgbClr val="003366"/>
                </a:solidFill>
                <a:cs typeface="Arial" charset="0"/>
              </a:rPr>
              <a:t>Attner</a:t>
            </a:r>
            <a:br>
              <a:rPr lang="en-US" sz="2400" b="1">
                <a:solidFill>
                  <a:srgbClr val="003366"/>
                </a:solidFill>
                <a:cs typeface="Arial" charset="0"/>
              </a:rPr>
            </a:br>
            <a:r>
              <a:rPr lang="en-US" sz="2400" b="1">
                <a:solidFill>
                  <a:srgbClr val="003366"/>
                </a:solidFill>
                <a:cs typeface="Arial" charset="0"/>
              </a:rPr>
              <a:t>Allen</a:t>
            </a:r>
          </a:p>
        </p:txBody>
      </p:sp>
    </p:spTree>
  </p:cSld>
  <p:clrMapOvr>
    <a:masterClrMapping/>
  </p:clrMapOvr>
  <p:transition>
    <p:random/>
  </p:transition>
  <p:timing>
    <p:tnLst>
      <p:par>
        <p:cTn id="1" dur="indefinite" restart="never" nodeType="tmRoot"/>
      </p:par>
    </p:tnLst>
  </p:timing>
  <p:hf hdr="0" dt="0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1.png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7.xml"/><Relationship Id="rId3" Type="http://schemas.openxmlformats.org/officeDocument/2006/relationships/slideLayout" Target="../slideLayouts/slideLayout12.xml"/><Relationship Id="rId7" Type="http://schemas.openxmlformats.org/officeDocument/2006/relationships/slideLayout" Target="../slideLayouts/slideLayout16.xml"/><Relationship Id="rId2" Type="http://schemas.openxmlformats.org/officeDocument/2006/relationships/slideLayout" Target="../slideLayouts/slideLayout11.xml"/><Relationship Id="rId1" Type="http://schemas.openxmlformats.org/officeDocument/2006/relationships/slideLayout" Target="../slideLayouts/slideLayout10.xml"/><Relationship Id="rId6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4.xml"/><Relationship Id="rId10" Type="http://schemas.openxmlformats.org/officeDocument/2006/relationships/image" Target="../media/image1.png"/><Relationship Id="rId4" Type="http://schemas.openxmlformats.org/officeDocument/2006/relationships/slideLayout" Target="../slideLayouts/slideLayout13.xml"/><Relationship Id="rId9" Type="http://schemas.openxmlformats.org/officeDocument/2006/relationships/theme" Target="../theme/theme2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5.xml"/><Relationship Id="rId3" Type="http://schemas.openxmlformats.org/officeDocument/2006/relationships/slideLayout" Target="../slideLayouts/slideLayout20.xml"/><Relationship Id="rId7" Type="http://schemas.openxmlformats.org/officeDocument/2006/relationships/slideLayout" Target="../slideLayouts/slideLayout24.xml"/><Relationship Id="rId2" Type="http://schemas.openxmlformats.org/officeDocument/2006/relationships/slideLayout" Target="../slideLayouts/slideLayout19.xml"/><Relationship Id="rId1" Type="http://schemas.openxmlformats.org/officeDocument/2006/relationships/slideLayout" Target="../slideLayouts/slideLayout18.xml"/><Relationship Id="rId6" Type="http://schemas.openxmlformats.org/officeDocument/2006/relationships/slideLayout" Target="../slideLayouts/slideLayout23.xml"/><Relationship Id="rId11" Type="http://schemas.openxmlformats.org/officeDocument/2006/relationships/image" Target="../media/image1.png"/><Relationship Id="rId5" Type="http://schemas.openxmlformats.org/officeDocument/2006/relationships/slideLayout" Target="../slideLayouts/slideLayout22.xml"/><Relationship Id="rId10" Type="http://schemas.openxmlformats.org/officeDocument/2006/relationships/theme" Target="../theme/theme3.xml"/><Relationship Id="rId4" Type="http://schemas.openxmlformats.org/officeDocument/2006/relationships/slideLayout" Target="../slideLayouts/slideLayout21.xml"/><Relationship Id="rId9" Type="http://schemas.openxmlformats.org/officeDocument/2006/relationships/slideLayout" Target="../slideLayouts/slideLayout26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4.xml"/><Relationship Id="rId3" Type="http://schemas.openxmlformats.org/officeDocument/2006/relationships/slideLayout" Target="../slideLayouts/slideLayout29.xml"/><Relationship Id="rId7" Type="http://schemas.openxmlformats.org/officeDocument/2006/relationships/slideLayout" Target="../slideLayouts/slideLayout33.xml"/><Relationship Id="rId2" Type="http://schemas.openxmlformats.org/officeDocument/2006/relationships/slideLayout" Target="../slideLayouts/slideLayout28.xml"/><Relationship Id="rId1" Type="http://schemas.openxmlformats.org/officeDocument/2006/relationships/slideLayout" Target="../slideLayouts/slideLayout27.xml"/><Relationship Id="rId6" Type="http://schemas.openxmlformats.org/officeDocument/2006/relationships/slideLayout" Target="../slideLayouts/slideLayout32.xml"/><Relationship Id="rId5" Type="http://schemas.openxmlformats.org/officeDocument/2006/relationships/slideLayout" Target="../slideLayouts/slideLayout31.xml"/><Relationship Id="rId10" Type="http://schemas.openxmlformats.org/officeDocument/2006/relationships/image" Target="../media/image1.png"/><Relationship Id="rId4" Type="http://schemas.openxmlformats.org/officeDocument/2006/relationships/slideLayout" Target="../slideLayouts/slideLayout30.xml"/><Relationship Id="rId9" Type="http://schemas.openxmlformats.org/officeDocument/2006/relationships/theme" Target="../theme/theme4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2.xml"/><Relationship Id="rId3" Type="http://schemas.openxmlformats.org/officeDocument/2006/relationships/slideLayout" Target="../slideLayouts/slideLayout37.xml"/><Relationship Id="rId7" Type="http://schemas.openxmlformats.org/officeDocument/2006/relationships/slideLayout" Target="../slideLayouts/slideLayout41.xml"/><Relationship Id="rId2" Type="http://schemas.openxmlformats.org/officeDocument/2006/relationships/slideLayout" Target="../slideLayouts/slideLayout36.xml"/><Relationship Id="rId1" Type="http://schemas.openxmlformats.org/officeDocument/2006/relationships/slideLayout" Target="../slideLayouts/slideLayout35.xml"/><Relationship Id="rId6" Type="http://schemas.openxmlformats.org/officeDocument/2006/relationships/slideLayout" Target="../slideLayouts/slideLayout40.xml"/><Relationship Id="rId5" Type="http://schemas.openxmlformats.org/officeDocument/2006/relationships/slideLayout" Target="../slideLayouts/slideLayout39.xml"/><Relationship Id="rId10" Type="http://schemas.openxmlformats.org/officeDocument/2006/relationships/image" Target="../media/image1.png"/><Relationship Id="rId4" Type="http://schemas.openxmlformats.org/officeDocument/2006/relationships/slideLayout" Target="../slideLayouts/slideLayout38.xml"/><Relationship Id="rId9" Type="http://schemas.openxmlformats.org/officeDocument/2006/relationships/theme" Target="../theme/theme5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0.xml"/><Relationship Id="rId3" Type="http://schemas.openxmlformats.org/officeDocument/2006/relationships/slideLayout" Target="../slideLayouts/slideLayout45.xml"/><Relationship Id="rId7" Type="http://schemas.openxmlformats.org/officeDocument/2006/relationships/slideLayout" Target="../slideLayouts/slideLayout49.xml"/><Relationship Id="rId2" Type="http://schemas.openxmlformats.org/officeDocument/2006/relationships/slideLayout" Target="../slideLayouts/slideLayout44.xml"/><Relationship Id="rId1" Type="http://schemas.openxmlformats.org/officeDocument/2006/relationships/slideLayout" Target="../slideLayouts/slideLayout43.xml"/><Relationship Id="rId6" Type="http://schemas.openxmlformats.org/officeDocument/2006/relationships/slideLayout" Target="../slideLayouts/slideLayout48.xml"/><Relationship Id="rId11" Type="http://schemas.openxmlformats.org/officeDocument/2006/relationships/image" Target="../media/image1.png"/><Relationship Id="rId5" Type="http://schemas.openxmlformats.org/officeDocument/2006/relationships/slideLayout" Target="../slideLayouts/slideLayout47.xml"/><Relationship Id="rId10" Type="http://schemas.openxmlformats.org/officeDocument/2006/relationships/theme" Target="../theme/theme6.xml"/><Relationship Id="rId4" Type="http://schemas.openxmlformats.org/officeDocument/2006/relationships/slideLayout" Target="../slideLayouts/slideLayout46.xml"/><Relationship Id="rId9" Type="http://schemas.openxmlformats.org/officeDocument/2006/relationships/slideLayout" Target="../slideLayouts/slideLayout51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9.xml"/><Relationship Id="rId3" Type="http://schemas.openxmlformats.org/officeDocument/2006/relationships/slideLayout" Target="../slideLayouts/slideLayout54.xml"/><Relationship Id="rId7" Type="http://schemas.openxmlformats.org/officeDocument/2006/relationships/slideLayout" Target="../slideLayouts/slideLayout58.xml"/><Relationship Id="rId2" Type="http://schemas.openxmlformats.org/officeDocument/2006/relationships/slideLayout" Target="../slideLayouts/slideLayout53.xml"/><Relationship Id="rId1" Type="http://schemas.openxmlformats.org/officeDocument/2006/relationships/slideLayout" Target="../slideLayouts/slideLayout52.xml"/><Relationship Id="rId6" Type="http://schemas.openxmlformats.org/officeDocument/2006/relationships/slideLayout" Target="../slideLayouts/slideLayout57.xml"/><Relationship Id="rId5" Type="http://schemas.openxmlformats.org/officeDocument/2006/relationships/slideLayout" Target="../slideLayouts/slideLayout56.xml"/><Relationship Id="rId10" Type="http://schemas.openxmlformats.org/officeDocument/2006/relationships/image" Target="../media/image1.png"/><Relationship Id="rId4" Type="http://schemas.openxmlformats.org/officeDocument/2006/relationships/slideLayout" Target="../slideLayouts/slideLayout55.xml"/><Relationship Id="rId9" Type="http://schemas.openxmlformats.org/officeDocument/2006/relationships/theme" Target="../theme/theme7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 shadeToTitle="1">
        <a:gradFill flip="none" rotWithShape="1">
          <a:gsLst>
            <a:gs pos="17000">
              <a:schemeClr val="bg2">
                <a:tint val="98000"/>
                <a:shade val="90000"/>
                <a:satMod val="160000"/>
                <a:lumMod val="100000"/>
              </a:schemeClr>
            </a:gs>
            <a:gs pos="60000">
              <a:schemeClr val="bg2">
                <a:tint val="95000"/>
                <a:shade val="100000"/>
                <a:satMod val="130000"/>
                <a:lumMod val="130000"/>
              </a:schemeClr>
            </a:gs>
            <a:gs pos="100000">
              <a:schemeClr val="bg2">
                <a:tint val="97000"/>
                <a:shade val="100000"/>
                <a:hueMod val="100000"/>
                <a:satMod val="140000"/>
                <a:lumMod val="80000"/>
              </a:schemeClr>
            </a:gs>
          </a:gsLst>
          <a:path path="shap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5105400"/>
            <a:ext cx="9144000" cy="175260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51054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3768725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6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793875" y="4371975"/>
            <a:ext cx="6511925" cy="1143000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1143000" y="731838"/>
            <a:ext cx="6400800" cy="3475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172200" y="6172200"/>
            <a:ext cx="2514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>
              <a:defRPr/>
            </a:pPr>
            <a:fld id="{CB52FA1F-4CF6-4EE5-A7ED-2ABF8599451A}" type="datetime1">
              <a:rPr lang="en-US" smtClean="0"/>
              <a:pPr>
                <a:defRPr/>
              </a:pPr>
              <a:t>11/9/2011</a:t>
            </a:fld>
            <a:endParaRPr lang="en-US" sz="1000" dirty="0">
              <a:solidFill>
                <a:schemeClr val="tx1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7200" y="6172200"/>
            <a:ext cx="3352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r>
              <a:rPr lang="en-US" smtClean="0"/>
              <a:t>© 2008 Thomson/South-Western. All rights reserved.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810000" y="6172200"/>
            <a:ext cx="1828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r>
              <a:rPr lang="en-US" smtClean="0"/>
              <a:t>5–</a:t>
            </a:r>
            <a:fld id="{22311AF2-5E87-4AD9-B3B4-DA4DE34BAB0A}" type="slidenum">
              <a:rPr lang="en-US" smtClean="0">
                <a:cs typeface="+mn-cs"/>
              </a:rPr>
              <a:pPr/>
              <a:t>‹#›</a:t>
            </a:fld>
            <a:endParaRPr lang="en-US">
              <a:cs typeface="+mn-cs"/>
            </a:endParaRPr>
          </a:p>
        </p:txBody>
      </p:sp>
      <p:pic>
        <p:nvPicPr>
          <p:cNvPr id="11" name="Picture 6" descr="SW star"/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69225" y="6537325"/>
            <a:ext cx="552450" cy="161925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6" descr="SW star"/>
          <p:cNvPicPr>
            <a:picLocks noChangeAspect="1" noChangeArrowheads="1"/>
          </p:cNvPicPr>
          <p:nvPr userDrawn="1"/>
        </p:nvPicPr>
        <p:blipFill>
          <a:blip r:embed="rId11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69225" y="6537325"/>
            <a:ext cx="552450" cy="161925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79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</p:sldLayoutIdLst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3" autoUpdateAnimBg="0">
        <p:tmplLst>
          <p:tmpl lvl="1">
            <p:tnLst>
              <p:par>
                <p:cTn presetID="22" presetClass="entr" presetSubtype="8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3"/>
                        </p:tgtEl>
                      </p:cBhvr>
                    </p:animEffect>
                  </p:childTnLst>
                </p:cTn>
              </p:par>
            </p:tnLst>
          </p:tmpl>
          <p:tmpl lvl="2">
            <p:tnLst>
              <p:par>
                <p:cTn presetID="22" presetClass="entr" presetSubtype="8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3"/>
                        </p:tgtEl>
                      </p:cBhvr>
                    </p:animEffect>
                  </p:childTnLst>
                </p:cTn>
              </p:par>
            </p:tnLst>
          </p:tmpl>
          <p:tmpl lvl="3">
            <p:tnLst>
              <p:par>
                <p:cTn presetID="22" presetClass="entr" presetSubtype="8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3"/>
                        </p:tgtEl>
                      </p:cBhvr>
                    </p:animEffect>
                  </p:childTnLst>
                </p:cTn>
              </p:par>
            </p:tnLst>
          </p:tmpl>
          <p:tmpl lvl="4">
            <p:tnLst>
              <p:par>
                <p:cTn presetID="22" presetClass="entr" presetSubtype="8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3"/>
                        </p:tgtEl>
                      </p:cBhvr>
                    </p:animEffect>
                  </p:childTnLst>
                </p:cTn>
              </p:par>
            </p:tnLst>
          </p:tmpl>
          <p:tmpl lvl="5">
            <p:tnLst>
              <p:par>
                <p:cTn presetID="22" presetClass="entr" presetSubtype="8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3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  <p:hf hdr="0" dt="0"/>
  <p:txStyles>
    <p:titleStyle>
      <a:lvl1pPr marL="319088" indent="-319088" algn="r" rtl="0" eaLnBrk="1" fontAlgn="base" hangingPunct="1">
        <a:spcBef>
          <a:spcPct val="0"/>
        </a:spcBef>
        <a:spcAft>
          <a:spcPct val="0"/>
        </a:spcAft>
        <a:buClr>
          <a:srgbClr val="C3260C"/>
        </a:buClr>
        <a:buSzPct val="128000"/>
        <a:buFont typeface="Georgia" pitchFamily="18" charset="0"/>
        <a:buChar char="*"/>
        <a:defRPr sz="4600" b="1" kern="1200">
          <a:gradFill>
            <a:gsLst>
              <a:gs pos="0">
                <a:schemeClr val="tx1"/>
              </a:gs>
              <a:gs pos="40000">
                <a:schemeClr val="tx1">
                  <a:lumMod val="75000"/>
                  <a:lumOff val="25000"/>
                </a:schemeClr>
              </a:gs>
              <a:gs pos="100000">
                <a:schemeClr val="tx2">
                  <a:alpha val="65000"/>
                </a:schemeClr>
              </a:gs>
            </a:gsLst>
            <a:lin ang="5400000" scaled="0"/>
          </a:gradFill>
          <a:effectLst>
            <a:reflection blurRad="6350" stA="55000" endA="300" endPos="45500" dir="5400000" sy="-100000" algn="bl" rotWithShape="0"/>
          </a:effectLst>
          <a:latin typeface="+mj-lt"/>
          <a:ea typeface="+mj-ea"/>
          <a:cs typeface="+mj-cs"/>
        </a:defRPr>
      </a:lvl1pPr>
      <a:lvl2pPr marL="319088" indent="-319088" algn="r" rtl="0" eaLnBrk="1" fontAlgn="base" hangingPunct="1">
        <a:spcBef>
          <a:spcPct val="0"/>
        </a:spcBef>
        <a:spcAft>
          <a:spcPct val="0"/>
        </a:spcAft>
        <a:buClr>
          <a:srgbClr val="C3260C"/>
        </a:buClr>
        <a:buSzPct val="128000"/>
        <a:buFont typeface="Georgia" pitchFamily="18" charset="0"/>
        <a:buChar char="*"/>
        <a:defRPr sz="4600" b="1">
          <a:solidFill>
            <a:schemeClr val="tx1"/>
          </a:solidFill>
          <a:latin typeface="Trebuchet MS" pitchFamily="34" charset="0"/>
        </a:defRPr>
      </a:lvl2pPr>
      <a:lvl3pPr marL="319088" indent="-319088" algn="r" rtl="0" eaLnBrk="1" fontAlgn="base" hangingPunct="1">
        <a:spcBef>
          <a:spcPct val="0"/>
        </a:spcBef>
        <a:spcAft>
          <a:spcPct val="0"/>
        </a:spcAft>
        <a:buClr>
          <a:srgbClr val="C3260C"/>
        </a:buClr>
        <a:buSzPct val="128000"/>
        <a:buFont typeface="Georgia" pitchFamily="18" charset="0"/>
        <a:buChar char="*"/>
        <a:defRPr sz="4600" b="1">
          <a:solidFill>
            <a:schemeClr val="tx1"/>
          </a:solidFill>
          <a:latin typeface="Trebuchet MS" pitchFamily="34" charset="0"/>
        </a:defRPr>
      </a:lvl3pPr>
      <a:lvl4pPr marL="319088" indent="-319088" algn="r" rtl="0" eaLnBrk="1" fontAlgn="base" hangingPunct="1">
        <a:spcBef>
          <a:spcPct val="0"/>
        </a:spcBef>
        <a:spcAft>
          <a:spcPct val="0"/>
        </a:spcAft>
        <a:buClr>
          <a:srgbClr val="C3260C"/>
        </a:buClr>
        <a:buSzPct val="128000"/>
        <a:buFont typeface="Georgia" pitchFamily="18" charset="0"/>
        <a:buChar char="*"/>
        <a:defRPr sz="4600" b="1">
          <a:solidFill>
            <a:schemeClr val="tx1"/>
          </a:solidFill>
          <a:latin typeface="Trebuchet MS" pitchFamily="34" charset="0"/>
        </a:defRPr>
      </a:lvl4pPr>
      <a:lvl5pPr marL="319088" indent="-319088" algn="r" rtl="0" eaLnBrk="1" fontAlgn="base" hangingPunct="1">
        <a:spcBef>
          <a:spcPct val="0"/>
        </a:spcBef>
        <a:spcAft>
          <a:spcPct val="0"/>
        </a:spcAft>
        <a:buClr>
          <a:srgbClr val="C3260C"/>
        </a:buClr>
        <a:buSzPct val="128000"/>
        <a:buFont typeface="Georgia" pitchFamily="18" charset="0"/>
        <a:buChar char="*"/>
        <a:defRPr sz="4600" b="1">
          <a:solidFill>
            <a:schemeClr val="tx1"/>
          </a:solidFill>
          <a:latin typeface="Trebuchet MS" pitchFamily="34" charset="0"/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28600" indent="-182563" algn="l" rtl="0" eaLnBrk="1" fontAlgn="base" hangingPunct="1">
        <a:spcBef>
          <a:spcPct val="20000"/>
        </a:spcBef>
        <a:spcAft>
          <a:spcPts val="300"/>
        </a:spcAft>
        <a:buClr>
          <a:srgbClr val="C3260C"/>
        </a:buClr>
        <a:buSzPct val="130000"/>
        <a:buFont typeface="Georgia" pitchFamily="18" charset="0"/>
        <a:buChar char="*"/>
        <a:defRPr sz="2200" kern="1200">
          <a:solidFill>
            <a:srgbClr val="404040"/>
          </a:solidFill>
          <a:latin typeface="+mn-lt"/>
          <a:ea typeface="+mn-ea"/>
          <a:cs typeface="+mn-cs"/>
        </a:defRPr>
      </a:lvl1pPr>
      <a:lvl2pPr marL="547688" indent="-182563" algn="l" rtl="0" eaLnBrk="1" fontAlgn="base" hangingPunct="1">
        <a:spcBef>
          <a:spcPct val="20000"/>
        </a:spcBef>
        <a:spcAft>
          <a:spcPts val="300"/>
        </a:spcAft>
        <a:buClr>
          <a:srgbClr val="C3260C"/>
        </a:buClr>
        <a:buSzPct val="130000"/>
        <a:buFont typeface="Georgia" pitchFamily="18" charset="0"/>
        <a:buChar char="*"/>
        <a:defRPr sz="2000" kern="1200">
          <a:solidFill>
            <a:srgbClr val="404040"/>
          </a:solidFill>
          <a:latin typeface="+mn-lt"/>
          <a:ea typeface="+mn-ea"/>
          <a:cs typeface="+mn-cs"/>
        </a:defRPr>
      </a:lvl2pPr>
      <a:lvl3pPr marL="822325" indent="-182563" algn="l" rtl="0" eaLnBrk="1" fontAlgn="base" hangingPunct="1">
        <a:spcBef>
          <a:spcPct val="20000"/>
        </a:spcBef>
        <a:spcAft>
          <a:spcPts val="300"/>
        </a:spcAft>
        <a:buClr>
          <a:srgbClr val="C3260C"/>
        </a:buClr>
        <a:buSzPct val="130000"/>
        <a:buFont typeface="Georgia" pitchFamily="18" charset="0"/>
        <a:buChar char="*"/>
        <a:defRPr kern="1200">
          <a:solidFill>
            <a:srgbClr val="404040"/>
          </a:solidFill>
          <a:latin typeface="+mn-lt"/>
          <a:ea typeface="+mn-ea"/>
          <a:cs typeface="+mn-cs"/>
        </a:defRPr>
      </a:lvl3pPr>
      <a:lvl4pPr marL="1096963" indent="-182563" algn="l" rtl="0" eaLnBrk="1" fontAlgn="base" hangingPunct="1">
        <a:spcBef>
          <a:spcPct val="20000"/>
        </a:spcBef>
        <a:spcAft>
          <a:spcPts val="300"/>
        </a:spcAft>
        <a:buClr>
          <a:srgbClr val="C3260C"/>
        </a:buClr>
        <a:buSzPct val="130000"/>
        <a:buFont typeface="Georgia" pitchFamily="18" charset="0"/>
        <a:buChar char="*"/>
        <a:defRPr sz="1600" kern="1200">
          <a:solidFill>
            <a:srgbClr val="404040"/>
          </a:solidFill>
          <a:latin typeface="+mn-lt"/>
          <a:ea typeface="+mn-ea"/>
          <a:cs typeface="+mn-cs"/>
        </a:defRPr>
      </a:lvl4pPr>
      <a:lvl5pPr marL="1389063" indent="-182563" algn="l" rtl="0" eaLnBrk="1" fontAlgn="base" hangingPunct="1">
        <a:spcBef>
          <a:spcPct val="20000"/>
        </a:spcBef>
        <a:spcAft>
          <a:spcPts val="300"/>
        </a:spcAft>
        <a:buClr>
          <a:srgbClr val="C3260C"/>
        </a:buClr>
        <a:buSzPct val="130000"/>
        <a:buFont typeface="Georgia" pitchFamily="18" charset="0"/>
        <a:buChar char="*"/>
        <a:defRPr sz="1400" kern="1200">
          <a:solidFill>
            <a:srgbClr val="404040"/>
          </a:solidFill>
          <a:latin typeface="+mn-lt"/>
          <a:ea typeface="+mn-ea"/>
          <a:cs typeface="+mn-cs"/>
        </a:defRPr>
      </a:lvl5pPr>
      <a:lvl6pPr marL="166420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965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22860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2587752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 shadeToTitle="1">
        <a:gradFill flip="none" rotWithShape="1">
          <a:gsLst>
            <a:gs pos="17000">
              <a:schemeClr val="bg2">
                <a:tint val="98000"/>
                <a:shade val="90000"/>
                <a:satMod val="160000"/>
                <a:lumMod val="100000"/>
              </a:schemeClr>
            </a:gs>
            <a:gs pos="60000">
              <a:schemeClr val="bg2">
                <a:tint val="95000"/>
                <a:shade val="100000"/>
                <a:satMod val="130000"/>
                <a:lumMod val="130000"/>
              </a:schemeClr>
            </a:gs>
            <a:gs pos="100000">
              <a:schemeClr val="bg2">
                <a:tint val="97000"/>
                <a:shade val="100000"/>
                <a:hueMod val="100000"/>
                <a:satMod val="140000"/>
                <a:lumMod val="80000"/>
              </a:schemeClr>
            </a:gs>
          </a:gsLst>
          <a:path path="shap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5105400"/>
            <a:ext cx="9144000" cy="175260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51054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3768725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6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793875" y="4371975"/>
            <a:ext cx="6511925" cy="1143000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1143000" y="731838"/>
            <a:ext cx="6400800" cy="3475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172200" y="6172200"/>
            <a:ext cx="2514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>
              <a:defRPr/>
            </a:pPr>
            <a:fld id="{CB52FA1F-4CF6-4EE5-A7ED-2ABF8599451A}" type="datetime1">
              <a:rPr lang="en-US" smtClean="0"/>
              <a:pPr>
                <a:defRPr/>
              </a:pPr>
              <a:t>11/9/2011</a:t>
            </a:fld>
            <a:endParaRPr lang="en-US" sz="1000" dirty="0">
              <a:solidFill>
                <a:schemeClr val="tx1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7200" y="6172200"/>
            <a:ext cx="3352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r>
              <a:rPr lang="en-US" smtClean="0"/>
              <a:t>© 2008 Thomson/South-Western. All rights reserved.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810000" y="6172200"/>
            <a:ext cx="1828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r>
              <a:rPr lang="en-US" smtClean="0"/>
              <a:t>5–</a:t>
            </a:r>
            <a:fld id="{22311AF2-5E87-4AD9-B3B4-DA4DE34BAB0A}" type="slidenum">
              <a:rPr lang="en-US" smtClean="0">
                <a:cs typeface="+mn-cs"/>
              </a:rPr>
              <a:pPr/>
              <a:t>‹#›</a:t>
            </a:fld>
            <a:endParaRPr lang="en-US">
              <a:cs typeface="+mn-cs"/>
            </a:endParaRPr>
          </a:p>
        </p:txBody>
      </p:sp>
      <p:pic>
        <p:nvPicPr>
          <p:cNvPr id="11" name="Picture 6" descr="SW star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69225" y="6537325"/>
            <a:ext cx="552450" cy="161925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6" descr="SW star"/>
          <p:cNvPicPr>
            <a:picLocks noChangeAspect="1" noChangeArrowheads="1"/>
          </p:cNvPicPr>
          <p:nvPr userDrawn="1"/>
        </p:nvPicPr>
        <p:blipFill>
          <a:blip r:embed="rId10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69225" y="6537325"/>
            <a:ext cx="552450" cy="161925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71" r:id="rId1"/>
    <p:sldLayoutId id="2147483672" r:id="rId2"/>
    <p:sldLayoutId id="2147483673" r:id="rId3"/>
    <p:sldLayoutId id="2147483674" r:id="rId4"/>
    <p:sldLayoutId id="2147483675" r:id="rId5"/>
    <p:sldLayoutId id="2147483676" r:id="rId6"/>
    <p:sldLayoutId id="2147483677" r:id="rId7"/>
    <p:sldLayoutId id="2147483678" r:id="rId8"/>
  </p:sldLayoutIdLst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3" autoUpdateAnimBg="0">
        <p:tmplLst>
          <p:tmpl lvl="1">
            <p:tnLst>
              <p:par>
                <p:cTn presetID="22" presetClass="entr" presetSubtype="8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3"/>
                        </p:tgtEl>
                      </p:cBhvr>
                    </p:animEffect>
                  </p:childTnLst>
                </p:cTn>
              </p:par>
            </p:tnLst>
          </p:tmpl>
          <p:tmpl lvl="2">
            <p:tnLst>
              <p:par>
                <p:cTn presetID="22" presetClass="entr" presetSubtype="8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3"/>
                        </p:tgtEl>
                      </p:cBhvr>
                    </p:animEffect>
                  </p:childTnLst>
                </p:cTn>
              </p:par>
            </p:tnLst>
          </p:tmpl>
          <p:tmpl lvl="3">
            <p:tnLst>
              <p:par>
                <p:cTn presetID="22" presetClass="entr" presetSubtype="8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3"/>
                        </p:tgtEl>
                      </p:cBhvr>
                    </p:animEffect>
                  </p:childTnLst>
                </p:cTn>
              </p:par>
            </p:tnLst>
          </p:tmpl>
          <p:tmpl lvl="4">
            <p:tnLst>
              <p:par>
                <p:cTn presetID="22" presetClass="entr" presetSubtype="8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3"/>
                        </p:tgtEl>
                      </p:cBhvr>
                    </p:animEffect>
                  </p:childTnLst>
                </p:cTn>
              </p:par>
            </p:tnLst>
          </p:tmpl>
          <p:tmpl lvl="5">
            <p:tnLst>
              <p:par>
                <p:cTn presetID="22" presetClass="entr" presetSubtype="8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3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  <p:hf hdr="0" dt="0"/>
  <p:txStyles>
    <p:titleStyle>
      <a:lvl1pPr marL="319088" indent="-319088" algn="r" rtl="0" eaLnBrk="1" fontAlgn="base" hangingPunct="1">
        <a:spcBef>
          <a:spcPct val="0"/>
        </a:spcBef>
        <a:spcAft>
          <a:spcPct val="0"/>
        </a:spcAft>
        <a:buClr>
          <a:srgbClr val="C3260C"/>
        </a:buClr>
        <a:buSzPct val="128000"/>
        <a:buFont typeface="Georgia" pitchFamily="18" charset="0"/>
        <a:buChar char="*"/>
        <a:defRPr sz="4600" b="1" kern="1200">
          <a:gradFill>
            <a:gsLst>
              <a:gs pos="0">
                <a:schemeClr val="tx1"/>
              </a:gs>
              <a:gs pos="40000">
                <a:schemeClr val="tx1">
                  <a:lumMod val="75000"/>
                  <a:lumOff val="25000"/>
                </a:schemeClr>
              </a:gs>
              <a:gs pos="100000">
                <a:schemeClr val="tx2">
                  <a:alpha val="65000"/>
                </a:schemeClr>
              </a:gs>
            </a:gsLst>
            <a:lin ang="5400000" scaled="0"/>
          </a:gradFill>
          <a:effectLst>
            <a:reflection blurRad="6350" stA="55000" endA="300" endPos="45500" dir="5400000" sy="-100000" algn="bl" rotWithShape="0"/>
          </a:effectLst>
          <a:latin typeface="+mj-lt"/>
          <a:ea typeface="+mj-ea"/>
          <a:cs typeface="+mj-cs"/>
        </a:defRPr>
      </a:lvl1pPr>
      <a:lvl2pPr marL="319088" indent="-319088" algn="r" rtl="0" eaLnBrk="1" fontAlgn="base" hangingPunct="1">
        <a:spcBef>
          <a:spcPct val="0"/>
        </a:spcBef>
        <a:spcAft>
          <a:spcPct val="0"/>
        </a:spcAft>
        <a:buClr>
          <a:srgbClr val="C3260C"/>
        </a:buClr>
        <a:buSzPct val="128000"/>
        <a:buFont typeface="Georgia" pitchFamily="18" charset="0"/>
        <a:buChar char="*"/>
        <a:defRPr sz="4600" b="1">
          <a:solidFill>
            <a:schemeClr val="tx1"/>
          </a:solidFill>
          <a:latin typeface="Trebuchet MS" pitchFamily="34" charset="0"/>
        </a:defRPr>
      </a:lvl2pPr>
      <a:lvl3pPr marL="319088" indent="-319088" algn="r" rtl="0" eaLnBrk="1" fontAlgn="base" hangingPunct="1">
        <a:spcBef>
          <a:spcPct val="0"/>
        </a:spcBef>
        <a:spcAft>
          <a:spcPct val="0"/>
        </a:spcAft>
        <a:buClr>
          <a:srgbClr val="C3260C"/>
        </a:buClr>
        <a:buSzPct val="128000"/>
        <a:buFont typeface="Georgia" pitchFamily="18" charset="0"/>
        <a:buChar char="*"/>
        <a:defRPr sz="4600" b="1">
          <a:solidFill>
            <a:schemeClr val="tx1"/>
          </a:solidFill>
          <a:latin typeface="Trebuchet MS" pitchFamily="34" charset="0"/>
        </a:defRPr>
      </a:lvl3pPr>
      <a:lvl4pPr marL="319088" indent="-319088" algn="r" rtl="0" eaLnBrk="1" fontAlgn="base" hangingPunct="1">
        <a:spcBef>
          <a:spcPct val="0"/>
        </a:spcBef>
        <a:spcAft>
          <a:spcPct val="0"/>
        </a:spcAft>
        <a:buClr>
          <a:srgbClr val="C3260C"/>
        </a:buClr>
        <a:buSzPct val="128000"/>
        <a:buFont typeface="Georgia" pitchFamily="18" charset="0"/>
        <a:buChar char="*"/>
        <a:defRPr sz="4600" b="1">
          <a:solidFill>
            <a:schemeClr val="tx1"/>
          </a:solidFill>
          <a:latin typeface="Trebuchet MS" pitchFamily="34" charset="0"/>
        </a:defRPr>
      </a:lvl4pPr>
      <a:lvl5pPr marL="319088" indent="-319088" algn="r" rtl="0" eaLnBrk="1" fontAlgn="base" hangingPunct="1">
        <a:spcBef>
          <a:spcPct val="0"/>
        </a:spcBef>
        <a:spcAft>
          <a:spcPct val="0"/>
        </a:spcAft>
        <a:buClr>
          <a:srgbClr val="C3260C"/>
        </a:buClr>
        <a:buSzPct val="128000"/>
        <a:buFont typeface="Georgia" pitchFamily="18" charset="0"/>
        <a:buChar char="*"/>
        <a:defRPr sz="4600" b="1">
          <a:solidFill>
            <a:schemeClr val="tx1"/>
          </a:solidFill>
          <a:latin typeface="Trebuchet MS" pitchFamily="34" charset="0"/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28600" indent="-182563" algn="l" rtl="0" eaLnBrk="1" fontAlgn="base" hangingPunct="1">
        <a:spcBef>
          <a:spcPct val="20000"/>
        </a:spcBef>
        <a:spcAft>
          <a:spcPts val="300"/>
        </a:spcAft>
        <a:buClr>
          <a:srgbClr val="C3260C"/>
        </a:buClr>
        <a:buSzPct val="130000"/>
        <a:buFont typeface="Georgia" pitchFamily="18" charset="0"/>
        <a:buChar char="*"/>
        <a:defRPr sz="2200" kern="1200">
          <a:solidFill>
            <a:srgbClr val="404040"/>
          </a:solidFill>
          <a:latin typeface="+mn-lt"/>
          <a:ea typeface="+mn-ea"/>
          <a:cs typeface="+mn-cs"/>
        </a:defRPr>
      </a:lvl1pPr>
      <a:lvl2pPr marL="547688" indent="-182563" algn="l" rtl="0" eaLnBrk="1" fontAlgn="base" hangingPunct="1">
        <a:spcBef>
          <a:spcPct val="20000"/>
        </a:spcBef>
        <a:spcAft>
          <a:spcPts val="300"/>
        </a:spcAft>
        <a:buClr>
          <a:srgbClr val="C3260C"/>
        </a:buClr>
        <a:buSzPct val="130000"/>
        <a:buFont typeface="Georgia" pitchFamily="18" charset="0"/>
        <a:buChar char="*"/>
        <a:defRPr sz="2000" kern="1200">
          <a:solidFill>
            <a:srgbClr val="404040"/>
          </a:solidFill>
          <a:latin typeface="+mn-lt"/>
          <a:ea typeface="+mn-ea"/>
          <a:cs typeface="+mn-cs"/>
        </a:defRPr>
      </a:lvl2pPr>
      <a:lvl3pPr marL="822325" indent="-182563" algn="l" rtl="0" eaLnBrk="1" fontAlgn="base" hangingPunct="1">
        <a:spcBef>
          <a:spcPct val="20000"/>
        </a:spcBef>
        <a:spcAft>
          <a:spcPts val="300"/>
        </a:spcAft>
        <a:buClr>
          <a:srgbClr val="C3260C"/>
        </a:buClr>
        <a:buSzPct val="130000"/>
        <a:buFont typeface="Georgia" pitchFamily="18" charset="0"/>
        <a:buChar char="*"/>
        <a:defRPr kern="1200">
          <a:solidFill>
            <a:srgbClr val="404040"/>
          </a:solidFill>
          <a:latin typeface="+mn-lt"/>
          <a:ea typeface="+mn-ea"/>
          <a:cs typeface="+mn-cs"/>
        </a:defRPr>
      </a:lvl3pPr>
      <a:lvl4pPr marL="1096963" indent="-182563" algn="l" rtl="0" eaLnBrk="1" fontAlgn="base" hangingPunct="1">
        <a:spcBef>
          <a:spcPct val="20000"/>
        </a:spcBef>
        <a:spcAft>
          <a:spcPts val="300"/>
        </a:spcAft>
        <a:buClr>
          <a:srgbClr val="C3260C"/>
        </a:buClr>
        <a:buSzPct val="130000"/>
        <a:buFont typeface="Georgia" pitchFamily="18" charset="0"/>
        <a:buChar char="*"/>
        <a:defRPr sz="1600" kern="1200">
          <a:solidFill>
            <a:srgbClr val="404040"/>
          </a:solidFill>
          <a:latin typeface="+mn-lt"/>
          <a:ea typeface="+mn-ea"/>
          <a:cs typeface="+mn-cs"/>
        </a:defRPr>
      </a:lvl4pPr>
      <a:lvl5pPr marL="1389063" indent="-182563" algn="l" rtl="0" eaLnBrk="1" fontAlgn="base" hangingPunct="1">
        <a:spcBef>
          <a:spcPct val="20000"/>
        </a:spcBef>
        <a:spcAft>
          <a:spcPts val="300"/>
        </a:spcAft>
        <a:buClr>
          <a:srgbClr val="C3260C"/>
        </a:buClr>
        <a:buSzPct val="130000"/>
        <a:buFont typeface="Georgia" pitchFamily="18" charset="0"/>
        <a:buChar char="*"/>
        <a:defRPr sz="1400" kern="1200">
          <a:solidFill>
            <a:srgbClr val="404040"/>
          </a:solidFill>
          <a:latin typeface="+mn-lt"/>
          <a:ea typeface="+mn-ea"/>
          <a:cs typeface="+mn-cs"/>
        </a:defRPr>
      </a:lvl5pPr>
      <a:lvl6pPr marL="166420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965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22860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2587752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 shadeToTitle="1">
        <a:gradFill flip="none" rotWithShape="1">
          <a:gsLst>
            <a:gs pos="17000">
              <a:schemeClr val="bg2">
                <a:tint val="98000"/>
                <a:shade val="90000"/>
                <a:satMod val="160000"/>
                <a:lumMod val="100000"/>
              </a:schemeClr>
            </a:gs>
            <a:gs pos="60000">
              <a:schemeClr val="bg2">
                <a:tint val="95000"/>
                <a:shade val="100000"/>
                <a:satMod val="130000"/>
                <a:lumMod val="130000"/>
              </a:schemeClr>
            </a:gs>
            <a:gs pos="100000">
              <a:schemeClr val="bg2">
                <a:tint val="97000"/>
                <a:shade val="100000"/>
                <a:hueMod val="100000"/>
                <a:satMod val="140000"/>
                <a:lumMod val="80000"/>
              </a:schemeClr>
            </a:gs>
          </a:gsLst>
          <a:path path="shap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5105400"/>
            <a:ext cx="9144000" cy="175260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51054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3768725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6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793875" y="4371975"/>
            <a:ext cx="6511925" cy="1143000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1143000" y="731838"/>
            <a:ext cx="6400800" cy="3475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172200" y="6172200"/>
            <a:ext cx="2514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>
              <a:defRPr/>
            </a:pPr>
            <a:fld id="{CB52FA1F-4CF6-4EE5-A7ED-2ABF8599451A}" type="datetime1">
              <a:rPr lang="en-US" smtClean="0"/>
              <a:pPr>
                <a:defRPr/>
              </a:pPr>
              <a:t>11/9/2011</a:t>
            </a:fld>
            <a:endParaRPr lang="en-US" sz="1000" dirty="0">
              <a:solidFill>
                <a:schemeClr val="tx1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7200" y="6172200"/>
            <a:ext cx="3352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r>
              <a:rPr lang="en-US" smtClean="0"/>
              <a:t>© 2008 Thomson/South-Western. All rights reserved.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810000" y="6172200"/>
            <a:ext cx="1828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r>
              <a:rPr lang="en-US" smtClean="0"/>
              <a:t>5–</a:t>
            </a:r>
            <a:fld id="{22311AF2-5E87-4AD9-B3B4-DA4DE34BAB0A}" type="slidenum">
              <a:rPr lang="en-US" smtClean="0">
                <a:cs typeface="+mn-cs"/>
              </a:rPr>
              <a:pPr/>
              <a:t>‹#›</a:t>
            </a:fld>
            <a:endParaRPr lang="en-US">
              <a:cs typeface="+mn-cs"/>
            </a:endParaRPr>
          </a:p>
        </p:txBody>
      </p:sp>
      <p:pic>
        <p:nvPicPr>
          <p:cNvPr id="11" name="Picture 6" descr="SW star"/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69225" y="6537325"/>
            <a:ext cx="552450" cy="161925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6" descr="SW star"/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69225" y="6537325"/>
            <a:ext cx="552450" cy="161925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6" descr="SW star"/>
          <p:cNvPicPr>
            <a:picLocks noChangeAspect="1" noChangeArrowheads="1"/>
          </p:cNvPicPr>
          <p:nvPr userDrawn="1"/>
        </p:nvPicPr>
        <p:blipFill>
          <a:blip r:embed="rId11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69225" y="6537325"/>
            <a:ext cx="552450" cy="161925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81" r:id="rId1"/>
    <p:sldLayoutId id="2147483682" r:id="rId2"/>
    <p:sldLayoutId id="2147483683" r:id="rId3"/>
    <p:sldLayoutId id="2147483684" r:id="rId4"/>
    <p:sldLayoutId id="2147483685" r:id="rId5"/>
    <p:sldLayoutId id="2147483686" r:id="rId6"/>
    <p:sldLayoutId id="2147483687" r:id="rId7"/>
    <p:sldLayoutId id="2147483688" r:id="rId8"/>
    <p:sldLayoutId id="2147483689" r:id="rId9"/>
  </p:sldLayoutIdLst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3" autoUpdateAnimBg="0">
        <p:tmplLst>
          <p:tmpl lvl="1">
            <p:tnLst>
              <p:par>
                <p:cTn presetID="22" presetClass="entr" presetSubtype="8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3"/>
                        </p:tgtEl>
                      </p:cBhvr>
                    </p:animEffect>
                  </p:childTnLst>
                </p:cTn>
              </p:par>
            </p:tnLst>
          </p:tmpl>
          <p:tmpl lvl="2">
            <p:tnLst>
              <p:par>
                <p:cTn presetID="22" presetClass="entr" presetSubtype="8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3"/>
                        </p:tgtEl>
                      </p:cBhvr>
                    </p:animEffect>
                  </p:childTnLst>
                </p:cTn>
              </p:par>
            </p:tnLst>
          </p:tmpl>
          <p:tmpl lvl="3">
            <p:tnLst>
              <p:par>
                <p:cTn presetID="22" presetClass="entr" presetSubtype="8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3"/>
                        </p:tgtEl>
                      </p:cBhvr>
                    </p:animEffect>
                  </p:childTnLst>
                </p:cTn>
              </p:par>
            </p:tnLst>
          </p:tmpl>
          <p:tmpl lvl="4">
            <p:tnLst>
              <p:par>
                <p:cTn presetID="22" presetClass="entr" presetSubtype="8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3"/>
                        </p:tgtEl>
                      </p:cBhvr>
                    </p:animEffect>
                  </p:childTnLst>
                </p:cTn>
              </p:par>
            </p:tnLst>
          </p:tmpl>
          <p:tmpl lvl="5">
            <p:tnLst>
              <p:par>
                <p:cTn presetID="22" presetClass="entr" presetSubtype="8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3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  <p:hf hdr="0" dt="0"/>
  <p:txStyles>
    <p:titleStyle>
      <a:lvl1pPr marL="319088" indent="-319088" algn="r" rtl="0" eaLnBrk="1" fontAlgn="base" hangingPunct="1">
        <a:spcBef>
          <a:spcPct val="0"/>
        </a:spcBef>
        <a:spcAft>
          <a:spcPct val="0"/>
        </a:spcAft>
        <a:buClr>
          <a:srgbClr val="C3260C"/>
        </a:buClr>
        <a:buSzPct val="128000"/>
        <a:buFont typeface="Georgia" pitchFamily="18" charset="0"/>
        <a:buChar char="*"/>
        <a:defRPr sz="4600" b="1" kern="1200">
          <a:gradFill>
            <a:gsLst>
              <a:gs pos="0">
                <a:schemeClr val="tx1"/>
              </a:gs>
              <a:gs pos="40000">
                <a:schemeClr val="tx1">
                  <a:lumMod val="75000"/>
                  <a:lumOff val="25000"/>
                </a:schemeClr>
              </a:gs>
              <a:gs pos="100000">
                <a:schemeClr val="tx2">
                  <a:alpha val="65000"/>
                </a:schemeClr>
              </a:gs>
            </a:gsLst>
            <a:lin ang="5400000" scaled="0"/>
          </a:gradFill>
          <a:effectLst>
            <a:reflection blurRad="6350" stA="55000" endA="300" endPos="45500" dir="5400000" sy="-100000" algn="bl" rotWithShape="0"/>
          </a:effectLst>
          <a:latin typeface="+mj-lt"/>
          <a:ea typeface="+mj-ea"/>
          <a:cs typeface="+mj-cs"/>
        </a:defRPr>
      </a:lvl1pPr>
      <a:lvl2pPr marL="319088" indent="-319088" algn="r" rtl="0" eaLnBrk="1" fontAlgn="base" hangingPunct="1">
        <a:spcBef>
          <a:spcPct val="0"/>
        </a:spcBef>
        <a:spcAft>
          <a:spcPct val="0"/>
        </a:spcAft>
        <a:buClr>
          <a:srgbClr val="C3260C"/>
        </a:buClr>
        <a:buSzPct val="128000"/>
        <a:buFont typeface="Georgia" pitchFamily="18" charset="0"/>
        <a:buChar char="*"/>
        <a:defRPr sz="4600" b="1">
          <a:solidFill>
            <a:schemeClr val="tx1"/>
          </a:solidFill>
          <a:latin typeface="Trebuchet MS" pitchFamily="34" charset="0"/>
        </a:defRPr>
      </a:lvl2pPr>
      <a:lvl3pPr marL="319088" indent="-319088" algn="r" rtl="0" eaLnBrk="1" fontAlgn="base" hangingPunct="1">
        <a:spcBef>
          <a:spcPct val="0"/>
        </a:spcBef>
        <a:spcAft>
          <a:spcPct val="0"/>
        </a:spcAft>
        <a:buClr>
          <a:srgbClr val="C3260C"/>
        </a:buClr>
        <a:buSzPct val="128000"/>
        <a:buFont typeface="Georgia" pitchFamily="18" charset="0"/>
        <a:buChar char="*"/>
        <a:defRPr sz="4600" b="1">
          <a:solidFill>
            <a:schemeClr val="tx1"/>
          </a:solidFill>
          <a:latin typeface="Trebuchet MS" pitchFamily="34" charset="0"/>
        </a:defRPr>
      </a:lvl3pPr>
      <a:lvl4pPr marL="319088" indent="-319088" algn="r" rtl="0" eaLnBrk="1" fontAlgn="base" hangingPunct="1">
        <a:spcBef>
          <a:spcPct val="0"/>
        </a:spcBef>
        <a:spcAft>
          <a:spcPct val="0"/>
        </a:spcAft>
        <a:buClr>
          <a:srgbClr val="C3260C"/>
        </a:buClr>
        <a:buSzPct val="128000"/>
        <a:buFont typeface="Georgia" pitchFamily="18" charset="0"/>
        <a:buChar char="*"/>
        <a:defRPr sz="4600" b="1">
          <a:solidFill>
            <a:schemeClr val="tx1"/>
          </a:solidFill>
          <a:latin typeface="Trebuchet MS" pitchFamily="34" charset="0"/>
        </a:defRPr>
      </a:lvl4pPr>
      <a:lvl5pPr marL="319088" indent="-319088" algn="r" rtl="0" eaLnBrk="1" fontAlgn="base" hangingPunct="1">
        <a:spcBef>
          <a:spcPct val="0"/>
        </a:spcBef>
        <a:spcAft>
          <a:spcPct val="0"/>
        </a:spcAft>
        <a:buClr>
          <a:srgbClr val="C3260C"/>
        </a:buClr>
        <a:buSzPct val="128000"/>
        <a:buFont typeface="Georgia" pitchFamily="18" charset="0"/>
        <a:buChar char="*"/>
        <a:defRPr sz="4600" b="1">
          <a:solidFill>
            <a:schemeClr val="tx1"/>
          </a:solidFill>
          <a:latin typeface="Trebuchet MS" pitchFamily="34" charset="0"/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28600" indent="-182563" algn="l" rtl="0" eaLnBrk="1" fontAlgn="base" hangingPunct="1">
        <a:spcBef>
          <a:spcPct val="20000"/>
        </a:spcBef>
        <a:spcAft>
          <a:spcPts val="300"/>
        </a:spcAft>
        <a:buClr>
          <a:srgbClr val="C3260C"/>
        </a:buClr>
        <a:buSzPct val="130000"/>
        <a:buFont typeface="Georgia" pitchFamily="18" charset="0"/>
        <a:buChar char="*"/>
        <a:defRPr sz="2200" kern="1200">
          <a:solidFill>
            <a:srgbClr val="404040"/>
          </a:solidFill>
          <a:latin typeface="+mn-lt"/>
          <a:ea typeface="+mn-ea"/>
          <a:cs typeface="+mn-cs"/>
        </a:defRPr>
      </a:lvl1pPr>
      <a:lvl2pPr marL="547688" indent="-182563" algn="l" rtl="0" eaLnBrk="1" fontAlgn="base" hangingPunct="1">
        <a:spcBef>
          <a:spcPct val="20000"/>
        </a:spcBef>
        <a:spcAft>
          <a:spcPts val="300"/>
        </a:spcAft>
        <a:buClr>
          <a:srgbClr val="C3260C"/>
        </a:buClr>
        <a:buSzPct val="130000"/>
        <a:buFont typeface="Georgia" pitchFamily="18" charset="0"/>
        <a:buChar char="*"/>
        <a:defRPr sz="2000" kern="1200">
          <a:solidFill>
            <a:srgbClr val="404040"/>
          </a:solidFill>
          <a:latin typeface="+mn-lt"/>
          <a:ea typeface="+mn-ea"/>
          <a:cs typeface="+mn-cs"/>
        </a:defRPr>
      </a:lvl2pPr>
      <a:lvl3pPr marL="822325" indent="-182563" algn="l" rtl="0" eaLnBrk="1" fontAlgn="base" hangingPunct="1">
        <a:spcBef>
          <a:spcPct val="20000"/>
        </a:spcBef>
        <a:spcAft>
          <a:spcPts val="300"/>
        </a:spcAft>
        <a:buClr>
          <a:srgbClr val="C3260C"/>
        </a:buClr>
        <a:buSzPct val="130000"/>
        <a:buFont typeface="Georgia" pitchFamily="18" charset="0"/>
        <a:buChar char="*"/>
        <a:defRPr kern="1200">
          <a:solidFill>
            <a:srgbClr val="404040"/>
          </a:solidFill>
          <a:latin typeface="+mn-lt"/>
          <a:ea typeface="+mn-ea"/>
          <a:cs typeface="+mn-cs"/>
        </a:defRPr>
      </a:lvl3pPr>
      <a:lvl4pPr marL="1096963" indent="-182563" algn="l" rtl="0" eaLnBrk="1" fontAlgn="base" hangingPunct="1">
        <a:spcBef>
          <a:spcPct val="20000"/>
        </a:spcBef>
        <a:spcAft>
          <a:spcPts val="300"/>
        </a:spcAft>
        <a:buClr>
          <a:srgbClr val="C3260C"/>
        </a:buClr>
        <a:buSzPct val="130000"/>
        <a:buFont typeface="Georgia" pitchFamily="18" charset="0"/>
        <a:buChar char="*"/>
        <a:defRPr sz="1600" kern="1200">
          <a:solidFill>
            <a:srgbClr val="404040"/>
          </a:solidFill>
          <a:latin typeface="+mn-lt"/>
          <a:ea typeface="+mn-ea"/>
          <a:cs typeface="+mn-cs"/>
        </a:defRPr>
      </a:lvl4pPr>
      <a:lvl5pPr marL="1389063" indent="-182563" algn="l" rtl="0" eaLnBrk="1" fontAlgn="base" hangingPunct="1">
        <a:spcBef>
          <a:spcPct val="20000"/>
        </a:spcBef>
        <a:spcAft>
          <a:spcPts val="300"/>
        </a:spcAft>
        <a:buClr>
          <a:srgbClr val="C3260C"/>
        </a:buClr>
        <a:buSzPct val="130000"/>
        <a:buFont typeface="Georgia" pitchFamily="18" charset="0"/>
        <a:buChar char="*"/>
        <a:defRPr sz="1400" kern="1200">
          <a:solidFill>
            <a:srgbClr val="404040"/>
          </a:solidFill>
          <a:latin typeface="+mn-lt"/>
          <a:ea typeface="+mn-ea"/>
          <a:cs typeface="+mn-cs"/>
        </a:defRPr>
      </a:lvl5pPr>
      <a:lvl6pPr marL="166420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965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22860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2587752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 shadeToTitle="1">
        <a:gradFill flip="none" rotWithShape="1">
          <a:gsLst>
            <a:gs pos="17000">
              <a:schemeClr val="bg2">
                <a:tint val="98000"/>
                <a:shade val="90000"/>
                <a:satMod val="160000"/>
                <a:lumMod val="100000"/>
              </a:schemeClr>
            </a:gs>
            <a:gs pos="60000">
              <a:schemeClr val="bg2">
                <a:tint val="95000"/>
                <a:shade val="100000"/>
                <a:satMod val="130000"/>
                <a:lumMod val="130000"/>
              </a:schemeClr>
            </a:gs>
            <a:gs pos="100000">
              <a:schemeClr val="bg2">
                <a:tint val="97000"/>
                <a:shade val="100000"/>
                <a:hueMod val="100000"/>
                <a:satMod val="140000"/>
                <a:lumMod val="80000"/>
              </a:schemeClr>
            </a:gs>
          </a:gsLst>
          <a:path path="shap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5105400"/>
            <a:ext cx="9144000" cy="175260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51054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3768725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6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793875" y="4371975"/>
            <a:ext cx="6511925" cy="1143000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1143000" y="731838"/>
            <a:ext cx="6400800" cy="3475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172200" y="6172200"/>
            <a:ext cx="2514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>
              <a:defRPr/>
            </a:pPr>
            <a:fld id="{CB52FA1F-4CF6-4EE5-A7ED-2ABF8599451A}" type="datetime1">
              <a:rPr lang="en-US" smtClean="0"/>
              <a:pPr>
                <a:defRPr/>
              </a:pPr>
              <a:t>11/9/2011</a:t>
            </a:fld>
            <a:endParaRPr lang="en-US" sz="1000" dirty="0">
              <a:solidFill>
                <a:schemeClr val="tx1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7200" y="6172200"/>
            <a:ext cx="3352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r>
              <a:rPr lang="en-US" smtClean="0"/>
              <a:t>© 2008 Thomson/South-Western. All rights reserved.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810000" y="6172200"/>
            <a:ext cx="1828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r>
              <a:rPr lang="en-US" smtClean="0"/>
              <a:t>5–</a:t>
            </a:r>
            <a:fld id="{22311AF2-5E87-4AD9-B3B4-DA4DE34BAB0A}" type="slidenum">
              <a:rPr lang="en-US" smtClean="0">
                <a:cs typeface="+mn-cs"/>
              </a:rPr>
              <a:pPr/>
              <a:t>‹#›</a:t>
            </a:fld>
            <a:endParaRPr lang="en-US">
              <a:cs typeface="+mn-cs"/>
            </a:endParaRPr>
          </a:p>
        </p:txBody>
      </p:sp>
      <p:pic>
        <p:nvPicPr>
          <p:cNvPr id="11" name="Picture 6" descr="SW star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69225" y="6537325"/>
            <a:ext cx="552450" cy="161925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6" descr="SW star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69225" y="6537325"/>
            <a:ext cx="552450" cy="161925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91" r:id="rId1"/>
    <p:sldLayoutId id="2147483692" r:id="rId2"/>
    <p:sldLayoutId id="2147483693" r:id="rId3"/>
    <p:sldLayoutId id="2147483694" r:id="rId4"/>
    <p:sldLayoutId id="2147483695" r:id="rId5"/>
    <p:sldLayoutId id="2147483696" r:id="rId6"/>
    <p:sldLayoutId id="2147483697" r:id="rId7"/>
    <p:sldLayoutId id="2147483698" r:id="rId8"/>
  </p:sldLayoutIdLst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3" autoUpdateAnimBg="0">
        <p:tmplLst>
          <p:tmpl lvl="1">
            <p:tnLst>
              <p:par>
                <p:cTn presetID="22" presetClass="entr" presetSubtype="8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3"/>
                        </p:tgtEl>
                      </p:cBhvr>
                    </p:animEffect>
                  </p:childTnLst>
                </p:cTn>
              </p:par>
            </p:tnLst>
          </p:tmpl>
          <p:tmpl lvl="2">
            <p:tnLst>
              <p:par>
                <p:cTn presetID="22" presetClass="entr" presetSubtype="8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3"/>
                        </p:tgtEl>
                      </p:cBhvr>
                    </p:animEffect>
                  </p:childTnLst>
                </p:cTn>
              </p:par>
            </p:tnLst>
          </p:tmpl>
          <p:tmpl lvl="3">
            <p:tnLst>
              <p:par>
                <p:cTn presetID="22" presetClass="entr" presetSubtype="8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3"/>
                        </p:tgtEl>
                      </p:cBhvr>
                    </p:animEffect>
                  </p:childTnLst>
                </p:cTn>
              </p:par>
            </p:tnLst>
          </p:tmpl>
          <p:tmpl lvl="4">
            <p:tnLst>
              <p:par>
                <p:cTn presetID="22" presetClass="entr" presetSubtype="8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3"/>
                        </p:tgtEl>
                      </p:cBhvr>
                    </p:animEffect>
                  </p:childTnLst>
                </p:cTn>
              </p:par>
            </p:tnLst>
          </p:tmpl>
          <p:tmpl lvl="5">
            <p:tnLst>
              <p:par>
                <p:cTn presetID="22" presetClass="entr" presetSubtype="8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3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  <p:hf hdr="0" dt="0"/>
  <p:txStyles>
    <p:titleStyle>
      <a:lvl1pPr marL="319088" indent="-319088" algn="r" rtl="0" eaLnBrk="1" fontAlgn="base" hangingPunct="1">
        <a:spcBef>
          <a:spcPct val="0"/>
        </a:spcBef>
        <a:spcAft>
          <a:spcPct val="0"/>
        </a:spcAft>
        <a:buClr>
          <a:srgbClr val="C3260C"/>
        </a:buClr>
        <a:buSzPct val="128000"/>
        <a:buFont typeface="Georgia" pitchFamily="18" charset="0"/>
        <a:buChar char="*"/>
        <a:defRPr sz="4600" b="1" kern="1200">
          <a:gradFill>
            <a:gsLst>
              <a:gs pos="0">
                <a:schemeClr val="tx1"/>
              </a:gs>
              <a:gs pos="40000">
                <a:schemeClr val="tx1">
                  <a:lumMod val="75000"/>
                  <a:lumOff val="25000"/>
                </a:schemeClr>
              </a:gs>
              <a:gs pos="100000">
                <a:schemeClr val="tx2">
                  <a:alpha val="65000"/>
                </a:schemeClr>
              </a:gs>
            </a:gsLst>
            <a:lin ang="5400000" scaled="0"/>
          </a:gradFill>
          <a:effectLst>
            <a:reflection blurRad="6350" stA="55000" endA="300" endPos="45500" dir="5400000" sy="-100000" algn="bl" rotWithShape="0"/>
          </a:effectLst>
          <a:latin typeface="+mj-lt"/>
          <a:ea typeface="+mj-ea"/>
          <a:cs typeface="+mj-cs"/>
        </a:defRPr>
      </a:lvl1pPr>
      <a:lvl2pPr marL="319088" indent="-319088" algn="r" rtl="0" eaLnBrk="1" fontAlgn="base" hangingPunct="1">
        <a:spcBef>
          <a:spcPct val="0"/>
        </a:spcBef>
        <a:spcAft>
          <a:spcPct val="0"/>
        </a:spcAft>
        <a:buClr>
          <a:srgbClr val="C3260C"/>
        </a:buClr>
        <a:buSzPct val="128000"/>
        <a:buFont typeface="Georgia" pitchFamily="18" charset="0"/>
        <a:buChar char="*"/>
        <a:defRPr sz="4600" b="1">
          <a:solidFill>
            <a:schemeClr val="tx1"/>
          </a:solidFill>
          <a:latin typeface="Trebuchet MS" pitchFamily="34" charset="0"/>
        </a:defRPr>
      </a:lvl2pPr>
      <a:lvl3pPr marL="319088" indent="-319088" algn="r" rtl="0" eaLnBrk="1" fontAlgn="base" hangingPunct="1">
        <a:spcBef>
          <a:spcPct val="0"/>
        </a:spcBef>
        <a:spcAft>
          <a:spcPct val="0"/>
        </a:spcAft>
        <a:buClr>
          <a:srgbClr val="C3260C"/>
        </a:buClr>
        <a:buSzPct val="128000"/>
        <a:buFont typeface="Georgia" pitchFamily="18" charset="0"/>
        <a:buChar char="*"/>
        <a:defRPr sz="4600" b="1">
          <a:solidFill>
            <a:schemeClr val="tx1"/>
          </a:solidFill>
          <a:latin typeface="Trebuchet MS" pitchFamily="34" charset="0"/>
        </a:defRPr>
      </a:lvl3pPr>
      <a:lvl4pPr marL="319088" indent="-319088" algn="r" rtl="0" eaLnBrk="1" fontAlgn="base" hangingPunct="1">
        <a:spcBef>
          <a:spcPct val="0"/>
        </a:spcBef>
        <a:spcAft>
          <a:spcPct val="0"/>
        </a:spcAft>
        <a:buClr>
          <a:srgbClr val="C3260C"/>
        </a:buClr>
        <a:buSzPct val="128000"/>
        <a:buFont typeface="Georgia" pitchFamily="18" charset="0"/>
        <a:buChar char="*"/>
        <a:defRPr sz="4600" b="1">
          <a:solidFill>
            <a:schemeClr val="tx1"/>
          </a:solidFill>
          <a:latin typeface="Trebuchet MS" pitchFamily="34" charset="0"/>
        </a:defRPr>
      </a:lvl4pPr>
      <a:lvl5pPr marL="319088" indent="-319088" algn="r" rtl="0" eaLnBrk="1" fontAlgn="base" hangingPunct="1">
        <a:spcBef>
          <a:spcPct val="0"/>
        </a:spcBef>
        <a:spcAft>
          <a:spcPct val="0"/>
        </a:spcAft>
        <a:buClr>
          <a:srgbClr val="C3260C"/>
        </a:buClr>
        <a:buSzPct val="128000"/>
        <a:buFont typeface="Georgia" pitchFamily="18" charset="0"/>
        <a:buChar char="*"/>
        <a:defRPr sz="4600" b="1">
          <a:solidFill>
            <a:schemeClr val="tx1"/>
          </a:solidFill>
          <a:latin typeface="Trebuchet MS" pitchFamily="34" charset="0"/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28600" indent="-182563" algn="l" rtl="0" eaLnBrk="1" fontAlgn="base" hangingPunct="1">
        <a:spcBef>
          <a:spcPct val="20000"/>
        </a:spcBef>
        <a:spcAft>
          <a:spcPts val="300"/>
        </a:spcAft>
        <a:buClr>
          <a:srgbClr val="C3260C"/>
        </a:buClr>
        <a:buSzPct val="130000"/>
        <a:buFont typeface="Georgia" pitchFamily="18" charset="0"/>
        <a:buChar char="*"/>
        <a:defRPr sz="2200" kern="1200">
          <a:solidFill>
            <a:srgbClr val="404040"/>
          </a:solidFill>
          <a:latin typeface="+mn-lt"/>
          <a:ea typeface="+mn-ea"/>
          <a:cs typeface="+mn-cs"/>
        </a:defRPr>
      </a:lvl1pPr>
      <a:lvl2pPr marL="547688" indent="-182563" algn="l" rtl="0" eaLnBrk="1" fontAlgn="base" hangingPunct="1">
        <a:spcBef>
          <a:spcPct val="20000"/>
        </a:spcBef>
        <a:spcAft>
          <a:spcPts val="300"/>
        </a:spcAft>
        <a:buClr>
          <a:srgbClr val="C3260C"/>
        </a:buClr>
        <a:buSzPct val="130000"/>
        <a:buFont typeface="Georgia" pitchFamily="18" charset="0"/>
        <a:buChar char="*"/>
        <a:defRPr sz="2000" kern="1200">
          <a:solidFill>
            <a:srgbClr val="404040"/>
          </a:solidFill>
          <a:latin typeface="+mn-lt"/>
          <a:ea typeface="+mn-ea"/>
          <a:cs typeface="+mn-cs"/>
        </a:defRPr>
      </a:lvl2pPr>
      <a:lvl3pPr marL="822325" indent="-182563" algn="l" rtl="0" eaLnBrk="1" fontAlgn="base" hangingPunct="1">
        <a:spcBef>
          <a:spcPct val="20000"/>
        </a:spcBef>
        <a:spcAft>
          <a:spcPts val="300"/>
        </a:spcAft>
        <a:buClr>
          <a:srgbClr val="C3260C"/>
        </a:buClr>
        <a:buSzPct val="130000"/>
        <a:buFont typeface="Georgia" pitchFamily="18" charset="0"/>
        <a:buChar char="*"/>
        <a:defRPr kern="1200">
          <a:solidFill>
            <a:srgbClr val="404040"/>
          </a:solidFill>
          <a:latin typeface="+mn-lt"/>
          <a:ea typeface="+mn-ea"/>
          <a:cs typeface="+mn-cs"/>
        </a:defRPr>
      </a:lvl3pPr>
      <a:lvl4pPr marL="1096963" indent="-182563" algn="l" rtl="0" eaLnBrk="1" fontAlgn="base" hangingPunct="1">
        <a:spcBef>
          <a:spcPct val="20000"/>
        </a:spcBef>
        <a:spcAft>
          <a:spcPts val="300"/>
        </a:spcAft>
        <a:buClr>
          <a:srgbClr val="C3260C"/>
        </a:buClr>
        <a:buSzPct val="130000"/>
        <a:buFont typeface="Georgia" pitchFamily="18" charset="0"/>
        <a:buChar char="*"/>
        <a:defRPr sz="1600" kern="1200">
          <a:solidFill>
            <a:srgbClr val="404040"/>
          </a:solidFill>
          <a:latin typeface="+mn-lt"/>
          <a:ea typeface="+mn-ea"/>
          <a:cs typeface="+mn-cs"/>
        </a:defRPr>
      </a:lvl4pPr>
      <a:lvl5pPr marL="1389063" indent="-182563" algn="l" rtl="0" eaLnBrk="1" fontAlgn="base" hangingPunct="1">
        <a:spcBef>
          <a:spcPct val="20000"/>
        </a:spcBef>
        <a:spcAft>
          <a:spcPts val="300"/>
        </a:spcAft>
        <a:buClr>
          <a:srgbClr val="C3260C"/>
        </a:buClr>
        <a:buSzPct val="130000"/>
        <a:buFont typeface="Georgia" pitchFamily="18" charset="0"/>
        <a:buChar char="*"/>
        <a:defRPr sz="1400" kern="1200">
          <a:solidFill>
            <a:srgbClr val="404040"/>
          </a:solidFill>
          <a:latin typeface="+mn-lt"/>
          <a:ea typeface="+mn-ea"/>
          <a:cs typeface="+mn-cs"/>
        </a:defRPr>
      </a:lvl5pPr>
      <a:lvl6pPr marL="166420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965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22860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2587752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 shadeToTitle="1">
        <a:gradFill flip="none" rotWithShape="1">
          <a:gsLst>
            <a:gs pos="27900">
              <a:srgbClr val="81A4CD">
                <a:alpha val="69000"/>
              </a:srgbClr>
            </a:gs>
            <a:gs pos="0">
              <a:srgbClr val="1655A2"/>
            </a:gs>
            <a:gs pos="60000">
              <a:schemeClr val="bg2">
                <a:tint val="95000"/>
                <a:shade val="100000"/>
                <a:satMod val="130000"/>
                <a:lumMod val="130000"/>
              </a:schemeClr>
            </a:gs>
            <a:gs pos="100000">
              <a:schemeClr val="bg2">
                <a:tint val="97000"/>
                <a:shade val="100000"/>
                <a:hueMod val="100000"/>
                <a:satMod val="140000"/>
                <a:lumMod val="80000"/>
              </a:schemeClr>
            </a:gs>
          </a:gsLst>
          <a:path path="shap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5105400"/>
            <a:ext cx="9144000" cy="175260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51054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3768725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6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793875" y="4371975"/>
            <a:ext cx="6511925" cy="1143000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1143000" y="731838"/>
            <a:ext cx="6400800" cy="3475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172200" y="6172200"/>
            <a:ext cx="2514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>
              <a:defRPr/>
            </a:pPr>
            <a:fld id="{CB52FA1F-4CF6-4EE5-A7ED-2ABF8599451A}" type="datetime1">
              <a:rPr lang="en-US" smtClean="0"/>
              <a:pPr>
                <a:defRPr/>
              </a:pPr>
              <a:t>11/9/2011</a:t>
            </a:fld>
            <a:endParaRPr lang="en-US" sz="1000" dirty="0">
              <a:solidFill>
                <a:schemeClr val="tx1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7200" y="6172200"/>
            <a:ext cx="3352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r>
              <a:rPr lang="en-US" smtClean="0"/>
              <a:t>© 2008 Thomson/South-Western. All rights reserved.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810000" y="6172200"/>
            <a:ext cx="1828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r>
              <a:rPr lang="en-US" smtClean="0"/>
              <a:t>5–</a:t>
            </a:r>
            <a:fld id="{22311AF2-5E87-4AD9-B3B4-DA4DE34BAB0A}" type="slidenum">
              <a:rPr lang="en-US" smtClean="0">
                <a:cs typeface="+mn-cs"/>
              </a:rPr>
              <a:pPr/>
              <a:t>‹#›</a:t>
            </a:fld>
            <a:endParaRPr lang="en-US">
              <a:cs typeface="+mn-cs"/>
            </a:endParaRPr>
          </a:p>
        </p:txBody>
      </p:sp>
      <p:pic>
        <p:nvPicPr>
          <p:cNvPr id="11" name="Picture 6" descr="SW star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69225" y="6537325"/>
            <a:ext cx="552450" cy="161925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6" descr="SW star"/>
          <p:cNvPicPr>
            <a:picLocks noChangeAspect="1" noChangeArrowheads="1"/>
          </p:cNvPicPr>
          <p:nvPr userDrawn="1"/>
        </p:nvPicPr>
        <p:blipFill>
          <a:blip r:embed="rId10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69225" y="6537325"/>
            <a:ext cx="552450" cy="161925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  <p:sldLayoutId id="2147483701" r:id="rId2"/>
    <p:sldLayoutId id="2147483702" r:id="rId3"/>
    <p:sldLayoutId id="2147483703" r:id="rId4"/>
    <p:sldLayoutId id="2147483704" r:id="rId5"/>
    <p:sldLayoutId id="2147483705" r:id="rId6"/>
    <p:sldLayoutId id="2147483706" r:id="rId7"/>
    <p:sldLayoutId id="2147483707" r:id="rId8"/>
  </p:sldLayoutIdLst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3" autoUpdateAnimBg="0">
        <p:tmplLst>
          <p:tmpl lvl="1">
            <p:tnLst>
              <p:par>
                <p:cTn presetID="22" presetClass="entr" presetSubtype="8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3"/>
                        </p:tgtEl>
                      </p:cBhvr>
                    </p:animEffect>
                  </p:childTnLst>
                </p:cTn>
              </p:par>
            </p:tnLst>
          </p:tmpl>
          <p:tmpl lvl="2">
            <p:tnLst>
              <p:par>
                <p:cTn presetID="22" presetClass="entr" presetSubtype="8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3"/>
                        </p:tgtEl>
                      </p:cBhvr>
                    </p:animEffect>
                  </p:childTnLst>
                </p:cTn>
              </p:par>
            </p:tnLst>
          </p:tmpl>
          <p:tmpl lvl="3">
            <p:tnLst>
              <p:par>
                <p:cTn presetID="22" presetClass="entr" presetSubtype="8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3"/>
                        </p:tgtEl>
                      </p:cBhvr>
                    </p:animEffect>
                  </p:childTnLst>
                </p:cTn>
              </p:par>
            </p:tnLst>
          </p:tmpl>
          <p:tmpl lvl="4">
            <p:tnLst>
              <p:par>
                <p:cTn presetID="22" presetClass="entr" presetSubtype="8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3"/>
                        </p:tgtEl>
                      </p:cBhvr>
                    </p:animEffect>
                  </p:childTnLst>
                </p:cTn>
              </p:par>
            </p:tnLst>
          </p:tmpl>
          <p:tmpl lvl="5">
            <p:tnLst>
              <p:par>
                <p:cTn presetID="22" presetClass="entr" presetSubtype="8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3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  <p:hf hdr="0" dt="0"/>
  <p:txStyles>
    <p:titleStyle>
      <a:lvl1pPr marL="319088" indent="-319088" algn="r" rtl="0" eaLnBrk="1" fontAlgn="base" hangingPunct="1">
        <a:spcBef>
          <a:spcPct val="0"/>
        </a:spcBef>
        <a:spcAft>
          <a:spcPct val="0"/>
        </a:spcAft>
        <a:buClr>
          <a:srgbClr val="C3260C"/>
        </a:buClr>
        <a:buSzPct val="128000"/>
        <a:buFont typeface="Georgia" pitchFamily="18" charset="0"/>
        <a:buChar char="*"/>
        <a:defRPr sz="4600" b="1" kern="1200">
          <a:gradFill>
            <a:gsLst>
              <a:gs pos="0">
                <a:schemeClr val="tx1"/>
              </a:gs>
              <a:gs pos="40000">
                <a:schemeClr val="tx1">
                  <a:lumMod val="75000"/>
                  <a:lumOff val="25000"/>
                </a:schemeClr>
              </a:gs>
              <a:gs pos="100000">
                <a:schemeClr val="tx2">
                  <a:alpha val="65000"/>
                </a:schemeClr>
              </a:gs>
            </a:gsLst>
            <a:lin ang="5400000" scaled="0"/>
          </a:gradFill>
          <a:effectLst>
            <a:reflection blurRad="6350" stA="55000" endA="300" endPos="45500" dir="5400000" sy="-100000" algn="bl" rotWithShape="0"/>
          </a:effectLst>
          <a:latin typeface="+mj-lt"/>
          <a:ea typeface="+mj-ea"/>
          <a:cs typeface="+mj-cs"/>
        </a:defRPr>
      </a:lvl1pPr>
      <a:lvl2pPr marL="319088" indent="-319088" algn="r" rtl="0" eaLnBrk="1" fontAlgn="base" hangingPunct="1">
        <a:spcBef>
          <a:spcPct val="0"/>
        </a:spcBef>
        <a:spcAft>
          <a:spcPct val="0"/>
        </a:spcAft>
        <a:buClr>
          <a:srgbClr val="C3260C"/>
        </a:buClr>
        <a:buSzPct val="128000"/>
        <a:buFont typeface="Georgia" pitchFamily="18" charset="0"/>
        <a:buChar char="*"/>
        <a:defRPr sz="4600" b="1">
          <a:solidFill>
            <a:schemeClr val="tx1"/>
          </a:solidFill>
          <a:latin typeface="Trebuchet MS" pitchFamily="34" charset="0"/>
        </a:defRPr>
      </a:lvl2pPr>
      <a:lvl3pPr marL="319088" indent="-319088" algn="r" rtl="0" eaLnBrk="1" fontAlgn="base" hangingPunct="1">
        <a:spcBef>
          <a:spcPct val="0"/>
        </a:spcBef>
        <a:spcAft>
          <a:spcPct val="0"/>
        </a:spcAft>
        <a:buClr>
          <a:srgbClr val="C3260C"/>
        </a:buClr>
        <a:buSzPct val="128000"/>
        <a:buFont typeface="Georgia" pitchFamily="18" charset="0"/>
        <a:buChar char="*"/>
        <a:defRPr sz="4600" b="1">
          <a:solidFill>
            <a:schemeClr val="tx1"/>
          </a:solidFill>
          <a:latin typeface="Trebuchet MS" pitchFamily="34" charset="0"/>
        </a:defRPr>
      </a:lvl3pPr>
      <a:lvl4pPr marL="319088" indent="-319088" algn="r" rtl="0" eaLnBrk="1" fontAlgn="base" hangingPunct="1">
        <a:spcBef>
          <a:spcPct val="0"/>
        </a:spcBef>
        <a:spcAft>
          <a:spcPct val="0"/>
        </a:spcAft>
        <a:buClr>
          <a:srgbClr val="C3260C"/>
        </a:buClr>
        <a:buSzPct val="128000"/>
        <a:buFont typeface="Georgia" pitchFamily="18" charset="0"/>
        <a:buChar char="*"/>
        <a:defRPr sz="4600" b="1">
          <a:solidFill>
            <a:schemeClr val="tx1"/>
          </a:solidFill>
          <a:latin typeface="Trebuchet MS" pitchFamily="34" charset="0"/>
        </a:defRPr>
      </a:lvl4pPr>
      <a:lvl5pPr marL="319088" indent="-319088" algn="r" rtl="0" eaLnBrk="1" fontAlgn="base" hangingPunct="1">
        <a:spcBef>
          <a:spcPct val="0"/>
        </a:spcBef>
        <a:spcAft>
          <a:spcPct val="0"/>
        </a:spcAft>
        <a:buClr>
          <a:srgbClr val="C3260C"/>
        </a:buClr>
        <a:buSzPct val="128000"/>
        <a:buFont typeface="Georgia" pitchFamily="18" charset="0"/>
        <a:buChar char="*"/>
        <a:defRPr sz="4600" b="1">
          <a:solidFill>
            <a:schemeClr val="tx1"/>
          </a:solidFill>
          <a:latin typeface="Trebuchet MS" pitchFamily="34" charset="0"/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28600" indent="-182563" algn="l" rtl="0" eaLnBrk="1" fontAlgn="base" hangingPunct="1">
        <a:spcBef>
          <a:spcPct val="20000"/>
        </a:spcBef>
        <a:spcAft>
          <a:spcPts val="300"/>
        </a:spcAft>
        <a:buClr>
          <a:srgbClr val="C3260C"/>
        </a:buClr>
        <a:buSzPct val="130000"/>
        <a:buFont typeface="Georgia" pitchFamily="18" charset="0"/>
        <a:buChar char="*"/>
        <a:defRPr sz="2200" kern="1200">
          <a:solidFill>
            <a:srgbClr val="404040"/>
          </a:solidFill>
          <a:latin typeface="+mn-lt"/>
          <a:ea typeface="+mn-ea"/>
          <a:cs typeface="+mn-cs"/>
        </a:defRPr>
      </a:lvl1pPr>
      <a:lvl2pPr marL="547688" indent="-182563" algn="l" rtl="0" eaLnBrk="1" fontAlgn="base" hangingPunct="1">
        <a:spcBef>
          <a:spcPct val="20000"/>
        </a:spcBef>
        <a:spcAft>
          <a:spcPts val="300"/>
        </a:spcAft>
        <a:buClr>
          <a:srgbClr val="C3260C"/>
        </a:buClr>
        <a:buSzPct val="130000"/>
        <a:buFont typeface="Georgia" pitchFamily="18" charset="0"/>
        <a:buChar char="*"/>
        <a:defRPr sz="2000" kern="1200">
          <a:solidFill>
            <a:srgbClr val="404040"/>
          </a:solidFill>
          <a:latin typeface="+mn-lt"/>
          <a:ea typeface="+mn-ea"/>
          <a:cs typeface="+mn-cs"/>
        </a:defRPr>
      </a:lvl2pPr>
      <a:lvl3pPr marL="822325" indent="-182563" algn="l" rtl="0" eaLnBrk="1" fontAlgn="base" hangingPunct="1">
        <a:spcBef>
          <a:spcPct val="20000"/>
        </a:spcBef>
        <a:spcAft>
          <a:spcPts val="300"/>
        </a:spcAft>
        <a:buClr>
          <a:srgbClr val="C3260C"/>
        </a:buClr>
        <a:buSzPct val="130000"/>
        <a:buFont typeface="Georgia" pitchFamily="18" charset="0"/>
        <a:buChar char="*"/>
        <a:defRPr kern="1200">
          <a:solidFill>
            <a:srgbClr val="404040"/>
          </a:solidFill>
          <a:latin typeface="+mn-lt"/>
          <a:ea typeface="+mn-ea"/>
          <a:cs typeface="+mn-cs"/>
        </a:defRPr>
      </a:lvl3pPr>
      <a:lvl4pPr marL="1096963" indent="-182563" algn="l" rtl="0" eaLnBrk="1" fontAlgn="base" hangingPunct="1">
        <a:spcBef>
          <a:spcPct val="20000"/>
        </a:spcBef>
        <a:spcAft>
          <a:spcPts val="300"/>
        </a:spcAft>
        <a:buClr>
          <a:srgbClr val="C3260C"/>
        </a:buClr>
        <a:buSzPct val="130000"/>
        <a:buFont typeface="Georgia" pitchFamily="18" charset="0"/>
        <a:buChar char="*"/>
        <a:defRPr sz="1600" kern="1200">
          <a:solidFill>
            <a:srgbClr val="404040"/>
          </a:solidFill>
          <a:latin typeface="+mn-lt"/>
          <a:ea typeface="+mn-ea"/>
          <a:cs typeface="+mn-cs"/>
        </a:defRPr>
      </a:lvl4pPr>
      <a:lvl5pPr marL="1389063" indent="-182563" algn="l" rtl="0" eaLnBrk="1" fontAlgn="base" hangingPunct="1">
        <a:spcBef>
          <a:spcPct val="20000"/>
        </a:spcBef>
        <a:spcAft>
          <a:spcPts val="300"/>
        </a:spcAft>
        <a:buClr>
          <a:srgbClr val="C3260C"/>
        </a:buClr>
        <a:buSzPct val="130000"/>
        <a:buFont typeface="Georgia" pitchFamily="18" charset="0"/>
        <a:buChar char="*"/>
        <a:defRPr sz="1400" kern="1200">
          <a:solidFill>
            <a:srgbClr val="404040"/>
          </a:solidFill>
          <a:latin typeface="+mn-lt"/>
          <a:ea typeface="+mn-ea"/>
          <a:cs typeface="+mn-cs"/>
        </a:defRPr>
      </a:lvl5pPr>
      <a:lvl6pPr marL="166420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965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22860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2587752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 shadeToTitle="1">
        <a:gradFill flip="none" rotWithShape="1">
          <a:gsLst>
            <a:gs pos="17000">
              <a:schemeClr val="bg2">
                <a:tint val="98000"/>
                <a:shade val="90000"/>
                <a:satMod val="160000"/>
                <a:lumMod val="100000"/>
              </a:schemeClr>
            </a:gs>
            <a:gs pos="60000">
              <a:schemeClr val="bg2">
                <a:tint val="95000"/>
                <a:shade val="100000"/>
                <a:satMod val="130000"/>
                <a:lumMod val="130000"/>
              </a:schemeClr>
            </a:gs>
            <a:gs pos="100000">
              <a:schemeClr val="bg2">
                <a:tint val="97000"/>
                <a:shade val="100000"/>
                <a:hueMod val="100000"/>
                <a:satMod val="140000"/>
                <a:lumMod val="80000"/>
              </a:schemeClr>
            </a:gs>
          </a:gsLst>
          <a:path path="shap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5105400"/>
            <a:ext cx="9144000" cy="175260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51054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3768725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6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793875" y="4371975"/>
            <a:ext cx="6511925" cy="1143000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1143000" y="731838"/>
            <a:ext cx="6400800" cy="3475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172200" y="6172200"/>
            <a:ext cx="2514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>
              <a:defRPr/>
            </a:pPr>
            <a:fld id="{CB52FA1F-4CF6-4EE5-A7ED-2ABF8599451A}" type="datetime1">
              <a:rPr lang="en-US" smtClean="0"/>
              <a:pPr>
                <a:defRPr/>
              </a:pPr>
              <a:t>11/9/2011</a:t>
            </a:fld>
            <a:endParaRPr lang="en-US" sz="1000" dirty="0">
              <a:solidFill>
                <a:schemeClr val="tx1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7200" y="6172200"/>
            <a:ext cx="3352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r>
              <a:rPr lang="en-US" smtClean="0"/>
              <a:t>© 2008 Thomson/South-Western. All rights reserved.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810000" y="6172200"/>
            <a:ext cx="1828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r>
              <a:rPr lang="en-US" smtClean="0"/>
              <a:t>5–</a:t>
            </a:r>
            <a:fld id="{22311AF2-5E87-4AD9-B3B4-DA4DE34BAB0A}" type="slidenum">
              <a:rPr lang="en-US" smtClean="0">
                <a:cs typeface="+mn-cs"/>
              </a:rPr>
              <a:pPr/>
              <a:t>‹#›</a:t>
            </a:fld>
            <a:endParaRPr lang="en-US">
              <a:cs typeface="+mn-cs"/>
            </a:endParaRPr>
          </a:p>
        </p:txBody>
      </p:sp>
      <p:pic>
        <p:nvPicPr>
          <p:cNvPr id="11" name="Picture 6" descr="SW star"/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69225" y="6537325"/>
            <a:ext cx="552450" cy="161925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6" descr="SW star"/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69225" y="6537325"/>
            <a:ext cx="552450" cy="161925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6" descr="SW star"/>
          <p:cNvPicPr>
            <a:picLocks noChangeAspect="1" noChangeArrowheads="1"/>
          </p:cNvPicPr>
          <p:nvPr userDrawn="1"/>
        </p:nvPicPr>
        <p:blipFill>
          <a:blip r:embed="rId11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69225" y="6537325"/>
            <a:ext cx="552450" cy="161925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</p:sldLayoutIdLst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3" autoUpdateAnimBg="0">
        <p:tmplLst>
          <p:tmpl lvl="1">
            <p:tnLst>
              <p:par>
                <p:cTn presetID="22" presetClass="entr" presetSubtype="8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3"/>
                        </p:tgtEl>
                      </p:cBhvr>
                    </p:animEffect>
                  </p:childTnLst>
                </p:cTn>
              </p:par>
            </p:tnLst>
          </p:tmpl>
          <p:tmpl lvl="2">
            <p:tnLst>
              <p:par>
                <p:cTn presetID="22" presetClass="entr" presetSubtype="8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3"/>
                        </p:tgtEl>
                      </p:cBhvr>
                    </p:animEffect>
                  </p:childTnLst>
                </p:cTn>
              </p:par>
            </p:tnLst>
          </p:tmpl>
          <p:tmpl lvl="3">
            <p:tnLst>
              <p:par>
                <p:cTn presetID="22" presetClass="entr" presetSubtype="8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3"/>
                        </p:tgtEl>
                      </p:cBhvr>
                    </p:animEffect>
                  </p:childTnLst>
                </p:cTn>
              </p:par>
            </p:tnLst>
          </p:tmpl>
          <p:tmpl lvl="4">
            <p:tnLst>
              <p:par>
                <p:cTn presetID="22" presetClass="entr" presetSubtype="8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3"/>
                        </p:tgtEl>
                      </p:cBhvr>
                    </p:animEffect>
                  </p:childTnLst>
                </p:cTn>
              </p:par>
            </p:tnLst>
          </p:tmpl>
          <p:tmpl lvl="5">
            <p:tnLst>
              <p:par>
                <p:cTn presetID="22" presetClass="entr" presetSubtype="8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3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  <p:hf hdr="0" dt="0"/>
  <p:txStyles>
    <p:titleStyle>
      <a:lvl1pPr marL="319088" indent="-319088" algn="r" rtl="0" eaLnBrk="1" fontAlgn="base" hangingPunct="1">
        <a:spcBef>
          <a:spcPct val="0"/>
        </a:spcBef>
        <a:spcAft>
          <a:spcPct val="0"/>
        </a:spcAft>
        <a:buClr>
          <a:srgbClr val="C3260C"/>
        </a:buClr>
        <a:buSzPct val="128000"/>
        <a:buFont typeface="Georgia" pitchFamily="18" charset="0"/>
        <a:buChar char="*"/>
        <a:defRPr sz="4600" b="1" kern="1200">
          <a:gradFill>
            <a:gsLst>
              <a:gs pos="0">
                <a:schemeClr val="tx1"/>
              </a:gs>
              <a:gs pos="40000">
                <a:schemeClr val="tx1">
                  <a:lumMod val="75000"/>
                  <a:lumOff val="25000"/>
                </a:schemeClr>
              </a:gs>
              <a:gs pos="100000">
                <a:schemeClr val="tx2">
                  <a:alpha val="65000"/>
                </a:schemeClr>
              </a:gs>
            </a:gsLst>
            <a:lin ang="5400000" scaled="0"/>
          </a:gradFill>
          <a:effectLst>
            <a:reflection blurRad="6350" stA="55000" endA="300" endPos="45500" dir="5400000" sy="-100000" algn="bl" rotWithShape="0"/>
          </a:effectLst>
          <a:latin typeface="+mj-lt"/>
          <a:ea typeface="+mj-ea"/>
          <a:cs typeface="+mj-cs"/>
        </a:defRPr>
      </a:lvl1pPr>
      <a:lvl2pPr marL="319088" indent="-319088" algn="r" rtl="0" eaLnBrk="1" fontAlgn="base" hangingPunct="1">
        <a:spcBef>
          <a:spcPct val="0"/>
        </a:spcBef>
        <a:spcAft>
          <a:spcPct val="0"/>
        </a:spcAft>
        <a:buClr>
          <a:srgbClr val="C3260C"/>
        </a:buClr>
        <a:buSzPct val="128000"/>
        <a:buFont typeface="Georgia" pitchFamily="18" charset="0"/>
        <a:buChar char="*"/>
        <a:defRPr sz="4600" b="1">
          <a:solidFill>
            <a:schemeClr val="tx1"/>
          </a:solidFill>
          <a:latin typeface="Trebuchet MS" pitchFamily="34" charset="0"/>
        </a:defRPr>
      </a:lvl2pPr>
      <a:lvl3pPr marL="319088" indent="-319088" algn="r" rtl="0" eaLnBrk="1" fontAlgn="base" hangingPunct="1">
        <a:spcBef>
          <a:spcPct val="0"/>
        </a:spcBef>
        <a:spcAft>
          <a:spcPct val="0"/>
        </a:spcAft>
        <a:buClr>
          <a:srgbClr val="C3260C"/>
        </a:buClr>
        <a:buSzPct val="128000"/>
        <a:buFont typeface="Georgia" pitchFamily="18" charset="0"/>
        <a:buChar char="*"/>
        <a:defRPr sz="4600" b="1">
          <a:solidFill>
            <a:schemeClr val="tx1"/>
          </a:solidFill>
          <a:latin typeface="Trebuchet MS" pitchFamily="34" charset="0"/>
        </a:defRPr>
      </a:lvl3pPr>
      <a:lvl4pPr marL="319088" indent="-319088" algn="r" rtl="0" eaLnBrk="1" fontAlgn="base" hangingPunct="1">
        <a:spcBef>
          <a:spcPct val="0"/>
        </a:spcBef>
        <a:spcAft>
          <a:spcPct val="0"/>
        </a:spcAft>
        <a:buClr>
          <a:srgbClr val="C3260C"/>
        </a:buClr>
        <a:buSzPct val="128000"/>
        <a:buFont typeface="Georgia" pitchFamily="18" charset="0"/>
        <a:buChar char="*"/>
        <a:defRPr sz="4600" b="1">
          <a:solidFill>
            <a:schemeClr val="tx1"/>
          </a:solidFill>
          <a:latin typeface="Trebuchet MS" pitchFamily="34" charset="0"/>
        </a:defRPr>
      </a:lvl4pPr>
      <a:lvl5pPr marL="319088" indent="-319088" algn="r" rtl="0" eaLnBrk="1" fontAlgn="base" hangingPunct="1">
        <a:spcBef>
          <a:spcPct val="0"/>
        </a:spcBef>
        <a:spcAft>
          <a:spcPct val="0"/>
        </a:spcAft>
        <a:buClr>
          <a:srgbClr val="C3260C"/>
        </a:buClr>
        <a:buSzPct val="128000"/>
        <a:buFont typeface="Georgia" pitchFamily="18" charset="0"/>
        <a:buChar char="*"/>
        <a:defRPr sz="4600" b="1">
          <a:solidFill>
            <a:schemeClr val="tx1"/>
          </a:solidFill>
          <a:latin typeface="Trebuchet MS" pitchFamily="34" charset="0"/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28600" indent="-182563" algn="l" rtl="0" eaLnBrk="1" fontAlgn="base" hangingPunct="1">
        <a:spcBef>
          <a:spcPct val="20000"/>
        </a:spcBef>
        <a:spcAft>
          <a:spcPts val="300"/>
        </a:spcAft>
        <a:buClr>
          <a:srgbClr val="C3260C"/>
        </a:buClr>
        <a:buSzPct val="130000"/>
        <a:buFont typeface="Georgia" pitchFamily="18" charset="0"/>
        <a:buChar char="*"/>
        <a:defRPr sz="2200" kern="1200">
          <a:solidFill>
            <a:srgbClr val="404040"/>
          </a:solidFill>
          <a:latin typeface="+mn-lt"/>
          <a:ea typeface="+mn-ea"/>
          <a:cs typeface="+mn-cs"/>
        </a:defRPr>
      </a:lvl1pPr>
      <a:lvl2pPr marL="547688" indent="-182563" algn="l" rtl="0" eaLnBrk="1" fontAlgn="base" hangingPunct="1">
        <a:spcBef>
          <a:spcPct val="20000"/>
        </a:spcBef>
        <a:spcAft>
          <a:spcPts val="300"/>
        </a:spcAft>
        <a:buClr>
          <a:srgbClr val="C3260C"/>
        </a:buClr>
        <a:buSzPct val="130000"/>
        <a:buFont typeface="Georgia" pitchFamily="18" charset="0"/>
        <a:buChar char="*"/>
        <a:defRPr sz="2000" kern="1200">
          <a:solidFill>
            <a:srgbClr val="404040"/>
          </a:solidFill>
          <a:latin typeface="+mn-lt"/>
          <a:ea typeface="+mn-ea"/>
          <a:cs typeface="+mn-cs"/>
        </a:defRPr>
      </a:lvl2pPr>
      <a:lvl3pPr marL="822325" indent="-182563" algn="l" rtl="0" eaLnBrk="1" fontAlgn="base" hangingPunct="1">
        <a:spcBef>
          <a:spcPct val="20000"/>
        </a:spcBef>
        <a:spcAft>
          <a:spcPts val="300"/>
        </a:spcAft>
        <a:buClr>
          <a:srgbClr val="C3260C"/>
        </a:buClr>
        <a:buSzPct val="130000"/>
        <a:buFont typeface="Georgia" pitchFamily="18" charset="0"/>
        <a:buChar char="*"/>
        <a:defRPr kern="1200">
          <a:solidFill>
            <a:srgbClr val="404040"/>
          </a:solidFill>
          <a:latin typeface="+mn-lt"/>
          <a:ea typeface="+mn-ea"/>
          <a:cs typeface="+mn-cs"/>
        </a:defRPr>
      </a:lvl3pPr>
      <a:lvl4pPr marL="1096963" indent="-182563" algn="l" rtl="0" eaLnBrk="1" fontAlgn="base" hangingPunct="1">
        <a:spcBef>
          <a:spcPct val="20000"/>
        </a:spcBef>
        <a:spcAft>
          <a:spcPts val="300"/>
        </a:spcAft>
        <a:buClr>
          <a:srgbClr val="C3260C"/>
        </a:buClr>
        <a:buSzPct val="130000"/>
        <a:buFont typeface="Georgia" pitchFamily="18" charset="0"/>
        <a:buChar char="*"/>
        <a:defRPr sz="1600" kern="1200">
          <a:solidFill>
            <a:srgbClr val="404040"/>
          </a:solidFill>
          <a:latin typeface="+mn-lt"/>
          <a:ea typeface="+mn-ea"/>
          <a:cs typeface="+mn-cs"/>
        </a:defRPr>
      </a:lvl4pPr>
      <a:lvl5pPr marL="1389063" indent="-182563" algn="l" rtl="0" eaLnBrk="1" fontAlgn="base" hangingPunct="1">
        <a:spcBef>
          <a:spcPct val="20000"/>
        </a:spcBef>
        <a:spcAft>
          <a:spcPts val="300"/>
        </a:spcAft>
        <a:buClr>
          <a:srgbClr val="C3260C"/>
        </a:buClr>
        <a:buSzPct val="130000"/>
        <a:buFont typeface="Georgia" pitchFamily="18" charset="0"/>
        <a:buChar char="*"/>
        <a:defRPr sz="1400" kern="1200">
          <a:solidFill>
            <a:srgbClr val="404040"/>
          </a:solidFill>
          <a:latin typeface="+mn-lt"/>
          <a:ea typeface="+mn-ea"/>
          <a:cs typeface="+mn-cs"/>
        </a:defRPr>
      </a:lvl5pPr>
      <a:lvl6pPr marL="166420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965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22860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2587752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 shadeToTitle="1">
        <a:gradFill flip="none" rotWithShape="1">
          <a:gsLst>
            <a:gs pos="17000">
              <a:schemeClr val="bg2">
                <a:tint val="98000"/>
                <a:shade val="90000"/>
                <a:satMod val="160000"/>
                <a:lumMod val="100000"/>
              </a:schemeClr>
            </a:gs>
            <a:gs pos="60000">
              <a:schemeClr val="bg2">
                <a:tint val="95000"/>
                <a:shade val="100000"/>
                <a:satMod val="130000"/>
                <a:lumMod val="130000"/>
              </a:schemeClr>
            </a:gs>
            <a:gs pos="100000">
              <a:schemeClr val="bg2">
                <a:tint val="97000"/>
                <a:shade val="100000"/>
                <a:hueMod val="100000"/>
                <a:satMod val="140000"/>
                <a:lumMod val="80000"/>
              </a:schemeClr>
            </a:gs>
          </a:gsLst>
          <a:path path="shap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5105400"/>
            <a:ext cx="9144000" cy="175260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51054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3768725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6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793875" y="4371975"/>
            <a:ext cx="6511925" cy="1143000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1143000" y="731838"/>
            <a:ext cx="6400800" cy="3475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172200" y="6172200"/>
            <a:ext cx="2514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>
              <a:defRPr/>
            </a:pPr>
            <a:fld id="{CB52FA1F-4CF6-4EE5-A7ED-2ABF8599451A}" type="datetime1">
              <a:rPr lang="en-US" smtClean="0"/>
              <a:pPr>
                <a:defRPr/>
              </a:pPr>
              <a:t>11/9/2011</a:t>
            </a:fld>
            <a:endParaRPr lang="en-US" sz="1000" dirty="0">
              <a:solidFill>
                <a:schemeClr val="tx1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7200" y="6172200"/>
            <a:ext cx="3352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r>
              <a:rPr lang="en-US" smtClean="0"/>
              <a:t>© 2008 Thomson/South-Western. All rights reserved.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810000" y="6172200"/>
            <a:ext cx="1828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r>
              <a:rPr lang="en-US" smtClean="0"/>
              <a:t>5–</a:t>
            </a:r>
            <a:fld id="{22311AF2-5E87-4AD9-B3B4-DA4DE34BAB0A}" type="slidenum">
              <a:rPr lang="en-US" smtClean="0">
                <a:cs typeface="+mn-cs"/>
              </a:rPr>
              <a:pPr/>
              <a:t>‹#›</a:t>
            </a:fld>
            <a:endParaRPr lang="en-US">
              <a:cs typeface="+mn-cs"/>
            </a:endParaRPr>
          </a:p>
        </p:txBody>
      </p:sp>
      <p:pic>
        <p:nvPicPr>
          <p:cNvPr id="11" name="Picture 6" descr="SW star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69225" y="6537325"/>
            <a:ext cx="552450" cy="161925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6" descr="SW star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69225" y="6537325"/>
            <a:ext cx="552450" cy="161925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719" r:id="rId1"/>
    <p:sldLayoutId id="2147483720" r:id="rId2"/>
    <p:sldLayoutId id="2147483721" r:id="rId3"/>
    <p:sldLayoutId id="2147483722" r:id="rId4"/>
    <p:sldLayoutId id="2147483723" r:id="rId5"/>
    <p:sldLayoutId id="2147483724" r:id="rId6"/>
    <p:sldLayoutId id="2147483725" r:id="rId7"/>
    <p:sldLayoutId id="2147483726" r:id="rId8"/>
  </p:sldLayoutIdLst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3" autoUpdateAnimBg="0">
        <p:tmplLst>
          <p:tmpl lvl="1">
            <p:tnLst>
              <p:par>
                <p:cTn presetID="22" presetClass="entr" presetSubtype="8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3"/>
                        </p:tgtEl>
                      </p:cBhvr>
                    </p:animEffect>
                  </p:childTnLst>
                </p:cTn>
              </p:par>
            </p:tnLst>
          </p:tmpl>
          <p:tmpl lvl="2">
            <p:tnLst>
              <p:par>
                <p:cTn presetID="22" presetClass="entr" presetSubtype="8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3"/>
                        </p:tgtEl>
                      </p:cBhvr>
                    </p:animEffect>
                  </p:childTnLst>
                </p:cTn>
              </p:par>
            </p:tnLst>
          </p:tmpl>
          <p:tmpl lvl="3">
            <p:tnLst>
              <p:par>
                <p:cTn presetID="22" presetClass="entr" presetSubtype="8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3"/>
                        </p:tgtEl>
                      </p:cBhvr>
                    </p:animEffect>
                  </p:childTnLst>
                </p:cTn>
              </p:par>
            </p:tnLst>
          </p:tmpl>
          <p:tmpl lvl="4">
            <p:tnLst>
              <p:par>
                <p:cTn presetID="22" presetClass="entr" presetSubtype="8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3"/>
                        </p:tgtEl>
                      </p:cBhvr>
                    </p:animEffect>
                  </p:childTnLst>
                </p:cTn>
              </p:par>
            </p:tnLst>
          </p:tmpl>
          <p:tmpl lvl="5">
            <p:tnLst>
              <p:par>
                <p:cTn presetID="22" presetClass="entr" presetSubtype="8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3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  <p:hf hdr="0" dt="0"/>
  <p:txStyles>
    <p:titleStyle>
      <a:lvl1pPr marL="319088" indent="-319088" algn="r" rtl="0" eaLnBrk="1" fontAlgn="base" hangingPunct="1">
        <a:spcBef>
          <a:spcPct val="0"/>
        </a:spcBef>
        <a:spcAft>
          <a:spcPct val="0"/>
        </a:spcAft>
        <a:buClr>
          <a:srgbClr val="C3260C"/>
        </a:buClr>
        <a:buSzPct val="128000"/>
        <a:buFont typeface="Georgia" pitchFamily="18" charset="0"/>
        <a:buChar char="*"/>
        <a:defRPr sz="4600" b="1" kern="1200">
          <a:gradFill>
            <a:gsLst>
              <a:gs pos="0">
                <a:schemeClr val="tx1"/>
              </a:gs>
              <a:gs pos="40000">
                <a:schemeClr val="tx1">
                  <a:lumMod val="75000"/>
                  <a:lumOff val="25000"/>
                </a:schemeClr>
              </a:gs>
              <a:gs pos="100000">
                <a:schemeClr val="tx2">
                  <a:alpha val="65000"/>
                </a:schemeClr>
              </a:gs>
            </a:gsLst>
            <a:lin ang="5400000" scaled="0"/>
          </a:gradFill>
          <a:effectLst>
            <a:reflection blurRad="6350" stA="55000" endA="300" endPos="45500" dir="5400000" sy="-100000" algn="bl" rotWithShape="0"/>
          </a:effectLst>
          <a:latin typeface="+mj-lt"/>
          <a:ea typeface="+mj-ea"/>
          <a:cs typeface="+mj-cs"/>
        </a:defRPr>
      </a:lvl1pPr>
      <a:lvl2pPr marL="319088" indent="-319088" algn="r" rtl="0" eaLnBrk="1" fontAlgn="base" hangingPunct="1">
        <a:spcBef>
          <a:spcPct val="0"/>
        </a:spcBef>
        <a:spcAft>
          <a:spcPct val="0"/>
        </a:spcAft>
        <a:buClr>
          <a:srgbClr val="C3260C"/>
        </a:buClr>
        <a:buSzPct val="128000"/>
        <a:buFont typeface="Georgia" pitchFamily="18" charset="0"/>
        <a:buChar char="*"/>
        <a:defRPr sz="4600" b="1">
          <a:solidFill>
            <a:schemeClr val="tx1"/>
          </a:solidFill>
          <a:latin typeface="Trebuchet MS" pitchFamily="34" charset="0"/>
        </a:defRPr>
      </a:lvl2pPr>
      <a:lvl3pPr marL="319088" indent="-319088" algn="r" rtl="0" eaLnBrk="1" fontAlgn="base" hangingPunct="1">
        <a:spcBef>
          <a:spcPct val="0"/>
        </a:spcBef>
        <a:spcAft>
          <a:spcPct val="0"/>
        </a:spcAft>
        <a:buClr>
          <a:srgbClr val="C3260C"/>
        </a:buClr>
        <a:buSzPct val="128000"/>
        <a:buFont typeface="Georgia" pitchFamily="18" charset="0"/>
        <a:buChar char="*"/>
        <a:defRPr sz="4600" b="1">
          <a:solidFill>
            <a:schemeClr val="tx1"/>
          </a:solidFill>
          <a:latin typeface="Trebuchet MS" pitchFamily="34" charset="0"/>
        </a:defRPr>
      </a:lvl3pPr>
      <a:lvl4pPr marL="319088" indent="-319088" algn="r" rtl="0" eaLnBrk="1" fontAlgn="base" hangingPunct="1">
        <a:spcBef>
          <a:spcPct val="0"/>
        </a:spcBef>
        <a:spcAft>
          <a:spcPct val="0"/>
        </a:spcAft>
        <a:buClr>
          <a:srgbClr val="C3260C"/>
        </a:buClr>
        <a:buSzPct val="128000"/>
        <a:buFont typeface="Georgia" pitchFamily="18" charset="0"/>
        <a:buChar char="*"/>
        <a:defRPr sz="4600" b="1">
          <a:solidFill>
            <a:schemeClr val="tx1"/>
          </a:solidFill>
          <a:latin typeface="Trebuchet MS" pitchFamily="34" charset="0"/>
        </a:defRPr>
      </a:lvl4pPr>
      <a:lvl5pPr marL="319088" indent="-319088" algn="r" rtl="0" eaLnBrk="1" fontAlgn="base" hangingPunct="1">
        <a:spcBef>
          <a:spcPct val="0"/>
        </a:spcBef>
        <a:spcAft>
          <a:spcPct val="0"/>
        </a:spcAft>
        <a:buClr>
          <a:srgbClr val="C3260C"/>
        </a:buClr>
        <a:buSzPct val="128000"/>
        <a:buFont typeface="Georgia" pitchFamily="18" charset="0"/>
        <a:buChar char="*"/>
        <a:defRPr sz="4600" b="1">
          <a:solidFill>
            <a:schemeClr val="tx1"/>
          </a:solidFill>
          <a:latin typeface="Trebuchet MS" pitchFamily="34" charset="0"/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28600" indent="-182563" algn="l" rtl="0" eaLnBrk="1" fontAlgn="base" hangingPunct="1">
        <a:spcBef>
          <a:spcPct val="20000"/>
        </a:spcBef>
        <a:spcAft>
          <a:spcPts val="300"/>
        </a:spcAft>
        <a:buClr>
          <a:srgbClr val="C3260C"/>
        </a:buClr>
        <a:buSzPct val="130000"/>
        <a:buFont typeface="Georgia" pitchFamily="18" charset="0"/>
        <a:buChar char="*"/>
        <a:defRPr sz="2200" kern="1200">
          <a:solidFill>
            <a:srgbClr val="404040"/>
          </a:solidFill>
          <a:latin typeface="+mn-lt"/>
          <a:ea typeface="+mn-ea"/>
          <a:cs typeface="+mn-cs"/>
        </a:defRPr>
      </a:lvl1pPr>
      <a:lvl2pPr marL="547688" indent="-182563" algn="l" rtl="0" eaLnBrk="1" fontAlgn="base" hangingPunct="1">
        <a:spcBef>
          <a:spcPct val="20000"/>
        </a:spcBef>
        <a:spcAft>
          <a:spcPts val="300"/>
        </a:spcAft>
        <a:buClr>
          <a:srgbClr val="C3260C"/>
        </a:buClr>
        <a:buSzPct val="130000"/>
        <a:buFont typeface="Georgia" pitchFamily="18" charset="0"/>
        <a:buChar char="*"/>
        <a:defRPr sz="2000" kern="1200">
          <a:solidFill>
            <a:srgbClr val="404040"/>
          </a:solidFill>
          <a:latin typeface="+mn-lt"/>
          <a:ea typeface="+mn-ea"/>
          <a:cs typeface="+mn-cs"/>
        </a:defRPr>
      </a:lvl2pPr>
      <a:lvl3pPr marL="822325" indent="-182563" algn="l" rtl="0" eaLnBrk="1" fontAlgn="base" hangingPunct="1">
        <a:spcBef>
          <a:spcPct val="20000"/>
        </a:spcBef>
        <a:spcAft>
          <a:spcPts val="300"/>
        </a:spcAft>
        <a:buClr>
          <a:srgbClr val="C3260C"/>
        </a:buClr>
        <a:buSzPct val="130000"/>
        <a:buFont typeface="Georgia" pitchFamily="18" charset="0"/>
        <a:buChar char="*"/>
        <a:defRPr kern="1200">
          <a:solidFill>
            <a:srgbClr val="404040"/>
          </a:solidFill>
          <a:latin typeface="+mn-lt"/>
          <a:ea typeface="+mn-ea"/>
          <a:cs typeface="+mn-cs"/>
        </a:defRPr>
      </a:lvl3pPr>
      <a:lvl4pPr marL="1096963" indent="-182563" algn="l" rtl="0" eaLnBrk="1" fontAlgn="base" hangingPunct="1">
        <a:spcBef>
          <a:spcPct val="20000"/>
        </a:spcBef>
        <a:spcAft>
          <a:spcPts val="300"/>
        </a:spcAft>
        <a:buClr>
          <a:srgbClr val="C3260C"/>
        </a:buClr>
        <a:buSzPct val="130000"/>
        <a:buFont typeface="Georgia" pitchFamily="18" charset="0"/>
        <a:buChar char="*"/>
        <a:defRPr sz="1600" kern="1200">
          <a:solidFill>
            <a:srgbClr val="404040"/>
          </a:solidFill>
          <a:latin typeface="+mn-lt"/>
          <a:ea typeface="+mn-ea"/>
          <a:cs typeface="+mn-cs"/>
        </a:defRPr>
      </a:lvl4pPr>
      <a:lvl5pPr marL="1389063" indent="-182563" algn="l" rtl="0" eaLnBrk="1" fontAlgn="base" hangingPunct="1">
        <a:spcBef>
          <a:spcPct val="20000"/>
        </a:spcBef>
        <a:spcAft>
          <a:spcPts val="300"/>
        </a:spcAft>
        <a:buClr>
          <a:srgbClr val="C3260C"/>
        </a:buClr>
        <a:buSzPct val="130000"/>
        <a:buFont typeface="Georgia" pitchFamily="18" charset="0"/>
        <a:buChar char="*"/>
        <a:defRPr sz="1400" kern="1200">
          <a:solidFill>
            <a:srgbClr val="404040"/>
          </a:solidFill>
          <a:latin typeface="+mn-lt"/>
          <a:ea typeface="+mn-ea"/>
          <a:cs typeface="+mn-cs"/>
        </a:defRPr>
      </a:lvl5pPr>
      <a:lvl6pPr marL="166420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965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22860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2587752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0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4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46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46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46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46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46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46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46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46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46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46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46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4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011708" y="4052889"/>
            <a:ext cx="6766485" cy="1206499"/>
          </a:xfrm>
          <a:prstGeom prst="rect">
            <a:avLst/>
          </a:prstGeom>
          <a:solidFill>
            <a:srgbClr val="1655A2">
              <a:alpha val="69020"/>
            </a:srgbClr>
          </a:solidFill>
          <a:effectLst/>
        </p:spPr>
        <p:txBody>
          <a:bodyPr/>
          <a:lstStyle>
            <a:lvl1pPr marL="319088" indent="-319088" eaLnBrk="0" hangingPunct="0">
              <a:buClr>
                <a:srgbClr val="C3260C"/>
              </a:buClr>
              <a:buSzPct val="128000"/>
              <a:buFont typeface="Georgia" pitchFamily="18" charset="0"/>
              <a:buChar char="*"/>
              <a:defRPr sz="4600" b="1" baseline="0">
                <a:solidFill>
                  <a:schemeClr val="bg1"/>
                </a:solidFill>
                <a:effectLst>
                  <a:reflection blurRad="6350" stA="55000" endA="300" endPos="45500" dir="5400000" sy="-100000" algn="bl" rotWithShape="0"/>
                </a:effectLst>
                <a:latin typeface="+mj-lt"/>
                <a:ea typeface="+mj-ea"/>
                <a:cs typeface="+mj-cs"/>
              </a:defRPr>
            </a:lvl1pPr>
            <a:lvl2pPr marL="319088" indent="-319088" algn="r" eaLnBrk="0" hangingPunct="0">
              <a:buClr>
                <a:srgbClr val="C3260C"/>
              </a:buClr>
              <a:buSzPct val="128000"/>
              <a:buFont typeface="Georgia" pitchFamily="18" charset="0"/>
              <a:buChar char="*"/>
              <a:defRPr sz="4600" b="1">
                <a:latin typeface="Trebuchet MS" pitchFamily="34" charset="0"/>
              </a:defRPr>
            </a:lvl2pPr>
            <a:lvl3pPr marL="319088" indent="-319088" algn="r" eaLnBrk="0" hangingPunct="0">
              <a:buClr>
                <a:srgbClr val="C3260C"/>
              </a:buClr>
              <a:buSzPct val="128000"/>
              <a:buFont typeface="Georgia" pitchFamily="18" charset="0"/>
              <a:buChar char="*"/>
              <a:defRPr sz="4600" b="1">
                <a:latin typeface="Trebuchet MS" pitchFamily="34" charset="0"/>
              </a:defRPr>
            </a:lvl3pPr>
            <a:lvl4pPr marL="319088" indent="-319088" algn="r" eaLnBrk="0" hangingPunct="0">
              <a:buClr>
                <a:srgbClr val="C3260C"/>
              </a:buClr>
              <a:buSzPct val="128000"/>
              <a:buFont typeface="Georgia" pitchFamily="18" charset="0"/>
              <a:buChar char="*"/>
              <a:defRPr sz="4600" b="1">
                <a:latin typeface="Trebuchet MS" pitchFamily="34" charset="0"/>
              </a:defRPr>
            </a:lvl4pPr>
            <a:lvl5pPr marL="319088" indent="-319088" algn="r" eaLnBrk="0" hangingPunct="0">
              <a:buClr>
                <a:srgbClr val="C3260C"/>
              </a:buClr>
              <a:buSzPct val="128000"/>
              <a:buFont typeface="Georgia" pitchFamily="18" charset="0"/>
              <a:buChar char="*"/>
              <a:defRPr sz="4600" b="1">
                <a:latin typeface="Trebuchet MS" pitchFamily="34" charset="0"/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>
              <a:defRPr/>
            </a:pPr>
            <a:r>
              <a:rPr lang="en-US" sz="3200" dirty="0" smtClean="0"/>
              <a:t>Chapter 3: The Manager’s Environment</a:t>
            </a:r>
            <a:endParaRPr lang="en-US" sz="3200" dirty="0"/>
          </a:p>
        </p:txBody>
      </p:sp>
    </p:spTree>
    <p:extLst>
      <p:ext uri="{BB962C8B-B14F-4D97-AF65-F5344CB8AC3E}">
        <p14:creationId xmlns="" xmlns:p14="http://schemas.microsoft.com/office/powerpoint/2010/main" val="821276763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8683" y="269844"/>
            <a:ext cx="7955193" cy="641334"/>
          </a:xfrm>
        </p:spPr>
        <p:txBody>
          <a:bodyPr/>
          <a:lstStyle/>
          <a:p>
            <a:r>
              <a:rPr lang="en-US" dirty="0" smtClean="0"/>
              <a:t>Learning Objectives</a:t>
            </a:r>
            <a:endParaRPr lang="en-US" dirty="0"/>
          </a:p>
        </p:txBody>
      </p:sp>
      <p:sp>
        <p:nvSpPr>
          <p:cNvPr id="260106" name="Rectangle 10"/>
          <p:cNvSpPr>
            <a:spLocks noGrp="1" noChangeArrowheads="1"/>
          </p:cNvSpPr>
          <p:nvPr>
            <p:ph sz="quarter" idx="13"/>
          </p:nvPr>
        </p:nvSpPr>
        <p:spPr/>
        <p:txBody>
          <a:bodyPr/>
          <a:lstStyle/>
          <a:p>
            <a:pPr marL="533400" indent="-533400">
              <a:spcBef>
                <a:spcPct val="50000"/>
              </a:spcBef>
              <a:buClr>
                <a:srgbClr val="C00000"/>
              </a:buClr>
              <a:buFontTx/>
              <a:buAutoNum type="arabicPeriod"/>
            </a:pPr>
            <a:r>
              <a:rPr lang="en-US" sz="2300" dirty="0">
                <a:solidFill>
                  <a:srgbClr val="003366"/>
                </a:solidFill>
              </a:rPr>
              <a:t>Discuss why organizations are </a:t>
            </a:r>
            <a:r>
              <a:rPr lang="en-US" sz="2300" dirty="0" smtClean="0">
                <a:solidFill>
                  <a:srgbClr val="003366"/>
                </a:solidFill>
              </a:rPr>
              <a:t>considered to be open </a:t>
            </a:r>
            <a:r>
              <a:rPr lang="en-US" sz="2300" dirty="0">
                <a:solidFill>
                  <a:srgbClr val="003366"/>
                </a:solidFill>
              </a:rPr>
              <a:t>systems</a:t>
            </a:r>
          </a:p>
          <a:p>
            <a:pPr marL="533400" indent="-533400">
              <a:spcBef>
                <a:spcPct val="50000"/>
              </a:spcBef>
              <a:buClr>
                <a:srgbClr val="C00000"/>
              </a:buClr>
              <a:buFontTx/>
              <a:buAutoNum type="arabicPeriod"/>
            </a:pPr>
            <a:r>
              <a:rPr lang="en-US" sz="2300" dirty="0">
                <a:solidFill>
                  <a:srgbClr val="003366"/>
                </a:solidFill>
              </a:rPr>
              <a:t>Identify the elements in an organization’s internal environment</a:t>
            </a:r>
          </a:p>
          <a:p>
            <a:pPr marL="533400" indent="-533400">
              <a:spcBef>
                <a:spcPct val="50000"/>
              </a:spcBef>
              <a:buClr>
                <a:srgbClr val="C00000"/>
              </a:buClr>
              <a:buFontTx/>
              <a:buAutoNum type="arabicPeriod"/>
            </a:pPr>
            <a:r>
              <a:rPr lang="en-US" sz="2300" dirty="0">
                <a:solidFill>
                  <a:srgbClr val="003366"/>
                </a:solidFill>
              </a:rPr>
              <a:t>Describe the directly interactive forces in an organization’s external environment</a:t>
            </a:r>
          </a:p>
          <a:p>
            <a:pPr marL="533400" indent="-533400">
              <a:spcBef>
                <a:spcPct val="50000"/>
              </a:spcBef>
              <a:buClr>
                <a:srgbClr val="C00000"/>
              </a:buClr>
              <a:buFontTx/>
              <a:buAutoNum type="arabicPeriod"/>
            </a:pPr>
            <a:r>
              <a:rPr lang="en-US" sz="2300" dirty="0">
                <a:solidFill>
                  <a:srgbClr val="003366"/>
                </a:solidFill>
              </a:rPr>
              <a:t>Determine the indirectly interactive forces in an organization’s external </a:t>
            </a:r>
            <a:r>
              <a:rPr lang="en-US" sz="2300" dirty="0" smtClean="0">
                <a:solidFill>
                  <a:srgbClr val="003366"/>
                </a:solidFill>
              </a:rPr>
              <a:t>environment</a:t>
            </a:r>
            <a:endParaRPr lang="en-US" sz="2300" dirty="0">
              <a:solidFill>
                <a:srgbClr val="003366"/>
              </a:solidFill>
            </a:endParaRPr>
          </a:p>
        </p:txBody>
      </p:sp>
      <p:sp>
        <p:nvSpPr>
          <p:cNvPr id="7" name="Slide Number Placeholder 4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r>
              <a:rPr lang="en-US"/>
              <a:t>5–</a:t>
            </a:r>
            <a:fld id="{D7007126-E940-4DE5-A87D-B39A4A506ADD}" type="slidenum">
              <a:rPr lang="en-US"/>
              <a:pPr/>
              <a:t>2</a:t>
            </a:fld>
            <a:endParaRPr lang="en-US"/>
          </a:p>
        </p:txBody>
      </p:sp>
      <p:sp>
        <p:nvSpPr>
          <p:cNvPr id="260115" name="AutoShape 19"/>
          <p:cNvSpPr>
            <a:spLocks noChangeArrowheads="1"/>
          </p:cNvSpPr>
          <p:nvPr/>
        </p:nvSpPr>
        <p:spPr bwMode="auto">
          <a:xfrm>
            <a:off x="365807" y="1052847"/>
            <a:ext cx="8503556" cy="4936446"/>
          </a:xfrm>
          <a:prstGeom prst="roundRect">
            <a:avLst>
              <a:gd name="adj" fmla="val 5412"/>
            </a:avLst>
          </a:prstGeom>
          <a:noFill/>
          <a:ln w="12700">
            <a:solidFill>
              <a:srgbClr val="336699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60107" name="Rectangle 11"/>
          <p:cNvSpPr>
            <a:spLocks noChangeArrowheads="1"/>
          </p:cNvSpPr>
          <p:nvPr/>
        </p:nvSpPr>
        <p:spPr bwMode="blackWhite">
          <a:xfrm>
            <a:off x="365807" y="1052847"/>
            <a:ext cx="7406594" cy="8309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CC6600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107763" dir="2700000" algn="ctr" rotWithShape="0">
                    <a:srgbClr val="EAEAEA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20000"/>
              </a:spcBef>
            </a:pPr>
            <a:r>
              <a:rPr lang="en-US" sz="2400" dirty="0">
                <a:solidFill>
                  <a:srgbClr val="336699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After reading and studying this chapter, you should be able to: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65807" y="6367195"/>
            <a:ext cx="749799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© 2013 </a:t>
            </a:r>
            <a:r>
              <a:rPr lang="en-US" dirty="0" err="1" smtClean="0"/>
              <a:t>Cengage</a:t>
            </a:r>
            <a:r>
              <a:rPr lang="en-US" dirty="0" smtClean="0"/>
              <a:t> Learning. All Rights Reserved. May not be copied, scanned, or duplicated in whole or in part, except for use as permitted in a license distributed with a certain product or service or otherwise on a password–protected</a:t>
            </a:r>
            <a:r>
              <a:rPr lang="en-US" baseline="0" dirty="0" smtClean="0"/>
              <a:t> website for classroom.</a:t>
            </a:r>
            <a:endParaRPr lang="en-US" dirty="0"/>
          </a:p>
        </p:txBody>
      </p:sp>
    </p:spTree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010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6010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010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26010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010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26010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010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26010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0106" grpId="0" build="p" bldLvl="3" autoUpdateAnimBg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45" y="137196"/>
            <a:ext cx="7955193" cy="864897"/>
          </a:xfrm>
        </p:spPr>
        <p:txBody>
          <a:bodyPr/>
          <a:lstStyle/>
          <a:p>
            <a:r>
              <a:rPr lang="en-US" dirty="0"/>
              <a:t>Learning </a:t>
            </a:r>
            <a:r>
              <a:rPr lang="en-US" dirty="0" smtClean="0"/>
              <a:t>Objectives </a:t>
            </a:r>
            <a:r>
              <a:rPr lang="en-US" sz="2000" dirty="0" smtClean="0"/>
              <a:t>(Continued)</a:t>
            </a:r>
            <a:endParaRPr lang="en-US" dirty="0"/>
          </a:p>
        </p:txBody>
      </p:sp>
      <p:sp>
        <p:nvSpPr>
          <p:cNvPr id="548868" name="Rectangle 4"/>
          <p:cNvSpPr>
            <a:spLocks noGrp="1" noChangeArrowheads="1"/>
          </p:cNvSpPr>
          <p:nvPr>
            <p:ph sz="quarter" idx="13"/>
          </p:nvPr>
        </p:nvSpPr>
        <p:spPr>
          <a:xfrm>
            <a:off x="1188757" y="2277644"/>
            <a:ext cx="6400800" cy="3474720"/>
          </a:xfrm>
        </p:spPr>
        <p:txBody>
          <a:bodyPr/>
          <a:lstStyle/>
          <a:p>
            <a:pPr marL="533400" indent="-533400">
              <a:spcBef>
                <a:spcPct val="50000"/>
              </a:spcBef>
              <a:buClr>
                <a:srgbClr val="C00000"/>
              </a:buClr>
              <a:buFont typeface="+mj-lt"/>
              <a:buAutoNum type="arabicPeriod" startAt="5"/>
            </a:pPr>
            <a:r>
              <a:rPr lang="en-US" sz="2400" dirty="0">
                <a:solidFill>
                  <a:srgbClr val="003366"/>
                </a:solidFill>
              </a:rPr>
              <a:t>Discuss the means available to managers for boundary spanning</a:t>
            </a:r>
          </a:p>
          <a:p>
            <a:pPr marL="533400" indent="-533400">
              <a:spcBef>
                <a:spcPct val="50000"/>
              </a:spcBef>
              <a:buClr>
                <a:srgbClr val="C00000"/>
              </a:buClr>
              <a:buFontTx/>
              <a:buAutoNum type="arabicPeriod" startAt="5"/>
            </a:pPr>
            <a:r>
              <a:rPr lang="en-US" sz="2400" dirty="0" smtClean="0">
                <a:solidFill>
                  <a:srgbClr val="003366"/>
                </a:solidFill>
              </a:rPr>
              <a:t>Explain </a:t>
            </a:r>
            <a:r>
              <a:rPr lang="en-US" sz="2400" dirty="0">
                <a:solidFill>
                  <a:srgbClr val="003366"/>
                </a:solidFill>
              </a:rPr>
              <a:t>how managers can influence their external environments</a:t>
            </a:r>
          </a:p>
          <a:p>
            <a:pPr marL="533400" indent="-533400">
              <a:spcBef>
                <a:spcPct val="50000"/>
              </a:spcBef>
              <a:buClr>
                <a:srgbClr val="C00000"/>
              </a:buClr>
              <a:buFontTx/>
              <a:buAutoNum type="arabicPeriod" startAt="5"/>
            </a:pPr>
            <a:r>
              <a:rPr lang="en-US" sz="2400" dirty="0">
                <a:solidFill>
                  <a:srgbClr val="003366"/>
                </a:solidFill>
              </a:rPr>
              <a:t>Describe the obligations </a:t>
            </a:r>
            <a:r>
              <a:rPr lang="en-US" sz="2400" dirty="0" smtClean="0">
                <a:solidFill>
                  <a:srgbClr val="003366"/>
                </a:solidFill>
              </a:rPr>
              <a:t>of </a:t>
            </a:r>
            <a:r>
              <a:rPr lang="en-US" sz="2400" dirty="0">
                <a:solidFill>
                  <a:srgbClr val="003366"/>
                </a:solidFill>
              </a:rPr>
              <a:t>organizations </a:t>
            </a:r>
            <a:r>
              <a:rPr lang="en-US" sz="2400" dirty="0" smtClean="0">
                <a:solidFill>
                  <a:srgbClr val="003366"/>
                </a:solidFill>
              </a:rPr>
              <a:t>to </a:t>
            </a:r>
            <a:r>
              <a:rPr lang="en-US" sz="2400" dirty="0">
                <a:solidFill>
                  <a:srgbClr val="003366"/>
                </a:solidFill>
              </a:rPr>
              <a:t>their stakeholders</a:t>
            </a:r>
          </a:p>
        </p:txBody>
      </p:sp>
      <p:sp>
        <p:nvSpPr>
          <p:cNvPr id="7" name="Slide Number Placeholder 4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r>
              <a:rPr lang="en-US"/>
              <a:t>5–</a:t>
            </a:r>
            <a:fld id="{3E44549B-26AE-4BD8-8A44-8A5F74DA4947}" type="slidenum">
              <a:rPr lang="en-US"/>
              <a:pPr/>
              <a:t>3</a:t>
            </a:fld>
            <a:endParaRPr lang="en-US"/>
          </a:p>
        </p:txBody>
      </p:sp>
      <p:sp>
        <p:nvSpPr>
          <p:cNvPr id="548866" name="AutoShape 2"/>
          <p:cNvSpPr>
            <a:spLocks noChangeArrowheads="1"/>
          </p:cNvSpPr>
          <p:nvPr/>
        </p:nvSpPr>
        <p:spPr bwMode="auto">
          <a:xfrm>
            <a:off x="274638" y="1143000"/>
            <a:ext cx="8594725" cy="4663414"/>
          </a:xfrm>
          <a:prstGeom prst="roundRect">
            <a:avLst>
              <a:gd name="adj" fmla="val 5412"/>
            </a:avLst>
          </a:prstGeom>
          <a:noFill/>
          <a:ln w="12700">
            <a:solidFill>
              <a:srgbClr val="336699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48869" name="Rectangle 5"/>
          <p:cNvSpPr>
            <a:spLocks noChangeArrowheads="1"/>
          </p:cNvSpPr>
          <p:nvPr/>
        </p:nvSpPr>
        <p:spPr bwMode="blackWhite">
          <a:xfrm>
            <a:off x="544513" y="1258911"/>
            <a:ext cx="7227887" cy="822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CC6600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107763" dir="2700000" algn="ctr" rotWithShape="0">
                    <a:srgbClr val="EAEAEA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20000"/>
              </a:spcBef>
            </a:pPr>
            <a:r>
              <a:rPr lang="en-US" sz="2400" dirty="0">
                <a:solidFill>
                  <a:srgbClr val="336699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After reading and studying this chapter, you should be able to: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65807" y="6367195"/>
            <a:ext cx="749799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© 2013 </a:t>
            </a:r>
            <a:r>
              <a:rPr lang="en-US" dirty="0" err="1" smtClean="0"/>
              <a:t>Cengage</a:t>
            </a:r>
            <a:r>
              <a:rPr lang="en-US" dirty="0" smtClean="0"/>
              <a:t> Learning. All Rights Reserved. May not be copied, scanned, or duplicated in whole or in part, except for use as permitted in a license distributed with a certain product or service or otherwise on a password–protected</a:t>
            </a:r>
            <a:r>
              <a:rPr lang="en-US" baseline="0" dirty="0" smtClean="0"/>
              <a:t> website for classroom.</a:t>
            </a:r>
            <a:endParaRPr lang="en-US" dirty="0"/>
          </a:p>
        </p:txBody>
      </p:sp>
    </p:spTree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886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4886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886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54886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886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54886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48868" grpId="0" build="p" bldLvl="3" autoUpdateAnimBg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6692" name="Rectangle 4"/>
          <p:cNvSpPr>
            <a:spLocks noGrp="1" noChangeArrowheads="1"/>
          </p:cNvSpPr>
          <p:nvPr>
            <p:ph type="title"/>
          </p:nvPr>
        </p:nvSpPr>
        <p:spPr>
          <a:xfrm>
            <a:off x="548683" y="63780"/>
            <a:ext cx="7955193" cy="896367"/>
          </a:xfrm>
        </p:spPr>
        <p:txBody>
          <a:bodyPr/>
          <a:lstStyle/>
          <a:p>
            <a:r>
              <a:rPr lang="en-US" sz="4000" dirty="0"/>
              <a:t>The Organization as a System</a:t>
            </a:r>
          </a:p>
        </p:txBody>
      </p:sp>
      <p:sp>
        <p:nvSpPr>
          <p:cNvPr id="626693" name="Rectangle 5"/>
          <p:cNvSpPr>
            <a:spLocks noChangeArrowheads="1"/>
          </p:cNvSpPr>
          <p:nvPr/>
        </p:nvSpPr>
        <p:spPr bwMode="blackWhite">
          <a:xfrm>
            <a:off x="830246" y="1143025"/>
            <a:ext cx="2209800" cy="1097278"/>
          </a:xfrm>
          <a:prstGeom prst="rect">
            <a:avLst/>
          </a:prstGeom>
          <a:solidFill>
            <a:srgbClr val="1655A2">
              <a:alpha val="69020"/>
            </a:srgbClr>
          </a:solidFill>
          <a:effectLst/>
        </p:spPr>
        <p:txBody>
          <a:bodyPr vert="horz" lIns="91440" tIns="45720" rIns="91440" bIns="45720" rtlCol="0" anchor="t" anchorCtr="0">
            <a:noAutofit/>
          </a:bodyPr>
          <a:lstStyle/>
          <a:p>
            <a:pPr algn="ctr" eaLnBrk="0" hangingPunct="0">
              <a:buClr>
                <a:srgbClr val="C3260C"/>
              </a:buClr>
              <a:buSzPct val="128000"/>
            </a:pPr>
            <a:r>
              <a:rPr lang="en-US" sz="2000" b="1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Learning Organization</a:t>
            </a:r>
            <a:endParaRPr lang="en-US" sz="2000" b="1" dirty="0"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sp>
        <p:nvSpPr>
          <p:cNvPr id="626694" name="Rectangle 6"/>
          <p:cNvSpPr>
            <a:spLocks noChangeArrowheads="1"/>
          </p:cNvSpPr>
          <p:nvPr/>
        </p:nvSpPr>
        <p:spPr bwMode="blackWhite">
          <a:xfrm>
            <a:off x="3022583" y="1143025"/>
            <a:ext cx="5472113" cy="1097278"/>
          </a:xfrm>
          <a:prstGeom prst="rect">
            <a:avLst/>
          </a:prstGeom>
          <a:solidFill>
            <a:srgbClr val="CCECFF"/>
          </a:solidFill>
          <a:ln w="317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182880" tIns="44450" rIns="90488" bIns="44450" anchor="ctr"/>
          <a:lstStyle/>
          <a:p>
            <a:pPr eaLnBrk="0" hangingPunct="0"/>
            <a:r>
              <a:rPr lang="en-US" sz="1800" dirty="0" smtClean="0"/>
              <a:t>A process whereby groups and individuals within the organization challenge existing models of behavior and learn to rapidly and creatively adapt to a changing environment</a:t>
            </a:r>
            <a:endParaRPr lang="en-US" sz="1800" dirty="0"/>
          </a:p>
        </p:txBody>
      </p:sp>
      <p:sp>
        <p:nvSpPr>
          <p:cNvPr id="626699" name="Rectangle 11"/>
          <p:cNvSpPr>
            <a:spLocks noChangeArrowheads="1"/>
          </p:cNvSpPr>
          <p:nvPr/>
        </p:nvSpPr>
        <p:spPr bwMode="blackWhite">
          <a:xfrm>
            <a:off x="785813" y="4467677"/>
            <a:ext cx="2209800" cy="1828800"/>
          </a:xfrm>
          <a:prstGeom prst="rect">
            <a:avLst/>
          </a:prstGeom>
          <a:solidFill>
            <a:srgbClr val="1655A2">
              <a:alpha val="69020"/>
            </a:srgbClr>
          </a:solidFill>
          <a:effectLst/>
        </p:spPr>
        <p:txBody>
          <a:bodyPr vert="horz" lIns="91440" tIns="45720" rIns="91440" bIns="45720" rtlCol="0" anchor="t" anchorCtr="0">
            <a:noAutofit/>
          </a:bodyPr>
          <a:lstStyle/>
          <a:p>
            <a:pPr algn="ctr" eaLnBrk="0" hangingPunct="0">
              <a:buClr>
                <a:srgbClr val="C3260C"/>
              </a:buClr>
              <a:buSzPct val="128000"/>
            </a:pPr>
            <a:endParaRPr lang="en-US" sz="2000" b="1" dirty="0" smtClean="0"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  <a:p>
            <a:pPr algn="ctr" eaLnBrk="0" hangingPunct="0">
              <a:buClr>
                <a:srgbClr val="C3260C"/>
              </a:buClr>
              <a:buSzPct val="128000"/>
            </a:pPr>
            <a:r>
              <a:rPr lang="en-US" sz="2000" b="1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Benefits </a:t>
            </a:r>
            <a:r>
              <a:rPr lang="en-US" sz="20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of Scanning</a:t>
            </a:r>
          </a:p>
        </p:txBody>
      </p:sp>
      <p:sp>
        <p:nvSpPr>
          <p:cNvPr id="626700" name="Rectangle 12"/>
          <p:cNvSpPr>
            <a:spLocks noChangeArrowheads="1"/>
          </p:cNvSpPr>
          <p:nvPr/>
        </p:nvSpPr>
        <p:spPr bwMode="blackWhite">
          <a:xfrm>
            <a:off x="2978150" y="4467677"/>
            <a:ext cx="5472113" cy="1828800"/>
          </a:xfrm>
          <a:prstGeom prst="rect">
            <a:avLst/>
          </a:prstGeom>
          <a:solidFill>
            <a:srgbClr val="CCECFF"/>
          </a:solidFill>
          <a:ln w="317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182880" tIns="44450" rIns="90488" bIns="44450" anchor="ctr"/>
          <a:lstStyle/>
          <a:p>
            <a:pPr marL="228600" indent="-228600" eaLnBrk="0" hangingPunct="0">
              <a:buFontTx/>
              <a:buChar char="•"/>
            </a:pPr>
            <a:r>
              <a:rPr lang="en-US" sz="1800"/>
              <a:t>Identifies and analyzes trends</a:t>
            </a:r>
          </a:p>
          <a:p>
            <a:pPr marL="228600" indent="-228600" eaLnBrk="0" hangingPunct="0">
              <a:buFontTx/>
              <a:buChar char="•"/>
            </a:pPr>
            <a:r>
              <a:rPr lang="en-US" sz="1800"/>
              <a:t>Allows managers to determine the best response to an environmental change</a:t>
            </a:r>
          </a:p>
          <a:p>
            <a:pPr marL="228600" indent="-228600" eaLnBrk="0" hangingPunct="0">
              <a:buFontTx/>
              <a:buChar char="•"/>
            </a:pPr>
            <a:r>
              <a:rPr lang="en-US" sz="1800"/>
              <a:t>Identifies signals of change and monitoring follows these signals</a:t>
            </a:r>
          </a:p>
        </p:txBody>
      </p:sp>
      <p:sp>
        <p:nvSpPr>
          <p:cNvPr id="13" name="Slide Number Placeholder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r>
              <a:rPr lang="en-US"/>
              <a:t>5–</a:t>
            </a:r>
            <a:fld id="{339857D2-F9F2-4CB3-9425-D0444870BE81}" type="slidenum">
              <a:rPr lang="en-US"/>
              <a:pPr/>
              <a:t>4</a:t>
            </a:fld>
            <a:endParaRPr lang="en-US"/>
          </a:p>
        </p:txBody>
      </p:sp>
      <p:sp>
        <p:nvSpPr>
          <p:cNvPr id="15" name="Rectangle 5"/>
          <p:cNvSpPr>
            <a:spLocks noChangeArrowheads="1"/>
          </p:cNvSpPr>
          <p:nvPr/>
        </p:nvSpPr>
        <p:spPr bwMode="blackWhite">
          <a:xfrm>
            <a:off x="812783" y="2411409"/>
            <a:ext cx="2209800" cy="914400"/>
          </a:xfrm>
          <a:prstGeom prst="rect">
            <a:avLst/>
          </a:prstGeom>
          <a:solidFill>
            <a:srgbClr val="1655A2">
              <a:alpha val="69020"/>
            </a:srgbClr>
          </a:solidFill>
          <a:effectLst/>
        </p:spPr>
        <p:txBody>
          <a:bodyPr vert="horz" lIns="91440" tIns="45720" rIns="91440" bIns="45720" rtlCol="0" anchor="t" anchorCtr="0">
            <a:noAutofit/>
          </a:bodyPr>
          <a:lstStyle/>
          <a:p>
            <a:pPr algn="ctr" eaLnBrk="0" hangingPunct="0">
              <a:buClr>
                <a:srgbClr val="C3260C"/>
              </a:buClr>
              <a:buSzPct val="128000"/>
            </a:pPr>
            <a:r>
              <a:rPr lang="en-US" sz="2000" b="1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Systems Perspective</a:t>
            </a:r>
            <a:endParaRPr lang="en-US" sz="2000" b="1" dirty="0"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sp>
        <p:nvSpPr>
          <p:cNvPr id="16" name="Rectangle 6"/>
          <p:cNvSpPr>
            <a:spLocks noChangeArrowheads="1"/>
          </p:cNvSpPr>
          <p:nvPr/>
        </p:nvSpPr>
        <p:spPr bwMode="blackWhite">
          <a:xfrm>
            <a:off x="3005120" y="2411409"/>
            <a:ext cx="5472113" cy="914400"/>
          </a:xfrm>
          <a:prstGeom prst="rect">
            <a:avLst/>
          </a:prstGeom>
          <a:solidFill>
            <a:srgbClr val="CCECFF"/>
          </a:solidFill>
          <a:ln w="317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182880" tIns="44450" rIns="90488" bIns="44450" anchor="ctr"/>
          <a:lstStyle/>
          <a:p>
            <a:pPr eaLnBrk="0" hangingPunct="0"/>
            <a:r>
              <a:rPr lang="en-US" sz="1800" dirty="0" smtClean="0"/>
              <a:t>Provides a useful framework for examining the relationship between an organization and its environment</a:t>
            </a:r>
            <a:endParaRPr lang="en-US" sz="1800" dirty="0"/>
          </a:p>
        </p:txBody>
      </p:sp>
      <p:sp>
        <p:nvSpPr>
          <p:cNvPr id="17" name="Rectangle 5"/>
          <p:cNvSpPr>
            <a:spLocks noChangeArrowheads="1"/>
          </p:cNvSpPr>
          <p:nvPr/>
        </p:nvSpPr>
        <p:spPr bwMode="blackWhite">
          <a:xfrm>
            <a:off x="815773" y="3468089"/>
            <a:ext cx="2209800" cy="914400"/>
          </a:xfrm>
          <a:prstGeom prst="rect">
            <a:avLst/>
          </a:prstGeom>
          <a:solidFill>
            <a:srgbClr val="1655A2">
              <a:alpha val="69020"/>
            </a:srgbClr>
          </a:solidFill>
          <a:effectLst/>
        </p:spPr>
        <p:txBody>
          <a:bodyPr vert="horz" lIns="91440" tIns="45720" rIns="91440" bIns="45720" rtlCol="0" anchor="t" anchorCtr="0">
            <a:noAutofit/>
          </a:bodyPr>
          <a:lstStyle/>
          <a:p>
            <a:pPr algn="ctr" eaLnBrk="0" hangingPunct="0">
              <a:buClr>
                <a:srgbClr val="C3260C"/>
              </a:buClr>
              <a:buSzPct val="128000"/>
            </a:pPr>
            <a:r>
              <a:rPr lang="en-US" sz="20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Environmental Scanning</a:t>
            </a:r>
          </a:p>
        </p:txBody>
      </p:sp>
      <p:sp>
        <p:nvSpPr>
          <p:cNvPr id="18" name="Rectangle 6"/>
          <p:cNvSpPr>
            <a:spLocks noChangeArrowheads="1"/>
          </p:cNvSpPr>
          <p:nvPr/>
        </p:nvSpPr>
        <p:spPr bwMode="blackWhite">
          <a:xfrm>
            <a:off x="3008110" y="3468089"/>
            <a:ext cx="5472113" cy="914400"/>
          </a:xfrm>
          <a:prstGeom prst="rect">
            <a:avLst/>
          </a:prstGeom>
          <a:solidFill>
            <a:srgbClr val="CCECFF"/>
          </a:solidFill>
          <a:ln w="317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182880" tIns="44450" rIns="90488" bIns="44450" anchor="ctr"/>
          <a:lstStyle/>
          <a:p>
            <a:pPr eaLnBrk="0" hangingPunct="0"/>
            <a:r>
              <a:rPr lang="en-US" sz="1800"/>
              <a:t>The process of collecting information about the external environment to identify and analyze trends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365807" y="6367195"/>
            <a:ext cx="749799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© 2013 </a:t>
            </a:r>
            <a:r>
              <a:rPr lang="en-US" dirty="0" err="1" smtClean="0"/>
              <a:t>Cengage</a:t>
            </a:r>
            <a:r>
              <a:rPr lang="en-US" dirty="0" smtClean="0"/>
              <a:t> Learning. All Rights Reserved. May not be copied, scanned, or duplicated in whole or in part, except for use as permitted in a license distributed with a certain product or service or otherwise on a password–protected</a:t>
            </a:r>
            <a:r>
              <a:rPr lang="en-US" baseline="0" dirty="0" smtClean="0"/>
              <a:t> website for classroom.</a:t>
            </a:r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66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6266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66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11" dur="500"/>
                                        <p:tgtEl>
                                          <p:spTgt spid="6266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 nodeType="clickPar">
                      <p:stCondLst>
                        <p:cond delay="indefinite"/>
                      </p:stCondLst>
                      <p:childTnLst>
                        <p:par>
                          <p:cTn id="1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2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500"/>
                            </p:stCondLst>
                            <p:childTnLst>
                              <p:par>
                                <p:cTn id="27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2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66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6266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36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67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38" dur="500"/>
                                        <p:tgtEl>
                                          <p:spTgt spid="6267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26693" grpId="0" animBg="1" autoUpdateAnimBg="0"/>
      <p:bldP spid="626694" grpId="0" animBg="1" autoUpdateAnimBg="0"/>
      <p:bldP spid="626699" grpId="0" animBg="1" autoUpdateAnimBg="0"/>
      <p:bldP spid="626700" grpId="0" animBg="1" autoUpdateAnimBg="0"/>
      <p:bldP spid="15" grpId="0" animBg="1" autoUpdateAnimBg="0"/>
      <p:bldP spid="16" grpId="0" animBg="1" autoUpdateAnimBg="0"/>
      <p:bldP spid="17" grpId="0" animBg="1" autoUpdateAnimBg="0"/>
      <p:bldP spid="18" grpId="0" animBg="1" autoUpdateAnimBg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8740" name="Rectangle 4"/>
          <p:cNvSpPr>
            <a:spLocks noGrp="1" noChangeArrowheads="1"/>
          </p:cNvSpPr>
          <p:nvPr>
            <p:ph type="title"/>
          </p:nvPr>
        </p:nvSpPr>
        <p:spPr>
          <a:xfrm>
            <a:off x="548683" y="231207"/>
            <a:ext cx="7955193" cy="822951"/>
          </a:xfrm>
        </p:spPr>
        <p:txBody>
          <a:bodyPr/>
          <a:lstStyle/>
          <a:p>
            <a:r>
              <a:rPr lang="en-US" sz="3600" dirty="0"/>
              <a:t>The Organization as a System </a:t>
            </a:r>
            <a:r>
              <a:rPr lang="en-US" sz="1600" dirty="0"/>
              <a:t>(cont’d)</a:t>
            </a:r>
          </a:p>
        </p:txBody>
      </p:sp>
      <p:sp>
        <p:nvSpPr>
          <p:cNvPr id="10" name="Slide Number Placeholder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r>
              <a:rPr lang="en-US"/>
              <a:t>5–</a:t>
            </a:r>
            <a:fld id="{525E9C4B-D138-42A7-BAFC-01A142552482}" type="slidenum">
              <a:rPr lang="en-US"/>
              <a:pPr/>
              <a:t>5</a:t>
            </a:fld>
            <a:endParaRPr lang="en-US"/>
          </a:p>
        </p:txBody>
      </p:sp>
      <p:sp>
        <p:nvSpPr>
          <p:cNvPr id="628741" name="Rectangle 5"/>
          <p:cNvSpPr>
            <a:spLocks noChangeArrowheads="1"/>
          </p:cNvSpPr>
          <p:nvPr/>
        </p:nvSpPr>
        <p:spPr bwMode="blackWhite">
          <a:xfrm>
            <a:off x="731838" y="2787650"/>
            <a:ext cx="2209800" cy="1738313"/>
          </a:xfrm>
          <a:prstGeom prst="rect">
            <a:avLst/>
          </a:prstGeom>
          <a:solidFill>
            <a:srgbClr val="1655A2">
              <a:alpha val="69020"/>
            </a:srgbClr>
          </a:solidFill>
          <a:effectLst/>
        </p:spPr>
        <p:txBody>
          <a:bodyPr vert="horz" lIns="91440" tIns="45720" rIns="91440" bIns="45720" rtlCol="0" anchor="t" anchorCtr="0">
            <a:noAutofit/>
          </a:bodyPr>
          <a:lstStyle/>
          <a:p>
            <a:pPr algn="ctr" eaLnBrk="0" hangingPunct="0">
              <a:buClr>
                <a:srgbClr val="C3260C"/>
              </a:buClr>
              <a:buSzPct val="128000"/>
            </a:pPr>
            <a:endParaRPr lang="en-US" sz="2000" b="1" dirty="0" smtClean="0"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  <a:p>
            <a:pPr algn="ctr" eaLnBrk="0" hangingPunct="0">
              <a:buClr>
                <a:srgbClr val="C3260C"/>
              </a:buClr>
              <a:buSzPct val="128000"/>
            </a:pPr>
            <a:r>
              <a:rPr lang="en-US" sz="2000" b="1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Internal </a:t>
            </a:r>
            <a:r>
              <a:rPr lang="en-US" sz="20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Environment</a:t>
            </a:r>
          </a:p>
        </p:txBody>
      </p:sp>
      <p:sp>
        <p:nvSpPr>
          <p:cNvPr id="628742" name="Rectangle 6"/>
          <p:cNvSpPr>
            <a:spLocks noChangeArrowheads="1"/>
          </p:cNvSpPr>
          <p:nvPr/>
        </p:nvSpPr>
        <p:spPr bwMode="blackWhite">
          <a:xfrm>
            <a:off x="2941638" y="2787650"/>
            <a:ext cx="5472112" cy="1738313"/>
          </a:xfrm>
          <a:prstGeom prst="rect">
            <a:avLst/>
          </a:prstGeom>
          <a:solidFill>
            <a:srgbClr val="CCECFF"/>
          </a:solidFill>
          <a:ln w="317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182880" tIns="44450" rIns="90488" bIns="44450" anchor="ctr"/>
          <a:lstStyle/>
          <a:p>
            <a:pPr eaLnBrk="0" hangingPunct="0"/>
            <a:r>
              <a:rPr lang="en-US" sz="1800"/>
              <a:t>Composed of elements within an organization’s borders that managers create, acquire, and utilize, including the organization’s mission, vision, core values, core competencies, leadership, culture, climate, structure, and available resources</a:t>
            </a:r>
          </a:p>
        </p:txBody>
      </p:sp>
      <p:sp>
        <p:nvSpPr>
          <p:cNvPr id="628743" name="Rectangle 7"/>
          <p:cNvSpPr>
            <a:spLocks noChangeArrowheads="1"/>
          </p:cNvSpPr>
          <p:nvPr/>
        </p:nvSpPr>
        <p:spPr bwMode="blackWhite">
          <a:xfrm>
            <a:off x="762000" y="1416050"/>
            <a:ext cx="2209800" cy="1096963"/>
          </a:xfrm>
          <a:prstGeom prst="rect">
            <a:avLst/>
          </a:prstGeom>
          <a:solidFill>
            <a:srgbClr val="1655A2">
              <a:alpha val="69020"/>
            </a:srgbClr>
          </a:solidFill>
          <a:effectLst/>
        </p:spPr>
        <p:txBody>
          <a:bodyPr vert="horz" lIns="91440" tIns="45720" rIns="91440" bIns="45720" rtlCol="0" anchor="t" anchorCtr="0">
            <a:noAutofit/>
          </a:bodyPr>
          <a:lstStyle/>
          <a:p>
            <a:pPr algn="ctr" eaLnBrk="0" hangingPunct="0">
              <a:buClr>
                <a:srgbClr val="C3260C"/>
              </a:buClr>
              <a:buSzPct val="128000"/>
            </a:pPr>
            <a:endParaRPr lang="en-US" sz="2000" b="1" dirty="0" smtClean="0"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  <a:p>
            <a:pPr algn="ctr" eaLnBrk="0" hangingPunct="0">
              <a:buClr>
                <a:srgbClr val="C3260C"/>
              </a:buClr>
              <a:buSzPct val="128000"/>
            </a:pPr>
            <a:r>
              <a:rPr lang="en-US" sz="2000" b="1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Open </a:t>
            </a:r>
            <a:r>
              <a:rPr lang="en-US" sz="20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System</a:t>
            </a:r>
          </a:p>
        </p:txBody>
      </p:sp>
      <p:sp>
        <p:nvSpPr>
          <p:cNvPr id="628744" name="Rectangle 8"/>
          <p:cNvSpPr>
            <a:spLocks noChangeArrowheads="1"/>
          </p:cNvSpPr>
          <p:nvPr/>
        </p:nvSpPr>
        <p:spPr bwMode="blackWhite">
          <a:xfrm>
            <a:off x="2971800" y="1416050"/>
            <a:ext cx="5472113" cy="1096963"/>
          </a:xfrm>
          <a:prstGeom prst="rect">
            <a:avLst/>
          </a:prstGeom>
          <a:solidFill>
            <a:srgbClr val="CCECFF"/>
          </a:solidFill>
          <a:ln w="317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182880" tIns="44450" rIns="90488" bIns="44450" anchor="ctr"/>
          <a:lstStyle/>
          <a:p>
            <a:pPr eaLnBrk="0" hangingPunct="0"/>
            <a:r>
              <a:rPr lang="en-US" sz="1800"/>
              <a:t>A system that regularly affects and is affected by various and constantly changing forces (elements</a:t>
            </a:r>
          </a:p>
          <a:p>
            <a:pPr eaLnBrk="0" hangingPunct="0"/>
            <a:r>
              <a:rPr lang="en-US" sz="1800"/>
              <a:t>and components) outside itself</a:t>
            </a:r>
          </a:p>
        </p:txBody>
      </p:sp>
      <p:sp>
        <p:nvSpPr>
          <p:cNvPr id="628747" name="Rectangle 11"/>
          <p:cNvSpPr>
            <a:spLocks noChangeArrowheads="1"/>
          </p:cNvSpPr>
          <p:nvPr/>
        </p:nvSpPr>
        <p:spPr bwMode="blackWhite">
          <a:xfrm>
            <a:off x="744538" y="4800600"/>
            <a:ext cx="2209800" cy="914400"/>
          </a:xfrm>
          <a:prstGeom prst="rect">
            <a:avLst/>
          </a:prstGeom>
          <a:solidFill>
            <a:srgbClr val="1655A2">
              <a:alpha val="69020"/>
            </a:srgbClr>
          </a:solidFill>
          <a:effectLst/>
        </p:spPr>
        <p:txBody>
          <a:bodyPr vert="horz" lIns="91440" tIns="45720" rIns="91440" bIns="45720" rtlCol="0" anchor="t" anchorCtr="0">
            <a:noAutofit/>
          </a:bodyPr>
          <a:lstStyle/>
          <a:p>
            <a:pPr algn="ctr" eaLnBrk="0" hangingPunct="0">
              <a:buClr>
                <a:srgbClr val="C3260C"/>
              </a:buClr>
              <a:buSzPct val="128000"/>
            </a:pPr>
            <a:r>
              <a:rPr lang="en-US" sz="20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External Environment</a:t>
            </a:r>
          </a:p>
        </p:txBody>
      </p:sp>
      <p:sp>
        <p:nvSpPr>
          <p:cNvPr id="628748" name="Rectangle 12"/>
          <p:cNvSpPr>
            <a:spLocks noChangeArrowheads="1"/>
          </p:cNvSpPr>
          <p:nvPr/>
        </p:nvSpPr>
        <p:spPr bwMode="blackWhite">
          <a:xfrm>
            <a:off x="2954338" y="4800600"/>
            <a:ext cx="5472112" cy="914400"/>
          </a:xfrm>
          <a:prstGeom prst="rect">
            <a:avLst/>
          </a:prstGeom>
          <a:solidFill>
            <a:srgbClr val="CCECFF"/>
          </a:solidFill>
          <a:ln w="317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182880" tIns="44450" rIns="90488" bIns="44450" anchor="ctr"/>
          <a:lstStyle/>
          <a:p>
            <a:pPr eaLnBrk="0" hangingPunct="0"/>
            <a:r>
              <a:rPr lang="en-US" sz="1800"/>
              <a:t>Includes all the forces outside an organization’s borders that interact directly or indirectly with it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65807" y="6367195"/>
            <a:ext cx="749799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© 2013 </a:t>
            </a:r>
            <a:r>
              <a:rPr lang="en-US" dirty="0" err="1" smtClean="0"/>
              <a:t>Cengage</a:t>
            </a:r>
            <a:r>
              <a:rPr lang="en-US" dirty="0" smtClean="0"/>
              <a:t> Learning. All Rights Reserved. May not be copied, scanned, or duplicated in whole or in part, except for use as permitted in a license distributed with a certain product or service or otherwise on a password–protected</a:t>
            </a:r>
            <a:r>
              <a:rPr lang="en-US" baseline="0" dirty="0" smtClean="0"/>
              <a:t> website for classroom.</a:t>
            </a:r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87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6287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87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11" dur="500"/>
                                        <p:tgtEl>
                                          <p:spTgt spid="6287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 nodeType="clickPar">
                      <p:stCondLst>
                        <p:cond delay="indefinite"/>
                      </p:stCondLst>
                      <p:childTnLst>
                        <p:par>
                          <p:cTn id="1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87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6287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8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87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20" dur="500"/>
                                        <p:tgtEl>
                                          <p:spTgt spid="6287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87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6287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27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87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29" dur="500"/>
                                        <p:tgtEl>
                                          <p:spTgt spid="6287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28741" grpId="0" animBg="1" autoUpdateAnimBg="0"/>
      <p:bldP spid="628742" grpId="0" animBg="1" autoUpdateAnimBg="0"/>
      <p:bldP spid="628743" grpId="0" animBg="1" autoUpdateAnimBg="0"/>
      <p:bldP spid="628744" grpId="0" animBg="1" autoUpdateAnimBg="0"/>
      <p:bldP spid="628747" grpId="0" animBg="1" autoUpdateAnimBg="0"/>
      <p:bldP spid="628748" grpId="0" animBg="1" autoUpdateAnimBg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r>
              <a:rPr lang="en-US"/>
              <a:t>5–</a:t>
            </a:r>
            <a:fld id="{55D8AB1B-1E36-4465-95FE-FACE1AF6BBDC}" type="slidenum">
              <a:rPr lang="en-US"/>
              <a:pPr/>
              <a:t>6</a:t>
            </a:fld>
            <a:endParaRPr lang="en-US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548683" y="89538"/>
            <a:ext cx="7955193" cy="504853"/>
          </a:xfrm>
        </p:spPr>
        <p:txBody>
          <a:bodyPr/>
          <a:lstStyle/>
          <a:p>
            <a:r>
              <a:rPr lang="en-US" sz="2400" dirty="0" smtClean="0"/>
              <a:t>Figure 3.1 The organization as an open system</a:t>
            </a:r>
            <a:endParaRPr lang="en-US" sz="2400" dirty="0"/>
          </a:p>
        </p:txBody>
      </p:sp>
      <p:sp>
        <p:nvSpPr>
          <p:cNvPr id="8" name="TextBox 7"/>
          <p:cNvSpPr txBox="1"/>
          <p:nvPr/>
        </p:nvSpPr>
        <p:spPr>
          <a:xfrm>
            <a:off x="365807" y="6367195"/>
            <a:ext cx="749799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© 2013 </a:t>
            </a:r>
            <a:r>
              <a:rPr lang="en-US" dirty="0" err="1" smtClean="0"/>
              <a:t>Cengage</a:t>
            </a:r>
            <a:r>
              <a:rPr lang="en-US" dirty="0" smtClean="0"/>
              <a:t> Learning. All Rights Reserved. May not be copied, scanned, or duplicated in whole or in part, except for use as permitted in a license distributed with a certain product or service or otherwise on a password–protected</a:t>
            </a:r>
            <a:r>
              <a:rPr lang="en-US" baseline="0" dirty="0" smtClean="0"/>
              <a:t> website for classroom.</a:t>
            </a:r>
            <a:endParaRPr lang="en-US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828384" y="627460"/>
            <a:ext cx="5212469" cy="563614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0786" name="Rectangle 2"/>
          <p:cNvSpPr>
            <a:spLocks noGrp="1" noChangeArrowheads="1"/>
          </p:cNvSpPr>
          <p:nvPr>
            <p:ph type="title"/>
          </p:nvPr>
        </p:nvSpPr>
        <p:spPr>
          <a:xfrm>
            <a:off x="548683" y="141054"/>
            <a:ext cx="7955193" cy="910532"/>
          </a:xfrm>
        </p:spPr>
        <p:txBody>
          <a:bodyPr/>
          <a:lstStyle/>
          <a:p>
            <a:r>
              <a:rPr lang="en-US" dirty="0"/>
              <a:t>Internal Environment</a:t>
            </a:r>
          </a:p>
        </p:txBody>
      </p:sp>
      <p:sp>
        <p:nvSpPr>
          <p:cNvPr id="13" name="Slide Number Placeholder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r>
              <a:rPr lang="en-US"/>
              <a:t>5–</a:t>
            </a:r>
            <a:fld id="{5A906C2C-D316-4243-B834-DCAAAB7803A1}" type="slidenum">
              <a:rPr lang="en-US"/>
              <a:pPr/>
              <a:t>7</a:t>
            </a:fld>
            <a:endParaRPr lang="en-US"/>
          </a:p>
        </p:txBody>
      </p:sp>
      <p:sp>
        <p:nvSpPr>
          <p:cNvPr id="630790" name="Rectangle 6"/>
          <p:cNvSpPr>
            <a:spLocks noChangeArrowheads="1"/>
          </p:cNvSpPr>
          <p:nvPr/>
        </p:nvSpPr>
        <p:spPr bwMode="blackWhite">
          <a:xfrm>
            <a:off x="992188" y="1691659"/>
            <a:ext cx="1963738" cy="1039602"/>
          </a:xfrm>
          <a:prstGeom prst="rect">
            <a:avLst/>
          </a:prstGeom>
          <a:solidFill>
            <a:srgbClr val="1655A2">
              <a:alpha val="69020"/>
            </a:srgbClr>
          </a:solidFill>
          <a:effectLst/>
        </p:spPr>
        <p:txBody>
          <a:bodyPr vert="horz" lIns="91440" tIns="45720" rIns="91440" bIns="45720" rtlCol="0" anchor="t" anchorCtr="0">
            <a:noAutofit/>
          </a:bodyPr>
          <a:lstStyle/>
          <a:p>
            <a:pPr algn="ctr" eaLnBrk="0" hangingPunct="0">
              <a:buClr>
                <a:srgbClr val="C3260C"/>
              </a:buClr>
              <a:buSzPct val="128000"/>
            </a:pPr>
            <a:r>
              <a:rPr lang="en-US" sz="2000" b="1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Core </a:t>
            </a:r>
            <a:r>
              <a:rPr lang="en-US" sz="20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Competencies</a:t>
            </a:r>
          </a:p>
        </p:txBody>
      </p:sp>
      <p:sp>
        <p:nvSpPr>
          <p:cNvPr id="630791" name="Rectangle 7"/>
          <p:cNvSpPr>
            <a:spLocks noChangeArrowheads="1"/>
          </p:cNvSpPr>
          <p:nvPr/>
        </p:nvSpPr>
        <p:spPr bwMode="blackWhite">
          <a:xfrm>
            <a:off x="2970213" y="1691659"/>
            <a:ext cx="5105400" cy="1039602"/>
          </a:xfrm>
          <a:prstGeom prst="rect">
            <a:avLst/>
          </a:prstGeom>
          <a:solidFill>
            <a:srgbClr val="CCECFF"/>
          </a:solidFill>
          <a:ln w="317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182880" tIns="44450" rIns="90488" bIns="44450" anchor="ctr"/>
          <a:lstStyle/>
          <a:p>
            <a:pPr eaLnBrk="0" hangingPunct="0"/>
            <a:r>
              <a:rPr lang="en-US" sz="1800" dirty="0"/>
              <a:t>What an organization knows and does </a:t>
            </a:r>
            <a:r>
              <a:rPr lang="en-US" sz="1800" dirty="0" smtClean="0"/>
              <a:t>best</a:t>
            </a:r>
            <a:r>
              <a:rPr lang="en-US" sz="1800" dirty="0" smtClean="0">
                <a:cs typeface="Arial" charset="0"/>
              </a:rPr>
              <a:t>—most significant cause for an organization’s success is a continuing focus on its core competencies</a:t>
            </a:r>
            <a:endParaRPr lang="en-US" sz="1800" dirty="0">
              <a:cs typeface="Arial" charset="0"/>
            </a:endParaRPr>
          </a:p>
        </p:txBody>
      </p:sp>
      <p:sp>
        <p:nvSpPr>
          <p:cNvPr id="630792" name="Rectangle 8"/>
          <p:cNvSpPr>
            <a:spLocks noChangeArrowheads="1"/>
          </p:cNvSpPr>
          <p:nvPr/>
        </p:nvSpPr>
        <p:spPr bwMode="blackWhite">
          <a:xfrm>
            <a:off x="1006475" y="2971805"/>
            <a:ext cx="1963738" cy="1279525"/>
          </a:xfrm>
          <a:prstGeom prst="rect">
            <a:avLst/>
          </a:prstGeom>
          <a:solidFill>
            <a:srgbClr val="1655A2">
              <a:alpha val="69020"/>
            </a:srgbClr>
          </a:solidFill>
          <a:effectLst/>
        </p:spPr>
        <p:txBody>
          <a:bodyPr vert="horz" lIns="91440" tIns="45720" rIns="91440" bIns="45720" rtlCol="0" anchor="t" anchorCtr="0">
            <a:noAutofit/>
          </a:bodyPr>
          <a:lstStyle/>
          <a:p>
            <a:pPr algn="ctr" eaLnBrk="0" hangingPunct="0">
              <a:buClr>
                <a:srgbClr val="C3260C"/>
              </a:buClr>
              <a:buSzPct val="128000"/>
            </a:pPr>
            <a:endParaRPr lang="en-US" sz="2000" b="1" dirty="0" smtClean="0"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  <a:p>
            <a:pPr algn="ctr" eaLnBrk="0" hangingPunct="0">
              <a:buClr>
                <a:srgbClr val="C3260C"/>
              </a:buClr>
              <a:buSzPct val="128000"/>
            </a:pPr>
            <a:r>
              <a:rPr lang="en-US" sz="2000" b="1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Intellectual </a:t>
            </a:r>
            <a:r>
              <a:rPr lang="en-US" sz="20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Capital</a:t>
            </a:r>
          </a:p>
        </p:txBody>
      </p:sp>
      <p:sp>
        <p:nvSpPr>
          <p:cNvPr id="630793" name="Rectangle 9"/>
          <p:cNvSpPr>
            <a:spLocks noChangeArrowheads="1"/>
          </p:cNvSpPr>
          <p:nvPr/>
        </p:nvSpPr>
        <p:spPr bwMode="blackWhite">
          <a:xfrm>
            <a:off x="2984500" y="2971805"/>
            <a:ext cx="5105400" cy="1279525"/>
          </a:xfrm>
          <a:prstGeom prst="rect">
            <a:avLst/>
          </a:prstGeom>
          <a:solidFill>
            <a:srgbClr val="CCECFF"/>
          </a:solidFill>
          <a:ln w="317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182880" tIns="44450" rIns="90488" bIns="44450" anchor="ctr"/>
          <a:lstStyle/>
          <a:p>
            <a:pPr marL="228600" indent="-228600" eaLnBrk="0" hangingPunct="0">
              <a:buFontTx/>
              <a:buChar char="•"/>
            </a:pPr>
            <a:r>
              <a:rPr lang="en-US" sz="1800">
                <a:cs typeface="Arial" charset="0"/>
              </a:rPr>
              <a:t>Collective experiences</a:t>
            </a:r>
          </a:p>
          <a:p>
            <a:pPr marL="228600" indent="-228600" eaLnBrk="0" hangingPunct="0">
              <a:buFontTx/>
              <a:buChar char="•"/>
            </a:pPr>
            <a:r>
              <a:rPr lang="en-US" sz="1800">
                <a:cs typeface="Arial" charset="0"/>
              </a:rPr>
              <a:t>Wisdom</a:t>
            </a:r>
          </a:p>
          <a:p>
            <a:pPr marL="228600" indent="-228600" eaLnBrk="0" hangingPunct="0">
              <a:buFontTx/>
              <a:buChar char="•"/>
            </a:pPr>
            <a:r>
              <a:rPr lang="en-US" sz="1800">
                <a:cs typeface="Arial" charset="0"/>
              </a:rPr>
              <a:t>Knowledge</a:t>
            </a:r>
          </a:p>
          <a:p>
            <a:pPr marL="228600" indent="-228600" eaLnBrk="0" hangingPunct="0">
              <a:buFontTx/>
              <a:buChar char="•"/>
            </a:pPr>
            <a:r>
              <a:rPr lang="en-US" sz="1800">
                <a:cs typeface="Arial" charset="0"/>
              </a:rPr>
              <a:t>Expertise</a:t>
            </a:r>
          </a:p>
        </p:txBody>
      </p:sp>
      <p:grpSp>
        <p:nvGrpSpPr>
          <p:cNvPr id="630794" name="Group 10"/>
          <p:cNvGrpSpPr>
            <a:grpSpLocks/>
          </p:cNvGrpSpPr>
          <p:nvPr/>
        </p:nvGrpSpPr>
        <p:grpSpPr bwMode="auto">
          <a:xfrm>
            <a:off x="274639" y="1143025"/>
            <a:ext cx="8503556" cy="5029145"/>
            <a:chOff x="173" y="144"/>
            <a:chExt cx="5414" cy="3981"/>
          </a:xfrm>
        </p:grpSpPr>
        <p:sp>
          <p:nvSpPr>
            <p:cNvPr id="630795" name="AutoShape 11"/>
            <p:cNvSpPr>
              <a:spLocks noChangeArrowheads="1"/>
            </p:cNvSpPr>
            <p:nvPr/>
          </p:nvSpPr>
          <p:spPr bwMode="auto">
            <a:xfrm>
              <a:off x="173" y="144"/>
              <a:ext cx="5414" cy="3917"/>
            </a:xfrm>
            <a:prstGeom prst="roundRect">
              <a:avLst>
                <a:gd name="adj" fmla="val 2921"/>
              </a:avLst>
            </a:prstGeom>
            <a:noFill/>
            <a:ln w="3175">
              <a:solidFill>
                <a:srgbClr val="0099CC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30796" name="Oval 12"/>
            <p:cNvSpPr>
              <a:spLocks noChangeArrowheads="1"/>
            </p:cNvSpPr>
            <p:nvPr/>
          </p:nvSpPr>
          <p:spPr bwMode="auto">
            <a:xfrm>
              <a:off x="2707" y="3998"/>
              <a:ext cx="346" cy="127"/>
            </a:xfrm>
            <a:prstGeom prst="ellipse">
              <a:avLst/>
            </a:prstGeom>
            <a:gradFill rotWithShape="1">
              <a:gsLst>
                <a:gs pos="0">
                  <a:srgbClr val="99CCFF"/>
                </a:gs>
                <a:gs pos="100000">
                  <a:srgbClr val="CCECFF"/>
                </a:gs>
              </a:gsLst>
              <a:lin ang="0" scaled="1"/>
            </a:gradFill>
            <a:ln w="3175">
              <a:solidFill>
                <a:srgbClr val="0099CC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91440" rIns="0" bIns="109728" anchor="ctr" anchorCtr="1"/>
            <a:lstStyle/>
            <a:p>
              <a:pPr algn="ctr">
                <a:spcBef>
                  <a:spcPct val="50000"/>
                </a:spcBef>
              </a:pPr>
              <a:r>
                <a:rPr lang="en-US" sz="2000" b="1">
                  <a:solidFill>
                    <a:schemeClr val="bg1"/>
                  </a:solidFill>
                </a:rPr>
                <a:t>2</a:t>
              </a:r>
            </a:p>
          </p:txBody>
        </p:sp>
      </p:grpSp>
      <p:sp>
        <p:nvSpPr>
          <p:cNvPr id="14" name="TextBox 13"/>
          <p:cNvSpPr txBox="1"/>
          <p:nvPr/>
        </p:nvSpPr>
        <p:spPr>
          <a:xfrm>
            <a:off x="365807" y="6367195"/>
            <a:ext cx="749799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© 2013 </a:t>
            </a:r>
            <a:r>
              <a:rPr lang="en-US" dirty="0" err="1" smtClean="0"/>
              <a:t>Cengage</a:t>
            </a:r>
            <a:r>
              <a:rPr lang="en-US" dirty="0" smtClean="0"/>
              <a:t> Learning. All Rights Reserved. May not be copied, scanned, or duplicated in whole or in part, except for use as permitted in a license distributed with a certain product or service or otherwise on a password–protected</a:t>
            </a:r>
            <a:r>
              <a:rPr lang="en-US" baseline="0" dirty="0" smtClean="0"/>
              <a:t> website for classroom.</a:t>
            </a:r>
            <a:endParaRPr lang="en-US" dirty="0"/>
          </a:p>
        </p:txBody>
      </p:sp>
      <p:sp>
        <p:nvSpPr>
          <p:cNvPr id="16" name="Rectangle 7"/>
          <p:cNvSpPr>
            <a:spLocks noChangeArrowheads="1"/>
          </p:cNvSpPr>
          <p:nvPr/>
        </p:nvSpPr>
        <p:spPr bwMode="blackWhite">
          <a:xfrm>
            <a:off x="992188" y="4442019"/>
            <a:ext cx="1992312" cy="1373188"/>
          </a:xfrm>
          <a:prstGeom prst="rect">
            <a:avLst/>
          </a:prstGeom>
          <a:solidFill>
            <a:srgbClr val="1655A2">
              <a:alpha val="69020"/>
            </a:srgbClr>
          </a:solidFill>
          <a:effectLst/>
        </p:spPr>
        <p:txBody>
          <a:bodyPr vert="horz" lIns="91440" tIns="45720" rIns="91440" bIns="45720" rtlCol="0" anchor="t" anchorCtr="0">
            <a:noAutofit/>
          </a:bodyPr>
          <a:lstStyle/>
          <a:p>
            <a:pPr algn="ctr" eaLnBrk="0" hangingPunct="0">
              <a:buClr>
                <a:srgbClr val="C3260C"/>
              </a:buClr>
              <a:buSzPct val="128000"/>
            </a:pPr>
            <a:endParaRPr lang="en-US" sz="2000" b="1" dirty="0" smtClean="0"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  <a:p>
            <a:pPr algn="ctr" eaLnBrk="0" hangingPunct="0">
              <a:buClr>
                <a:srgbClr val="C3260C"/>
              </a:buClr>
              <a:buSzPct val="128000"/>
            </a:pPr>
            <a:r>
              <a:rPr lang="en-US" sz="2000" b="1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Organizational </a:t>
            </a:r>
            <a:r>
              <a:rPr lang="en-US" sz="20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Culture</a:t>
            </a:r>
          </a:p>
        </p:txBody>
      </p:sp>
      <p:sp>
        <p:nvSpPr>
          <p:cNvPr id="17" name="Rectangle 8"/>
          <p:cNvSpPr>
            <a:spLocks noChangeArrowheads="1"/>
          </p:cNvSpPr>
          <p:nvPr/>
        </p:nvSpPr>
        <p:spPr bwMode="blackWhite">
          <a:xfrm>
            <a:off x="2984501" y="4442019"/>
            <a:ext cx="5105399" cy="1373188"/>
          </a:xfrm>
          <a:prstGeom prst="rect">
            <a:avLst/>
          </a:prstGeom>
          <a:solidFill>
            <a:srgbClr val="CCECFF"/>
          </a:solidFill>
          <a:ln w="317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182880" tIns="44450" rIns="90488" bIns="44450" anchor="ctr"/>
          <a:lstStyle/>
          <a:p>
            <a:pPr eaLnBrk="0" hangingPunct="0"/>
            <a:r>
              <a:rPr lang="en-US" sz="1800" dirty="0"/>
              <a:t>Dynamic system of shared values, beliefs, philosophies, experiences, customs, and norms </a:t>
            </a:r>
            <a:r>
              <a:rPr lang="en-US" sz="1800" dirty="0" smtClean="0"/>
              <a:t>of behavior </a:t>
            </a:r>
            <a:r>
              <a:rPr lang="en-US" sz="1800" dirty="0"/>
              <a:t>that give an organization its distinctive character</a:t>
            </a:r>
          </a:p>
        </p:txBody>
      </p:sp>
    </p:spTree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07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6307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07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11" dur="500"/>
                                        <p:tgtEl>
                                          <p:spTgt spid="6307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 nodeType="clickPar">
                      <p:stCondLst>
                        <p:cond delay="indefinite"/>
                      </p:stCondLst>
                      <p:childTnLst>
                        <p:par>
                          <p:cTn id="1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07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6307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8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07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20" dur="500"/>
                                        <p:tgtEl>
                                          <p:spTgt spid="6307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500"/>
                            </p:stCondLst>
                            <p:childTnLst>
                              <p:par>
                                <p:cTn id="27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29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30790" grpId="0" animBg="1" autoUpdateAnimBg="0"/>
      <p:bldP spid="630791" grpId="0" animBg="1" autoUpdateAnimBg="0"/>
      <p:bldP spid="630792" grpId="0" animBg="1" autoUpdateAnimBg="0"/>
      <p:bldP spid="630793" grpId="0" animBg="1" autoUpdateAnimBg="0"/>
      <p:bldP spid="16" grpId="0" animBg="1" autoUpdateAnimBg="0"/>
      <p:bldP spid="17" grpId="0" animBg="1" autoUpdateAnimBg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2836" name="Rectangle 4"/>
          <p:cNvSpPr>
            <a:spLocks noGrp="1" noChangeArrowheads="1"/>
          </p:cNvSpPr>
          <p:nvPr>
            <p:ph type="title"/>
          </p:nvPr>
        </p:nvSpPr>
        <p:spPr>
          <a:xfrm>
            <a:off x="548683" y="256965"/>
            <a:ext cx="7955193" cy="1143000"/>
          </a:xfrm>
        </p:spPr>
        <p:txBody>
          <a:bodyPr/>
          <a:lstStyle/>
          <a:p>
            <a:r>
              <a:rPr lang="en-US" dirty="0"/>
              <a:t>Internal Environment </a:t>
            </a:r>
            <a:r>
              <a:rPr lang="en-US" sz="2000" dirty="0"/>
              <a:t>(cont’d)</a:t>
            </a:r>
          </a:p>
        </p:txBody>
      </p:sp>
      <p:sp>
        <p:nvSpPr>
          <p:cNvPr id="9" name="Slide Number Placeholder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r>
              <a:rPr lang="en-US"/>
              <a:t>5–</a:t>
            </a:r>
            <a:fld id="{C8EAE836-B1C0-45DB-933F-2DD1F41E2D52}" type="slidenum">
              <a:rPr lang="en-US"/>
              <a:pPr/>
              <a:t>8</a:t>
            </a:fld>
            <a:endParaRPr lang="en-US"/>
          </a:p>
        </p:txBody>
      </p:sp>
      <p:sp>
        <p:nvSpPr>
          <p:cNvPr id="632843" name="Rectangle 11"/>
          <p:cNvSpPr>
            <a:spLocks noChangeArrowheads="1"/>
          </p:cNvSpPr>
          <p:nvPr/>
        </p:nvSpPr>
        <p:spPr bwMode="blackWhite">
          <a:xfrm>
            <a:off x="1264932" y="1512639"/>
            <a:ext cx="2209800" cy="1555750"/>
          </a:xfrm>
          <a:prstGeom prst="rect">
            <a:avLst/>
          </a:prstGeom>
          <a:solidFill>
            <a:srgbClr val="1655A2">
              <a:alpha val="69020"/>
            </a:srgbClr>
          </a:solidFill>
          <a:effectLst/>
        </p:spPr>
        <p:txBody>
          <a:bodyPr vert="horz" lIns="91440" tIns="45720" rIns="91440" bIns="45720" rtlCol="0" anchor="t" anchorCtr="0">
            <a:noAutofit/>
          </a:bodyPr>
          <a:lstStyle/>
          <a:p>
            <a:pPr algn="ctr" eaLnBrk="0" hangingPunct="0">
              <a:buClr>
                <a:srgbClr val="C3260C"/>
              </a:buClr>
              <a:buSzPct val="128000"/>
            </a:pPr>
            <a:endParaRPr lang="en-US" sz="2000" b="1" dirty="0" smtClean="0"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  <a:p>
            <a:pPr algn="ctr" eaLnBrk="0" hangingPunct="0">
              <a:buClr>
                <a:srgbClr val="C3260C"/>
              </a:buClr>
              <a:buSzPct val="128000"/>
            </a:pPr>
            <a:r>
              <a:rPr lang="en-US" sz="2000" b="1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Organizational </a:t>
            </a:r>
            <a:r>
              <a:rPr lang="en-US" sz="20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Climate</a:t>
            </a:r>
          </a:p>
        </p:txBody>
      </p:sp>
      <p:sp>
        <p:nvSpPr>
          <p:cNvPr id="632844" name="Rectangle 12"/>
          <p:cNvSpPr>
            <a:spLocks noChangeArrowheads="1"/>
          </p:cNvSpPr>
          <p:nvPr/>
        </p:nvSpPr>
        <p:spPr bwMode="blackWhite">
          <a:xfrm>
            <a:off x="3474732" y="1512639"/>
            <a:ext cx="3881437" cy="1555750"/>
          </a:xfrm>
          <a:prstGeom prst="rect">
            <a:avLst/>
          </a:prstGeom>
          <a:solidFill>
            <a:srgbClr val="CCECFF"/>
          </a:solidFill>
          <a:ln w="317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182880" tIns="44450" rIns="90488" bIns="44450" anchor="ctr"/>
          <a:lstStyle/>
          <a:p>
            <a:pPr eaLnBrk="0" hangingPunct="0"/>
            <a:r>
              <a:rPr lang="en-US" sz="1800"/>
              <a:t>An outgrowth of a corporation’s culture showing how employees feel about working there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365807" y="6367195"/>
            <a:ext cx="749799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© 2013 </a:t>
            </a:r>
            <a:r>
              <a:rPr lang="en-US" dirty="0" err="1" smtClean="0"/>
              <a:t>Cengage</a:t>
            </a:r>
            <a:r>
              <a:rPr lang="en-US" dirty="0" smtClean="0"/>
              <a:t> Learning. All Rights Reserved. May not be copied, scanned, or duplicated in whole or in part, except for use as permitted in a license distributed with a certain product or service or otherwise on a password–protected</a:t>
            </a:r>
            <a:r>
              <a:rPr lang="en-US" baseline="0" dirty="0" smtClean="0"/>
              <a:t> website for classroom.</a:t>
            </a:r>
            <a:endParaRPr lang="en-US" dirty="0"/>
          </a:p>
        </p:txBody>
      </p:sp>
      <p:sp>
        <p:nvSpPr>
          <p:cNvPr id="12" name="Rectangle 5"/>
          <p:cNvSpPr>
            <a:spLocks noChangeArrowheads="1"/>
          </p:cNvSpPr>
          <p:nvPr/>
        </p:nvSpPr>
        <p:spPr bwMode="blackWhite">
          <a:xfrm>
            <a:off x="1264932" y="3154683"/>
            <a:ext cx="2209800" cy="3054109"/>
          </a:xfrm>
          <a:prstGeom prst="rect">
            <a:avLst/>
          </a:prstGeom>
          <a:solidFill>
            <a:srgbClr val="1655A2">
              <a:alpha val="69020"/>
            </a:srgbClr>
          </a:solidFill>
          <a:effectLst/>
        </p:spPr>
        <p:txBody>
          <a:bodyPr vert="horz" lIns="91440" tIns="45720" rIns="91440" bIns="45720" rtlCol="0" anchor="t" anchorCtr="0">
            <a:noAutofit/>
          </a:bodyPr>
          <a:lstStyle/>
          <a:p>
            <a:pPr algn="ctr" eaLnBrk="0" hangingPunct="0">
              <a:buClr>
                <a:srgbClr val="C3260C"/>
              </a:buClr>
              <a:buSzPct val="128000"/>
            </a:pPr>
            <a:endParaRPr lang="en-US" sz="2000" b="1" dirty="0" smtClean="0"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  <a:p>
            <a:pPr algn="ctr" eaLnBrk="0" hangingPunct="0">
              <a:buClr>
                <a:srgbClr val="C3260C"/>
              </a:buClr>
              <a:buSzPct val="128000"/>
            </a:pPr>
            <a:endParaRPr lang="en-US" sz="2000" b="1" dirty="0"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  <a:p>
            <a:pPr algn="ctr" eaLnBrk="0" hangingPunct="0">
              <a:buClr>
                <a:srgbClr val="C3260C"/>
              </a:buClr>
              <a:buSzPct val="128000"/>
            </a:pPr>
            <a:endParaRPr lang="en-US" sz="2000" b="1" dirty="0" smtClean="0"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  <a:p>
            <a:pPr algn="ctr" eaLnBrk="0" hangingPunct="0">
              <a:buClr>
                <a:srgbClr val="C3260C"/>
              </a:buClr>
              <a:buSzPct val="128000"/>
            </a:pPr>
            <a:endParaRPr lang="en-US" sz="2000" b="1" dirty="0"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  <a:p>
            <a:pPr algn="ctr" eaLnBrk="0" hangingPunct="0">
              <a:buClr>
                <a:srgbClr val="C3260C"/>
              </a:buClr>
              <a:buSzPct val="128000"/>
            </a:pPr>
            <a:r>
              <a:rPr lang="en-US" sz="2000" b="1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Leadership</a:t>
            </a:r>
            <a:endParaRPr lang="en-US" sz="2000" b="1" dirty="0"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sp>
        <p:nvSpPr>
          <p:cNvPr id="13" name="Rectangle 6"/>
          <p:cNvSpPr>
            <a:spLocks noChangeArrowheads="1"/>
          </p:cNvSpPr>
          <p:nvPr/>
        </p:nvSpPr>
        <p:spPr bwMode="blackWhite">
          <a:xfrm>
            <a:off x="3474731" y="3154683"/>
            <a:ext cx="3881438" cy="3054109"/>
          </a:xfrm>
          <a:prstGeom prst="rect">
            <a:avLst/>
          </a:prstGeom>
          <a:solidFill>
            <a:srgbClr val="CCECFF"/>
          </a:solidFill>
          <a:ln w="317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182880" tIns="44450" rIns="90488" bIns="44450" anchor="ctr"/>
          <a:lstStyle/>
          <a:p>
            <a:pPr marL="228600" indent="-228600" eaLnBrk="0" hangingPunct="0">
              <a:spcBef>
                <a:spcPct val="20000"/>
              </a:spcBef>
              <a:buFontTx/>
              <a:buChar char="•"/>
            </a:pPr>
            <a:r>
              <a:rPr lang="en-US" sz="1800" dirty="0"/>
              <a:t>Influencing others to set and achieve goals</a:t>
            </a:r>
          </a:p>
          <a:p>
            <a:pPr marL="228600" indent="-228600" eaLnBrk="0" hangingPunct="0">
              <a:spcBef>
                <a:spcPct val="20000"/>
              </a:spcBef>
              <a:buFontTx/>
              <a:buChar char="•"/>
            </a:pPr>
            <a:r>
              <a:rPr lang="en-US" sz="1800" dirty="0"/>
              <a:t>Encouraging and enabling followers</a:t>
            </a:r>
          </a:p>
          <a:p>
            <a:pPr marL="228600" indent="-228600" eaLnBrk="0" hangingPunct="0">
              <a:spcBef>
                <a:spcPct val="20000"/>
              </a:spcBef>
              <a:buFontTx/>
              <a:buChar char="•"/>
            </a:pPr>
            <a:r>
              <a:rPr lang="en-US" sz="1800" dirty="0"/>
              <a:t>“Walking the talk”</a:t>
            </a:r>
          </a:p>
          <a:p>
            <a:pPr marL="228600" indent="-228600" eaLnBrk="0" hangingPunct="0">
              <a:spcBef>
                <a:spcPct val="20000"/>
              </a:spcBef>
              <a:buFontTx/>
              <a:buChar char="•"/>
            </a:pPr>
            <a:r>
              <a:rPr lang="en-US" sz="1800" dirty="0"/>
              <a:t>Setting an example</a:t>
            </a:r>
          </a:p>
          <a:p>
            <a:pPr marL="228600" indent="-228600" eaLnBrk="0" hangingPunct="0">
              <a:spcBef>
                <a:spcPct val="20000"/>
              </a:spcBef>
              <a:buFontTx/>
              <a:buChar char="•"/>
            </a:pPr>
            <a:r>
              <a:rPr lang="en-US" sz="1800" dirty="0"/>
              <a:t>Creating a generative shared vision</a:t>
            </a:r>
          </a:p>
          <a:p>
            <a:pPr marL="228600" indent="-228600" eaLnBrk="0" hangingPunct="0">
              <a:spcBef>
                <a:spcPct val="20000"/>
              </a:spcBef>
              <a:buFontTx/>
              <a:buChar char="•"/>
            </a:pPr>
            <a:r>
              <a:rPr lang="en-US" sz="1800" dirty="0"/>
              <a:t>Providing the catalyst for perpetual learning</a:t>
            </a:r>
          </a:p>
        </p:txBody>
      </p:sp>
    </p:spTree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28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6328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28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11" dur="500"/>
                                        <p:tgtEl>
                                          <p:spTgt spid="6328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2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32843" grpId="0" animBg="1" autoUpdateAnimBg="0"/>
      <p:bldP spid="632844" grpId="0" animBg="1" autoUpdateAnimBg="0"/>
      <p:bldP spid="12" grpId="0" animBg="1" autoUpdateAnimBg="0"/>
      <p:bldP spid="13" grpId="0" animBg="1" autoUpdateAnimBg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1028" name="Rectangle 4"/>
          <p:cNvSpPr>
            <a:spLocks noGrp="1" noChangeArrowheads="1"/>
          </p:cNvSpPr>
          <p:nvPr>
            <p:ph type="title"/>
          </p:nvPr>
        </p:nvSpPr>
        <p:spPr>
          <a:xfrm>
            <a:off x="549045" y="137196"/>
            <a:ext cx="7955193" cy="914390"/>
          </a:xfrm>
        </p:spPr>
        <p:txBody>
          <a:bodyPr/>
          <a:lstStyle/>
          <a:p>
            <a:r>
              <a:rPr lang="en-US" dirty="0"/>
              <a:t>Internal Environment </a:t>
            </a:r>
            <a:r>
              <a:rPr lang="en-US" sz="2000" dirty="0"/>
              <a:t>(cont’d)</a:t>
            </a:r>
          </a:p>
        </p:txBody>
      </p:sp>
      <p:sp>
        <p:nvSpPr>
          <p:cNvPr id="24" name="Slide Number Placeholder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r>
              <a:rPr lang="en-US"/>
              <a:t>5–</a:t>
            </a:r>
            <a:fld id="{1D9EB263-90A9-48F7-AC07-6050DCACFBFE}" type="slidenum">
              <a:rPr lang="en-US"/>
              <a:pPr/>
              <a:t>9</a:t>
            </a:fld>
            <a:endParaRPr lang="en-US"/>
          </a:p>
        </p:txBody>
      </p:sp>
      <p:sp>
        <p:nvSpPr>
          <p:cNvPr id="641035" name="Rectangle 11"/>
          <p:cNvSpPr>
            <a:spLocks noChangeArrowheads="1"/>
          </p:cNvSpPr>
          <p:nvPr/>
        </p:nvSpPr>
        <p:spPr bwMode="blackWhite">
          <a:xfrm>
            <a:off x="862264" y="1234464"/>
            <a:ext cx="2209800" cy="733425"/>
          </a:xfrm>
          <a:prstGeom prst="rect">
            <a:avLst/>
          </a:prstGeom>
          <a:solidFill>
            <a:srgbClr val="1655A2">
              <a:alpha val="69020"/>
            </a:srgbClr>
          </a:solidFill>
          <a:effectLst/>
          <a:extLst/>
        </p:spPr>
        <p:txBody>
          <a:bodyPr vert="horz" lIns="91440" tIns="45720" rIns="91440" bIns="45720" rtlCol="0" anchor="t" anchorCtr="0">
            <a:noAutofit/>
          </a:bodyPr>
          <a:lstStyle/>
          <a:p>
            <a:pPr algn="ctr" eaLnBrk="0" hangingPunct="0">
              <a:buClr>
                <a:srgbClr val="C3260C"/>
              </a:buClr>
              <a:buSzPct val="128000"/>
            </a:pPr>
            <a:r>
              <a:rPr lang="en-US" sz="20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Organizational Structure</a:t>
            </a:r>
          </a:p>
        </p:txBody>
      </p:sp>
      <p:sp>
        <p:nvSpPr>
          <p:cNvPr id="641036" name="Rectangle 12"/>
          <p:cNvSpPr>
            <a:spLocks noChangeArrowheads="1"/>
          </p:cNvSpPr>
          <p:nvPr/>
        </p:nvSpPr>
        <p:spPr bwMode="blackWhite">
          <a:xfrm>
            <a:off x="3072064" y="1234464"/>
            <a:ext cx="5472113" cy="733425"/>
          </a:xfrm>
          <a:prstGeom prst="rect">
            <a:avLst/>
          </a:prstGeom>
          <a:solidFill>
            <a:srgbClr val="CCECFF"/>
          </a:solidFill>
          <a:ln w="317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182880" tIns="44450" rIns="90488" bIns="44450" anchor="ctr"/>
          <a:lstStyle/>
          <a:p>
            <a:pPr marL="228600" indent="-228600" eaLnBrk="0" hangingPunct="0">
              <a:buFontTx/>
              <a:buChar char="•"/>
            </a:pPr>
            <a:r>
              <a:rPr lang="en-US" sz="1800"/>
              <a:t>Determines how activities are conducted</a:t>
            </a:r>
          </a:p>
          <a:p>
            <a:pPr marL="228600" indent="-228600" eaLnBrk="0" hangingPunct="0">
              <a:buFontTx/>
              <a:buChar char="•"/>
            </a:pPr>
            <a:r>
              <a:rPr lang="en-US" sz="1800"/>
              <a:t>Determines authority and communication flows</a:t>
            </a:r>
          </a:p>
        </p:txBody>
      </p:sp>
      <p:grpSp>
        <p:nvGrpSpPr>
          <p:cNvPr id="641039" name="Group 15"/>
          <p:cNvGrpSpPr>
            <a:grpSpLocks/>
          </p:cNvGrpSpPr>
          <p:nvPr/>
        </p:nvGrpSpPr>
        <p:grpSpPr bwMode="auto">
          <a:xfrm>
            <a:off x="1538388" y="3363970"/>
            <a:ext cx="5853113" cy="2653049"/>
            <a:chOff x="767" y="977"/>
            <a:chExt cx="4334" cy="2335"/>
          </a:xfrm>
        </p:grpSpPr>
        <p:sp>
          <p:nvSpPr>
            <p:cNvPr id="641040" name="_s1030"/>
            <p:cNvSpPr>
              <a:spLocks noChangeShapeType="1"/>
            </p:cNvSpPr>
            <p:nvPr/>
          </p:nvSpPr>
          <p:spPr bwMode="auto">
            <a:xfrm flipH="1">
              <a:off x="2324" y="2419"/>
              <a:ext cx="277" cy="233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lIns="0" tIns="0" rIns="0" bIns="0" anchor="ctr"/>
            <a:lstStyle/>
            <a:p>
              <a:endParaRPr lang="en-US"/>
            </a:p>
          </p:txBody>
        </p:sp>
        <p:sp>
          <p:nvSpPr>
            <p:cNvPr id="641041" name="_s1032"/>
            <p:cNvSpPr>
              <a:spLocks noChangeShapeType="1"/>
            </p:cNvSpPr>
            <p:nvPr/>
          </p:nvSpPr>
          <p:spPr bwMode="auto">
            <a:xfrm>
              <a:off x="3158" y="2419"/>
              <a:ext cx="278" cy="233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lIns="0" tIns="0" rIns="0" bIns="0" anchor="ctr"/>
            <a:lstStyle/>
            <a:p>
              <a:endParaRPr lang="en-US"/>
            </a:p>
          </p:txBody>
        </p:sp>
        <p:sp>
          <p:nvSpPr>
            <p:cNvPr id="641042" name="_s1034"/>
            <p:cNvSpPr>
              <a:spLocks noChangeShapeType="1"/>
            </p:cNvSpPr>
            <p:nvPr/>
          </p:nvSpPr>
          <p:spPr bwMode="auto">
            <a:xfrm flipV="1">
              <a:off x="3453" y="2007"/>
              <a:ext cx="337" cy="7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lIns="0" tIns="0" rIns="0" bIns="0" anchor="ctr"/>
            <a:lstStyle/>
            <a:p>
              <a:endParaRPr lang="en-US"/>
            </a:p>
          </p:txBody>
        </p:sp>
        <p:sp>
          <p:nvSpPr>
            <p:cNvPr id="641043" name="_s1036"/>
            <p:cNvSpPr>
              <a:spLocks noChangeShapeType="1"/>
            </p:cNvSpPr>
            <p:nvPr/>
          </p:nvSpPr>
          <p:spPr bwMode="auto">
            <a:xfrm flipV="1">
              <a:off x="2879" y="1529"/>
              <a:ext cx="0" cy="357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lIns="0" tIns="0" rIns="0" bIns="0" anchor="ctr"/>
            <a:lstStyle/>
            <a:p>
              <a:endParaRPr lang="en-US"/>
            </a:p>
          </p:txBody>
        </p:sp>
        <p:pic>
          <p:nvPicPr>
            <p:cNvPr id="641044" name="Picture 20" descr="Boxshdow05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233" y="977"/>
              <a:ext cx="1394" cy="694"/>
            </a:xfrm>
            <a:prstGeom prst="rect">
              <a:avLst/>
            </a:prstGeom>
            <a:noFill/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641045" name="Text Box 21"/>
            <p:cNvSpPr txBox="1">
              <a:spLocks noChangeArrowheads="1"/>
            </p:cNvSpPr>
            <p:nvPr/>
          </p:nvSpPr>
          <p:spPr bwMode="auto">
            <a:xfrm>
              <a:off x="2307" y="1005"/>
              <a:ext cx="1146" cy="530"/>
            </a:xfrm>
            <a:prstGeom prst="rect">
              <a:avLst/>
            </a:prstGeom>
            <a:solidFill>
              <a:srgbClr val="CCECFF"/>
            </a:solidFill>
            <a:ln w="317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107763" dir="2700000" algn="ctr" rotWithShape="0">
                      <a:srgbClr val="C0C0C0">
                        <a:alpha val="50000"/>
                      </a:srgbClr>
                    </a:outerShdw>
                  </a:effectLst>
                </a14:hiddenEffects>
              </a:ext>
            </a:extLst>
          </p:spPr>
          <p:txBody>
            <a:bodyPr anchor="ctr" anchorCtr="1"/>
            <a:lstStyle/>
            <a:p>
              <a:pPr algn="ctr">
                <a:spcBef>
                  <a:spcPct val="50000"/>
                </a:spcBef>
              </a:pPr>
              <a:r>
                <a:rPr lang="en-US" sz="1600" b="1"/>
                <a:t>Task</a:t>
              </a:r>
              <a:br>
                <a:rPr lang="en-US" sz="1600" b="1"/>
              </a:br>
              <a:r>
                <a:rPr lang="en-US" sz="1600" b="1"/>
                <a:t>Requirements</a:t>
              </a:r>
            </a:p>
          </p:txBody>
        </p:sp>
        <p:pic>
          <p:nvPicPr>
            <p:cNvPr id="641046" name="Picture 22" descr="Boxshdow05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707" y="1726"/>
              <a:ext cx="1394" cy="694"/>
            </a:xfrm>
            <a:prstGeom prst="rect">
              <a:avLst/>
            </a:prstGeom>
            <a:noFill/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641047" name="Text Box 23"/>
            <p:cNvSpPr txBox="1">
              <a:spLocks noChangeArrowheads="1"/>
            </p:cNvSpPr>
            <p:nvPr/>
          </p:nvSpPr>
          <p:spPr bwMode="auto">
            <a:xfrm>
              <a:off x="3781" y="1754"/>
              <a:ext cx="1146" cy="530"/>
            </a:xfrm>
            <a:prstGeom prst="rect">
              <a:avLst/>
            </a:prstGeom>
            <a:solidFill>
              <a:srgbClr val="CCECFF"/>
            </a:solidFill>
            <a:ln w="317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107763" dir="2700000" algn="ctr" rotWithShape="0">
                      <a:srgbClr val="C0C0C0">
                        <a:alpha val="50000"/>
                      </a:srgbClr>
                    </a:outerShdw>
                  </a:effectLst>
                </a14:hiddenEffects>
              </a:ext>
            </a:extLst>
          </p:spPr>
          <p:txBody>
            <a:bodyPr anchor="ctr" anchorCtr="1"/>
            <a:lstStyle/>
            <a:p>
              <a:pPr algn="ctr">
                <a:spcBef>
                  <a:spcPct val="50000"/>
                </a:spcBef>
              </a:pPr>
              <a:r>
                <a:rPr lang="en-US" sz="1600" b="1"/>
                <a:t>Task</a:t>
              </a:r>
              <a:br>
                <a:rPr lang="en-US" sz="1600" b="1"/>
              </a:br>
              <a:r>
                <a:rPr lang="en-US" sz="1600" b="1"/>
                <a:t>Performance</a:t>
              </a:r>
            </a:p>
          </p:txBody>
        </p:sp>
        <p:pic>
          <p:nvPicPr>
            <p:cNvPr id="641048" name="Picture 24" descr="Boxshdow05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67" y="1726"/>
              <a:ext cx="1394" cy="694"/>
            </a:xfrm>
            <a:prstGeom prst="rect">
              <a:avLst/>
            </a:prstGeom>
            <a:noFill/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641049" name="Picture 25" descr="Boxshdow05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233" y="1868"/>
              <a:ext cx="1394" cy="694"/>
            </a:xfrm>
            <a:prstGeom prst="rect">
              <a:avLst/>
            </a:prstGeom>
            <a:noFill/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641050" name="Text Box 26"/>
            <p:cNvSpPr txBox="1">
              <a:spLocks noChangeArrowheads="1"/>
            </p:cNvSpPr>
            <p:nvPr/>
          </p:nvSpPr>
          <p:spPr bwMode="blackWhite">
            <a:xfrm>
              <a:off x="2161" y="1754"/>
              <a:ext cx="1394" cy="668"/>
            </a:xfrm>
            <a:prstGeom prst="rect">
              <a:avLst/>
            </a:prstGeom>
            <a:solidFill>
              <a:srgbClr val="1655A2">
                <a:alpha val="69020"/>
              </a:srgbClr>
            </a:solidFill>
            <a:effectLst/>
            <a:extLst/>
          </p:spPr>
          <p:txBody>
            <a:bodyPr vert="horz" lIns="91440" tIns="45720" rIns="91440" bIns="45720" rtlCol="0" anchor="t" anchorCtr="0">
              <a:noAutofit/>
            </a:bodyPr>
            <a:lstStyle>
              <a:defPPr>
                <a:defRPr lang="en-US"/>
              </a:defPPr>
              <a:lvl1pPr algn="ctr" eaLnBrk="0" hangingPunct="0">
                <a:buClr>
                  <a:srgbClr val="C3260C"/>
                </a:buClr>
                <a:buSzPct val="128000"/>
                <a:defRPr sz="2000" b="1">
                  <a:solidFill>
                    <a:srgbClr val="FFFFFF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</a:defRPr>
              </a:lvl1pPr>
            </a:lstStyle>
            <a:p>
              <a:r>
                <a:rPr lang="en-US" dirty="0"/>
                <a:t>Structural Determinants</a:t>
              </a:r>
            </a:p>
          </p:txBody>
        </p:sp>
        <p:pic>
          <p:nvPicPr>
            <p:cNvPr id="641051" name="Picture 27" descr="Boxshdow05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201" y="2618"/>
              <a:ext cx="1394" cy="694"/>
            </a:xfrm>
            <a:prstGeom prst="rect">
              <a:avLst/>
            </a:prstGeom>
            <a:noFill/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641052" name="Text Box 28"/>
            <p:cNvSpPr txBox="1">
              <a:spLocks noChangeArrowheads="1"/>
            </p:cNvSpPr>
            <p:nvPr/>
          </p:nvSpPr>
          <p:spPr bwMode="auto">
            <a:xfrm>
              <a:off x="1275" y="2646"/>
              <a:ext cx="1146" cy="530"/>
            </a:xfrm>
            <a:prstGeom prst="rect">
              <a:avLst/>
            </a:prstGeom>
            <a:solidFill>
              <a:srgbClr val="CCECFF"/>
            </a:solidFill>
            <a:ln w="317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107763" dir="2700000" algn="ctr" rotWithShape="0">
                      <a:srgbClr val="C0C0C0">
                        <a:alpha val="50000"/>
                      </a:srgbClr>
                    </a:outerShdw>
                  </a:effectLst>
                </a14:hiddenEffects>
              </a:ext>
            </a:extLst>
          </p:spPr>
          <p:txBody>
            <a:bodyPr anchor="ctr" anchorCtr="1"/>
            <a:lstStyle/>
            <a:p>
              <a:pPr algn="ctr">
                <a:spcBef>
                  <a:spcPct val="50000"/>
                </a:spcBef>
              </a:pPr>
              <a:r>
                <a:rPr lang="en-US" sz="1600" b="1"/>
                <a:t>Competitors’</a:t>
              </a:r>
              <a:br>
                <a:rPr lang="en-US" sz="1600" b="1"/>
              </a:br>
              <a:r>
                <a:rPr lang="en-US" sz="1600" b="1"/>
                <a:t>Strategies</a:t>
              </a:r>
            </a:p>
          </p:txBody>
        </p:sp>
        <p:pic>
          <p:nvPicPr>
            <p:cNvPr id="641053" name="Picture 29" descr="Boxshdow05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260" y="2613"/>
              <a:ext cx="1394" cy="694"/>
            </a:xfrm>
            <a:prstGeom prst="rect">
              <a:avLst/>
            </a:prstGeom>
            <a:noFill/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641054" name="Text Box 30"/>
            <p:cNvSpPr txBox="1">
              <a:spLocks noChangeArrowheads="1"/>
            </p:cNvSpPr>
            <p:nvPr/>
          </p:nvSpPr>
          <p:spPr bwMode="auto">
            <a:xfrm>
              <a:off x="3334" y="2641"/>
              <a:ext cx="1146" cy="530"/>
            </a:xfrm>
            <a:prstGeom prst="rect">
              <a:avLst/>
            </a:prstGeom>
            <a:solidFill>
              <a:srgbClr val="CCECFF"/>
            </a:solidFill>
            <a:ln w="317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107763" dir="2700000" algn="ctr" rotWithShape="0">
                      <a:srgbClr val="C0C0C0">
                        <a:alpha val="50000"/>
                      </a:srgbClr>
                    </a:outerShdw>
                  </a:effectLst>
                </a14:hiddenEffects>
              </a:ext>
            </a:extLst>
          </p:spPr>
          <p:txBody>
            <a:bodyPr anchor="ctr" anchorCtr="1"/>
            <a:lstStyle/>
            <a:p>
              <a:pPr algn="ctr">
                <a:spcBef>
                  <a:spcPct val="50000"/>
                </a:spcBef>
              </a:pPr>
              <a:r>
                <a:rPr lang="en-US" sz="1600" b="1"/>
                <a:t>Customer Demands</a:t>
              </a:r>
            </a:p>
          </p:txBody>
        </p:sp>
        <p:sp>
          <p:nvSpPr>
            <p:cNvPr id="641055" name="_s1028"/>
            <p:cNvSpPr>
              <a:spLocks noChangeShapeType="1"/>
            </p:cNvSpPr>
            <p:nvPr/>
          </p:nvSpPr>
          <p:spPr bwMode="auto">
            <a:xfrm flipH="1" flipV="1">
              <a:off x="1980" y="2008"/>
              <a:ext cx="324" cy="64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lIns="0" tIns="0" rIns="0" bIns="0" anchor="ctr"/>
            <a:lstStyle/>
            <a:p>
              <a:endParaRPr lang="en-US"/>
            </a:p>
          </p:txBody>
        </p:sp>
        <p:sp>
          <p:nvSpPr>
            <p:cNvPr id="641056" name="Text Box 32"/>
            <p:cNvSpPr txBox="1">
              <a:spLocks noChangeArrowheads="1"/>
            </p:cNvSpPr>
            <p:nvPr/>
          </p:nvSpPr>
          <p:spPr bwMode="auto">
            <a:xfrm>
              <a:off x="841" y="1754"/>
              <a:ext cx="1146" cy="530"/>
            </a:xfrm>
            <a:prstGeom prst="rect">
              <a:avLst/>
            </a:prstGeom>
            <a:solidFill>
              <a:srgbClr val="CCECFF"/>
            </a:solidFill>
            <a:ln w="317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107763" dir="2700000" algn="ctr" rotWithShape="0">
                      <a:srgbClr val="C0C0C0">
                        <a:alpha val="50000"/>
                      </a:srgbClr>
                    </a:outerShdw>
                  </a:effectLst>
                </a14:hiddenEffects>
              </a:ext>
            </a:extLst>
          </p:spPr>
          <p:txBody>
            <a:bodyPr anchor="ctr" anchorCtr="1"/>
            <a:lstStyle/>
            <a:p>
              <a:pPr algn="ctr">
                <a:spcBef>
                  <a:spcPct val="50000"/>
                </a:spcBef>
              </a:pPr>
              <a:r>
                <a:rPr lang="en-US" sz="1600" b="1"/>
                <a:t>Government</a:t>
              </a:r>
              <a:br>
                <a:rPr lang="en-US" sz="1600" b="1"/>
              </a:br>
              <a:r>
                <a:rPr lang="en-US" sz="1600" b="1"/>
                <a:t>Regulations</a:t>
              </a:r>
            </a:p>
          </p:txBody>
        </p:sp>
      </p:grpSp>
      <p:sp>
        <p:nvSpPr>
          <p:cNvPr id="25" name="TextBox 24"/>
          <p:cNvSpPr txBox="1"/>
          <p:nvPr/>
        </p:nvSpPr>
        <p:spPr>
          <a:xfrm>
            <a:off x="365807" y="6367195"/>
            <a:ext cx="749799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© 2013 </a:t>
            </a:r>
            <a:r>
              <a:rPr lang="en-US" dirty="0" err="1" smtClean="0"/>
              <a:t>Cengage</a:t>
            </a:r>
            <a:r>
              <a:rPr lang="en-US" dirty="0" smtClean="0"/>
              <a:t> Learning. All Rights Reserved. May not be copied, scanned, or duplicated in whole or in part, except for use as permitted in a license distributed with a certain product or service or otherwise on a password–protected</a:t>
            </a:r>
            <a:r>
              <a:rPr lang="en-US" baseline="0" dirty="0" smtClean="0"/>
              <a:t> website for classroom.</a:t>
            </a:r>
            <a:endParaRPr lang="en-US" dirty="0"/>
          </a:p>
        </p:txBody>
      </p:sp>
      <p:sp>
        <p:nvSpPr>
          <p:cNvPr id="27" name="Rectangle 5"/>
          <p:cNvSpPr>
            <a:spLocks noChangeArrowheads="1"/>
          </p:cNvSpPr>
          <p:nvPr/>
        </p:nvSpPr>
        <p:spPr bwMode="blackWhite">
          <a:xfrm>
            <a:off x="879581" y="2162452"/>
            <a:ext cx="2209800" cy="1096963"/>
          </a:xfrm>
          <a:prstGeom prst="rect">
            <a:avLst/>
          </a:prstGeom>
          <a:solidFill>
            <a:srgbClr val="1655A2">
              <a:alpha val="69020"/>
            </a:srgbClr>
          </a:solidFill>
          <a:effectLst/>
          <a:extLst/>
        </p:spPr>
        <p:txBody>
          <a:bodyPr vert="horz" lIns="91440" tIns="45720" rIns="91440" bIns="45720" rtlCol="0" anchor="t" anchorCtr="0">
            <a:noAutofit/>
          </a:bodyPr>
          <a:lstStyle/>
          <a:p>
            <a:pPr algn="ctr" eaLnBrk="0" hangingPunct="0">
              <a:buClr>
                <a:srgbClr val="C3260C"/>
              </a:buClr>
              <a:buSzPct val="128000"/>
            </a:pPr>
            <a:r>
              <a:rPr lang="en-US" sz="2000" b="1" dirty="0" err="1" smtClean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Boundaryless</a:t>
            </a:r>
            <a:r>
              <a:rPr lang="en-US" sz="2000" b="1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 </a:t>
            </a:r>
            <a:r>
              <a:rPr lang="en-US" sz="20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Organization</a:t>
            </a:r>
          </a:p>
        </p:txBody>
      </p:sp>
      <p:sp>
        <p:nvSpPr>
          <p:cNvPr id="28" name="Rectangle 6"/>
          <p:cNvSpPr>
            <a:spLocks noChangeArrowheads="1"/>
          </p:cNvSpPr>
          <p:nvPr/>
        </p:nvSpPr>
        <p:spPr bwMode="blackWhite">
          <a:xfrm>
            <a:off x="3089381" y="2162452"/>
            <a:ext cx="5472113" cy="1096963"/>
          </a:xfrm>
          <a:prstGeom prst="rect">
            <a:avLst/>
          </a:prstGeom>
          <a:solidFill>
            <a:srgbClr val="CCECFF"/>
          </a:solidFill>
          <a:ln w="317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182880" tIns="44450" rIns="90488" bIns="44450" anchor="ctr"/>
          <a:lstStyle/>
          <a:p>
            <a:pPr marL="285750" indent="-285750" eaLnBrk="0" hangingPunct="0">
              <a:buFont typeface="Arial" pitchFamily="34" charset="0"/>
              <a:buChar char="•"/>
            </a:pPr>
            <a:r>
              <a:rPr lang="en-US" sz="1800" dirty="0"/>
              <a:t>An organization not defined or limited by horizontal, vertical, or external boundaries imposed </a:t>
            </a:r>
            <a:r>
              <a:rPr lang="en-US" sz="1800" dirty="0" smtClean="0"/>
              <a:t>by a </a:t>
            </a:r>
            <a:r>
              <a:rPr lang="en-US" sz="1800" dirty="0"/>
              <a:t>predetermined </a:t>
            </a:r>
            <a:r>
              <a:rPr lang="en-US" sz="1800" dirty="0" smtClean="0"/>
              <a:t>structure</a:t>
            </a:r>
          </a:p>
          <a:p>
            <a:pPr marL="285750" indent="-285750" eaLnBrk="0" hangingPunct="0">
              <a:buFont typeface="Arial" pitchFamily="34" charset="0"/>
              <a:buChar char="•"/>
            </a:pPr>
            <a:r>
              <a:rPr lang="en-US" sz="1800" dirty="0" smtClean="0"/>
              <a:t>Required by learning organizations</a:t>
            </a:r>
            <a:endParaRPr lang="en-US" sz="1800" dirty="0"/>
          </a:p>
        </p:txBody>
      </p:sp>
    </p:spTree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10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6410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10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11" dur="500"/>
                                        <p:tgtEl>
                                          <p:spTgt spid="6410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20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000"/>
                            </p:stCondLst>
                            <p:childTnLst>
                              <p:par>
                                <p:cTn id="22" presetID="4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10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24" dur="1000"/>
                                        <p:tgtEl>
                                          <p:spTgt spid="6410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41035" grpId="0" animBg="1" autoUpdateAnimBg="0"/>
      <p:bldP spid="641036" grpId="0" animBg="1" autoUpdateAnimBg="0"/>
      <p:bldP spid="27" grpId="0" animBg="1" autoUpdateAnimBg="0"/>
      <p:bldP spid="28" grpId="0" animBg="1" autoUpdateAnimBg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4100" name="Rectangle 4"/>
          <p:cNvSpPr>
            <a:spLocks noGrp="1" noChangeArrowheads="1"/>
          </p:cNvSpPr>
          <p:nvPr>
            <p:ph type="title"/>
          </p:nvPr>
        </p:nvSpPr>
        <p:spPr>
          <a:xfrm>
            <a:off x="548683" y="167082"/>
            <a:ext cx="7955193" cy="975943"/>
          </a:xfrm>
        </p:spPr>
        <p:txBody>
          <a:bodyPr/>
          <a:lstStyle/>
          <a:p>
            <a:r>
              <a:rPr lang="en-US" dirty="0"/>
              <a:t>Internal Environment </a:t>
            </a:r>
            <a:r>
              <a:rPr lang="en-US" sz="2000" dirty="0"/>
              <a:t>(cont’d)</a:t>
            </a:r>
          </a:p>
        </p:txBody>
      </p:sp>
      <p:sp>
        <p:nvSpPr>
          <p:cNvPr id="24" name="Slide Number Placeholder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r>
              <a:rPr lang="en-US"/>
              <a:t>5–</a:t>
            </a:r>
            <a:fld id="{84DE8B2C-42A7-4EAF-A642-4486B9FF7276}" type="slidenum">
              <a:rPr lang="en-US"/>
              <a:pPr/>
              <a:t>10</a:t>
            </a:fld>
            <a:endParaRPr lang="en-US"/>
          </a:p>
        </p:txBody>
      </p:sp>
      <p:grpSp>
        <p:nvGrpSpPr>
          <p:cNvPr id="644101" name="Group 5"/>
          <p:cNvGrpSpPr>
            <a:grpSpLocks/>
          </p:cNvGrpSpPr>
          <p:nvPr/>
        </p:nvGrpSpPr>
        <p:grpSpPr bwMode="auto">
          <a:xfrm>
            <a:off x="1371600" y="2606675"/>
            <a:ext cx="6880225" cy="3706813"/>
            <a:chOff x="767" y="977"/>
            <a:chExt cx="4334" cy="2335"/>
          </a:xfrm>
        </p:grpSpPr>
        <p:sp>
          <p:nvSpPr>
            <p:cNvPr id="644102" name="_s1030"/>
            <p:cNvSpPr>
              <a:spLocks noChangeShapeType="1"/>
            </p:cNvSpPr>
            <p:nvPr/>
          </p:nvSpPr>
          <p:spPr bwMode="auto">
            <a:xfrm flipH="1">
              <a:off x="2324" y="2419"/>
              <a:ext cx="277" cy="233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lIns="0" tIns="0" rIns="0" bIns="0" anchor="ctr"/>
            <a:lstStyle/>
            <a:p>
              <a:endParaRPr lang="en-US"/>
            </a:p>
          </p:txBody>
        </p:sp>
        <p:sp>
          <p:nvSpPr>
            <p:cNvPr id="644103" name="_s1032"/>
            <p:cNvSpPr>
              <a:spLocks noChangeShapeType="1"/>
            </p:cNvSpPr>
            <p:nvPr/>
          </p:nvSpPr>
          <p:spPr bwMode="auto">
            <a:xfrm>
              <a:off x="3158" y="2419"/>
              <a:ext cx="278" cy="233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lIns="0" tIns="0" rIns="0" bIns="0" anchor="ctr"/>
            <a:lstStyle/>
            <a:p>
              <a:endParaRPr lang="en-US"/>
            </a:p>
          </p:txBody>
        </p:sp>
        <p:sp>
          <p:nvSpPr>
            <p:cNvPr id="644104" name="_s1034"/>
            <p:cNvSpPr>
              <a:spLocks noChangeShapeType="1"/>
            </p:cNvSpPr>
            <p:nvPr/>
          </p:nvSpPr>
          <p:spPr bwMode="auto">
            <a:xfrm flipV="1">
              <a:off x="3453" y="2007"/>
              <a:ext cx="337" cy="7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lIns="0" tIns="0" rIns="0" bIns="0" anchor="ctr"/>
            <a:lstStyle/>
            <a:p>
              <a:endParaRPr lang="en-US"/>
            </a:p>
          </p:txBody>
        </p:sp>
        <p:sp>
          <p:nvSpPr>
            <p:cNvPr id="644105" name="_s1036"/>
            <p:cNvSpPr>
              <a:spLocks noChangeShapeType="1"/>
            </p:cNvSpPr>
            <p:nvPr/>
          </p:nvSpPr>
          <p:spPr bwMode="auto">
            <a:xfrm flipV="1">
              <a:off x="2879" y="1529"/>
              <a:ext cx="0" cy="357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lIns="0" tIns="0" rIns="0" bIns="0" anchor="ctr"/>
            <a:lstStyle/>
            <a:p>
              <a:endParaRPr lang="en-US"/>
            </a:p>
          </p:txBody>
        </p:sp>
        <p:pic>
          <p:nvPicPr>
            <p:cNvPr id="644106" name="Picture 10" descr="Boxshdow05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233" y="977"/>
              <a:ext cx="1394" cy="694"/>
            </a:xfrm>
            <a:prstGeom prst="rect">
              <a:avLst/>
            </a:prstGeom>
            <a:noFill/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644107" name="Text Box 11"/>
            <p:cNvSpPr txBox="1">
              <a:spLocks noChangeArrowheads="1"/>
            </p:cNvSpPr>
            <p:nvPr/>
          </p:nvSpPr>
          <p:spPr bwMode="auto">
            <a:xfrm>
              <a:off x="2307" y="1005"/>
              <a:ext cx="1146" cy="530"/>
            </a:xfrm>
            <a:prstGeom prst="rect">
              <a:avLst/>
            </a:prstGeom>
            <a:solidFill>
              <a:srgbClr val="CCECFF"/>
            </a:solidFill>
            <a:ln w="317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107763" dir="2700000" algn="ctr" rotWithShape="0">
                      <a:srgbClr val="C0C0C0">
                        <a:alpha val="50000"/>
                      </a:srgbClr>
                    </a:outerShdw>
                  </a:effectLst>
                </a14:hiddenEffects>
              </a:ext>
            </a:extLst>
          </p:spPr>
          <p:txBody>
            <a:bodyPr anchor="ctr" anchorCtr="1"/>
            <a:lstStyle/>
            <a:p>
              <a:pPr algn="ctr">
                <a:spcBef>
                  <a:spcPct val="50000"/>
                </a:spcBef>
              </a:pPr>
              <a:r>
                <a:rPr lang="en-US" sz="1600" b="1"/>
                <a:t>Information</a:t>
              </a:r>
            </a:p>
          </p:txBody>
        </p:sp>
        <p:pic>
          <p:nvPicPr>
            <p:cNvPr id="644108" name="Picture 12" descr="Boxshdow05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707" y="1726"/>
              <a:ext cx="1394" cy="694"/>
            </a:xfrm>
            <a:prstGeom prst="rect">
              <a:avLst/>
            </a:prstGeom>
            <a:noFill/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644109" name="Text Box 13"/>
            <p:cNvSpPr txBox="1">
              <a:spLocks noChangeArrowheads="1"/>
            </p:cNvSpPr>
            <p:nvPr/>
          </p:nvSpPr>
          <p:spPr bwMode="auto">
            <a:xfrm>
              <a:off x="3781" y="1754"/>
              <a:ext cx="1146" cy="530"/>
            </a:xfrm>
            <a:prstGeom prst="rect">
              <a:avLst/>
            </a:prstGeom>
            <a:solidFill>
              <a:srgbClr val="CCECFF"/>
            </a:solidFill>
            <a:ln w="317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107763" dir="2700000" algn="ctr" rotWithShape="0">
                      <a:srgbClr val="C0C0C0">
                        <a:alpha val="50000"/>
                      </a:srgbClr>
                    </a:outerShdw>
                  </a:effectLst>
                </a14:hiddenEffects>
              </a:ext>
            </a:extLst>
          </p:spPr>
          <p:txBody>
            <a:bodyPr anchor="ctr" anchorCtr="1"/>
            <a:lstStyle/>
            <a:p>
              <a:pPr algn="ctr">
                <a:spcBef>
                  <a:spcPct val="50000"/>
                </a:spcBef>
              </a:pPr>
              <a:r>
                <a:rPr lang="en-US" sz="1600" b="1"/>
                <a:t>Facilities and Infrastructure</a:t>
              </a:r>
            </a:p>
          </p:txBody>
        </p:sp>
        <p:pic>
          <p:nvPicPr>
            <p:cNvPr id="644110" name="Picture 14" descr="Boxshdow05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67" y="1726"/>
              <a:ext cx="1394" cy="694"/>
            </a:xfrm>
            <a:prstGeom prst="rect">
              <a:avLst/>
            </a:prstGeom>
            <a:noFill/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644111" name="Picture 15" descr="Boxshdow05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233" y="1868"/>
              <a:ext cx="1394" cy="694"/>
            </a:xfrm>
            <a:prstGeom prst="rect">
              <a:avLst/>
            </a:prstGeom>
            <a:noFill/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644112" name="Text Box 16"/>
            <p:cNvSpPr txBox="1">
              <a:spLocks noChangeArrowheads="1"/>
            </p:cNvSpPr>
            <p:nvPr/>
          </p:nvSpPr>
          <p:spPr bwMode="blackWhite">
            <a:xfrm>
              <a:off x="2307" y="1888"/>
              <a:ext cx="1146" cy="647"/>
            </a:xfrm>
            <a:prstGeom prst="rect">
              <a:avLst/>
            </a:prstGeom>
            <a:solidFill>
              <a:srgbClr val="1655A2">
                <a:alpha val="69020"/>
              </a:srgbClr>
            </a:solidFill>
            <a:effectLst/>
            <a:extLst/>
          </p:spPr>
          <p:txBody>
            <a:bodyPr vert="horz" lIns="91440" tIns="45720" rIns="91440" bIns="45720" rtlCol="0" anchor="t" anchorCtr="0">
              <a:noAutofit/>
            </a:bodyPr>
            <a:lstStyle>
              <a:defPPr>
                <a:defRPr lang="en-US"/>
              </a:defPPr>
              <a:lvl1pPr algn="ctr" eaLnBrk="0" hangingPunct="0">
                <a:buClr>
                  <a:srgbClr val="C3260C"/>
                </a:buClr>
                <a:buSzPct val="128000"/>
                <a:defRPr sz="2000" b="1">
                  <a:solidFill>
                    <a:srgbClr val="FFFFFF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</a:defRPr>
              </a:lvl1pPr>
            </a:lstStyle>
            <a:p>
              <a:endParaRPr lang="en-US" dirty="0" smtClean="0"/>
            </a:p>
            <a:p>
              <a:r>
                <a:rPr lang="en-US" dirty="0" smtClean="0"/>
                <a:t>Resources</a:t>
              </a:r>
              <a:endParaRPr lang="en-US" dirty="0"/>
            </a:p>
          </p:txBody>
        </p:sp>
        <p:pic>
          <p:nvPicPr>
            <p:cNvPr id="644113" name="Picture 17" descr="Boxshdow05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201" y="2618"/>
              <a:ext cx="1394" cy="694"/>
            </a:xfrm>
            <a:prstGeom prst="rect">
              <a:avLst/>
            </a:prstGeom>
            <a:noFill/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644114" name="Text Box 18"/>
            <p:cNvSpPr txBox="1">
              <a:spLocks noChangeArrowheads="1"/>
            </p:cNvSpPr>
            <p:nvPr/>
          </p:nvSpPr>
          <p:spPr bwMode="auto">
            <a:xfrm>
              <a:off x="1275" y="2646"/>
              <a:ext cx="1146" cy="530"/>
            </a:xfrm>
            <a:prstGeom prst="rect">
              <a:avLst/>
            </a:prstGeom>
            <a:solidFill>
              <a:srgbClr val="CCECFF"/>
            </a:solidFill>
            <a:ln w="317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107763" dir="2700000" algn="ctr" rotWithShape="0">
                      <a:srgbClr val="C0C0C0">
                        <a:alpha val="50000"/>
                      </a:srgbClr>
                    </a:outerShdw>
                  </a:effectLst>
                </a14:hiddenEffects>
              </a:ext>
            </a:extLst>
          </p:spPr>
          <p:txBody>
            <a:bodyPr anchor="ctr" anchorCtr="1"/>
            <a:lstStyle/>
            <a:p>
              <a:pPr algn="ctr">
                <a:spcBef>
                  <a:spcPct val="50000"/>
                </a:spcBef>
              </a:pPr>
              <a:r>
                <a:rPr lang="en-US" sz="1600" b="1"/>
                <a:t>Materials and Supplies</a:t>
              </a:r>
            </a:p>
          </p:txBody>
        </p:sp>
        <p:pic>
          <p:nvPicPr>
            <p:cNvPr id="644115" name="Picture 19" descr="Boxshdow05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260" y="2613"/>
              <a:ext cx="1394" cy="694"/>
            </a:xfrm>
            <a:prstGeom prst="rect">
              <a:avLst/>
            </a:prstGeom>
            <a:noFill/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644116" name="Text Box 20"/>
            <p:cNvSpPr txBox="1">
              <a:spLocks noChangeArrowheads="1"/>
            </p:cNvSpPr>
            <p:nvPr/>
          </p:nvSpPr>
          <p:spPr bwMode="auto">
            <a:xfrm>
              <a:off x="3334" y="2641"/>
              <a:ext cx="1146" cy="530"/>
            </a:xfrm>
            <a:prstGeom prst="rect">
              <a:avLst/>
            </a:prstGeom>
            <a:solidFill>
              <a:srgbClr val="CCECFF"/>
            </a:solidFill>
            <a:ln w="317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107763" dir="2700000" algn="ctr" rotWithShape="0">
                      <a:srgbClr val="C0C0C0">
                        <a:alpha val="50000"/>
                      </a:srgbClr>
                    </a:outerShdw>
                  </a:effectLst>
                </a14:hiddenEffects>
              </a:ext>
            </a:extLst>
          </p:spPr>
          <p:txBody>
            <a:bodyPr anchor="ctr" anchorCtr="1"/>
            <a:lstStyle/>
            <a:p>
              <a:pPr algn="ctr">
                <a:spcBef>
                  <a:spcPct val="50000"/>
                </a:spcBef>
              </a:pPr>
              <a:r>
                <a:rPr lang="en-US" sz="1600" b="1"/>
                <a:t>Machinery and Equipment</a:t>
              </a:r>
            </a:p>
          </p:txBody>
        </p:sp>
        <p:sp>
          <p:nvSpPr>
            <p:cNvPr id="644117" name="_s1028"/>
            <p:cNvSpPr>
              <a:spLocks noChangeShapeType="1"/>
            </p:cNvSpPr>
            <p:nvPr/>
          </p:nvSpPr>
          <p:spPr bwMode="auto">
            <a:xfrm flipH="1" flipV="1">
              <a:off x="1980" y="2008"/>
              <a:ext cx="324" cy="64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lIns="0" tIns="0" rIns="0" bIns="0" anchor="ctr"/>
            <a:lstStyle/>
            <a:p>
              <a:endParaRPr lang="en-US"/>
            </a:p>
          </p:txBody>
        </p:sp>
        <p:sp>
          <p:nvSpPr>
            <p:cNvPr id="644118" name="Text Box 22"/>
            <p:cNvSpPr txBox="1">
              <a:spLocks noChangeArrowheads="1"/>
            </p:cNvSpPr>
            <p:nvPr/>
          </p:nvSpPr>
          <p:spPr bwMode="auto">
            <a:xfrm>
              <a:off x="841" y="1754"/>
              <a:ext cx="1146" cy="530"/>
            </a:xfrm>
            <a:prstGeom prst="rect">
              <a:avLst/>
            </a:prstGeom>
            <a:solidFill>
              <a:srgbClr val="CCECFF"/>
            </a:solidFill>
            <a:ln w="317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107763" dir="2700000" algn="ctr" rotWithShape="0">
                      <a:srgbClr val="C0C0C0">
                        <a:alpha val="50000"/>
                      </a:srgbClr>
                    </a:outerShdw>
                  </a:effectLst>
                </a14:hiddenEffects>
              </a:ext>
            </a:extLst>
          </p:spPr>
          <p:txBody>
            <a:bodyPr anchor="ctr" anchorCtr="1"/>
            <a:lstStyle/>
            <a:p>
              <a:pPr algn="ctr">
                <a:spcBef>
                  <a:spcPct val="50000"/>
                </a:spcBef>
              </a:pPr>
              <a:r>
                <a:rPr lang="en-US" sz="1600" b="1"/>
                <a:t>Finances</a:t>
              </a:r>
            </a:p>
          </p:txBody>
        </p:sp>
      </p:grpSp>
      <p:sp>
        <p:nvSpPr>
          <p:cNvPr id="644119" name="Rectangle 23"/>
          <p:cNvSpPr>
            <a:spLocks noChangeArrowheads="1"/>
          </p:cNvSpPr>
          <p:nvPr/>
        </p:nvSpPr>
        <p:spPr bwMode="blackWhite">
          <a:xfrm>
            <a:off x="639763" y="1291511"/>
            <a:ext cx="2209800" cy="1096963"/>
          </a:xfrm>
          <a:prstGeom prst="rect">
            <a:avLst/>
          </a:prstGeom>
          <a:solidFill>
            <a:srgbClr val="1655A2">
              <a:alpha val="69020"/>
            </a:srgbClr>
          </a:solidFill>
          <a:effectLst/>
          <a:extLst/>
        </p:spPr>
        <p:txBody>
          <a:bodyPr vert="horz" lIns="91440" tIns="45720" rIns="91440" bIns="45720" rtlCol="0" anchor="t" anchorCtr="0">
            <a:noAutofit/>
          </a:bodyPr>
          <a:lstStyle/>
          <a:p>
            <a:pPr algn="ctr" eaLnBrk="0" hangingPunct="0">
              <a:buClr>
                <a:srgbClr val="C3260C"/>
              </a:buClr>
              <a:buSzPct val="128000"/>
            </a:pPr>
            <a:endParaRPr lang="en-US" sz="2000" b="1" dirty="0" smtClean="0"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  <a:p>
            <a:pPr algn="ctr" eaLnBrk="0" hangingPunct="0">
              <a:buClr>
                <a:srgbClr val="C3260C"/>
              </a:buClr>
              <a:buSzPct val="128000"/>
            </a:pPr>
            <a:r>
              <a:rPr lang="en-US" sz="2000" b="1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Resources</a:t>
            </a:r>
            <a:endParaRPr lang="en-US" sz="2000" b="1" dirty="0"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sp>
        <p:nvSpPr>
          <p:cNvPr id="644120" name="Rectangle 24"/>
          <p:cNvSpPr>
            <a:spLocks noChangeArrowheads="1"/>
          </p:cNvSpPr>
          <p:nvPr/>
        </p:nvSpPr>
        <p:spPr bwMode="blackWhite">
          <a:xfrm>
            <a:off x="2849563" y="1294704"/>
            <a:ext cx="5562600" cy="1096963"/>
          </a:xfrm>
          <a:prstGeom prst="rect">
            <a:avLst/>
          </a:prstGeom>
          <a:solidFill>
            <a:srgbClr val="CCECFF"/>
          </a:solidFill>
          <a:ln w="317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182880" tIns="44450" rIns="90488" bIns="44450" anchor="ctr"/>
          <a:lstStyle/>
          <a:p>
            <a:pPr eaLnBrk="0" hangingPunct="0"/>
            <a:r>
              <a:rPr lang="en-US" sz="1800"/>
              <a:t>Inputs to the system—the elements processed, transformed, or used—that influence the internal environment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365807" y="6367195"/>
            <a:ext cx="749799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© 2013 </a:t>
            </a:r>
            <a:r>
              <a:rPr lang="en-US" dirty="0" err="1" smtClean="0"/>
              <a:t>Cengage</a:t>
            </a:r>
            <a:r>
              <a:rPr lang="en-US" dirty="0" smtClean="0"/>
              <a:t> Learning. All Rights Reserved. May not be copied, scanned, or duplicated in whole or in part, except for use as permitted in a license distributed with a certain product or service or otherwise on a password–protected</a:t>
            </a:r>
            <a:r>
              <a:rPr lang="en-US" baseline="0" dirty="0" smtClean="0"/>
              <a:t> website for classroom.</a:t>
            </a:r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4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6441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4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11" dur="500"/>
                                        <p:tgtEl>
                                          <p:spTgt spid="6441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3" presetID="4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4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5" dur="1000"/>
                                        <p:tgtEl>
                                          <p:spTgt spid="644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44119" grpId="0" animBg="1" autoUpdateAnimBg="0"/>
      <p:bldP spid="644120" grpId="0" animBg="1" autoUpdateAnimBg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6148" name="Rectangle 4"/>
          <p:cNvSpPr>
            <a:spLocks noGrp="1" noChangeArrowheads="1"/>
          </p:cNvSpPr>
          <p:nvPr>
            <p:ph type="title"/>
          </p:nvPr>
        </p:nvSpPr>
        <p:spPr>
          <a:xfrm>
            <a:off x="548683" y="411513"/>
            <a:ext cx="7955193" cy="914390"/>
          </a:xfrm>
        </p:spPr>
        <p:txBody>
          <a:bodyPr/>
          <a:lstStyle/>
          <a:p>
            <a:r>
              <a:rPr lang="en-US" dirty="0"/>
              <a:t>External Environment</a:t>
            </a:r>
          </a:p>
        </p:txBody>
      </p:sp>
      <p:sp>
        <p:nvSpPr>
          <p:cNvPr id="26" name="Slide Number Placeholder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r>
              <a:rPr lang="en-US"/>
              <a:t>5–</a:t>
            </a:r>
            <a:fld id="{C204026E-E6FB-44AE-A38B-9A6E4A99ED8C}" type="slidenum">
              <a:rPr lang="en-US"/>
              <a:pPr/>
              <a:t>11</a:t>
            </a:fld>
            <a:endParaRPr lang="en-US"/>
          </a:p>
        </p:txBody>
      </p:sp>
      <p:sp>
        <p:nvSpPr>
          <p:cNvPr id="646167" name="Oval 23"/>
          <p:cNvSpPr>
            <a:spLocks noChangeArrowheads="1"/>
          </p:cNvSpPr>
          <p:nvPr/>
        </p:nvSpPr>
        <p:spPr bwMode="auto">
          <a:xfrm>
            <a:off x="1338263" y="1924050"/>
            <a:ext cx="6423025" cy="3309938"/>
          </a:xfrm>
          <a:prstGeom prst="ellips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grpSp>
        <p:nvGrpSpPr>
          <p:cNvPr id="646149" name="Group 5"/>
          <p:cNvGrpSpPr>
            <a:grpSpLocks/>
          </p:cNvGrpSpPr>
          <p:nvPr/>
        </p:nvGrpSpPr>
        <p:grpSpPr bwMode="auto">
          <a:xfrm>
            <a:off x="903288" y="1600200"/>
            <a:ext cx="7548562" cy="4067175"/>
            <a:chOff x="767" y="977"/>
            <a:chExt cx="4334" cy="2335"/>
          </a:xfrm>
        </p:grpSpPr>
        <p:sp>
          <p:nvSpPr>
            <p:cNvPr id="646150" name="_s1030"/>
            <p:cNvSpPr>
              <a:spLocks noChangeShapeType="1"/>
            </p:cNvSpPr>
            <p:nvPr/>
          </p:nvSpPr>
          <p:spPr bwMode="auto">
            <a:xfrm flipH="1">
              <a:off x="2324" y="2419"/>
              <a:ext cx="277" cy="233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lIns="0" tIns="0" rIns="0" bIns="0" anchor="ctr"/>
            <a:lstStyle/>
            <a:p>
              <a:endParaRPr lang="en-US"/>
            </a:p>
          </p:txBody>
        </p:sp>
        <p:sp>
          <p:nvSpPr>
            <p:cNvPr id="646151" name="_s1032"/>
            <p:cNvSpPr>
              <a:spLocks noChangeShapeType="1"/>
            </p:cNvSpPr>
            <p:nvPr/>
          </p:nvSpPr>
          <p:spPr bwMode="auto">
            <a:xfrm>
              <a:off x="3158" y="2419"/>
              <a:ext cx="278" cy="233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lIns="0" tIns="0" rIns="0" bIns="0" anchor="ctr"/>
            <a:lstStyle/>
            <a:p>
              <a:endParaRPr lang="en-US"/>
            </a:p>
          </p:txBody>
        </p:sp>
        <p:sp>
          <p:nvSpPr>
            <p:cNvPr id="646152" name="_s1034"/>
            <p:cNvSpPr>
              <a:spLocks noChangeShapeType="1"/>
            </p:cNvSpPr>
            <p:nvPr/>
          </p:nvSpPr>
          <p:spPr bwMode="auto">
            <a:xfrm flipV="1">
              <a:off x="3453" y="2007"/>
              <a:ext cx="337" cy="7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lIns="0" tIns="0" rIns="0" bIns="0" anchor="ctr"/>
            <a:lstStyle/>
            <a:p>
              <a:endParaRPr lang="en-US"/>
            </a:p>
          </p:txBody>
        </p:sp>
        <p:sp>
          <p:nvSpPr>
            <p:cNvPr id="646153" name="_s1036"/>
            <p:cNvSpPr>
              <a:spLocks noChangeShapeType="1"/>
            </p:cNvSpPr>
            <p:nvPr/>
          </p:nvSpPr>
          <p:spPr bwMode="auto">
            <a:xfrm flipV="1">
              <a:off x="2879" y="1529"/>
              <a:ext cx="0" cy="357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lIns="0" tIns="0" rIns="0" bIns="0" anchor="ctr"/>
            <a:lstStyle/>
            <a:p>
              <a:endParaRPr lang="en-US"/>
            </a:p>
          </p:txBody>
        </p:sp>
        <p:pic>
          <p:nvPicPr>
            <p:cNvPr id="646154" name="Picture 10" descr="Boxshdow05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233" y="977"/>
              <a:ext cx="1394" cy="694"/>
            </a:xfrm>
            <a:prstGeom prst="rect">
              <a:avLst/>
            </a:prstGeom>
            <a:noFill/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646155" name="Text Box 11"/>
            <p:cNvSpPr txBox="1">
              <a:spLocks noChangeArrowheads="1"/>
            </p:cNvSpPr>
            <p:nvPr/>
          </p:nvSpPr>
          <p:spPr bwMode="auto">
            <a:xfrm>
              <a:off x="2307" y="1005"/>
              <a:ext cx="1146" cy="530"/>
            </a:xfrm>
            <a:prstGeom prst="rect">
              <a:avLst/>
            </a:prstGeom>
            <a:solidFill>
              <a:srgbClr val="CCECFF"/>
            </a:solidFill>
            <a:ln w="317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107763" dir="2700000" algn="ctr" rotWithShape="0">
                      <a:srgbClr val="C0C0C0">
                        <a:alpha val="50000"/>
                      </a:srgbClr>
                    </a:outerShdw>
                  </a:effectLst>
                </a14:hiddenEffects>
              </a:ext>
            </a:extLst>
          </p:spPr>
          <p:txBody>
            <a:bodyPr anchor="ctr" anchorCtr="1"/>
            <a:lstStyle/>
            <a:p>
              <a:pPr algn="ctr">
                <a:spcBef>
                  <a:spcPct val="50000"/>
                </a:spcBef>
              </a:pPr>
              <a:r>
                <a:rPr lang="en-US" sz="1600" b="1"/>
                <a:t>Owners</a:t>
              </a:r>
            </a:p>
          </p:txBody>
        </p:sp>
        <p:pic>
          <p:nvPicPr>
            <p:cNvPr id="646156" name="Picture 12" descr="Boxshdow05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707" y="1726"/>
              <a:ext cx="1394" cy="694"/>
            </a:xfrm>
            <a:prstGeom prst="rect">
              <a:avLst/>
            </a:prstGeom>
            <a:noFill/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646157" name="Text Box 13"/>
            <p:cNvSpPr txBox="1">
              <a:spLocks noChangeArrowheads="1"/>
            </p:cNvSpPr>
            <p:nvPr/>
          </p:nvSpPr>
          <p:spPr bwMode="auto">
            <a:xfrm>
              <a:off x="3781" y="1754"/>
              <a:ext cx="1146" cy="530"/>
            </a:xfrm>
            <a:prstGeom prst="rect">
              <a:avLst/>
            </a:prstGeom>
            <a:solidFill>
              <a:srgbClr val="CCECFF"/>
            </a:solidFill>
            <a:ln w="317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107763" dir="2700000" algn="ctr" rotWithShape="0">
                      <a:srgbClr val="C0C0C0">
                        <a:alpha val="50000"/>
                      </a:srgbClr>
                    </a:outerShdw>
                  </a:effectLst>
                </a14:hiddenEffects>
              </a:ext>
            </a:extLst>
          </p:spPr>
          <p:txBody>
            <a:bodyPr anchor="ctr" anchorCtr="1"/>
            <a:lstStyle/>
            <a:p>
              <a:pPr algn="ctr">
                <a:spcBef>
                  <a:spcPct val="50000"/>
                </a:spcBef>
              </a:pPr>
              <a:r>
                <a:rPr lang="en-US" sz="1600" b="1"/>
                <a:t>Customers</a:t>
              </a:r>
            </a:p>
          </p:txBody>
        </p:sp>
        <p:pic>
          <p:nvPicPr>
            <p:cNvPr id="646158" name="Picture 14" descr="Boxshdow05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67" y="1726"/>
              <a:ext cx="1394" cy="694"/>
            </a:xfrm>
            <a:prstGeom prst="rect">
              <a:avLst/>
            </a:prstGeom>
            <a:noFill/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646159" name="Picture 15" descr="Boxshdow05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233" y="1868"/>
              <a:ext cx="1394" cy="694"/>
            </a:xfrm>
            <a:prstGeom prst="rect">
              <a:avLst/>
            </a:prstGeom>
            <a:noFill/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646160" name="Text Box 16"/>
            <p:cNvSpPr txBox="1">
              <a:spLocks noChangeArrowheads="1"/>
            </p:cNvSpPr>
            <p:nvPr/>
          </p:nvSpPr>
          <p:spPr bwMode="blackWhite">
            <a:xfrm>
              <a:off x="2307" y="1888"/>
              <a:ext cx="1146" cy="534"/>
            </a:xfrm>
            <a:prstGeom prst="rect">
              <a:avLst/>
            </a:prstGeom>
            <a:solidFill>
              <a:srgbClr val="1655A2">
                <a:alpha val="69020"/>
              </a:srgbClr>
            </a:solidFill>
            <a:effectLst/>
            <a:extLst/>
          </p:spPr>
          <p:txBody>
            <a:bodyPr vert="horz" lIns="91440" tIns="45720" rIns="91440" bIns="45720" rtlCol="0" anchor="t" anchorCtr="0">
              <a:noAutofit/>
            </a:bodyPr>
            <a:lstStyle>
              <a:defPPr>
                <a:defRPr lang="en-US"/>
              </a:defPPr>
              <a:lvl1pPr algn="ctr" eaLnBrk="0" hangingPunct="0">
                <a:buClr>
                  <a:srgbClr val="C3260C"/>
                </a:buClr>
                <a:buSzPct val="128000"/>
                <a:defRPr sz="2000" b="1">
                  <a:solidFill>
                    <a:srgbClr val="FFFFFF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</a:defRPr>
              </a:lvl1pPr>
            </a:lstStyle>
            <a:p>
              <a:r>
                <a:rPr lang="en-US" dirty="0"/>
                <a:t>Directly Interactive Forces</a:t>
              </a:r>
            </a:p>
          </p:txBody>
        </p:sp>
        <p:pic>
          <p:nvPicPr>
            <p:cNvPr id="646161" name="Picture 17" descr="Boxshdow05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201" y="2618"/>
              <a:ext cx="1394" cy="694"/>
            </a:xfrm>
            <a:prstGeom prst="rect">
              <a:avLst/>
            </a:prstGeom>
            <a:noFill/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646162" name="Text Box 18"/>
            <p:cNvSpPr txBox="1">
              <a:spLocks noChangeArrowheads="1"/>
            </p:cNvSpPr>
            <p:nvPr/>
          </p:nvSpPr>
          <p:spPr bwMode="auto">
            <a:xfrm>
              <a:off x="1275" y="2646"/>
              <a:ext cx="1146" cy="530"/>
            </a:xfrm>
            <a:prstGeom prst="rect">
              <a:avLst/>
            </a:prstGeom>
            <a:solidFill>
              <a:srgbClr val="CCECFF"/>
            </a:solidFill>
            <a:ln w="317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107763" dir="2700000" algn="ctr" rotWithShape="0">
                      <a:srgbClr val="C0C0C0">
                        <a:alpha val="50000"/>
                      </a:srgbClr>
                    </a:outerShdw>
                  </a:effectLst>
                </a14:hiddenEffects>
              </a:ext>
            </a:extLst>
          </p:spPr>
          <p:txBody>
            <a:bodyPr anchor="ctr" anchorCtr="1"/>
            <a:lstStyle/>
            <a:p>
              <a:pPr algn="ctr">
                <a:spcBef>
                  <a:spcPct val="50000"/>
                </a:spcBef>
              </a:pPr>
              <a:r>
                <a:rPr lang="en-US" sz="1600" b="1"/>
                <a:t>Competitors</a:t>
              </a:r>
            </a:p>
          </p:txBody>
        </p:sp>
        <p:pic>
          <p:nvPicPr>
            <p:cNvPr id="646163" name="Picture 19" descr="Boxshdow05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260" y="2613"/>
              <a:ext cx="1394" cy="694"/>
            </a:xfrm>
            <a:prstGeom prst="rect">
              <a:avLst/>
            </a:prstGeom>
            <a:noFill/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646164" name="Text Box 20"/>
            <p:cNvSpPr txBox="1">
              <a:spLocks noChangeArrowheads="1"/>
            </p:cNvSpPr>
            <p:nvPr/>
          </p:nvSpPr>
          <p:spPr bwMode="auto">
            <a:xfrm>
              <a:off x="3334" y="2641"/>
              <a:ext cx="1146" cy="530"/>
            </a:xfrm>
            <a:prstGeom prst="rect">
              <a:avLst/>
            </a:prstGeom>
            <a:solidFill>
              <a:srgbClr val="CCECFF"/>
            </a:solidFill>
            <a:ln w="317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107763" dir="2700000" algn="ctr" rotWithShape="0">
                      <a:srgbClr val="C0C0C0">
                        <a:alpha val="50000"/>
                      </a:srgbClr>
                    </a:outerShdw>
                  </a:effectLst>
                </a14:hiddenEffects>
              </a:ext>
            </a:extLst>
          </p:spPr>
          <p:txBody>
            <a:bodyPr anchor="ctr" anchorCtr="1"/>
            <a:lstStyle/>
            <a:p>
              <a:pPr algn="ctr">
                <a:spcBef>
                  <a:spcPct val="50000"/>
                </a:spcBef>
              </a:pPr>
              <a:r>
                <a:rPr lang="en-US" sz="1600" b="1"/>
                <a:t>Suppliers and Partners</a:t>
              </a:r>
            </a:p>
          </p:txBody>
        </p:sp>
        <p:sp>
          <p:nvSpPr>
            <p:cNvPr id="646165" name="_s1028"/>
            <p:cNvSpPr>
              <a:spLocks noChangeShapeType="1"/>
            </p:cNvSpPr>
            <p:nvPr/>
          </p:nvSpPr>
          <p:spPr bwMode="auto">
            <a:xfrm flipH="1" flipV="1">
              <a:off x="1980" y="2008"/>
              <a:ext cx="324" cy="64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lIns="0" tIns="0" rIns="0" bIns="0" anchor="ctr"/>
            <a:lstStyle/>
            <a:p>
              <a:endParaRPr lang="en-US"/>
            </a:p>
          </p:txBody>
        </p:sp>
        <p:sp>
          <p:nvSpPr>
            <p:cNvPr id="646166" name="Text Box 22"/>
            <p:cNvSpPr txBox="1">
              <a:spLocks noChangeArrowheads="1"/>
            </p:cNvSpPr>
            <p:nvPr/>
          </p:nvSpPr>
          <p:spPr bwMode="auto">
            <a:xfrm>
              <a:off x="841" y="1754"/>
              <a:ext cx="1146" cy="530"/>
            </a:xfrm>
            <a:prstGeom prst="rect">
              <a:avLst/>
            </a:prstGeom>
            <a:solidFill>
              <a:srgbClr val="CCECFF"/>
            </a:solidFill>
            <a:ln w="317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107763" dir="2700000" algn="ctr" rotWithShape="0">
                      <a:srgbClr val="C0C0C0">
                        <a:alpha val="50000"/>
                      </a:srgbClr>
                    </a:outerShdw>
                  </a:effectLst>
                </a14:hiddenEffects>
              </a:ext>
            </a:extLst>
          </p:spPr>
          <p:txBody>
            <a:bodyPr anchor="ctr" anchorCtr="1"/>
            <a:lstStyle/>
            <a:p>
              <a:pPr algn="ctr">
                <a:spcBef>
                  <a:spcPct val="50000"/>
                </a:spcBef>
              </a:pPr>
              <a:r>
                <a:rPr lang="en-US" sz="1600" b="1"/>
                <a:t>External Labor Pool</a:t>
              </a:r>
            </a:p>
          </p:txBody>
        </p:sp>
      </p:grpSp>
      <p:grpSp>
        <p:nvGrpSpPr>
          <p:cNvPr id="646168" name="Group 24"/>
          <p:cNvGrpSpPr>
            <a:grpSpLocks/>
          </p:cNvGrpSpPr>
          <p:nvPr/>
        </p:nvGrpSpPr>
        <p:grpSpPr bwMode="auto">
          <a:xfrm>
            <a:off x="274638" y="1417342"/>
            <a:ext cx="8594725" cy="4754828"/>
            <a:chOff x="173" y="144"/>
            <a:chExt cx="5414" cy="3981"/>
          </a:xfrm>
        </p:grpSpPr>
        <p:sp>
          <p:nvSpPr>
            <p:cNvPr id="646169" name="AutoShape 25"/>
            <p:cNvSpPr>
              <a:spLocks noChangeArrowheads="1"/>
            </p:cNvSpPr>
            <p:nvPr/>
          </p:nvSpPr>
          <p:spPr bwMode="auto">
            <a:xfrm>
              <a:off x="173" y="144"/>
              <a:ext cx="5414" cy="3917"/>
            </a:xfrm>
            <a:prstGeom prst="roundRect">
              <a:avLst>
                <a:gd name="adj" fmla="val 2921"/>
              </a:avLst>
            </a:prstGeom>
            <a:noFill/>
            <a:ln w="3175">
              <a:solidFill>
                <a:srgbClr val="0099CC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46170" name="Oval 26"/>
            <p:cNvSpPr>
              <a:spLocks noChangeArrowheads="1"/>
            </p:cNvSpPr>
            <p:nvPr/>
          </p:nvSpPr>
          <p:spPr bwMode="auto">
            <a:xfrm>
              <a:off x="2707" y="3998"/>
              <a:ext cx="346" cy="127"/>
            </a:xfrm>
            <a:prstGeom prst="ellipse">
              <a:avLst/>
            </a:prstGeom>
            <a:gradFill rotWithShape="1">
              <a:gsLst>
                <a:gs pos="0">
                  <a:srgbClr val="99CCFF"/>
                </a:gs>
                <a:gs pos="100000">
                  <a:srgbClr val="CCECFF"/>
                </a:gs>
              </a:gsLst>
              <a:lin ang="0" scaled="1"/>
            </a:gradFill>
            <a:ln w="3175">
              <a:solidFill>
                <a:srgbClr val="0099CC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91440" rIns="0" bIns="109728" anchor="ctr" anchorCtr="1"/>
            <a:lstStyle/>
            <a:p>
              <a:pPr algn="ctr">
                <a:spcBef>
                  <a:spcPct val="50000"/>
                </a:spcBef>
              </a:pPr>
              <a:r>
                <a:rPr lang="en-US" sz="2000" b="1">
                  <a:solidFill>
                    <a:schemeClr val="bg1"/>
                  </a:solidFill>
                </a:rPr>
                <a:t>3</a:t>
              </a:r>
            </a:p>
          </p:txBody>
        </p:sp>
      </p:grpSp>
      <p:sp>
        <p:nvSpPr>
          <p:cNvPr id="27" name="TextBox 26"/>
          <p:cNvSpPr txBox="1"/>
          <p:nvPr/>
        </p:nvSpPr>
        <p:spPr>
          <a:xfrm>
            <a:off x="365807" y="6367195"/>
            <a:ext cx="749799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© 2013 </a:t>
            </a:r>
            <a:r>
              <a:rPr lang="en-US" dirty="0" err="1" smtClean="0"/>
              <a:t>Cengage</a:t>
            </a:r>
            <a:r>
              <a:rPr lang="en-US" dirty="0" smtClean="0"/>
              <a:t> Learning. All Rights Reserved. May not be copied, scanned, or duplicated in whole or in part, except for use as permitted in a license distributed with a certain product or service or otherwise on a password–protected</a:t>
            </a:r>
            <a:r>
              <a:rPr lang="en-US" baseline="0" dirty="0" smtClean="0"/>
              <a:t> website for classroom.</a:t>
            </a:r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6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1000"/>
                                        <p:tgtEl>
                                          <p:spTgt spid="6461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9" presetID="21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61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1" dur="2000"/>
                                        <p:tgtEl>
                                          <p:spTgt spid="6461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46167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8196" name="Rectangle 4"/>
          <p:cNvSpPr>
            <a:spLocks noGrp="1" noChangeArrowheads="1"/>
          </p:cNvSpPr>
          <p:nvPr>
            <p:ph type="title"/>
          </p:nvPr>
        </p:nvSpPr>
        <p:spPr>
          <a:xfrm>
            <a:off x="549275" y="147638"/>
            <a:ext cx="7955193" cy="995387"/>
          </a:xfrm>
        </p:spPr>
        <p:txBody>
          <a:bodyPr/>
          <a:lstStyle/>
          <a:p>
            <a:r>
              <a:rPr lang="en-US" dirty="0"/>
              <a:t>External Environment </a:t>
            </a:r>
            <a:r>
              <a:rPr lang="en-US" sz="2000" dirty="0"/>
              <a:t>(cont’d)</a:t>
            </a:r>
          </a:p>
        </p:txBody>
      </p:sp>
      <p:sp>
        <p:nvSpPr>
          <p:cNvPr id="13" name="Slide Number Placeholder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r>
              <a:rPr lang="en-US"/>
              <a:t>5–</a:t>
            </a:r>
            <a:fld id="{8A67AE9F-F968-4FFD-A401-A4991E7400BF}" type="slidenum">
              <a:rPr lang="en-US"/>
              <a:pPr/>
              <a:t>12</a:t>
            </a:fld>
            <a:endParaRPr lang="en-US"/>
          </a:p>
        </p:txBody>
      </p:sp>
      <p:sp>
        <p:nvSpPr>
          <p:cNvPr id="648197" name="Freeform 5"/>
          <p:cNvSpPr>
            <a:spLocks/>
          </p:cNvSpPr>
          <p:nvPr/>
        </p:nvSpPr>
        <p:spPr bwMode="blackWhite">
          <a:xfrm>
            <a:off x="831850" y="1865313"/>
            <a:ext cx="533400" cy="609600"/>
          </a:xfrm>
          <a:custGeom>
            <a:avLst/>
            <a:gdLst>
              <a:gd name="T0" fmla="*/ 0 w 480"/>
              <a:gd name="T1" fmla="*/ 0 h 528"/>
              <a:gd name="T2" fmla="*/ 0 w 480"/>
              <a:gd name="T3" fmla="*/ 528 h 528"/>
              <a:gd name="T4" fmla="*/ 480 w 480"/>
              <a:gd name="T5" fmla="*/ 528 h 5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480" h="528">
                <a:moveTo>
                  <a:pt x="0" y="0"/>
                </a:moveTo>
                <a:lnTo>
                  <a:pt x="0" y="528"/>
                </a:lnTo>
                <a:lnTo>
                  <a:pt x="480" y="528"/>
                </a:lnTo>
              </a:path>
            </a:pathLst>
          </a:custGeom>
          <a:noFill/>
          <a:ln w="57150" cap="flat" cmpd="sng">
            <a:solidFill>
              <a:srgbClr val="006699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107763" dir="2700000" algn="ctr" rotWithShape="0">
                    <a:srgbClr val="790015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48198" name="Rectangle 6"/>
          <p:cNvSpPr>
            <a:spLocks noChangeArrowheads="1"/>
          </p:cNvSpPr>
          <p:nvPr/>
        </p:nvSpPr>
        <p:spPr bwMode="auto">
          <a:xfrm>
            <a:off x="1365250" y="4887913"/>
            <a:ext cx="6956425" cy="644525"/>
          </a:xfrm>
          <a:prstGeom prst="rect">
            <a:avLst/>
          </a:prstGeom>
          <a:solidFill>
            <a:srgbClr val="CCECFF"/>
          </a:solidFill>
          <a:ln w="3175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107763" dir="2700000" algn="ctr" rotWithShape="0">
                    <a:srgbClr val="C0C0C0">
                      <a:alpha val="50000"/>
                    </a:srgbClr>
                  </a:outerShdw>
                </a:effectLst>
              </a14:hiddenEffects>
            </a:ext>
          </a:extLst>
        </p:spPr>
        <p:txBody>
          <a:bodyPr anchor="ctr"/>
          <a:lstStyle/>
          <a:p>
            <a:pPr>
              <a:spcBef>
                <a:spcPct val="50000"/>
              </a:spcBef>
            </a:pPr>
            <a:r>
              <a:rPr lang="en-US" sz="1800"/>
              <a:t>Active seeking of foreign sources for needed supplies</a:t>
            </a:r>
          </a:p>
        </p:txBody>
      </p:sp>
      <p:sp>
        <p:nvSpPr>
          <p:cNvPr id="648199" name="Rectangle 7"/>
          <p:cNvSpPr>
            <a:spLocks noChangeArrowheads="1"/>
          </p:cNvSpPr>
          <p:nvPr/>
        </p:nvSpPr>
        <p:spPr bwMode="auto">
          <a:xfrm>
            <a:off x="1365250" y="3024188"/>
            <a:ext cx="6956425" cy="644525"/>
          </a:xfrm>
          <a:prstGeom prst="rect">
            <a:avLst/>
          </a:prstGeom>
          <a:solidFill>
            <a:srgbClr val="CCECFF"/>
          </a:solidFill>
          <a:ln w="3175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107763" dir="2700000" algn="ctr" rotWithShape="0">
                    <a:srgbClr val="C0C0C0">
                      <a:alpha val="50000"/>
                    </a:srgbClr>
                  </a:outerShdw>
                </a:effectLst>
              </a14:hiddenEffects>
            </a:ext>
          </a:extLst>
        </p:spPr>
        <p:txBody>
          <a:bodyPr anchor="ctr"/>
          <a:lstStyle/>
          <a:p>
            <a:pPr>
              <a:spcBef>
                <a:spcPct val="50000"/>
              </a:spcBef>
            </a:pPr>
            <a:r>
              <a:rPr lang="en-US" sz="1800"/>
              <a:t>Formation of close alliances with outside suppliers</a:t>
            </a:r>
          </a:p>
        </p:txBody>
      </p:sp>
      <p:sp>
        <p:nvSpPr>
          <p:cNvPr id="648200" name="AutoShape 8"/>
          <p:cNvSpPr>
            <a:spLocks noChangeArrowheads="1"/>
          </p:cNvSpPr>
          <p:nvPr/>
        </p:nvSpPr>
        <p:spPr bwMode="blackWhite">
          <a:xfrm>
            <a:off x="549275" y="1290638"/>
            <a:ext cx="5037138" cy="611187"/>
          </a:xfrm>
          <a:prstGeom prst="roundRect">
            <a:avLst>
              <a:gd name="adj" fmla="val 16667"/>
            </a:avLst>
          </a:prstGeom>
          <a:solidFill>
            <a:srgbClr val="1655A2">
              <a:alpha val="69020"/>
            </a:srgbClr>
          </a:solidFill>
          <a:effectLst/>
          <a:extLst/>
        </p:spPr>
        <p:txBody>
          <a:bodyPr vert="horz" lIns="91440" tIns="45720" rIns="91440" bIns="45720" rtlCol="0" anchor="t" anchorCtr="0">
            <a:noAutofit/>
          </a:bodyPr>
          <a:lstStyle/>
          <a:p>
            <a:pPr algn="ctr" eaLnBrk="0" hangingPunct="0">
              <a:buClr>
                <a:srgbClr val="C3260C"/>
              </a:buClr>
              <a:buSzPct val="128000"/>
            </a:pPr>
            <a:r>
              <a:rPr lang="en-US" sz="20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Trends in Supplier Practices</a:t>
            </a:r>
          </a:p>
        </p:txBody>
      </p:sp>
      <p:sp>
        <p:nvSpPr>
          <p:cNvPr id="648201" name="Rectangle 9"/>
          <p:cNvSpPr>
            <a:spLocks noChangeArrowheads="1"/>
          </p:cNvSpPr>
          <p:nvPr/>
        </p:nvSpPr>
        <p:spPr bwMode="auto">
          <a:xfrm>
            <a:off x="1365250" y="2163763"/>
            <a:ext cx="6956425" cy="644525"/>
          </a:xfrm>
          <a:prstGeom prst="rect">
            <a:avLst/>
          </a:prstGeom>
          <a:solidFill>
            <a:srgbClr val="CCECFF"/>
          </a:solidFill>
          <a:ln w="3175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107763" dir="2700000" algn="ctr" rotWithShape="0">
                    <a:srgbClr val="C0C0C0">
                      <a:alpha val="50000"/>
                    </a:srgbClr>
                  </a:outerShdw>
                </a:effectLst>
              </a14:hiddenEffects>
            </a:ext>
          </a:extLst>
        </p:spPr>
        <p:txBody>
          <a:bodyPr anchor="ctr"/>
          <a:lstStyle/>
          <a:p>
            <a:pPr>
              <a:spcBef>
                <a:spcPct val="50000"/>
              </a:spcBef>
            </a:pPr>
            <a:r>
              <a:rPr lang="en-US" sz="1800"/>
              <a:t>Increasing use of outsourcing to improve quality and reduce costs</a:t>
            </a:r>
          </a:p>
        </p:txBody>
      </p:sp>
      <p:sp>
        <p:nvSpPr>
          <p:cNvPr id="648202" name="Rectangle 10"/>
          <p:cNvSpPr>
            <a:spLocks noChangeArrowheads="1"/>
          </p:cNvSpPr>
          <p:nvPr/>
        </p:nvSpPr>
        <p:spPr bwMode="auto">
          <a:xfrm>
            <a:off x="1365250" y="3940175"/>
            <a:ext cx="6956425" cy="644525"/>
          </a:xfrm>
          <a:prstGeom prst="rect">
            <a:avLst/>
          </a:prstGeom>
          <a:solidFill>
            <a:srgbClr val="CCECFF"/>
          </a:solidFill>
          <a:ln w="3175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107763" dir="2700000" algn="ctr" rotWithShape="0">
                    <a:srgbClr val="C0C0C0">
                      <a:alpha val="50000"/>
                    </a:srgbClr>
                  </a:outerShdw>
                </a:effectLst>
              </a14:hiddenEffects>
            </a:ext>
          </a:extLst>
        </p:spPr>
        <p:txBody>
          <a:bodyPr anchor="ctr"/>
          <a:lstStyle/>
          <a:p>
            <a:pPr>
              <a:spcBef>
                <a:spcPct val="50000"/>
              </a:spcBef>
            </a:pPr>
            <a:r>
              <a:rPr lang="en-US" sz="1800"/>
              <a:t>Development of “deep” alliances with a select few suppliers</a:t>
            </a:r>
          </a:p>
        </p:txBody>
      </p:sp>
      <p:sp>
        <p:nvSpPr>
          <p:cNvPr id="648203" name="Freeform 11"/>
          <p:cNvSpPr>
            <a:spLocks/>
          </p:cNvSpPr>
          <p:nvPr/>
        </p:nvSpPr>
        <p:spPr bwMode="blackWhite">
          <a:xfrm>
            <a:off x="831850" y="2487613"/>
            <a:ext cx="533400" cy="838200"/>
          </a:xfrm>
          <a:custGeom>
            <a:avLst/>
            <a:gdLst>
              <a:gd name="T0" fmla="*/ 0 w 480"/>
              <a:gd name="T1" fmla="*/ 0 h 528"/>
              <a:gd name="T2" fmla="*/ 0 w 480"/>
              <a:gd name="T3" fmla="*/ 528 h 528"/>
              <a:gd name="T4" fmla="*/ 480 w 480"/>
              <a:gd name="T5" fmla="*/ 528 h 5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480" h="528">
                <a:moveTo>
                  <a:pt x="0" y="0"/>
                </a:moveTo>
                <a:lnTo>
                  <a:pt x="0" y="528"/>
                </a:lnTo>
                <a:lnTo>
                  <a:pt x="480" y="528"/>
                </a:lnTo>
              </a:path>
            </a:pathLst>
          </a:custGeom>
          <a:noFill/>
          <a:ln w="57150" cap="flat" cmpd="sng">
            <a:solidFill>
              <a:srgbClr val="006699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107763" dir="2700000" algn="ctr" rotWithShape="0">
                    <a:srgbClr val="790015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48204" name="Freeform 12"/>
          <p:cNvSpPr>
            <a:spLocks/>
          </p:cNvSpPr>
          <p:nvPr/>
        </p:nvSpPr>
        <p:spPr bwMode="blackWhite">
          <a:xfrm>
            <a:off x="831850" y="3287713"/>
            <a:ext cx="533400" cy="952500"/>
          </a:xfrm>
          <a:custGeom>
            <a:avLst/>
            <a:gdLst>
              <a:gd name="T0" fmla="*/ 0 w 480"/>
              <a:gd name="T1" fmla="*/ 0 h 528"/>
              <a:gd name="T2" fmla="*/ 0 w 480"/>
              <a:gd name="T3" fmla="*/ 528 h 528"/>
              <a:gd name="T4" fmla="*/ 480 w 480"/>
              <a:gd name="T5" fmla="*/ 528 h 5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480" h="528">
                <a:moveTo>
                  <a:pt x="0" y="0"/>
                </a:moveTo>
                <a:lnTo>
                  <a:pt x="0" y="528"/>
                </a:lnTo>
                <a:lnTo>
                  <a:pt x="480" y="528"/>
                </a:lnTo>
              </a:path>
            </a:pathLst>
          </a:custGeom>
          <a:noFill/>
          <a:ln w="57150" cap="flat" cmpd="sng">
            <a:solidFill>
              <a:srgbClr val="006699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107763" dir="2700000" algn="ctr" rotWithShape="0">
                    <a:srgbClr val="790015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48205" name="Freeform 13"/>
          <p:cNvSpPr>
            <a:spLocks/>
          </p:cNvSpPr>
          <p:nvPr/>
        </p:nvSpPr>
        <p:spPr bwMode="blackWhite">
          <a:xfrm>
            <a:off x="831850" y="4125913"/>
            <a:ext cx="533400" cy="1066800"/>
          </a:xfrm>
          <a:custGeom>
            <a:avLst/>
            <a:gdLst>
              <a:gd name="T0" fmla="*/ 0 w 480"/>
              <a:gd name="T1" fmla="*/ 0 h 528"/>
              <a:gd name="T2" fmla="*/ 0 w 480"/>
              <a:gd name="T3" fmla="*/ 528 h 528"/>
              <a:gd name="T4" fmla="*/ 480 w 480"/>
              <a:gd name="T5" fmla="*/ 528 h 5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480" h="528">
                <a:moveTo>
                  <a:pt x="0" y="0"/>
                </a:moveTo>
                <a:lnTo>
                  <a:pt x="0" y="528"/>
                </a:lnTo>
                <a:lnTo>
                  <a:pt x="480" y="528"/>
                </a:lnTo>
              </a:path>
            </a:pathLst>
          </a:custGeom>
          <a:noFill/>
          <a:ln w="57150" cap="flat" cmpd="sng">
            <a:solidFill>
              <a:srgbClr val="006699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107763" dir="2700000" algn="ctr" rotWithShape="0">
                    <a:srgbClr val="790015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365807" y="6367195"/>
            <a:ext cx="749799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© 2013 </a:t>
            </a:r>
            <a:r>
              <a:rPr lang="en-US" dirty="0" err="1" smtClean="0"/>
              <a:t>Cengage</a:t>
            </a:r>
            <a:r>
              <a:rPr lang="en-US" dirty="0" smtClean="0"/>
              <a:t> Learning. All Rights Reserved. May not be copied, scanned, or duplicated in whole or in part, except for use as permitted in a license distributed with a certain product or service or otherwise on a password–protected</a:t>
            </a:r>
            <a:r>
              <a:rPr lang="en-US" baseline="0" dirty="0" smtClean="0"/>
              <a:t> website for classroom.</a:t>
            </a:r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82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6482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81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2" dur="500"/>
                                        <p:tgtEl>
                                          <p:spTgt spid="6481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82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6482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82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1" dur="500"/>
                                        <p:tgtEl>
                                          <p:spTgt spid="6482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2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81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6481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 nodeType="clickPar">
                      <p:stCondLst>
                        <p:cond delay="indefinite"/>
                      </p:stCondLst>
                      <p:childTnLst>
                        <p:par>
                          <p:cTn id="2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8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82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0" dur="500"/>
                                        <p:tgtEl>
                                          <p:spTgt spid="6482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3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82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6482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 nodeType="clickPar">
                      <p:stCondLst>
                        <p:cond delay="indefinite"/>
                      </p:stCondLst>
                      <p:childTnLst>
                        <p:par>
                          <p:cTn id="3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7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82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9" dur="500"/>
                                        <p:tgtEl>
                                          <p:spTgt spid="6482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4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81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500"/>
                                        <p:tgtEl>
                                          <p:spTgt spid="6481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48197" grpId="0" animBg="1"/>
      <p:bldP spid="648198" grpId="0" animBg="1" autoUpdateAnimBg="0"/>
      <p:bldP spid="648199" grpId="0" animBg="1" autoUpdateAnimBg="0"/>
      <p:bldP spid="648200" grpId="0" animBg="1" autoUpdateAnimBg="0"/>
      <p:bldP spid="648201" grpId="0" animBg="1" autoUpdateAnimBg="0"/>
      <p:bldP spid="648202" grpId="0" animBg="1" autoUpdateAnimBg="0"/>
      <p:bldP spid="648203" grpId="0" animBg="1"/>
      <p:bldP spid="648204" grpId="0" animBg="1"/>
      <p:bldP spid="648205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6388" name="Rectangle 4"/>
          <p:cNvSpPr>
            <a:spLocks noGrp="1" noChangeArrowheads="1"/>
          </p:cNvSpPr>
          <p:nvPr>
            <p:ph type="title"/>
          </p:nvPr>
        </p:nvSpPr>
        <p:spPr>
          <a:xfrm>
            <a:off x="549275" y="169852"/>
            <a:ext cx="7955193" cy="973173"/>
          </a:xfrm>
        </p:spPr>
        <p:txBody>
          <a:bodyPr/>
          <a:lstStyle/>
          <a:p>
            <a:r>
              <a:rPr lang="en-US" dirty="0"/>
              <a:t>External Environment </a:t>
            </a:r>
            <a:r>
              <a:rPr lang="en-US" sz="2000" dirty="0"/>
              <a:t>(cont’d)</a:t>
            </a:r>
          </a:p>
        </p:txBody>
      </p:sp>
      <p:sp>
        <p:nvSpPr>
          <p:cNvPr id="20" name="Slide Number Placeholder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r>
              <a:rPr lang="en-US"/>
              <a:t>5–</a:t>
            </a:r>
            <a:fld id="{A6298CE2-4366-42C8-9FD8-DBC4EA193FAA}" type="slidenum">
              <a:rPr lang="en-US"/>
              <a:pPr/>
              <a:t>13</a:t>
            </a:fld>
            <a:endParaRPr lang="en-US"/>
          </a:p>
        </p:txBody>
      </p:sp>
      <p:sp>
        <p:nvSpPr>
          <p:cNvPr id="656398" name="Rectangle 14"/>
          <p:cNvSpPr>
            <a:spLocks noChangeArrowheads="1"/>
          </p:cNvSpPr>
          <p:nvPr/>
        </p:nvSpPr>
        <p:spPr bwMode="auto">
          <a:xfrm>
            <a:off x="5427485" y="4135051"/>
            <a:ext cx="2286000" cy="644525"/>
          </a:xfrm>
          <a:prstGeom prst="rect">
            <a:avLst/>
          </a:prstGeom>
          <a:solidFill>
            <a:srgbClr val="CCECFF"/>
          </a:solidFill>
          <a:ln w="3175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107763" dir="2700000" algn="ctr" rotWithShape="0">
                    <a:srgbClr val="C0C0C0">
                      <a:alpha val="50000"/>
                    </a:srgbClr>
                  </a:outerShdw>
                </a:effectLst>
              </a14:hiddenEffects>
            </a:ext>
          </a:extLst>
        </p:spPr>
        <p:txBody>
          <a:bodyPr anchor="ctr"/>
          <a:lstStyle/>
          <a:p>
            <a:pPr>
              <a:spcBef>
                <a:spcPct val="50000"/>
              </a:spcBef>
            </a:pPr>
            <a:r>
              <a:rPr lang="en-US" sz="1800"/>
              <a:t>Customer Services</a:t>
            </a:r>
          </a:p>
        </p:txBody>
      </p:sp>
      <p:sp>
        <p:nvSpPr>
          <p:cNvPr id="656399" name="Rectangle 15"/>
          <p:cNvSpPr>
            <a:spLocks noChangeArrowheads="1"/>
          </p:cNvSpPr>
          <p:nvPr/>
        </p:nvSpPr>
        <p:spPr bwMode="auto">
          <a:xfrm>
            <a:off x="5427485" y="2364988"/>
            <a:ext cx="2286000" cy="644525"/>
          </a:xfrm>
          <a:prstGeom prst="rect">
            <a:avLst/>
          </a:prstGeom>
          <a:solidFill>
            <a:srgbClr val="CCECFF"/>
          </a:solidFill>
          <a:ln w="3175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107763" dir="2700000" algn="ctr" rotWithShape="0">
                    <a:srgbClr val="C0C0C0">
                      <a:alpha val="50000"/>
                    </a:srgbClr>
                  </a:outerShdw>
                </a:effectLst>
              </a14:hiddenEffects>
            </a:ext>
          </a:extLst>
        </p:spPr>
        <p:txBody>
          <a:bodyPr anchor="ctr"/>
          <a:lstStyle/>
          <a:p>
            <a:pPr>
              <a:spcBef>
                <a:spcPct val="50000"/>
              </a:spcBef>
            </a:pPr>
            <a:r>
              <a:rPr lang="en-US" sz="1800"/>
              <a:t>Product Features</a:t>
            </a:r>
          </a:p>
        </p:txBody>
      </p:sp>
      <p:sp>
        <p:nvSpPr>
          <p:cNvPr id="656400" name="Rectangle 16"/>
          <p:cNvSpPr>
            <a:spLocks noChangeArrowheads="1"/>
          </p:cNvSpPr>
          <p:nvPr/>
        </p:nvSpPr>
        <p:spPr bwMode="auto">
          <a:xfrm>
            <a:off x="5427485" y="3204776"/>
            <a:ext cx="2286000" cy="644525"/>
          </a:xfrm>
          <a:prstGeom prst="rect">
            <a:avLst/>
          </a:prstGeom>
          <a:solidFill>
            <a:srgbClr val="CCECFF"/>
          </a:solidFill>
          <a:ln w="3175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107763" dir="2700000" algn="ctr" rotWithShape="0">
                    <a:srgbClr val="C0C0C0">
                      <a:alpha val="50000"/>
                    </a:srgbClr>
                  </a:outerShdw>
                </a:effectLst>
              </a14:hiddenEffects>
            </a:ext>
          </a:extLst>
        </p:spPr>
        <p:txBody>
          <a:bodyPr anchor="ctr"/>
          <a:lstStyle/>
          <a:p>
            <a:pPr>
              <a:spcBef>
                <a:spcPct val="50000"/>
              </a:spcBef>
            </a:pPr>
            <a:r>
              <a:rPr lang="en-US" sz="1800"/>
              <a:t>Performance</a:t>
            </a:r>
          </a:p>
        </p:txBody>
      </p:sp>
      <p:sp>
        <p:nvSpPr>
          <p:cNvPr id="656401" name="Freeform 17"/>
          <p:cNvSpPr>
            <a:spLocks/>
          </p:cNvSpPr>
          <p:nvPr/>
        </p:nvSpPr>
        <p:spPr bwMode="blackWhite">
          <a:xfrm>
            <a:off x="4894085" y="1833176"/>
            <a:ext cx="533400" cy="838200"/>
          </a:xfrm>
          <a:custGeom>
            <a:avLst/>
            <a:gdLst>
              <a:gd name="T0" fmla="*/ 0 w 480"/>
              <a:gd name="T1" fmla="*/ 0 h 528"/>
              <a:gd name="T2" fmla="*/ 0 w 480"/>
              <a:gd name="T3" fmla="*/ 528 h 528"/>
              <a:gd name="T4" fmla="*/ 480 w 480"/>
              <a:gd name="T5" fmla="*/ 528 h 5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480" h="528">
                <a:moveTo>
                  <a:pt x="0" y="0"/>
                </a:moveTo>
                <a:lnTo>
                  <a:pt x="0" y="528"/>
                </a:lnTo>
                <a:lnTo>
                  <a:pt x="480" y="528"/>
                </a:lnTo>
              </a:path>
            </a:pathLst>
          </a:custGeom>
          <a:noFill/>
          <a:ln w="57150" cap="flat" cmpd="sng">
            <a:solidFill>
              <a:srgbClr val="006699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107763" dir="2700000" algn="ctr" rotWithShape="0">
                    <a:srgbClr val="790015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56402" name="Freeform 18"/>
          <p:cNvSpPr>
            <a:spLocks/>
          </p:cNvSpPr>
          <p:nvPr/>
        </p:nvSpPr>
        <p:spPr bwMode="blackWhite">
          <a:xfrm>
            <a:off x="4894085" y="2552313"/>
            <a:ext cx="533400" cy="952500"/>
          </a:xfrm>
          <a:custGeom>
            <a:avLst/>
            <a:gdLst>
              <a:gd name="T0" fmla="*/ 0 w 480"/>
              <a:gd name="T1" fmla="*/ 0 h 528"/>
              <a:gd name="T2" fmla="*/ 0 w 480"/>
              <a:gd name="T3" fmla="*/ 528 h 528"/>
              <a:gd name="T4" fmla="*/ 480 w 480"/>
              <a:gd name="T5" fmla="*/ 528 h 5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480" h="528">
                <a:moveTo>
                  <a:pt x="0" y="0"/>
                </a:moveTo>
                <a:lnTo>
                  <a:pt x="0" y="528"/>
                </a:lnTo>
                <a:lnTo>
                  <a:pt x="480" y="528"/>
                </a:lnTo>
              </a:path>
            </a:pathLst>
          </a:custGeom>
          <a:noFill/>
          <a:ln w="57150" cap="flat" cmpd="sng">
            <a:solidFill>
              <a:srgbClr val="006699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107763" dir="2700000" algn="ctr" rotWithShape="0">
                    <a:srgbClr val="790015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56403" name="Freeform 19"/>
          <p:cNvSpPr>
            <a:spLocks/>
          </p:cNvSpPr>
          <p:nvPr/>
        </p:nvSpPr>
        <p:spPr bwMode="blackWhite">
          <a:xfrm>
            <a:off x="4894085" y="3373051"/>
            <a:ext cx="533400" cy="1066800"/>
          </a:xfrm>
          <a:custGeom>
            <a:avLst/>
            <a:gdLst>
              <a:gd name="T0" fmla="*/ 0 w 480"/>
              <a:gd name="T1" fmla="*/ 0 h 528"/>
              <a:gd name="T2" fmla="*/ 0 w 480"/>
              <a:gd name="T3" fmla="*/ 528 h 528"/>
              <a:gd name="T4" fmla="*/ 480 w 480"/>
              <a:gd name="T5" fmla="*/ 528 h 5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480" h="528">
                <a:moveTo>
                  <a:pt x="0" y="0"/>
                </a:moveTo>
                <a:lnTo>
                  <a:pt x="0" y="528"/>
                </a:lnTo>
                <a:lnTo>
                  <a:pt x="480" y="528"/>
                </a:lnTo>
              </a:path>
            </a:pathLst>
          </a:custGeom>
          <a:noFill/>
          <a:ln w="57150" cap="flat" cmpd="sng">
            <a:solidFill>
              <a:srgbClr val="006699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107763" dir="2700000" algn="ctr" rotWithShape="0">
                    <a:srgbClr val="790015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56389" name="Freeform 5"/>
          <p:cNvSpPr>
            <a:spLocks/>
          </p:cNvSpPr>
          <p:nvPr/>
        </p:nvSpPr>
        <p:spPr bwMode="blackWhite">
          <a:xfrm>
            <a:off x="1483666" y="1865313"/>
            <a:ext cx="533400" cy="609600"/>
          </a:xfrm>
          <a:custGeom>
            <a:avLst/>
            <a:gdLst>
              <a:gd name="T0" fmla="*/ 0 w 480"/>
              <a:gd name="T1" fmla="*/ 0 h 528"/>
              <a:gd name="T2" fmla="*/ 0 w 480"/>
              <a:gd name="T3" fmla="*/ 528 h 528"/>
              <a:gd name="T4" fmla="*/ 480 w 480"/>
              <a:gd name="T5" fmla="*/ 528 h 5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480" h="528">
                <a:moveTo>
                  <a:pt x="0" y="0"/>
                </a:moveTo>
                <a:lnTo>
                  <a:pt x="0" y="528"/>
                </a:lnTo>
                <a:lnTo>
                  <a:pt x="480" y="528"/>
                </a:lnTo>
              </a:path>
            </a:pathLst>
          </a:custGeom>
          <a:noFill/>
          <a:ln w="57150" cap="flat" cmpd="sng">
            <a:solidFill>
              <a:srgbClr val="006699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107763" dir="2700000" algn="ctr" rotWithShape="0">
                    <a:srgbClr val="790015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56390" name="Rectangle 6"/>
          <p:cNvSpPr>
            <a:spLocks noChangeArrowheads="1"/>
          </p:cNvSpPr>
          <p:nvPr/>
        </p:nvSpPr>
        <p:spPr bwMode="auto">
          <a:xfrm>
            <a:off x="2017066" y="4887913"/>
            <a:ext cx="1652588" cy="644525"/>
          </a:xfrm>
          <a:prstGeom prst="rect">
            <a:avLst/>
          </a:prstGeom>
          <a:solidFill>
            <a:srgbClr val="CCECFF"/>
          </a:solidFill>
          <a:ln w="3175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107763" dir="2700000" algn="ctr" rotWithShape="0">
                    <a:srgbClr val="C0C0C0">
                      <a:alpha val="50000"/>
                    </a:srgbClr>
                  </a:outerShdw>
                </a:effectLst>
              </a14:hiddenEffects>
            </a:ext>
          </a:extLst>
        </p:spPr>
        <p:txBody>
          <a:bodyPr anchor="ctr"/>
          <a:lstStyle/>
          <a:p>
            <a:pPr>
              <a:spcBef>
                <a:spcPct val="50000"/>
              </a:spcBef>
            </a:pPr>
            <a:r>
              <a:rPr lang="en-US" sz="1800"/>
              <a:t>Convenience</a:t>
            </a:r>
          </a:p>
        </p:txBody>
      </p:sp>
      <p:sp>
        <p:nvSpPr>
          <p:cNvPr id="656391" name="Rectangle 7"/>
          <p:cNvSpPr>
            <a:spLocks noChangeArrowheads="1"/>
          </p:cNvSpPr>
          <p:nvPr/>
        </p:nvSpPr>
        <p:spPr bwMode="auto">
          <a:xfrm>
            <a:off x="2017066" y="3024188"/>
            <a:ext cx="1652588" cy="644525"/>
          </a:xfrm>
          <a:prstGeom prst="rect">
            <a:avLst/>
          </a:prstGeom>
          <a:solidFill>
            <a:srgbClr val="CCECFF"/>
          </a:solidFill>
          <a:ln w="3175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107763" dir="2700000" algn="ctr" rotWithShape="0">
                    <a:srgbClr val="C0C0C0">
                      <a:alpha val="50000"/>
                    </a:srgbClr>
                  </a:outerShdw>
                </a:effectLst>
              </a14:hiddenEffects>
            </a:ext>
          </a:extLst>
        </p:spPr>
        <p:txBody>
          <a:bodyPr anchor="ctr"/>
          <a:lstStyle/>
          <a:p>
            <a:pPr>
              <a:spcBef>
                <a:spcPct val="50000"/>
              </a:spcBef>
            </a:pPr>
            <a:r>
              <a:rPr lang="en-US" sz="1800"/>
              <a:t>Quality</a:t>
            </a:r>
          </a:p>
        </p:txBody>
      </p:sp>
      <p:sp>
        <p:nvSpPr>
          <p:cNvPr id="656392" name="AutoShape 8"/>
          <p:cNvSpPr>
            <a:spLocks noChangeArrowheads="1"/>
          </p:cNvSpPr>
          <p:nvPr/>
        </p:nvSpPr>
        <p:spPr bwMode="blackWhite">
          <a:xfrm>
            <a:off x="1189043" y="1254126"/>
            <a:ext cx="5851525" cy="611187"/>
          </a:xfrm>
          <a:prstGeom prst="roundRect">
            <a:avLst>
              <a:gd name="adj" fmla="val 16667"/>
            </a:avLst>
          </a:prstGeom>
          <a:solidFill>
            <a:srgbClr val="1655A2">
              <a:alpha val="69020"/>
            </a:srgbClr>
          </a:solidFill>
          <a:effectLst/>
          <a:extLst/>
        </p:spPr>
        <p:txBody>
          <a:bodyPr vert="horz" lIns="91440" tIns="45720" rIns="91440" bIns="45720" rtlCol="0" anchor="t" anchorCtr="0">
            <a:noAutofit/>
          </a:bodyPr>
          <a:lstStyle/>
          <a:p>
            <a:pPr algn="ctr" eaLnBrk="0" hangingPunct="0">
              <a:buClr>
                <a:srgbClr val="C3260C"/>
              </a:buClr>
              <a:buSzPct val="128000"/>
            </a:pPr>
            <a:r>
              <a:rPr lang="en-US" sz="20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Competitive Bases</a:t>
            </a:r>
          </a:p>
        </p:txBody>
      </p:sp>
      <p:sp>
        <p:nvSpPr>
          <p:cNvPr id="656393" name="Rectangle 9"/>
          <p:cNvSpPr>
            <a:spLocks noChangeArrowheads="1"/>
          </p:cNvSpPr>
          <p:nvPr/>
        </p:nvSpPr>
        <p:spPr bwMode="auto">
          <a:xfrm>
            <a:off x="2017066" y="2163763"/>
            <a:ext cx="1652588" cy="644525"/>
          </a:xfrm>
          <a:prstGeom prst="rect">
            <a:avLst/>
          </a:prstGeom>
          <a:solidFill>
            <a:srgbClr val="CCECFF"/>
          </a:solidFill>
          <a:ln w="3175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107763" dir="2700000" algn="ctr" rotWithShape="0">
                    <a:srgbClr val="C0C0C0">
                      <a:alpha val="50000"/>
                    </a:srgbClr>
                  </a:outerShdw>
                </a:effectLst>
              </a14:hiddenEffects>
            </a:ext>
          </a:extLst>
        </p:spPr>
        <p:txBody>
          <a:bodyPr anchor="ctr"/>
          <a:lstStyle/>
          <a:p>
            <a:pPr>
              <a:spcBef>
                <a:spcPct val="50000"/>
              </a:spcBef>
            </a:pPr>
            <a:r>
              <a:rPr lang="en-US" sz="1800"/>
              <a:t>Price</a:t>
            </a:r>
          </a:p>
        </p:txBody>
      </p:sp>
      <p:sp>
        <p:nvSpPr>
          <p:cNvPr id="656394" name="Rectangle 10"/>
          <p:cNvSpPr>
            <a:spLocks noChangeArrowheads="1"/>
          </p:cNvSpPr>
          <p:nvPr/>
        </p:nvSpPr>
        <p:spPr bwMode="auto">
          <a:xfrm>
            <a:off x="2017066" y="3940175"/>
            <a:ext cx="1652588" cy="644525"/>
          </a:xfrm>
          <a:prstGeom prst="rect">
            <a:avLst/>
          </a:prstGeom>
          <a:solidFill>
            <a:srgbClr val="CCECFF"/>
          </a:solidFill>
          <a:ln w="3175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107763" dir="2700000" algn="ctr" rotWithShape="0">
                    <a:srgbClr val="C0C0C0">
                      <a:alpha val="50000"/>
                    </a:srgbClr>
                  </a:outerShdw>
                </a:effectLst>
              </a14:hiddenEffects>
            </a:ext>
          </a:extLst>
        </p:spPr>
        <p:txBody>
          <a:bodyPr anchor="ctr"/>
          <a:lstStyle/>
          <a:p>
            <a:pPr>
              <a:spcBef>
                <a:spcPct val="50000"/>
              </a:spcBef>
            </a:pPr>
            <a:r>
              <a:rPr lang="en-US" sz="1800"/>
              <a:t>Selection</a:t>
            </a:r>
          </a:p>
        </p:txBody>
      </p:sp>
      <p:sp>
        <p:nvSpPr>
          <p:cNvPr id="656395" name="Freeform 11"/>
          <p:cNvSpPr>
            <a:spLocks/>
          </p:cNvSpPr>
          <p:nvPr/>
        </p:nvSpPr>
        <p:spPr bwMode="blackWhite">
          <a:xfrm>
            <a:off x="1483666" y="2487613"/>
            <a:ext cx="533400" cy="838200"/>
          </a:xfrm>
          <a:custGeom>
            <a:avLst/>
            <a:gdLst>
              <a:gd name="T0" fmla="*/ 0 w 480"/>
              <a:gd name="T1" fmla="*/ 0 h 528"/>
              <a:gd name="T2" fmla="*/ 0 w 480"/>
              <a:gd name="T3" fmla="*/ 528 h 528"/>
              <a:gd name="T4" fmla="*/ 480 w 480"/>
              <a:gd name="T5" fmla="*/ 528 h 5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480" h="528">
                <a:moveTo>
                  <a:pt x="0" y="0"/>
                </a:moveTo>
                <a:lnTo>
                  <a:pt x="0" y="528"/>
                </a:lnTo>
                <a:lnTo>
                  <a:pt x="480" y="528"/>
                </a:lnTo>
              </a:path>
            </a:pathLst>
          </a:custGeom>
          <a:noFill/>
          <a:ln w="57150" cap="flat" cmpd="sng">
            <a:solidFill>
              <a:srgbClr val="006699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107763" dir="2700000" algn="ctr" rotWithShape="0">
                    <a:srgbClr val="790015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56396" name="Freeform 12"/>
          <p:cNvSpPr>
            <a:spLocks/>
          </p:cNvSpPr>
          <p:nvPr/>
        </p:nvSpPr>
        <p:spPr bwMode="blackWhite">
          <a:xfrm>
            <a:off x="1483666" y="3287713"/>
            <a:ext cx="533400" cy="952500"/>
          </a:xfrm>
          <a:custGeom>
            <a:avLst/>
            <a:gdLst>
              <a:gd name="T0" fmla="*/ 0 w 480"/>
              <a:gd name="T1" fmla="*/ 0 h 528"/>
              <a:gd name="T2" fmla="*/ 0 w 480"/>
              <a:gd name="T3" fmla="*/ 528 h 528"/>
              <a:gd name="T4" fmla="*/ 480 w 480"/>
              <a:gd name="T5" fmla="*/ 528 h 5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480" h="528">
                <a:moveTo>
                  <a:pt x="0" y="0"/>
                </a:moveTo>
                <a:lnTo>
                  <a:pt x="0" y="528"/>
                </a:lnTo>
                <a:lnTo>
                  <a:pt x="480" y="528"/>
                </a:lnTo>
              </a:path>
            </a:pathLst>
          </a:custGeom>
          <a:noFill/>
          <a:ln w="57150" cap="flat" cmpd="sng">
            <a:solidFill>
              <a:srgbClr val="006699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107763" dir="2700000" algn="ctr" rotWithShape="0">
                    <a:srgbClr val="790015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56397" name="Freeform 13"/>
          <p:cNvSpPr>
            <a:spLocks/>
          </p:cNvSpPr>
          <p:nvPr/>
        </p:nvSpPr>
        <p:spPr bwMode="blackWhite">
          <a:xfrm>
            <a:off x="1483666" y="4125913"/>
            <a:ext cx="533400" cy="1066800"/>
          </a:xfrm>
          <a:custGeom>
            <a:avLst/>
            <a:gdLst>
              <a:gd name="T0" fmla="*/ 0 w 480"/>
              <a:gd name="T1" fmla="*/ 0 h 528"/>
              <a:gd name="T2" fmla="*/ 0 w 480"/>
              <a:gd name="T3" fmla="*/ 528 h 528"/>
              <a:gd name="T4" fmla="*/ 480 w 480"/>
              <a:gd name="T5" fmla="*/ 528 h 5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480" h="528">
                <a:moveTo>
                  <a:pt x="0" y="0"/>
                </a:moveTo>
                <a:lnTo>
                  <a:pt x="0" y="528"/>
                </a:lnTo>
                <a:lnTo>
                  <a:pt x="480" y="528"/>
                </a:lnTo>
              </a:path>
            </a:pathLst>
          </a:custGeom>
          <a:noFill/>
          <a:ln w="57150" cap="flat" cmpd="sng">
            <a:solidFill>
              <a:srgbClr val="006699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107763" dir="2700000" algn="ctr" rotWithShape="0">
                    <a:srgbClr val="790015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1" name="TextBox 20"/>
          <p:cNvSpPr txBox="1"/>
          <p:nvPr/>
        </p:nvSpPr>
        <p:spPr>
          <a:xfrm>
            <a:off x="365807" y="6367195"/>
            <a:ext cx="749799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© 2013 </a:t>
            </a:r>
            <a:r>
              <a:rPr lang="en-US" dirty="0" err="1" smtClean="0"/>
              <a:t>Cengage</a:t>
            </a:r>
            <a:r>
              <a:rPr lang="en-US" dirty="0" smtClean="0"/>
              <a:t> Learning. All Rights Reserved. May not be copied, scanned, or duplicated in whole or in part, except for use as permitted in a license distributed with a certain product or service or otherwise on a password–protected</a:t>
            </a:r>
            <a:r>
              <a:rPr lang="en-US" baseline="0" dirty="0" smtClean="0"/>
              <a:t> website for classroom.</a:t>
            </a:r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63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6563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63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2" dur="500"/>
                                        <p:tgtEl>
                                          <p:spTgt spid="6563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63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6563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63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1" dur="500"/>
                                        <p:tgtEl>
                                          <p:spTgt spid="6563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2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63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6563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 nodeType="clickPar">
                      <p:stCondLst>
                        <p:cond delay="indefinite"/>
                      </p:stCondLst>
                      <p:childTnLst>
                        <p:par>
                          <p:cTn id="2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8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63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0" dur="500"/>
                                        <p:tgtEl>
                                          <p:spTgt spid="6563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3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63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6563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 nodeType="clickPar">
                      <p:stCondLst>
                        <p:cond delay="indefinite"/>
                      </p:stCondLst>
                      <p:childTnLst>
                        <p:par>
                          <p:cTn id="3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7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63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9" dur="500"/>
                                        <p:tgtEl>
                                          <p:spTgt spid="6563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4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63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500"/>
                                        <p:tgtEl>
                                          <p:spTgt spid="6563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 nodeType="clickPar">
                      <p:stCondLst>
                        <p:cond delay="indefinite"/>
                      </p:stCondLst>
                      <p:childTnLst>
                        <p:par>
                          <p:cTn id="4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6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64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48" dur="500"/>
                                        <p:tgtEl>
                                          <p:spTgt spid="6564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5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63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500"/>
                                        <p:tgtEl>
                                          <p:spTgt spid="6563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 nodeType="clickPar">
                      <p:stCondLst>
                        <p:cond delay="indefinite"/>
                      </p:stCondLst>
                      <p:childTnLst>
                        <p:par>
                          <p:cTn id="5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64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57" dur="500"/>
                                        <p:tgtEl>
                                          <p:spTgt spid="6564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5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64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1" dur="500"/>
                                        <p:tgtEl>
                                          <p:spTgt spid="6564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 nodeType="clickPar">
                      <p:stCondLst>
                        <p:cond delay="indefinite"/>
                      </p:stCondLst>
                      <p:childTnLst>
                        <p:par>
                          <p:cTn id="6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4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64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66" dur="500"/>
                                        <p:tgtEl>
                                          <p:spTgt spid="6564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6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63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0" dur="500"/>
                                        <p:tgtEl>
                                          <p:spTgt spid="6563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56398" grpId="0" animBg="1" autoUpdateAnimBg="0"/>
      <p:bldP spid="656399" grpId="0" animBg="1" autoUpdateAnimBg="0"/>
      <p:bldP spid="656400" grpId="0" animBg="1" autoUpdateAnimBg="0"/>
      <p:bldP spid="656401" grpId="0" animBg="1"/>
      <p:bldP spid="656402" grpId="0" animBg="1"/>
      <p:bldP spid="656403" grpId="0" animBg="1"/>
      <p:bldP spid="656389" grpId="0" animBg="1"/>
      <p:bldP spid="656390" grpId="0" animBg="1" autoUpdateAnimBg="0"/>
      <p:bldP spid="656391" grpId="0" animBg="1" autoUpdateAnimBg="0"/>
      <p:bldP spid="656392" grpId="0" animBg="1" autoUpdateAnimBg="0"/>
      <p:bldP spid="656393" grpId="0" animBg="1" autoUpdateAnimBg="0"/>
      <p:bldP spid="656394" grpId="0" animBg="1" autoUpdateAnimBg="0"/>
      <p:bldP spid="656395" grpId="0" animBg="1"/>
      <p:bldP spid="656396" grpId="0" animBg="1"/>
      <p:bldP spid="656397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8436" name="Rectangle 4"/>
          <p:cNvSpPr>
            <a:spLocks noGrp="1" noChangeArrowheads="1"/>
          </p:cNvSpPr>
          <p:nvPr>
            <p:ph type="title"/>
          </p:nvPr>
        </p:nvSpPr>
        <p:spPr>
          <a:xfrm>
            <a:off x="548683" y="194241"/>
            <a:ext cx="7955193" cy="914390"/>
          </a:xfrm>
        </p:spPr>
        <p:txBody>
          <a:bodyPr/>
          <a:lstStyle/>
          <a:p>
            <a:r>
              <a:rPr lang="en-US" dirty="0"/>
              <a:t>External Environment </a:t>
            </a:r>
            <a:r>
              <a:rPr lang="en-US" sz="2000" dirty="0"/>
              <a:t>(cont’d)</a:t>
            </a:r>
          </a:p>
        </p:txBody>
      </p:sp>
      <p:sp>
        <p:nvSpPr>
          <p:cNvPr id="26" name="Slide Number Placeholder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r>
              <a:rPr lang="en-US"/>
              <a:t>5–</a:t>
            </a:r>
            <a:fld id="{C67542CE-C7A0-4CEC-BE5F-908E5D40414A}" type="slidenum">
              <a:rPr lang="en-US"/>
              <a:pPr/>
              <a:t>14</a:t>
            </a:fld>
            <a:endParaRPr lang="en-US"/>
          </a:p>
        </p:txBody>
      </p:sp>
      <p:sp>
        <p:nvSpPr>
          <p:cNvPr id="658437" name="Oval 5"/>
          <p:cNvSpPr>
            <a:spLocks noChangeArrowheads="1"/>
          </p:cNvSpPr>
          <p:nvPr/>
        </p:nvSpPr>
        <p:spPr bwMode="auto">
          <a:xfrm>
            <a:off x="1554163" y="1924050"/>
            <a:ext cx="5853112" cy="3016250"/>
          </a:xfrm>
          <a:prstGeom prst="ellips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grpSp>
        <p:nvGrpSpPr>
          <p:cNvPr id="658438" name="Group 6"/>
          <p:cNvGrpSpPr>
            <a:grpSpLocks/>
          </p:cNvGrpSpPr>
          <p:nvPr/>
        </p:nvGrpSpPr>
        <p:grpSpPr bwMode="auto">
          <a:xfrm>
            <a:off x="863600" y="1417638"/>
            <a:ext cx="7640638" cy="4116387"/>
            <a:chOff x="767" y="977"/>
            <a:chExt cx="4334" cy="2335"/>
          </a:xfrm>
        </p:grpSpPr>
        <p:sp>
          <p:nvSpPr>
            <p:cNvPr id="658439" name="_s1030"/>
            <p:cNvSpPr>
              <a:spLocks noChangeShapeType="1"/>
            </p:cNvSpPr>
            <p:nvPr/>
          </p:nvSpPr>
          <p:spPr bwMode="auto">
            <a:xfrm flipH="1">
              <a:off x="2324" y="2419"/>
              <a:ext cx="277" cy="233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lIns="0" tIns="0" rIns="0" bIns="0" anchor="ctr"/>
            <a:lstStyle/>
            <a:p>
              <a:endParaRPr lang="en-US"/>
            </a:p>
          </p:txBody>
        </p:sp>
        <p:sp>
          <p:nvSpPr>
            <p:cNvPr id="658440" name="_s1032"/>
            <p:cNvSpPr>
              <a:spLocks noChangeShapeType="1"/>
            </p:cNvSpPr>
            <p:nvPr/>
          </p:nvSpPr>
          <p:spPr bwMode="auto">
            <a:xfrm>
              <a:off x="3158" y="2419"/>
              <a:ext cx="278" cy="233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lIns="0" tIns="0" rIns="0" bIns="0" anchor="ctr"/>
            <a:lstStyle/>
            <a:p>
              <a:endParaRPr lang="en-US"/>
            </a:p>
          </p:txBody>
        </p:sp>
        <p:sp>
          <p:nvSpPr>
            <p:cNvPr id="658441" name="_s1034"/>
            <p:cNvSpPr>
              <a:spLocks noChangeShapeType="1"/>
            </p:cNvSpPr>
            <p:nvPr/>
          </p:nvSpPr>
          <p:spPr bwMode="auto">
            <a:xfrm flipV="1">
              <a:off x="3453" y="2007"/>
              <a:ext cx="337" cy="7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lIns="0" tIns="0" rIns="0" bIns="0" anchor="ctr"/>
            <a:lstStyle/>
            <a:p>
              <a:endParaRPr lang="en-US"/>
            </a:p>
          </p:txBody>
        </p:sp>
        <p:sp>
          <p:nvSpPr>
            <p:cNvPr id="658442" name="_s1036"/>
            <p:cNvSpPr>
              <a:spLocks noChangeShapeType="1"/>
            </p:cNvSpPr>
            <p:nvPr/>
          </p:nvSpPr>
          <p:spPr bwMode="auto">
            <a:xfrm flipV="1">
              <a:off x="2879" y="1529"/>
              <a:ext cx="0" cy="357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lIns="0" tIns="0" rIns="0" bIns="0" anchor="ctr"/>
            <a:lstStyle/>
            <a:p>
              <a:endParaRPr lang="en-US"/>
            </a:p>
          </p:txBody>
        </p:sp>
        <p:pic>
          <p:nvPicPr>
            <p:cNvPr id="658443" name="Picture 11" descr="Boxshdow05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233" y="977"/>
              <a:ext cx="1394" cy="694"/>
            </a:xfrm>
            <a:prstGeom prst="rect">
              <a:avLst/>
            </a:prstGeom>
            <a:noFill/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658444" name="Text Box 12"/>
            <p:cNvSpPr txBox="1">
              <a:spLocks noChangeArrowheads="1"/>
            </p:cNvSpPr>
            <p:nvPr/>
          </p:nvSpPr>
          <p:spPr bwMode="auto">
            <a:xfrm>
              <a:off x="2307" y="1005"/>
              <a:ext cx="1146" cy="530"/>
            </a:xfrm>
            <a:prstGeom prst="rect">
              <a:avLst/>
            </a:prstGeom>
            <a:solidFill>
              <a:srgbClr val="CCECFF"/>
            </a:solidFill>
            <a:ln w="317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107763" dir="2700000" algn="ctr" rotWithShape="0">
                      <a:srgbClr val="C0C0C0">
                        <a:alpha val="50000"/>
                      </a:srgbClr>
                    </a:outerShdw>
                  </a:effectLst>
                </a14:hiddenEffects>
              </a:ext>
            </a:extLst>
          </p:spPr>
          <p:txBody>
            <a:bodyPr anchor="ctr" anchorCtr="1"/>
            <a:lstStyle/>
            <a:p>
              <a:pPr algn="ctr">
                <a:spcBef>
                  <a:spcPct val="50000"/>
                </a:spcBef>
              </a:pPr>
              <a:r>
                <a:rPr lang="en-US" sz="1600" b="1"/>
                <a:t>Economic</a:t>
              </a:r>
            </a:p>
          </p:txBody>
        </p:sp>
        <p:pic>
          <p:nvPicPr>
            <p:cNvPr id="658445" name="Picture 13" descr="Boxshdow05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707" y="1726"/>
              <a:ext cx="1394" cy="694"/>
            </a:xfrm>
            <a:prstGeom prst="rect">
              <a:avLst/>
            </a:prstGeom>
            <a:noFill/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658446" name="Text Box 14"/>
            <p:cNvSpPr txBox="1">
              <a:spLocks noChangeArrowheads="1"/>
            </p:cNvSpPr>
            <p:nvPr/>
          </p:nvSpPr>
          <p:spPr bwMode="auto">
            <a:xfrm>
              <a:off x="3781" y="1754"/>
              <a:ext cx="1146" cy="530"/>
            </a:xfrm>
            <a:prstGeom prst="rect">
              <a:avLst/>
            </a:prstGeom>
            <a:solidFill>
              <a:srgbClr val="CCECFF"/>
            </a:solidFill>
            <a:ln w="317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107763" dir="2700000" algn="ctr" rotWithShape="0">
                      <a:srgbClr val="C0C0C0">
                        <a:alpha val="50000"/>
                      </a:srgbClr>
                    </a:outerShdw>
                  </a:effectLst>
                </a14:hiddenEffects>
              </a:ext>
            </a:extLst>
          </p:spPr>
          <p:txBody>
            <a:bodyPr anchor="ctr" anchorCtr="1"/>
            <a:lstStyle/>
            <a:p>
              <a:pPr algn="ctr">
                <a:spcBef>
                  <a:spcPct val="50000"/>
                </a:spcBef>
              </a:pPr>
              <a:r>
                <a:rPr lang="en-US" sz="1600" b="1"/>
                <a:t>Legal and Political</a:t>
              </a:r>
            </a:p>
          </p:txBody>
        </p:sp>
        <p:pic>
          <p:nvPicPr>
            <p:cNvPr id="658447" name="Picture 15" descr="Boxshdow05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67" y="1726"/>
              <a:ext cx="1394" cy="694"/>
            </a:xfrm>
            <a:prstGeom prst="rect">
              <a:avLst/>
            </a:prstGeom>
            <a:noFill/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658448" name="Picture 16" descr="Boxshdow05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233" y="1868"/>
              <a:ext cx="1394" cy="694"/>
            </a:xfrm>
            <a:prstGeom prst="rect">
              <a:avLst/>
            </a:prstGeom>
            <a:noFill/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658449" name="Text Box 17"/>
            <p:cNvSpPr txBox="1">
              <a:spLocks noChangeArrowheads="1"/>
            </p:cNvSpPr>
            <p:nvPr/>
          </p:nvSpPr>
          <p:spPr bwMode="blackWhite">
            <a:xfrm>
              <a:off x="2307" y="1888"/>
              <a:ext cx="1146" cy="534"/>
            </a:xfrm>
            <a:prstGeom prst="rect">
              <a:avLst/>
            </a:prstGeom>
            <a:solidFill>
              <a:srgbClr val="1655A2">
                <a:alpha val="69020"/>
              </a:srgbClr>
            </a:solidFill>
            <a:effectLst/>
            <a:extLst/>
          </p:spPr>
          <p:txBody>
            <a:bodyPr vert="horz" lIns="91440" tIns="45720" rIns="91440" bIns="45720" rtlCol="0" anchor="t" anchorCtr="0">
              <a:noAutofit/>
            </a:bodyPr>
            <a:lstStyle>
              <a:defPPr>
                <a:defRPr lang="en-US"/>
              </a:defPPr>
              <a:lvl1pPr algn="ctr" eaLnBrk="0" hangingPunct="0">
                <a:buClr>
                  <a:srgbClr val="C3260C"/>
                </a:buClr>
                <a:buSzPct val="128000"/>
                <a:defRPr sz="2000" b="1">
                  <a:solidFill>
                    <a:srgbClr val="FFFFFF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</a:defRPr>
              </a:lvl1pPr>
            </a:lstStyle>
            <a:p>
              <a:r>
                <a:rPr lang="en-US" dirty="0"/>
                <a:t>Indirectly Interactive Forces</a:t>
              </a:r>
            </a:p>
          </p:txBody>
        </p:sp>
        <p:pic>
          <p:nvPicPr>
            <p:cNvPr id="658450" name="Picture 18" descr="Boxshdow05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201" y="2618"/>
              <a:ext cx="1394" cy="694"/>
            </a:xfrm>
            <a:prstGeom prst="rect">
              <a:avLst/>
            </a:prstGeom>
            <a:noFill/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658451" name="Text Box 19"/>
            <p:cNvSpPr txBox="1">
              <a:spLocks noChangeArrowheads="1"/>
            </p:cNvSpPr>
            <p:nvPr/>
          </p:nvSpPr>
          <p:spPr bwMode="auto">
            <a:xfrm>
              <a:off x="1275" y="2646"/>
              <a:ext cx="1146" cy="530"/>
            </a:xfrm>
            <a:prstGeom prst="rect">
              <a:avLst/>
            </a:prstGeom>
            <a:solidFill>
              <a:srgbClr val="CCECFF"/>
            </a:solidFill>
            <a:ln w="317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107763" dir="2700000" algn="ctr" rotWithShape="0">
                      <a:srgbClr val="C0C0C0">
                        <a:alpha val="50000"/>
                      </a:srgbClr>
                    </a:outerShdw>
                  </a:effectLst>
                </a14:hiddenEffects>
              </a:ext>
            </a:extLst>
          </p:spPr>
          <p:txBody>
            <a:bodyPr anchor="ctr" anchorCtr="1"/>
            <a:lstStyle/>
            <a:p>
              <a:pPr algn="ctr">
                <a:spcBef>
                  <a:spcPct val="50000"/>
                </a:spcBef>
              </a:pPr>
              <a:r>
                <a:rPr lang="en-US" sz="1600" b="1"/>
                <a:t>Technological</a:t>
              </a:r>
            </a:p>
          </p:txBody>
        </p:sp>
        <p:pic>
          <p:nvPicPr>
            <p:cNvPr id="658452" name="Picture 20" descr="Boxshdow05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260" y="2613"/>
              <a:ext cx="1394" cy="694"/>
            </a:xfrm>
            <a:prstGeom prst="rect">
              <a:avLst/>
            </a:prstGeom>
            <a:noFill/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658453" name="Text Box 21"/>
            <p:cNvSpPr txBox="1">
              <a:spLocks noChangeArrowheads="1"/>
            </p:cNvSpPr>
            <p:nvPr/>
          </p:nvSpPr>
          <p:spPr bwMode="auto">
            <a:xfrm>
              <a:off x="3334" y="2641"/>
              <a:ext cx="1146" cy="530"/>
            </a:xfrm>
            <a:prstGeom prst="rect">
              <a:avLst/>
            </a:prstGeom>
            <a:solidFill>
              <a:srgbClr val="CCECFF"/>
            </a:solidFill>
            <a:ln w="317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107763" dir="2700000" algn="ctr" rotWithShape="0">
                      <a:srgbClr val="C0C0C0">
                        <a:alpha val="50000"/>
                      </a:srgbClr>
                    </a:outerShdw>
                  </a:effectLst>
                </a14:hiddenEffects>
              </a:ext>
            </a:extLst>
          </p:spPr>
          <p:txBody>
            <a:bodyPr anchor="ctr" anchorCtr="1"/>
            <a:lstStyle/>
            <a:p>
              <a:pPr algn="ctr">
                <a:spcBef>
                  <a:spcPct val="50000"/>
                </a:spcBef>
              </a:pPr>
              <a:r>
                <a:rPr lang="en-US" sz="1600" b="1"/>
                <a:t>Sociocultural</a:t>
              </a:r>
            </a:p>
          </p:txBody>
        </p:sp>
        <p:sp>
          <p:nvSpPr>
            <p:cNvPr id="658454" name="_s1028"/>
            <p:cNvSpPr>
              <a:spLocks noChangeShapeType="1"/>
            </p:cNvSpPr>
            <p:nvPr/>
          </p:nvSpPr>
          <p:spPr bwMode="auto">
            <a:xfrm flipH="1" flipV="1">
              <a:off x="1980" y="2008"/>
              <a:ext cx="324" cy="64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lIns="0" tIns="0" rIns="0" bIns="0" anchor="ctr"/>
            <a:lstStyle/>
            <a:p>
              <a:endParaRPr lang="en-US"/>
            </a:p>
          </p:txBody>
        </p:sp>
        <p:sp>
          <p:nvSpPr>
            <p:cNvPr id="658455" name="Text Box 23"/>
            <p:cNvSpPr txBox="1">
              <a:spLocks noChangeArrowheads="1"/>
            </p:cNvSpPr>
            <p:nvPr/>
          </p:nvSpPr>
          <p:spPr bwMode="auto">
            <a:xfrm>
              <a:off x="841" y="1754"/>
              <a:ext cx="1146" cy="530"/>
            </a:xfrm>
            <a:prstGeom prst="rect">
              <a:avLst/>
            </a:prstGeom>
            <a:solidFill>
              <a:srgbClr val="CCECFF"/>
            </a:solidFill>
            <a:ln w="317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107763" dir="2700000" algn="ctr" rotWithShape="0">
                      <a:srgbClr val="C0C0C0">
                        <a:alpha val="50000"/>
                      </a:srgbClr>
                    </a:outerShdw>
                  </a:effectLst>
                </a14:hiddenEffects>
              </a:ext>
            </a:extLst>
          </p:spPr>
          <p:txBody>
            <a:bodyPr anchor="ctr" anchorCtr="1"/>
            <a:lstStyle/>
            <a:p>
              <a:pPr algn="ctr">
                <a:spcBef>
                  <a:spcPct val="50000"/>
                </a:spcBef>
              </a:pPr>
              <a:r>
                <a:rPr lang="en-US" sz="1600" b="1"/>
                <a:t>Natural</a:t>
              </a:r>
            </a:p>
          </p:txBody>
        </p:sp>
      </p:grpSp>
      <p:grpSp>
        <p:nvGrpSpPr>
          <p:cNvPr id="658456" name="Group 24"/>
          <p:cNvGrpSpPr>
            <a:grpSpLocks/>
          </p:cNvGrpSpPr>
          <p:nvPr/>
        </p:nvGrpSpPr>
        <p:grpSpPr bwMode="auto">
          <a:xfrm>
            <a:off x="274638" y="1234464"/>
            <a:ext cx="8594725" cy="4754828"/>
            <a:chOff x="173" y="144"/>
            <a:chExt cx="5414" cy="3981"/>
          </a:xfrm>
        </p:grpSpPr>
        <p:sp>
          <p:nvSpPr>
            <p:cNvPr id="658457" name="AutoShape 25"/>
            <p:cNvSpPr>
              <a:spLocks noChangeArrowheads="1"/>
            </p:cNvSpPr>
            <p:nvPr/>
          </p:nvSpPr>
          <p:spPr bwMode="auto">
            <a:xfrm>
              <a:off x="173" y="144"/>
              <a:ext cx="5414" cy="3917"/>
            </a:xfrm>
            <a:prstGeom prst="roundRect">
              <a:avLst>
                <a:gd name="adj" fmla="val 2921"/>
              </a:avLst>
            </a:prstGeom>
            <a:noFill/>
            <a:ln w="3175">
              <a:solidFill>
                <a:srgbClr val="0099CC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58458" name="Oval 26"/>
            <p:cNvSpPr>
              <a:spLocks noChangeArrowheads="1"/>
            </p:cNvSpPr>
            <p:nvPr/>
          </p:nvSpPr>
          <p:spPr bwMode="auto">
            <a:xfrm>
              <a:off x="2707" y="3998"/>
              <a:ext cx="346" cy="127"/>
            </a:xfrm>
            <a:prstGeom prst="ellipse">
              <a:avLst/>
            </a:prstGeom>
            <a:gradFill rotWithShape="1">
              <a:gsLst>
                <a:gs pos="0">
                  <a:srgbClr val="99CCFF"/>
                </a:gs>
                <a:gs pos="100000">
                  <a:srgbClr val="CCECFF"/>
                </a:gs>
              </a:gsLst>
              <a:lin ang="0" scaled="1"/>
            </a:gradFill>
            <a:ln w="3175">
              <a:solidFill>
                <a:srgbClr val="0099CC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91440" rIns="0" bIns="109728" anchor="ctr" anchorCtr="1"/>
            <a:lstStyle/>
            <a:p>
              <a:pPr algn="ctr">
                <a:spcBef>
                  <a:spcPct val="50000"/>
                </a:spcBef>
              </a:pPr>
              <a:r>
                <a:rPr lang="en-US" sz="2000" b="1">
                  <a:solidFill>
                    <a:schemeClr val="bg1"/>
                  </a:solidFill>
                </a:rPr>
                <a:t>4</a:t>
              </a:r>
            </a:p>
          </p:txBody>
        </p:sp>
      </p:grpSp>
      <p:sp>
        <p:nvSpPr>
          <p:cNvPr id="27" name="TextBox 26"/>
          <p:cNvSpPr txBox="1"/>
          <p:nvPr/>
        </p:nvSpPr>
        <p:spPr>
          <a:xfrm>
            <a:off x="365807" y="6367195"/>
            <a:ext cx="749799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© 2013 </a:t>
            </a:r>
            <a:r>
              <a:rPr lang="en-US" dirty="0" err="1" smtClean="0"/>
              <a:t>Cengage</a:t>
            </a:r>
            <a:r>
              <a:rPr lang="en-US" dirty="0" smtClean="0"/>
              <a:t> Learning. All Rights Reserved. May not be copied, scanned, or duplicated in whole or in part, except for use as permitted in a license distributed with a certain product or service or otherwise on a password–protected</a:t>
            </a:r>
            <a:r>
              <a:rPr lang="en-US" baseline="0" dirty="0" smtClean="0"/>
              <a:t> website for classroom.</a:t>
            </a:r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84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1000"/>
                                        <p:tgtEl>
                                          <p:spTgt spid="6584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9" presetID="21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84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1" dur="2000"/>
                                        <p:tgtEl>
                                          <p:spTgt spid="6584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58437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0484" name="Rectangle 4"/>
          <p:cNvSpPr>
            <a:spLocks noGrp="1" noChangeArrowheads="1"/>
          </p:cNvSpPr>
          <p:nvPr>
            <p:ph type="title"/>
          </p:nvPr>
        </p:nvSpPr>
        <p:spPr>
          <a:xfrm>
            <a:off x="548684" y="228635"/>
            <a:ext cx="7955193" cy="822951"/>
          </a:xfrm>
        </p:spPr>
        <p:txBody>
          <a:bodyPr/>
          <a:lstStyle/>
          <a:p>
            <a:r>
              <a:rPr lang="en-US" dirty="0"/>
              <a:t>External Environment </a:t>
            </a:r>
            <a:r>
              <a:rPr lang="en-US" sz="2000" dirty="0"/>
              <a:t>(cont’d)</a:t>
            </a:r>
          </a:p>
        </p:txBody>
      </p:sp>
      <p:sp>
        <p:nvSpPr>
          <p:cNvPr id="16" name="Slide Number Placeholder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r>
              <a:rPr lang="en-US"/>
              <a:t>5–</a:t>
            </a:r>
            <a:fld id="{6BDEE941-B329-4A2B-8694-2F67786075FB}" type="slidenum">
              <a:rPr lang="en-US"/>
              <a:pPr/>
              <a:t>15</a:t>
            </a:fld>
            <a:endParaRPr lang="en-US"/>
          </a:p>
        </p:txBody>
      </p:sp>
      <p:sp>
        <p:nvSpPr>
          <p:cNvPr id="660485" name="Rectangle 5"/>
          <p:cNvSpPr>
            <a:spLocks noChangeArrowheads="1"/>
          </p:cNvSpPr>
          <p:nvPr/>
        </p:nvSpPr>
        <p:spPr bwMode="blackWhite">
          <a:xfrm>
            <a:off x="639763" y="1251636"/>
            <a:ext cx="1738312" cy="914400"/>
          </a:xfrm>
          <a:prstGeom prst="rect">
            <a:avLst/>
          </a:prstGeom>
          <a:solidFill>
            <a:srgbClr val="1655A2">
              <a:alpha val="69020"/>
            </a:srgbClr>
          </a:solidFill>
          <a:effectLst/>
          <a:extLst/>
        </p:spPr>
        <p:txBody>
          <a:bodyPr vert="horz" lIns="91440" tIns="45720" rIns="91440" bIns="45720" rtlCol="0" anchor="t" anchorCtr="0">
            <a:noAutofit/>
          </a:bodyPr>
          <a:lstStyle/>
          <a:p>
            <a:pPr algn="ctr" eaLnBrk="0" hangingPunct="0">
              <a:buClr>
                <a:srgbClr val="C3260C"/>
              </a:buClr>
              <a:buSzPct val="128000"/>
            </a:pPr>
            <a:r>
              <a:rPr lang="en-US" sz="20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Economic Forces</a:t>
            </a:r>
          </a:p>
        </p:txBody>
      </p:sp>
      <p:sp>
        <p:nvSpPr>
          <p:cNvPr id="660486" name="Rectangle 6"/>
          <p:cNvSpPr>
            <a:spLocks noChangeArrowheads="1"/>
          </p:cNvSpPr>
          <p:nvPr/>
        </p:nvSpPr>
        <p:spPr bwMode="blackWhite">
          <a:xfrm>
            <a:off x="2378075" y="1251636"/>
            <a:ext cx="6034088" cy="914400"/>
          </a:xfrm>
          <a:prstGeom prst="rect">
            <a:avLst/>
          </a:prstGeom>
          <a:solidFill>
            <a:srgbClr val="CCECFF"/>
          </a:solidFill>
          <a:ln w="317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182880" tIns="44450" rIns="90488" bIns="44450" anchor="ctr"/>
          <a:lstStyle/>
          <a:p>
            <a:pPr eaLnBrk="0" hangingPunct="0"/>
            <a:r>
              <a:rPr lang="en-US" sz="1800"/>
              <a:t>Conditions in an economy that influence management decisions and the costs and availability of resources</a:t>
            </a:r>
          </a:p>
        </p:txBody>
      </p:sp>
      <p:grpSp>
        <p:nvGrpSpPr>
          <p:cNvPr id="660496" name="Group 16"/>
          <p:cNvGrpSpPr>
            <a:grpSpLocks/>
          </p:cNvGrpSpPr>
          <p:nvPr/>
        </p:nvGrpSpPr>
        <p:grpSpPr bwMode="auto">
          <a:xfrm>
            <a:off x="936154" y="2607469"/>
            <a:ext cx="3367088" cy="3013075"/>
            <a:chOff x="576" y="1642"/>
            <a:chExt cx="2121" cy="1898"/>
          </a:xfrm>
        </p:grpSpPr>
        <p:sp>
          <p:nvSpPr>
            <p:cNvPr id="660488" name="AutoShape 8"/>
            <p:cNvSpPr>
              <a:spLocks noChangeArrowheads="1"/>
            </p:cNvSpPr>
            <p:nvPr/>
          </p:nvSpPr>
          <p:spPr bwMode="auto">
            <a:xfrm>
              <a:off x="576" y="2117"/>
              <a:ext cx="1061" cy="949"/>
            </a:xfrm>
            <a:prstGeom prst="diamond">
              <a:avLst/>
            </a:prstGeom>
            <a:solidFill>
              <a:srgbClr val="1655A2">
                <a:alpha val="69020"/>
              </a:srgbClr>
            </a:solidFill>
            <a:effectLst/>
          </p:spPr>
          <p:txBody>
            <a:bodyPr vert="horz" lIns="91440" tIns="45720" rIns="91440" bIns="45720" rtlCol="0" anchor="t" anchorCtr="0">
              <a:noAutofit/>
            </a:bodyPr>
            <a:lstStyle/>
            <a:p>
              <a:pPr algn="ctr" eaLnBrk="0" hangingPunct="0">
                <a:buClr>
                  <a:srgbClr val="C3260C"/>
                </a:buClr>
                <a:buSzPct val="128000"/>
              </a:pPr>
              <a:endParaRPr lang="en-US" sz="1600" b="1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</a:endParaRPr>
            </a:p>
            <a:p>
              <a:pPr algn="ctr" eaLnBrk="0" hangingPunct="0">
                <a:buClr>
                  <a:srgbClr val="C3260C"/>
                </a:buClr>
                <a:buSzPct val="128000"/>
              </a:pPr>
              <a:r>
                <a:rPr lang="en-US" sz="1600" b="1" dirty="0" smtClean="0">
                  <a:solidFill>
                    <a:srgbClr val="FFFFFF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</a:rPr>
                <a:t>Wages</a:t>
              </a:r>
              <a:endParaRPr lang="en-US" sz="16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</a:endParaRPr>
            </a:p>
          </p:txBody>
        </p:sp>
        <p:sp>
          <p:nvSpPr>
            <p:cNvPr id="660490" name="AutoShape 10"/>
            <p:cNvSpPr>
              <a:spLocks noChangeArrowheads="1"/>
            </p:cNvSpPr>
            <p:nvPr/>
          </p:nvSpPr>
          <p:spPr bwMode="auto">
            <a:xfrm>
              <a:off x="1106" y="1642"/>
              <a:ext cx="1061" cy="949"/>
            </a:xfrm>
            <a:prstGeom prst="diamond">
              <a:avLst/>
            </a:prstGeom>
            <a:solidFill>
              <a:srgbClr val="CCECFF"/>
            </a:solidFill>
            <a:ln w="9525">
              <a:solidFill>
                <a:schemeClr val="bg2"/>
              </a:solidFill>
              <a:miter lim="800000"/>
              <a:headEnd/>
              <a:tailEnd/>
            </a:ln>
            <a:effectLst>
              <a:outerShdw dist="107763" dir="2700000" algn="ctr" rotWithShape="0">
                <a:schemeClr val="bg2">
                  <a:alpha val="50000"/>
                </a:schemeClr>
              </a:outerShdw>
            </a:effectLst>
          </p:spPr>
          <p:txBody>
            <a:bodyPr wrap="none" anchor="ctr"/>
            <a:lstStyle/>
            <a:p>
              <a:pPr algn="ctr"/>
              <a:r>
                <a:rPr lang="en-US" sz="1800" b="1">
                  <a:effectLst>
                    <a:outerShdw blurRad="38100" dist="38100" dir="2700000" algn="tl">
                      <a:srgbClr val="FFFFFF"/>
                    </a:outerShdw>
                  </a:effectLst>
                </a:rPr>
                <a:t>Taxes</a:t>
              </a:r>
            </a:p>
          </p:txBody>
        </p:sp>
        <p:sp>
          <p:nvSpPr>
            <p:cNvPr id="660491" name="AutoShape 11"/>
            <p:cNvSpPr>
              <a:spLocks noChangeArrowheads="1"/>
            </p:cNvSpPr>
            <p:nvPr/>
          </p:nvSpPr>
          <p:spPr bwMode="auto">
            <a:xfrm>
              <a:off x="1637" y="2117"/>
              <a:ext cx="1060" cy="949"/>
            </a:xfrm>
            <a:prstGeom prst="diamond">
              <a:avLst/>
            </a:prstGeom>
            <a:solidFill>
              <a:srgbClr val="1655A2">
                <a:alpha val="69020"/>
              </a:srgbClr>
            </a:solidFill>
            <a:effectLst/>
          </p:spPr>
          <p:txBody>
            <a:bodyPr vert="horz" lIns="91440" tIns="45720" rIns="91440" bIns="45720" rtlCol="0" anchor="t" anchorCtr="0">
              <a:noAutofit/>
            </a:bodyPr>
            <a:lstStyle/>
            <a:p>
              <a:pPr algn="ctr" eaLnBrk="0" hangingPunct="0">
                <a:buClr>
                  <a:srgbClr val="C3260C"/>
                </a:buClr>
                <a:buSzPct val="128000"/>
              </a:pPr>
              <a:endParaRPr lang="en-US" sz="1600" b="1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</a:endParaRPr>
            </a:p>
            <a:p>
              <a:pPr algn="ctr" eaLnBrk="0" hangingPunct="0">
                <a:buClr>
                  <a:srgbClr val="C3260C"/>
                </a:buClr>
                <a:buSzPct val="128000"/>
              </a:pPr>
              <a:r>
                <a:rPr lang="en-US" sz="1600" b="1" dirty="0" smtClean="0">
                  <a:solidFill>
                    <a:srgbClr val="FFFFFF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</a:rPr>
                <a:t>Prices</a:t>
              </a:r>
              <a:endParaRPr lang="en-US" sz="16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</a:endParaRPr>
            </a:p>
          </p:txBody>
        </p:sp>
        <p:sp>
          <p:nvSpPr>
            <p:cNvPr id="660492" name="AutoShape 12"/>
            <p:cNvSpPr>
              <a:spLocks noChangeArrowheads="1"/>
            </p:cNvSpPr>
            <p:nvPr/>
          </p:nvSpPr>
          <p:spPr bwMode="auto">
            <a:xfrm>
              <a:off x="1106" y="2591"/>
              <a:ext cx="1061" cy="949"/>
            </a:xfrm>
            <a:prstGeom prst="diamond">
              <a:avLst/>
            </a:prstGeom>
            <a:solidFill>
              <a:srgbClr val="CCECFF"/>
            </a:solidFill>
            <a:ln w="9525">
              <a:solidFill>
                <a:schemeClr val="bg2"/>
              </a:solidFill>
              <a:miter lim="800000"/>
              <a:headEnd/>
              <a:tailEnd/>
            </a:ln>
            <a:effectLst>
              <a:outerShdw dist="107763" dir="2700000" algn="ctr" rotWithShape="0">
                <a:schemeClr val="bg2">
                  <a:alpha val="50000"/>
                </a:schemeClr>
              </a:outerShdw>
            </a:effectLst>
          </p:spPr>
          <p:txBody>
            <a:bodyPr wrap="none" anchor="ctr"/>
            <a:lstStyle/>
            <a:p>
              <a:pPr algn="ctr"/>
              <a:r>
                <a:rPr lang="en-US" sz="1800" b="1">
                  <a:effectLst>
                    <a:outerShdw blurRad="38100" dist="38100" dir="2700000" algn="tl">
                      <a:srgbClr val="FFFFFF"/>
                    </a:outerShdw>
                  </a:effectLst>
                </a:rPr>
                <a:t>Interest</a:t>
              </a:r>
            </a:p>
            <a:p>
              <a:pPr algn="ctr"/>
              <a:r>
                <a:rPr lang="en-US" sz="1800" b="1">
                  <a:effectLst>
                    <a:outerShdw blurRad="38100" dist="38100" dir="2700000" algn="tl">
                      <a:srgbClr val="FFFFFF"/>
                    </a:outerShdw>
                  </a:effectLst>
                </a:rPr>
                <a:t>Rates</a:t>
              </a:r>
            </a:p>
          </p:txBody>
        </p:sp>
      </p:grpSp>
      <p:grpSp>
        <p:nvGrpSpPr>
          <p:cNvPr id="660497" name="Group 17"/>
          <p:cNvGrpSpPr>
            <a:grpSpLocks/>
          </p:cNvGrpSpPr>
          <p:nvPr/>
        </p:nvGrpSpPr>
        <p:grpSpPr bwMode="auto">
          <a:xfrm>
            <a:off x="4664075" y="2606675"/>
            <a:ext cx="3565524" cy="3013075"/>
            <a:chOff x="2938" y="1642"/>
            <a:chExt cx="2246" cy="1898"/>
          </a:xfrm>
        </p:grpSpPr>
        <p:sp>
          <p:nvSpPr>
            <p:cNvPr id="660489" name="AutoShape 9"/>
            <p:cNvSpPr>
              <a:spLocks noChangeArrowheads="1"/>
            </p:cNvSpPr>
            <p:nvPr/>
          </p:nvSpPr>
          <p:spPr bwMode="auto">
            <a:xfrm>
              <a:off x="2938" y="2117"/>
              <a:ext cx="1128" cy="949"/>
            </a:xfrm>
            <a:prstGeom prst="diamond">
              <a:avLst/>
            </a:prstGeom>
            <a:solidFill>
              <a:srgbClr val="1655A2">
                <a:alpha val="69020"/>
              </a:srgbClr>
            </a:solidFill>
            <a:effectLst/>
          </p:spPr>
          <p:txBody>
            <a:bodyPr vert="horz" lIns="91440" tIns="45720" rIns="91440" bIns="45720" rtlCol="0" anchor="t" anchorCtr="0">
              <a:noAutofit/>
            </a:bodyPr>
            <a:lstStyle/>
            <a:p>
              <a:pPr algn="ctr" eaLnBrk="0" hangingPunct="0">
                <a:buClr>
                  <a:srgbClr val="C3260C"/>
                </a:buClr>
                <a:buSzPct val="128000"/>
              </a:pPr>
              <a:endParaRPr lang="en-US" sz="1200" b="1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</a:endParaRPr>
            </a:p>
            <a:p>
              <a:pPr algn="ctr" eaLnBrk="0" hangingPunct="0">
                <a:buClr>
                  <a:srgbClr val="C3260C"/>
                </a:buClr>
                <a:buSzPct val="128000"/>
              </a:pPr>
              <a:r>
                <a:rPr lang="en-US" sz="1200" b="1" dirty="0" smtClean="0">
                  <a:solidFill>
                    <a:srgbClr val="FFFFFF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</a:rPr>
                <a:t>Personal</a:t>
              </a:r>
              <a:endParaRPr lang="en-US" sz="12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</a:endParaRPr>
            </a:p>
            <a:p>
              <a:pPr algn="ctr" eaLnBrk="0" hangingPunct="0">
                <a:buClr>
                  <a:srgbClr val="C3260C"/>
                </a:buClr>
                <a:buSzPct val="128000"/>
              </a:pPr>
              <a:r>
                <a:rPr lang="en-US" sz="1200" b="1" dirty="0">
                  <a:solidFill>
                    <a:srgbClr val="FFFFFF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</a:rPr>
                <a:t>Spending</a:t>
              </a:r>
            </a:p>
          </p:txBody>
        </p:sp>
        <p:sp>
          <p:nvSpPr>
            <p:cNvPr id="660493" name="AutoShape 13"/>
            <p:cNvSpPr>
              <a:spLocks noChangeArrowheads="1"/>
            </p:cNvSpPr>
            <p:nvPr/>
          </p:nvSpPr>
          <p:spPr bwMode="auto">
            <a:xfrm>
              <a:off x="3535" y="1642"/>
              <a:ext cx="1061" cy="949"/>
            </a:xfrm>
            <a:prstGeom prst="diamond">
              <a:avLst/>
            </a:prstGeom>
            <a:solidFill>
              <a:srgbClr val="CCECFF"/>
            </a:solidFill>
            <a:ln w="9525">
              <a:solidFill>
                <a:schemeClr val="bg2"/>
              </a:solidFill>
              <a:miter lim="800000"/>
              <a:headEnd/>
              <a:tailEnd/>
            </a:ln>
            <a:effectLst>
              <a:outerShdw dist="107763" dir="2700000" algn="ctr" rotWithShape="0">
                <a:schemeClr val="bg2">
                  <a:alpha val="50000"/>
                </a:schemeClr>
              </a:outerShdw>
            </a:effectLst>
          </p:spPr>
          <p:txBody>
            <a:bodyPr wrap="none" anchor="ctr"/>
            <a:lstStyle/>
            <a:p>
              <a:pPr algn="ctr"/>
              <a:r>
                <a:rPr lang="en-US" sz="1800" b="1">
                  <a:effectLst>
                    <a:outerShdw blurRad="38100" dist="38100" dir="2700000" algn="tl">
                      <a:srgbClr val="FFFFFF"/>
                    </a:outerShdw>
                  </a:effectLst>
                </a:rPr>
                <a:t>Inflation</a:t>
              </a:r>
            </a:p>
          </p:txBody>
        </p:sp>
        <p:sp>
          <p:nvSpPr>
            <p:cNvPr id="660494" name="AutoShape 14"/>
            <p:cNvSpPr>
              <a:spLocks noChangeArrowheads="1"/>
            </p:cNvSpPr>
            <p:nvPr/>
          </p:nvSpPr>
          <p:spPr bwMode="auto">
            <a:xfrm>
              <a:off x="4066" y="2117"/>
              <a:ext cx="1118" cy="949"/>
            </a:xfrm>
            <a:prstGeom prst="diamond">
              <a:avLst/>
            </a:prstGeom>
            <a:solidFill>
              <a:srgbClr val="1655A2">
                <a:alpha val="69020"/>
              </a:srgbClr>
            </a:solidFill>
            <a:effectLst/>
          </p:spPr>
          <p:txBody>
            <a:bodyPr vert="horz" lIns="91440" tIns="45720" rIns="91440" bIns="45720" rtlCol="0" anchor="t" anchorCtr="0">
              <a:noAutofit/>
            </a:bodyPr>
            <a:lstStyle/>
            <a:p>
              <a:pPr algn="ctr" eaLnBrk="0" hangingPunct="0">
                <a:buClr>
                  <a:srgbClr val="C3260C"/>
                </a:buClr>
                <a:buSzPct val="128000"/>
              </a:pPr>
              <a:endParaRPr lang="en-US" sz="1200" b="1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</a:endParaRPr>
            </a:p>
            <a:p>
              <a:pPr algn="ctr" eaLnBrk="0" hangingPunct="0">
                <a:buClr>
                  <a:srgbClr val="C3260C"/>
                </a:buClr>
                <a:buSzPct val="128000"/>
              </a:pPr>
              <a:r>
                <a:rPr lang="en-US" sz="1200" b="1" dirty="0" smtClean="0">
                  <a:solidFill>
                    <a:srgbClr val="FFFFFF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</a:rPr>
                <a:t>Business</a:t>
              </a:r>
              <a:endParaRPr lang="en-US" sz="12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</a:endParaRPr>
            </a:p>
            <a:p>
              <a:pPr algn="ctr" eaLnBrk="0" hangingPunct="0">
                <a:buClr>
                  <a:srgbClr val="C3260C"/>
                </a:buClr>
                <a:buSzPct val="128000"/>
              </a:pPr>
              <a:r>
                <a:rPr lang="en-US" sz="1200" b="1" dirty="0">
                  <a:solidFill>
                    <a:srgbClr val="FFFFFF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</a:rPr>
                <a:t>Spending</a:t>
              </a:r>
            </a:p>
          </p:txBody>
        </p:sp>
        <p:sp>
          <p:nvSpPr>
            <p:cNvPr id="660495" name="AutoShape 15"/>
            <p:cNvSpPr>
              <a:spLocks noChangeArrowheads="1"/>
            </p:cNvSpPr>
            <p:nvPr/>
          </p:nvSpPr>
          <p:spPr bwMode="auto">
            <a:xfrm>
              <a:off x="3535" y="2591"/>
              <a:ext cx="1061" cy="949"/>
            </a:xfrm>
            <a:prstGeom prst="diamond">
              <a:avLst/>
            </a:prstGeom>
            <a:solidFill>
              <a:srgbClr val="CCECFF"/>
            </a:solidFill>
            <a:ln w="9525">
              <a:solidFill>
                <a:schemeClr val="bg2"/>
              </a:solidFill>
              <a:miter lim="800000"/>
              <a:headEnd/>
              <a:tailEnd/>
            </a:ln>
            <a:effectLst>
              <a:outerShdw dist="107763" dir="2700000" algn="ctr" rotWithShape="0">
                <a:schemeClr val="bg2">
                  <a:alpha val="50000"/>
                </a:schemeClr>
              </a:outerShdw>
            </a:effectLst>
          </p:spPr>
          <p:txBody>
            <a:bodyPr wrap="none" anchor="ctr"/>
            <a:lstStyle/>
            <a:p>
              <a:pPr algn="ctr"/>
              <a:r>
                <a:rPr lang="en-US" sz="1800" b="1">
                  <a:effectLst>
                    <a:outerShdw blurRad="38100" dist="38100" dir="2700000" algn="tl">
                      <a:srgbClr val="FFFFFF"/>
                    </a:outerShdw>
                  </a:effectLst>
                </a:rPr>
                <a:t>State of</a:t>
              </a:r>
            </a:p>
            <a:p>
              <a:pPr algn="ctr"/>
              <a:r>
                <a:rPr lang="en-US" sz="1800" b="1">
                  <a:effectLst>
                    <a:outerShdw blurRad="38100" dist="38100" dir="2700000" algn="tl">
                      <a:srgbClr val="FFFFFF"/>
                    </a:outerShdw>
                  </a:effectLst>
                </a:rPr>
                <a:t>Economy</a:t>
              </a:r>
            </a:p>
          </p:txBody>
        </p:sp>
      </p:grpSp>
      <p:sp>
        <p:nvSpPr>
          <p:cNvPr id="17" name="TextBox 16"/>
          <p:cNvSpPr txBox="1"/>
          <p:nvPr/>
        </p:nvSpPr>
        <p:spPr>
          <a:xfrm>
            <a:off x="365807" y="6367195"/>
            <a:ext cx="749799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© 2013 </a:t>
            </a:r>
            <a:r>
              <a:rPr lang="en-US" dirty="0" err="1" smtClean="0"/>
              <a:t>Cengage</a:t>
            </a:r>
            <a:r>
              <a:rPr lang="en-US" dirty="0" smtClean="0"/>
              <a:t> Learning. All Rights Reserved. May not be copied, scanned, or duplicated in whole or in part, except for use as permitted in a license distributed with a certain product or service or otherwise on a password–protected</a:t>
            </a:r>
            <a:r>
              <a:rPr lang="en-US" baseline="0" dirty="0" smtClean="0"/>
              <a:t> website for classroom.</a:t>
            </a:r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04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2000"/>
                                        <p:tgtEl>
                                          <p:spTgt spid="6604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04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0" dur="2000"/>
                                        <p:tgtEl>
                                          <p:spTgt spid="6604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2532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External Environment </a:t>
            </a:r>
            <a:r>
              <a:rPr lang="en-US" sz="2000" dirty="0"/>
              <a:t>(cont’d)</a:t>
            </a:r>
          </a:p>
        </p:txBody>
      </p:sp>
      <p:sp>
        <p:nvSpPr>
          <p:cNvPr id="19" name="Slide Number Placeholder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r>
              <a:rPr lang="en-US"/>
              <a:t>5–</a:t>
            </a:r>
            <a:fld id="{7F2E192D-A8A0-4154-9C27-DF2E833D56E5}" type="slidenum">
              <a:rPr lang="en-US"/>
              <a:pPr/>
              <a:t>16</a:t>
            </a:fld>
            <a:endParaRPr lang="en-US"/>
          </a:p>
        </p:txBody>
      </p:sp>
      <p:grpSp>
        <p:nvGrpSpPr>
          <p:cNvPr id="662533" name="Group 5"/>
          <p:cNvGrpSpPr>
            <a:grpSpLocks/>
          </p:cNvGrpSpPr>
          <p:nvPr/>
        </p:nvGrpSpPr>
        <p:grpSpPr bwMode="auto">
          <a:xfrm>
            <a:off x="1276350" y="1692275"/>
            <a:ext cx="6750050" cy="3678238"/>
            <a:chOff x="804" y="1052"/>
            <a:chExt cx="4252" cy="2317"/>
          </a:xfrm>
        </p:grpSpPr>
        <p:pic>
          <p:nvPicPr>
            <p:cNvPr id="662534" name="Picture 6" descr="Boxshdow05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234" y="2675"/>
              <a:ext cx="1394" cy="694"/>
            </a:xfrm>
            <a:prstGeom prst="rect">
              <a:avLst/>
            </a:prstGeom>
            <a:noFill/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662535" name="Picture 7" descr="Boxshdow05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237" y="1866"/>
              <a:ext cx="1394" cy="694"/>
            </a:xfrm>
            <a:prstGeom prst="rect">
              <a:avLst/>
            </a:prstGeom>
            <a:noFill/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662536" name="Text Box 8"/>
            <p:cNvSpPr txBox="1">
              <a:spLocks noChangeArrowheads="1"/>
            </p:cNvSpPr>
            <p:nvPr/>
          </p:nvSpPr>
          <p:spPr bwMode="blackWhite">
            <a:xfrm>
              <a:off x="2237" y="1892"/>
              <a:ext cx="1216" cy="530"/>
            </a:xfrm>
            <a:prstGeom prst="rect">
              <a:avLst/>
            </a:prstGeom>
            <a:solidFill>
              <a:srgbClr val="1655A2">
                <a:alpha val="69020"/>
              </a:srgbClr>
            </a:solidFill>
            <a:effectLst/>
            <a:extLst/>
          </p:spPr>
          <p:txBody>
            <a:bodyPr vert="horz" lIns="91440" tIns="45720" rIns="91440" bIns="45720" rtlCol="0" anchor="t" anchorCtr="0">
              <a:noAutofit/>
            </a:bodyPr>
            <a:lstStyle>
              <a:defPPr>
                <a:defRPr lang="en-US"/>
              </a:defPPr>
              <a:lvl1pPr algn="ctr" eaLnBrk="0" hangingPunct="0">
                <a:buClr>
                  <a:srgbClr val="C3260C"/>
                </a:buClr>
                <a:buSzPct val="128000"/>
                <a:defRPr sz="2000" b="1">
                  <a:solidFill>
                    <a:srgbClr val="FFFFFF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</a:defRPr>
              </a:lvl1pPr>
            </a:lstStyle>
            <a:p>
              <a:r>
                <a:rPr lang="en-US" dirty="0"/>
                <a:t>Legal/Political Forces</a:t>
              </a:r>
            </a:p>
          </p:txBody>
        </p:sp>
        <p:sp>
          <p:nvSpPr>
            <p:cNvPr id="662537" name="Line 9"/>
            <p:cNvSpPr>
              <a:spLocks noChangeShapeType="1"/>
            </p:cNvSpPr>
            <p:nvPr/>
          </p:nvSpPr>
          <p:spPr bwMode="auto">
            <a:xfrm>
              <a:off x="3453" y="2163"/>
              <a:ext cx="281" cy="0"/>
            </a:xfrm>
            <a:prstGeom prst="line">
              <a:avLst/>
            </a:prstGeom>
            <a:noFill/>
            <a:ln w="57150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endParaRPr lang="en-US"/>
            </a:p>
          </p:txBody>
        </p:sp>
        <p:sp>
          <p:nvSpPr>
            <p:cNvPr id="662538" name="Line 10"/>
            <p:cNvSpPr>
              <a:spLocks noChangeShapeType="1"/>
            </p:cNvSpPr>
            <p:nvPr/>
          </p:nvSpPr>
          <p:spPr bwMode="auto">
            <a:xfrm rot="5400000">
              <a:off x="2740" y="2562"/>
              <a:ext cx="281" cy="0"/>
            </a:xfrm>
            <a:prstGeom prst="line">
              <a:avLst/>
            </a:prstGeom>
            <a:noFill/>
            <a:ln w="57150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endParaRPr lang="en-US"/>
            </a:p>
          </p:txBody>
        </p:sp>
        <p:sp>
          <p:nvSpPr>
            <p:cNvPr id="662539" name="Text Box 11"/>
            <p:cNvSpPr txBox="1">
              <a:spLocks noChangeArrowheads="1"/>
            </p:cNvSpPr>
            <p:nvPr/>
          </p:nvSpPr>
          <p:spPr bwMode="blackWhite">
            <a:xfrm>
              <a:off x="2308" y="2703"/>
              <a:ext cx="1146" cy="530"/>
            </a:xfrm>
            <a:prstGeom prst="rect">
              <a:avLst/>
            </a:prstGeom>
            <a:solidFill>
              <a:srgbClr val="CCECFF"/>
            </a:solidFill>
            <a:ln w="317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107763" dir="2700000" algn="ctr" rotWithShape="0">
                      <a:srgbClr val="C0C0C0">
                        <a:alpha val="50000"/>
                      </a:srgbClr>
                    </a:outerShdw>
                  </a:effectLst>
                </a14:hiddenEffects>
              </a:ext>
            </a:extLst>
          </p:spPr>
          <p:txBody>
            <a:bodyPr anchor="ctr" anchorCtr="1"/>
            <a:lstStyle/>
            <a:p>
              <a:pPr algn="ctr">
                <a:spcBef>
                  <a:spcPct val="50000"/>
                </a:spcBef>
              </a:pPr>
              <a:r>
                <a:rPr lang="en-US" sz="1600"/>
                <a:t>Regulations and Rulings</a:t>
              </a:r>
            </a:p>
          </p:txBody>
        </p:sp>
        <p:pic>
          <p:nvPicPr>
            <p:cNvPr id="662540" name="Picture 12" descr="Boxshdow05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04" y="1858"/>
              <a:ext cx="1394" cy="694"/>
            </a:xfrm>
            <a:prstGeom prst="rect">
              <a:avLst/>
            </a:prstGeom>
            <a:noFill/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662541" name="Text Box 13"/>
            <p:cNvSpPr txBox="1">
              <a:spLocks noChangeArrowheads="1"/>
            </p:cNvSpPr>
            <p:nvPr/>
          </p:nvSpPr>
          <p:spPr bwMode="blackWhite">
            <a:xfrm>
              <a:off x="878" y="1890"/>
              <a:ext cx="1146" cy="530"/>
            </a:xfrm>
            <a:prstGeom prst="rect">
              <a:avLst/>
            </a:prstGeom>
            <a:solidFill>
              <a:srgbClr val="CCECFF"/>
            </a:solidFill>
            <a:ln w="317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107763" dir="2700000" algn="ctr" rotWithShape="0">
                      <a:srgbClr val="C0C0C0">
                        <a:alpha val="50000"/>
                      </a:srgbClr>
                    </a:outerShdw>
                  </a:effectLst>
                </a14:hiddenEffects>
              </a:ext>
            </a:extLst>
          </p:spPr>
          <p:txBody>
            <a:bodyPr anchor="ctr" anchorCtr="1"/>
            <a:lstStyle/>
            <a:p>
              <a:pPr algn="ctr">
                <a:spcBef>
                  <a:spcPct val="50000"/>
                </a:spcBef>
              </a:pPr>
              <a:r>
                <a:rPr lang="en-US" sz="1600"/>
                <a:t>Agreements Governments/ Companies</a:t>
              </a:r>
            </a:p>
          </p:txBody>
        </p:sp>
        <p:sp>
          <p:nvSpPr>
            <p:cNvPr id="662542" name="Line 14"/>
            <p:cNvSpPr>
              <a:spLocks noChangeShapeType="1"/>
            </p:cNvSpPr>
            <p:nvPr/>
          </p:nvSpPr>
          <p:spPr bwMode="auto">
            <a:xfrm flipH="1">
              <a:off x="2024" y="2164"/>
              <a:ext cx="281" cy="0"/>
            </a:xfrm>
            <a:prstGeom prst="line">
              <a:avLst/>
            </a:prstGeom>
            <a:noFill/>
            <a:ln w="57150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endParaRPr lang="en-US"/>
            </a:p>
          </p:txBody>
        </p:sp>
        <p:pic>
          <p:nvPicPr>
            <p:cNvPr id="662543" name="Picture 15" descr="Boxshdow05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662" y="1865"/>
              <a:ext cx="1394" cy="694"/>
            </a:xfrm>
            <a:prstGeom prst="rect">
              <a:avLst/>
            </a:prstGeom>
            <a:noFill/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662544" name="Text Box 16"/>
            <p:cNvSpPr txBox="1">
              <a:spLocks noChangeArrowheads="1"/>
            </p:cNvSpPr>
            <p:nvPr/>
          </p:nvSpPr>
          <p:spPr bwMode="blackWhite">
            <a:xfrm>
              <a:off x="3736" y="1890"/>
              <a:ext cx="1146" cy="530"/>
            </a:xfrm>
            <a:prstGeom prst="rect">
              <a:avLst/>
            </a:prstGeom>
            <a:solidFill>
              <a:srgbClr val="CCECFF"/>
            </a:solidFill>
            <a:ln w="317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107763" dir="2700000" algn="ctr" rotWithShape="0">
                      <a:srgbClr val="C0C0C0">
                        <a:alpha val="50000"/>
                      </a:srgbClr>
                    </a:outerShdw>
                  </a:effectLst>
                </a14:hiddenEffects>
              </a:ext>
            </a:extLst>
          </p:spPr>
          <p:txBody>
            <a:bodyPr anchor="ctr" anchorCtr="1"/>
            <a:lstStyle/>
            <a:p>
              <a:pPr algn="ctr">
                <a:spcBef>
                  <a:spcPct val="50000"/>
                </a:spcBef>
              </a:pPr>
              <a:r>
                <a:rPr lang="en-US" sz="1600"/>
                <a:t>Court Decision Precedents</a:t>
              </a:r>
            </a:p>
          </p:txBody>
        </p:sp>
        <p:pic>
          <p:nvPicPr>
            <p:cNvPr id="662545" name="Picture 17" descr="Boxshdow05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233" y="1052"/>
              <a:ext cx="1394" cy="694"/>
            </a:xfrm>
            <a:prstGeom prst="rect">
              <a:avLst/>
            </a:prstGeom>
            <a:noFill/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662546" name="Text Box 18"/>
            <p:cNvSpPr txBox="1">
              <a:spLocks noChangeArrowheads="1"/>
            </p:cNvSpPr>
            <p:nvPr/>
          </p:nvSpPr>
          <p:spPr bwMode="blackWhite">
            <a:xfrm>
              <a:off x="2307" y="1080"/>
              <a:ext cx="1146" cy="530"/>
            </a:xfrm>
            <a:prstGeom prst="rect">
              <a:avLst/>
            </a:prstGeom>
            <a:solidFill>
              <a:srgbClr val="CCECFF"/>
            </a:solidFill>
            <a:ln w="317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107763" dir="2700000" algn="ctr" rotWithShape="0">
                      <a:srgbClr val="C0C0C0">
                        <a:alpha val="50000"/>
                      </a:srgbClr>
                    </a:outerShdw>
                  </a:effectLst>
                </a14:hiddenEffects>
              </a:ext>
            </a:extLst>
          </p:spPr>
          <p:txBody>
            <a:bodyPr anchor="ctr" anchorCtr="1"/>
            <a:lstStyle/>
            <a:p>
              <a:pPr algn="ctr">
                <a:spcBef>
                  <a:spcPct val="50000"/>
                </a:spcBef>
              </a:pPr>
              <a:r>
                <a:rPr lang="en-US" sz="1600"/>
                <a:t>Legislative Statutes</a:t>
              </a:r>
            </a:p>
          </p:txBody>
        </p:sp>
        <p:sp>
          <p:nvSpPr>
            <p:cNvPr id="662547" name="Line 19"/>
            <p:cNvSpPr>
              <a:spLocks noChangeShapeType="1"/>
            </p:cNvSpPr>
            <p:nvPr/>
          </p:nvSpPr>
          <p:spPr bwMode="auto">
            <a:xfrm rot="16200000" flipV="1">
              <a:off x="2740" y="1750"/>
              <a:ext cx="281" cy="0"/>
            </a:xfrm>
            <a:prstGeom prst="line">
              <a:avLst/>
            </a:prstGeom>
            <a:noFill/>
            <a:ln w="57150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endParaRPr lang="en-US"/>
            </a:p>
          </p:txBody>
        </p:sp>
      </p:grpSp>
      <p:sp>
        <p:nvSpPr>
          <p:cNvPr id="20" name="TextBox 19"/>
          <p:cNvSpPr txBox="1"/>
          <p:nvPr/>
        </p:nvSpPr>
        <p:spPr>
          <a:xfrm>
            <a:off x="365807" y="6367195"/>
            <a:ext cx="749799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© 2013 </a:t>
            </a:r>
            <a:r>
              <a:rPr lang="en-US" dirty="0" err="1" smtClean="0"/>
              <a:t>Cengage</a:t>
            </a:r>
            <a:r>
              <a:rPr lang="en-US" dirty="0" smtClean="0"/>
              <a:t> Learning. All Rights Reserved. May not be copied, scanned, or duplicated in whole or in part, except for use as permitted in a license distributed with a certain product or service or otherwise on a password–protected</a:t>
            </a:r>
            <a:r>
              <a:rPr lang="en-US" baseline="0" dirty="0" smtClean="0"/>
              <a:t> website for classroom.</a:t>
            </a:r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25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1000"/>
                                        <p:tgtEl>
                                          <p:spTgt spid="6625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8674" name="Rectangle 2"/>
          <p:cNvSpPr>
            <a:spLocks noGrp="1" noChangeArrowheads="1"/>
          </p:cNvSpPr>
          <p:nvPr>
            <p:ph type="title"/>
          </p:nvPr>
        </p:nvSpPr>
        <p:spPr>
          <a:xfrm>
            <a:off x="482322" y="137196"/>
            <a:ext cx="7955193" cy="1004537"/>
          </a:xfrm>
        </p:spPr>
        <p:txBody>
          <a:bodyPr/>
          <a:lstStyle/>
          <a:p>
            <a:r>
              <a:rPr lang="en-US" dirty="0"/>
              <a:t>External Environment </a:t>
            </a:r>
            <a:r>
              <a:rPr lang="en-US" sz="2000" dirty="0"/>
              <a:t>(cont’d)</a:t>
            </a:r>
          </a:p>
        </p:txBody>
      </p:sp>
      <p:sp>
        <p:nvSpPr>
          <p:cNvPr id="10" name="Slide Number Placeholder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r>
              <a:rPr lang="en-US"/>
              <a:t>5–</a:t>
            </a:r>
            <a:fld id="{73965083-C7E8-4821-923E-B2744F6A3558}" type="slidenum">
              <a:rPr lang="en-US"/>
              <a:pPr/>
              <a:t>17</a:t>
            </a:fld>
            <a:endParaRPr lang="en-US"/>
          </a:p>
        </p:txBody>
      </p:sp>
      <p:sp>
        <p:nvSpPr>
          <p:cNvPr id="668690" name="Rectangle 18"/>
          <p:cNvSpPr>
            <a:spLocks noChangeArrowheads="1"/>
          </p:cNvSpPr>
          <p:nvPr/>
        </p:nvSpPr>
        <p:spPr bwMode="blackWhite">
          <a:xfrm>
            <a:off x="822325" y="1416050"/>
            <a:ext cx="2209800" cy="823913"/>
          </a:xfrm>
          <a:prstGeom prst="rect">
            <a:avLst/>
          </a:prstGeom>
          <a:solidFill>
            <a:srgbClr val="1655A2">
              <a:alpha val="69020"/>
            </a:srgbClr>
          </a:solidFill>
          <a:effectLst/>
          <a:extLst/>
        </p:spPr>
        <p:txBody>
          <a:bodyPr vert="horz" lIns="91440" tIns="45720" rIns="91440" bIns="45720" rtlCol="0" anchor="t" anchorCtr="0">
            <a:noAutofit/>
          </a:bodyPr>
          <a:lstStyle/>
          <a:p>
            <a:pPr algn="ctr" eaLnBrk="0" hangingPunct="0">
              <a:buClr>
                <a:srgbClr val="C3260C"/>
              </a:buClr>
              <a:buSzPct val="128000"/>
            </a:pPr>
            <a:r>
              <a:rPr lang="en-US" sz="20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Sociocultural Forces</a:t>
            </a:r>
          </a:p>
        </p:txBody>
      </p:sp>
      <p:sp>
        <p:nvSpPr>
          <p:cNvPr id="668691" name="Rectangle 19"/>
          <p:cNvSpPr>
            <a:spLocks noChangeArrowheads="1"/>
          </p:cNvSpPr>
          <p:nvPr/>
        </p:nvSpPr>
        <p:spPr bwMode="blackWhite">
          <a:xfrm>
            <a:off x="3032125" y="1416050"/>
            <a:ext cx="5380038" cy="823913"/>
          </a:xfrm>
          <a:prstGeom prst="rect">
            <a:avLst/>
          </a:prstGeom>
          <a:solidFill>
            <a:srgbClr val="CCECFF"/>
          </a:solidFill>
          <a:ln w="317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182880" tIns="44450" rIns="90488" bIns="44450" anchor="ctr"/>
          <a:lstStyle/>
          <a:p>
            <a:pPr eaLnBrk="0" hangingPunct="0"/>
            <a:r>
              <a:rPr lang="en-US" sz="1800"/>
              <a:t>The influences and contributions from diverse groups outside an organization</a:t>
            </a:r>
          </a:p>
        </p:txBody>
      </p:sp>
      <p:sp>
        <p:nvSpPr>
          <p:cNvPr id="668692" name="Rectangle 20"/>
          <p:cNvSpPr>
            <a:spLocks noChangeArrowheads="1"/>
          </p:cNvSpPr>
          <p:nvPr/>
        </p:nvSpPr>
        <p:spPr bwMode="blackWhite">
          <a:xfrm>
            <a:off x="822325" y="2605088"/>
            <a:ext cx="2209800" cy="1098550"/>
          </a:xfrm>
          <a:prstGeom prst="rect">
            <a:avLst/>
          </a:prstGeom>
          <a:solidFill>
            <a:srgbClr val="1655A2">
              <a:alpha val="69020"/>
            </a:srgbClr>
          </a:solidFill>
          <a:effectLst/>
          <a:extLst/>
        </p:spPr>
        <p:txBody>
          <a:bodyPr vert="horz" lIns="91440" tIns="45720" rIns="91440" bIns="45720" rtlCol="0" anchor="t" anchorCtr="0">
            <a:noAutofit/>
          </a:bodyPr>
          <a:lstStyle/>
          <a:p>
            <a:pPr algn="ctr" eaLnBrk="0" hangingPunct="0">
              <a:buClr>
                <a:srgbClr val="C3260C"/>
              </a:buClr>
              <a:buSzPct val="128000"/>
            </a:pPr>
            <a:endParaRPr lang="en-US" sz="2000" b="1" dirty="0" smtClean="0"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  <a:p>
            <a:pPr algn="ctr" eaLnBrk="0" hangingPunct="0">
              <a:buClr>
                <a:srgbClr val="C3260C"/>
              </a:buClr>
              <a:buSzPct val="128000"/>
            </a:pPr>
            <a:r>
              <a:rPr lang="en-US" sz="2000" b="1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Technological </a:t>
            </a:r>
            <a:r>
              <a:rPr lang="en-US" sz="20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Forces</a:t>
            </a:r>
          </a:p>
        </p:txBody>
      </p:sp>
      <p:sp>
        <p:nvSpPr>
          <p:cNvPr id="668693" name="Rectangle 21"/>
          <p:cNvSpPr>
            <a:spLocks noChangeArrowheads="1"/>
          </p:cNvSpPr>
          <p:nvPr/>
        </p:nvSpPr>
        <p:spPr bwMode="blackWhite">
          <a:xfrm>
            <a:off x="3032125" y="2605088"/>
            <a:ext cx="5380038" cy="1098550"/>
          </a:xfrm>
          <a:prstGeom prst="rect">
            <a:avLst/>
          </a:prstGeom>
          <a:solidFill>
            <a:srgbClr val="CCECFF"/>
          </a:solidFill>
          <a:ln w="317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182880" tIns="44450" rIns="90488" bIns="44450" anchor="ctr"/>
          <a:lstStyle/>
          <a:p>
            <a:pPr eaLnBrk="0" hangingPunct="0"/>
            <a:r>
              <a:rPr lang="en-US" sz="1800"/>
              <a:t>The combined effects of processes, materials, knowledge, and other discoveries resulting from research and development activities</a:t>
            </a:r>
          </a:p>
        </p:txBody>
      </p:sp>
      <p:sp>
        <p:nvSpPr>
          <p:cNvPr id="668694" name="Rectangle 22"/>
          <p:cNvSpPr>
            <a:spLocks noChangeArrowheads="1"/>
          </p:cNvSpPr>
          <p:nvPr/>
        </p:nvSpPr>
        <p:spPr bwMode="blackWhite">
          <a:xfrm>
            <a:off x="822325" y="4067175"/>
            <a:ext cx="2209800" cy="1098550"/>
          </a:xfrm>
          <a:prstGeom prst="rect">
            <a:avLst/>
          </a:prstGeom>
          <a:solidFill>
            <a:srgbClr val="1655A2">
              <a:alpha val="69020"/>
            </a:srgbClr>
          </a:solidFill>
          <a:effectLst/>
          <a:extLst/>
        </p:spPr>
        <p:txBody>
          <a:bodyPr vert="horz" lIns="91440" tIns="45720" rIns="91440" bIns="45720" rtlCol="0" anchor="t" anchorCtr="0">
            <a:noAutofit/>
          </a:bodyPr>
          <a:lstStyle/>
          <a:p>
            <a:pPr algn="ctr" eaLnBrk="0" hangingPunct="0">
              <a:buClr>
                <a:srgbClr val="C3260C"/>
              </a:buClr>
              <a:buSzPct val="128000"/>
            </a:pPr>
            <a:endParaRPr lang="en-US" sz="2000" b="1" dirty="0" smtClean="0"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  <a:p>
            <a:pPr algn="ctr" eaLnBrk="0" hangingPunct="0">
              <a:buClr>
                <a:srgbClr val="C3260C"/>
              </a:buClr>
              <a:buSzPct val="128000"/>
            </a:pPr>
            <a:r>
              <a:rPr lang="en-US" sz="2000" b="1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Natural</a:t>
            </a:r>
            <a:r>
              <a:rPr lang="en-US" sz="20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/>
            </a:r>
            <a:br>
              <a:rPr lang="en-US" sz="20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</a:br>
            <a:r>
              <a:rPr lang="en-US" sz="20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Forces</a:t>
            </a:r>
          </a:p>
        </p:txBody>
      </p:sp>
      <p:sp>
        <p:nvSpPr>
          <p:cNvPr id="668695" name="Rectangle 23"/>
          <p:cNvSpPr>
            <a:spLocks noChangeArrowheads="1"/>
          </p:cNvSpPr>
          <p:nvPr/>
        </p:nvSpPr>
        <p:spPr bwMode="blackWhite">
          <a:xfrm>
            <a:off x="3032125" y="4067175"/>
            <a:ext cx="5380038" cy="1098550"/>
          </a:xfrm>
          <a:prstGeom prst="rect">
            <a:avLst/>
          </a:prstGeom>
          <a:solidFill>
            <a:srgbClr val="CCECFF"/>
          </a:solidFill>
          <a:ln w="317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182880" tIns="44450" rIns="90488" bIns="44450" anchor="ctr"/>
          <a:lstStyle/>
          <a:p>
            <a:pPr eaLnBrk="0" hangingPunct="0"/>
            <a:r>
              <a:rPr lang="en-US" sz="1800"/>
              <a:t>Forces such as climate, weather, geography, and</a:t>
            </a:r>
          </a:p>
          <a:p>
            <a:pPr eaLnBrk="0" hangingPunct="0"/>
            <a:r>
              <a:rPr lang="en-US" sz="1800"/>
              <a:t>geology that affect how businesses operate and locate their operations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65807" y="6367195"/>
            <a:ext cx="749799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© 2013 </a:t>
            </a:r>
            <a:r>
              <a:rPr lang="en-US" dirty="0" err="1" smtClean="0"/>
              <a:t>Cengage</a:t>
            </a:r>
            <a:r>
              <a:rPr lang="en-US" dirty="0" smtClean="0"/>
              <a:t> Learning. All Rights Reserved. May not be copied, scanned, or duplicated in whole or in part, except for use as permitted in a license distributed with a certain product or service or otherwise on a password–protected</a:t>
            </a:r>
            <a:r>
              <a:rPr lang="en-US" baseline="0" dirty="0" smtClean="0"/>
              <a:t> website for classroom.</a:t>
            </a:r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86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6686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86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11" dur="500"/>
                                        <p:tgtEl>
                                          <p:spTgt spid="6686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 nodeType="clickPar">
                      <p:stCondLst>
                        <p:cond delay="indefinite"/>
                      </p:stCondLst>
                      <p:childTnLst>
                        <p:par>
                          <p:cTn id="1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86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6686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8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86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20" dur="500"/>
                                        <p:tgtEl>
                                          <p:spTgt spid="6686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86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6686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27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86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29" dur="500"/>
                                        <p:tgtEl>
                                          <p:spTgt spid="6686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68690" grpId="0" animBg="1" autoUpdateAnimBg="0"/>
      <p:bldP spid="668691" grpId="0" animBg="1" autoUpdateAnimBg="0"/>
      <p:bldP spid="668692" grpId="0" animBg="1" autoUpdateAnimBg="0"/>
      <p:bldP spid="668693" grpId="0" animBg="1" autoUpdateAnimBg="0"/>
      <p:bldP spid="668694" grpId="0" animBg="1" autoUpdateAnimBg="0"/>
      <p:bldP spid="668695" grpId="0" animBg="1" autoUpdateAnimBg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0724" name="Rectangle 4"/>
          <p:cNvSpPr>
            <a:spLocks noGrp="1" noChangeArrowheads="1"/>
          </p:cNvSpPr>
          <p:nvPr>
            <p:ph type="title"/>
          </p:nvPr>
        </p:nvSpPr>
        <p:spPr>
          <a:xfrm>
            <a:off x="548683" y="411513"/>
            <a:ext cx="7955193" cy="914390"/>
          </a:xfrm>
        </p:spPr>
        <p:txBody>
          <a:bodyPr/>
          <a:lstStyle/>
          <a:p>
            <a:r>
              <a:rPr lang="en-US" sz="4000" dirty="0"/>
              <a:t>Environments and Management</a:t>
            </a:r>
            <a:endParaRPr lang="en-US" sz="4000" i="1" dirty="0"/>
          </a:p>
        </p:txBody>
      </p:sp>
      <p:sp>
        <p:nvSpPr>
          <p:cNvPr id="22" name="Slide Number Placeholder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r>
              <a:rPr lang="en-US"/>
              <a:t>5–</a:t>
            </a:r>
            <a:fld id="{A711CF20-0B10-436B-8047-D0898DE49FB7}" type="slidenum">
              <a:rPr lang="en-US"/>
              <a:pPr/>
              <a:t>18</a:t>
            </a:fld>
            <a:endParaRPr lang="en-US"/>
          </a:p>
        </p:txBody>
      </p:sp>
      <p:grpSp>
        <p:nvGrpSpPr>
          <p:cNvPr id="670725" name="Group 5"/>
          <p:cNvGrpSpPr>
            <a:grpSpLocks/>
          </p:cNvGrpSpPr>
          <p:nvPr/>
        </p:nvGrpSpPr>
        <p:grpSpPr bwMode="auto">
          <a:xfrm>
            <a:off x="1920875" y="1617663"/>
            <a:ext cx="5683250" cy="1189037"/>
            <a:chOff x="1210" y="840"/>
            <a:chExt cx="3580" cy="694"/>
          </a:xfrm>
        </p:grpSpPr>
        <p:pic>
          <p:nvPicPr>
            <p:cNvPr id="670726" name="Picture 6" descr="Boxshdow05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210" y="840"/>
              <a:ext cx="3580" cy="694"/>
            </a:xfrm>
            <a:prstGeom prst="rect">
              <a:avLst/>
            </a:prstGeom>
            <a:noFill/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670727" name="Text Box 7"/>
            <p:cNvSpPr txBox="1">
              <a:spLocks noChangeArrowheads="1"/>
            </p:cNvSpPr>
            <p:nvPr/>
          </p:nvSpPr>
          <p:spPr bwMode="blackWhite">
            <a:xfrm>
              <a:off x="1440" y="860"/>
              <a:ext cx="2880" cy="534"/>
            </a:xfrm>
            <a:prstGeom prst="rect">
              <a:avLst/>
            </a:prstGeom>
            <a:solidFill>
              <a:srgbClr val="1655A2">
                <a:alpha val="69020"/>
              </a:srgbClr>
            </a:solidFill>
            <a:effectLst/>
            <a:extLst/>
          </p:spPr>
          <p:txBody>
            <a:bodyPr vert="horz" lIns="91440" tIns="45720" rIns="91440" bIns="45720" rtlCol="0" anchor="t" anchorCtr="0">
              <a:noAutofit/>
            </a:bodyPr>
            <a:lstStyle>
              <a:defPPr>
                <a:defRPr lang="en-US"/>
              </a:defPPr>
              <a:lvl1pPr algn="ctr" eaLnBrk="0" hangingPunct="0">
                <a:buClr>
                  <a:srgbClr val="C3260C"/>
                </a:buClr>
                <a:buSzPct val="128000"/>
                <a:defRPr sz="2000" b="1">
                  <a:solidFill>
                    <a:srgbClr val="FFFFFF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</a:defRPr>
              </a:lvl1pPr>
            </a:lstStyle>
            <a:p>
              <a:r>
                <a:rPr lang="en-US" sz="2200" dirty="0"/>
                <a:t>Managing External Environmental Forces</a:t>
              </a:r>
            </a:p>
          </p:txBody>
        </p:sp>
      </p:grpSp>
      <p:grpSp>
        <p:nvGrpSpPr>
          <p:cNvPr id="670728" name="Group 8"/>
          <p:cNvGrpSpPr>
            <a:grpSpLocks/>
          </p:cNvGrpSpPr>
          <p:nvPr/>
        </p:nvGrpSpPr>
        <p:grpSpPr bwMode="auto">
          <a:xfrm>
            <a:off x="714375" y="2565400"/>
            <a:ext cx="7972425" cy="3789363"/>
            <a:chOff x="450" y="1386"/>
            <a:chExt cx="5022" cy="2099"/>
          </a:xfrm>
        </p:grpSpPr>
        <p:grpSp>
          <p:nvGrpSpPr>
            <p:cNvPr id="670729" name="Group 9"/>
            <p:cNvGrpSpPr>
              <a:grpSpLocks/>
            </p:cNvGrpSpPr>
            <p:nvPr/>
          </p:nvGrpSpPr>
          <p:grpSpPr bwMode="auto">
            <a:xfrm>
              <a:off x="2324" y="1386"/>
              <a:ext cx="1112" cy="233"/>
              <a:chOff x="2324" y="1386"/>
              <a:chExt cx="1112" cy="233"/>
            </a:xfrm>
          </p:grpSpPr>
          <p:sp>
            <p:nvSpPr>
              <p:cNvPr id="670730" name="_s1030"/>
              <p:cNvSpPr>
                <a:spLocks noChangeShapeType="1"/>
              </p:cNvSpPr>
              <p:nvPr/>
            </p:nvSpPr>
            <p:spPr bwMode="auto">
              <a:xfrm flipH="1">
                <a:off x="2324" y="1386"/>
                <a:ext cx="277" cy="233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 lIns="0" tIns="0" rIns="0" bIns="0" anchor="ctr"/>
              <a:lstStyle/>
              <a:p>
                <a:endParaRPr lang="en-US"/>
              </a:p>
            </p:txBody>
          </p:sp>
          <p:sp>
            <p:nvSpPr>
              <p:cNvPr id="670731" name="_s1032"/>
              <p:cNvSpPr>
                <a:spLocks noChangeShapeType="1"/>
              </p:cNvSpPr>
              <p:nvPr/>
            </p:nvSpPr>
            <p:spPr bwMode="auto">
              <a:xfrm>
                <a:off x="3158" y="1386"/>
                <a:ext cx="278" cy="233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 lIns="0" tIns="0" rIns="0" bIns="0" anchor="ctr"/>
              <a:lstStyle/>
              <a:p>
                <a:endParaRPr lang="en-US"/>
              </a:p>
            </p:txBody>
          </p:sp>
        </p:grpSp>
        <p:grpSp>
          <p:nvGrpSpPr>
            <p:cNvPr id="670732" name="Group 12"/>
            <p:cNvGrpSpPr>
              <a:grpSpLocks/>
            </p:cNvGrpSpPr>
            <p:nvPr/>
          </p:nvGrpSpPr>
          <p:grpSpPr bwMode="auto">
            <a:xfrm>
              <a:off x="450" y="1580"/>
              <a:ext cx="5022" cy="1905"/>
              <a:chOff x="450" y="1580"/>
              <a:chExt cx="5022" cy="1905"/>
            </a:xfrm>
          </p:grpSpPr>
          <p:grpSp>
            <p:nvGrpSpPr>
              <p:cNvPr id="670733" name="Group 13"/>
              <p:cNvGrpSpPr>
                <a:grpSpLocks/>
              </p:cNvGrpSpPr>
              <p:nvPr/>
            </p:nvGrpSpPr>
            <p:grpSpPr bwMode="auto">
              <a:xfrm>
                <a:off x="450" y="1585"/>
                <a:ext cx="2200" cy="1900"/>
                <a:chOff x="450" y="1585"/>
                <a:chExt cx="2200" cy="1900"/>
              </a:xfrm>
            </p:grpSpPr>
            <p:pic>
              <p:nvPicPr>
                <p:cNvPr id="670734" name="Picture 14" descr="Boxshdow05"/>
                <p:cNvPicPr>
                  <a:picLocks noChangeAspect="1" noChangeArrowheads="1"/>
                </p:cNvPicPr>
                <p:nvPr/>
              </p:nvPicPr>
              <p:blipFill>
                <a:blip r:embed="rId3" cstate="print">
                  <a:extLst>
                    <a:ext uri="{28A0092B-C50C-407E-A947-70E740481C1C}">
                      <a14:useLocalDpi xmlns=""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50" y="1585"/>
                  <a:ext cx="2200" cy="1900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=""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sp>
              <p:nvSpPr>
                <p:cNvPr id="670735" name="Text Box 15"/>
                <p:cNvSpPr txBox="1">
                  <a:spLocks noChangeArrowheads="1"/>
                </p:cNvSpPr>
                <p:nvPr/>
              </p:nvSpPr>
              <p:spPr bwMode="blackWhite">
                <a:xfrm>
                  <a:off x="576" y="1613"/>
                  <a:ext cx="1845" cy="1509"/>
                </a:xfrm>
                <a:prstGeom prst="rect">
                  <a:avLst/>
                </a:prstGeom>
                <a:solidFill>
                  <a:srgbClr val="CCECFF"/>
                </a:solidFill>
                <a:ln w="3175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="" xmlns:a14="http://schemas.microsoft.com/office/drawing/2010/main">
                      <a:effectLst>
                        <a:outerShdw dist="107763" dir="2700000" algn="ctr" rotWithShape="0">
                          <a:srgbClr val="C0C0C0">
                            <a:alpha val="50000"/>
                          </a:srgbClr>
                        </a:outerShdw>
                      </a:effectLst>
                    </a14:hiddenEffects>
                  </a:ext>
                </a:extLst>
              </p:spPr>
              <p:txBody>
                <a:bodyPr anchorCtr="1"/>
                <a:lstStyle/>
                <a:p>
                  <a:pPr algn="ctr">
                    <a:spcBef>
                      <a:spcPct val="50000"/>
                    </a:spcBef>
                  </a:pPr>
                  <a:r>
                    <a:rPr lang="en-US" sz="2000" b="1"/>
                    <a:t>Sensing and Adapting to Environments</a:t>
                  </a:r>
                </a:p>
                <a:p>
                  <a:pPr algn="ctr">
                    <a:spcBef>
                      <a:spcPct val="50000"/>
                    </a:spcBef>
                  </a:pPr>
                  <a:r>
                    <a:rPr lang="en-US" sz="1800" b="1"/>
                    <a:t>Boundary Spanning</a:t>
                  </a:r>
                  <a:r>
                    <a:rPr lang="en-US" sz="1800"/>
                    <a:t/>
                  </a:r>
                  <a:br>
                    <a:rPr lang="en-US" sz="1800"/>
                  </a:br>
                  <a:r>
                    <a:rPr lang="en-US" sz="1600"/>
                    <a:t>The surveillance of outside areas and factors that can influence plans, forecasts, decisions, and organizations. Sometimes called environmental scanning.</a:t>
                  </a:r>
                </a:p>
              </p:txBody>
            </p:sp>
          </p:grpSp>
          <p:grpSp>
            <p:nvGrpSpPr>
              <p:cNvPr id="670736" name="Group 16"/>
              <p:cNvGrpSpPr>
                <a:grpSpLocks/>
              </p:cNvGrpSpPr>
              <p:nvPr/>
            </p:nvGrpSpPr>
            <p:grpSpPr bwMode="auto">
              <a:xfrm>
                <a:off x="3260" y="1580"/>
                <a:ext cx="2212" cy="1830"/>
                <a:chOff x="3260" y="1580"/>
                <a:chExt cx="2212" cy="1830"/>
              </a:xfrm>
            </p:grpSpPr>
            <p:pic>
              <p:nvPicPr>
                <p:cNvPr id="670737" name="Picture 17" descr="Boxshdow05"/>
                <p:cNvPicPr>
                  <a:picLocks noChangeAspect="1" noChangeArrowheads="1"/>
                </p:cNvPicPr>
                <p:nvPr/>
              </p:nvPicPr>
              <p:blipFill>
                <a:blip r:embed="rId3" cstate="print">
                  <a:extLst>
                    <a:ext uri="{28A0092B-C50C-407E-A947-70E740481C1C}">
                      <a14:useLocalDpi xmlns=""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60" y="1580"/>
                  <a:ext cx="2212" cy="1830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=""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sp>
              <p:nvSpPr>
                <p:cNvPr id="670738" name="Text Box 18"/>
                <p:cNvSpPr txBox="1">
                  <a:spLocks noChangeArrowheads="1"/>
                </p:cNvSpPr>
                <p:nvPr/>
              </p:nvSpPr>
              <p:spPr bwMode="blackWhite">
                <a:xfrm>
                  <a:off x="3334" y="1608"/>
                  <a:ext cx="1850" cy="1509"/>
                </a:xfrm>
                <a:prstGeom prst="rect">
                  <a:avLst/>
                </a:prstGeom>
                <a:solidFill>
                  <a:srgbClr val="CCECFF"/>
                </a:solidFill>
                <a:ln w="3175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="" xmlns:a14="http://schemas.microsoft.com/office/drawing/2010/main">
                      <a:effectLst>
                        <a:outerShdw dist="107763" dir="2700000" algn="ctr" rotWithShape="0">
                          <a:srgbClr val="C0C0C0">
                            <a:alpha val="50000"/>
                          </a:srgbClr>
                        </a:outerShdw>
                      </a:effectLst>
                    </a14:hiddenEffects>
                  </a:ext>
                </a:extLst>
              </p:spPr>
              <p:txBody>
                <a:bodyPr anchorCtr="1"/>
                <a:lstStyle/>
                <a:p>
                  <a:pPr algn="ctr">
                    <a:spcBef>
                      <a:spcPct val="50000"/>
                    </a:spcBef>
                  </a:pPr>
                  <a:r>
                    <a:rPr lang="en-US" sz="2000" b="1"/>
                    <a:t>Influencing</a:t>
                  </a:r>
                  <a:br>
                    <a:rPr lang="en-US" sz="2000" b="1"/>
                  </a:br>
                  <a:r>
                    <a:rPr lang="en-US" sz="2000" b="1"/>
                    <a:t>Environments</a:t>
                  </a:r>
                </a:p>
                <a:p>
                  <a:pPr algn="ctr">
                    <a:spcBef>
                      <a:spcPct val="50000"/>
                    </a:spcBef>
                  </a:pPr>
                  <a:r>
                    <a:rPr lang="en-US" sz="1800"/>
                    <a:t>Exercising the right of organizations to lobby to influence legislation and using the power of the media to influence public opinion and public policy.</a:t>
                  </a:r>
                </a:p>
              </p:txBody>
            </p:sp>
          </p:grpSp>
        </p:grpSp>
      </p:grpSp>
      <p:grpSp>
        <p:nvGrpSpPr>
          <p:cNvPr id="670743" name="Group 23"/>
          <p:cNvGrpSpPr>
            <a:grpSpLocks/>
          </p:cNvGrpSpPr>
          <p:nvPr/>
        </p:nvGrpSpPr>
        <p:grpSpPr bwMode="auto">
          <a:xfrm>
            <a:off x="274638" y="1417343"/>
            <a:ext cx="8594725" cy="4802022"/>
            <a:chOff x="173" y="144"/>
            <a:chExt cx="5414" cy="3986"/>
          </a:xfrm>
        </p:grpSpPr>
        <p:sp>
          <p:nvSpPr>
            <p:cNvPr id="670740" name="AutoShape 20"/>
            <p:cNvSpPr>
              <a:spLocks noChangeArrowheads="1"/>
            </p:cNvSpPr>
            <p:nvPr/>
          </p:nvSpPr>
          <p:spPr bwMode="auto">
            <a:xfrm>
              <a:off x="173" y="144"/>
              <a:ext cx="5414" cy="3917"/>
            </a:xfrm>
            <a:prstGeom prst="roundRect">
              <a:avLst>
                <a:gd name="adj" fmla="val 2921"/>
              </a:avLst>
            </a:prstGeom>
            <a:noFill/>
            <a:ln w="3175">
              <a:solidFill>
                <a:srgbClr val="0099CC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70741" name="Oval 21"/>
            <p:cNvSpPr>
              <a:spLocks noChangeArrowheads="1"/>
            </p:cNvSpPr>
            <p:nvPr/>
          </p:nvSpPr>
          <p:spPr bwMode="auto">
            <a:xfrm>
              <a:off x="2419" y="3998"/>
              <a:ext cx="346" cy="127"/>
            </a:xfrm>
            <a:prstGeom prst="ellipse">
              <a:avLst/>
            </a:prstGeom>
            <a:gradFill rotWithShape="1">
              <a:gsLst>
                <a:gs pos="0">
                  <a:srgbClr val="99CCFF"/>
                </a:gs>
                <a:gs pos="100000">
                  <a:srgbClr val="CCECFF"/>
                </a:gs>
              </a:gsLst>
              <a:lin ang="0" scaled="1"/>
            </a:gradFill>
            <a:ln w="3175">
              <a:solidFill>
                <a:srgbClr val="0099CC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91440" rIns="0" bIns="109728" anchor="ctr" anchorCtr="1"/>
            <a:lstStyle/>
            <a:p>
              <a:pPr algn="ctr">
                <a:spcBef>
                  <a:spcPct val="50000"/>
                </a:spcBef>
              </a:pPr>
              <a:r>
                <a:rPr lang="en-US" sz="2000" b="1">
                  <a:solidFill>
                    <a:schemeClr val="bg1"/>
                  </a:solidFill>
                </a:rPr>
                <a:t>5</a:t>
              </a:r>
            </a:p>
          </p:txBody>
        </p:sp>
        <p:sp>
          <p:nvSpPr>
            <p:cNvPr id="670742" name="Oval 22"/>
            <p:cNvSpPr>
              <a:spLocks noChangeArrowheads="1"/>
            </p:cNvSpPr>
            <p:nvPr/>
          </p:nvSpPr>
          <p:spPr bwMode="auto">
            <a:xfrm>
              <a:off x="2995" y="4003"/>
              <a:ext cx="346" cy="127"/>
            </a:xfrm>
            <a:prstGeom prst="ellipse">
              <a:avLst/>
            </a:prstGeom>
            <a:gradFill rotWithShape="1">
              <a:gsLst>
                <a:gs pos="0">
                  <a:srgbClr val="99CCFF"/>
                </a:gs>
                <a:gs pos="100000">
                  <a:srgbClr val="CCECFF"/>
                </a:gs>
              </a:gsLst>
              <a:lin ang="0" scaled="1"/>
            </a:gradFill>
            <a:ln w="3175">
              <a:solidFill>
                <a:srgbClr val="0099CC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91440" rIns="0" bIns="109728" anchor="ctr" anchorCtr="1"/>
            <a:lstStyle/>
            <a:p>
              <a:pPr algn="ctr">
                <a:spcBef>
                  <a:spcPct val="50000"/>
                </a:spcBef>
              </a:pPr>
              <a:r>
                <a:rPr lang="en-US" sz="2000" b="1">
                  <a:solidFill>
                    <a:schemeClr val="bg1"/>
                  </a:solidFill>
                </a:rPr>
                <a:t>6</a:t>
              </a:r>
            </a:p>
          </p:txBody>
        </p:sp>
      </p:grpSp>
      <p:sp>
        <p:nvSpPr>
          <p:cNvPr id="23" name="TextBox 22"/>
          <p:cNvSpPr txBox="1"/>
          <p:nvPr/>
        </p:nvSpPr>
        <p:spPr>
          <a:xfrm>
            <a:off x="365807" y="6367195"/>
            <a:ext cx="749799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© 2013 </a:t>
            </a:r>
            <a:r>
              <a:rPr lang="en-US" dirty="0" err="1" smtClean="0"/>
              <a:t>Cengage</a:t>
            </a:r>
            <a:r>
              <a:rPr lang="en-US" dirty="0" smtClean="0"/>
              <a:t> Learning. All Rights Reserved. May not be copied, scanned, or duplicated in whole or in part, except for use as permitted in a license distributed with a certain product or service or otherwise on a password–protected</a:t>
            </a:r>
            <a:r>
              <a:rPr lang="en-US" baseline="0" dirty="0" smtClean="0"/>
              <a:t> website for classroom.</a:t>
            </a:r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07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6707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707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0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07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1000"/>
                                        <p:tgtEl>
                                          <p:spTgt spid="6707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3794" name="Rectangle 2"/>
          <p:cNvSpPr>
            <a:spLocks noGrp="1" noChangeArrowheads="1"/>
          </p:cNvSpPr>
          <p:nvPr>
            <p:ph type="title"/>
          </p:nvPr>
        </p:nvSpPr>
        <p:spPr>
          <a:xfrm>
            <a:off x="594403" y="223654"/>
            <a:ext cx="7955193" cy="731512"/>
          </a:xfrm>
        </p:spPr>
        <p:txBody>
          <a:bodyPr/>
          <a:lstStyle/>
          <a:p>
            <a:r>
              <a:rPr lang="en-US" sz="3400" dirty="0"/>
              <a:t>Environments and Management </a:t>
            </a:r>
            <a:r>
              <a:rPr lang="en-US" sz="2000" dirty="0"/>
              <a:t>(cont’d)</a:t>
            </a:r>
            <a:endParaRPr lang="en-US" sz="2000" i="1" dirty="0"/>
          </a:p>
        </p:txBody>
      </p:sp>
      <p:sp>
        <p:nvSpPr>
          <p:cNvPr id="18" name="Slide Number Placeholder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r>
              <a:rPr lang="en-US"/>
              <a:t>5–</a:t>
            </a:r>
            <a:fld id="{8901CC38-D484-4821-94A6-8221842575D6}" type="slidenum">
              <a:rPr lang="en-US"/>
              <a:pPr/>
              <a:t>19</a:t>
            </a:fld>
            <a:endParaRPr lang="en-US"/>
          </a:p>
        </p:txBody>
      </p:sp>
      <p:sp>
        <p:nvSpPr>
          <p:cNvPr id="673809" name="Rectangle 17"/>
          <p:cNvSpPr>
            <a:spLocks noChangeArrowheads="1"/>
          </p:cNvSpPr>
          <p:nvPr/>
        </p:nvSpPr>
        <p:spPr bwMode="blackWhite">
          <a:xfrm>
            <a:off x="822325" y="1692275"/>
            <a:ext cx="2209800" cy="641350"/>
          </a:xfrm>
          <a:prstGeom prst="rect">
            <a:avLst/>
          </a:prstGeom>
          <a:solidFill>
            <a:srgbClr val="1655A2">
              <a:alpha val="69020"/>
            </a:srgbClr>
          </a:solidFill>
          <a:effectLst/>
          <a:extLst/>
        </p:spPr>
        <p:txBody>
          <a:bodyPr vert="horz" lIns="91440" tIns="45720" rIns="91440" bIns="45720" rtlCol="0" anchor="t" anchorCtr="0">
            <a:noAutofit/>
          </a:bodyPr>
          <a:lstStyle/>
          <a:p>
            <a:pPr algn="ctr" eaLnBrk="0" hangingPunct="0">
              <a:buClr>
                <a:srgbClr val="C3260C"/>
              </a:buClr>
              <a:buSzPct val="128000"/>
            </a:pPr>
            <a:r>
              <a:rPr lang="en-US" sz="2000" b="1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Owners</a:t>
            </a:r>
          </a:p>
        </p:txBody>
      </p:sp>
      <p:sp>
        <p:nvSpPr>
          <p:cNvPr id="673810" name="Rectangle 18"/>
          <p:cNvSpPr>
            <a:spLocks noChangeArrowheads="1"/>
          </p:cNvSpPr>
          <p:nvPr/>
        </p:nvSpPr>
        <p:spPr bwMode="blackWhite">
          <a:xfrm>
            <a:off x="3032125" y="1692275"/>
            <a:ext cx="5380038" cy="641350"/>
          </a:xfrm>
          <a:prstGeom prst="rect">
            <a:avLst/>
          </a:prstGeom>
          <a:solidFill>
            <a:srgbClr val="CCECFF"/>
          </a:solidFill>
          <a:ln w="317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182880" tIns="44450" rIns="90488" bIns="44450" anchor="ctr"/>
          <a:lstStyle/>
          <a:p>
            <a:pPr eaLnBrk="0" hangingPunct="0"/>
            <a:r>
              <a:rPr lang="en-US" sz="1800"/>
              <a:t>Honest effort to earn a fair return on investment</a:t>
            </a:r>
          </a:p>
        </p:txBody>
      </p:sp>
      <p:sp>
        <p:nvSpPr>
          <p:cNvPr id="673815" name="Text Box 23"/>
          <p:cNvSpPr txBox="1">
            <a:spLocks noChangeArrowheads="1"/>
          </p:cNvSpPr>
          <p:nvPr/>
        </p:nvSpPr>
        <p:spPr bwMode="auto">
          <a:xfrm>
            <a:off x="549275" y="1081088"/>
            <a:ext cx="8047038" cy="519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800" b="1" dirty="0">
                <a:solidFill>
                  <a:srgbClr val="006699"/>
                </a:solidFill>
              </a:rPr>
              <a:t>Meeting Responsibilities to Stakeholders</a:t>
            </a:r>
          </a:p>
        </p:txBody>
      </p:sp>
      <p:sp>
        <p:nvSpPr>
          <p:cNvPr id="673816" name="Rectangle 24"/>
          <p:cNvSpPr>
            <a:spLocks noChangeArrowheads="1"/>
          </p:cNvSpPr>
          <p:nvPr/>
        </p:nvSpPr>
        <p:spPr bwMode="blackWhite">
          <a:xfrm>
            <a:off x="822325" y="2516188"/>
            <a:ext cx="2209800" cy="641350"/>
          </a:xfrm>
          <a:prstGeom prst="rect">
            <a:avLst/>
          </a:prstGeom>
          <a:solidFill>
            <a:srgbClr val="1655A2">
              <a:alpha val="69020"/>
            </a:srgbClr>
          </a:solidFill>
          <a:effectLst/>
          <a:extLst/>
        </p:spPr>
        <p:txBody>
          <a:bodyPr vert="horz" lIns="91440" tIns="45720" rIns="91440" bIns="45720" rtlCol="0" anchor="t" anchorCtr="0">
            <a:noAutofit/>
          </a:bodyPr>
          <a:lstStyle/>
          <a:p>
            <a:pPr algn="ctr" eaLnBrk="0" hangingPunct="0">
              <a:buClr>
                <a:srgbClr val="C3260C"/>
              </a:buClr>
              <a:buSzPct val="128000"/>
            </a:pPr>
            <a:r>
              <a:rPr lang="en-US" sz="2000" b="1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Employees</a:t>
            </a:r>
          </a:p>
        </p:txBody>
      </p:sp>
      <p:sp>
        <p:nvSpPr>
          <p:cNvPr id="673817" name="Rectangle 25"/>
          <p:cNvSpPr>
            <a:spLocks noChangeArrowheads="1"/>
          </p:cNvSpPr>
          <p:nvPr/>
        </p:nvSpPr>
        <p:spPr bwMode="blackWhite">
          <a:xfrm>
            <a:off x="3032125" y="2516188"/>
            <a:ext cx="5380038" cy="641350"/>
          </a:xfrm>
          <a:prstGeom prst="rect">
            <a:avLst/>
          </a:prstGeom>
          <a:solidFill>
            <a:srgbClr val="CCECFF"/>
          </a:solidFill>
          <a:ln w="317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182880" tIns="44450" rIns="90488" bIns="44450" anchor="ctr"/>
          <a:lstStyle/>
          <a:p>
            <a:pPr eaLnBrk="0" hangingPunct="0"/>
            <a:r>
              <a:rPr lang="en-US" sz="1800"/>
              <a:t>Fair treatment and safe and psychologically rewarding work environment</a:t>
            </a:r>
          </a:p>
        </p:txBody>
      </p:sp>
      <p:sp>
        <p:nvSpPr>
          <p:cNvPr id="673818" name="Rectangle 26"/>
          <p:cNvSpPr>
            <a:spLocks noChangeArrowheads="1"/>
          </p:cNvSpPr>
          <p:nvPr/>
        </p:nvSpPr>
        <p:spPr bwMode="blackWhite">
          <a:xfrm>
            <a:off x="822325" y="3336925"/>
            <a:ext cx="2209800" cy="641350"/>
          </a:xfrm>
          <a:prstGeom prst="rect">
            <a:avLst/>
          </a:prstGeom>
          <a:solidFill>
            <a:srgbClr val="1655A2">
              <a:alpha val="69020"/>
            </a:srgbClr>
          </a:solidFill>
          <a:effectLst/>
          <a:extLst/>
        </p:spPr>
        <p:txBody>
          <a:bodyPr vert="horz" lIns="91440" tIns="45720" rIns="91440" bIns="45720" rtlCol="0" anchor="t" anchorCtr="0">
            <a:noAutofit/>
          </a:bodyPr>
          <a:lstStyle/>
          <a:p>
            <a:pPr algn="ctr" eaLnBrk="0" hangingPunct="0">
              <a:buClr>
                <a:srgbClr val="C3260C"/>
              </a:buClr>
              <a:buSzPct val="128000"/>
            </a:pPr>
            <a:r>
              <a:rPr lang="en-US" sz="2000" b="1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Customers</a:t>
            </a:r>
          </a:p>
        </p:txBody>
      </p:sp>
      <p:sp>
        <p:nvSpPr>
          <p:cNvPr id="673819" name="Rectangle 27"/>
          <p:cNvSpPr>
            <a:spLocks noChangeArrowheads="1"/>
          </p:cNvSpPr>
          <p:nvPr/>
        </p:nvSpPr>
        <p:spPr bwMode="blackWhite">
          <a:xfrm>
            <a:off x="3032125" y="3336925"/>
            <a:ext cx="5380038" cy="641350"/>
          </a:xfrm>
          <a:prstGeom prst="rect">
            <a:avLst/>
          </a:prstGeom>
          <a:solidFill>
            <a:srgbClr val="CCECFF"/>
          </a:solidFill>
          <a:ln w="317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182880" tIns="44450" rIns="90488" bIns="44450" anchor="ctr"/>
          <a:lstStyle/>
          <a:p>
            <a:pPr eaLnBrk="0" hangingPunct="0"/>
            <a:r>
              <a:rPr lang="en-US" sz="1800"/>
              <a:t>A source of reliable and safe goods and services</a:t>
            </a:r>
          </a:p>
        </p:txBody>
      </p:sp>
      <p:sp>
        <p:nvSpPr>
          <p:cNvPr id="673820" name="Rectangle 28"/>
          <p:cNvSpPr>
            <a:spLocks noChangeArrowheads="1"/>
          </p:cNvSpPr>
          <p:nvPr/>
        </p:nvSpPr>
        <p:spPr bwMode="blackWhite">
          <a:xfrm>
            <a:off x="822325" y="4160838"/>
            <a:ext cx="2209800" cy="731837"/>
          </a:xfrm>
          <a:prstGeom prst="rect">
            <a:avLst/>
          </a:prstGeom>
          <a:solidFill>
            <a:srgbClr val="1655A2">
              <a:alpha val="69020"/>
            </a:srgbClr>
          </a:solidFill>
          <a:effectLst/>
          <a:extLst/>
        </p:spPr>
        <p:txBody>
          <a:bodyPr vert="horz" lIns="91440" tIns="45720" rIns="91440" bIns="45720" rtlCol="0" anchor="t" anchorCtr="0">
            <a:noAutofit/>
          </a:bodyPr>
          <a:lstStyle/>
          <a:p>
            <a:pPr algn="ctr" eaLnBrk="0" hangingPunct="0">
              <a:buClr>
                <a:srgbClr val="C3260C"/>
              </a:buClr>
              <a:buSzPct val="128000"/>
            </a:pPr>
            <a:r>
              <a:rPr lang="en-US" sz="2000" b="1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Suppliers</a:t>
            </a:r>
          </a:p>
        </p:txBody>
      </p:sp>
      <p:sp>
        <p:nvSpPr>
          <p:cNvPr id="673821" name="Rectangle 29"/>
          <p:cNvSpPr>
            <a:spLocks noChangeArrowheads="1"/>
          </p:cNvSpPr>
          <p:nvPr/>
        </p:nvSpPr>
        <p:spPr bwMode="blackWhite">
          <a:xfrm>
            <a:off x="3032125" y="4160838"/>
            <a:ext cx="5380038" cy="731837"/>
          </a:xfrm>
          <a:prstGeom prst="rect">
            <a:avLst/>
          </a:prstGeom>
          <a:solidFill>
            <a:srgbClr val="CCECFF"/>
          </a:solidFill>
          <a:ln w="317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182880" tIns="44450" rIns="90488" bIns="44450" anchor="ctr"/>
          <a:lstStyle/>
          <a:p>
            <a:pPr eaLnBrk="0" hangingPunct="0"/>
            <a:r>
              <a:rPr lang="en-US" sz="1800"/>
              <a:t>Open and honest communication; prompt payment for services</a:t>
            </a:r>
          </a:p>
        </p:txBody>
      </p:sp>
      <p:sp>
        <p:nvSpPr>
          <p:cNvPr id="673822" name="Rectangle 30"/>
          <p:cNvSpPr>
            <a:spLocks noChangeArrowheads="1"/>
          </p:cNvSpPr>
          <p:nvPr/>
        </p:nvSpPr>
        <p:spPr bwMode="blackWhite">
          <a:xfrm>
            <a:off x="822325" y="5075238"/>
            <a:ext cx="2209800" cy="1096962"/>
          </a:xfrm>
          <a:prstGeom prst="rect">
            <a:avLst/>
          </a:prstGeom>
          <a:solidFill>
            <a:srgbClr val="1655A2">
              <a:alpha val="69020"/>
            </a:srgbClr>
          </a:solidFill>
          <a:effectLst/>
          <a:extLst/>
        </p:spPr>
        <p:txBody>
          <a:bodyPr vert="horz" lIns="91440" tIns="45720" rIns="91440" bIns="45720" rtlCol="0" anchor="t" anchorCtr="0">
            <a:noAutofit/>
          </a:bodyPr>
          <a:lstStyle/>
          <a:p>
            <a:pPr algn="ctr" eaLnBrk="0" hangingPunct="0">
              <a:buClr>
                <a:srgbClr val="C3260C"/>
              </a:buClr>
              <a:buSzPct val="128000"/>
            </a:pPr>
            <a:endParaRPr lang="en-US" sz="2000" b="1" dirty="0" smtClean="0"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  <a:p>
            <a:pPr algn="ctr" eaLnBrk="0" hangingPunct="0">
              <a:buClr>
                <a:srgbClr val="C3260C"/>
              </a:buClr>
              <a:buSzPct val="128000"/>
            </a:pPr>
            <a:r>
              <a:rPr lang="en-US" sz="2000" b="1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Society</a:t>
            </a:r>
            <a:endParaRPr lang="en-US" sz="2000" b="1" dirty="0"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sp>
        <p:nvSpPr>
          <p:cNvPr id="673823" name="Rectangle 31"/>
          <p:cNvSpPr>
            <a:spLocks noChangeArrowheads="1"/>
          </p:cNvSpPr>
          <p:nvPr/>
        </p:nvSpPr>
        <p:spPr bwMode="blackWhite">
          <a:xfrm>
            <a:off x="3032125" y="5075238"/>
            <a:ext cx="5380038" cy="1096962"/>
          </a:xfrm>
          <a:prstGeom prst="rect">
            <a:avLst/>
          </a:prstGeom>
          <a:solidFill>
            <a:srgbClr val="CCECFF"/>
          </a:solidFill>
          <a:ln w="317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182880" tIns="44450" rIns="90488" bIns="44450" anchor="ctr"/>
          <a:lstStyle/>
          <a:p>
            <a:pPr marL="228600" indent="-228600" eaLnBrk="0" hangingPunct="0">
              <a:spcBef>
                <a:spcPct val="20000"/>
              </a:spcBef>
              <a:buFontTx/>
              <a:buChar char="•"/>
            </a:pPr>
            <a:r>
              <a:rPr lang="en-US" sz="1800"/>
              <a:t>Support for community and societal needs</a:t>
            </a:r>
          </a:p>
          <a:p>
            <a:pPr marL="228600" indent="-228600" eaLnBrk="0" hangingPunct="0">
              <a:spcBef>
                <a:spcPct val="20000"/>
              </a:spcBef>
              <a:buFontTx/>
              <a:buChar char="•"/>
            </a:pPr>
            <a:r>
              <a:rPr lang="en-US" sz="1800"/>
              <a:t>Proactive compliance with environmental laws</a:t>
            </a:r>
          </a:p>
          <a:p>
            <a:pPr marL="228600" indent="-228600" eaLnBrk="0" hangingPunct="0">
              <a:spcBef>
                <a:spcPct val="20000"/>
              </a:spcBef>
              <a:buFontTx/>
              <a:buChar char="•"/>
            </a:pPr>
            <a:r>
              <a:rPr lang="en-US" sz="1800"/>
              <a:t>Ethical behavior by the firm</a:t>
            </a:r>
          </a:p>
        </p:txBody>
      </p:sp>
      <p:grpSp>
        <p:nvGrpSpPr>
          <p:cNvPr id="673824" name="Group 32"/>
          <p:cNvGrpSpPr>
            <a:grpSpLocks/>
          </p:cNvGrpSpPr>
          <p:nvPr/>
        </p:nvGrpSpPr>
        <p:grpSpPr bwMode="auto">
          <a:xfrm>
            <a:off x="274638" y="1081088"/>
            <a:ext cx="8594725" cy="5292933"/>
            <a:chOff x="173" y="144"/>
            <a:chExt cx="5414" cy="3981"/>
          </a:xfrm>
        </p:grpSpPr>
        <p:sp>
          <p:nvSpPr>
            <p:cNvPr id="673825" name="AutoShape 33"/>
            <p:cNvSpPr>
              <a:spLocks noChangeArrowheads="1"/>
            </p:cNvSpPr>
            <p:nvPr/>
          </p:nvSpPr>
          <p:spPr bwMode="auto">
            <a:xfrm>
              <a:off x="173" y="144"/>
              <a:ext cx="5414" cy="3917"/>
            </a:xfrm>
            <a:prstGeom prst="roundRect">
              <a:avLst>
                <a:gd name="adj" fmla="val 2921"/>
              </a:avLst>
            </a:prstGeom>
            <a:noFill/>
            <a:ln w="3175">
              <a:solidFill>
                <a:srgbClr val="0099CC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73826" name="Oval 34"/>
            <p:cNvSpPr>
              <a:spLocks noChangeArrowheads="1"/>
            </p:cNvSpPr>
            <p:nvPr/>
          </p:nvSpPr>
          <p:spPr bwMode="auto">
            <a:xfrm>
              <a:off x="2707" y="3998"/>
              <a:ext cx="346" cy="127"/>
            </a:xfrm>
            <a:prstGeom prst="ellipse">
              <a:avLst/>
            </a:prstGeom>
            <a:gradFill rotWithShape="1">
              <a:gsLst>
                <a:gs pos="0">
                  <a:srgbClr val="99CCFF"/>
                </a:gs>
                <a:gs pos="100000">
                  <a:srgbClr val="CCECFF"/>
                </a:gs>
              </a:gsLst>
              <a:lin ang="0" scaled="1"/>
            </a:gradFill>
            <a:ln w="3175">
              <a:solidFill>
                <a:srgbClr val="0099CC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91440" rIns="0" bIns="109728" anchor="ctr" anchorCtr="1"/>
            <a:lstStyle/>
            <a:p>
              <a:pPr algn="ctr">
                <a:spcBef>
                  <a:spcPct val="50000"/>
                </a:spcBef>
              </a:pPr>
              <a:r>
                <a:rPr lang="en-US" sz="2000" b="1">
                  <a:solidFill>
                    <a:schemeClr val="bg1"/>
                  </a:solidFill>
                </a:rPr>
                <a:t>7</a:t>
              </a:r>
            </a:p>
          </p:txBody>
        </p:sp>
      </p:grpSp>
      <p:sp>
        <p:nvSpPr>
          <p:cNvPr id="19" name="TextBox 18"/>
          <p:cNvSpPr txBox="1"/>
          <p:nvPr/>
        </p:nvSpPr>
        <p:spPr>
          <a:xfrm>
            <a:off x="365807" y="6367195"/>
            <a:ext cx="749799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© 2013 </a:t>
            </a:r>
            <a:r>
              <a:rPr lang="en-US" dirty="0" err="1" smtClean="0"/>
              <a:t>Cengage</a:t>
            </a:r>
            <a:r>
              <a:rPr lang="en-US" dirty="0" smtClean="0"/>
              <a:t> Learning. All Rights Reserved. May not be copied, scanned, or duplicated in whole or in part, except for use as permitted in a license distributed with a certain product or service or otherwise on a password–protected</a:t>
            </a:r>
            <a:r>
              <a:rPr lang="en-US" baseline="0" dirty="0" smtClean="0"/>
              <a:t> website for classroom.</a:t>
            </a:r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38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6738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38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11" dur="500"/>
                                        <p:tgtEl>
                                          <p:spTgt spid="6738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 nodeType="clickPar">
                      <p:stCondLst>
                        <p:cond delay="indefinite"/>
                      </p:stCondLst>
                      <p:childTnLst>
                        <p:par>
                          <p:cTn id="1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38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6738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8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38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20" dur="500"/>
                                        <p:tgtEl>
                                          <p:spTgt spid="6738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38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6738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27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38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29" dur="500"/>
                                        <p:tgtEl>
                                          <p:spTgt spid="6738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 nodeType="clickPar">
                      <p:stCondLst>
                        <p:cond delay="indefinite"/>
                      </p:stCondLst>
                      <p:childTnLst>
                        <p:par>
                          <p:cTn id="3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38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6738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36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38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38" dur="500"/>
                                        <p:tgtEl>
                                          <p:spTgt spid="6738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38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500"/>
                                        <p:tgtEl>
                                          <p:spTgt spid="6738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45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38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47" dur="500"/>
                                        <p:tgtEl>
                                          <p:spTgt spid="6738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73809" grpId="0" animBg="1" autoUpdateAnimBg="0"/>
      <p:bldP spid="673810" grpId="0" animBg="1" autoUpdateAnimBg="0"/>
      <p:bldP spid="673816" grpId="0" animBg="1" autoUpdateAnimBg="0"/>
      <p:bldP spid="673817" grpId="0" animBg="1" autoUpdateAnimBg="0"/>
      <p:bldP spid="673818" grpId="0" animBg="1" autoUpdateAnimBg="0"/>
      <p:bldP spid="673819" grpId="0" animBg="1" autoUpdateAnimBg="0"/>
      <p:bldP spid="673820" grpId="0" animBg="1" autoUpdateAnimBg="0"/>
      <p:bldP spid="673821" grpId="0" animBg="1" autoUpdateAnimBg="0"/>
      <p:bldP spid="673822" grpId="0" animBg="1" autoUpdateAnimBg="0"/>
      <p:bldP spid="673823" grpId="0" animBg="1" autoUpdateAnimBg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94403" y="137196"/>
            <a:ext cx="7955193" cy="822951"/>
          </a:xfrm>
        </p:spPr>
        <p:txBody>
          <a:bodyPr/>
          <a:lstStyle/>
          <a:p>
            <a:r>
              <a:rPr lang="en-US" dirty="0" smtClean="0"/>
              <a:t>Key Terms</a:t>
            </a:r>
            <a:endParaRPr lang="en-US" dirty="0"/>
          </a:p>
        </p:txBody>
      </p:sp>
      <p:sp>
        <p:nvSpPr>
          <p:cNvPr id="353284" name="Rectangle 4"/>
          <p:cNvSpPr>
            <a:spLocks noGrp="1" noChangeArrowheads="1"/>
          </p:cNvSpPr>
          <p:nvPr>
            <p:ph sz="quarter" idx="13"/>
          </p:nvPr>
        </p:nvSpPr>
        <p:spPr>
          <a:xfrm>
            <a:off x="914406" y="1243517"/>
            <a:ext cx="6400800" cy="3474720"/>
          </a:xfrm>
        </p:spPr>
        <p:txBody>
          <a:bodyPr/>
          <a:lstStyle/>
          <a:p>
            <a:pPr>
              <a:spcBef>
                <a:spcPct val="40000"/>
              </a:spcBef>
              <a:buClr>
                <a:srgbClr val="C00000"/>
              </a:buClr>
            </a:pPr>
            <a:r>
              <a:rPr lang="en-US" sz="2400" dirty="0">
                <a:solidFill>
                  <a:srgbClr val="003366"/>
                </a:solidFill>
              </a:rPr>
              <a:t>boundary spanning</a:t>
            </a:r>
          </a:p>
          <a:p>
            <a:pPr>
              <a:spcBef>
                <a:spcPct val="40000"/>
              </a:spcBef>
              <a:buClr>
                <a:srgbClr val="C00000"/>
              </a:buClr>
            </a:pPr>
            <a:r>
              <a:rPr lang="en-US" sz="2400" dirty="0" err="1">
                <a:solidFill>
                  <a:srgbClr val="003366"/>
                </a:solidFill>
              </a:rPr>
              <a:t>boundaryless</a:t>
            </a:r>
            <a:r>
              <a:rPr lang="en-US" sz="2400" dirty="0">
                <a:solidFill>
                  <a:srgbClr val="003366"/>
                </a:solidFill>
              </a:rPr>
              <a:t> organizations</a:t>
            </a:r>
          </a:p>
          <a:p>
            <a:pPr>
              <a:spcBef>
                <a:spcPct val="40000"/>
              </a:spcBef>
              <a:buClr>
                <a:srgbClr val="C00000"/>
              </a:buClr>
            </a:pPr>
            <a:r>
              <a:rPr lang="en-US" sz="2400" dirty="0">
                <a:solidFill>
                  <a:srgbClr val="003366"/>
                </a:solidFill>
              </a:rPr>
              <a:t>core competencies</a:t>
            </a:r>
          </a:p>
          <a:p>
            <a:pPr>
              <a:spcBef>
                <a:spcPct val="40000"/>
              </a:spcBef>
              <a:buClr>
                <a:srgbClr val="C00000"/>
              </a:buClr>
            </a:pPr>
            <a:r>
              <a:rPr lang="en-US" sz="2400" dirty="0">
                <a:solidFill>
                  <a:srgbClr val="003366"/>
                </a:solidFill>
              </a:rPr>
              <a:t>directly interactive forces</a:t>
            </a:r>
          </a:p>
          <a:p>
            <a:pPr>
              <a:spcBef>
                <a:spcPct val="40000"/>
              </a:spcBef>
              <a:buClr>
                <a:srgbClr val="C00000"/>
              </a:buClr>
            </a:pPr>
            <a:r>
              <a:rPr lang="en-US" sz="2400" dirty="0">
                <a:solidFill>
                  <a:srgbClr val="003366"/>
                </a:solidFill>
              </a:rPr>
              <a:t>economic forces</a:t>
            </a:r>
          </a:p>
          <a:p>
            <a:pPr>
              <a:spcBef>
                <a:spcPct val="40000"/>
              </a:spcBef>
              <a:buClr>
                <a:srgbClr val="C00000"/>
              </a:buClr>
            </a:pPr>
            <a:r>
              <a:rPr lang="en-US" sz="2400" dirty="0">
                <a:solidFill>
                  <a:srgbClr val="003366"/>
                </a:solidFill>
              </a:rPr>
              <a:t>environmental scanning</a:t>
            </a:r>
          </a:p>
          <a:p>
            <a:pPr>
              <a:spcBef>
                <a:spcPct val="40000"/>
              </a:spcBef>
              <a:buClr>
                <a:srgbClr val="C00000"/>
              </a:buClr>
            </a:pPr>
            <a:r>
              <a:rPr lang="en-US" sz="2400" dirty="0">
                <a:solidFill>
                  <a:srgbClr val="003366"/>
                </a:solidFill>
              </a:rPr>
              <a:t>external environment</a:t>
            </a:r>
          </a:p>
          <a:p>
            <a:pPr>
              <a:spcBef>
                <a:spcPct val="40000"/>
              </a:spcBef>
              <a:buClr>
                <a:srgbClr val="C00000"/>
              </a:buClr>
            </a:pPr>
            <a:r>
              <a:rPr lang="en-US" sz="2400" dirty="0">
                <a:solidFill>
                  <a:srgbClr val="003366"/>
                </a:solidFill>
              </a:rPr>
              <a:t>indirectly interactive forces</a:t>
            </a:r>
          </a:p>
          <a:p>
            <a:pPr>
              <a:spcBef>
                <a:spcPct val="40000"/>
              </a:spcBef>
              <a:buClr>
                <a:srgbClr val="C00000"/>
              </a:buClr>
            </a:pPr>
            <a:r>
              <a:rPr lang="en-US" sz="2400" dirty="0">
                <a:solidFill>
                  <a:srgbClr val="003366"/>
                </a:solidFill>
              </a:rPr>
              <a:t>intellectual capital</a:t>
            </a:r>
          </a:p>
          <a:p>
            <a:pPr>
              <a:spcBef>
                <a:spcPct val="40000"/>
              </a:spcBef>
              <a:buClr>
                <a:srgbClr val="336699"/>
              </a:buClr>
            </a:pPr>
            <a:endParaRPr lang="en-US" sz="2400" dirty="0">
              <a:solidFill>
                <a:srgbClr val="003366"/>
              </a:solidFill>
            </a:endParaRP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r>
              <a:rPr lang="en-US"/>
              <a:t>5–</a:t>
            </a:r>
            <a:fld id="{2DD0238A-787A-4C01-80A7-619AEDF835DF}" type="slidenum">
              <a:rPr lang="en-US"/>
              <a:pPr/>
              <a:t>20</a:t>
            </a:fld>
            <a:endParaRPr lang="en-US"/>
          </a:p>
        </p:txBody>
      </p:sp>
      <p:sp>
        <p:nvSpPr>
          <p:cNvPr id="353285" name="Rectangle 5"/>
          <p:cNvSpPr>
            <a:spLocks noGrp="1" noChangeArrowheads="1"/>
          </p:cNvSpPr>
          <p:nvPr>
            <p:ph sz="quarter" idx="4294967295"/>
          </p:nvPr>
        </p:nvSpPr>
        <p:spPr>
          <a:xfrm>
            <a:off x="5487988" y="1292225"/>
            <a:ext cx="3656012" cy="4879975"/>
          </a:xfrm>
        </p:spPr>
        <p:txBody>
          <a:bodyPr/>
          <a:lstStyle/>
          <a:p>
            <a:pPr>
              <a:spcBef>
                <a:spcPct val="40000"/>
              </a:spcBef>
              <a:buClr>
                <a:srgbClr val="C00000"/>
              </a:buClr>
            </a:pPr>
            <a:r>
              <a:rPr lang="en-US" sz="2400" dirty="0">
                <a:solidFill>
                  <a:srgbClr val="003366"/>
                </a:solidFill>
              </a:rPr>
              <a:t>internal environment</a:t>
            </a:r>
          </a:p>
          <a:p>
            <a:pPr>
              <a:spcBef>
                <a:spcPct val="40000"/>
              </a:spcBef>
              <a:buClr>
                <a:srgbClr val="C00000"/>
              </a:buClr>
            </a:pPr>
            <a:r>
              <a:rPr lang="en-US" sz="2400" dirty="0">
                <a:solidFill>
                  <a:srgbClr val="003366"/>
                </a:solidFill>
              </a:rPr>
              <a:t>legal/political forces</a:t>
            </a:r>
          </a:p>
          <a:p>
            <a:pPr>
              <a:spcBef>
                <a:spcPct val="40000"/>
              </a:spcBef>
              <a:buClr>
                <a:srgbClr val="C00000"/>
              </a:buClr>
            </a:pPr>
            <a:r>
              <a:rPr lang="en-US" sz="2400" dirty="0">
                <a:solidFill>
                  <a:srgbClr val="003366"/>
                </a:solidFill>
              </a:rPr>
              <a:t>natural forces</a:t>
            </a:r>
          </a:p>
          <a:p>
            <a:pPr>
              <a:spcBef>
                <a:spcPct val="40000"/>
              </a:spcBef>
              <a:buClr>
                <a:srgbClr val="C00000"/>
              </a:buClr>
            </a:pPr>
            <a:r>
              <a:rPr lang="en-US" sz="2400" dirty="0">
                <a:solidFill>
                  <a:srgbClr val="003366"/>
                </a:solidFill>
              </a:rPr>
              <a:t>open system</a:t>
            </a:r>
          </a:p>
          <a:p>
            <a:pPr>
              <a:spcBef>
                <a:spcPct val="40000"/>
              </a:spcBef>
              <a:buClr>
                <a:srgbClr val="C00000"/>
              </a:buClr>
            </a:pPr>
            <a:r>
              <a:rPr lang="en-US" sz="2400" dirty="0">
                <a:solidFill>
                  <a:srgbClr val="003366"/>
                </a:solidFill>
              </a:rPr>
              <a:t>organizational climate</a:t>
            </a:r>
          </a:p>
          <a:p>
            <a:pPr>
              <a:spcBef>
                <a:spcPct val="40000"/>
              </a:spcBef>
              <a:buClr>
                <a:srgbClr val="C00000"/>
              </a:buClr>
            </a:pPr>
            <a:r>
              <a:rPr lang="en-US" sz="2400" dirty="0">
                <a:solidFill>
                  <a:srgbClr val="003366"/>
                </a:solidFill>
              </a:rPr>
              <a:t>organizational culture</a:t>
            </a:r>
          </a:p>
          <a:p>
            <a:pPr>
              <a:spcBef>
                <a:spcPct val="40000"/>
              </a:spcBef>
              <a:buClr>
                <a:srgbClr val="C00000"/>
              </a:buClr>
            </a:pPr>
            <a:r>
              <a:rPr lang="en-US" sz="2400" dirty="0">
                <a:solidFill>
                  <a:srgbClr val="003366"/>
                </a:solidFill>
              </a:rPr>
              <a:t>sociocultural forces</a:t>
            </a:r>
          </a:p>
          <a:p>
            <a:pPr>
              <a:spcBef>
                <a:spcPct val="40000"/>
              </a:spcBef>
              <a:buClr>
                <a:srgbClr val="C00000"/>
              </a:buClr>
            </a:pPr>
            <a:r>
              <a:rPr lang="en-US" sz="2400" dirty="0">
                <a:solidFill>
                  <a:srgbClr val="003366"/>
                </a:solidFill>
              </a:rPr>
              <a:t>stakeholders</a:t>
            </a:r>
          </a:p>
          <a:p>
            <a:pPr>
              <a:spcBef>
                <a:spcPct val="40000"/>
              </a:spcBef>
              <a:buClr>
                <a:srgbClr val="C00000"/>
              </a:buClr>
            </a:pPr>
            <a:r>
              <a:rPr lang="en-US" sz="2400" dirty="0">
                <a:solidFill>
                  <a:srgbClr val="003366"/>
                </a:solidFill>
              </a:rPr>
              <a:t>technological forces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65807" y="6367195"/>
            <a:ext cx="749799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© 2013 </a:t>
            </a:r>
            <a:r>
              <a:rPr lang="en-US" dirty="0" err="1" smtClean="0"/>
              <a:t>Cengage</a:t>
            </a:r>
            <a:r>
              <a:rPr lang="en-US" dirty="0" smtClean="0"/>
              <a:t> Learning. All Rights Reserved. May not be copied, scanned, or duplicated in whole or in part, except for use as permitted in a license distributed with a certain product or service or otherwise on a password–protected</a:t>
            </a:r>
            <a:r>
              <a:rPr lang="en-US" baseline="0" dirty="0" smtClean="0"/>
              <a:t> website for classroom.</a:t>
            </a:r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328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5328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328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35328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328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35328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328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35328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328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35328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 nodeType="afterGroup">
                            <p:stCondLst>
                              <p:cond delay="2500"/>
                            </p:stCondLst>
                            <p:childTnLst>
                              <p:par>
                                <p:cTn id="2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328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35328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2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328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35328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 nodeType="afterGroup">
                            <p:stCondLst>
                              <p:cond delay="3500"/>
                            </p:stCondLst>
                            <p:childTnLst>
                              <p:par>
                                <p:cTn id="3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328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35328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3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328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500"/>
                                        <p:tgtEl>
                                          <p:spTgt spid="35328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 nodeType="afterGroup">
                            <p:stCondLst>
                              <p:cond delay="4500"/>
                            </p:stCondLst>
                            <p:childTnLst>
                              <p:par>
                                <p:cTn id="4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328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500"/>
                                        <p:tgtEl>
                                          <p:spTgt spid="35328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 nodeType="afterGroup">
                            <p:stCondLst>
                              <p:cond delay="5000"/>
                            </p:stCondLst>
                            <p:childTnLst>
                              <p:par>
                                <p:cTn id="4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328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35328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 nodeType="afterGroup">
                            <p:stCondLst>
                              <p:cond delay="5500"/>
                            </p:stCondLst>
                            <p:childTnLst>
                              <p:par>
                                <p:cTn id="4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328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1" dur="500"/>
                                        <p:tgtEl>
                                          <p:spTgt spid="35328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 nodeType="afterGroup">
                            <p:stCondLst>
                              <p:cond delay="6000"/>
                            </p:stCondLst>
                            <p:childTnLst>
                              <p:par>
                                <p:cTn id="5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328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5" dur="500"/>
                                        <p:tgtEl>
                                          <p:spTgt spid="35328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 nodeType="afterGroup">
                            <p:stCondLst>
                              <p:cond delay="6500"/>
                            </p:stCondLst>
                            <p:childTnLst>
                              <p:par>
                                <p:cTn id="5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328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9" dur="500"/>
                                        <p:tgtEl>
                                          <p:spTgt spid="35328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 nodeType="afterGroup">
                            <p:stCondLst>
                              <p:cond delay="7000"/>
                            </p:stCondLst>
                            <p:childTnLst>
                              <p:par>
                                <p:cTn id="6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328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3" dur="500"/>
                                        <p:tgtEl>
                                          <p:spTgt spid="35328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 nodeType="afterGroup">
                            <p:stCondLst>
                              <p:cond delay="7500"/>
                            </p:stCondLst>
                            <p:childTnLst>
                              <p:par>
                                <p:cTn id="6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328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7" dur="500"/>
                                        <p:tgtEl>
                                          <p:spTgt spid="35328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 nodeType="afterGroup">
                            <p:stCondLst>
                              <p:cond delay="8000"/>
                            </p:stCondLst>
                            <p:childTnLst>
                              <p:par>
                                <p:cTn id="6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328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1" dur="500"/>
                                        <p:tgtEl>
                                          <p:spTgt spid="35328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 nodeType="afterGroup">
                            <p:stCondLst>
                              <p:cond delay="8500"/>
                            </p:stCondLst>
                            <p:childTnLst>
                              <p:par>
                                <p:cTn id="7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328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5" dur="500"/>
                                        <p:tgtEl>
                                          <p:spTgt spid="35328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3284" grpId="0" build="p" bldLvl="3" autoUpdateAnimBg="0"/>
      <p:bldP spid="353285" grpId="0" build="p" bldLvl="3" autoUpdateAnimBg="0"/>
    </p:bldLst>
  </p:timing>
</p:sld>
</file>

<file path=ppt/theme/theme1.xml><?xml version="1.0" encoding="utf-8"?>
<a:theme xmlns:a="http://schemas.openxmlformats.org/drawingml/2006/main" name="Management Title Theme">
  <a:themeElements>
    <a:clrScheme name="Custom 1">
      <a:dk1>
        <a:sysClr val="windowText" lastClr="000000"/>
      </a:dk1>
      <a:lt1>
        <a:sysClr val="window" lastClr="FFFFFF"/>
      </a:lt1>
      <a:dk2>
        <a:srgbClr val="212745"/>
      </a:dk2>
      <a:lt2>
        <a:srgbClr val="9BCAE3"/>
      </a:lt2>
      <a:accent1>
        <a:srgbClr val="4E67C8"/>
      </a:accent1>
      <a:accent2>
        <a:srgbClr val="5ECCF3"/>
      </a:accent2>
      <a:accent3>
        <a:srgbClr val="A7EA52"/>
      </a:accent3>
      <a:accent4>
        <a:srgbClr val="5DCEAF"/>
      </a:accent4>
      <a:accent5>
        <a:srgbClr val="FF8021"/>
      </a:accent5>
      <a:accent6>
        <a:srgbClr val="F14124"/>
      </a:accent6>
      <a:hlink>
        <a:srgbClr val="56C7AA"/>
      </a:hlink>
      <a:folHlink>
        <a:srgbClr val="59A8D1"/>
      </a:folHlink>
    </a:clrScheme>
    <a:fontScheme name="Slipstream">
      <a:majorFont>
        <a:latin typeface="Trebuchet MS"/>
        <a:ea typeface=""/>
        <a:cs typeface=""/>
        <a:font script="Jpan" typeface="HGｺﾞｼｯｸM"/>
        <a:font script="Hang" typeface="HY그래픽B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HGｺﾞｼｯｸM"/>
        <a:font script="Hang" typeface="HY그래픽M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Slipstream">
      <a:fillStyleLst>
        <a:solidFill>
          <a:schemeClr val="phClr"/>
        </a:solidFill>
        <a:gradFill rotWithShape="1">
          <a:gsLst>
            <a:gs pos="28000">
              <a:schemeClr val="phClr">
                <a:tint val="18000"/>
                <a:satMod val="120000"/>
                <a:lumMod val="88000"/>
              </a:schemeClr>
            </a:gs>
            <a:gs pos="100000">
              <a:schemeClr val="phClr">
                <a:tint val="40000"/>
                <a:satMod val="100000"/>
                <a:lumMod val="7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lumMod val="95000"/>
              </a:schemeClr>
            </a:gs>
            <a:gs pos="100000">
              <a:schemeClr val="phClr">
                <a:shade val="82000"/>
                <a:satMod val="125000"/>
                <a:lumMod val="74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satMod val="125000"/>
              <a:lumMod val="7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50800" dir="5400000" sx="98000" sy="98000" rotWithShape="0">
              <a:srgbClr val="000000">
                <a:alpha val="20000"/>
              </a:srgbClr>
            </a:outerShdw>
          </a:effectLst>
        </a:effectStyle>
        <a:effectStyle>
          <a:effectLst>
            <a:outerShdw blurRad="40005" dist="22984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alanced" dir="tr"/>
          </a:scene3d>
          <a:sp3d prstMaterial="matte">
            <a:bevelT w="19050" h="38100"/>
          </a:sp3d>
        </a:effectStyle>
        <a:effectStyle>
          <a:effectLst>
            <a:reflection blurRad="38100" stA="26000" endPos="23000" dist="25400" dir="5400000" sy="-100000" rotWithShape="0"/>
          </a:effectLst>
          <a:scene3d>
            <a:camera prst="orthographicFront">
              <a:rot lat="0" lon="0" rev="0"/>
            </a:camera>
            <a:lightRig rig="balanced" dir="tr"/>
          </a:scene3d>
          <a:sp3d contourW="14605" prstMaterial="plastic">
            <a:bevelT w="50800"/>
            <a:contourClr>
              <a:schemeClr val="phClr">
                <a:shade val="30000"/>
                <a:satMod val="12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shade val="90000"/>
                <a:satMod val="160000"/>
                <a:lumMod val="100000"/>
              </a:schemeClr>
            </a:gs>
            <a:gs pos="60000">
              <a:schemeClr val="phClr">
                <a:tint val="95000"/>
                <a:shade val="100000"/>
                <a:satMod val="130000"/>
                <a:lumMod val="130000"/>
              </a:schemeClr>
            </a:gs>
            <a:gs pos="100000">
              <a:schemeClr val="phClr">
                <a:tint val="97000"/>
                <a:shade val="100000"/>
                <a:hueMod val="100000"/>
                <a:satMod val="140000"/>
                <a:lumMod val="80000"/>
              </a:schemeClr>
            </a:gs>
          </a:gsLst>
          <a:path path="circle">
            <a:fillToRect l="20000" t="10000" r="20000" b="60000"/>
          </a:path>
        </a:gradFill>
        <a:gradFill rotWithShape="1">
          <a:gsLst>
            <a:gs pos="0">
              <a:schemeClr val="phClr">
                <a:tint val="94000"/>
                <a:satMod val="160000"/>
                <a:lumMod val="160000"/>
              </a:schemeClr>
            </a:gs>
            <a:gs pos="42000">
              <a:schemeClr val="phClr">
                <a:tint val="94000"/>
                <a:shade val="94000"/>
                <a:satMod val="160000"/>
                <a:lumMod val="130000"/>
              </a:schemeClr>
            </a:gs>
            <a:gs pos="100000">
              <a:schemeClr val="phClr">
                <a:tint val="97000"/>
                <a:shade val="94000"/>
                <a:satMod val="180000"/>
                <a:lumMod val="84000"/>
              </a:schemeClr>
            </a:gs>
          </a:gsLst>
          <a:path path="circle">
            <a:fillToRect l="24000" t="44000" r="24000" b="12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Management Title Theme">
  <a:themeElements>
    <a:clrScheme name="Custom 1">
      <a:dk1>
        <a:sysClr val="windowText" lastClr="000000"/>
      </a:dk1>
      <a:lt1>
        <a:sysClr val="window" lastClr="FFFFFF"/>
      </a:lt1>
      <a:dk2>
        <a:srgbClr val="212745"/>
      </a:dk2>
      <a:lt2>
        <a:srgbClr val="9BCAE3"/>
      </a:lt2>
      <a:accent1>
        <a:srgbClr val="4E67C8"/>
      </a:accent1>
      <a:accent2>
        <a:srgbClr val="5ECCF3"/>
      </a:accent2>
      <a:accent3>
        <a:srgbClr val="A7EA52"/>
      </a:accent3>
      <a:accent4>
        <a:srgbClr val="5DCEAF"/>
      </a:accent4>
      <a:accent5>
        <a:srgbClr val="FF8021"/>
      </a:accent5>
      <a:accent6>
        <a:srgbClr val="F14124"/>
      </a:accent6>
      <a:hlink>
        <a:srgbClr val="56C7AA"/>
      </a:hlink>
      <a:folHlink>
        <a:srgbClr val="59A8D1"/>
      </a:folHlink>
    </a:clrScheme>
    <a:fontScheme name="Slipstream">
      <a:majorFont>
        <a:latin typeface="Trebuchet MS"/>
        <a:ea typeface=""/>
        <a:cs typeface=""/>
        <a:font script="Jpan" typeface="HGｺﾞｼｯｸM"/>
        <a:font script="Hang" typeface="HY그래픽B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HGｺﾞｼｯｸM"/>
        <a:font script="Hang" typeface="HY그래픽M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Slipstream">
      <a:fillStyleLst>
        <a:solidFill>
          <a:schemeClr val="phClr"/>
        </a:solidFill>
        <a:gradFill rotWithShape="1">
          <a:gsLst>
            <a:gs pos="28000">
              <a:schemeClr val="phClr">
                <a:tint val="18000"/>
                <a:satMod val="120000"/>
                <a:lumMod val="88000"/>
              </a:schemeClr>
            </a:gs>
            <a:gs pos="100000">
              <a:schemeClr val="phClr">
                <a:tint val="40000"/>
                <a:satMod val="100000"/>
                <a:lumMod val="7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lumMod val="95000"/>
              </a:schemeClr>
            </a:gs>
            <a:gs pos="100000">
              <a:schemeClr val="phClr">
                <a:shade val="82000"/>
                <a:satMod val="125000"/>
                <a:lumMod val="74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satMod val="125000"/>
              <a:lumMod val="7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50800" dir="5400000" sx="98000" sy="98000" rotWithShape="0">
              <a:srgbClr val="000000">
                <a:alpha val="20000"/>
              </a:srgbClr>
            </a:outerShdw>
          </a:effectLst>
        </a:effectStyle>
        <a:effectStyle>
          <a:effectLst>
            <a:outerShdw blurRad="40005" dist="22984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alanced" dir="tr"/>
          </a:scene3d>
          <a:sp3d prstMaterial="matte">
            <a:bevelT w="19050" h="38100"/>
          </a:sp3d>
        </a:effectStyle>
        <a:effectStyle>
          <a:effectLst>
            <a:reflection blurRad="38100" stA="26000" endPos="23000" dist="25400" dir="5400000" sy="-100000" rotWithShape="0"/>
          </a:effectLst>
          <a:scene3d>
            <a:camera prst="orthographicFront">
              <a:rot lat="0" lon="0" rev="0"/>
            </a:camera>
            <a:lightRig rig="balanced" dir="tr"/>
          </a:scene3d>
          <a:sp3d contourW="14605" prstMaterial="plastic">
            <a:bevelT w="50800"/>
            <a:contourClr>
              <a:schemeClr val="phClr">
                <a:shade val="30000"/>
                <a:satMod val="12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shade val="90000"/>
                <a:satMod val="160000"/>
                <a:lumMod val="100000"/>
              </a:schemeClr>
            </a:gs>
            <a:gs pos="60000">
              <a:schemeClr val="phClr">
                <a:tint val="95000"/>
                <a:shade val="100000"/>
                <a:satMod val="130000"/>
                <a:lumMod val="130000"/>
              </a:schemeClr>
            </a:gs>
            <a:gs pos="100000">
              <a:schemeClr val="phClr">
                <a:tint val="97000"/>
                <a:shade val="100000"/>
                <a:hueMod val="100000"/>
                <a:satMod val="140000"/>
                <a:lumMod val="80000"/>
              </a:schemeClr>
            </a:gs>
          </a:gsLst>
          <a:path path="circle">
            <a:fillToRect l="20000" t="10000" r="20000" b="60000"/>
          </a:path>
        </a:gradFill>
        <a:gradFill rotWithShape="1">
          <a:gsLst>
            <a:gs pos="0">
              <a:schemeClr val="phClr">
                <a:tint val="94000"/>
                <a:satMod val="160000"/>
                <a:lumMod val="160000"/>
              </a:schemeClr>
            </a:gs>
            <a:gs pos="42000">
              <a:schemeClr val="phClr">
                <a:tint val="94000"/>
                <a:shade val="94000"/>
                <a:satMod val="160000"/>
                <a:lumMod val="130000"/>
              </a:schemeClr>
            </a:gs>
            <a:gs pos="100000">
              <a:schemeClr val="phClr">
                <a:tint val="97000"/>
                <a:shade val="94000"/>
                <a:satMod val="180000"/>
                <a:lumMod val="84000"/>
              </a:schemeClr>
            </a:gs>
          </a:gsLst>
          <a:path path="circle">
            <a:fillToRect l="24000" t="44000" r="24000" b="12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new management without background">
  <a:themeElements>
    <a:clrScheme name="Custom 1">
      <a:dk1>
        <a:sysClr val="windowText" lastClr="000000"/>
      </a:dk1>
      <a:lt1>
        <a:sysClr val="window" lastClr="FFFFFF"/>
      </a:lt1>
      <a:dk2>
        <a:srgbClr val="212745"/>
      </a:dk2>
      <a:lt2>
        <a:srgbClr val="9BCAE3"/>
      </a:lt2>
      <a:accent1>
        <a:srgbClr val="4E67C8"/>
      </a:accent1>
      <a:accent2>
        <a:srgbClr val="5ECCF3"/>
      </a:accent2>
      <a:accent3>
        <a:srgbClr val="A7EA52"/>
      </a:accent3>
      <a:accent4>
        <a:srgbClr val="5DCEAF"/>
      </a:accent4>
      <a:accent5>
        <a:srgbClr val="FF8021"/>
      </a:accent5>
      <a:accent6>
        <a:srgbClr val="F14124"/>
      </a:accent6>
      <a:hlink>
        <a:srgbClr val="56C7AA"/>
      </a:hlink>
      <a:folHlink>
        <a:srgbClr val="59A8D1"/>
      </a:folHlink>
    </a:clrScheme>
    <a:fontScheme name="Slipstream">
      <a:majorFont>
        <a:latin typeface="Trebuchet MS"/>
        <a:ea typeface=""/>
        <a:cs typeface=""/>
        <a:font script="Jpan" typeface="HGｺﾞｼｯｸM"/>
        <a:font script="Hang" typeface="HY그래픽B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HGｺﾞｼｯｸM"/>
        <a:font script="Hang" typeface="HY그래픽M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Slipstream">
      <a:fillStyleLst>
        <a:solidFill>
          <a:schemeClr val="phClr"/>
        </a:solidFill>
        <a:gradFill rotWithShape="1">
          <a:gsLst>
            <a:gs pos="28000">
              <a:schemeClr val="phClr">
                <a:tint val="18000"/>
                <a:satMod val="120000"/>
                <a:lumMod val="88000"/>
              </a:schemeClr>
            </a:gs>
            <a:gs pos="100000">
              <a:schemeClr val="phClr">
                <a:tint val="40000"/>
                <a:satMod val="100000"/>
                <a:lumMod val="7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lumMod val="95000"/>
              </a:schemeClr>
            </a:gs>
            <a:gs pos="100000">
              <a:schemeClr val="phClr">
                <a:shade val="82000"/>
                <a:satMod val="125000"/>
                <a:lumMod val="74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satMod val="125000"/>
              <a:lumMod val="7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50800" dir="5400000" sx="98000" sy="98000" rotWithShape="0">
              <a:srgbClr val="000000">
                <a:alpha val="20000"/>
              </a:srgbClr>
            </a:outerShdw>
          </a:effectLst>
        </a:effectStyle>
        <a:effectStyle>
          <a:effectLst>
            <a:outerShdw blurRad="40005" dist="22984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alanced" dir="tr"/>
          </a:scene3d>
          <a:sp3d prstMaterial="matte">
            <a:bevelT w="19050" h="38100"/>
          </a:sp3d>
        </a:effectStyle>
        <a:effectStyle>
          <a:effectLst>
            <a:reflection blurRad="38100" stA="26000" endPos="23000" dist="25400" dir="5400000" sy="-100000" rotWithShape="0"/>
          </a:effectLst>
          <a:scene3d>
            <a:camera prst="orthographicFront">
              <a:rot lat="0" lon="0" rev="0"/>
            </a:camera>
            <a:lightRig rig="balanced" dir="tr"/>
          </a:scene3d>
          <a:sp3d contourW="14605" prstMaterial="plastic">
            <a:bevelT w="50800"/>
            <a:contourClr>
              <a:schemeClr val="phClr">
                <a:shade val="30000"/>
                <a:satMod val="12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shade val="90000"/>
                <a:satMod val="160000"/>
                <a:lumMod val="100000"/>
              </a:schemeClr>
            </a:gs>
            <a:gs pos="60000">
              <a:schemeClr val="phClr">
                <a:tint val="95000"/>
                <a:shade val="100000"/>
                <a:satMod val="130000"/>
                <a:lumMod val="130000"/>
              </a:schemeClr>
            </a:gs>
            <a:gs pos="100000">
              <a:schemeClr val="phClr">
                <a:tint val="97000"/>
                <a:shade val="100000"/>
                <a:hueMod val="100000"/>
                <a:satMod val="140000"/>
                <a:lumMod val="80000"/>
              </a:schemeClr>
            </a:gs>
          </a:gsLst>
          <a:path path="circle">
            <a:fillToRect l="20000" t="10000" r="20000" b="60000"/>
          </a:path>
        </a:gradFill>
        <a:gradFill rotWithShape="1">
          <a:gsLst>
            <a:gs pos="0">
              <a:schemeClr val="phClr">
                <a:tint val="94000"/>
                <a:satMod val="160000"/>
                <a:lumMod val="160000"/>
              </a:schemeClr>
            </a:gs>
            <a:gs pos="42000">
              <a:schemeClr val="phClr">
                <a:tint val="94000"/>
                <a:shade val="94000"/>
                <a:satMod val="160000"/>
                <a:lumMod val="130000"/>
              </a:schemeClr>
            </a:gs>
            <a:gs pos="100000">
              <a:schemeClr val="phClr">
                <a:tint val="97000"/>
                <a:shade val="94000"/>
                <a:satMod val="180000"/>
                <a:lumMod val="84000"/>
              </a:schemeClr>
            </a:gs>
          </a:gsLst>
          <a:path path="circle">
            <a:fillToRect l="24000" t="44000" r="24000" b="12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2_Management Title Theme">
  <a:themeElements>
    <a:clrScheme name="Custom 1">
      <a:dk1>
        <a:sysClr val="windowText" lastClr="000000"/>
      </a:dk1>
      <a:lt1>
        <a:sysClr val="window" lastClr="FFFFFF"/>
      </a:lt1>
      <a:dk2>
        <a:srgbClr val="212745"/>
      </a:dk2>
      <a:lt2>
        <a:srgbClr val="9BCAE3"/>
      </a:lt2>
      <a:accent1>
        <a:srgbClr val="4E67C8"/>
      </a:accent1>
      <a:accent2>
        <a:srgbClr val="5ECCF3"/>
      </a:accent2>
      <a:accent3>
        <a:srgbClr val="A7EA52"/>
      </a:accent3>
      <a:accent4>
        <a:srgbClr val="5DCEAF"/>
      </a:accent4>
      <a:accent5>
        <a:srgbClr val="FF8021"/>
      </a:accent5>
      <a:accent6>
        <a:srgbClr val="F14124"/>
      </a:accent6>
      <a:hlink>
        <a:srgbClr val="56C7AA"/>
      </a:hlink>
      <a:folHlink>
        <a:srgbClr val="59A8D1"/>
      </a:folHlink>
    </a:clrScheme>
    <a:fontScheme name="Slipstream">
      <a:majorFont>
        <a:latin typeface="Trebuchet MS"/>
        <a:ea typeface=""/>
        <a:cs typeface=""/>
        <a:font script="Jpan" typeface="HGｺﾞｼｯｸM"/>
        <a:font script="Hang" typeface="HY그래픽B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HGｺﾞｼｯｸM"/>
        <a:font script="Hang" typeface="HY그래픽M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Slipstream">
      <a:fillStyleLst>
        <a:solidFill>
          <a:schemeClr val="phClr"/>
        </a:solidFill>
        <a:gradFill rotWithShape="1">
          <a:gsLst>
            <a:gs pos="28000">
              <a:schemeClr val="phClr">
                <a:tint val="18000"/>
                <a:satMod val="120000"/>
                <a:lumMod val="88000"/>
              </a:schemeClr>
            </a:gs>
            <a:gs pos="100000">
              <a:schemeClr val="phClr">
                <a:tint val="40000"/>
                <a:satMod val="100000"/>
                <a:lumMod val="7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lumMod val="95000"/>
              </a:schemeClr>
            </a:gs>
            <a:gs pos="100000">
              <a:schemeClr val="phClr">
                <a:shade val="82000"/>
                <a:satMod val="125000"/>
                <a:lumMod val="74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satMod val="125000"/>
              <a:lumMod val="7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50800" dir="5400000" sx="98000" sy="98000" rotWithShape="0">
              <a:srgbClr val="000000">
                <a:alpha val="20000"/>
              </a:srgbClr>
            </a:outerShdw>
          </a:effectLst>
        </a:effectStyle>
        <a:effectStyle>
          <a:effectLst>
            <a:outerShdw blurRad="40005" dist="22984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alanced" dir="tr"/>
          </a:scene3d>
          <a:sp3d prstMaterial="matte">
            <a:bevelT w="19050" h="38100"/>
          </a:sp3d>
        </a:effectStyle>
        <a:effectStyle>
          <a:effectLst>
            <a:reflection blurRad="38100" stA="26000" endPos="23000" dist="25400" dir="5400000" sy="-100000" rotWithShape="0"/>
          </a:effectLst>
          <a:scene3d>
            <a:camera prst="orthographicFront">
              <a:rot lat="0" lon="0" rev="0"/>
            </a:camera>
            <a:lightRig rig="balanced" dir="tr"/>
          </a:scene3d>
          <a:sp3d contourW="14605" prstMaterial="plastic">
            <a:bevelT w="50800"/>
            <a:contourClr>
              <a:schemeClr val="phClr">
                <a:shade val="30000"/>
                <a:satMod val="12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shade val="90000"/>
                <a:satMod val="160000"/>
                <a:lumMod val="100000"/>
              </a:schemeClr>
            </a:gs>
            <a:gs pos="60000">
              <a:schemeClr val="phClr">
                <a:tint val="95000"/>
                <a:shade val="100000"/>
                <a:satMod val="130000"/>
                <a:lumMod val="130000"/>
              </a:schemeClr>
            </a:gs>
            <a:gs pos="100000">
              <a:schemeClr val="phClr">
                <a:tint val="97000"/>
                <a:shade val="100000"/>
                <a:hueMod val="100000"/>
                <a:satMod val="140000"/>
                <a:lumMod val="80000"/>
              </a:schemeClr>
            </a:gs>
          </a:gsLst>
          <a:path path="circle">
            <a:fillToRect l="20000" t="10000" r="20000" b="60000"/>
          </a:path>
        </a:gradFill>
        <a:gradFill rotWithShape="1">
          <a:gsLst>
            <a:gs pos="0">
              <a:schemeClr val="phClr">
                <a:tint val="94000"/>
                <a:satMod val="160000"/>
                <a:lumMod val="160000"/>
              </a:schemeClr>
            </a:gs>
            <a:gs pos="42000">
              <a:schemeClr val="phClr">
                <a:tint val="94000"/>
                <a:shade val="94000"/>
                <a:satMod val="160000"/>
                <a:lumMod val="130000"/>
              </a:schemeClr>
            </a:gs>
            <a:gs pos="100000">
              <a:schemeClr val="phClr">
                <a:tint val="97000"/>
                <a:shade val="94000"/>
                <a:satMod val="180000"/>
                <a:lumMod val="84000"/>
              </a:schemeClr>
            </a:gs>
          </a:gsLst>
          <a:path path="circle">
            <a:fillToRect l="24000" t="44000" r="24000" b="12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Management Theme">
  <a:themeElements>
    <a:clrScheme name="Custom 1">
      <a:dk1>
        <a:sysClr val="windowText" lastClr="000000"/>
      </a:dk1>
      <a:lt1>
        <a:sysClr val="window" lastClr="FFFFFF"/>
      </a:lt1>
      <a:dk2>
        <a:srgbClr val="212745"/>
      </a:dk2>
      <a:lt2>
        <a:srgbClr val="9BCAE3"/>
      </a:lt2>
      <a:accent1>
        <a:srgbClr val="4E67C8"/>
      </a:accent1>
      <a:accent2>
        <a:srgbClr val="5ECCF3"/>
      </a:accent2>
      <a:accent3>
        <a:srgbClr val="A7EA52"/>
      </a:accent3>
      <a:accent4>
        <a:srgbClr val="5DCEAF"/>
      </a:accent4>
      <a:accent5>
        <a:srgbClr val="FF8021"/>
      </a:accent5>
      <a:accent6>
        <a:srgbClr val="F14124"/>
      </a:accent6>
      <a:hlink>
        <a:srgbClr val="56C7AA"/>
      </a:hlink>
      <a:folHlink>
        <a:srgbClr val="59A8D1"/>
      </a:folHlink>
    </a:clrScheme>
    <a:fontScheme name="Slipstream">
      <a:majorFont>
        <a:latin typeface="Trebuchet MS"/>
        <a:ea typeface=""/>
        <a:cs typeface=""/>
        <a:font script="Jpan" typeface="HGｺﾞｼｯｸM"/>
        <a:font script="Hang" typeface="HY그래픽B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HGｺﾞｼｯｸM"/>
        <a:font script="Hang" typeface="HY그래픽M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Slipstream">
      <a:fillStyleLst>
        <a:solidFill>
          <a:schemeClr val="phClr"/>
        </a:solidFill>
        <a:gradFill rotWithShape="1">
          <a:gsLst>
            <a:gs pos="28000">
              <a:schemeClr val="phClr">
                <a:tint val="18000"/>
                <a:satMod val="120000"/>
                <a:lumMod val="88000"/>
              </a:schemeClr>
            </a:gs>
            <a:gs pos="100000">
              <a:schemeClr val="phClr">
                <a:tint val="40000"/>
                <a:satMod val="100000"/>
                <a:lumMod val="7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lumMod val="95000"/>
              </a:schemeClr>
            </a:gs>
            <a:gs pos="100000">
              <a:schemeClr val="phClr">
                <a:shade val="82000"/>
                <a:satMod val="125000"/>
                <a:lumMod val="74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satMod val="125000"/>
              <a:lumMod val="7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50800" dir="5400000" sx="98000" sy="98000" rotWithShape="0">
              <a:srgbClr val="000000">
                <a:alpha val="20000"/>
              </a:srgbClr>
            </a:outerShdw>
          </a:effectLst>
        </a:effectStyle>
        <a:effectStyle>
          <a:effectLst>
            <a:outerShdw blurRad="40005" dist="22984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alanced" dir="tr"/>
          </a:scene3d>
          <a:sp3d prstMaterial="matte">
            <a:bevelT w="19050" h="38100"/>
          </a:sp3d>
        </a:effectStyle>
        <a:effectStyle>
          <a:effectLst>
            <a:reflection blurRad="38100" stA="26000" endPos="23000" dist="25400" dir="5400000" sy="-100000" rotWithShape="0"/>
          </a:effectLst>
          <a:scene3d>
            <a:camera prst="orthographicFront">
              <a:rot lat="0" lon="0" rev="0"/>
            </a:camera>
            <a:lightRig rig="balanced" dir="tr"/>
          </a:scene3d>
          <a:sp3d contourW="14605" prstMaterial="plastic">
            <a:bevelT w="50800"/>
            <a:contourClr>
              <a:schemeClr val="phClr">
                <a:shade val="30000"/>
                <a:satMod val="12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shade val="90000"/>
                <a:satMod val="160000"/>
                <a:lumMod val="100000"/>
              </a:schemeClr>
            </a:gs>
            <a:gs pos="60000">
              <a:schemeClr val="phClr">
                <a:tint val="95000"/>
                <a:shade val="100000"/>
                <a:satMod val="130000"/>
                <a:lumMod val="130000"/>
              </a:schemeClr>
            </a:gs>
            <a:gs pos="100000">
              <a:schemeClr val="phClr">
                <a:tint val="97000"/>
                <a:shade val="100000"/>
                <a:hueMod val="100000"/>
                <a:satMod val="140000"/>
                <a:lumMod val="80000"/>
              </a:schemeClr>
            </a:gs>
          </a:gsLst>
          <a:path path="circle">
            <a:fillToRect l="20000" t="10000" r="20000" b="60000"/>
          </a:path>
        </a:gradFill>
        <a:gradFill rotWithShape="1">
          <a:gsLst>
            <a:gs pos="0">
              <a:schemeClr val="phClr">
                <a:tint val="94000"/>
                <a:satMod val="160000"/>
                <a:lumMod val="160000"/>
              </a:schemeClr>
            </a:gs>
            <a:gs pos="42000">
              <a:schemeClr val="phClr">
                <a:tint val="94000"/>
                <a:shade val="94000"/>
                <a:satMod val="160000"/>
                <a:lumMod val="130000"/>
              </a:schemeClr>
            </a:gs>
            <a:gs pos="100000">
              <a:schemeClr val="phClr">
                <a:tint val="97000"/>
                <a:shade val="94000"/>
                <a:satMod val="180000"/>
                <a:lumMod val="84000"/>
              </a:schemeClr>
            </a:gs>
          </a:gsLst>
          <a:path path="circle">
            <a:fillToRect l="24000" t="44000" r="24000" b="12000"/>
          </a:path>
        </a:gradFill>
      </a:bgFillStyleLst>
    </a:fmtScheme>
  </a:themeElements>
  <a:objectDefaults/>
  <a:extraClrSchemeLst/>
</a:theme>
</file>

<file path=ppt/theme/theme6.xml><?xml version="1.0" encoding="utf-8"?>
<a:theme xmlns:a="http://schemas.openxmlformats.org/drawingml/2006/main" name="1_new management without background">
  <a:themeElements>
    <a:clrScheme name="Custom 1">
      <a:dk1>
        <a:sysClr val="windowText" lastClr="000000"/>
      </a:dk1>
      <a:lt1>
        <a:sysClr val="window" lastClr="FFFFFF"/>
      </a:lt1>
      <a:dk2>
        <a:srgbClr val="212745"/>
      </a:dk2>
      <a:lt2>
        <a:srgbClr val="9BCAE3"/>
      </a:lt2>
      <a:accent1>
        <a:srgbClr val="4E67C8"/>
      </a:accent1>
      <a:accent2>
        <a:srgbClr val="5ECCF3"/>
      </a:accent2>
      <a:accent3>
        <a:srgbClr val="A7EA52"/>
      </a:accent3>
      <a:accent4>
        <a:srgbClr val="5DCEAF"/>
      </a:accent4>
      <a:accent5>
        <a:srgbClr val="FF8021"/>
      </a:accent5>
      <a:accent6>
        <a:srgbClr val="F14124"/>
      </a:accent6>
      <a:hlink>
        <a:srgbClr val="56C7AA"/>
      </a:hlink>
      <a:folHlink>
        <a:srgbClr val="59A8D1"/>
      </a:folHlink>
    </a:clrScheme>
    <a:fontScheme name="Slipstream">
      <a:majorFont>
        <a:latin typeface="Trebuchet MS"/>
        <a:ea typeface=""/>
        <a:cs typeface=""/>
        <a:font script="Jpan" typeface="HGｺﾞｼｯｸM"/>
        <a:font script="Hang" typeface="HY그래픽B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HGｺﾞｼｯｸM"/>
        <a:font script="Hang" typeface="HY그래픽M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Slipstream">
      <a:fillStyleLst>
        <a:solidFill>
          <a:schemeClr val="phClr"/>
        </a:solidFill>
        <a:gradFill rotWithShape="1">
          <a:gsLst>
            <a:gs pos="28000">
              <a:schemeClr val="phClr">
                <a:tint val="18000"/>
                <a:satMod val="120000"/>
                <a:lumMod val="88000"/>
              </a:schemeClr>
            </a:gs>
            <a:gs pos="100000">
              <a:schemeClr val="phClr">
                <a:tint val="40000"/>
                <a:satMod val="100000"/>
                <a:lumMod val="7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lumMod val="95000"/>
              </a:schemeClr>
            </a:gs>
            <a:gs pos="100000">
              <a:schemeClr val="phClr">
                <a:shade val="82000"/>
                <a:satMod val="125000"/>
                <a:lumMod val="74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satMod val="125000"/>
              <a:lumMod val="7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50800" dir="5400000" sx="98000" sy="98000" rotWithShape="0">
              <a:srgbClr val="000000">
                <a:alpha val="20000"/>
              </a:srgbClr>
            </a:outerShdw>
          </a:effectLst>
        </a:effectStyle>
        <a:effectStyle>
          <a:effectLst>
            <a:outerShdw blurRad="40005" dist="22984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alanced" dir="tr"/>
          </a:scene3d>
          <a:sp3d prstMaterial="matte">
            <a:bevelT w="19050" h="38100"/>
          </a:sp3d>
        </a:effectStyle>
        <a:effectStyle>
          <a:effectLst>
            <a:reflection blurRad="38100" stA="26000" endPos="23000" dist="25400" dir="5400000" sy="-100000" rotWithShape="0"/>
          </a:effectLst>
          <a:scene3d>
            <a:camera prst="orthographicFront">
              <a:rot lat="0" lon="0" rev="0"/>
            </a:camera>
            <a:lightRig rig="balanced" dir="tr"/>
          </a:scene3d>
          <a:sp3d contourW="14605" prstMaterial="plastic">
            <a:bevelT w="50800"/>
            <a:contourClr>
              <a:schemeClr val="phClr">
                <a:shade val="30000"/>
                <a:satMod val="12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shade val="90000"/>
                <a:satMod val="160000"/>
                <a:lumMod val="100000"/>
              </a:schemeClr>
            </a:gs>
            <a:gs pos="60000">
              <a:schemeClr val="phClr">
                <a:tint val="95000"/>
                <a:shade val="100000"/>
                <a:satMod val="130000"/>
                <a:lumMod val="130000"/>
              </a:schemeClr>
            </a:gs>
            <a:gs pos="100000">
              <a:schemeClr val="phClr">
                <a:tint val="97000"/>
                <a:shade val="100000"/>
                <a:hueMod val="100000"/>
                <a:satMod val="140000"/>
                <a:lumMod val="80000"/>
              </a:schemeClr>
            </a:gs>
          </a:gsLst>
          <a:path path="circle">
            <a:fillToRect l="20000" t="10000" r="20000" b="60000"/>
          </a:path>
        </a:gradFill>
        <a:gradFill rotWithShape="1">
          <a:gsLst>
            <a:gs pos="0">
              <a:schemeClr val="phClr">
                <a:tint val="94000"/>
                <a:satMod val="160000"/>
                <a:lumMod val="160000"/>
              </a:schemeClr>
            </a:gs>
            <a:gs pos="42000">
              <a:schemeClr val="phClr">
                <a:tint val="94000"/>
                <a:shade val="94000"/>
                <a:satMod val="160000"/>
                <a:lumMod val="130000"/>
              </a:schemeClr>
            </a:gs>
            <a:gs pos="100000">
              <a:schemeClr val="phClr">
                <a:tint val="97000"/>
                <a:shade val="94000"/>
                <a:satMod val="180000"/>
                <a:lumMod val="84000"/>
              </a:schemeClr>
            </a:gs>
          </a:gsLst>
          <a:path path="circle">
            <a:fillToRect l="24000" t="44000" r="24000" b="12000"/>
          </a:path>
        </a:gradFill>
      </a:bgFillStyleLst>
    </a:fmtScheme>
  </a:themeElements>
  <a:objectDefaults/>
  <a:extraClrSchemeLst/>
</a:theme>
</file>

<file path=ppt/theme/theme7.xml><?xml version="1.0" encoding="utf-8"?>
<a:theme xmlns:a="http://schemas.openxmlformats.org/drawingml/2006/main" name="3_Management Title Theme">
  <a:themeElements>
    <a:clrScheme name="Custom 1">
      <a:dk1>
        <a:sysClr val="windowText" lastClr="000000"/>
      </a:dk1>
      <a:lt1>
        <a:sysClr val="window" lastClr="FFFFFF"/>
      </a:lt1>
      <a:dk2>
        <a:srgbClr val="212745"/>
      </a:dk2>
      <a:lt2>
        <a:srgbClr val="9BCAE3"/>
      </a:lt2>
      <a:accent1>
        <a:srgbClr val="4E67C8"/>
      </a:accent1>
      <a:accent2>
        <a:srgbClr val="5ECCF3"/>
      </a:accent2>
      <a:accent3>
        <a:srgbClr val="A7EA52"/>
      </a:accent3>
      <a:accent4>
        <a:srgbClr val="5DCEAF"/>
      </a:accent4>
      <a:accent5>
        <a:srgbClr val="FF8021"/>
      </a:accent5>
      <a:accent6>
        <a:srgbClr val="F14124"/>
      </a:accent6>
      <a:hlink>
        <a:srgbClr val="56C7AA"/>
      </a:hlink>
      <a:folHlink>
        <a:srgbClr val="59A8D1"/>
      </a:folHlink>
    </a:clrScheme>
    <a:fontScheme name="Slipstream">
      <a:majorFont>
        <a:latin typeface="Trebuchet MS"/>
        <a:ea typeface=""/>
        <a:cs typeface=""/>
        <a:font script="Jpan" typeface="HGｺﾞｼｯｸM"/>
        <a:font script="Hang" typeface="HY그래픽B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HGｺﾞｼｯｸM"/>
        <a:font script="Hang" typeface="HY그래픽M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Slipstream">
      <a:fillStyleLst>
        <a:solidFill>
          <a:schemeClr val="phClr"/>
        </a:solidFill>
        <a:gradFill rotWithShape="1">
          <a:gsLst>
            <a:gs pos="28000">
              <a:schemeClr val="phClr">
                <a:tint val="18000"/>
                <a:satMod val="120000"/>
                <a:lumMod val="88000"/>
              </a:schemeClr>
            </a:gs>
            <a:gs pos="100000">
              <a:schemeClr val="phClr">
                <a:tint val="40000"/>
                <a:satMod val="100000"/>
                <a:lumMod val="7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lumMod val="95000"/>
              </a:schemeClr>
            </a:gs>
            <a:gs pos="100000">
              <a:schemeClr val="phClr">
                <a:shade val="82000"/>
                <a:satMod val="125000"/>
                <a:lumMod val="74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satMod val="125000"/>
              <a:lumMod val="7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50800" dir="5400000" sx="98000" sy="98000" rotWithShape="0">
              <a:srgbClr val="000000">
                <a:alpha val="20000"/>
              </a:srgbClr>
            </a:outerShdw>
          </a:effectLst>
        </a:effectStyle>
        <a:effectStyle>
          <a:effectLst>
            <a:outerShdw blurRad="40005" dist="22984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alanced" dir="tr"/>
          </a:scene3d>
          <a:sp3d prstMaterial="matte">
            <a:bevelT w="19050" h="38100"/>
          </a:sp3d>
        </a:effectStyle>
        <a:effectStyle>
          <a:effectLst>
            <a:reflection blurRad="38100" stA="26000" endPos="23000" dist="25400" dir="5400000" sy="-100000" rotWithShape="0"/>
          </a:effectLst>
          <a:scene3d>
            <a:camera prst="orthographicFront">
              <a:rot lat="0" lon="0" rev="0"/>
            </a:camera>
            <a:lightRig rig="balanced" dir="tr"/>
          </a:scene3d>
          <a:sp3d contourW="14605" prstMaterial="plastic">
            <a:bevelT w="50800"/>
            <a:contourClr>
              <a:schemeClr val="phClr">
                <a:shade val="30000"/>
                <a:satMod val="12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shade val="90000"/>
                <a:satMod val="160000"/>
                <a:lumMod val="100000"/>
              </a:schemeClr>
            </a:gs>
            <a:gs pos="60000">
              <a:schemeClr val="phClr">
                <a:tint val="95000"/>
                <a:shade val="100000"/>
                <a:satMod val="130000"/>
                <a:lumMod val="130000"/>
              </a:schemeClr>
            </a:gs>
            <a:gs pos="100000">
              <a:schemeClr val="phClr">
                <a:tint val="97000"/>
                <a:shade val="100000"/>
                <a:hueMod val="100000"/>
                <a:satMod val="140000"/>
                <a:lumMod val="80000"/>
              </a:schemeClr>
            </a:gs>
          </a:gsLst>
          <a:path path="circle">
            <a:fillToRect l="20000" t="10000" r="20000" b="60000"/>
          </a:path>
        </a:gradFill>
        <a:gradFill rotWithShape="1">
          <a:gsLst>
            <a:gs pos="0">
              <a:schemeClr val="phClr">
                <a:tint val="94000"/>
                <a:satMod val="160000"/>
                <a:lumMod val="160000"/>
              </a:schemeClr>
            </a:gs>
            <a:gs pos="42000">
              <a:schemeClr val="phClr">
                <a:tint val="94000"/>
                <a:shade val="94000"/>
                <a:satMod val="160000"/>
                <a:lumMod val="130000"/>
              </a:schemeClr>
            </a:gs>
            <a:gs pos="100000">
              <a:schemeClr val="phClr">
                <a:tint val="97000"/>
                <a:shade val="94000"/>
                <a:satMod val="180000"/>
                <a:lumMod val="84000"/>
              </a:schemeClr>
            </a:gs>
          </a:gsLst>
          <a:path path="circle">
            <a:fillToRect l="24000" t="44000" r="24000" b="12000"/>
          </a:path>
        </a:gradFill>
      </a:bgFillStyleLst>
    </a:fmtScheme>
  </a:themeElements>
  <a:objectDefaults/>
  <a:extraClrSchemeLst/>
</a:theme>
</file>

<file path=ppt/theme/theme8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9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Management Title Theme</Template>
  <TotalTime>3364</TotalTime>
  <Words>1764</Words>
  <Application>Microsoft Office PowerPoint</Application>
  <PresentationFormat>On-screen Show (4:3)</PresentationFormat>
  <Paragraphs>253</Paragraphs>
  <Slides>20</Slides>
  <Notes>19</Notes>
  <HiddenSlides>0</HiddenSlides>
  <MMClips>0</MMClips>
  <ScaleCrop>false</ScaleCrop>
  <HeadingPairs>
    <vt:vector size="4" baseType="variant">
      <vt:variant>
        <vt:lpstr>Theme</vt:lpstr>
      </vt:variant>
      <vt:variant>
        <vt:i4>7</vt:i4>
      </vt:variant>
      <vt:variant>
        <vt:lpstr>Slide Titles</vt:lpstr>
      </vt:variant>
      <vt:variant>
        <vt:i4>20</vt:i4>
      </vt:variant>
    </vt:vector>
  </HeadingPairs>
  <TitlesOfParts>
    <vt:vector size="27" baseType="lpstr">
      <vt:lpstr>Management Title Theme</vt:lpstr>
      <vt:lpstr>1_Management Title Theme</vt:lpstr>
      <vt:lpstr>new management without background</vt:lpstr>
      <vt:lpstr>2_Management Title Theme</vt:lpstr>
      <vt:lpstr>Management Theme</vt:lpstr>
      <vt:lpstr>1_new management without background</vt:lpstr>
      <vt:lpstr>3_Management Title Theme</vt:lpstr>
      <vt:lpstr>Slide 1</vt:lpstr>
      <vt:lpstr>Learning Objectives</vt:lpstr>
      <vt:lpstr>Learning Objectives (Continued)</vt:lpstr>
      <vt:lpstr>The Organization as a System</vt:lpstr>
      <vt:lpstr>The Organization as a System (cont’d)</vt:lpstr>
      <vt:lpstr>Figure 3.1 The organization as an open system</vt:lpstr>
      <vt:lpstr>Internal Environment</vt:lpstr>
      <vt:lpstr>Internal Environment (cont’d)</vt:lpstr>
      <vt:lpstr>Internal Environment (cont’d)</vt:lpstr>
      <vt:lpstr>Internal Environment (cont’d)</vt:lpstr>
      <vt:lpstr>External Environment</vt:lpstr>
      <vt:lpstr>External Environment (cont’d)</vt:lpstr>
      <vt:lpstr>External Environment (cont’d)</vt:lpstr>
      <vt:lpstr>External Environment (cont’d)</vt:lpstr>
      <vt:lpstr>External Environment (cont’d)</vt:lpstr>
      <vt:lpstr>External Environment (cont’d)</vt:lpstr>
      <vt:lpstr>External Environment (cont’d)</vt:lpstr>
      <vt:lpstr>Environments and Management</vt:lpstr>
      <vt:lpstr>Environments and Management (cont’d)</vt:lpstr>
      <vt:lpstr>Key Terms</vt:lpstr>
    </vt:vector>
  </TitlesOfParts>
  <Manager>Elizabeth Lowry</Manager>
  <Company>Thomson/South-Western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Management 9e.</dc:title>
  <dc:subject>Chapter 5</dc:subject>
  <dc:creator>Charlie Cook, The University of West Alabama</dc:creator>
  <cp:lastModifiedBy>CL User</cp:lastModifiedBy>
  <cp:revision>259</cp:revision>
  <dcterms:created xsi:type="dcterms:W3CDTF">2003-02-17T02:06:55Z</dcterms:created>
  <dcterms:modified xsi:type="dcterms:W3CDTF">2011-11-09T21:16:23Z</dcterms:modified>
</cp:coreProperties>
</file>