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62"/>
  </p:notesMasterIdLst>
  <p:handoutMasterIdLst>
    <p:handoutMasterId r:id="rId63"/>
  </p:handoutMasterIdLst>
  <p:sldIdLst>
    <p:sldId id="256" r:id="rId2"/>
    <p:sldId id="419" r:id="rId3"/>
    <p:sldId id="511" r:id="rId4"/>
    <p:sldId id="577" r:id="rId5"/>
    <p:sldId id="578" r:id="rId6"/>
    <p:sldId id="535" r:id="rId7"/>
    <p:sldId id="579" r:id="rId8"/>
    <p:sldId id="512" r:id="rId9"/>
    <p:sldId id="514" r:id="rId10"/>
    <p:sldId id="580" r:id="rId11"/>
    <p:sldId id="524" r:id="rId12"/>
    <p:sldId id="582" r:id="rId13"/>
    <p:sldId id="515" r:id="rId14"/>
    <p:sldId id="516" r:id="rId15"/>
    <p:sldId id="517" r:id="rId16"/>
    <p:sldId id="583" r:id="rId17"/>
    <p:sldId id="518" r:id="rId18"/>
    <p:sldId id="584" r:id="rId19"/>
    <p:sldId id="519" r:id="rId20"/>
    <p:sldId id="585" r:id="rId21"/>
    <p:sldId id="520" r:id="rId22"/>
    <p:sldId id="586" r:id="rId23"/>
    <p:sldId id="521" r:id="rId24"/>
    <p:sldId id="587" r:id="rId25"/>
    <p:sldId id="589" r:id="rId26"/>
    <p:sldId id="522" r:id="rId27"/>
    <p:sldId id="590" r:id="rId28"/>
    <p:sldId id="592" r:id="rId29"/>
    <p:sldId id="593" r:id="rId30"/>
    <p:sldId id="594" r:id="rId31"/>
    <p:sldId id="523" r:id="rId32"/>
    <p:sldId id="595" r:id="rId33"/>
    <p:sldId id="596" r:id="rId34"/>
    <p:sldId id="599" r:id="rId35"/>
    <p:sldId id="525" r:id="rId36"/>
    <p:sldId id="600" r:id="rId37"/>
    <p:sldId id="601" r:id="rId38"/>
    <p:sldId id="602" r:id="rId39"/>
    <p:sldId id="603" r:id="rId40"/>
    <p:sldId id="526" r:id="rId41"/>
    <p:sldId id="604" r:id="rId42"/>
    <p:sldId id="527" r:id="rId43"/>
    <p:sldId id="605" r:id="rId44"/>
    <p:sldId id="606" r:id="rId45"/>
    <p:sldId id="607" r:id="rId46"/>
    <p:sldId id="528" r:id="rId47"/>
    <p:sldId id="618" r:id="rId48"/>
    <p:sldId id="617" r:id="rId49"/>
    <p:sldId id="610" r:id="rId50"/>
    <p:sldId id="529" r:id="rId51"/>
    <p:sldId id="611" r:id="rId52"/>
    <p:sldId id="612" r:id="rId53"/>
    <p:sldId id="613" r:id="rId54"/>
    <p:sldId id="614" r:id="rId55"/>
    <p:sldId id="615" r:id="rId56"/>
    <p:sldId id="530" r:id="rId57"/>
    <p:sldId id="616" r:id="rId58"/>
    <p:sldId id="536" r:id="rId59"/>
    <p:sldId id="532" r:id="rId60"/>
    <p:sldId id="425" r:id="rId61"/>
  </p:sldIdLst>
  <p:sldSz cx="9144000" cy="6858000" type="screen4x3"/>
  <p:notesSz cx="6934200" cy="9283700"/>
  <p:defaultTextStyle>
    <a:defPPr>
      <a:defRPr lang="en-US"/>
    </a:defPPr>
    <a:lvl1pPr algn="l" rtl="0" fontAlgn="base">
      <a:spcBef>
        <a:spcPct val="0"/>
      </a:spcBef>
      <a:spcAft>
        <a:spcPct val="0"/>
      </a:spcAft>
      <a:defRPr sz="1000" kern="1200">
        <a:solidFill>
          <a:schemeClr val="tx1"/>
        </a:solidFill>
        <a:latin typeface="Arial" pitchFamily="34" charset="0"/>
        <a:ea typeface="+mn-ea"/>
        <a:cs typeface="+mn-cs"/>
      </a:defRPr>
    </a:lvl1pPr>
    <a:lvl2pPr marL="457200" algn="l" rtl="0" fontAlgn="base">
      <a:spcBef>
        <a:spcPct val="0"/>
      </a:spcBef>
      <a:spcAft>
        <a:spcPct val="0"/>
      </a:spcAft>
      <a:defRPr sz="1000" kern="1200">
        <a:solidFill>
          <a:schemeClr val="tx1"/>
        </a:solidFill>
        <a:latin typeface="Arial" pitchFamily="34" charset="0"/>
        <a:ea typeface="+mn-ea"/>
        <a:cs typeface="+mn-cs"/>
      </a:defRPr>
    </a:lvl2pPr>
    <a:lvl3pPr marL="914400" algn="l" rtl="0" fontAlgn="base">
      <a:spcBef>
        <a:spcPct val="0"/>
      </a:spcBef>
      <a:spcAft>
        <a:spcPct val="0"/>
      </a:spcAft>
      <a:defRPr sz="1000" kern="1200">
        <a:solidFill>
          <a:schemeClr val="tx1"/>
        </a:solidFill>
        <a:latin typeface="Arial" pitchFamily="34" charset="0"/>
        <a:ea typeface="+mn-ea"/>
        <a:cs typeface="+mn-cs"/>
      </a:defRPr>
    </a:lvl3pPr>
    <a:lvl4pPr marL="1371600" algn="l" rtl="0" fontAlgn="base">
      <a:spcBef>
        <a:spcPct val="0"/>
      </a:spcBef>
      <a:spcAft>
        <a:spcPct val="0"/>
      </a:spcAft>
      <a:defRPr sz="1000" kern="1200">
        <a:solidFill>
          <a:schemeClr val="tx1"/>
        </a:solidFill>
        <a:latin typeface="Arial" pitchFamily="34" charset="0"/>
        <a:ea typeface="+mn-ea"/>
        <a:cs typeface="+mn-cs"/>
      </a:defRPr>
    </a:lvl4pPr>
    <a:lvl5pPr marL="1828800" algn="l" rtl="0" fontAlgn="base">
      <a:spcBef>
        <a:spcPct val="0"/>
      </a:spcBef>
      <a:spcAft>
        <a:spcPct val="0"/>
      </a:spcAft>
      <a:defRPr sz="1000" kern="1200">
        <a:solidFill>
          <a:schemeClr val="tx1"/>
        </a:solidFill>
        <a:latin typeface="Arial" pitchFamily="34" charset="0"/>
        <a:ea typeface="+mn-ea"/>
        <a:cs typeface="+mn-cs"/>
      </a:defRPr>
    </a:lvl5pPr>
    <a:lvl6pPr marL="2286000" algn="l" defTabSz="914400" rtl="0" eaLnBrk="1" latinLnBrk="0" hangingPunct="1">
      <a:defRPr sz="1000" kern="1200">
        <a:solidFill>
          <a:schemeClr val="tx1"/>
        </a:solidFill>
        <a:latin typeface="Arial" pitchFamily="34" charset="0"/>
        <a:ea typeface="+mn-ea"/>
        <a:cs typeface="+mn-cs"/>
      </a:defRPr>
    </a:lvl6pPr>
    <a:lvl7pPr marL="2743200" algn="l" defTabSz="914400" rtl="0" eaLnBrk="1" latinLnBrk="0" hangingPunct="1">
      <a:defRPr sz="1000" kern="1200">
        <a:solidFill>
          <a:schemeClr val="tx1"/>
        </a:solidFill>
        <a:latin typeface="Arial" pitchFamily="34" charset="0"/>
        <a:ea typeface="+mn-ea"/>
        <a:cs typeface="+mn-cs"/>
      </a:defRPr>
    </a:lvl7pPr>
    <a:lvl8pPr marL="3200400" algn="l" defTabSz="914400" rtl="0" eaLnBrk="1" latinLnBrk="0" hangingPunct="1">
      <a:defRPr sz="1000" kern="1200">
        <a:solidFill>
          <a:schemeClr val="tx1"/>
        </a:solidFill>
        <a:latin typeface="Arial" pitchFamily="34" charset="0"/>
        <a:ea typeface="+mn-ea"/>
        <a:cs typeface="+mn-cs"/>
      </a:defRPr>
    </a:lvl8pPr>
    <a:lvl9pPr marL="3657600" algn="l" defTabSz="914400" rtl="0" eaLnBrk="1" latinLnBrk="0" hangingPunct="1">
      <a:defRPr sz="1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663300"/>
    <a:srgbClr val="003366"/>
    <a:srgbClr val="006699"/>
    <a:srgbClr val="CCECFF"/>
    <a:srgbClr val="EAEAEA"/>
    <a:srgbClr val="FFFFCC"/>
    <a:srgbClr val="0099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p:cViewPr varScale="1">
        <p:scale>
          <a:sx n="125" d="100"/>
          <a:sy n="125" d="100"/>
        </p:scale>
        <p:origin x="-137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93633925" cy="9363392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05138"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lvl1pPr defTabSz="927100">
              <a:defRPr sz="1200" smtClean="0">
                <a:latin typeface="Times New Roman" pitchFamily="18" charset="0"/>
              </a:defRPr>
            </a:lvl1pPr>
          </a:lstStyle>
          <a:p>
            <a:pPr>
              <a:defRPr/>
            </a:pPr>
            <a:endParaRPr lang="en-US"/>
          </a:p>
        </p:txBody>
      </p:sp>
      <p:sp>
        <p:nvSpPr>
          <p:cNvPr id="27651" name="Rectangle 3"/>
          <p:cNvSpPr>
            <a:spLocks noGrp="1" noChangeArrowheads="1"/>
          </p:cNvSpPr>
          <p:nvPr>
            <p:ph type="dt" sz="quarter" idx="1"/>
          </p:nvPr>
        </p:nvSpPr>
        <p:spPr bwMode="auto">
          <a:xfrm>
            <a:off x="3929063" y="0"/>
            <a:ext cx="3005137"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lvl1pPr algn="r" defTabSz="927100">
              <a:defRPr sz="1200" smtClean="0">
                <a:latin typeface="Times New Roman" pitchFamily="18" charset="0"/>
              </a:defRPr>
            </a:lvl1pPr>
          </a:lstStyle>
          <a:p>
            <a:pPr>
              <a:defRPr/>
            </a:pPr>
            <a:endParaRPr lang="en-US"/>
          </a:p>
        </p:txBody>
      </p:sp>
      <p:sp>
        <p:nvSpPr>
          <p:cNvPr id="27652" name="Rectangle 4"/>
          <p:cNvSpPr>
            <a:spLocks noGrp="1" noChangeArrowheads="1"/>
          </p:cNvSpPr>
          <p:nvPr>
            <p:ph type="ftr" sz="quarter" idx="2"/>
          </p:nvPr>
        </p:nvSpPr>
        <p:spPr bwMode="auto">
          <a:xfrm>
            <a:off x="0" y="8820150"/>
            <a:ext cx="3005138"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b" anchorCtr="0" compatLnSpc="1">
            <a:prstTxWarp prst="textNoShape">
              <a:avLst/>
            </a:prstTxWarp>
          </a:bodyPr>
          <a:lstStyle>
            <a:lvl1pPr defTabSz="927100">
              <a:defRPr sz="1200" smtClean="0">
                <a:latin typeface="Times New Roman" pitchFamily="18" charset="0"/>
              </a:defRPr>
            </a:lvl1pPr>
          </a:lstStyle>
          <a:p>
            <a:pPr>
              <a:defRPr/>
            </a:pPr>
            <a:endParaRPr lang="en-US"/>
          </a:p>
        </p:txBody>
      </p:sp>
      <p:sp>
        <p:nvSpPr>
          <p:cNvPr id="27653" name="Rectangle 5"/>
          <p:cNvSpPr>
            <a:spLocks noGrp="1" noChangeArrowheads="1"/>
          </p:cNvSpPr>
          <p:nvPr>
            <p:ph type="sldNum" sz="quarter" idx="3"/>
          </p:nvPr>
        </p:nvSpPr>
        <p:spPr bwMode="auto">
          <a:xfrm>
            <a:off x="3929063" y="8820150"/>
            <a:ext cx="3005137"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b" anchorCtr="0" compatLnSpc="1">
            <a:prstTxWarp prst="textNoShape">
              <a:avLst/>
            </a:prstTxWarp>
          </a:bodyPr>
          <a:lstStyle>
            <a:lvl1pPr algn="r" defTabSz="927100">
              <a:defRPr sz="1200" smtClean="0">
                <a:latin typeface="Times New Roman" pitchFamily="18" charset="0"/>
              </a:defRPr>
            </a:lvl1pPr>
          </a:lstStyle>
          <a:p>
            <a:pPr>
              <a:defRPr/>
            </a:pPr>
            <a:fld id="{39C2C491-83F5-46A9-80D2-C9BFD0EAB5EC}" type="slidenum">
              <a:rPr lang="en-US"/>
              <a:pPr>
                <a:defRPr/>
              </a:pPr>
              <a:t>‹#›</a:t>
            </a:fld>
            <a:endParaRPr lang="en-US"/>
          </a:p>
        </p:txBody>
      </p:sp>
    </p:spTree>
    <p:extLst>
      <p:ext uri="{BB962C8B-B14F-4D97-AF65-F5344CB8AC3E}">
        <p14:creationId xmlns="" xmlns:p14="http://schemas.microsoft.com/office/powerpoint/2010/main" val="2859433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05138"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lvl1pPr defTabSz="927100">
              <a:defRPr sz="1200" smtClean="0">
                <a:latin typeface="Times New Roman" pitchFamily="18" charset="0"/>
              </a:defRPr>
            </a:lvl1pPr>
          </a:lstStyle>
          <a:p>
            <a:pPr>
              <a:defRPr/>
            </a:pPr>
            <a:endParaRPr lang="en-US"/>
          </a:p>
        </p:txBody>
      </p:sp>
      <p:sp>
        <p:nvSpPr>
          <p:cNvPr id="6147" name="Rectangle 3"/>
          <p:cNvSpPr>
            <a:spLocks noGrp="1" noChangeArrowheads="1"/>
          </p:cNvSpPr>
          <p:nvPr>
            <p:ph type="dt" idx="1"/>
          </p:nvPr>
        </p:nvSpPr>
        <p:spPr bwMode="auto">
          <a:xfrm>
            <a:off x="3929063" y="0"/>
            <a:ext cx="3005137"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lvl1pPr algn="r" defTabSz="927100">
              <a:defRPr sz="1200" smtClean="0">
                <a:latin typeface="Times New Roman" pitchFamily="18" charset="0"/>
              </a:defRPr>
            </a:lvl1pPr>
          </a:lstStyle>
          <a:p>
            <a:pPr>
              <a:defRPr/>
            </a:pPr>
            <a:endParaRPr lang="en-US"/>
          </a:p>
        </p:txBody>
      </p:sp>
      <p:sp>
        <p:nvSpPr>
          <p:cNvPr id="74756" name="Rectangle 4"/>
          <p:cNvSpPr>
            <a:spLocks noGrp="1" noRot="1" noChangeAspect="1" noChangeArrowheads="1" noTextEdit="1"/>
          </p:cNvSpPr>
          <p:nvPr>
            <p:ph type="sldImg" idx="2"/>
          </p:nvPr>
        </p:nvSpPr>
        <p:spPr bwMode="auto">
          <a:xfrm>
            <a:off x="1146175" y="696913"/>
            <a:ext cx="4641850" cy="3481387"/>
          </a:xfrm>
          <a:prstGeom prst="rect">
            <a:avLst/>
          </a:prstGeom>
          <a:noFill/>
          <a:ln w="9525">
            <a:solidFill>
              <a:srgbClr val="000000"/>
            </a:solidFill>
            <a:miter lim="800000"/>
            <a:headEnd/>
            <a:tailEn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35921" dir="2700000" algn="ctr" rotWithShape="0">
                    <a:srgbClr val="808080"/>
                  </a:outerShdw>
                </a:effectLst>
              </a14:hiddenEffects>
            </a:ext>
            <a:ext uri="{53640926-AAD7-44D8-BBD7-CCE9431645EC}">
              <a14:shadowObscured xmlns="" xmlns:a14="http://schemas.microsoft.com/office/drawing/2010/main" val="1"/>
            </a:ext>
          </a:extLst>
        </p:spPr>
      </p:sp>
      <p:sp>
        <p:nvSpPr>
          <p:cNvPr id="6149" name="Rectangle 5"/>
          <p:cNvSpPr>
            <a:spLocks noGrp="1" noChangeArrowheads="1"/>
          </p:cNvSpPr>
          <p:nvPr>
            <p:ph type="body" sz="quarter" idx="3"/>
          </p:nvPr>
        </p:nvSpPr>
        <p:spPr bwMode="auto">
          <a:xfrm>
            <a:off x="923925" y="4410075"/>
            <a:ext cx="5086350" cy="417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0" y="8820150"/>
            <a:ext cx="3005138"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b" anchorCtr="0" compatLnSpc="1">
            <a:prstTxWarp prst="textNoShape">
              <a:avLst/>
            </a:prstTxWarp>
          </a:bodyPr>
          <a:lstStyle>
            <a:lvl1pPr defTabSz="927100">
              <a:defRPr sz="1200" smtClean="0">
                <a:latin typeface="Times New Roman" pitchFamily="18" charset="0"/>
              </a:defRPr>
            </a:lvl1pPr>
          </a:lstStyle>
          <a:p>
            <a:pPr>
              <a:defRPr/>
            </a:pPr>
            <a:endParaRPr lang="en-US"/>
          </a:p>
        </p:txBody>
      </p:sp>
      <p:sp>
        <p:nvSpPr>
          <p:cNvPr id="6151" name="Rectangle 7"/>
          <p:cNvSpPr>
            <a:spLocks noGrp="1" noChangeArrowheads="1"/>
          </p:cNvSpPr>
          <p:nvPr>
            <p:ph type="sldNum" sz="quarter" idx="5"/>
          </p:nvPr>
        </p:nvSpPr>
        <p:spPr bwMode="auto">
          <a:xfrm>
            <a:off x="3929063" y="8820150"/>
            <a:ext cx="3005137" cy="463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665" tIns="46333" rIns="92665" bIns="46333" numCol="1" anchor="b" anchorCtr="0" compatLnSpc="1">
            <a:prstTxWarp prst="textNoShape">
              <a:avLst/>
            </a:prstTxWarp>
          </a:bodyPr>
          <a:lstStyle>
            <a:lvl1pPr algn="r" defTabSz="927100">
              <a:defRPr sz="1200" smtClean="0">
                <a:latin typeface="Times New Roman" pitchFamily="18" charset="0"/>
              </a:defRPr>
            </a:lvl1pPr>
          </a:lstStyle>
          <a:p>
            <a:pPr>
              <a:defRPr/>
            </a:pPr>
            <a:fld id="{1CFF79A6-94B8-4137-85FD-D80443B07B94}" type="slidenum">
              <a:rPr lang="en-US"/>
              <a:pPr>
                <a:defRPr/>
              </a:pPr>
              <a:t>‹#›</a:t>
            </a:fld>
            <a:endParaRPr lang="en-US"/>
          </a:p>
        </p:txBody>
      </p:sp>
    </p:spTree>
    <p:extLst>
      <p:ext uri="{BB962C8B-B14F-4D97-AF65-F5344CB8AC3E}">
        <p14:creationId xmlns="" xmlns:p14="http://schemas.microsoft.com/office/powerpoint/2010/main" val="24398832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523FEA58-4186-42F9-AB01-5952AB3992A2}" type="slidenum">
              <a:rPr lang="en-US" sz="1200">
                <a:latin typeface="Times New Roman" pitchFamily="18" charset="0"/>
              </a:rPr>
              <a:pPr eaLnBrk="1" hangingPunct="1"/>
              <a:t>1</a:t>
            </a:fld>
            <a:endParaRPr lang="en-US" sz="1200">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01F7650D-2414-4D6C-8BF5-A57E0F9C2577}" type="slidenum">
              <a:rPr lang="en-US" sz="1200">
                <a:latin typeface="Times New Roman" pitchFamily="18" charset="0"/>
              </a:rPr>
              <a:pPr eaLnBrk="1" hangingPunct="1"/>
              <a:t>2</a:t>
            </a:fld>
            <a:endParaRPr lang="en-US" sz="1200">
              <a:latin typeface="Times New Roman" pitchFamily="18" charset="0"/>
            </a:endParaRPr>
          </a:p>
        </p:txBody>
      </p:sp>
      <p:sp>
        <p:nvSpPr>
          <p:cNvPr id="76803" name="Rectangle 2"/>
          <p:cNvSpPr>
            <a:spLocks noGrp="1" noRot="1" noChangeAspect="1" noChangeArrowheads="1" noTextEdit="1"/>
          </p:cNvSpPr>
          <p:nvPr>
            <p:ph type="sldImg"/>
          </p:nvPr>
        </p:nvSpPr>
        <p:spPr>
          <a:xfrm>
            <a:off x="1147763" y="696913"/>
            <a:ext cx="4641850" cy="3481387"/>
          </a:xfrm>
          <a:ln/>
        </p:spPr>
      </p:sp>
      <p:sp>
        <p:nvSpPr>
          <p:cNvPr id="768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0B804321-3AF5-4B73-9846-CE2C8BEEA8D1}" type="slidenum">
              <a:rPr lang="en-US" sz="1200">
                <a:latin typeface="Times New Roman" pitchFamily="18" charset="0"/>
              </a:rPr>
              <a:pPr eaLnBrk="1" hangingPunct="1"/>
              <a:t>3</a:t>
            </a:fld>
            <a:endParaRPr lang="en-US" sz="1200">
              <a:latin typeface="Times New Roman" pitchFamily="18" charset="0"/>
            </a:endParaRPr>
          </a:p>
        </p:txBody>
      </p:sp>
      <p:sp>
        <p:nvSpPr>
          <p:cNvPr id="77827" name="Rectangle 2"/>
          <p:cNvSpPr>
            <a:spLocks noGrp="1" noRot="1" noChangeAspect="1" noChangeArrowheads="1" noTextEdit="1"/>
          </p:cNvSpPr>
          <p:nvPr>
            <p:ph type="sldImg"/>
          </p:nvPr>
        </p:nvSpPr>
        <p:spPr>
          <a:xfrm>
            <a:off x="1147763" y="696913"/>
            <a:ext cx="4641850" cy="3481387"/>
          </a:xfrm>
          <a:ln/>
        </p:spPr>
      </p:sp>
      <p:sp>
        <p:nvSpPr>
          <p:cNvPr id="778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44657674-A8BE-46A3-8AA9-4F9831F14F68}" type="slidenum">
              <a:rPr lang="en-US" sz="1200">
                <a:latin typeface="Times New Roman" pitchFamily="18" charset="0"/>
              </a:rPr>
              <a:pPr eaLnBrk="1" hangingPunct="1"/>
              <a:t>4</a:t>
            </a:fld>
            <a:endParaRPr lang="en-US" sz="1200">
              <a:latin typeface="Times New Roman"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F9814F0F-1D30-4CFA-B406-E8DD3E4C20DC}" type="slidenum">
              <a:rPr lang="en-US" sz="1200">
                <a:latin typeface="Times New Roman" pitchFamily="18" charset="0"/>
              </a:rPr>
              <a:pPr eaLnBrk="1" hangingPunct="1"/>
              <a:t>5</a:t>
            </a:fld>
            <a:endParaRPr lang="en-US" sz="1200">
              <a:latin typeface="Times New Roman"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1C3CB383-C68A-496C-8461-6573B8F51ED8}" type="slidenum">
              <a:rPr lang="en-US" sz="1200">
                <a:latin typeface="Times New Roman" pitchFamily="18" charset="0"/>
              </a:rPr>
              <a:pPr eaLnBrk="1" hangingPunct="1"/>
              <a:t>6</a:t>
            </a:fld>
            <a:endParaRPr lang="en-US" sz="1200">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9A005755-8408-4B62-8F29-97CE3746F894}" type="slidenum">
              <a:rPr lang="en-US" sz="1200">
                <a:latin typeface="Times New Roman" pitchFamily="18" charset="0"/>
              </a:rPr>
              <a:pPr eaLnBrk="1" hangingPunct="1"/>
              <a:t>7</a:t>
            </a:fld>
            <a:endParaRPr lang="en-US" sz="1200">
              <a:latin typeface="Times New Roman" pitchFamily="18"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B32AB835-5929-4857-BCD7-32951B39BE98}" type="slidenum">
              <a:rPr lang="en-US" sz="1200">
                <a:latin typeface="Times New Roman" pitchFamily="18" charset="0"/>
              </a:rPr>
              <a:pPr eaLnBrk="1" hangingPunct="1"/>
              <a:t>8</a:t>
            </a:fld>
            <a:endParaRPr lang="en-US" sz="120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0CC06F78-1306-42A2-8F7D-14EBCB6C1B43}" type="slidenum">
              <a:rPr lang="en-US" sz="1200">
                <a:latin typeface="Times New Roman" pitchFamily="18" charset="0"/>
              </a:rPr>
              <a:pPr eaLnBrk="1" hangingPunct="1"/>
              <a:t>9</a:t>
            </a:fld>
            <a:endParaRPr lang="en-US" sz="1200">
              <a:latin typeface="Times New Roman" pitchFamily="18"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833F57D0-61BB-4E10-84E7-D5707660ECD4}" type="slidenum">
              <a:rPr lang="en-US" sz="1200">
                <a:latin typeface="Times New Roman" pitchFamily="18" charset="0"/>
              </a:rPr>
              <a:pPr eaLnBrk="1" hangingPunct="1"/>
              <a:t>10</a:t>
            </a:fld>
            <a:endParaRPr lang="en-US" sz="1200">
              <a:latin typeface="Times New Roman" pitchFamily="18"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AAC65388-1283-4659-B0E9-9100A40608D9}" type="slidenum">
              <a:rPr lang="en-US" sz="1200">
                <a:latin typeface="Times New Roman" pitchFamily="18" charset="0"/>
              </a:rPr>
              <a:pPr eaLnBrk="1" hangingPunct="1"/>
              <a:t>11</a:t>
            </a:fld>
            <a:endParaRPr lang="en-US" sz="120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4D04B13A-8B62-4EB1-80B8-C0A1581D537B}" type="slidenum">
              <a:rPr lang="en-US" sz="1200">
                <a:latin typeface="Times New Roman" pitchFamily="18" charset="0"/>
              </a:rPr>
              <a:pPr eaLnBrk="1" hangingPunct="1"/>
              <a:t>12</a:t>
            </a:fld>
            <a:endParaRPr lang="en-US" sz="120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D14C9F63-A05C-4668-9ACE-6ECAB3CC1626}" type="slidenum">
              <a:rPr lang="en-US" sz="1200">
                <a:latin typeface="Times New Roman" pitchFamily="18" charset="0"/>
              </a:rPr>
              <a:pPr eaLnBrk="1" hangingPunct="1"/>
              <a:t>13</a:t>
            </a:fld>
            <a:endParaRPr lang="en-US" sz="1200">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2A2FA280-A175-451F-A05E-AAE6136B7A60}" type="slidenum">
              <a:rPr lang="en-US" sz="1200">
                <a:latin typeface="Times New Roman" pitchFamily="18" charset="0"/>
              </a:rPr>
              <a:pPr eaLnBrk="1" hangingPunct="1"/>
              <a:t>14</a:t>
            </a:fld>
            <a:endParaRPr lang="en-US" sz="1200">
              <a:latin typeface="Times New Roman" pitchFamily="18"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578D6EBA-E340-4186-BDA8-9C74B77CA9BF}" type="slidenum">
              <a:rPr lang="en-US" sz="1200">
                <a:latin typeface="Times New Roman" pitchFamily="18" charset="0"/>
              </a:rPr>
              <a:pPr eaLnBrk="1" hangingPunct="1"/>
              <a:t>15</a:t>
            </a:fld>
            <a:endParaRPr lang="en-US" sz="1200">
              <a:latin typeface="Times New Roman" pitchFamily="18"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E1AD6370-BB62-4B2A-B73C-263E1E074766}" type="slidenum">
              <a:rPr lang="en-US" sz="1200">
                <a:latin typeface="Times New Roman" pitchFamily="18" charset="0"/>
              </a:rPr>
              <a:pPr eaLnBrk="1" hangingPunct="1"/>
              <a:t>16</a:t>
            </a:fld>
            <a:endParaRPr lang="en-US" sz="1200">
              <a:latin typeface="Times New Roman" pitchFamily="18"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6DB2B020-97E7-40EB-9517-430E01274FB6}" type="slidenum">
              <a:rPr lang="en-US" sz="1200">
                <a:latin typeface="Times New Roman" pitchFamily="18" charset="0"/>
              </a:rPr>
              <a:pPr eaLnBrk="1" hangingPunct="1"/>
              <a:t>17</a:t>
            </a:fld>
            <a:endParaRPr lang="en-US" sz="120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30E74F9A-A80E-42F4-B971-A623F3ABE418}" type="slidenum">
              <a:rPr lang="en-US" sz="1200">
                <a:latin typeface="Times New Roman" pitchFamily="18" charset="0"/>
              </a:rPr>
              <a:pPr eaLnBrk="1" hangingPunct="1"/>
              <a:t>18</a:t>
            </a:fld>
            <a:endParaRPr lang="en-US" sz="120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D831B991-332E-40FF-B331-87DC9ED437E3}" type="slidenum">
              <a:rPr lang="en-US" sz="1200">
                <a:latin typeface="Times New Roman" pitchFamily="18" charset="0"/>
              </a:rPr>
              <a:pPr eaLnBrk="1" hangingPunct="1"/>
              <a:t>19</a:t>
            </a:fld>
            <a:endParaRPr lang="en-US" sz="1200">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0FCE87FA-4F30-4CAC-B624-88D6EF73E3B4}" type="slidenum">
              <a:rPr lang="en-US" sz="1200">
                <a:latin typeface="Times New Roman" pitchFamily="18" charset="0"/>
              </a:rPr>
              <a:pPr eaLnBrk="1" hangingPunct="1"/>
              <a:t>20</a:t>
            </a:fld>
            <a:endParaRPr lang="en-US" sz="1200">
              <a:latin typeface="Times New Roman" pitchFamily="18"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23C0CC41-6007-4A40-859E-0ED7C9FA4013}" type="slidenum">
              <a:rPr lang="en-US" sz="1200">
                <a:latin typeface="Times New Roman" pitchFamily="18" charset="0"/>
              </a:rPr>
              <a:pPr eaLnBrk="1" hangingPunct="1"/>
              <a:t>21</a:t>
            </a:fld>
            <a:endParaRPr lang="en-US" sz="1200">
              <a:latin typeface="Times New Roman" pitchFamily="18"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20822FF4-084F-496C-AC64-14F396BFABEA}" type="slidenum">
              <a:rPr lang="en-US" sz="1200">
                <a:latin typeface="Times New Roman" pitchFamily="18" charset="0"/>
              </a:rPr>
              <a:pPr eaLnBrk="1" hangingPunct="1"/>
              <a:t>22</a:t>
            </a:fld>
            <a:endParaRPr lang="en-US" sz="1200">
              <a:latin typeface="Times New Roman" pitchFamily="18"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6984C356-96DE-4644-A51F-9E44AA3EFE20}" type="slidenum">
              <a:rPr lang="en-US" sz="1200">
                <a:latin typeface="Times New Roman" pitchFamily="18" charset="0"/>
              </a:rPr>
              <a:pPr eaLnBrk="1" hangingPunct="1"/>
              <a:t>23</a:t>
            </a:fld>
            <a:endParaRPr lang="en-US" sz="1200">
              <a:latin typeface="Times New Roman" pitchFamily="18"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5C25DD79-58F9-4DF0-ADA1-927B222A2A0A}" type="slidenum">
              <a:rPr lang="en-US" sz="1200">
                <a:latin typeface="Times New Roman" pitchFamily="18" charset="0"/>
              </a:rPr>
              <a:pPr eaLnBrk="1" hangingPunct="1"/>
              <a:t>24</a:t>
            </a:fld>
            <a:endParaRPr lang="en-US" sz="1200">
              <a:latin typeface="Times New Roman" pitchFamily="18"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CC1501D8-16E0-4691-AFA3-3C14149F32DD}" type="slidenum">
              <a:rPr lang="en-US" sz="1200">
                <a:latin typeface="Times New Roman" pitchFamily="18" charset="0"/>
              </a:rPr>
              <a:pPr eaLnBrk="1" hangingPunct="1"/>
              <a:t>25</a:t>
            </a:fld>
            <a:endParaRPr lang="en-US" sz="1200">
              <a:latin typeface="Times New Roman" pitchFamily="18"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B591127A-EDE0-432C-8DE0-1190DDF1DF8B}" type="slidenum">
              <a:rPr lang="en-US" sz="1200">
                <a:latin typeface="Times New Roman" pitchFamily="18" charset="0"/>
              </a:rPr>
              <a:pPr eaLnBrk="1" hangingPunct="1"/>
              <a:t>26</a:t>
            </a:fld>
            <a:endParaRPr lang="en-US" sz="1200">
              <a:latin typeface="Times New Roman" pitchFamily="18"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8F040D42-BCC1-4192-A47B-814142154D78}" type="slidenum">
              <a:rPr lang="en-US" sz="1200">
                <a:latin typeface="Times New Roman" pitchFamily="18" charset="0"/>
              </a:rPr>
              <a:pPr eaLnBrk="1" hangingPunct="1"/>
              <a:t>27</a:t>
            </a:fld>
            <a:endParaRPr lang="en-US" sz="1200">
              <a:latin typeface="Times New Roman" pitchFamily="18"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F0E5217F-791D-42F1-AE65-4D8C7A3468B2}" type="slidenum">
              <a:rPr lang="en-US" sz="1200">
                <a:latin typeface="Times New Roman" pitchFamily="18" charset="0"/>
              </a:rPr>
              <a:pPr eaLnBrk="1" hangingPunct="1"/>
              <a:t>28</a:t>
            </a:fld>
            <a:endParaRPr lang="en-US" sz="1200">
              <a:latin typeface="Times New Roman" pitchFamily="18"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DF3E5271-D150-4CAC-920D-ADBA826098B1}" type="slidenum">
              <a:rPr lang="en-US" sz="1200">
                <a:latin typeface="Times New Roman" pitchFamily="18" charset="0"/>
              </a:rPr>
              <a:pPr eaLnBrk="1" hangingPunct="1"/>
              <a:t>29</a:t>
            </a:fld>
            <a:endParaRPr lang="en-US" sz="1200">
              <a:latin typeface="Times New Roman" pitchFamily="18"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78A7A05E-EEA3-4812-8E19-4DADB38A8B4F}" type="slidenum">
              <a:rPr lang="en-US" sz="1200">
                <a:latin typeface="Times New Roman" pitchFamily="18" charset="0"/>
              </a:rPr>
              <a:pPr eaLnBrk="1" hangingPunct="1"/>
              <a:t>30</a:t>
            </a:fld>
            <a:endParaRPr lang="en-US" sz="1200">
              <a:latin typeface="Times New Roman" pitchFamily="18"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6C8C5A25-AB5C-4418-B074-01DA6ACD8BFF}" type="slidenum">
              <a:rPr lang="en-US" sz="1200">
                <a:latin typeface="Times New Roman" pitchFamily="18" charset="0"/>
              </a:rPr>
              <a:pPr eaLnBrk="1" hangingPunct="1"/>
              <a:t>31</a:t>
            </a:fld>
            <a:endParaRPr lang="en-US" sz="1200">
              <a:latin typeface="Times New Roman" pitchFamily="18"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6DC87175-611A-40EC-9CB8-D2F683E5DCA8}" type="slidenum">
              <a:rPr lang="en-US" sz="1200">
                <a:latin typeface="Times New Roman" pitchFamily="18" charset="0"/>
              </a:rPr>
              <a:pPr eaLnBrk="1" hangingPunct="1"/>
              <a:t>32</a:t>
            </a:fld>
            <a:endParaRPr lang="en-US" sz="1200">
              <a:latin typeface="Times New Roman" pitchFamily="18"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762FEFD8-CD0B-4492-8515-0508D6AF9AC4}" type="slidenum">
              <a:rPr lang="en-US" sz="1200">
                <a:latin typeface="Times New Roman" pitchFamily="18" charset="0"/>
              </a:rPr>
              <a:pPr eaLnBrk="1" hangingPunct="1"/>
              <a:t>33</a:t>
            </a:fld>
            <a:endParaRPr lang="en-US" sz="1200">
              <a:latin typeface="Times New Roman" pitchFamily="18" charset="0"/>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8E079D3A-5DCE-44CE-9B0C-17F017EFB1A5}" type="slidenum">
              <a:rPr lang="en-US" sz="1200">
                <a:latin typeface="Times New Roman" pitchFamily="18" charset="0"/>
              </a:rPr>
              <a:pPr eaLnBrk="1" hangingPunct="1"/>
              <a:t>34</a:t>
            </a:fld>
            <a:endParaRPr lang="en-US" sz="1200">
              <a:latin typeface="Times New Roman"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4AE8FEDE-7E7E-45B3-A8D5-7ED706B38E92}" type="slidenum">
              <a:rPr lang="en-US" sz="1200">
                <a:latin typeface="Times New Roman" pitchFamily="18" charset="0"/>
              </a:rPr>
              <a:pPr eaLnBrk="1" hangingPunct="1"/>
              <a:t>35</a:t>
            </a:fld>
            <a:endParaRPr lang="en-US" sz="1200">
              <a:latin typeface="Times New Roman" pitchFamily="18"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0F62BC0C-8C60-45F0-BACD-B0FE1AA6DE30}" type="slidenum">
              <a:rPr lang="en-US" sz="1200">
                <a:latin typeface="Times New Roman" pitchFamily="18" charset="0"/>
              </a:rPr>
              <a:pPr eaLnBrk="1" hangingPunct="1"/>
              <a:t>36</a:t>
            </a:fld>
            <a:endParaRPr lang="en-US" sz="1200">
              <a:latin typeface="Times New Roman" pitchFamily="18"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E3A26075-09C2-456D-85EE-F3B170262ADB}" type="slidenum">
              <a:rPr lang="en-US" sz="1200">
                <a:latin typeface="Times New Roman" pitchFamily="18" charset="0"/>
              </a:rPr>
              <a:pPr eaLnBrk="1" hangingPunct="1"/>
              <a:t>37</a:t>
            </a:fld>
            <a:endParaRPr lang="en-US" sz="1200">
              <a:latin typeface="Times New Roman" pitchFamily="18"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5E2342CA-98CE-4025-B945-4B93D4CC10B3}" type="slidenum">
              <a:rPr lang="en-US" sz="1200">
                <a:latin typeface="Times New Roman" pitchFamily="18" charset="0"/>
              </a:rPr>
              <a:pPr eaLnBrk="1" hangingPunct="1"/>
              <a:t>38</a:t>
            </a:fld>
            <a:endParaRPr lang="en-US" sz="1200">
              <a:latin typeface="Times New Roman" pitchFamily="18"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221C4E52-1208-4581-9905-BB3C83742728}" type="slidenum">
              <a:rPr lang="en-US" sz="1200">
                <a:latin typeface="Times New Roman" pitchFamily="18" charset="0"/>
              </a:rPr>
              <a:pPr eaLnBrk="1" hangingPunct="1"/>
              <a:t>39</a:t>
            </a:fld>
            <a:endParaRPr lang="en-US" sz="1200">
              <a:latin typeface="Times New Roman" pitchFamily="18"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BFF1898C-D2E4-4D98-9708-BF98D0ED3BA2}" type="slidenum">
              <a:rPr lang="en-US" sz="1200">
                <a:latin typeface="Times New Roman" pitchFamily="18" charset="0"/>
              </a:rPr>
              <a:pPr eaLnBrk="1" hangingPunct="1"/>
              <a:t>40</a:t>
            </a:fld>
            <a:endParaRPr lang="en-US" sz="1200">
              <a:latin typeface="Times New Roman" pitchFamily="18"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619F0733-F150-4051-BC8F-B8D76CD4356D}" type="slidenum">
              <a:rPr lang="en-US" sz="1200">
                <a:latin typeface="Times New Roman" pitchFamily="18" charset="0"/>
              </a:rPr>
              <a:pPr eaLnBrk="1" hangingPunct="1"/>
              <a:t>41</a:t>
            </a:fld>
            <a:endParaRPr lang="en-US" sz="1200">
              <a:latin typeface="Times New Roman" pitchFamily="18" charset="0"/>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FDF22895-65A6-41FC-B394-A3A3D0C34297}" type="slidenum">
              <a:rPr lang="en-US" sz="1200">
                <a:latin typeface="Times New Roman" pitchFamily="18" charset="0"/>
              </a:rPr>
              <a:pPr eaLnBrk="1" hangingPunct="1"/>
              <a:t>42</a:t>
            </a:fld>
            <a:endParaRPr lang="en-US" sz="1200">
              <a:latin typeface="Times New Roman" pitchFamily="18"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4CEC1B6F-D61E-42E7-A314-C5A0963DADD5}" type="slidenum">
              <a:rPr lang="en-US" sz="1200">
                <a:latin typeface="Times New Roman" pitchFamily="18" charset="0"/>
              </a:rPr>
              <a:pPr eaLnBrk="1" hangingPunct="1"/>
              <a:t>43</a:t>
            </a:fld>
            <a:endParaRPr lang="en-US" sz="1200">
              <a:latin typeface="Times New Roman" pitchFamily="18" charset="0"/>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B9421223-A4EB-44DA-A1E3-1192D988F85E}" type="slidenum">
              <a:rPr lang="en-US" sz="1200">
                <a:latin typeface="Times New Roman" pitchFamily="18" charset="0"/>
              </a:rPr>
              <a:pPr eaLnBrk="1" hangingPunct="1"/>
              <a:t>44</a:t>
            </a:fld>
            <a:endParaRPr lang="en-US" sz="1200">
              <a:latin typeface="Times New Roman" pitchFamily="18"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3086A350-8CED-44FA-923C-2A4FCA18DE06}" type="slidenum">
              <a:rPr lang="en-US" sz="1200">
                <a:latin typeface="Times New Roman" pitchFamily="18" charset="0"/>
              </a:rPr>
              <a:pPr eaLnBrk="1" hangingPunct="1"/>
              <a:t>45</a:t>
            </a:fld>
            <a:endParaRPr lang="en-US" sz="1200">
              <a:latin typeface="Times New Roman" pitchFamily="18" charset="0"/>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4647068C-63ED-4215-B2C3-9BDB82783694}" type="slidenum">
              <a:rPr lang="en-US" sz="1200">
                <a:latin typeface="Times New Roman" pitchFamily="18" charset="0"/>
              </a:rPr>
              <a:pPr eaLnBrk="1" hangingPunct="1"/>
              <a:t>46</a:t>
            </a:fld>
            <a:endParaRPr lang="en-US" sz="1200">
              <a:latin typeface="Times New Roman" pitchFamily="18"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3D650F5F-9727-4D51-9345-0836DBD0701E}" type="slidenum">
              <a:rPr lang="en-US" sz="1200">
                <a:latin typeface="Times New Roman" pitchFamily="18" charset="0"/>
              </a:rPr>
              <a:pPr eaLnBrk="1" hangingPunct="1"/>
              <a:t>47</a:t>
            </a:fld>
            <a:endParaRPr lang="en-US" sz="1200">
              <a:latin typeface="Times New Roman" pitchFamily="18"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37B2C8F7-CBD2-449B-80A4-D49C3AF58B40}" type="slidenum">
              <a:rPr lang="en-US" sz="1200">
                <a:latin typeface="Times New Roman" pitchFamily="18" charset="0"/>
              </a:rPr>
              <a:pPr eaLnBrk="1" hangingPunct="1"/>
              <a:t>48</a:t>
            </a:fld>
            <a:endParaRPr lang="en-US" sz="1200">
              <a:latin typeface="Times New Roman" pitchFamily="18"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F2ED436F-E0C5-4DB5-9A51-C534F00F0DC2}" type="slidenum">
              <a:rPr lang="en-US" sz="1200">
                <a:latin typeface="Times New Roman" pitchFamily="18" charset="0"/>
              </a:rPr>
              <a:pPr eaLnBrk="1" hangingPunct="1"/>
              <a:t>49</a:t>
            </a:fld>
            <a:endParaRPr lang="en-US" sz="1200">
              <a:latin typeface="Times New Roman" pitchFamily="18" charset="0"/>
            </a:endParaRP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01F2169E-EED3-4D84-8467-97EAAAA0B677}" type="slidenum">
              <a:rPr lang="en-US" sz="1200">
                <a:latin typeface="Times New Roman" pitchFamily="18" charset="0"/>
              </a:rPr>
              <a:pPr eaLnBrk="1" hangingPunct="1"/>
              <a:t>50</a:t>
            </a:fld>
            <a:endParaRPr lang="en-US" sz="1200">
              <a:latin typeface="Times New Roman" pitchFamily="18"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C68629EF-CCDF-4B6C-9237-ADE9CA627143}" type="slidenum">
              <a:rPr lang="en-US" sz="1200">
                <a:latin typeface="Times New Roman" pitchFamily="18" charset="0"/>
              </a:rPr>
              <a:pPr eaLnBrk="1" hangingPunct="1"/>
              <a:t>51</a:t>
            </a:fld>
            <a:endParaRPr lang="en-US" sz="1200">
              <a:latin typeface="Times New Roman" pitchFamily="18"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2596A0F9-23F0-4237-9552-2BFF94301699}" type="slidenum">
              <a:rPr lang="en-US" sz="1200">
                <a:latin typeface="Times New Roman" pitchFamily="18" charset="0"/>
              </a:rPr>
              <a:pPr eaLnBrk="1" hangingPunct="1"/>
              <a:t>52</a:t>
            </a:fld>
            <a:endParaRPr lang="en-US" sz="1200">
              <a:latin typeface="Times New Roman" pitchFamily="18"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30C8CA23-4C58-4A9C-92D3-304E00EBE4CE}" type="slidenum">
              <a:rPr lang="en-US" sz="1200">
                <a:latin typeface="Times New Roman" pitchFamily="18" charset="0"/>
              </a:rPr>
              <a:pPr eaLnBrk="1" hangingPunct="1"/>
              <a:t>53</a:t>
            </a:fld>
            <a:endParaRPr lang="en-US" sz="1200">
              <a:latin typeface="Times New Roman" pitchFamily="18" charset="0"/>
            </a:endParaRPr>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2C12E8FA-1F5E-4E81-8C64-994812F25DD1}" type="slidenum">
              <a:rPr lang="en-US" sz="1200">
                <a:latin typeface="Times New Roman" pitchFamily="18" charset="0"/>
              </a:rPr>
              <a:pPr eaLnBrk="1" hangingPunct="1"/>
              <a:t>54</a:t>
            </a:fld>
            <a:endParaRPr lang="en-US" sz="1200">
              <a:latin typeface="Times New Roman" pitchFamily="18"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1C4E6467-FE28-4345-B77C-130965178CB1}" type="slidenum">
              <a:rPr lang="en-US" sz="1200">
                <a:latin typeface="Times New Roman" pitchFamily="18" charset="0"/>
              </a:rPr>
              <a:pPr eaLnBrk="1" hangingPunct="1"/>
              <a:t>55</a:t>
            </a:fld>
            <a:endParaRPr lang="en-US" sz="1200">
              <a:latin typeface="Times New Roman" pitchFamily="18" charset="0"/>
            </a:endParaRPr>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977F7B35-4B4E-4D16-8372-4AF2CBC57E32}" type="slidenum">
              <a:rPr lang="en-US" sz="1200">
                <a:latin typeface="Times New Roman" pitchFamily="18" charset="0"/>
              </a:rPr>
              <a:pPr eaLnBrk="1" hangingPunct="1"/>
              <a:t>56</a:t>
            </a:fld>
            <a:endParaRPr lang="en-US" sz="1200">
              <a:latin typeface="Times New Roman" pitchFamily="18" charset="0"/>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C1ACE1DA-97AE-431A-99D4-C319B6AEE1B6}" type="slidenum">
              <a:rPr lang="en-US" sz="1200">
                <a:latin typeface="Times New Roman" pitchFamily="18" charset="0"/>
              </a:rPr>
              <a:pPr eaLnBrk="1" hangingPunct="1"/>
              <a:t>57</a:t>
            </a:fld>
            <a:endParaRPr lang="en-US" sz="1200">
              <a:latin typeface="Times New Roman" pitchFamily="18" charset="0"/>
            </a:endParaRPr>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D4E0ACEA-49F4-417D-A0D4-A28F1B07701D}" type="slidenum">
              <a:rPr lang="en-US" sz="1200">
                <a:latin typeface="Times New Roman" pitchFamily="18" charset="0"/>
              </a:rPr>
              <a:pPr eaLnBrk="1" hangingPunct="1"/>
              <a:t>58</a:t>
            </a:fld>
            <a:endParaRPr lang="en-US" sz="1200">
              <a:latin typeface="Times New Roman" pitchFamily="18"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8840A5F0-4E18-4ECD-AF2F-AD70482E7504}" type="slidenum">
              <a:rPr lang="en-US" sz="1200">
                <a:latin typeface="Times New Roman" pitchFamily="18" charset="0"/>
              </a:rPr>
              <a:pPr eaLnBrk="1" hangingPunct="1"/>
              <a:t>59</a:t>
            </a:fld>
            <a:endParaRPr lang="en-US" sz="1200">
              <a:latin typeface="Times New Roman" pitchFamily="18" charset="0"/>
            </a:endParaRPr>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lvl1pPr defTabSz="927100" eaLnBrk="0" hangingPunct="0">
              <a:defRPr sz="1000">
                <a:solidFill>
                  <a:schemeClr val="tx1"/>
                </a:solidFill>
                <a:latin typeface="Arial" pitchFamily="34" charset="0"/>
              </a:defRPr>
            </a:lvl1pPr>
            <a:lvl2pPr marL="742950" indent="-285750" defTabSz="927100" eaLnBrk="0" hangingPunct="0">
              <a:defRPr sz="1000">
                <a:solidFill>
                  <a:schemeClr val="tx1"/>
                </a:solidFill>
                <a:latin typeface="Arial" pitchFamily="34" charset="0"/>
              </a:defRPr>
            </a:lvl2pPr>
            <a:lvl3pPr marL="1143000" indent="-228600" defTabSz="927100" eaLnBrk="0" hangingPunct="0">
              <a:defRPr sz="1000">
                <a:solidFill>
                  <a:schemeClr val="tx1"/>
                </a:solidFill>
                <a:latin typeface="Arial" pitchFamily="34" charset="0"/>
              </a:defRPr>
            </a:lvl3pPr>
            <a:lvl4pPr marL="1600200" indent="-228600" defTabSz="927100" eaLnBrk="0" hangingPunct="0">
              <a:defRPr sz="1000">
                <a:solidFill>
                  <a:schemeClr val="tx1"/>
                </a:solidFill>
                <a:latin typeface="Arial" pitchFamily="34" charset="0"/>
              </a:defRPr>
            </a:lvl4pPr>
            <a:lvl5pPr marL="2057400" indent="-228600" defTabSz="927100" eaLnBrk="0" hangingPunct="0">
              <a:defRPr sz="1000">
                <a:solidFill>
                  <a:schemeClr val="tx1"/>
                </a:solidFill>
                <a:latin typeface="Arial" pitchFamily="34" charset="0"/>
              </a:defRPr>
            </a:lvl5pPr>
            <a:lvl6pPr marL="2514600" indent="-228600" defTabSz="927100" eaLnBrk="0" fontAlgn="base" hangingPunct="0">
              <a:spcBef>
                <a:spcPct val="0"/>
              </a:spcBef>
              <a:spcAft>
                <a:spcPct val="0"/>
              </a:spcAft>
              <a:defRPr sz="1000">
                <a:solidFill>
                  <a:schemeClr val="tx1"/>
                </a:solidFill>
                <a:latin typeface="Arial" pitchFamily="34" charset="0"/>
              </a:defRPr>
            </a:lvl6pPr>
            <a:lvl7pPr marL="2971800" indent="-228600" defTabSz="927100" eaLnBrk="0" fontAlgn="base" hangingPunct="0">
              <a:spcBef>
                <a:spcPct val="0"/>
              </a:spcBef>
              <a:spcAft>
                <a:spcPct val="0"/>
              </a:spcAft>
              <a:defRPr sz="1000">
                <a:solidFill>
                  <a:schemeClr val="tx1"/>
                </a:solidFill>
                <a:latin typeface="Arial" pitchFamily="34" charset="0"/>
              </a:defRPr>
            </a:lvl7pPr>
            <a:lvl8pPr marL="3429000" indent="-228600" defTabSz="927100" eaLnBrk="0" fontAlgn="base" hangingPunct="0">
              <a:spcBef>
                <a:spcPct val="0"/>
              </a:spcBef>
              <a:spcAft>
                <a:spcPct val="0"/>
              </a:spcAft>
              <a:defRPr sz="1000">
                <a:solidFill>
                  <a:schemeClr val="tx1"/>
                </a:solidFill>
                <a:latin typeface="Arial" pitchFamily="34" charset="0"/>
              </a:defRPr>
            </a:lvl8pPr>
            <a:lvl9pPr marL="3886200" indent="-228600" defTabSz="927100" eaLnBrk="0" fontAlgn="base" hangingPunct="0">
              <a:spcBef>
                <a:spcPct val="0"/>
              </a:spcBef>
              <a:spcAft>
                <a:spcPct val="0"/>
              </a:spcAft>
              <a:defRPr sz="1000">
                <a:solidFill>
                  <a:schemeClr val="tx1"/>
                </a:solidFill>
                <a:latin typeface="Arial" pitchFamily="34" charset="0"/>
              </a:defRPr>
            </a:lvl9pPr>
          </a:lstStyle>
          <a:p>
            <a:pPr eaLnBrk="1" hangingPunct="1"/>
            <a:fld id="{ABB875DF-186C-4B9D-9BA7-373A5A8B5498}" type="slidenum">
              <a:rPr lang="en-US" sz="1200">
                <a:latin typeface="Times New Roman" pitchFamily="18" charset="0"/>
              </a:rPr>
              <a:pPr eaLnBrk="1" hangingPunct="1"/>
              <a:t>60</a:t>
            </a:fld>
            <a:endParaRPr lang="en-US" sz="1200">
              <a:latin typeface="Times New Roman" pitchFamily="18" charset="0"/>
            </a:endParaRPr>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2_Management">
    <p:spTree>
      <p:nvGrpSpPr>
        <p:cNvPr id="1" name=""/>
        <p:cNvGrpSpPr/>
        <p:nvPr/>
      </p:nvGrpSpPr>
      <p:grpSpPr>
        <a:xfrm>
          <a:off x="0" y="0"/>
          <a:ext cx="0" cy="0"/>
          <a:chOff x="0" y="0"/>
          <a:chExt cx="0" cy="0"/>
        </a:xfrm>
      </p:grpSpPr>
      <p:sp>
        <p:nvSpPr>
          <p:cNvPr id="8" name="Title 7"/>
          <p:cNvSpPr>
            <a:spLocks noGrp="1"/>
          </p:cNvSpPr>
          <p:nvPr>
            <p:ph type="title"/>
          </p:nvPr>
        </p:nvSpPr>
        <p:spPr>
          <a:xfrm>
            <a:off x="548683" y="411513"/>
            <a:ext cx="7955193" cy="1143000"/>
          </a:xfrm>
          <a:solidFill>
            <a:srgbClr val="1655A2">
              <a:alpha val="69020"/>
            </a:srgbClr>
          </a:solidFill>
        </p:spPr>
        <p:txBody>
          <a:bodyPr/>
          <a:lstStyle>
            <a:lvl1pPr algn="l">
              <a:defRPr baseline="0">
                <a:solidFill>
                  <a:schemeClr val="bg1"/>
                </a:solidFill>
              </a:defRPr>
            </a:lvl1pPr>
          </a:lstStyle>
          <a:p>
            <a:r>
              <a:rPr lang="en-US" smtClean="0"/>
              <a:t>Click to edit Master title style</a:t>
            </a:r>
            <a:endParaRPr lang="en-US" dirty="0"/>
          </a:p>
        </p:txBody>
      </p:sp>
      <p:sp>
        <p:nvSpPr>
          <p:cNvPr id="10" name="Content Placeholder 9"/>
          <p:cNvSpPr>
            <a:spLocks noGrp="1"/>
          </p:cNvSpPr>
          <p:nvPr>
            <p:ph sz="quarter" idx="13"/>
          </p:nvPr>
        </p:nvSpPr>
        <p:spPr>
          <a:xfrm>
            <a:off x="1188757" y="2148854"/>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5"/>
          </p:nvPr>
        </p:nvSpPr>
        <p:spPr>
          <a:xfrm>
            <a:off x="7954963" y="5989638"/>
            <a:ext cx="1006475" cy="868362"/>
          </a:xfrm>
          <a:prstGeom prst="flowChartConnector">
            <a:avLst/>
          </a:prstGeom>
          <a:solidFill>
            <a:srgbClr val="1655A2">
              <a:alpha val="62000"/>
            </a:srgbClr>
          </a:solidFill>
          <a:ln>
            <a:solidFill>
              <a:schemeClr val="accent1">
                <a:lumMod val="75000"/>
              </a:schemeClr>
            </a:solidFill>
          </a:ln>
        </p:spPr>
        <p:txBody>
          <a:bodyPr/>
          <a:lstStyle>
            <a:lvl1pPr>
              <a:defRPr>
                <a:solidFill>
                  <a:schemeClr val="bg1"/>
                </a:solidFill>
              </a:defRPr>
            </a:lvl1pPr>
          </a:lstStyle>
          <a:p>
            <a:pPr>
              <a:defRPr/>
            </a:pPr>
            <a:r>
              <a:rPr lang="en-US" smtClean="0"/>
              <a:t>9–</a:t>
            </a:r>
            <a:fld id="{C0730DD1-AAAE-40AC-BEBD-52395B22B850}" type="slidenum">
              <a:rPr lang="en-US" smtClean="0">
                <a:cs typeface="+mn-cs"/>
              </a:rPr>
              <a:pPr>
                <a:defRPr/>
              </a:pPr>
              <a:t>‹#›</a:t>
            </a:fld>
            <a:endParaRPr lang="en-US">
              <a:cs typeface="+mn-cs"/>
            </a:endParaRPr>
          </a:p>
        </p:txBody>
      </p:sp>
      <p:sp>
        <p:nvSpPr>
          <p:cNvPr id="9" name="TextBox 8"/>
          <p:cNvSpPr txBox="1"/>
          <p:nvPr/>
        </p:nvSpPr>
        <p:spPr>
          <a:xfrm>
            <a:off x="365807" y="6367195"/>
            <a:ext cx="7497998" cy="400110"/>
          </a:xfrm>
          <a:prstGeom prst="rect">
            <a:avLst/>
          </a:prstGeom>
          <a:noFill/>
        </p:spPr>
        <p:txBody>
          <a:bodyPr wrap="square" rtlCol="0">
            <a:spAutoFit/>
          </a:bodyPr>
          <a:lstStyle/>
          <a:p>
            <a:pPr algn="l"/>
            <a:r>
              <a:rPr lang="en-US" dirty="0" smtClean="0"/>
              <a:t>© 2013 </a:t>
            </a:r>
            <a:r>
              <a:rPr lang="en-US" dirty="0" err="1" smtClean="0"/>
              <a:t>Cengage</a:t>
            </a:r>
            <a:r>
              <a:rPr lang="en-US" dirty="0" smtClean="0"/>
              <a:t> </a:t>
            </a:r>
            <a:r>
              <a:rPr lang="en-US" dirty="0" smtClean="0"/>
              <a:t>Learning. All Rights Reserved. May not be copied, scanned, or duplicated in whole or in part, except for use as permitted in a license distributed with a certain product or service or otherwise on a password–protected</a:t>
            </a:r>
            <a:r>
              <a:rPr lang="en-US" baseline="0" dirty="0" smtClean="0"/>
              <a:t> website for classroom.</a:t>
            </a:r>
            <a:endParaRPr lang="en-US" dirty="0"/>
          </a:p>
        </p:txBody>
      </p:sp>
    </p:spTree>
    <p:extLst>
      <p:ext uri="{BB962C8B-B14F-4D97-AF65-F5344CB8AC3E}">
        <p14:creationId xmlns="" xmlns:p14="http://schemas.microsoft.com/office/powerpoint/2010/main" val="15548618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5"/>
          </p:nvPr>
        </p:nvSpPr>
        <p:spPr/>
        <p:txBody>
          <a:bodyPr/>
          <a:lstStyle>
            <a:lvl1pPr>
              <a:defRPr/>
            </a:lvl1pPr>
          </a:lstStyle>
          <a:p>
            <a:pPr>
              <a:defRPr/>
            </a:pPr>
            <a:fld id="{C32998DB-D439-4F54-B913-333E42F4BBD5}" type="datetime1">
              <a:rPr lang="en-US" smtClean="0"/>
              <a:pPr>
                <a:defRPr/>
              </a:pPr>
              <a:t>11/9/2011</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smtClean="0"/>
              <a:t>© 2008 Thomson/South-Western. All rights reserved.</a:t>
            </a:r>
            <a:endParaRPr lang="en-US"/>
          </a:p>
        </p:txBody>
      </p:sp>
      <p:sp>
        <p:nvSpPr>
          <p:cNvPr id="7" name="Slide Number Placeholder 6"/>
          <p:cNvSpPr>
            <a:spLocks noGrp="1"/>
          </p:cNvSpPr>
          <p:nvPr>
            <p:ph type="sldNum" sz="quarter" idx="17"/>
          </p:nvPr>
        </p:nvSpPr>
        <p:spPr/>
        <p:txBody>
          <a:bodyPr/>
          <a:lstStyle>
            <a:lvl1pPr>
              <a:defRPr/>
            </a:lvl1pPr>
          </a:lstStyle>
          <a:p>
            <a:pPr>
              <a:defRPr/>
            </a:pPr>
            <a:r>
              <a:rPr lang="en-US" smtClean="0"/>
              <a:t>9–</a:t>
            </a:r>
            <a:fld id="{7B2F3DB1-1994-4FFF-A6A5-58223A4459BB}" type="slidenum">
              <a:rPr lang="en-US" smtClean="0"/>
              <a:pPr>
                <a:defRPr/>
              </a:pPr>
              <a:t>‹#›</a:t>
            </a:fld>
            <a:endParaRPr lang="en-US"/>
          </a:p>
        </p:txBody>
      </p:sp>
    </p:spTree>
    <p:extLst>
      <p:ext uri="{BB962C8B-B14F-4D97-AF65-F5344CB8AC3E}">
        <p14:creationId xmlns="" xmlns:p14="http://schemas.microsoft.com/office/powerpoint/2010/main" val="102885285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pPr>
              <a:defRPr/>
            </a:pPr>
            <a:fld id="{3CCF5C1E-7908-4D53-A67B-B878D6E22CD3}" type="datetime1">
              <a:rPr lang="en-US" smtClean="0"/>
              <a:pPr>
                <a:defRPr/>
              </a:pPr>
              <a:t>11/9/2011</a:t>
            </a:fld>
            <a:endParaRPr lang="en-US"/>
          </a:p>
        </p:txBody>
      </p:sp>
      <p:sp>
        <p:nvSpPr>
          <p:cNvPr id="4" name="Footer Placeholder 3"/>
          <p:cNvSpPr>
            <a:spLocks noGrp="1"/>
          </p:cNvSpPr>
          <p:nvPr>
            <p:ph type="ftr" sz="quarter" idx="11"/>
          </p:nvPr>
        </p:nvSpPr>
        <p:spPr/>
        <p:txBody>
          <a:bodyPr/>
          <a:lstStyle>
            <a:lvl1pPr>
              <a:defRPr/>
            </a:lvl1pPr>
          </a:lstStyle>
          <a:p>
            <a:pPr>
              <a:defRPr/>
            </a:pPr>
            <a:r>
              <a:rPr lang="en-US" smtClean="0"/>
              <a:t>© 2008 Thomson/South-Western. All rights reserved.</a:t>
            </a:r>
            <a:endParaRPr lang="en-US"/>
          </a:p>
        </p:txBody>
      </p:sp>
      <p:sp>
        <p:nvSpPr>
          <p:cNvPr id="5" name="Slide Number Placeholder 4"/>
          <p:cNvSpPr>
            <a:spLocks noGrp="1"/>
          </p:cNvSpPr>
          <p:nvPr>
            <p:ph type="sldNum" sz="quarter" idx="12"/>
          </p:nvPr>
        </p:nvSpPr>
        <p:spPr/>
        <p:txBody>
          <a:bodyPr/>
          <a:lstStyle>
            <a:lvl1pPr>
              <a:defRPr/>
            </a:lvl1pPr>
          </a:lstStyle>
          <a:p>
            <a:pPr>
              <a:defRPr/>
            </a:pPr>
            <a:r>
              <a:rPr lang="en-US" smtClean="0"/>
              <a:t>9–</a:t>
            </a:r>
            <a:fld id="{A183A822-6988-4E0C-BE9C-0C0B02FF27F8}" type="slidenum">
              <a:rPr lang="en-US" smtClean="0"/>
              <a:pPr>
                <a:defRPr/>
              </a:pPr>
              <a:t>‹#›</a:t>
            </a:fld>
            <a:endParaRPr lang="en-US"/>
          </a:p>
        </p:txBody>
      </p:sp>
    </p:spTree>
    <p:extLst>
      <p:ext uri="{BB962C8B-B14F-4D97-AF65-F5344CB8AC3E}">
        <p14:creationId xmlns="" xmlns:p14="http://schemas.microsoft.com/office/powerpoint/2010/main" val="7170992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preserve="1">
  <p:cSld name="1_Title Slide">
    <p:spTree>
      <p:nvGrpSpPr>
        <p:cNvPr id="1" name=""/>
        <p:cNvGrpSpPr/>
        <p:nvPr/>
      </p:nvGrpSpPr>
      <p:grpSpPr>
        <a:xfrm>
          <a:off x="0" y="0"/>
          <a:ext cx="0" cy="0"/>
          <a:chOff x="0" y="0"/>
          <a:chExt cx="0" cy="0"/>
        </a:xfrm>
      </p:grpSpPr>
      <p:sp>
        <p:nvSpPr>
          <p:cNvPr id="2" name="Rectangle 1"/>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 name="Rectangle 3"/>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Oval 4"/>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ectangle 7"/>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ectangle 9"/>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ectangle 10"/>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Text Box 5"/>
          <p:cNvSpPr txBox="1">
            <a:spLocks noChangeArrowheads="1"/>
          </p:cNvSpPr>
          <p:nvPr/>
        </p:nvSpPr>
        <p:spPr bwMode="auto">
          <a:xfrm>
            <a:off x="274638" y="5862638"/>
            <a:ext cx="1371600" cy="774700"/>
          </a:xfrm>
          <a:prstGeom prst="rect">
            <a:avLst/>
          </a:prstGeom>
          <a:noFill/>
          <a:ln>
            <a:noFill/>
          </a:ln>
          <a:effectLst>
            <a:outerShdw dist="17961" dir="2700000" algn="ctr" rotWithShape="0">
              <a:schemeClr val="tx1"/>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algn="ctr" eaLnBrk="1" hangingPunct="1">
              <a:spcBef>
                <a:spcPct val="50000"/>
              </a:spcBef>
              <a:defRPr/>
            </a:pPr>
            <a:r>
              <a:rPr lang="en-US" sz="900" b="1" smtClean="0">
                <a:solidFill>
                  <a:schemeClr val="bg1"/>
                </a:solidFill>
              </a:rPr>
              <a:t>PowerPoint Presentation by Charlie Cook</a:t>
            </a:r>
            <a:br>
              <a:rPr lang="en-US" sz="900" b="1" smtClean="0">
                <a:solidFill>
                  <a:schemeClr val="bg1"/>
                </a:solidFill>
              </a:rPr>
            </a:br>
            <a:r>
              <a:rPr lang="en-US" sz="900" b="1" smtClean="0">
                <a:solidFill>
                  <a:schemeClr val="bg1"/>
                </a:solidFill>
              </a:rPr>
              <a:t>The University of West Alabama</a:t>
            </a:r>
          </a:p>
        </p:txBody>
      </p:sp>
      <p:sp>
        <p:nvSpPr>
          <p:cNvPr id="13" name="Rectangle 99"/>
          <p:cNvSpPr>
            <a:spLocks noChangeArrowheads="1"/>
          </p:cNvSpPr>
          <p:nvPr/>
        </p:nvSpPr>
        <p:spPr bwMode="hidden">
          <a:xfrm>
            <a:off x="9023350" y="0"/>
            <a:ext cx="136525" cy="6858000"/>
          </a:xfrm>
          <a:prstGeom prst="rect">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4" name="Rectangle 100"/>
          <p:cNvSpPr>
            <a:spLocks noChangeArrowheads="1"/>
          </p:cNvSpPr>
          <p:nvPr/>
        </p:nvSpPr>
        <p:spPr bwMode="hidden">
          <a:xfrm>
            <a:off x="-14288" y="1588"/>
            <a:ext cx="136526" cy="6856412"/>
          </a:xfrm>
          <a:prstGeom prst="rect">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AutoShape 101"/>
          <p:cNvSpPr>
            <a:spLocks noChangeArrowheads="1"/>
          </p:cNvSpPr>
          <p:nvPr/>
        </p:nvSpPr>
        <p:spPr bwMode="hidden">
          <a:xfrm>
            <a:off x="0" y="-11113"/>
            <a:ext cx="9144000" cy="136526"/>
          </a:xfrm>
          <a:custGeom>
            <a:avLst/>
            <a:gdLst>
              <a:gd name="T0" fmla="*/ 2147483647 w 21600"/>
              <a:gd name="T1" fmla="*/ 108951060 h 21600"/>
              <a:gd name="T2" fmla="*/ 2147483647 w 21600"/>
              <a:gd name="T3" fmla="*/ 217902360 h 21600"/>
              <a:gd name="T4" fmla="*/ 2147483647 w 21600"/>
              <a:gd name="T5" fmla="*/ 108951060 h 21600"/>
              <a:gd name="T6" fmla="*/ 2147483647 w 21600"/>
              <a:gd name="T7" fmla="*/ 0 h 21600"/>
              <a:gd name="T8" fmla="*/ 0 60000 65536"/>
              <a:gd name="T9" fmla="*/ 0 60000 65536"/>
              <a:gd name="T10" fmla="*/ 0 60000 65536"/>
              <a:gd name="T11" fmla="*/ 0 60000 65536"/>
              <a:gd name="T12" fmla="*/ 1935 w 21600"/>
              <a:gd name="T13" fmla="*/ 1935 h 21600"/>
              <a:gd name="T14" fmla="*/ 19665 w 21600"/>
              <a:gd name="T15" fmla="*/ 19665 h 21600"/>
            </a:gdLst>
            <a:ahLst/>
            <a:cxnLst>
              <a:cxn ang="T8">
                <a:pos x="T0" y="T1"/>
              </a:cxn>
              <a:cxn ang="T9">
                <a:pos x="T2" y="T3"/>
              </a:cxn>
              <a:cxn ang="T10">
                <a:pos x="T4" y="T5"/>
              </a:cxn>
              <a:cxn ang="T11">
                <a:pos x="T6" y="T7"/>
              </a:cxn>
            </a:cxnLst>
            <a:rect l="T12" t="T13" r="T14" b="T15"/>
            <a:pathLst>
              <a:path w="21600" h="21600">
                <a:moveTo>
                  <a:pt x="0" y="0"/>
                </a:moveTo>
                <a:lnTo>
                  <a:pt x="270" y="21600"/>
                </a:lnTo>
                <a:lnTo>
                  <a:pt x="21330" y="21600"/>
                </a:lnTo>
                <a:lnTo>
                  <a:pt x="21600" y="0"/>
                </a:lnTo>
                <a:lnTo>
                  <a:pt x="0" y="0"/>
                </a:lnTo>
                <a:close/>
              </a:path>
            </a:pathLst>
          </a:custGeom>
          <a:gradFill rotWithShape="1">
            <a:gsLst>
              <a:gs pos="0">
                <a:srgbClr val="182F47"/>
              </a:gs>
              <a:gs pos="50000">
                <a:srgbClr val="336699"/>
              </a:gs>
              <a:gs pos="100000">
                <a:srgbClr val="182F47"/>
              </a:gs>
            </a:gsLst>
            <a:lin ang="5400000" scaled="1"/>
          </a:gradFill>
          <a:ln>
            <a:noFill/>
          </a:ln>
          <a:effectLst/>
          <a:extLst>
            <a:ext uri="{91240B29-F687-4F45-9708-019B960494DF}">
              <a14:hiddenLine xmlns="" xmlns:a14="http://schemas.microsoft.com/office/drawing/2010/main" w="9525" algn="ctr">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AutoShape 102"/>
          <p:cNvSpPr>
            <a:spLocks noChangeArrowheads="1"/>
          </p:cNvSpPr>
          <p:nvPr/>
        </p:nvSpPr>
        <p:spPr bwMode="hidden">
          <a:xfrm flipV="1">
            <a:off x="-1588" y="6745288"/>
            <a:ext cx="9144001" cy="136525"/>
          </a:xfrm>
          <a:custGeom>
            <a:avLst/>
            <a:gdLst>
              <a:gd name="T0" fmla="*/ 2147483647 w 21600"/>
              <a:gd name="T1" fmla="*/ 108947904 h 21600"/>
              <a:gd name="T2" fmla="*/ 2147483647 w 21600"/>
              <a:gd name="T3" fmla="*/ 217894292 h 21600"/>
              <a:gd name="T4" fmla="*/ 2147483647 w 21600"/>
              <a:gd name="T5" fmla="*/ 108947904 h 21600"/>
              <a:gd name="T6" fmla="*/ 2147483647 w 21600"/>
              <a:gd name="T7" fmla="*/ 0 h 21600"/>
              <a:gd name="T8" fmla="*/ 0 60000 65536"/>
              <a:gd name="T9" fmla="*/ 0 60000 65536"/>
              <a:gd name="T10" fmla="*/ 0 60000 65536"/>
              <a:gd name="T11" fmla="*/ 0 60000 65536"/>
              <a:gd name="T12" fmla="*/ 1944 w 21600"/>
              <a:gd name="T13" fmla="*/ 1944 h 21600"/>
              <a:gd name="T14" fmla="*/ 19656 w 21600"/>
              <a:gd name="T15" fmla="*/ 19656 h 21600"/>
            </a:gdLst>
            <a:ahLst/>
            <a:cxnLst>
              <a:cxn ang="T8">
                <a:pos x="T0" y="T1"/>
              </a:cxn>
              <a:cxn ang="T9">
                <a:pos x="T2" y="T3"/>
              </a:cxn>
              <a:cxn ang="T10">
                <a:pos x="T4" y="T5"/>
              </a:cxn>
              <a:cxn ang="T11">
                <a:pos x="T6" y="T7"/>
              </a:cxn>
            </a:cxnLst>
            <a:rect l="T12" t="T13" r="T14" b="T15"/>
            <a:pathLst>
              <a:path w="21600" h="21600">
                <a:moveTo>
                  <a:pt x="0" y="0"/>
                </a:moveTo>
                <a:lnTo>
                  <a:pt x="288" y="21600"/>
                </a:lnTo>
                <a:lnTo>
                  <a:pt x="21312" y="21600"/>
                </a:lnTo>
                <a:lnTo>
                  <a:pt x="21600" y="0"/>
                </a:lnTo>
                <a:lnTo>
                  <a:pt x="0" y="0"/>
                </a:lnTo>
                <a:close/>
              </a:path>
            </a:pathLst>
          </a:custGeom>
          <a:gradFill rotWithShape="1">
            <a:gsLst>
              <a:gs pos="0">
                <a:srgbClr val="182F47"/>
              </a:gs>
              <a:gs pos="50000">
                <a:srgbClr val="336699"/>
              </a:gs>
              <a:gs pos="100000">
                <a:srgbClr val="182F47"/>
              </a:gs>
            </a:gsLst>
            <a:lin ang="5400000" scaled="1"/>
          </a:gradFill>
          <a:ln>
            <a:noFill/>
          </a:ln>
          <a:effectLst/>
          <a:extLst>
            <a:ext uri="{91240B29-F687-4F45-9708-019B960494DF}">
              <a14:hiddenLine xmlns="" xmlns:a14="http://schemas.microsoft.com/office/drawing/2010/main" w="9525" algn="ctr">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AutoShape 103"/>
          <p:cNvSpPr>
            <a:spLocks noChangeArrowheads="1"/>
          </p:cNvSpPr>
          <p:nvPr/>
        </p:nvSpPr>
        <p:spPr bwMode="hidden">
          <a:xfrm>
            <a:off x="1828800" y="74613"/>
            <a:ext cx="136525" cy="6718300"/>
          </a:xfrm>
          <a:prstGeom prst="roundRect">
            <a:avLst>
              <a:gd name="adj" fmla="val 50000"/>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8" name="Picture 30"/>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22238" y="125413"/>
            <a:ext cx="1706562" cy="6619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9" name="Group 18"/>
          <p:cNvGrpSpPr/>
          <p:nvPr/>
        </p:nvGrpSpPr>
        <p:grpSpPr>
          <a:xfrm>
            <a:off x="1934852" y="104370"/>
            <a:ext cx="7088497" cy="3598095"/>
            <a:chOff x="1929470" y="1105767"/>
            <a:chExt cx="7080628" cy="3598095"/>
          </a:xfrm>
          <a:effectLst/>
        </p:grpSpPr>
        <p:pic>
          <p:nvPicPr>
            <p:cNvPr id="20" name="Picture 1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929470" y="1105767"/>
              <a:ext cx="7080627" cy="2539663"/>
            </a:xfrm>
            <a:prstGeom prst="rect">
              <a:avLst/>
            </a:prstGeom>
          </p:spPr>
        </p:pic>
        <p:pic>
          <p:nvPicPr>
            <p:cNvPr id="21" name="Picture 2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954725" y="3625132"/>
              <a:ext cx="7055373" cy="1078730"/>
            </a:xfrm>
            <a:prstGeom prst="rect">
              <a:avLst/>
            </a:prstGeom>
          </p:spPr>
        </p:pic>
      </p:grpSp>
      <p:sp>
        <p:nvSpPr>
          <p:cNvPr id="22" name="TextBox 30"/>
          <p:cNvSpPr>
            <a:spLocks/>
          </p:cNvSpPr>
          <p:nvPr/>
        </p:nvSpPr>
        <p:spPr bwMode="auto">
          <a:xfrm>
            <a:off x="2193925" y="4911725"/>
            <a:ext cx="1828800" cy="1069975"/>
          </a:xfrm>
          <a:custGeom>
            <a:avLst/>
            <a:gdLst>
              <a:gd name="T0" fmla="*/ 0 w 1828780"/>
              <a:gd name="T1" fmla="*/ 0 h 1069975"/>
              <a:gd name="T2" fmla="*/ 1828780 w 1828780"/>
              <a:gd name="T3" fmla="*/ 0 h 1069975"/>
              <a:gd name="T4" fmla="*/ 1828780 w 1828780"/>
              <a:gd name="T5" fmla="*/ 1069975 h 1069975"/>
              <a:gd name="T6" fmla="*/ 0 w 1828780"/>
              <a:gd name="T7" fmla="*/ 1069975 h 1069975"/>
              <a:gd name="T8" fmla="*/ 0 w 1828780"/>
              <a:gd name="T9" fmla="*/ 0 h 10699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28780" h="1069975">
                <a:moveTo>
                  <a:pt x="0" y="0"/>
                </a:moveTo>
                <a:cubicBezTo>
                  <a:pt x="304797" y="-178329"/>
                  <a:pt x="1523983" y="-178329"/>
                  <a:pt x="1828780" y="0"/>
                </a:cubicBezTo>
                <a:cubicBezTo>
                  <a:pt x="2133577" y="178329"/>
                  <a:pt x="2133577" y="891646"/>
                  <a:pt x="1828780" y="1069975"/>
                </a:cubicBezTo>
                <a:cubicBezTo>
                  <a:pt x="1523983" y="1248304"/>
                  <a:pt x="304797" y="1248304"/>
                  <a:pt x="0" y="1069975"/>
                </a:cubicBezTo>
                <a:cubicBezTo>
                  <a:pt x="-304797" y="891646"/>
                  <a:pt x="-304797" y="178329"/>
                  <a:pt x="0" y="0"/>
                </a:cubicBezTo>
                <a:close/>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a:spAutoFit/>
          </a:bodyPr>
          <a:lstStyle/>
          <a:p>
            <a:endParaRPr lang="en-US"/>
          </a:p>
        </p:txBody>
      </p:sp>
      <p:sp>
        <p:nvSpPr>
          <p:cNvPr id="24" name="TextBox 23"/>
          <p:cNvSpPr txBox="1"/>
          <p:nvPr/>
        </p:nvSpPr>
        <p:spPr>
          <a:xfrm>
            <a:off x="2011708" y="5981700"/>
            <a:ext cx="6857925" cy="553998"/>
          </a:xfrm>
          <a:prstGeom prst="rect">
            <a:avLst/>
          </a:prstGeom>
          <a:noFill/>
        </p:spPr>
        <p:txBody>
          <a:bodyPr wrap="square" rtlCol="0">
            <a:spAutoFit/>
          </a:bodyPr>
          <a:lstStyle/>
          <a:p>
            <a:pPr algn="ctr"/>
            <a:r>
              <a:rPr lang="en-US" dirty="0" smtClean="0"/>
              <a:t>© 2013 </a:t>
            </a:r>
            <a:r>
              <a:rPr lang="en-US" dirty="0" err="1" smtClean="0"/>
              <a:t>Cengage</a:t>
            </a:r>
            <a:r>
              <a:rPr lang="en-US" dirty="0" smtClean="0"/>
              <a:t> Learning. All Rights Reserved. May not be copied, scanned, or duplicated in whole or in part, except for use as permitted in a license distributed with a certain product or service or otherwise on a password–protected</a:t>
            </a:r>
            <a:r>
              <a:rPr lang="en-US" baseline="0" dirty="0" smtClean="0"/>
              <a:t> website for classroom.</a:t>
            </a:r>
            <a:endParaRPr lang="en-US" dirty="0"/>
          </a:p>
        </p:txBody>
      </p:sp>
    </p:spTree>
    <p:extLst>
      <p:ext uri="{BB962C8B-B14F-4D97-AF65-F5344CB8AC3E}">
        <p14:creationId xmlns="" xmlns:p14="http://schemas.microsoft.com/office/powerpoint/2010/main" val="16374384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itle">
  <p:cSld name="Title Slide">
    <p:bg>
      <p:bgPr>
        <a:solidFill>
          <a:schemeClr val="bg1"/>
        </a:solidFill>
        <a:effectLst/>
      </p:bgPr>
    </p:bg>
    <p:spTree>
      <p:nvGrpSpPr>
        <p:cNvPr id="1" name=""/>
        <p:cNvGrpSpPr/>
        <p:nvPr/>
      </p:nvGrpSpPr>
      <p:grpSpPr>
        <a:xfrm>
          <a:off x="0" y="0"/>
          <a:ext cx="0" cy="0"/>
          <a:chOff x="0" y="0"/>
          <a:chExt cx="0" cy="0"/>
        </a:xfrm>
      </p:grpSpPr>
      <p:sp>
        <p:nvSpPr>
          <p:cNvPr id="3" name="Rectangle 130"/>
          <p:cNvSpPr>
            <a:spLocks noChangeArrowheads="1"/>
          </p:cNvSpPr>
          <p:nvPr userDrawn="1"/>
        </p:nvSpPr>
        <p:spPr bwMode="auto">
          <a:xfrm>
            <a:off x="84138" y="4892675"/>
            <a:ext cx="5029200" cy="1868488"/>
          </a:xfrm>
          <a:prstGeom prst="rect">
            <a:avLst/>
          </a:prstGeom>
          <a:gradFill rotWithShape="1">
            <a:gsLst>
              <a:gs pos="0">
                <a:srgbClr val="CCECFF"/>
              </a:gs>
              <a:gs pos="100000">
                <a:schemeClr val="bg1"/>
              </a:gs>
            </a:gsLst>
            <a:lin ang="189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136" descr="Chapbar02"/>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120650" y="44450"/>
            <a:ext cx="1733550" cy="6721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132" descr="Cover01"/>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4572000" y="77788"/>
            <a:ext cx="4457700" cy="6699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5"/>
          <p:cNvSpPr txBox="1">
            <a:spLocks noChangeArrowheads="1"/>
          </p:cNvSpPr>
          <p:nvPr userDrawn="1"/>
        </p:nvSpPr>
        <p:spPr bwMode="white">
          <a:xfrm>
            <a:off x="265113" y="5862638"/>
            <a:ext cx="1371600" cy="774700"/>
          </a:xfrm>
          <a:prstGeom prst="rect">
            <a:avLst/>
          </a:prstGeom>
          <a:noFill/>
          <a:ln>
            <a:noFill/>
          </a:ln>
          <a:effectLst>
            <a:outerShdw dist="17961" dir="2700000" algn="ctr" rotWithShape="0">
              <a:schemeClr val="tx1"/>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a:spAutoFit/>
          </a:bodyPr>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900" b="1">
                <a:solidFill>
                  <a:schemeClr val="bg1"/>
                </a:solidFill>
              </a:rPr>
              <a:t>PowerPoint Presentation by Charlie Cook</a:t>
            </a:r>
            <a:br>
              <a:rPr lang="en-US" sz="900" b="1">
                <a:solidFill>
                  <a:schemeClr val="bg1"/>
                </a:solidFill>
              </a:rPr>
            </a:br>
            <a:r>
              <a:rPr lang="en-US" sz="900" b="1">
                <a:solidFill>
                  <a:schemeClr val="bg1"/>
                </a:solidFill>
              </a:rPr>
              <a:t>The University of West Alabama</a:t>
            </a:r>
          </a:p>
        </p:txBody>
      </p:sp>
      <p:sp>
        <p:nvSpPr>
          <p:cNvPr id="7" name="Rectangle 99"/>
          <p:cNvSpPr>
            <a:spLocks noChangeArrowheads="1"/>
          </p:cNvSpPr>
          <p:nvPr userDrawn="1"/>
        </p:nvSpPr>
        <p:spPr bwMode="hidden">
          <a:xfrm>
            <a:off x="9023350" y="0"/>
            <a:ext cx="136525" cy="6858000"/>
          </a:xfrm>
          <a:prstGeom prst="rect">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 name="Rectangle 100"/>
          <p:cNvSpPr>
            <a:spLocks noChangeArrowheads="1"/>
          </p:cNvSpPr>
          <p:nvPr userDrawn="1"/>
        </p:nvSpPr>
        <p:spPr bwMode="hidden">
          <a:xfrm>
            <a:off x="-14288" y="1588"/>
            <a:ext cx="136526" cy="6856412"/>
          </a:xfrm>
          <a:prstGeom prst="rect">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 name="AutoShape 101"/>
          <p:cNvSpPr>
            <a:spLocks noChangeArrowheads="1"/>
          </p:cNvSpPr>
          <p:nvPr userDrawn="1"/>
        </p:nvSpPr>
        <p:spPr bwMode="hidden">
          <a:xfrm>
            <a:off x="0" y="-11113"/>
            <a:ext cx="9144000" cy="136526"/>
          </a:xfrm>
          <a:custGeom>
            <a:avLst/>
            <a:gdLst>
              <a:gd name="T0" fmla="*/ 9086850 w 21600"/>
              <a:gd name="T1" fmla="*/ 68263 h 21600"/>
              <a:gd name="T2" fmla="*/ 4572000 w 21600"/>
              <a:gd name="T3" fmla="*/ 136526 h 21600"/>
              <a:gd name="T4" fmla="*/ 57150 w 21600"/>
              <a:gd name="T5" fmla="*/ 68263 h 21600"/>
              <a:gd name="T6" fmla="*/ 4572000 w 21600"/>
              <a:gd name="T7" fmla="*/ 0 h 21600"/>
              <a:gd name="T8" fmla="*/ 0 60000 65536"/>
              <a:gd name="T9" fmla="*/ 0 60000 65536"/>
              <a:gd name="T10" fmla="*/ 0 60000 65536"/>
              <a:gd name="T11" fmla="*/ 0 60000 65536"/>
              <a:gd name="T12" fmla="*/ 1935 w 21600"/>
              <a:gd name="T13" fmla="*/ 1935 h 21600"/>
              <a:gd name="T14" fmla="*/ 19665 w 21600"/>
              <a:gd name="T15" fmla="*/ 19665 h 21600"/>
            </a:gdLst>
            <a:ahLst/>
            <a:cxnLst>
              <a:cxn ang="T8">
                <a:pos x="T0" y="T1"/>
              </a:cxn>
              <a:cxn ang="T9">
                <a:pos x="T2" y="T3"/>
              </a:cxn>
              <a:cxn ang="T10">
                <a:pos x="T4" y="T5"/>
              </a:cxn>
              <a:cxn ang="T11">
                <a:pos x="T6" y="T7"/>
              </a:cxn>
            </a:cxnLst>
            <a:rect l="T12" t="T13" r="T14" b="T15"/>
            <a:pathLst>
              <a:path w="21600" h="21600">
                <a:moveTo>
                  <a:pt x="0" y="0"/>
                </a:moveTo>
                <a:lnTo>
                  <a:pt x="270" y="21600"/>
                </a:lnTo>
                <a:lnTo>
                  <a:pt x="21330" y="21600"/>
                </a:lnTo>
                <a:lnTo>
                  <a:pt x="21600" y="0"/>
                </a:lnTo>
                <a:lnTo>
                  <a:pt x="0" y="0"/>
                </a:lnTo>
                <a:close/>
              </a:path>
            </a:pathLst>
          </a:custGeom>
          <a:gradFill rotWithShape="1">
            <a:gsLst>
              <a:gs pos="0">
                <a:srgbClr val="182F47"/>
              </a:gs>
              <a:gs pos="50000">
                <a:srgbClr val="336699"/>
              </a:gs>
              <a:gs pos="100000">
                <a:srgbClr val="182F47"/>
              </a:gs>
            </a:gsLst>
            <a:lin ang="5400000" scaled="1"/>
          </a:gradFill>
          <a:ln>
            <a:noFill/>
          </a:ln>
          <a:effectLst/>
          <a:extLst>
            <a:ext uri="{91240B29-F687-4F45-9708-019B960494DF}">
              <a14:hiddenLine xmlns="" xmlns:a14="http://schemas.microsoft.com/office/drawing/2010/main" w="9525" algn="ctr">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AutoShape 102"/>
          <p:cNvSpPr>
            <a:spLocks noChangeArrowheads="1"/>
          </p:cNvSpPr>
          <p:nvPr userDrawn="1"/>
        </p:nvSpPr>
        <p:spPr bwMode="hidden">
          <a:xfrm flipV="1">
            <a:off x="-1588" y="6745288"/>
            <a:ext cx="9144001" cy="136525"/>
          </a:xfrm>
          <a:custGeom>
            <a:avLst/>
            <a:gdLst>
              <a:gd name="T0" fmla="*/ 9083041 w 21600"/>
              <a:gd name="T1" fmla="*/ 68263 h 21600"/>
              <a:gd name="T2" fmla="*/ 4572001 w 21600"/>
              <a:gd name="T3" fmla="*/ 136525 h 21600"/>
              <a:gd name="T4" fmla="*/ 60960 w 21600"/>
              <a:gd name="T5" fmla="*/ 68263 h 21600"/>
              <a:gd name="T6" fmla="*/ 4572001 w 21600"/>
              <a:gd name="T7" fmla="*/ 0 h 21600"/>
              <a:gd name="T8" fmla="*/ 0 60000 65536"/>
              <a:gd name="T9" fmla="*/ 0 60000 65536"/>
              <a:gd name="T10" fmla="*/ 0 60000 65536"/>
              <a:gd name="T11" fmla="*/ 0 60000 65536"/>
              <a:gd name="T12" fmla="*/ 1944 w 21600"/>
              <a:gd name="T13" fmla="*/ 1944 h 21600"/>
              <a:gd name="T14" fmla="*/ 19656 w 21600"/>
              <a:gd name="T15" fmla="*/ 19656 h 21600"/>
            </a:gdLst>
            <a:ahLst/>
            <a:cxnLst>
              <a:cxn ang="T8">
                <a:pos x="T0" y="T1"/>
              </a:cxn>
              <a:cxn ang="T9">
                <a:pos x="T2" y="T3"/>
              </a:cxn>
              <a:cxn ang="T10">
                <a:pos x="T4" y="T5"/>
              </a:cxn>
              <a:cxn ang="T11">
                <a:pos x="T6" y="T7"/>
              </a:cxn>
            </a:cxnLst>
            <a:rect l="T12" t="T13" r="T14" b="T15"/>
            <a:pathLst>
              <a:path w="21600" h="21600">
                <a:moveTo>
                  <a:pt x="0" y="0"/>
                </a:moveTo>
                <a:lnTo>
                  <a:pt x="288" y="21600"/>
                </a:lnTo>
                <a:lnTo>
                  <a:pt x="21312" y="21600"/>
                </a:lnTo>
                <a:lnTo>
                  <a:pt x="21600" y="0"/>
                </a:lnTo>
                <a:lnTo>
                  <a:pt x="0" y="0"/>
                </a:lnTo>
                <a:close/>
              </a:path>
            </a:pathLst>
          </a:custGeom>
          <a:gradFill rotWithShape="1">
            <a:gsLst>
              <a:gs pos="0">
                <a:srgbClr val="182F47"/>
              </a:gs>
              <a:gs pos="50000">
                <a:srgbClr val="336699"/>
              </a:gs>
              <a:gs pos="100000">
                <a:srgbClr val="182F47"/>
              </a:gs>
            </a:gsLst>
            <a:lin ang="5400000" scaled="1"/>
          </a:gradFill>
          <a:ln>
            <a:noFill/>
          </a:ln>
          <a:effectLst/>
          <a:extLst>
            <a:ext uri="{91240B29-F687-4F45-9708-019B960494DF}">
              <a14:hiddenLine xmlns="" xmlns:a14="http://schemas.microsoft.com/office/drawing/2010/main" w="9525" algn="ctr">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AutoShape 103"/>
          <p:cNvSpPr>
            <a:spLocks noChangeArrowheads="1"/>
          </p:cNvSpPr>
          <p:nvPr userDrawn="1"/>
        </p:nvSpPr>
        <p:spPr bwMode="hidden">
          <a:xfrm>
            <a:off x="1844675" y="85725"/>
            <a:ext cx="136525" cy="6718300"/>
          </a:xfrm>
          <a:prstGeom prst="roundRect">
            <a:avLst>
              <a:gd name="adj" fmla="val 50000"/>
            </a:avLst>
          </a:prstGeom>
          <a:gradFill rotWithShape="1">
            <a:gsLst>
              <a:gs pos="0">
                <a:srgbClr val="182F47"/>
              </a:gs>
              <a:gs pos="50000">
                <a:srgbClr val="336699"/>
              </a:gs>
              <a:gs pos="100000">
                <a:srgbClr val="182F47"/>
              </a:gs>
            </a:gsLst>
            <a:lin ang="0" scaled="1"/>
          </a:gradFill>
          <a:ln>
            <a:noFill/>
          </a:ln>
          <a:effectLst/>
          <a:extLst>
            <a:ext uri="{91240B29-F687-4F45-9708-019B960494DF}">
              <a14:hiddenLine xmlns="" xmlns:a14="http://schemas.microsoft.com/office/drawing/2010/main" w="9525">
                <a:solidFill>
                  <a:schemeClr val="bg2"/>
                </a:solidFill>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 name="Text Box 135"/>
          <p:cNvSpPr txBox="1">
            <a:spLocks noChangeArrowheads="1"/>
          </p:cNvSpPr>
          <p:nvPr userDrawn="1"/>
        </p:nvSpPr>
        <p:spPr bwMode="auto">
          <a:xfrm>
            <a:off x="2101850" y="4800600"/>
            <a:ext cx="2378075" cy="1187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eaLnBrk="1" hangingPunct="1">
              <a:spcBef>
                <a:spcPct val="50000"/>
              </a:spcBef>
            </a:pPr>
            <a:r>
              <a:rPr lang="en-US" sz="2400" b="1">
                <a:solidFill>
                  <a:srgbClr val="003366"/>
                </a:solidFill>
              </a:rPr>
              <a:t>Plunkett </a:t>
            </a:r>
            <a:br>
              <a:rPr lang="en-US" sz="2400" b="1">
                <a:solidFill>
                  <a:srgbClr val="003366"/>
                </a:solidFill>
              </a:rPr>
            </a:br>
            <a:r>
              <a:rPr lang="en-US" sz="2400" b="1">
                <a:solidFill>
                  <a:srgbClr val="003366"/>
                </a:solidFill>
                <a:cs typeface="Arial" pitchFamily="34" charset="0"/>
              </a:rPr>
              <a:t>Attner</a:t>
            </a:r>
            <a:br>
              <a:rPr lang="en-US" sz="2400" b="1">
                <a:solidFill>
                  <a:srgbClr val="003366"/>
                </a:solidFill>
                <a:cs typeface="Arial" pitchFamily="34" charset="0"/>
              </a:rPr>
            </a:br>
            <a:r>
              <a:rPr lang="en-US" sz="2400" b="1">
                <a:solidFill>
                  <a:srgbClr val="003366"/>
                </a:solidFill>
                <a:cs typeface="Arial" pitchFamily="34" charset="0"/>
              </a:rPr>
              <a:t>Allen</a:t>
            </a:r>
          </a:p>
        </p:txBody>
      </p:sp>
      <p:sp>
        <p:nvSpPr>
          <p:cNvPr id="4098" name="Rectangle 2"/>
          <p:cNvSpPr>
            <a:spLocks noGrp="1" noChangeArrowheads="1"/>
          </p:cNvSpPr>
          <p:nvPr>
            <p:ph type="ctrTitle"/>
          </p:nvPr>
        </p:nvSpPr>
        <p:spPr bwMode="auto">
          <a:xfrm>
            <a:off x="2101850" y="685800"/>
            <a:ext cx="3567113" cy="3292475"/>
          </a:xfrm>
          <a:effectLst>
            <a:outerShdw dist="17961" dir="2700000" algn="ctr" rotWithShape="0">
              <a:srgbClr val="003366"/>
            </a:outerShdw>
          </a:effectLst>
          <a:extLst>
            <a:ext uri="{909E8E84-426E-40DD-AFC4-6F175D3DCCD1}">
              <a14:hiddenFill xmlns="" xmlns:a14="http://schemas.microsoft.com/office/drawing/2010/main">
                <a:solidFill>
                  <a:srgbClr val="EAEAEA">
                    <a:alpha val="25999"/>
                  </a:srgbClr>
                </a:solidFill>
              </a14:hiddenFill>
            </a:ext>
            <a:ext uri="{91240B29-F687-4F45-9708-019B960494DF}">
              <a14:hiddenLine xmlns="" xmlns:a14="http://schemas.microsoft.com/office/drawing/2010/main" w="9525" algn="ctr">
                <a:solidFill>
                  <a:schemeClr val="tx1"/>
                </a:solidFill>
                <a:miter lim="800000"/>
                <a:headEnd/>
                <a:tailEnd/>
              </a14:hiddenLine>
            </a:ext>
          </a:extLst>
        </p:spPr>
        <p:txBody>
          <a:bodyPr anchorCtr="1"/>
          <a:lstStyle>
            <a:lvl1pPr algn="ctr">
              <a:defRPr sz="2800" b="1">
                <a:solidFill>
                  <a:srgbClr val="996633"/>
                </a:solidFill>
                <a:latin typeface="Arial" charset="0"/>
              </a:defRPr>
            </a:lvl1pPr>
          </a:lstStyle>
          <a:p>
            <a:pPr lvl="0"/>
            <a:endParaRPr lang="en-US" noProof="0" smtClean="0"/>
          </a:p>
        </p:txBody>
      </p:sp>
      <p:sp>
        <p:nvSpPr>
          <p:cNvPr id="13" name="Rectangle 4"/>
          <p:cNvSpPr>
            <a:spLocks noGrp="1" noChangeArrowheads="1"/>
          </p:cNvSpPr>
          <p:nvPr>
            <p:ph type="ftr" sz="quarter" idx="10"/>
          </p:nvPr>
        </p:nvSpPr>
        <p:spPr>
          <a:xfrm>
            <a:off x="4552950" y="6373813"/>
            <a:ext cx="3286125" cy="293687"/>
          </a:xfrm>
          <a:extLst>
            <a:ext uri="{AF507438-7753-43E0-B8FC-AC1667EBCBE1}">
              <a14:hiddenEffects xmlns="" xmlns:a14="http://schemas.microsoft.com/office/drawing/2010/main">
                <a:effectLst>
                  <a:outerShdw dist="17961" dir="2700000" algn="ctr" rotWithShape="0">
                    <a:schemeClr val="tx1"/>
                  </a:outerShdw>
                </a:effectLst>
              </a14:hiddenEffects>
            </a:ext>
          </a:extLst>
        </p:spPr>
        <p:txBody>
          <a:bodyPr lIns="91440" rIns="91440"/>
          <a:lstStyle>
            <a:lvl1pPr algn="ctr">
              <a:defRPr smtClean="0">
                <a:solidFill>
                  <a:srgbClr val="003366"/>
                </a:solidFill>
                <a:effectLst>
                  <a:outerShdw blurRad="38100" dist="38100" dir="2700000" algn="tl">
                    <a:srgbClr val="C0C0C0"/>
                  </a:outerShdw>
                </a:effectLst>
              </a:defRPr>
            </a:lvl1pPr>
          </a:lstStyle>
          <a:p>
            <a:pPr>
              <a:defRPr/>
            </a:pPr>
            <a:r>
              <a:rPr lang="en-US"/>
              <a:t>© 2008 Thomson/South-Western  All rights reserved.</a:t>
            </a:r>
          </a:p>
        </p:txBody>
      </p:sp>
    </p:spTree>
    <p:extLst>
      <p:ext uri="{BB962C8B-B14F-4D97-AF65-F5344CB8AC3E}">
        <p14:creationId xmlns="" xmlns:p14="http://schemas.microsoft.com/office/powerpoint/2010/main" val="1116260372"/>
      </p:ext>
    </p:extLst>
  </p:cSld>
  <p:clrMapOvr>
    <a:masterClrMapping/>
  </p:clrMapOvr>
  <p:transition>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shadeToTitle="1">
        <a:gradFill flip="none" rotWithShape="1">
          <a:gsLst>
            <a:gs pos="17000">
              <a:schemeClr val="bg2">
                <a:tint val="98000"/>
                <a:shade val="90000"/>
                <a:satMod val="160000"/>
                <a:lumMod val="100000"/>
              </a:schemeClr>
            </a:gs>
            <a:gs pos="60000">
              <a:schemeClr val="bg2">
                <a:tint val="95000"/>
                <a:shade val="100000"/>
                <a:satMod val="130000"/>
                <a:lumMod val="130000"/>
              </a:schemeClr>
            </a:gs>
            <a:gs pos="100000">
              <a:schemeClr val="bg2">
                <a:tint val="97000"/>
                <a:shade val="100000"/>
                <a:hueMod val="100000"/>
                <a:satMod val="140000"/>
                <a:lumMod val="8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8"/>
          <p:cNvSpPr/>
          <p:nvPr/>
        </p:nvSpPr>
        <p:spPr>
          <a:xfrm>
            <a:off x="0" y="3768725"/>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1793875" y="4371975"/>
            <a:ext cx="6511925"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bwMode="auto">
          <a:xfrm>
            <a:off x="1143000" y="731838"/>
            <a:ext cx="6400800" cy="3475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fld id="{CB52FA1F-4CF6-4EE5-A7ED-2ABF8599451A}" type="datetime1">
              <a:rPr lang="en-US" smtClean="0"/>
              <a:pPr>
                <a:defRPr/>
              </a:pPr>
              <a:t>11/9/2011</a:t>
            </a:fld>
            <a:endParaRPr lang="en-US" sz="1000" dirty="0">
              <a:solidFill>
                <a:schemeClr val="tx1"/>
              </a:solidFill>
            </a:endParaRPr>
          </a:p>
        </p:txBody>
      </p:sp>
      <p:sp>
        <p:nvSpPr>
          <p:cNvPr id="5" name="Footer Placeholder 4"/>
          <p:cNvSpPr>
            <a:spLocks noGrp="1"/>
          </p:cNvSpPr>
          <p:nvPr>
            <p:ph type="ftr" sz="quarter" idx="3"/>
          </p:nvPr>
        </p:nvSpPr>
        <p:spPr>
          <a:xfrm>
            <a:off x="457200" y="6172200"/>
            <a:ext cx="3352800"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r>
              <a:rPr lang="en-US" smtClean="0"/>
              <a:t>© 2008 Thomson/South-Western. All rights reserved.</a:t>
            </a:r>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r>
              <a:rPr lang="en-US" smtClean="0"/>
              <a:t>9–</a:t>
            </a:r>
            <a:fld id="{C0730DD1-AAAE-40AC-BEBD-52395B22B850}" type="slidenum">
              <a:rPr lang="en-US" smtClean="0">
                <a:cs typeface="+mn-cs"/>
              </a:rPr>
              <a:pPr>
                <a:defRPr/>
              </a:pPr>
              <a:t>‹#›</a:t>
            </a:fld>
            <a:endParaRPr lang="en-US">
              <a:cs typeface="+mn-cs"/>
            </a:endParaRPr>
          </a:p>
        </p:txBody>
      </p:sp>
      <p:pic>
        <p:nvPicPr>
          <p:cNvPr id="11" name="Picture 6" descr="SW sta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769225" y="6537325"/>
            <a:ext cx="552450" cy="161925"/>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6" descr="SW sta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769225" y="6537325"/>
            <a:ext cx="552450" cy="161925"/>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6" descr="SW star"/>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7769225" y="6537325"/>
            <a:ext cx="552450" cy="161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6" descr="SW star"/>
          <p:cNvPicPr>
            <a:picLocks noChangeAspect="1" noChangeArrowheads="1"/>
          </p:cNvPicPr>
          <p:nvPr userDrawn="1"/>
        </p:nvPicPr>
        <p:blipFill>
          <a:blip r:embed="rId7" cstate="print">
            <a:extLst>
              <a:ext uri="{28A0092B-C50C-407E-A947-70E740481C1C}">
                <a14:useLocalDpi xmlns="" xmlns:a14="http://schemas.microsoft.com/office/drawing/2010/main" val="0"/>
              </a:ext>
            </a:extLst>
          </a:blip>
          <a:srcRect/>
          <a:stretch>
            <a:fillRect/>
          </a:stretch>
        </p:blipFill>
        <p:spPr bwMode="auto">
          <a:xfrm>
            <a:off x="7769225" y="6537325"/>
            <a:ext cx="552450" cy="161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hf hdr="0" dt="0"/>
  <p:txStyles>
    <p:titleStyle>
      <a:lvl1pPr marL="319088" indent="-319088" algn="r" rtl="0" eaLnBrk="1" fontAlgn="base" hangingPunct="1">
        <a:spcBef>
          <a:spcPct val="0"/>
        </a:spcBef>
        <a:spcAft>
          <a:spcPct val="0"/>
        </a:spcAft>
        <a:buClr>
          <a:srgbClr val="C3260C"/>
        </a:buClr>
        <a:buSzPct val="128000"/>
        <a:buFont typeface="Georgia"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2pPr>
      <a:lvl3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3pPr>
      <a:lvl4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4pPr>
      <a:lvl5pPr marL="319088" indent="-319088" algn="r" rtl="0" eaLnBrk="1" fontAlgn="base" hangingPunct="1">
        <a:spcBef>
          <a:spcPct val="0"/>
        </a:spcBef>
        <a:spcAft>
          <a:spcPct val="0"/>
        </a:spcAft>
        <a:buClr>
          <a:srgbClr val="C3260C"/>
        </a:buClr>
        <a:buSzPct val="128000"/>
        <a:buFont typeface="Georgia"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1" fontAlgn="base" hangingPunct="1">
        <a:spcBef>
          <a:spcPct val="20000"/>
        </a:spcBef>
        <a:spcAft>
          <a:spcPts val="300"/>
        </a:spcAft>
        <a:buClr>
          <a:srgbClr val="C3260C"/>
        </a:buClr>
        <a:buSzPct val="130000"/>
        <a:buFont typeface="Georgia" pitchFamily="18" charset="0"/>
        <a:buChar char="*"/>
        <a:defRPr sz="2200" kern="1200">
          <a:solidFill>
            <a:srgbClr val="404040"/>
          </a:solidFill>
          <a:latin typeface="+mn-lt"/>
          <a:ea typeface="+mn-ea"/>
          <a:cs typeface="+mn-cs"/>
        </a:defRPr>
      </a:lvl1pPr>
      <a:lvl2pPr marL="547688" indent="-182563" algn="l" rtl="0" eaLnBrk="1" fontAlgn="base" hangingPunct="1">
        <a:spcBef>
          <a:spcPct val="20000"/>
        </a:spcBef>
        <a:spcAft>
          <a:spcPts val="300"/>
        </a:spcAft>
        <a:buClr>
          <a:srgbClr val="C3260C"/>
        </a:buClr>
        <a:buSzPct val="130000"/>
        <a:buFont typeface="Georgia" pitchFamily="18" charset="0"/>
        <a:buChar char="*"/>
        <a:defRPr sz="2000" kern="1200">
          <a:solidFill>
            <a:srgbClr val="404040"/>
          </a:solidFill>
          <a:latin typeface="+mn-lt"/>
          <a:ea typeface="+mn-ea"/>
          <a:cs typeface="+mn-cs"/>
        </a:defRPr>
      </a:lvl2pPr>
      <a:lvl3pPr marL="822325" indent="-182563" algn="l" rtl="0" eaLnBrk="1" fontAlgn="base" hangingPunct="1">
        <a:spcBef>
          <a:spcPct val="20000"/>
        </a:spcBef>
        <a:spcAft>
          <a:spcPts val="300"/>
        </a:spcAft>
        <a:buClr>
          <a:srgbClr val="C3260C"/>
        </a:buClr>
        <a:buSzPct val="130000"/>
        <a:buFont typeface="Georgia" pitchFamily="18" charset="0"/>
        <a:buChar char="*"/>
        <a:defRPr kern="1200">
          <a:solidFill>
            <a:srgbClr val="404040"/>
          </a:solidFill>
          <a:latin typeface="+mn-lt"/>
          <a:ea typeface="+mn-ea"/>
          <a:cs typeface="+mn-cs"/>
        </a:defRPr>
      </a:lvl3pPr>
      <a:lvl4pPr marL="1096963" indent="-182563" algn="l" rtl="0" eaLnBrk="1" fontAlgn="base" hangingPunct="1">
        <a:spcBef>
          <a:spcPct val="20000"/>
        </a:spcBef>
        <a:spcAft>
          <a:spcPts val="300"/>
        </a:spcAft>
        <a:buClr>
          <a:srgbClr val="C3260C"/>
        </a:buClr>
        <a:buSzPct val="130000"/>
        <a:buFont typeface="Georgia" pitchFamily="18" charset="0"/>
        <a:buChar char="*"/>
        <a:defRPr sz="1600" kern="1200">
          <a:solidFill>
            <a:srgbClr val="404040"/>
          </a:solidFill>
          <a:latin typeface="+mn-lt"/>
          <a:ea typeface="+mn-ea"/>
          <a:cs typeface="+mn-cs"/>
        </a:defRPr>
      </a:lvl4pPr>
      <a:lvl5pPr marL="1389063" indent="-182563" algn="l" rtl="0" eaLnBrk="1" fontAlgn="base" hangingPunct="1">
        <a:spcBef>
          <a:spcPct val="20000"/>
        </a:spcBef>
        <a:spcAft>
          <a:spcPts val="300"/>
        </a:spcAft>
        <a:buClr>
          <a:srgbClr val="C3260C"/>
        </a:buClr>
        <a:buSzPct val="130000"/>
        <a:buFont typeface="Georgia"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94585" y="4288775"/>
            <a:ext cx="6766485" cy="1060444"/>
          </a:xfrm>
          <a:prstGeom prst="rect">
            <a:avLst/>
          </a:prstGeom>
          <a:solidFill>
            <a:srgbClr val="1655A2">
              <a:alpha val="69020"/>
            </a:srgbClr>
          </a:solidFill>
          <a:effectLst/>
        </p:spPr>
        <p:txBody>
          <a:bodyPr/>
          <a:lstStyle>
            <a:lvl1pPr marL="319088" indent="-319088" eaLnBrk="0" hangingPunct="0">
              <a:buClr>
                <a:srgbClr val="C3260C"/>
              </a:buClr>
              <a:buSzPct val="128000"/>
              <a:buFont typeface="Georgia" pitchFamily="18" charset="0"/>
              <a:buChar char="*"/>
              <a:defRPr sz="4600" b="1" baseline="0">
                <a:solidFill>
                  <a:schemeClr val="bg1"/>
                </a:solidFill>
                <a:effectLst>
                  <a:reflection blurRad="6350" stA="55000" endA="300" endPos="45500" dir="5400000" sy="-100000" algn="bl" rotWithShape="0"/>
                </a:effectLst>
                <a:latin typeface="+mj-lt"/>
                <a:ea typeface="+mj-ea"/>
                <a:cs typeface="+mj-cs"/>
              </a:defRPr>
            </a:lvl1pPr>
            <a:lvl2pPr marL="319088" indent="-319088" algn="r" eaLnBrk="0" hangingPunct="0">
              <a:buClr>
                <a:srgbClr val="C3260C"/>
              </a:buClr>
              <a:buSzPct val="128000"/>
              <a:buFont typeface="Georgia" pitchFamily="18" charset="0"/>
              <a:buChar char="*"/>
              <a:defRPr sz="4600" b="1">
                <a:latin typeface="Trebuchet MS" pitchFamily="34" charset="0"/>
              </a:defRPr>
            </a:lvl2pPr>
            <a:lvl3pPr marL="319088" indent="-319088" algn="r" eaLnBrk="0" hangingPunct="0">
              <a:buClr>
                <a:srgbClr val="C3260C"/>
              </a:buClr>
              <a:buSzPct val="128000"/>
              <a:buFont typeface="Georgia" pitchFamily="18" charset="0"/>
              <a:buChar char="*"/>
              <a:defRPr sz="4600" b="1">
                <a:latin typeface="Trebuchet MS" pitchFamily="34" charset="0"/>
              </a:defRPr>
            </a:lvl3pPr>
            <a:lvl4pPr marL="319088" indent="-319088" algn="r" eaLnBrk="0" hangingPunct="0">
              <a:buClr>
                <a:srgbClr val="C3260C"/>
              </a:buClr>
              <a:buSzPct val="128000"/>
              <a:buFont typeface="Georgia" pitchFamily="18" charset="0"/>
              <a:buChar char="*"/>
              <a:defRPr sz="4600" b="1">
                <a:latin typeface="Trebuchet MS" pitchFamily="34" charset="0"/>
              </a:defRPr>
            </a:lvl4pPr>
            <a:lvl5pPr marL="319088" indent="-319088" algn="r" eaLnBrk="0" hangingPunct="0">
              <a:buClr>
                <a:srgbClr val="C3260C"/>
              </a:buClr>
              <a:buSzPct val="128000"/>
              <a:buFont typeface="Georgia" pitchFamily="18" charset="0"/>
              <a:buChar char="*"/>
              <a:defRPr sz="4600" b="1">
                <a:latin typeface="Trebuchet MS" pitchFamily="34" charset="0"/>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defRPr/>
            </a:pPr>
            <a:r>
              <a:rPr lang="en-US" sz="3200" dirty="0" smtClean="0"/>
              <a:t>Chapter 8: Organizational Design, Culture, and Change</a:t>
            </a:r>
            <a:endParaRPr lang="en-US" sz="3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0106" name="Rectangle 10"/>
          <p:cNvSpPr>
            <a:spLocks noGrp="1" noChangeArrowheads="1"/>
          </p:cNvSpPr>
          <p:nvPr>
            <p:ph sz="quarter" idx="13"/>
          </p:nvPr>
        </p:nvSpPr>
        <p:spPr>
          <a:xfrm>
            <a:off x="1188757" y="1989165"/>
            <a:ext cx="6400800" cy="3474720"/>
          </a:xfrm>
        </p:spPr>
        <p:txBody>
          <a:bodyPr/>
          <a:lstStyle/>
          <a:p>
            <a:pPr marL="461963" indent="-461963" eaLnBrk="1" hangingPunct="1">
              <a:spcBef>
                <a:spcPct val="35000"/>
              </a:spcBef>
              <a:buClr>
                <a:srgbClr val="C00000"/>
              </a:buClr>
              <a:buFontTx/>
              <a:buAutoNum type="arabicPeriod"/>
              <a:defRPr/>
            </a:pPr>
            <a:r>
              <a:rPr lang="en-US" sz="2000" dirty="0" smtClean="0">
                <a:solidFill>
                  <a:srgbClr val="003366"/>
                </a:solidFill>
              </a:rPr>
              <a:t>Define organizational design and describe its four objectives</a:t>
            </a:r>
          </a:p>
          <a:p>
            <a:pPr marL="461963" indent="-461963" eaLnBrk="1" hangingPunct="1">
              <a:spcBef>
                <a:spcPct val="35000"/>
              </a:spcBef>
              <a:buClr>
                <a:srgbClr val="C00000"/>
              </a:buClr>
              <a:buFontTx/>
              <a:buAutoNum type="arabicPeriod"/>
              <a:defRPr/>
            </a:pPr>
            <a:r>
              <a:rPr lang="en-US" sz="2000" dirty="0" smtClean="0">
                <a:solidFill>
                  <a:srgbClr val="003366"/>
                </a:solidFill>
              </a:rPr>
              <a:t>Distinguish between mechanistic and organic organizational structures</a:t>
            </a:r>
          </a:p>
          <a:p>
            <a:pPr marL="461963" indent="-461963" eaLnBrk="1" hangingPunct="1">
              <a:spcBef>
                <a:spcPct val="35000"/>
              </a:spcBef>
              <a:buClr>
                <a:srgbClr val="C00000"/>
              </a:buClr>
              <a:buFontTx/>
              <a:buAutoNum type="arabicPeriod"/>
              <a:defRPr/>
            </a:pPr>
            <a:r>
              <a:rPr lang="en-US" sz="2000" dirty="0" smtClean="0">
                <a:solidFill>
                  <a:srgbClr val="003366"/>
                </a:solidFill>
              </a:rPr>
              <a:t>Discuss the influence that contingency factors—organizational strategy, environment, size, age, and technology—have on organizational design</a:t>
            </a:r>
          </a:p>
          <a:p>
            <a:pPr marL="461963" indent="-461963" eaLnBrk="1" hangingPunct="1">
              <a:spcBef>
                <a:spcPct val="35000"/>
              </a:spcBef>
              <a:buClr>
                <a:srgbClr val="C00000"/>
              </a:buClr>
              <a:buFontTx/>
              <a:buAutoNum type="arabicPeriod"/>
              <a:defRPr/>
            </a:pPr>
            <a:r>
              <a:rPr lang="en-US" sz="2000" dirty="0" smtClean="0">
                <a:solidFill>
                  <a:srgbClr val="003366"/>
                </a:solidFill>
              </a:rPr>
              <a:t>Describe the characteristics, advantages, and disadvantages of functional, divisional, matrix, team, and network structural designs</a:t>
            </a:r>
          </a:p>
          <a:p>
            <a:pPr marL="461963" indent="-461963" eaLnBrk="1" hangingPunct="1">
              <a:spcBef>
                <a:spcPct val="35000"/>
              </a:spcBef>
              <a:buClr>
                <a:srgbClr val="C00000"/>
              </a:buClr>
              <a:buFontTx/>
              <a:buAutoNum type="arabicPeriod"/>
              <a:defRPr/>
            </a:pPr>
            <a:r>
              <a:rPr lang="en-US" sz="2000" dirty="0" smtClean="0">
                <a:solidFill>
                  <a:srgbClr val="003366"/>
                </a:solidFill>
              </a:rPr>
              <a:t>Define organizational culture and describe the ways that culture is manifested</a:t>
            </a:r>
          </a:p>
        </p:txBody>
      </p:sp>
      <p:sp>
        <p:nvSpPr>
          <p:cNvPr id="260107" name="Rectangle 11"/>
          <p:cNvSpPr>
            <a:spLocks noChangeArrowheads="1"/>
          </p:cNvSpPr>
          <p:nvPr/>
        </p:nvSpPr>
        <p:spPr bwMode="blackWhite">
          <a:xfrm>
            <a:off x="544513" y="1143000"/>
            <a:ext cx="7227887" cy="822325"/>
          </a:xfrm>
          <a:prstGeom prst="rect">
            <a:avLst/>
          </a:prstGeom>
          <a:noFill/>
          <a:ln>
            <a:noFill/>
          </a:ln>
          <a:effectLst/>
          <a:extLst>
            <a:ext uri="{909E8E84-426E-40DD-AFC4-6F175D3DCCD1}">
              <a14:hiddenFill xmlns="" xmlns:a14="http://schemas.microsoft.com/office/drawing/2010/main">
                <a:solidFill>
                  <a:srgbClr val="CC6600"/>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rgbClr val="EAEAEA"/>
                  </a:outerShdw>
                </a:effectLst>
              </a14:hiddenEffects>
            </a:ext>
          </a:extLst>
        </p:spPr>
        <p:txBody>
          <a:bodyPr>
            <a:spAutoFit/>
          </a:bodyPr>
          <a:lstStyle/>
          <a:p>
            <a:pPr>
              <a:spcBef>
                <a:spcPct val="20000"/>
              </a:spcBef>
              <a:defRPr/>
            </a:pPr>
            <a:r>
              <a:rPr lang="en-US" sz="2400" dirty="0">
                <a:solidFill>
                  <a:srgbClr val="336699"/>
                </a:solidFill>
                <a:effectLst>
                  <a:outerShdw blurRad="38100" dist="38100" dir="2700000" algn="tl">
                    <a:srgbClr val="C0C0C0"/>
                  </a:outerShdw>
                </a:effectLst>
                <a:latin typeface="Arial" charset="0"/>
              </a:rPr>
              <a:t>After reading and studying this chapter, you should be able to:</a:t>
            </a:r>
          </a:p>
        </p:txBody>
      </p:sp>
      <p:sp>
        <p:nvSpPr>
          <p:cNvPr id="2" name="Title 1"/>
          <p:cNvSpPr>
            <a:spLocks noGrp="1"/>
          </p:cNvSpPr>
          <p:nvPr>
            <p:ph type="title"/>
          </p:nvPr>
        </p:nvSpPr>
        <p:spPr>
          <a:xfrm>
            <a:off x="548683" y="166812"/>
            <a:ext cx="7955193" cy="976188"/>
          </a:xfrm>
        </p:spPr>
        <p:txBody>
          <a:bodyPr/>
          <a:lstStyle/>
          <a:p>
            <a:r>
              <a:rPr lang="en-US" dirty="0" smtClean="0"/>
              <a:t>Learning Objectives</a:t>
            </a:r>
            <a:endParaRPr lang="en-US" dirty="0"/>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a:t>
            </a:fld>
            <a:endParaRPr lang="en-US" dirty="0">
              <a:cs typeface="+mn-cs"/>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0106">
                                            <p:txEl>
                                              <p:pRg st="0" end="0"/>
                                            </p:txEl>
                                          </p:spTgt>
                                        </p:tgtEl>
                                        <p:attrNameLst>
                                          <p:attrName>style.visibility</p:attrName>
                                        </p:attrNameLst>
                                      </p:cBhvr>
                                      <p:to>
                                        <p:strVal val="visible"/>
                                      </p:to>
                                    </p:set>
                                    <p:animEffect transition="in" filter="wipe(left)">
                                      <p:cBhvr>
                                        <p:cTn id="7" dur="500"/>
                                        <p:tgtEl>
                                          <p:spTgt spid="2601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0106">
                                            <p:txEl>
                                              <p:pRg st="1" end="1"/>
                                            </p:txEl>
                                          </p:spTgt>
                                        </p:tgtEl>
                                        <p:attrNameLst>
                                          <p:attrName>style.visibility</p:attrName>
                                        </p:attrNameLst>
                                      </p:cBhvr>
                                      <p:to>
                                        <p:strVal val="visible"/>
                                      </p:to>
                                    </p:set>
                                    <p:animEffect transition="in" filter="wipe(left)">
                                      <p:cBhvr>
                                        <p:cTn id="12" dur="500"/>
                                        <p:tgtEl>
                                          <p:spTgt spid="26010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0106">
                                            <p:txEl>
                                              <p:pRg st="2" end="2"/>
                                            </p:txEl>
                                          </p:spTgt>
                                        </p:tgtEl>
                                        <p:attrNameLst>
                                          <p:attrName>style.visibility</p:attrName>
                                        </p:attrNameLst>
                                      </p:cBhvr>
                                      <p:to>
                                        <p:strVal val="visible"/>
                                      </p:to>
                                    </p:set>
                                    <p:animEffect transition="in" filter="wipe(left)">
                                      <p:cBhvr>
                                        <p:cTn id="17" dur="500"/>
                                        <p:tgtEl>
                                          <p:spTgt spid="26010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0106">
                                            <p:txEl>
                                              <p:pRg st="3" end="3"/>
                                            </p:txEl>
                                          </p:spTgt>
                                        </p:tgtEl>
                                        <p:attrNameLst>
                                          <p:attrName>style.visibility</p:attrName>
                                        </p:attrNameLst>
                                      </p:cBhvr>
                                      <p:to>
                                        <p:strVal val="visible"/>
                                      </p:to>
                                    </p:set>
                                    <p:animEffect transition="in" filter="wipe(left)">
                                      <p:cBhvr>
                                        <p:cTn id="22" dur="500"/>
                                        <p:tgtEl>
                                          <p:spTgt spid="26010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0106">
                                            <p:txEl>
                                              <p:pRg st="4" end="4"/>
                                            </p:txEl>
                                          </p:spTgt>
                                        </p:tgtEl>
                                        <p:attrNameLst>
                                          <p:attrName>style.visibility</p:attrName>
                                        </p:attrNameLst>
                                      </p:cBhvr>
                                      <p:to>
                                        <p:strVal val="visible"/>
                                      </p:to>
                                    </p:set>
                                    <p:animEffect transition="in" filter="wipe(left)">
                                      <p:cBhvr>
                                        <p:cTn id="27" dur="500"/>
                                        <p:tgtEl>
                                          <p:spTgt spid="2601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6" grpId="0" build="p" bldLvl="3"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8868" name="Rectangle 4"/>
          <p:cNvSpPr>
            <a:spLocks noGrp="1" noChangeArrowheads="1"/>
          </p:cNvSpPr>
          <p:nvPr>
            <p:ph sz="quarter" idx="13"/>
          </p:nvPr>
        </p:nvSpPr>
        <p:spPr>
          <a:xfrm>
            <a:off x="640122" y="1950528"/>
            <a:ext cx="8138072" cy="3474720"/>
          </a:xfrm>
        </p:spPr>
        <p:txBody>
          <a:bodyPr/>
          <a:lstStyle/>
          <a:p>
            <a:pPr marL="461963" indent="-461963" eaLnBrk="1" hangingPunct="1">
              <a:spcBef>
                <a:spcPct val="35000"/>
              </a:spcBef>
              <a:buClr>
                <a:srgbClr val="C00000"/>
              </a:buClr>
              <a:buFontTx/>
              <a:buAutoNum type="arabicPeriod" startAt="6"/>
              <a:defRPr/>
            </a:pPr>
            <a:r>
              <a:rPr lang="en-US" sz="2000" dirty="0" smtClean="0">
                <a:solidFill>
                  <a:srgbClr val="003366"/>
                </a:solidFill>
              </a:rPr>
              <a:t>Explain the role of managers and employees in creating culture and making a culture effective</a:t>
            </a:r>
          </a:p>
          <a:p>
            <a:pPr marL="461963" indent="-461963" eaLnBrk="1" hangingPunct="1">
              <a:spcBef>
                <a:spcPct val="35000"/>
              </a:spcBef>
              <a:buClr>
                <a:srgbClr val="C00000"/>
              </a:buClr>
              <a:buFontTx/>
              <a:buAutoNum type="arabicPeriod" startAt="6"/>
              <a:defRPr/>
            </a:pPr>
            <a:r>
              <a:rPr lang="en-US" sz="2000" dirty="0" smtClean="0">
                <a:solidFill>
                  <a:srgbClr val="003366"/>
                </a:solidFill>
              </a:rPr>
              <a:t>Define change and identify the kinds of change that can occur in an organization</a:t>
            </a:r>
          </a:p>
          <a:p>
            <a:pPr marL="461963" indent="-461963" eaLnBrk="1" hangingPunct="1">
              <a:spcBef>
                <a:spcPct val="35000"/>
              </a:spcBef>
              <a:buClr>
                <a:srgbClr val="C00000"/>
              </a:buClr>
              <a:buFontTx/>
              <a:buAutoNum type="arabicPeriod" startAt="6"/>
              <a:defRPr/>
            </a:pPr>
            <a:r>
              <a:rPr lang="en-US" sz="2000" dirty="0" smtClean="0">
                <a:solidFill>
                  <a:srgbClr val="003366"/>
                </a:solidFill>
              </a:rPr>
              <a:t>Explain the steps managers can follow to implement planned change</a:t>
            </a:r>
          </a:p>
          <a:p>
            <a:pPr marL="461963" indent="-461963" eaLnBrk="1" hangingPunct="1">
              <a:spcBef>
                <a:spcPct val="35000"/>
              </a:spcBef>
              <a:buClr>
                <a:srgbClr val="C00000"/>
              </a:buClr>
              <a:buFontTx/>
              <a:buAutoNum type="arabicPeriod" startAt="6"/>
              <a:defRPr/>
            </a:pPr>
            <a:r>
              <a:rPr lang="en-US" sz="2000" dirty="0" smtClean="0">
                <a:solidFill>
                  <a:srgbClr val="003366"/>
                </a:solidFill>
              </a:rPr>
              <a:t>Identify the organizational qualities that promote change</a:t>
            </a:r>
          </a:p>
          <a:p>
            <a:pPr marL="461963" indent="-461963" eaLnBrk="1" hangingPunct="1">
              <a:spcBef>
                <a:spcPct val="35000"/>
              </a:spcBef>
              <a:buClr>
                <a:srgbClr val="C00000"/>
              </a:buClr>
              <a:buFontTx/>
              <a:buAutoNum type="arabicPeriod" startAt="6"/>
              <a:defRPr/>
            </a:pPr>
            <a:r>
              <a:rPr lang="en-US" sz="2000" dirty="0" smtClean="0">
                <a:solidFill>
                  <a:srgbClr val="003366"/>
                </a:solidFill>
              </a:rPr>
              <a:t>Explain why people resist change and what managers can do to overcome that resistance</a:t>
            </a:r>
          </a:p>
          <a:p>
            <a:pPr marL="461963" indent="-461963" eaLnBrk="1" hangingPunct="1">
              <a:spcBef>
                <a:spcPct val="35000"/>
              </a:spcBef>
              <a:buClr>
                <a:srgbClr val="C00000"/>
              </a:buClr>
              <a:buFontTx/>
              <a:buAutoNum type="arabicPeriod" startAt="6"/>
              <a:defRPr/>
            </a:pPr>
            <a:r>
              <a:rPr lang="en-US" sz="2000" dirty="0" smtClean="0">
                <a:solidFill>
                  <a:srgbClr val="003366"/>
                </a:solidFill>
              </a:rPr>
              <a:t>Explain why change efforts fail</a:t>
            </a:r>
          </a:p>
          <a:p>
            <a:pPr marL="461963" indent="-461963" eaLnBrk="1" hangingPunct="1">
              <a:spcBef>
                <a:spcPct val="35000"/>
              </a:spcBef>
              <a:buClr>
                <a:srgbClr val="C00000"/>
              </a:buClr>
              <a:buFontTx/>
              <a:buAutoNum type="arabicPeriod" startAt="6"/>
              <a:defRPr/>
            </a:pPr>
            <a:r>
              <a:rPr lang="en-US" sz="2000" dirty="0" smtClean="0">
                <a:solidFill>
                  <a:srgbClr val="003366"/>
                </a:solidFill>
              </a:rPr>
              <a:t>Explain the purpose of an organizational development program</a:t>
            </a:r>
          </a:p>
        </p:txBody>
      </p:sp>
      <p:sp>
        <p:nvSpPr>
          <p:cNvPr id="548869" name="Rectangle 5"/>
          <p:cNvSpPr>
            <a:spLocks noChangeArrowheads="1"/>
          </p:cNvSpPr>
          <p:nvPr/>
        </p:nvSpPr>
        <p:spPr bwMode="blackWhite">
          <a:xfrm>
            <a:off x="544513" y="1143000"/>
            <a:ext cx="7227887" cy="822325"/>
          </a:xfrm>
          <a:prstGeom prst="rect">
            <a:avLst/>
          </a:prstGeom>
          <a:noFill/>
          <a:ln>
            <a:noFill/>
          </a:ln>
          <a:effectLst/>
          <a:extLst>
            <a:ext uri="{909E8E84-426E-40DD-AFC4-6F175D3DCCD1}">
              <a14:hiddenFill xmlns="" xmlns:a14="http://schemas.microsoft.com/office/drawing/2010/main">
                <a:solidFill>
                  <a:srgbClr val="CC6600"/>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107763" dir="2700000" algn="ctr" rotWithShape="0">
                    <a:srgbClr val="EAEAEA"/>
                  </a:outerShdw>
                </a:effectLst>
              </a14:hiddenEffects>
            </a:ext>
          </a:extLst>
        </p:spPr>
        <p:txBody>
          <a:bodyPr>
            <a:spAutoFit/>
          </a:bodyPr>
          <a:lstStyle/>
          <a:p>
            <a:pPr>
              <a:spcBef>
                <a:spcPct val="20000"/>
              </a:spcBef>
              <a:defRPr/>
            </a:pPr>
            <a:r>
              <a:rPr lang="en-US" sz="2400">
                <a:solidFill>
                  <a:srgbClr val="336699"/>
                </a:solidFill>
                <a:effectLst>
                  <a:outerShdw blurRad="38100" dist="38100" dir="2700000" algn="tl">
                    <a:srgbClr val="C0C0C0"/>
                  </a:outerShdw>
                </a:effectLst>
                <a:latin typeface="Arial" charset="0"/>
              </a:rPr>
              <a:t>After reading and studying this chapter, you should be able to:</a:t>
            </a:r>
          </a:p>
        </p:txBody>
      </p:sp>
      <p:sp>
        <p:nvSpPr>
          <p:cNvPr id="2" name="Title 1"/>
          <p:cNvSpPr>
            <a:spLocks noGrp="1"/>
          </p:cNvSpPr>
          <p:nvPr>
            <p:ph type="title"/>
          </p:nvPr>
        </p:nvSpPr>
        <p:spPr>
          <a:xfrm>
            <a:off x="544513" y="228635"/>
            <a:ext cx="7955193" cy="914365"/>
          </a:xfrm>
        </p:spPr>
        <p:txBody>
          <a:bodyPr/>
          <a:lstStyle/>
          <a:p>
            <a:r>
              <a:rPr lang="en-US" dirty="0" smtClean="0"/>
              <a:t>Learning Objectives </a:t>
            </a:r>
            <a:r>
              <a:rPr lang="en-US" sz="3600" dirty="0" smtClean="0"/>
              <a:t>(Cont.)</a:t>
            </a:r>
            <a:endParaRPr lang="en-US" sz="3600" dirty="0"/>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a:t>
            </a:fld>
            <a:endParaRPr lang="en-US" dirty="0">
              <a:cs typeface="+mn-cs"/>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8868">
                                            <p:txEl>
                                              <p:pRg st="0" end="0"/>
                                            </p:txEl>
                                          </p:spTgt>
                                        </p:tgtEl>
                                        <p:attrNameLst>
                                          <p:attrName>style.visibility</p:attrName>
                                        </p:attrNameLst>
                                      </p:cBhvr>
                                      <p:to>
                                        <p:strVal val="visible"/>
                                      </p:to>
                                    </p:set>
                                    <p:animEffect transition="in" filter="wipe(left)">
                                      <p:cBhvr>
                                        <p:cTn id="7" dur="500"/>
                                        <p:tgtEl>
                                          <p:spTgt spid="54886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8868">
                                            <p:txEl>
                                              <p:pRg st="1" end="1"/>
                                            </p:txEl>
                                          </p:spTgt>
                                        </p:tgtEl>
                                        <p:attrNameLst>
                                          <p:attrName>style.visibility</p:attrName>
                                        </p:attrNameLst>
                                      </p:cBhvr>
                                      <p:to>
                                        <p:strVal val="visible"/>
                                      </p:to>
                                    </p:set>
                                    <p:animEffect transition="in" filter="wipe(left)">
                                      <p:cBhvr>
                                        <p:cTn id="12" dur="500"/>
                                        <p:tgtEl>
                                          <p:spTgt spid="54886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8868">
                                            <p:txEl>
                                              <p:pRg st="2" end="2"/>
                                            </p:txEl>
                                          </p:spTgt>
                                        </p:tgtEl>
                                        <p:attrNameLst>
                                          <p:attrName>style.visibility</p:attrName>
                                        </p:attrNameLst>
                                      </p:cBhvr>
                                      <p:to>
                                        <p:strVal val="visible"/>
                                      </p:to>
                                    </p:set>
                                    <p:animEffect transition="in" filter="wipe(left)">
                                      <p:cBhvr>
                                        <p:cTn id="17" dur="500"/>
                                        <p:tgtEl>
                                          <p:spTgt spid="54886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48868">
                                            <p:txEl>
                                              <p:pRg st="3" end="3"/>
                                            </p:txEl>
                                          </p:spTgt>
                                        </p:tgtEl>
                                        <p:attrNameLst>
                                          <p:attrName>style.visibility</p:attrName>
                                        </p:attrNameLst>
                                      </p:cBhvr>
                                      <p:to>
                                        <p:strVal val="visible"/>
                                      </p:to>
                                    </p:set>
                                    <p:animEffect transition="in" filter="wipe(left)">
                                      <p:cBhvr>
                                        <p:cTn id="22" dur="500"/>
                                        <p:tgtEl>
                                          <p:spTgt spid="54886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48868">
                                            <p:txEl>
                                              <p:pRg st="4" end="4"/>
                                            </p:txEl>
                                          </p:spTgt>
                                        </p:tgtEl>
                                        <p:attrNameLst>
                                          <p:attrName>style.visibility</p:attrName>
                                        </p:attrNameLst>
                                      </p:cBhvr>
                                      <p:to>
                                        <p:strVal val="visible"/>
                                      </p:to>
                                    </p:set>
                                    <p:animEffect transition="in" filter="wipe(left)">
                                      <p:cBhvr>
                                        <p:cTn id="27" dur="500"/>
                                        <p:tgtEl>
                                          <p:spTgt spid="54886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48868">
                                            <p:txEl>
                                              <p:pRg st="5" end="5"/>
                                            </p:txEl>
                                          </p:spTgt>
                                        </p:tgtEl>
                                        <p:attrNameLst>
                                          <p:attrName>style.visibility</p:attrName>
                                        </p:attrNameLst>
                                      </p:cBhvr>
                                      <p:to>
                                        <p:strVal val="visible"/>
                                      </p:to>
                                    </p:set>
                                    <p:animEffect transition="in" filter="wipe(left)">
                                      <p:cBhvr>
                                        <p:cTn id="32" dur="500"/>
                                        <p:tgtEl>
                                          <p:spTgt spid="54886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48868">
                                            <p:txEl>
                                              <p:pRg st="6" end="6"/>
                                            </p:txEl>
                                          </p:spTgt>
                                        </p:tgtEl>
                                        <p:attrNameLst>
                                          <p:attrName>style.visibility</p:attrName>
                                        </p:attrNameLst>
                                      </p:cBhvr>
                                      <p:to>
                                        <p:strVal val="visible"/>
                                      </p:to>
                                    </p:set>
                                    <p:animEffect transition="in" filter="wipe(left)">
                                      <p:cBhvr>
                                        <p:cTn id="37" dur="500"/>
                                        <p:tgtEl>
                                          <p:spTgt spid="54886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8868"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2"/>
          <p:cNvSpPr>
            <a:spLocks noGrp="1" noChangeArrowheads="1"/>
          </p:cNvSpPr>
          <p:nvPr>
            <p:ph type="title"/>
          </p:nvPr>
        </p:nvSpPr>
        <p:spPr>
          <a:xfrm>
            <a:off x="365806" y="411513"/>
            <a:ext cx="8412387" cy="731512"/>
          </a:xfrm>
        </p:spPr>
        <p:txBody>
          <a:bodyPr/>
          <a:lstStyle/>
          <a:p>
            <a:pPr eaLnBrk="1" hangingPunct="1">
              <a:defRPr/>
            </a:pPr>
            <a:r>
              <a:rPr lang="en-US" sz="3600" dirty="0" smtClean="0"/>
              <a:t>Designing Organizational Structures</a:t>
            </a:r>
          </a:p>
        </p:txBody>
      </p:sp>
      <p:sp>
        <p:nvSpPr>
          <p:cNvPr id="733187" name="Freeform 3"/>
          <p:cNvSpPr>
            <a:spLocks/>
          </p:cNvSpPr>
          <p:nvPr/>
        </p:nvSpPr>
        <p:spPr bwMode="blackWhite">
          <a:xfrm>
            <a:off x="914400" y="3197225"/>
            <a:ext cx="533400" cy="609600"/>
          </a:xfrm>
          <a:custGeom>
            <a:avLst/>
            <a:gdLst>
              <a:gd name="T0" fmla="*/ 0 w 480"/>
              <a:gd name="T1" fmla="*/ 0 h 528"/>
              <a:gd name="T2" fmla="*/ 0 w 480"/>
              <a:gd name="T3" fmla="*/ 609600 h 528"/>
              <a:gd name="T4" fmla="*/ 533400 w 480"/>
              <a:gd name="T5" fmla="*/ 6096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733188" name="Rectangle 4"/>
          <p:cNvSpPr>
            <a:spLocks noChangeArrowheads="1"/>
          </p:cNvSpPr>
          <p:nvPr/>
        </p:nvSpPr>
        <p:spPr bwMode="auto">
          <a:xfrm>
            <a:off x="1447800" y="4337050"/>
            <a:ext cx="67818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800"/>
              <a:t>Developing the interrelationships of the departments</a:t>
            </a:r>
          </a:p>
        </p:txBody>
      </p:sp>
      <p:sp>
        <p:nvSpPr>
          <p:cNvPr id="733189" name="AutoShape 5"/>
          <p:cNvSpPr>
            <a:spLocks noChangeArrowheads="1"/>
          </p:cNvSpPr>
          <p:nvPr/>
        </p:nvSpPr>
        <p:spPr bwMode="blackWhite">
          <a:xfrm>
            <a:off x="631825" y="2584450"/>
            <a:ext cx="7597775" cy="611188"/>
          </a:xfrm>
          <a:prstGeom prst="roundRect">
            <a:avLst>
              <a:gd name="adj" fmla="val 16667"/>
            </a:avLst>
          </a:prstGeom>
          <a:solidFill>
            <a:srgbClr val="0099CC"/>
          </a:solidFill>
          <a:ln w="3175" algn="ctr">
            <a:solidFill>
              <a:schemeClr val="tx1"/>
            </a:solidFill>
            <a:round/>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400" b="1">
                <a:solidFill>
                  <a:schemeClr val="bg1"/>
                </a:solidFill>
                <a:effectLst>
                  <a:outerShdw blurRad="38100" dist="38100" dir="2700000" algn="tl">
                    <a:srgbClr val="000000"/>
                  </a:outerShdw>
                </a:effectLst>
                <a:latin typeface="Arial" charset="0"/>
              </a:rPr>
              <a:t>Creating or changing organizational structure by:</a:t>
            </a:r>
          </a:p>
        </p:txBody>
      </p:sp>
      <p:sp>
        <p:nvSpPr>
          <p:cNvPr id="733190" name="Rectangle 6"/>
          <p:cNvSpPr>
            <a:spLocks noChangeArrowheads="1"/>
          </p:cNvSpPr>
          <p:nvPr/>
        </p:nvSpPr>
        <p:spPr bwMode="auto">
          <a:xfrm>
            <a:off x="1447800" y="3476625"/>
            <a:ext cx="67818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800"/>
              <a:t>Developing the overall layout of positions and departments</a:t>
            </a:r>
          </a:p>
        </p:txBody>
      </p:sp>
      <p:sp>
        <p:nvSpPr>
          <p:cNvPr id="733191" name="Rectangle 7"/>
          <p:cNvSpPr>
            <a:spLocks noChangeArrowheads="1"/>
          </p:cNvSpPr>
          <p:nvPr/>
        </p:nvSpPr>
        <p:spPr bwMode="auto">
          <a:xfrm>
            <a:off x="1447800" y="5233988"/>
            <a:ext cx="6781800" cy="644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800"/>
              <a:t>Create the means to implement plans, achieve goals, and ultimately satisfy the customer</a:t>
            </a:r>
          </a:p>
        </p:txBody>
      </p:sp>
      <p:sp>
        <p:nvSpPr>
          <p:cNvPr id="733192" name="Freeform 8"/>
          <p:cNvSpPr>
            <a:spLocks/>
          </p:cNvSpPr>
          <p:nvPr/>
        </p:nvSpPr>
        <p:spPr bwMode="blackWhite">
          <a:xfrm>
            <a:off x="914400" y="3825875"/>
            <a:ext cx="533400" cy="838200"/>
          </a:xfrm>
          <a:custGeom>
            <a:avLst/>
            <a:gdLst>
              <a:gd name="T0" fmla="*/ 0 w 480"/>
              <a:gd name="T1" fmla="*/ 0 h 528"/>
              <a:gd name="T2" fmla="*/ 0 w 480"/>
              <a:gd name="T3" fmla="*/ 838200 h 528"/>
              <a:gd name="T4" fmla="*/ 533400 w 480"/>
              <a:gd name="T5" fmla="*/ 8382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733193" name="Freeform 9"/>
          <p:cNvSpPr>
            <a:spLocks/>
          </p:cNvSpPr>
          <p:nvPr/>
        </p:nvSpPr>
        <p:spPr bwMode="blackWhite">
          <a:xfrm>
            <a:off x="914400" y="4613275"/>
            <a:ext cx="533400" cy="952500"/>
          </a:xfrm>
          <a:custGeom>
            <a:avLst/>
            <a:gdLst>
              <a:gd name="T0" fmla="*/ 0 w 480"/>
              <a:gd name="T1" fmla="*/ 0 h 528"/>
              <a:gd name="T2" fmla="*/ 0 w 480"/>
              <a:gd name="T3" fmla="*/ 952500 h 528"/>
              <a:gd name="T4" fmla="*/ 533400 w 480"/>
              <a:gd name="T5" fmla="*/ 9525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733194" name="Rectangle 10"/>
          <p:cNvSpPr>
            <a:spLocks noChangeArrowheads="1"/>
          </p:cNvSpPr>
          <p:nvPr/>
        </p:nvSpPr>
        <p:spPr bwMode="blackWhite">
          <a:xfrm>
            <a:off x="617538" y="1508125"/>
            <a:ext cx="2674937" cy="82232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a:solidFill>
                  <a:srgbClr val="FFFFFF"/>
                </a:solidFill>
                <a:effectLst>
                  <a:outerShdw blurRad="38100" dist="38100" dir="2700000" algn="tl">
                    <a:srgbClr val="000000"/>
                  </a:outerShdw>
                </a:effectLst>
                <a:latin typeface="Arial" charset="0"/>
              </a:rPr>
              <a:t>Organizational Design</a:t>
            </a:r>
          </a:p>
        </p:txBody>
      </p:sp>
      <p:sp>
        <p:nvSpPr>
          <p:cNvPr id="733195" name="Rectangle 11"/>
          <p:cNvSpPr>
            <a:spLocks noChangeArrowheads="1"/>
          </p:cNvSpPr>
          <p:nvPr/>
        </p:nvSpPr>
        <p:spPr bwMode="blackWhite">
          <a:xfrm>
            <a:off x="3292475" y="1508125"/>
            <a:ext cx="4937125" cy="822325"/>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1800"/>
              <a:t>The creation of or change to an organization’s structure</a:t>
            </a:r>
          </a:p>
        </p:txBody>
      </p:sp>
      <p:grpSp>
        <p:nvGrpSpPr>
          <p:cNvPr id="16398" name="Group 12"/>
          <p:cNvGrpSpPr>
            <a:grpSpLocks/>
          </p:cNvGrpSpPr>
          <p:nvPr/>
        </p:nvGrpSpPr>
        <p:grpSpPr bwMode="auto">
          <a:xfrm>
            <a:off x="274638" y="1234464"/>
            <a:ext cx="8594725" cy="4937706"/>
            <a:chOff x="173" y="144"/>
            <a:chExt cx="5414" cy="3981"/>
          </a:xfrm>
        </p:grpSpPr>
        <p:sp>
          <p:nvSpPr>
            <p:cNvPr id="16399" name="AutoShape 13"/>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400" name="Oval 14"/>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1</a:t>
              </a:r>
            </a:p>
          </p:txBody>
        </p:sp>
      </p:grpSp>
      <p:sp>
        <p:nvSpPr>
          <p:cNvPr id="1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33194"/>
                                        </p:tgtEl>
                                        <p:attrNameLst>
                                          <p:attrName>style.visibility</p:attrName>
                                        </p:attrNameLst>
                                      </p:cBhvr>
                                      <p:to>
                                        <p:strVal val="visible"/>
                                      </p:to>
                                    </p:set>
                                    <p:animEffect transition="in" filter="wipe(left)">
                                      <p:cBhvr>
                                        <p:cTn id="7" dur="500"/>
                                        <p:tgtEl>
                                          <p:spTgt spid="733194"/>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33195"/>
                                        </p:tgtEl>
                                        <p:attrNameLst>
                                          <p:attrName>style.visibility</p:attrName>
                                        </p:attrNameLst>
                                      </p:cBhvr>
                                      <p:to>
                                        <p:strVal val="visible"/>
                                      </p:to>
                                    </p:set>
                                    <p:animEffect transition="in" filter="slide(fromLeft)">
                                      <p:cBhvr>
                                        <p:cTn id="11" dur="500"/>
                                        <p:tgtEl>
                                          <p:spTgt spid="73319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33189"/>
                                        </p:tgtEl>
                                        <p:attrNameLst>
                                          <p:attrName>style.visibility</p:attrName>
                                        </p:attrNameLst>
                                      </p:cBhvr>
                                      <p:to>
                                        <p:strVal val="visible"/>
                                      </p:to>
                                    </p:set>
                                    <p:animEffect transition="in" filter="wipe(left)">
                                      <p:cBhvr>
                                        <p:cTn id="16" dur="500"/>
                                        <p:tgtEl>
                                          <p:spTgt spid="73318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733187"/>
                                        </p:tgtEl>
                                        <p:attrNameLst>
                                          <p:attrName>style.visibility</p:attrName>
                                        </p:attrNameLst>
                                      </p:cBhvr>
                                      <p:to>
                                        <p:strVal val="visible"/>
                                      </p:to>
                                    </p:set>
                                    <p:animEffect transition="in" filter="strips(downRight)">
                                      <p:cBhvr>
                                        <p:cTn id="21" dur="500"/>
                                        <p:tgtEl>
                                          <p:spTgt spid="733187"/>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733190"/>
                                        </p:tgtEl>
                                        <p:attrNameLst>
                                          <p:attrName>style.visibility</p:attrName>
                                        </p:attrNameLst>
                                      </p:cBhvr>
                                      <p:to>
                                        <p:strVal val="visible"/>
                                      </p:to>
                                    </p:set>
                                    <p:animEffect transition="in" filter="wipe(left)">
                                      <p:cBhvr>
                                        <p:cTn id="25" dur="500"/>
                                        <p:tgtEl>
                                          <p:spTgt spid="73319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733192"/>
                                        </p:tgtEl>
                                        <p:attrNameLst>
                                          <p:attrName>style.visibility</p:attrName>
                                        </p:attrNameLst>
                                      </p:cBhvr>
                                      <p:to>
                                        <p:strVal val="visible"/>
                                      </p:to>
                                    </p:set>
                                    <p:animEffect transition="in" filter="strips(downRight)">
                                      <p:cBhvr>
                                        <p:cTn id="30" dur="500"/>
                                        <p:tgtEl>
                                          <p:spTgt spid="733192"/>
                                        </p:tgtEl>
                                      </p:cBhvr>
                                    </p:animEffect>
                                  </p:childTnLst>
                                </p:cTn>
                              </p:par>
                            </p:childTnLst>
                          </p:cTn>
                        </p:par>
                        <p:par>
                          <p:cTn id="31" fill="hold" nodeType="afterGroup">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733188"/>
                                        </p:tgtEl>
                                        <p:attrNameLst>
                                          <p:attrName>style.visibility</p:attrName>
                                        </p:attrNameLst>
                                      </p:cBhvr>
                                      <p:to>
                                        <p:strVal val="visible"/>
                                      </p:to>
                                    </p:set>
                                    <p:animEffect transition="in" filter="wipe(left)">
                                      <p:cBhvr>
                                        <p:cTn id="34" dur="500"/>
                                        <p:tgtEl>
                                          <p:spTgt spid="733188"/>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733193"/>
                                        </p:tgtEl>
                                        <p:attrNameLst>
                                          <p:attrName>style.visibility</p:attrName>
                                        </p:attrNameLst>
                                      </p:cBhvr>
                                      <p:to>
                                        <p:strVal val="visible"/>
                                      </p:to>
                                    </p:set>
                                    <p:animEffect transition="in" filter="strips(downRight)">
                                      <p:cBhvr>
                                        <p:cTn id="39" dur="500"/>
                                        <p:tgtEl>
                                          <p:spTgt spid="733193"/>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733191"/>
                                        </p:tgtEl>
                                        <p:attrNameLst>
                                          <p:attrName>style.visibility</p:attrName>
                                        </p:attrNameLst>
                                      </p:cBhvr>
                                      <p:to>
                                        <p:strVal val="visible"/>
                                      </p:to>
                                    </p:set>
                                    <p:animEffect transition="in" filter="wipe(left)">
                                      <p:cBhvr>
                                        <p:cTn id="43" dur="500"/>
                                        <p:tgtEl>
                                          <p:spTgt spid="733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animBg="1"/>
      <p:bldP spid="733188" grpId="0" animBg="1" autoUpdateAnimBg="0"/>
      <p:bldP spid="733189" grpId="0" animBg="1" autoUpdateAnimBg="0"/>
      <p:bldP spid="733190" grpId="0" animBg="1" autoUpdateAnimBg="0"/>
      <p:bldP spid="733191" grpId="0" animBg="1" autoUpdateAnimBg="0"/>
      <p:bldP spid="733192" grpId="0" animBg="1"/>
      <p:bldP spid="733193" grpId="0" animBg="1"/>
      <p:bldP spid="733194" grpId="0" animBg="1" autoUpdateAnimBg="0"/>
      <p:bldP spid="733195"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4" name="Rectangle 2"/>
          <p:cNvSpPr>
            <a:spLocks noGrp="1" noChangeArrowheads="1"/>
          </p:cNvSpPr>
          <p:nvPr>
            <p:ph type="title"/>
          </p:nvPr>
        </p:nvSpPr>
        <p:spPr>
          <a:xfrm>
            <a:off x="274367" y="411513"/>
            <a:ext cx="8229509" cy="822951"/>
          </a:xfrm>
        </p:spPr>
        <p:txBody>
          <a:bodyPr/>
          <a:lstStyle/>
          <a:p>
            <a:pPr eaLnBrk="1" hangingPunct="1">
              <a:defRPr/>
            </a:pPr>
            <a:r>
              <a:rPr lang="en-US" sz="3600" dirty="0" smtClean="0"/>
              <a:t>Objectives of Organizational Design</a:t>
            </a:r>
          </a:p>
        </p:txBody>
      </p:sp>
      <p:grpSp>
        <p:nvGrpSpPr>
          <p:cNvPr id="735235" name="Group 3"/>
          <p:cNvGrpSpPr>
            <a:grpSpLocks/>
          </p:cNvGrpSpPr>
          <p:nvPr/>
        </p:nvGrpSpPr>
        <p:grpSpPr bwMode="auto">
          <a:xfrm>
            <a:off x="752475" y="1582738"/>
            <a:ext cx="7751763" cy="4224337"/>
            <a:chOff x="804" y="1052"/>
            <a:chExt cx="4252" cy="2317"/>
          </a:xfrm>
        </p:grpSpPr>
        <p:pic>
          <p:nvPicPr>
            <p:cNvPr id="17414" name="Picture 4"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4" y="2675"/>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15" name="Picture 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7" y="186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35238" name="Text Box 6"/>
            <p:cNvSpPr txBox="1">
              <a:spLocks noChangeArrowheads="1"/>
            </p:cNvSpPr>
            <p:nvPr/>
          </p:nvSpPr>
          <p:spPr bwMode="blackWhite">
            <a:xfrm>
              <a:off x="2307" y="1892"/>
              <a:ext cx="1146" cy="529"/>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2000" b="1">
                  <a:solidFill>
                    <a:schemeClr val="bg1"/>
                  </a:solidFill>
                  <a:effectLst>
                    <a:outerShdw blurRad="38100" dist="38100" dir="2700000" algn="tl">
                      <a:srgbClr val="000000"/>
                    </a:outerShdw>
                  </a:effectLst>
                  <a:latin typeface="Arial" charset="0"/>
                </a:rPr>
                <a:t>Organizational Design</a:t>
              </a:r>
            </a:p>
          </p:txBody>
        </p:sp>
        <p:sp>
          <p:nvSpPr>
            <p:cNvPr id="17417" name="Line 7"/>
            <p:cNvSpPr>
              <a:spLocks noChangeShapeType="1"/>
            </p:cNvSpPr>
            <p:nvPr/>
          </p:nvSpPr>
          <p:spPr bwMode="auto">
            <a:xfrm>
              <a:off x="3453" y="2163"/>
              <a:ext cx="281" cy="0"/>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7418" name="Line 8"/>
            <p:cNvSpPr>
              <a:spLocks noChangeShapeType="1"/>
            </p:cNvSpPr>
            <p:nvPr/>
          </p:nvSpPr>
          <p:spPr bwMode="auto">
            <a:xfrm rot="5400000">
              <a:off x="2740" y="2562"/>
              <a:ext cx="281" cy="0"/>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7419" name="Text Box 9"/>
            <p:cNvSpPr txBox="1">
              <a:spLocks noChangeArrowheads="1"/>
            </p:cNvSpPr>
            <p:nvPr/>
          </p:nvSpPr>
          <p:spPr bwMode="blackWhite">
            <a:xfrm>
              <a:off x="2308" y="2703"/>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Coordinate Components</a:t>
              </a:r>
            </a:p>
          </p:txBody>
        </p:sp>
        <p:pic>
          <p:nvPicPr>
            <p:cNvPr id="17420" name="Picture 10"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04" y="1858"/>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21" name="Text Box 11"/>
            <p:cNvSpPr txBox="1">
              <a:spLocks noChangeArrowheads="1"/>
            </p:cNvSpPr>
            <p:nvPr/>
          </p:nvSpPr>
          <p:spPr bwMode="blackWhite">
            <a:xfrm>
              <a:off x="878" y="1890"/>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Encourage</a:t>
              </a:r>
              <a:br>
                <a:rPr lang="en-US" sz="1600" b="1"/>
              </a:br>
              <a:r>
                <a:rPr lang="en-US" sz="1600" b="1"/>
                <a:t>Flexibility</a:t>
              </a:r>
            </a:p>
          </p:txBody>
        </p:sp>
        <p:sp>
          <p:nvSpPr>
            <p:cNvPr id="17422" name="Line 12"/>
            <p:cNvSpPr>
              <a:spLocks noChangeShapeType="1"/>
            </p:cNvSpPr>
            <p:nvPr/>
          </p:nvSpPr>
          <p:spPr bwMode="auto">
            <a:xfrm flipH="1">
              <a:off x="2024" y="2164"/>
              <a:ext cx="281" cy="0"/>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17423" name="Picture 13"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62" y="1865"/>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24" name="Text Box 14"/>
            <p:cNvSpPr txBox="1">
              <a:spLocks noChangeArrowheads="1"/>
            </p:cNvSpPr>
            <p:nvPr/>
          </p:nvSpPr>
          <p:spPr bwMode="blackWhite">
            <a:xfrm>
              <a:off x="3736" y="1890"/>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Integrate New Elements</a:t>
              </a:r>
            </a:p>
          </p:txBody>
        </p:sp>
        <p:pic>
          <p:nvPicPr>
            <p:cNvPr id="17425" name="Picture 1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1052"/>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26" name="Text Box 16"/>
            <p:cNvSpPr txBox="1">
              <a:spLocks noChangeArrowheads="1"/>
            </p:cNvSpPr>
            <p:nvPr/>
          </p:nvSpPr>
          <p:spPr bwMode="blackWhite">
            <a:xfrm>
              <a:off x="2307" y="1080"/>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Respond</a:t>
              </a:r>
              <a:br>
                <a:rPr lang="en-US" sz="1600" b="1"/>
              </a:br>
              <a:r>
                <a:rPr lang="en-US" sz="1600" b="1"/>
                <a:t>to Change</a:t>
              </a:r>
            </a:p>
          </p:txBody>
        </p:sp>
        <p:sp>
          <p:nvSpPr>
            <p:cNvPr id="17427" name="Line 17"/>
            <p:cNvSpPr>
              <a:spLocks noChangeShapeType="1"/>
            </p:cNvSpPr>
            <p:nvPr/>
          </p:nvSpPr>
          <p:spPr bwMode="auto">
            <a:xfrm rot="16200000" flipV="1">
              <a:off x="2740" y="1750"/>
              <a:ext cx="281" cy="0"/>
            </a:xfrm>
            <a:prstGeom prst="line">
              <a:avLst/>
            </a:prstGeom>
            <a:noFill/>
            <a:ln w="5715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sp>
        <p:nvSpPr>
          <p:cNvPr id="21"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735235"/>
                                        </p:tgtEl>
                                        <p:attrNameLst>
                                          <p:attrName>style.visibility</p:attrName>
                                        </p:attrNameLst>
                                      </p:cBhvr>
                                      <p:to>
                                        <p:strVal val="visible"/>
                                      </p:to>
                                    </p:set>
                                    <p:animEffect transition="in" filter="box(out)">
                                      <p:cBhvr>
                                        <p:cTn id="7" dur="1000"/>
                                        <p:tgtEl>
                                          <p:spTgt spid="73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632101" y="1143025"/>
            <a:ext cx="7780337" cy="3543300"/>
          </a:xfrm>
          <a:prstGeom prst="rect">
            <a:avLst/>
          </a:prstGeom>
          <a:noFill/>
          <a:ln w="9525">
            <a:noFill/>
            <a:miter lim="800000"/>
            <a:headEnd/>
            <a:tailEnd/>
          </a:ln>
        </p:spPr>
      </p:pic>
      <p:grpSp>
        <p:nvGrpSpPr>
          <p:cNvPr id="647181" name="Group 13"/>
          <p:cNvGrpSpPr>
            <a:grpSpLocks/>
          </p:cNvGrpSpPr>
          <p:nvPr/>
        </p:nvGrpSpPr>
        <p:grpSpPr bwMode="auto">
          <a:xfrm>
            <a:off x="730250" y="4327526"/>
            <a:ext cx="7591425" cy="1736725"/>
            <a:chOff x="460" y="2726"/>
            <a:chExt cx="4782" cy="1094"/>
          </a:xfrm>
        </p:grpSpPr>
        <p:sp>
          <p:nvSpPr>
            <p:cNvPr id="18442" name="Rectangle 8"/>
            <p:cNvSpPr>
              <a:spLocks noChangeArrowheads="1"/>
            </p:cNvSpPr>
            <p:nvPr/>
          </p:nvSpPr>
          <p:spPr bwMode="auto">
            <a:xfrm>
              <a:off x="461" y="2954"/>
              <a:ext cx="2073" cy="864"/>
            </a:xfrm>
            <a:prstGeom prst="rect">
              <a:avLst/>
            </a:prstGeom>
            <a:solidFill>
              <a:srgbClr val="CCECFF"/>
            </a:solidFill>
            <a:ln w="190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US" sz="1600"/>
                <a:t>A tight organizational structure characterized by rigidly defined tasks, formalization, many rules and regulations, and centralized decision making</a:t>
              </a:r>
            </a:p>
          </p:txBody>
        </p:sp>
        <p:sp>
          <p:nvSpPr>
            <p:cNvPr id="18443" name="Rectangle 9"/>
            <p:cNvSpPr>
              <a:spLocks noChangeArrowheads="1"/>
            </p:cNvSpPr>
            <p:nvPr/>
          </p:nvSpPr>
          <p:spPr bwMode="auto">
            <a:xfrm>
              <a:off x="2789" y="2956"/>
              <a:ext cx="2452" cy="864"/>
            </a:xfrm>
            <a:prstGeom prst="rect">
              <a:avLst/>
            </a:prstGeom>
            <a:solidFill>
              <a:srgbClr val="CCECFF"/>
            </a:solidFill>
            <a:ln w="1905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US" sz="1600"/>
                <a:t>A flexible, free-flowing organizational structure that has few rules and regulations and decentralizes decision making right down to the employees performing the job</a:t>
              </a:r>
            </a:p>
          </p:txBody>
        </p:sp>
        <p:sp>
          <p:nvSpPr>
            <p:cNvPr id="18444" name="Rectangle 10"/>
            <p:cNvSpPr>
              <a:spLocks noChangeArrowheads="1"/>
            </p:cNvSpPr>
            <p:nvPr/>
          </p:nvSpPr>
          <p:spPr bwMode="auto">
            <a:xfrm>
              <a:off x="460" y="2726"/>
              <a:ext cx="2074" cy="230"/>
            </a:xfrm>
            <a:prstGeom prst="rect">
              <a:avLst/>
            </a:prstGeom>
            <a:noFill/>
            <a:ln w="190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45" name="Rectangle 11"/>
            <p:cNvSpPr>
              <a:spLocks noChangeArrowheads="1"/>
            </p:cNvSpPr>
            <p:nvPr/>
          </p:nvSpPr>
          <p:spPr bwMode="auto">
            <a:xfrm>
              <a:off x="2789" y="2726"/>
              <a:ext cx="2453" cy="230"/>
            </a:xfrm>
            <a:prstGeom prst="rect">
              <a:avLst/>
            </a:prstGeom>
            <a:noFill/>
            <a:ln w="190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8438" name="Group 14"/>
          <p:cNvGrpSpPr>
            <a:grpSpLocks/>
          </p:cNvGrpSpPr>
          <p:nvPr/>
        </p:nvGrpSpPr>
        <p:grpSpPr bwMode="auto">
          <a:xfrm>
            <a:off x="274638" y="868708"/>
            <a:ext cx="8594725" cy="5486340"/>
            <a:chOff x="173" y="144"/>
            <a:chExt cx="5414" cy="3981"/>
          </a:xfrm>
        </p:grpSpPr>
        <p:sp>
          <p:nvSpPr>
            <p:cNvPr id="18439" name="AutoShape 15"/>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40" name="Oval 16"/>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2</a:t>
              </a:r>
            </a:p>
          </p:txBody>
        </p:sp>
      </p:grpSp>
      <p:sp>
        <p:nvSpPr>
          <p:cNvPr id="3" name="Title 2"/>
          <p:cNvSpPr>
            <a:spLocks noGrp="1"/>
          </p:cNvSpPr>
          <p:nvPr>
            <p:ph type="title"/>
          </p:nvPr>
        </p:nvSpPr>
        <p:spPr>
          <a:xfrm>
            <a:off x="548683" y="411513"/>
            <a:ext cx="7955193" cy="365756"/>
          </a:xfrm>
        </p:spPr>
        <p:txBody>
          <a:bodyPr/>
          <a:lstStyle/>
          <a:p>
            <a:r>
              <a:rPr lang="en-US" sz="1400" dirty="0" smtClean="0"/>
              <a:t>Figure 8.1 Mechanistic structures versus organic structures</a:t>
            </a:r>
            <a:endParaRPr lang="en-US" sz="1400" dirty="0"/>
          </a:p>
        </p:txBody>
      </p:sp>
      <p:sp>
        <p:nvSpPr>
          <p:cNvPr id="16"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6</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647181"/>
                                        </p:tgtEl>
                                        <p:attrNameLst>
                                          <p:attrName>style.visibility</p:attrName>
                                        </p:attrNameLst>
                                      </p:cBhvr>
                                      <p:to>
                                        <p:strVal val="visible"/>
                                      </p:to>
                                    </p:set>
                                    <p:animEffect transition="in" filter="wipe(up)">
                                      <p:cBhvr>
                                        <p:cTn id="7" dur="2000"/>
                                        <p:tgtEl>
                                          <p:spTgt spid="647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Grp="1" noChangeArrowheads="1"/>
          </p:cNvSpPr>
          <p:nvPr>
            <p:ph type="title"/>
          </p:nvPr>
        </p:nvSpPr>
        <p:spPr>
          <a:xfrm>
            <a:off x="274638" y="411513"/>
            <a:ext cx="8503555" cy="548634"/>
          </a:xfrm>
        </p:spPr>
        <p:txBody>
          <a:bodyPr/>
          <a:lstStyle/>
          <a:p>
            <a:pPr eaLnBrk="1" hangingPunct="1">
              <a:defRPr/>
            </a:pPr>
            <a:r>
              <a:rPr lang="en-US" sz="2500" dirty="0" smtClean="0"/>
              <a:t>Contingency Factors Affecting Organizational Design</a:t>
            </a:r>
          </a:p>
        </p:txBody>
      </p:sp>
      <p:grpSp>
        <p:nvGrpSpPr>
          <p:cNvPr id="737283" name="Group 3"/>
          <p:cNvGrpSpPr>
            <a:grpSpLocks/>
          </p:cNvGrpSpPr>
          <p:nvPr/>
        </p:nvGrpSpPr>
        <p:grpSpPr bwMode="auto">
          <a:xfrm>
            <a:off x="941388" y="1497012"/>
            <a:ext cx="6880225" cy="3706813"/>
            <a:chOff x="767" y="977"/>
            <a:chExt cx="4334" cy="2335"/>
          </a:xfrm>
        </p:grpSpPr>
        <p:sp>
          <p:nvSpPr>
            <p:cNvPr id="19465" name="_s1030"/>
            <p:cNvSpPr>
              <a:spLocks noChangeShapeType="1"/>
            </p:cNvSpPr>
            <p:nvPr/>
          </p:nvSpPr>
          <p:spPr bwMode="auto">
            <a:xfrm flipH="1">
              <a:off x="2324" y="2419"/>
              <a:ext cx="277" cy="233"/>
            </a:xfrm>
            <a:prstGeom prst="line">
              <a:avLst/>
            </a:prstGeom>
            <a:noFill/>
            <a:ln w="38100">
              <a:solidFill>
                <a:schemeClr val="tx1"/>
              </a:solidFill>
              <a:round/>
              <a:headEnd type="triangle" w="med" len="me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9466" name="_s1032"/>
            <p:cNvSpPr>
              <a:spLocks noChangeShapeType="1"/>
            </p:cNvSpPr>
            <p:nvPr/>
          </p:nvSpPr>
          <p:spPr bwMode="auto">
            <a:xfrm>
              <a:off x="3158" y="2419"/>
              <a:ext cx="278" cy="233"/>
            </a:xfrm>
            <a:prstGeom prst="line">
              <a:avLst/>
            </a:prstGeom>
            <a:noFill/>
            <a:ln w="38100">
              <a:solidFill>
                <a:schemeClr val="tx1"/>
              </a:solidFill>
              <a:round/>
              <a:headEnd type="triangle" w="med" len="me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9467" name="_s1034"/>
            <p:cNvSpPr>
              <a:spLocks noChangeShapeType="1"/>
            </p:cNvSpPr>
            <p:nvPr/>
          </p:nvSpPr>
          <p:spPr bwMode="auto">
            <a:xfrm flipV="1">
              <a:off x="3453" y="2007"/>
              <a:ext cx="337" cy="72"/>
            </a:xfrm>
            <a:prstGeom prst="line">
              <a:avLst/>
            </a:prstGeom>
            <a:noFill/>
            <a:ln w="38100">
              <a:solidFill>
                <a:schemeClr val="tx1"/>
              </a:solidFill>
              <a:round/>
              <a:headEnd type="triangle" w="med" len="me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9468" name="_s1036"/>
            <p:cNvSpPr>
              <a:spLocks noChangeShapeType="1"/>
            </p:cNvSpPr>
            <p:nvPr/>
          </p:nvSpPr>
          <p:spPr bwMode="auto">
            <a:xfrm flipV="1">
              <a:off x="2879" y="1529"/>
              <a:ext cx="0" cy="357"/>
            </a:xfrm>
            <a:prstGeom prst="line">
              <a:avLst/>
            </a:prstGeom>
            <a:noFill/>
            <a:ln w="38100">
              <a:solidFill>
                <a:schemeClr val="tx1"/>
              </a:solidFill>
              <a:round/>
              <a:headEnd type="triangle" w="med" len="med"/>
              <a:tailEnd/>
            </a:ln>
            <a:extLst>
              <a:ext uri="{909E8E84-426E-40DD-AFC4-6F175D3DCCD1}">
                <a14:hiddenFill xmlns="" xmlns:a14="http://schemas.microsoft.com/office/drawing/2010/main">
                  <a:noFill/>
                </a14:hiddenFill>
              </a:ext>
            </a:extLst>
          </p:spPr>
          <p:txBody>
            <a:bodyPr lIns="0" tIns="0" rIns="0" bIns="0" anchor="ctr"/>
            <a:lstStyle/>
            <a:p>
              <a:endParaRPr lang="en-US"/>
            </a:p>
          </p:txBody>
        </p:sp>
        <p:pic>
          <p:nvPicPr>
            <p:cNvPr id="19469" name="Picture 8"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977"/>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70" name="Text Box 9"/>
            <p:cNvSpPr txBox="1">
              <a:spLocks noChangeArrowheads="1"/>
            </p:cNvSpPr>
            <p:nvPr/>
          </p:nvSpPr>
          <p:spPr bwMode="auto">
            <a:xfrm>
              <a:off x="2307" y="1005"/>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Strategy</a:t>
              </a:r>
            </a:p>
          </p:txBody>
        </p:sp>
        <p:pic>
          <p:nvPicPr>
            <p:cNvPr id="19471" name="Picture 10"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07" y="172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72" name="Text Box 11"/>
            <p:cNvSpPr txBox="1">
              <a:spLocks noChangeArrowheads="1"/>
            </p:cNvSpPr>
            <p:nvPr/>
          </p:nvSpPr>
          <p:spPr bwMode="auto">
            <a:xfrm>
              <a:off x="3781" y="1754"/>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Environment</a:t>
              </a:r>
            </a:p>
          </p:txBody>
        </p:sp>
        <p:pic>
          <p:nvPicPr>
            <p:cNvPr id="19473" name="Picture 12"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7" y="172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474" name="Picture 13"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1868"/>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37294" name="Text Box 14"/>
            <p:cNvSpPr txBox="1">
              <a:spLocks noChangeArrowheads="1"/>
            </p:cNvSpPr>
            <p:nvPr/>
          </p:nvSpPr>
          <p:spPr bwMode="auto">
            <a:xfrm>
              <a:off x="2307" y="1888"/>
              <a:ext cx="1146" cy="534"/>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1800" b="1">
                  <a:solidFill>
                    <a:schemeClr val="bg1"/>
                  </a:solidFill>
                  <a:effectLst>
                    <a:outerShdw blurRad="38100" dist="38100" dir="2700000" algn="tl">
                      <a:srgbClr val="000000"/>
                    </a:outerShdw>
                  </a:effectLst>
                  <a:latin typeface="Arial" charset="0"/>
                </a:rPr>
                <a:t>Organizational Design</a:t>
              </a:r>
            </a:p>
          </p:txBody>
        </p:sp>
        <p:pic>
          <p:nvPicPr>
            <p:cNvPr id="19476" name="Picture 1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01" y="2618"/>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77" name="Text Box 16"/>
            <p:cNvSpPr txBox="1">
              <a:spLocks noChangeArrowheads="1"/>
            </p:cNvSpPr>
            <p:nvPr/>
          </p:nvSpPr>
          <p:spPr bwMode="auto">
            <a:xfrm>
              <a:off x="1275" y="2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Age</a:t>
              </a:r>
            </a:p>
          </p:txBody>
        </p:sp>
        <p:pic>
          <p:nvPicPr>
            <p:cNvPr id="19478" name="Picture 17"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60" y="2613"/>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79" name="Text Box 18"/>
            <p:cNvSpPr txBox="1">
              <a:spLocks noChangeArrowheads="1"/>
            </p:cNvSpPr>
            <p:nvPr/>
          </p:nvSpPr>
          <p:spPr bwMode="auto">
            <a:xfrm>
              <a:off x="3334" y="2641"/>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Size</a:t>
              </a:r>
            </a:p>
          </p:txBody>
        </p:sp>
        <p:sp>
          <p:nvSpPr>
            <p:cNvPr id="19480" name="_s1028"/>
            <p:cNvSpPr>
              <a:spLocks noChangeShapeType="1"/>
            </p:cNvSpPr>
            <p:nvPr/>
          </p:nvSpPr>
          <p:spPr bwMode="auto">
            <a:xfrm flipH="1" flipV="1">
              <a:off x="1980" y="2008"/>
              <a:ext cx="324" cy="64"/>
            </a:xfrm>
            <a:prstGeom prst="line">
              <a:avLst/>
            </a:prstGeom>
            <a:noFill/>
            <a:ln w="38100">
              <a:solidFill>
                <a:schemeClr val="tx1"/>
              </a:solidFill>
              <a:round/>
              <a:headEnd type="triangle" w="med" len="me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19481" name="Text Box 20"/>
            <p:cNvSpPr txBox="1">
              <a:spLocks noChangeArrowheads="1"/>
            </p:cNvSpPr>
            <p:nvPr/>
          </p:nvSpPr>
          <p:spPr bwMode="auto">
            <a:xfrm>
              <a:off x="841" y="1754"/>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Technology</a:t>
              </a:r>
            </a:p>
          </p:txBody>
        </p:sp>
      </p:grpSp>
      <p:grpSp>
        <p:nvGrpSpPr>
          <p:cNvPr id="19462" name="Group 21"/>
          <p:cNvGrpSpPr>
            <a:grpSpLocks/>
          </p:cNvGrpSpPr>
          <p:nvPr/>
        </p:nvGrpSpPr>
        <p:grpSpPr bwMode="auto">
          <a:xfrm>
            <a:off x="274638" y="1051586"/>
            <a:ext cx="8594725" cy="4937706"/>
            <a:chOff x="173" y="144"/>
            <a:chExt cx="5414" cy="3981"/>
          </a:xfrm>
        </p:grpSpPr>
        <p:sp>
          <p:nvSpPr>
            <p:cNvPr id="19463" name="AutoShape 22"/>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4" name="Oval 23"/>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3</a:t>
              </a:r>
            </a:p>
          </p:txBody>
        </p:sp>
      </p:grpSp>
      <p:sp>
        <p:nvSpPr>
          <p:cNvPr id="27"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7</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0"/>
                                  </p:stCondLst>
                                  <p:childTnLst>
                                    <p:set>
                                      <p:cBhvr>
                                        <p:cTn id="6" dur="1" fill="hold">
                                          <p:stCondLst>
                                            <p:cond delay="0"/>
                                          </p:stCondLst>
                                        </p:cTn>
                                        <p:tgtEl>
                                          <p:spTgt spid="737283"/>
                                        </p:tgtEl>
                                        <p:attrNameLst>
                                          <p:attrName>style.visibility</p:attrName>
                                        </p:attrNameLst>
                                      </p:cBhvr>
                                      <p:to>
                                        <p:strVal val="visible"/>
                                      </p:to>
                                    </p:set>
                                    <p:animEffect transition="in" filter="box(in)">
                                      <p:cBhvr>
                                        <p:cTn id="7" dur="1000"/>
                                        <p:tgtEl>
                                          <p:spTgt spid="737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1109663" y="925798"/>
            <a:ext cx="6923087" cy="5429250"/>
          </a:xfrm>
          <a:prstGeom prst="rect">
            <a:avLst/>
          </a:prstGeom>
          <a:noFill/>
          <a:ln w="9525">
            <a:noFill/>
            <a:miter lim="800000"/>
            <a:headEnd/>
            <a:tailEnd/>
          </a:ln>
        </p:spPr>
      </p:pic>
      <p:sp>
        <p:nvSpPr>
          <p:cNvPr id="3" name="Title 2"/>
          <p:cNvSpPr>
            <a:spLocks noGrp="1"/>
          </p:cNvSpPr>
          <p:nvPr>
            <p:ph type="title"/>
          </p:nvPr>
        </p:nvSpPr>
        <p:spPr>
          <a:xfrm>
            <a:off x="619009" y="228635"/>
            <a:ext cx="7955193" cy="544162"/>
          </a:xfrm>
        </p:spPr>
        <p:txBody>
          <a:bodyPr/>
          <a:lstStyle/>
          <a:p>
            <a:r>
              <a:rPr lang="en-US" sz="1400" dirty="0" smtClean="0"/>
              <a:t>Figure 8.2  Influence of strategy on structure</a:t>
            </a:r>
            <a:endParaRPr lang="en-US" sz="1400" dirty="0"/>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8</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274367" y="947412"/>
            <a:ext cx="6151243" cy="5316197"/>
          </a:xfrm>
          <a:prstGeom prst="rect">
            <a:avLst/>
          </a:prstGeom>
          <a:noFill/>
          <a:ln w="9525">
            <a:noFill/>
            <a:miter lim="800000"/>
            <a:headEnd/>
            <a:tailEnd/>
          </a:ln>
        </p:spPr>
      </p:pic>
      <p:sp>
        <p:nvSpPr>
          <p:cNvPr id="598022" name="AutoShape 6"/>
          <p:cNvSpPr>
            <a:spLocks/>
          </p:cNvSpPr>
          <p:nvPr/>
        </p:nvSpPr>
        <p:spPr bwMode="auto">
          <a:xfrm>
            <a:off x="6375400" y="1327120"/>
            <a:ext cx="365125" cy="4845050"/>
          </a:xfrm>
          <a:prstGeom prst="rightBrace">
            <a:avLst>
              <a:gd name="adj1" fmla="val 39563"/>
              <a:gd name="adj2" fmla="val 44463"/>
            </a:avLst>
          </a:prstGeom>
          <a:noFill/>
          <a:ln w="12700">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98023" name="Text Box 7"/>
          <p:cNvSpPr txBox="1">
            <a:spLocks noChangeArrowheads="1"/>
          </p:cNvSpPr>
          <p:nvPr/>
        </p:nvSpPr>
        <p:spPr bwMode="blackWhite">
          <a:xfrm>
            <a:off x="6767513" y="3406775"/>
            <a:ext cx="1919287" cy="1668463"/>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lvl1pPr marL="233363" indent="-233363"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eaLnBrk="1" hangingPunct="1">
              <a:spcBef>
                <a:spcPct val="50000"/>
              </a:spcBef>
              <a:buFontTx/>
              <a:buAutoNum type="arabicPeriod"/>
            </a:pPr>
            <a:r>
              <a:rPr lang="en-US" sz="1400" b="1" dirty="0"/>
              <a:t>The ability to adapt to change</a:t>
            </a:r>
          </a:p>
          <a:p>
            <a:pPr eaLnBrk="1" hangingPunct="1">
              <a:spcBef>
                <a:spcPct val="50000"/>
              </a:spcBef>
              <a:buFontTx/>
              <a:buAutoNum type="arabicPeriod"/>
            </a:pPr>
            <a:r>
              <a:rPr lang="en-US" sz="1400" b="1" dirty="0"/>
              <a:t>Greater coordination between departments</a:t>
            </a:r>
          </a:p>
        </p:txBody>
      </p:sp>
      <p:sp>
        <p:nvSpPr>
          <p:cNvPr id="598024" name="Rectangle 8"/>
          <p:cNvSpPr>
            <a:spLocks noChangeArrowheads="1"/>
          </p:cNvSpPr>
          <p:nvPr/>
        </p:nvSpPr>
        <p:spPr bwMode="blackWhite">
          <a:xfrm>
            <a:off x="6767513" y="2148854"/>
            <a:ext cx="1919287" cy="1347788"/>
          </a:xfrm>
          <a:prstGeom prst="rect">
            <a:avLst/>
          </a:prstGeom>
          <a:solidFill>
            <a:srgbClr val="006699"/>
          </a:solidFill>
          <a:ln w="317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137160" bIns="137160"/>
          <a:lstStyle/>
          <a:p>
            <a:r>
              <a:rPr lang="en-US" sz="1600" b="1" dirty="0">
                <a:solidFill>
                  <a:schemeClr val="bg1"/>
                </a:solidFill>
              </a:rPr>
              <a:t>Organizational requirements for an unstable environment:</a:t>
            </a:r>
          </a:p>
        </p:txBody>
      </p:sp>
      <p:sp>
        <p:nvSpPr>
          <p:cNvPr id="3" name="Title 2"/>
          <p:cNvSpPr>
            <a:spLocks noGrp="1"/>
          </p:cNvSpPr>
          <p:nvPr>
            <p:ph type="title"/>
          </p:nvPr>
        </p:nvSpPr>
        <p:spPr>
          <a:xfrm>
            <a:off x="548683" y="411513"/>
            <a:ext cx="7955193" cy="457195"/>
          </a:xfrm>
        </p:spPr>
        <p:txBody>
          <a:bodyPr/>
          <a:lstStyle/>
          <a:p>
            <a:r>
              <a:rPr lang="en-US" sz="1400" dirty="0" smtClean="0"/>
              <a:t>Figure 8.3 Relationship between environment and structure</a:t>
            </a:r>
            <a:endParaRPr lang="en-US" sz="1400" dirty="0"/>
          </a:p>
        </p:txBody>
      </p:sp>
      <p:sp>
        <p:nvSpPr>
          <p:cNvPr id="11"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9</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598022"/>
                                        </p:tgtEl>
                                        <p:attrNameLst>
                                          <p:attrName>style.visibility</p:attrName>
                                        </p:attrNameLst>
                                      </p:cBhvr>
                                      <p:to>
                                        <p:strVal val="visible"/>
                                      </p:to>
                                    </p:set>
                                    <p:animEffect transition="in" filter="barn(inHorizontal)">
                                      <p:cBhvr>
                                        <p:cTn id="7" dur="500"/>
                                        <p:tgtEl>
                                          <p:spTgt spid="598022"/>
                                        </p:tgtEl>
                                      </p:cBhvr>
                                    </p:animEffect>
                                  </p:childTnLst>
                                </p:cTn>
                              </p:par>
                            </p:childTnLst>
                          </p:cTn>
                        </p:par>
                        <p:par>
                          <p:cTn id="8" fill="hold" nodeType="afterGroup">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598024"/>
                                        </p:tgtEl>
                                        <p:attrNameLst>
                                          <p:attrName>style.visibility</p:attrName>
                                        </p:attrNameLst>
                                      </p:cBhvr>
                                      <p:to>
                                        <p:strVal val="visible"/>
                                      </p:to>
                                    </p:set>
                                    <p:animEffect transition="in" filter="slide(fromTop)">
                                      <p:cBhvr>
                                        <p:cTn id="11" dur="500"/>
                                        <p:tgtEl>
                                          <p:spTgt spid="598024"/>
                                        </p:tgtEl>
                                      </p:cBhvr>
                                    </p:animEffect>
                                  </p:childTnLst>
                                </p:cTn>
                              </p:par>
                            </p:childTnLst>
                          </p:cTn>
                        </p:par>
                        <p:par>
                          <p:cTn id="12" fill="hold" nodeType="afterGroup">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598023"/>
                                        </p:tgtEl>
                                        <p:attrNameLst>
                                          <p:attrName>style.visibility</p:attrName>
                                        </p:attrNameLst>
                                      </p:cBhvr>
                                      <p:to>
                                        <p:strVal val="visible"/>
                                      </p:to>
                                    </p:set>
                                    <p:animEffect transition="in" filter="slide(fromTop)">
                                      <p:cBhvr>
                                        <p:cTn id="15" dur="500"/>
                                        <p:tgtEl>
                                          <p:spTgt spid="598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022" grpId="0" animBg="1"/>
      <p:bldP spid="598023" grpId="0" animBg="1"/>
      <p:bldP spid="5980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2" name="Rectangle 4"/>
          <p:cNvSpPr>
            <a:spLocks noGrp="1" noChangeArrowheads="1"/>
          </p:cNvSpPr>
          <p:nvPr>
            <p:ph type="title"/>
          </p:nvPr>
        </p:nvSpPr>
        <p:spPr>
          <a:xfrm>
            <a:off x="548683" y="411513"/>
            <a:ext cx="7955193" cy="822951"/>
          </a:xfrm>
        </p:spPr>
        <p:txBody>
          <a:bodyPr/>
          <a:lstStyle/>
          <a:p>
            <a:pPr eaLnBrk="1" hangingPunct="1">
              <a:defRPr/>
            </a:pPr>
            <a:r>
              <a:rPr lang="en-US" smtClean="0"/>
              <a:t>Size of the Organization</a:t>
            </a:r>
          </a:p>
        </p:txBody>
      </p:sp>
      <p:sp>
        <p:nvSpPr>
          <p:cNvPr id="739333" name="Rectangle 5"/>
          <p:cNvSpPr>
            <a:spLocks noGrp="1" noChangeArrowheads="1"/>
          </p:cNvSpPr>
          <p:nvPr>
            <p:ph sz="quarter" idx="13"/>
          </p:nvPr>
        </p:nvSpPr>
        <p:spPr>
          <a:xfrm>
            <a:off x="365806" y="1417342"/>
            <a:ext cx="4571950" cy="3474720"/>
          </a:xfrm>
        </p:spPr>
        <p:txBody>
          <a:bodyPr/>
          <a:lstStyle/>
          <a:p>
            <a:pPr eaLnBrk="1" hangingPunct="1">
              <a:defRPr/>
            </a:pPr>
            <a:r>
              <a:rPr lang="en-US" sz="2400" dirty="0" smtClean="0"/>
              <a:t>Small Organization Characteristics</a:t>
            </a:r>
          </a:p>
          <a:p>
            <a:pPr lvl="1" eaLnBrk="1" hangingPunct="1">
              <a:defRPr/>
            </a:pPr>
            <a:r>
              <a:rPr lang="en-US" sz="2000" dirty="0" smtClean="0"/>
              <a:t>Organic structure</a:t>
            </a:r>
          </a:p>
          <a:p>
            <a:pPr lvl="1" eaLnBrk="1" hangingPunct="1">
              <a:defRPr/>
            </a:pPr>
            <a:r>
              <a:rPr lang="en-US" sz="2000" dirty="0" smtClean="0"/>
              <a:t>Little division of labor</a:t>
            </a:r>
          </a:p>
          <a:p>
            <a:pPr lvl="1" eaLnBrk="1" hangingPunct="1">
              <a:defRPr/>
            </a:pPr>
            <a:r>
              <a:rPr lang="en-US" sz="2000" dirty="0" smtClean="0"/>
              <a:t>Few rules and regulations</a:t>
            </a:r>
          </a:p>
          <a:p>
            <a:pPr lvl="1" eaLnBrk="1" hangingPunct="1">
              <a:defRPr/>
            </a:pPr>
            <a:r>
              <a:rPr lang="en-US" sz="2000" dirty="0" smtClean="0"/>
              <a:t>Informal procedures</a:t>
            </a:r>
          </a:p>
        </p:txBody>
      </p:sp>
      <p:sp>
        <p:nvSpPr>
          <p:cNvPr id="739334" name="Rectangle 6"/>
          <p:cNvSpPr>
            <a:spLocks noGrp="1" noChangeArrowheads="1"/>
          </p:cNvSpPr>
          <p:nvPr>
            <p:ph sz="quarter" idx="4294967295"/>
          </p:nvPr>
        </p:nvSpPr>
        <p:spPr>
          <a:xfrm>
            <a:off x="4937756" y="1325903"/>
            <a:ext cx="3346450" cy="3475037"/>
          </a:xfrm>
        </p:spPr>
        <p:txBody>
          <a:bodyPr/>
          <a:lstStyle/>
          <a:p>
            <a:pPr eaLnBrk="1" hangingPunct="1">
              <a:defRPr/>
            </a:pPr>
            <a:r>
              <a:rPr lang="en-US" sz="2400" dirty="0" smtClean="0"/>
              <a:t>Large Organization Characteristics</a:t>
            </a:r>
          </a:p>
          <a:p>
            <a:pPr lvl="1" eaLnBrk="1" hangingPunct="1">
              <a:defRPr/>
            </a:pPr>
            <a:r>
              <a:rPr lang="en-US" sz="2000" dirty="0" smtClean="0"/>
              <a:t>Mechanistic structure</a:t>
            </a:r>
          </a:p>
          <a:p>
            <a:pPr lvl="1" eaLnBrk="1" hangingPunct="1">
              <a:defRPr/>
            </a:pPr>
            <a:r>
              <a:rPr lang="en-US" sz="2000" dirty="0" smtClean="0"/>
              <a:t>Greater division of labor</a:t>
            </a:r>
          </a:p>
          <a:p>
            <a:pPr lvl="1" eaLnBrk="1" hangingPunct="1">
              <a:defRPr/>
            </a:pPr>
            <a:r>
              <a:rPr lang="en-US" sz="2000" dirty="0" smtClean="0"/>
              <a:t>More rules and regulations</a:t>
            </a:r>
          </a:p>
          <a:p>
            <a:pPr lvl="1" eaLnBrk="1" hangingPunct="1">
              <a:defRPr/>
            </a:pPr>
            <a:r>
              <a:rPr lang="en-US" sz="2000" dirty="0" smtClean="0"/>
              <a:t>More elaborate internal systems to control</a:t>
            </a:r>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10</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endParaRPr lang="en-US"/>
          </a:p>
        </p:txBody>
      </p:sp>
      <p:sp>
        <p:nvSpPr>
          <p:cNvPr id="23557" name="Rectangle 3"/>
          <p:cNvSpPr>
            <a:spLocks noChangeArrowheads="1"/>
          </p:cNvSpPr>
          <p:nvPr/>
        </p:nvSpPr>
        <p:spPr bwMode="auto">
          <a:xfrm>
            <a:off x="457200" y="5824962"/>
            <a:ext cx="7315200" cy="5016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900" dirty="0"/>
              <a:t>Source: Based on Robert E. Quinn and Kim Cameron, “Organizational Life Cycles and Shifting Criteria of Effectiveness: Some Preliminary Evidence,” </a:t>
            </a:r>
            <a:r>
              <a:rPr lang="en-US" sz="900" i="1" dirty="0"/>
              <a:t>Management Science </a:t>
            </a:r>
            <a:r>
              <a:rPr lang="en-US" sz="900" dirty="0"/>
              <a:t>29 (1983), 33–51. Copyright 1983, The Institute of Management Sciences, now the Institute for Operations Research and the Management Sciences (INFORMS), 901 Elkridge Landing Road, Suite 400, Linthicum, MD 21090.</a:t>
            </a:r>
          </a:p>
        </p:txBody>
      </p:sp>
      <p:graphicFrame>
        <p:nvGraphicFramePr>
          <p:cNvPr id="621200" name="Group 656"/>
          <p:cNvGraphicFramePr>
            <a:graphicFrameLocks noGrp="1"/>
          </p:cNvGraphicFramePr>
          <p:nvPr/>
        </p:nvGraphicFramePr>
        <p:xfrm>
          <a:off x="549275" y="1050925"/>
          <a:ext cx="8045450" cy="4754808"/>
        </p:xfrm>
        <a:graphic>
          <a:graphicData uri="http://schemas.openxmlformats.org/drawingml/2006/table">
            <a:tbl>
              <a:tblPr/>
              <a:tblGrid>
                <a:gridCol w="1919288"/>
                <a:gridCol w="1325562"/>
                <a:gridCol w="1574800"/>
                <a:gridCol w="1593850"/>
                <a:gridCol w="1631950"/>
              </a:tblGrid>
              <a:tr h="54860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solidFill>
                          <a:effectLst>
                            <a:outerShdw blurRad="38100" dist="38100" dir="2700000" algn="tl">
                              <a:srgbClr val="000000"/>
                            </a:outerShdw>
                          </a:effectLst>
                          <a:latin typeface="Arial" charset="0"/>
                        </a:rPr>
                        <a:t>STRUCTURAL </a:t>
                      </a:r>
                      <a:r>
                        <a:rPr kumimoji="0" lang="en-US" sz="1200" b="1" i="0" u="none" strike="noStrike" cap="none" normalizeH="0" baseline="0" dirty="0" smtClean="0">
                          <a:ln>
                            <a:noFill/>
                          </a:ln>
                          <a:solidFill>
                            <a:schemeClr val="bg1"/>
                          </a:solidFill>
                          <a:effectLst>
                            <a:outerShdw blurRad="38100" dist="38100" dir="2700000" algn="tl">
                              <a:srgbClr val="000000"/>
                            </a:outerShdw>
                          </a:effectLst>
                          <a:latin typeface="Arial" charset="0"/>
                          <a:cs typeface="Arial" charset="0"/>
                        </a:rPr>
                        <a:t>CHARACTERISTICS </a:t>
                      </a:r>
                    </a:p>
                  </a:txBody>
                  <a:tcPr marT="91434" marB="91434" anchor="b" horzOverflow="overflow">
                    <a:lnL cap="flat">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0099CC"/>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rPr>
                        <a:t>BIRTH STAGE </a:t>
                      </a:r>
                      <a:endParaRPr kumimoji="0" lang="en-US" sz="12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marT="91434" marB="91434" anchor="b"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0099CC"/>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rPr>
                        <a:t>YOUTH STAGE </a:t>
                      </a:r>
                      <a:endParaRPr kumimoji="0" lang="en-US" sz="12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marT="91434" marB="91434" anchor="b"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0099CC"/>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rPr>
                        <a:t>MIDLIFE STAGE </a:t>
                      </a:r>
                      <a:endParaRPr kumimoji="0" lang="en-US" sz="12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marT="91434" marB="91434" anchor="b"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0099CC"/>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bg1"/>
                          </a:solidFill>
                          <a:effectLst>
                            <a:outerShdw blurRad="38100" dist="38100" dir="2700000" algn="tl">
                              <a:srgbClr val="000000"/>
                            </a:outerShdw>
                          </a:effectLst>
                          <a:latin typeface="Arial" charset="0"/>
                          <a:cs typeface="Arial" charset="0"/>
                        </a:rPr>
                        <a:t>MATURITY STAGE </a:t>
                      </a:r>
                      <a:endParaRPr kumimoji="0" lang="en-US" sz="12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marT="91434" marB="91434" anchor="b" horzOverflow="overflow">
                    <a:lnL>
                      <a:noFill/>
                    </a:lnL>
                    <a:lnR cap="flat">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0099CC"/>
                    </a:solidFill>
                  </a:tcPr>
                </a:tc>
              </a:tr>
              <a:tr h="73147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Arial" charset="0"/>
                          <a:cs typeface="Arial" charset="0"/>
                        </a:rPr>
                        <a:t>Division of labor</a:t>
                      </a:r>
                      <a:endParaRPr kumimoji="0" lang="en-US" sz="1200" b="1" i="1" u="none" strike="noStrike" cap="none" normalizeH="0" baseline="0" smtClean="0">
                        <a:ln>
                          <a:noFill/>
                        </a:ln>
                        <a:solidFill>
                          <a:schemeClr val="tx1"/>
                        </a:solidFill>
                        <a:effectLst/>
                        <a:latin typeface="Arial" charset="0"/>
                      </a:endParaRPr>
                    </a:p>
                  </a:txBody>
                  <a:tcPr marT="91434" marB="91434" horzOverflow="overflow">
                    <a:lnL cap="flat">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Overlapping tasks </a:t>
                      </a:r>
                      <a:endParaRPr kumimoji="0" lang="en-US" sz="1200" b="0" i="0" u="none" strike="noStrike" cap="none" normalizeH="0" baseline="0" smtClean="0">
                        <a:ln>
                          <a:noFill/>
                        </a:ln>
                        <a:solidFill>
                          <a:schemeClr val="tx1"/>
                        </a:solidFill>
                        <a:effectLst/>
                        <a:latin typeface="Arial" charset="0"/>
                      </a:endParaRP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Some departments </a:t>
                      </a:r>
                      <a:endParaRPr kumimoji="0" lang="en-US" sz="1200" b="0" i="0" u="none" strike="noStrike" cap="none" normalizeH="0" baseline="0" smtClean="0">
                        <a:ln>
                          <a:noFill/>
                        </a:ln>
                        <a:solidFill>
                          <a:schemeClr val="tx1"/>
                        </a:solidFill>
                        <a:effectLst/>
                        <a:latin typeface="Arial" charset="0"/>
                      </a:endParaRP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Many departments, </a:t>
                      </a:r>
                      <a:r>
                        <a:rPr kumimoji="0" lang="en-US" sz="1200" b="0" i="0" u="none" strike="noStrike" cap="none" normalizeH="0" baseline="0" smtClean="0">
                          <a:ln>
                            <a:noFill/>
                          </a:ln>
                          <a:solidFill>
                            <a:schemeClr val="tx1"/>
                          </a:solidFill>
                          <a:effectLst/>
                          <a:latin typeface="Arial" charset="0"/>
                        </a:rPr>
                        <a:t>well-defined tasks, organization chart</a:t>
                      </a: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Extensive—small </a:t>
                      </a:r>
                      <a:r>
                        <a:rPr kumimoji="0" lang="en-US" sz="1200" b="0" i="0" u="none" strike="noStrike" cap="none" normalizeH="0" baseline="0" smtClean="0">
                          <a:ln>
                            <a:noFill/>
                          </a:ln>
                          <a:solidFill>
                            <a:schemeClr val="tx1"/>
                          </a:solidFill>
                          <a:effectLst/>
                          <a:latin typeface="Arial" charset="0"/>
                        </a:rPr>
                        <a:t>jobs, written job descriptions</a:t>
                      </a:r>
                    </a:p>
                  </a:txBody>
                  <a:tcPr marT="91434" marB="91434" horzOverflow="overflow">
                    <a:lnL>
                      <a:noFill/>
                    </a:lnL>
                    <a:lnR cap="flat">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r>
              <a:tr h="9143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Arial" charset="0"/>
                          <a:cs typeface="Arial" charset="0"/>
                        </a:rPr>
                        <a:t>Centralization </a:t>
                      </a:r>
                      <a:endParaRPr kumimoji="0" lang="en-US" sz="1200" b="1" i="1" u="none" strike="noStrike" cap="none" normalizeH="0" baseline="0" smtClean="0">
                        <a:ln>
                          <a:noFill/>
                        </a:ln>
                        <a:solidFill>
                          <a:schemeClr val="tx1"/>
                        </a:solidFill>
                        <a:effectLst/>
                        <a:latin typeface="Arial" charset="0"/>
                      </a:endParaRPr>
                    </a:p>
                  </a:txBody>
                  <a:tcPr marT="91434" marB="91434" horzOverflow="overflow">
                    <a:lnL cap="flat">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One-person rule </a:t>
                      </a:r>
                      <a:endParaRPr kumimoji="0" lang="en-US" sz="1200" b="0" i="0" u="none" strike="noStrike" cap="none" normalizeH="0" baseline="0" smtClean="0">
                        <a:ln>
                          <a:noFill/>
                        </a:ln>
                        <a:solidFill>
                          <a:schemeClr val="tx1"/>
                        </a:solidFill>
                        <a:effectLst/>
                        <a:latin typeface="Arial" charset="0"/>
                      </a:endParaRP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Top leaders rule </a:t>
                      </a:r>
                      <a:endParaRPr kumimoji="0" lang="en-US" sz="1200" b="0" i="0" u="none" strike="noStrike" cap="none" normalizeH="0" baseline="0" smtClean="0">
                        <a:ln>
                          <a:noFill/>
                        </a:ln>
                        <a:solidFill>
                          <a:schemeClr val="tx1"/>
                        </a:solidFill>
                        <a:effectLst/>
                        <a:latin typeface="Arial" charset="0"/>
                      </a:endParaRP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Decentralization to </a:t>
                      </a:r>
                      <a:r>
                        <a:rPr kumimoji="0" lang="en-US" sz="1200" b="0" i="0" u="none" strike="noStrike" cap="none" normalizeH="0" baseline="0" smtClean="0">
                          <a:ln>
                            <a:noFill/>
                          </a:ln>
                          <a:solidFill>
                            <a:schemeClr val="tx1"/>
                          </a:solidFill>
                          <a:effectLst/>
                          <a:latin typeface="Arial" charset="0"/>
                        </a:rPr>
                        <a:t>department heads </a:t>
                      </a: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Enforced </a:t>
                      </a:r>
                      <a:r>
                        <a:rPr kumimoji="0" lang="en-US" sz="1200" b="0" i="0" u="none" strike="noStrike" cap="none" normalizeH="0" baseline="0" smtClean="0">
                          <a:ln>
                            <a:noFill/>
                          </a:ln>
                          <a:solidFill>
                            <a:schemeClr val="tx1"/>
                          </a:solidFill>
                          <a:effectLst/>
                          <a:latin typeface="Arial" charset="0"/>
                        </a:rPr>
                        <a:t>decentralization </a:t>
                      </a:r>
                    </a:p>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rPr>
                        <a:t>(top management overloaded)</a:t>
                      </a:r>
                    </a:p>
                  </a:txBody>
                  <a:tcPr marT="91434" marB="91434" horzOverflow="overflow">
                    <a:lnL>
                      <a:noFill/>
                    </a:lnL>
                    <a:lnR cap="flat">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r>
              <a:tr h="731471">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Arial" charset="0"/>
                          <a:cs typeface="Arial" charset="0"/>
                        </a:rPr>
                        <a:t>Degree of </a:t>
                      </a:r>
                      <a:r>
                        <a:rPr kumimoji="0" lang="en-US" sz="1200" b="1" i="1" u="none" strike="noStrike" cap="none" normalizeH="0" baseline="0" smtClean="0">
                          <a:ln>
                            <a:noFill/>
                          </a:ln>
                          <a:solidFill>
                            <a:schemeClr val="tx1"/>
                          </a:solidFill>
                          <a:effectLst/>
                          <a:latin typeface="Arial" charset="0"/>
                        </a:rPr>
                        <a:t>formal control</a:t>
                      </a:r>
                    </a:p>
                  </a:txBody>
                  <a:tcPr marT="91434" marB="91434" horzOverflow="overflow">
                    <a:lnL cap="flat">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No written rules</a:t>
                      </a:r>
                      <a:endParaRPr kumimoji="0" lang="en-US" sz="1200" b="0" i="0" u="none" strike="noStrike" cap="none" normalizeH="0" baseline="0" smtClean="0">
                        <a:ln>
                          <a:noFill/>
                        </a:ln>
                        <a:solidFill>
                          <a:schemeClr val="tx1"/>
                        </a:solidFill>
                        <a:effectLst/>
                        <a:latin typeface="Arial" charset="0"/>
                      </a:endParaRP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Few rules</a:t>
                      </a:r>
                      <a:endParaRPr kumimoji="0" lang="en-US" sz="1200" b="0" i="0" u="none" strike="noStrike" cap="none" normalizeH="0" baseline="0" smtClean="0">
                        <a:ln>
                          <a:noFill/>
                        </a:ln>
                        <a:solidFill>
                          <a:schemeClr val="tx1"/>
                        </a:solidFill>
                        <a:effectLst/>
                        <a:latin typeface="Arial" charset="0"/>
                      </a:endParaRP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Policy and </a:t>
                      </a:r>
                      <a:r>
                        <a:rPr kumimoji="0" lang="en-US" sz="1200" b="0" i="0" u="none" strike="noStrike" cap="none" normalizeH="0" baseline="0" smtClean="0">
                          <a:ln>
                            <a:noFill/>
                          </a:ln>
                          <a:solidFill>
                            <a:schemeClr val="tx1"/>
                          </a:solidFill>
                          <a:effectLst/>
                          <a:latin typeface="Arial" charset="0"/>
                        </a:rPr>
                        <a:t>procedures</a:t>
                      </a: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Extensive—most </a:t>
                      </a:r>
                      <a:r>
                        <a:rPr kumimoji="0" lang="en-US" sz="1200" b="0" i="0" u="none" strike="noStrike" cap="none" normalizeH="0" baseline="0" dirty="0" smtClean="0">
                          <a:ln>
                            <a:noFill/>
                          </a:ln>
                          <a:solidFill>
                            <a:schemeClr val="tx1"/>
                          </a:solidFill>
                          <a:effectLst/>
                          <a:latin typeface="Arial" charset="0"/>
                        </a:rPr>
                        <a:t>activities covered by written manuals</a:t>
                      </a:r>
                    </a:p>
                  </a:txBody>
                  <a:tcPr marT="91434" marB="91434" horzOverflow="overflow">
                    <a:lnL>
                      <a:noFill/>
                    </a:lnL>
                    <a:lnR cap="flat">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r>
              <a:tr h="9143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Arial" charset="0"/>
                          <a:cs typeface="Arial" charset="0"/>
                        </a:rPr>
                        <a:t>Administrative </a:t>
                      </a:r>
                      <a:r>
                        <a:rPr kumimoji="0" lang="en-US" sz="1200" b="1" i="1" u="none" strike="noStrike" cap="none" normalizeH="0" baseline="0" smtClean="0">
                          <a:ln>
                            <a:noFill/>
                          </a:ln>
                          <a:solidFill>
                            <a:schemeClr val="tx1"/>
                          </a:solidFill>
                          <a:effectLst/>
                          <a:latin typeface="Arial" charset="0"/>
                        </a:rPr>
                        <a:t>staff</a:t>
                      </a:r>
                    </a:p>
                  </a:txBody>
                  <a:tcPr marT="91434" marB="91434" horzOverflow="overflow">
                    <a:lnL cap="flat">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Secretary, no </a:t>
                      </a:r>
                      <a:r>
                        <a:rPr kumimoji="0" lang="en-US" sz="1200" b="0" i="0" u="none" strike="noStrike" cap="none" normalizeH="0" baseline="0" smtClean="0">
                          <a:ln>
                            <a:noFill/>
                          </a:ln>
                          <a:solidFill>
                            <a:schemeClr val="tx1"/>
                          </a:solidFill>
                          <a:effectLst/>
                          <a:latin typeface="Arial" charset="0"/>
                        </a:rPr>
                        <a:t>professional staff</a:t>
                      </a: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Increasing clerical </a:t>
                      </a:r>
                      <a:r>
                        <a:rPr kumimoji="0" lang="en-US" sz="1200" b="0" i="0" u="none" strike="noStrike" cap="none" normalizeH="0" baseline="0" smtClean="0">
                          <a:ln>
                            <a:noFill/>
                          </a:ln>
                          <a:solidFill>
                            <a:schemeClr val="tx1"/>
                          </a:solidFill>
                          <a:effectLst/>
                          <a:latin typeface="Arial" charset="0"/>
                        </a:rPr>
                        <a:t>and maintenance, few professional staff members</a:t>
                      </a: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Increasing size </a:t>
                      </a:r>
                      <a:r>
                        <a:rPr kumimoji="0" lang="en-US" sz="1200" b="0" i="0" u="none" strike="noStrike" cap="none" normalizeH="0" baseline="0" smtClean="0">
                          <a:ln>
                            <a:noFill/>
                          </a:ln>
                          <a:solidFill>
                            <a:schemeClr val="tx1"/>
                          </a:solidFill>
                          <a:effectLst/>
                          <a:latin typeface="Arial" charset="0"/>
                        </a:rPr>
                        <a:t>of professional support staff</a:t>
                      </a: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Large—multiple </a:t>
                      </a:r>
                      <a:r>
                        <a:rPr kumimoji="0" lang="en-US" sz="1200" b="0" i="0" u="none" strike="noStrike" cap="none" normalizeH="0" baseline="0" smtClean="0">
                          <a:ln>
                            <a:noFill/>
                          </a:ln>
                          <a:solidFill>
                            <a:schemeClr val="tx1"/>
                          </a:solidFill>
                          <a:effectLst/>
                          <a:latin typeface="Arial" charset="0"/>
                        </a:rPr>
                        <a:t>professional and clerical staff departments</a:t>
                      </a:r>
                    </a:p>
                  </a:txBody>
                  <a:tcPr marT="91434" marB="91434" horzOverflow="overflow">
                    <a:lnL>
                      <a:noFill/>
                    </a:lnL>
                    <a:lnR cap="flat">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r>
              <a:tr h="914339">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1" i="1" u="none" strike="noStrike" cap="none" normalizeH="0" baseline="0" smtClean="0">
                          <a:ln>
                            <a:noFill/>
                          </a:ln>
                          <a:solidFill>
                            <a:schemeClr val="tx1"/>
                          </a:solidFill>
                          <a:effectLst/>
                          <a:latin typeface="Arial" charset="0"/>
                          <a:cs typeface="Arial" charset="0"/>
                        </a:rPr>
                        <a:t>Internal systems </a:t>
                      </a:r>
                      <a:r>
                        <a:rPr kumimoji="0" lang="en-US" sz="1200" b="1" i="1" u="none" strike="noStrike" cap="none" normalizeH="0" baseline="0" smtClean="0">
                          <a:ln>
                            <a:noFill/>
                          </a:ln>
                          <a:solidFill>
                            <a:schemeClr val="tx1"/>
                          </a:solidFill>
                          <a:effectLst/>
                          <a:latin typeface="Arial" charset="0"/>
                        </a:rPr>
                        <a:t>(information, budget, planning, performance)</a:t>
                      </a:r>
                    </a:p>
                  </a:txBody>
                  <a:tcPr marT="91434" marB="91434" horzOverflow="overflow">
                    <a:lnL cap="flat">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Nonexistent </a:t>
                      </a:r>
                      <a:endParaRPr kumimoji="0" lang="en-US" sz="1200" b="0" i="0" u="none" strike="noStrike" cap="none" normalizeH="0" baseline="0" smtClean="0">
                        <a:ln>
                          <a:noFill/>
                        </a:ln>
                        <a:solidFill>
                          <a:schemeClr val="tx1"/>
                        </a:solidFill>
                        <a:effectLst/>
                        <a:latin typeface="Arial" charset="0"/>
                      </a:endParaRP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Crude budget and </a:t>
                      </a:r>
                      <a:r>
                        <a:rPr kumimoji="0" lang="en-US" sz="1200" b="0" i="0" u="none" strike="noStrike" cap="none" normalizeH="0" baseline="0" smtClean="0">
                          <a:ln>
                            <a:noFill/>
                          </a:ln>
                          <a:solidFill>
                            <a:schemeClr val="tx1"/>
                          </a:solidFill>
                          <a:effectLst/>
                          <a:latin typeface="Arial" charset="0"/>
                        </a:rPr>
                        <a:t>information system</a:t>
                      </a: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Control systems </a:t>
                      </a:r>
                      <a:r>
                        <a:rPr kumimoji="0" lang="en-US" sz="1200" b="0" i="0" u="none" strike="noStrike" cap="none" normalizeH="0" baseline="0" smtClean="0">
                          <a:ln>
                            <a:noFill/>
                          </a:ln>
                          <a:solidFill>
                            <a:schemeClr val="tx1"/>
                          </a:solidFill>
                          <a:effectLst/>
                          <a:latin typeface="Arial" charset="0"/>
                        </a:rPr>
                        <a:t>in place—budget, performance, operational reports</a:t>
                      </a:r>
                    </a:p>
                  </a:txBody>
                  <a:tcPr marT="91434" marB="91434" horzOverflow="overflow">
                    <a:lnL>
                      <a:noFill/>
                    </a:lnL>
                    <a:lnR>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Extensive—</a:t>
                      </a:r>
                      <a:r>
                        <a:rPr kumimoji="0" lang="en-US" sz="1200" b="0" i="0" u="none" strike="noStrike" cap="none" normalizeH="0" baseline="0" smtClean="0">
                          <a:ln>
                            <a:noFill/>
                          </a:ln>
                          <a:solidFill>
                            <a:schemeClr val="tx1"/>
                          </a:solidFill>
                          <a:effectLst/>
                          <a:latin typeface="Arial" charset="0"/>
                        </a:rPr>
                        <a:t>planning, financial, and personnel systems added</a:t>
                      </a:r>
                    </a:p>
                  </a:txBody>
                  <a:tcPr marT="91434" marB="91434" horzOverflow="overflow">
                    <a:lnL>
                      <a:noFill/>
                    </a:lnL>
                    <a:lnR cap="flat">
                      <a:noFill/>
                    </a:lnR>
                    <a:lnT w="12700" cap="flat" cmpd="sng" algn="ctr">
                      <a:solidFill>
                        <a:srgbClr val="006699"/>
                      </a:solidFill>
                      <a:prstDash val="solid"/>
                      <a:round/>
                      <a:headEnd type="none" w="med" len="med"/>
                      <a:tailEnd type="none" w="med" len="med"/>
                    </a:lnT>
                    <a:lnB w="12700" cap="flat" cmpd="sng" algn="ctr">
                      <a:solidFill>
                        <a:srgbClr val="006699"/>
                      </a:solidFill>
                      <a:prstDash val="solid"/>
                      <a:round/>
                      <a:headEnd type="none" w="med" len="med"/>
                      <a:tailEnd type="none" w="med" len="med"/>
                    </a:lnB>
                    <a:lnTlToBr>
                      <a:noFill/>
                    </a:lnTlToBr>
                    <a:lnBlToTr>
                      <a:noFill/>
                    </a:lnBlToTr>
                    <a:solidFill>
                      <a:srgbClr val="CCECFF"/>
                    </a:solidFill>
                  </a:tcPr>
                </a:tc>
              </a:tr>
            </a:tbl>
          </a:graphicData>
        </a:graphic>
      </p:graphicFrame>
      <p:sp>
        <p:nvSpPr>
          <p:cNvPr id="3" name="Title 2"/>
          <p:cNvSpPr>
            <a:spLocks noGrp="1"/>
          </p:cNvSpPr>
          <p:nvPr>
            <p:ph type="title"/>
          </p:nvPr>
        </p:nvSpPr>
        <p:spPr>
          <a:xfrm>
            <a:off x="548683" y="411513"/>
            <a:ext cx="7955193" cy="457195"/>
          </a:xfrm>
        </p:spPr>
        <p:txBody>
          <a:bodyPr/>
          <a:lstStyle/>
          <a:p>
            <a:r>
              <a:rPr lang="en-US" sz="1400" dirty="0" smtClean="0"/>
              <a:t>Figure 8.4 Relationship between organizational life cycle and structural characteristics</a:t>
            </a:r>
            <a:endParaRPr lang="en-US" sz="1400" dirty="0"/>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11</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0" name="Rectangle 2"/>
          <p:cNvSpPr>
            <a:spLocks noGrp="1" noChangeArrowheads="1"/>
          </p:cNvSpPr>
          <p:nvPr>
            <p:ph type="title"/>
          </p:nvPr>
        </p:nvSpPr>
        <p:spPr>
          <a:xfrm>
            <a:off x="528407" y="228635"/>
            <a:ext cx="7955193" cy="822951"/>
          </a:xfrm>
        </p:spPr>
        <p:txBody>
          <a:bodyPr/>
          <a:lstStyle/>
          <a:p>
            <a:pPr eaLnBrk="1" hangingPunct="1">
              <a:defRPr/>
            </a:pPr>
            <a:r>
              <a:rPr lang="en-US" dirty="0" smtClean="0"/>
              <a:t>Technology</a:t>
            </a:r>
          </a:p>
        </p:txBody>
      </p:sp>
      <p:sp>
        <p:nvSpPr>
          <p:cNvPr id="744451" name="Rectangle 3"/>
          <p:cNvSpPr>
            <a:spLocks noChangeArrowheads="1"/>
          </p:cNvSpPr>
          <p:nvPr/>
        </p:nvSpPr>
        <p:spPr bwMode="blackWhite">
          <a:xfrm>
            <a:off x="609600" y="1325563"/>
            <a:ext cx="2209800" cy="715962"/>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Technology</a:t>
            </a:r>
          </a:p>
        </p:txBody>
      </p:sp>
      <p:sp>
        <p:nvSpPr>
          <p:cNvPr id="744452" name="Rectangle 4"/>
          <p:cNvSpPr>
            <a:spLocks noChangeArrowheads="1"/>
          </p:cNvSpPr>
          <p:nvPr/>
        </p:nvSpPr>
        <p:spPr bwMode="blackWhite">
          <a:xfrm>
            <a:off x="2819400" y="1325563"/>
            <a:ext cx="5664200" cy="715962"/>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800"/>
              <a:t>The knowledge, machinery, work procedures, and materials that transform the inputs into outputs</a:t>
            </a:r>
          </a:p>
        </p:txBody>
      </p:sp>
      <p:sp>
        <p:nvSpPr>
          <p:cNvPr id="744453" name="Rectangle 5"/>
          <p:cNvSpPr>
            <a:spLocks noChangeArrowheads="1"/>
          </p:cNvSpPr>
          <p:nvPr/>
        </p:nvSpPr>
        <p:spPr bwMode="blackWhite">
          <a:xfrm>
            <a:off x="733425" y="2332038"/>
            <a:ext cx="2849563" cy="715962"/>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1800" b="1">
                <a:solidFill>
                  <a:srgbClr val="FFFFFF"/>
                </a:solidFill>
                <a:effectLst>
                  <a:outerShdw blurRad="38100" dist="38100" dir="2700000" algn="tl">
                    <a:srgbClr val="000000"/>
                  </a:outerShdw>
                </a:effectLst>
                <a:latin typeface="Arial" charset="0"/>
              </a:rPr>
              <a:t>Small Batch</a:t>
            </a:r>
            <a:br>
              <a:rPr lang="en-US" sz="1800" b="1">
                <a:solidFill>
                  <a:srgbClr val="FFFFFF"/>
                </a:solidFill>
                <a:effectLst>
                  <a:outerShdw blurRad="38100" dist="38100" dir="2700000" algn="tl">
                    <a:srgbClr val="000000"/>
                  </a:outerShdw>
                </a:effectLst>
                <a:latin typeface="Arial" charset="0"/>
              </a:rPr>
            </a:br>
            <a:r>
              <a:rPr lang="en-US" sz="1800" b="1">
                <a:solidFill>
                  <a:srgbClr val="FFFFFF"/>
                </a:solidFill>
                <a:effectLst>
                  <a:outerShdw blurRad="38100" dist="38100" dir="2700000" algn="tl">
                    <a:srgbClr val="000000"/>
                  </a:outerShdw>
                </a:effectLst>
                <a:latin typeface="Arial" charset="0"/>
              </a:rPr>
              <a:t>or Unit production</a:t>
            </a:r>
          </a:p>
        </p:txBody>
      </p:sp>
      <p:sp>
        <p:nvSpPr>
          <p:cNvPr id="744454" name="Rectangle 6"/>
          <p:cNvSpPr>
            <a:spLocks noChangeArrowheads="1"/>
          </p:cNvSpPr>
          <p:nvPr/>
        </p:nvSpPr>
        <p:spPr bwMode="blackWhite">
          <a:xfrm>
            <a:off x="3582988" y="2332038"/>
            <a:ext cx="4754562" cy="715962"/>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600"/>
              <a:t>Producing goods in small quantities designed to customer specifications</a:t>
            </a:r>
          </a:p>
        </p:txBody>
      </p:sp>
      <p:sp>
        <p:nvSpPr>
          <p:cNvPr id="744455" name="Rectangle 7"/>
          <p:cNvSpPr>
            <a:spLocks noChangeArrowheads="1"/>
          </p:cNvSpPr>
          <p:nvPr/>
        </p:nvSpPr>
        <p:spPr bwMode="blackWhite">
          <a:xfrm>
            <a:off x="731838" y="3330575"/>
            <a:ext cx="2849562" cy="715963"/>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1800" b="1">
                <a:solidFill>
                  <a:srgbClr val="FFFFFF"/>
                </a:solidFill>
                <a:effectLst>
                  <a:outerShdw blurRad="38100" dist="38100" dir="2700000" algn="tl">
                    <a:srgbClr val="000000"/>
                  </a:outerShdw>
                </a:effectLst>
                <a:latin typeface="Arial" charset="0"/>
              </a:rPr>
              <a:t>Large Batch or</a:t>
            </a:r>
            <a:br>
              <a:rPr lang="en-US" sz="1800" b="1">
                <a:solidFill>
                  <a:srgbClr val="FFFFFF"/>
                </a:solidFill>
                <a:effectLst>
                  <a:outerShdw blurRad="38100" dist="38100" dir="2700000" algn="tl">
                    <a:srgbClr val="000000"/>
                  </a:outerShdw>
                </a:effectLst>
                <a:latin typeface="Arial" charset="0"/>
              </a:rPr>
            </a:br>
            <a:r>
              <a:rPr lang="en-US" sz="1800" b="1">
                <a:solidFill>
                  <a:srgbClr val="FFFFFF"/>
                </a:solidFill>
                <a:effectLst>
                  <a:outerShdw blurRad="38100" dist="38100" dir="2700000" algn="tl">
                    <a:srgbClr val="000000"/>
                  </a:outerShdw>
                </a:effectLst>
                <a:latin typeface="Arial" charset="0"/>
              </a:rPr>
              <a:t>Mass Production</a:t>
            </a:r>
          </a:p>
        </p:txBody>
      </p:sp>
      <p:sp>
        <p:nvSpPr>
          <p:cNvPr id="744456" name="Rectangle 8"/>
          <p:cNvSpPr>
            <a:spLocks noChangeArrowheads="1"/>
          </p:cNvSpPr>
          <p:nvPr/>
        </p:nvSpPr>
        <p:spPr bwMode="blackWhite">
          <a:xfrm>
            <a:off x="3581400" y="3330575"/>
            <a:ext cx="4754563" cy="715963"/>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600"/>
              <a:t>Producing a large volume of standardized products</a:t>
            </a:r>
          </a:p>
        </p:txBody>
      </p:sp>
      <p:sp>
        <p:nvSpPr>
          <p:cNvPr id="744457" name="Rectangle 9"/>
          <p:cNvSpPr>
            <a:spLocks noChangeArrowheads="1"/>
          </p:cNvSpPr>
          <p:nvPr/>
        </p:nvSpPr>
        <p:spPr bwMode="blackWhite">
          <a:xfrm>
            <a:off x="731838" y="4327525"/>
            <a:ext cx="2851150" cy="715963"/>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1800" b="1">
                <a:solidFill>
                  <a:srgbClr val="FFFFFF"/>
                </a:solidFill>
                <a:effectLst>
                  <a:outerShdw blurRad="38100" dist="38100" dir="2700000" algn="tl">
                    <a:srgbClr val="000000"/>
                  </a:outerShdw>
                </a:effectLst>
                <a:latin typeface="Arial" charset="0"/>
              </a:rPr>
              <a:t>Continuous-Process</a:t>
            </a:r>
          </a:p>
          <a:p>
            <a:pPr algn="ctr" eaLnBrk="0" hangingPunct="0">
              <a:defRPr/>
            </a:pPr>
            <a:r>
              <a:rPr lang="en-US" sz="1800" b="1">
                <a:solidFill>
                  <a:srgbClr val="FFFFFF"/>
                </a:solidFill>
                <a:effectLst>
                  <a:outerShdw blurRad="38100" dist="38100" dir="2700000" algn="tl">
                    <a:srgbClr val="000000"/>
                  </a:outerShdw>
                </a:effectLst>
                <a:latin typeface="Arial" charset="0"/>
              </a:rPr>
              <a:t>Production</a:t>
            </a:r>
          </a:p>
        </p:txBody>
      </p:sp>
      <p:sp>
        <p:nvSpPr>
          <p:cNvPr id="744458" name="Rectangle 10"/>
          <p:cNvSpPr>
            <a:spLocks noChangeArrowheads="1"/>
          </p:cNvSpPr>
          <p:nvPr/>
        </p:nvSpPr>
        <p:spPr bwMode="blackWhite">
          <a:xfrm>
            <a:off x="3582988" y="4329113"/>
            <a:ext cx="4752975" cy="715962"/>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600"/>
              <a:t>Completing the entire conversion process through a series of mechanical or chemical processes</a:t>
            </a:r>
          </a:p>
        </p:txBody>
      </p:sp>
      <p:sp>
        <p:nvSpPr>
          <p:cNvPr id="744459" name="Rectangle 11"/>
          <p:cNvSpPr>
            <a:spLocks noChangeArrowheads="1"/>
          </p:cNvSpPr>
          <p:nvPr/>
        </p:nvSpPr>
        <p:spPr bwMode="blackWhite">
          <a:xfrm>
            <a:off x="731838" y="5326063"/>
            <a:ext cx="2851150" cy="93027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1800" b="1">
                <a:solidFill>
                  <a:srgbClr val="FFFFFF"/>
                </a:solidFill>
                <a:effectLst>
                  <a:outerShdw blurRad="38100" dist="38100" dir="2700000" algn="tl">
                    <a:srgbClr val="000000"/>
                  </a:outerShdw>
                </a:effectLst>
                <a:latin typeface="Arial" charset="0"/>
              </a:rPr>
              <a:t>Flexible Manufacturing</a:t>
            </a:r>
          </a:p>
          <a:p>
            <a:pPr algn="ctr" eaLnBrk="0" hangingPunct="0">
              <a:defRPr/>
            </a:pPr>
            <a:r>
              <a:rPr lang="en-US" sz="1800" b="1">
                <a:solidFill>
                  <a:srgbClr val="FFFFFF"/>
                </a:solidFill>
                <a:effectLst>
                  <a:outerShdw blurRad="38100" dist="38100" dir="2700000" algn="tl">
                    <a:srgbClr val="000000"/>
                  </a:outerShdw>
                </a:effectLst>
                <a:latin typeface="Arial" charset="0"/>
              </a:rPr>
              <a:t>System (FMS)</a:t>
            </a:r>
          </a:p>
        </p:txBody>
      </p:sp>
      <p:sp>
        <p:nvSpPr>
          <p:cNvPr id="744460" name="Rectangle 12"/>
          <p:cNvSpPr>
            <a:spLocks noChangeArrowheads="1"/>
          </p:cNvSpPr>
          <p:nvPr/>
        </p:nvSpPr>
        <p:spPr bwMode="blackWhite">
          <a:xfrm>
            <a:off x="3582988" y="5326063"/>
            <a:ext cx="4752975" cy="93027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600"/>
              <a:t>The automating and integrating of manufacturing elements such as product design, production, equipment, robotics, and performance analysis</a:t>
            </a:r>
          </a:p>
        </p:txBody>
      </p:sp>
      <p:sp>
        <p:nvSpPr>
          <p:cNvPr id="16"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12</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44451"/>
                                        </p:tgtEl>
                                        <p:attrNameLst>
                                          <p:attrName>style.visibility</p:attrName>
                                        </p:attrNameLst>
                                      </p:cBhvr>
                                      <p:to>
                                        <p:strVal val="visible"/>
                                      </p:to>
                                    </p:set>
                                    <p:animEffect transition="in" filter="wipe(left)">
                                      <p:cBhvr>
                                        <p:cTn id="7" dur="500"/>
                                        <p:tgtEl>
                                          <p:spTgt spid="744451"/>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44452"/>
                                        </p:tgtEl>
                                        <p:attrNameLst>
                                          <p:attrName>style.visibility</p:attrName>
                                        </p:attrNameLst>
                                      </p:cBhvr>
                                      <p:to>
                                        <p:strVal val="visible"/>
                                      </p:to>
                                    </p:set>
                                    <p:animEffect transition="in" filter="slide(fromLeft)">
                                      <p:cBhvr>
                                        <p:cTn id="11" dur="500"/>
                                        <p:tgtEl>
                                          <p:spTgt spid="74445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44453"/>
                                        </p:tgtEl>
                                        <p:attrNameLst>
                                          <p:attrName>style.visibility</p:attrName>
                                        </p:attrNameLst>
                                      </p:cBhvr>
                                      <p:to>
                                        <p:strVal val="visible"/>
                                      </p:to>
                                    </p:set>
                                    <p:animEffect transition="in" filter="wipe(left)">
                                      <p:cBhvr>
                                        <p:cTn id="16" dur="500"/>
                                        <p:tgtEl>
                                          <p:spTgt spid="744453"/>
                                        </p:tgtEl>
                                      </p:cBhvr>
                                    </p:animEffect>
                                  </p:childTnLst>
                                </p:cTn>
                              </p:par>
                            </p:childTnLst>
                          </p:cTn>
                        </p:par>
                        <p:par>
                          <p:cTn id="17" fill="hold" nodeType="afterGroup">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744454"/>
                                        </p:tgtEl>
                                        <p:attrNameLst>
                                          <p:attrName>style.visibility</p:attrName>
                                        </p:attrNameLst>
                                      </p:cBhvr>
                                      <p:to>
                                        <p:strVal val="visible"/>
                                      </p:to>
                                    </p:set>
                                    <p:animEffect transition="in" filter="slide(fromLeft)">
                                      <p:cBhvr>
                                        <p:cTn id="20" dur="500"/>
                                        <p:tgtEl>
                                          <p:spTgt spid="744454"/>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44455"/>
                                        </p:tgtEl>
                                        <p:attrNameLst>
                                          <p:attrName>style.visibility</p:attrName>
                                        </p:attrNameLst>
                                      </p:cBhvr>
                                      <p:to>
                                        <p:strVal val="visible"/>
                                      </p:to>
                                    </p:set>
                                    <p:animEffect transition="in" filter="wipe(left)">
                                      <p:cBhvr>
                                        <p:cTn id="25" dur="500"/>
                                        <p:tgtEl>
                                          <p:spTgt spid="744455"/>
                                        </p:tgtEl>
                                      </p:cBhvr>
                                    </p:animEffect>
                                  </p:childTnLst>
                                </p:cTn>
                              </p:par>
                            </p:childTnLst>
                          </p:cTn>
                        </p:par>
                        <p:par>
                          <p:cTn id="26" fill="hold" nodeType="afterGroup">
                            <p:stCondLst>
                              <p:cond delay="500"/>
                            </p:stCondLst>
                            <p:childTnLst>
                              <p:par>
                                <p:cTn id="27" presetID="12" presetClass="entr" presetSubtype="8" fill="hold" grpId="0" nodeType="afterEffect">
                                  <p:stCondLst>
                                    <p:cond delay="0"/>
                                  </p:stCondLst>
                                  <p:childTnLst>
                                    <p:set>
                                      <p:cBhvr>
                                        <p:cTn id="28" dur="1" fill="hold">
                                          <p:stCondLst>
                                            <p:cond delay="0"/>
                                          </p:stCondLst>
                                        </p:cTn>
                                        <p:tgtEl>
                                          <p:spTgt spid="744456"/>
                                        </p:tgtEl>
                                        <p:attrNameLst>
                                          <p:attrName>style.visibility</p:attrName>
                                        </p:attrNameLst>
                                      </p:cBhvr>
                                      <p:to>
                                        <p:strVal val="visible"/>
                                      </p:to>
                                    </p:set>
                                    <p:animEffect transition="in" filter="slide(fromLeft)">
                                      <p:cBhvr>
                                        <p:cTn id="29" dur="500"/>
                                        <p:tgtEl>
                                          <p:spTgt spid="74445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44457"/>
                                        </p:tgtEl>
                                        <p:attrNameLst>
                                          <p:attrName>style.visibility</p:attrName>
                                        </p:attrNameLst>
                                      </p:cBhvr>
                                      <p:to>
                                        <p:strVal val="visible"/>
                                      </p:to>
                                    </p:set>
                                    <p:animEffect transition="in" filter="wipe(left)">
                                      <p:cBhvr>
                                        <p:cTn id="34" dur="500"/>
                                        <p:tgtEl>
                                          <p:spTgt spid="744457"/>
                                        </p:tgtEl>
                                      </p:cBhvr>
                                    </p:animEffect>
                                  </p:childTnLst>
                                </p:cTn>
                              </p:par>
                            </p:childTnLst>
                          </p:cTn>
                        </p:par>
                        <p:par>
                          <p:cTn id="35" fill="hold" nodeType="afterGroup">
                            <p:stCondLst>
                              <p:cond delay="500"/>
                            </p:stCondLst>
                            <p:childTnLst>
                              <p:par>
                                <p:cTn id="36" presetID="12" presetClass="entr" presetSubtype="8" fill="hold" grpId="0" nodeType="afterEffect">
                                  <p:stCondLst>
                                    <p:cond delay="0"/>
                                  </p:stCondLst>
                                  <p:childTnLst>
                                    <p:set>
                                      <p:cBhvr>
                                        <p:cTn id="37" dur="1" fill="hold">
                                          <p:stCondLst>
                                            <p:cond delay="0"/>
                                          </p:stCondLst>
                                        </p:cTn>
                                        <p:tgtEl>
                                          <p:spTgt spid="744458"/>
                                        </p:tgtEl>
                                        <p:attrNameLst>
                                          <p:attrName>style.visibility</p:attrName>
                                        </p:attrNameLst>
                                      </p:cBhvr>
                                      <p:to>
                                        <p:strVal val="visible"/>
                                      </p:to>
                                    </p:set>
                                    <p:animEffect transition="in" filter="slide(fromLeft)">
                                      <p:cBhvr>
                                        <p:cTn id="38" dur="500"/>
                                        <p:tgtEl>
                                          <p:spTgt spid="74445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44459"/>
                                        </p:tgtEl>
                                        <p:attrNameLst>
                                          <p:attrName>style.visibility</p:attrName>
                                        </p:attrNameLst>
                                      </p:cBhvr>
                                      <p:to>
                                        <p:strVal val="visible"/>
                                      </p:to>
                                    </p:set>
                                    <p:animEffect transition="in" filter="wipe(left)">
                                      <p:cBhvr>
                                        <p:cTn id="43" dur="500"/>
                                        <p:tgtEl>
                                          <p:spTgt spid="744459"/>
                                        </p:tgtEl>
                                      </p:cBhvr>
                                    </p:animEffect>
                                  </p:childTnLst>
                                </p:cTn>
                              </p:par>
                            </p:childTnLst>
                          </p:cTn>
                        </p:par>
                        <p:par>
                          <p:cTn id="44" fill="hold" nodeType="afterGroup">
                            <p:stCondLst>
                              <p:cond delay="500"/>
                            </p:stCondLst>
                            <p:childTnLst>
                              <p:par>
                                <p:cTn id="45" presetID="12" presetClass="entr" presetSubtype="8" fill="hold" grpId="0" nodeType="afterEffect">
                                  <p:stCondLst>
                                    <p:cond delay="0"/>
                                  </p:stCondLst>
                                  <p:childTnLst>
                                    <p:set>
                                      <p:cBhvr>
                                        <p:cTn id="46" dur="1" fill="hold">
                                          <p:stCondLst>
                                            <p:cond delay="0"/>
                                          </p:stCondLst>
                                        </p:cTn>
                                        <p:tgtEl>
                                          <p:spTgt spid="744460"/>
                                        </p:tgtEl>
                                        <p:attrNameLst>
                                          <p:attrName>style.visibility</p:attrName>
                                        </p:attrNameLst>
                                      </p:cBhvr>
                                      <p:to>
                                        <p:strVal val="visible"/>
                                      </p:to>
                                    </p:set>
                                    <p:animEffect transition="in" filter="slide(fromLeft)">
                                      <p:cBhvr>
                                        <p:cTn id="47" dur="500"/>
                                        <p:tgtEl>
                                          <p:spTgt spid="744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4451" grpId="0" animBg="1" autoUpdateAnimBg="0"/>
      <p:bldP spid="744452" grpId="0" animBg="1" autoUpdateAnimBg="0"/>
      <p:bldP spid="744453" grpId="0" animBg="1" autoUpdateAnimBg="0"/>
      <p:bldP spid="744454" grpId="0" animBg="1" autoUpdateAnimBg="0"/>
      <p:bldP spid="744455" grpId="0" animBg="1" autoUpdateAnimBg="0"/>
      <p:bldP spid="744456" grpId="0" animBg="1" autoUpdateAnimBg="0"/>
      <p:bldP spid="744457" grpId="0" animBg="1" autoUpdateAnimBg="0"/>
      <p:bldP spid="744458" grpId="0" animBg="1" autoUpdateAnimBg="0"/>
      <p:bldP spid="744459" grpId="0" animBg="1" autoUpdateAnimBg="0"/>
      <p:bldP spid="744460"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7"/>
          <p:cNvSpPr>
            <a:spLocks noChangeArrowheads="1"/>
          </p:cNvSpPr>
          <p:nvPr/>
        </p:nvSpPr>
        <p:spPr bwMode="auto">
          <a:xfrm>
            <a:off x="548684" y="5166341"/>
            <a:ext cx="4897438" cy="365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r>
              <a:rPr lang="en-US" sz="900" dirty="0"/>
              <a:t>Source: Based on Joan Woodward, </a:t>
            </a:r>
            <a:r>
              <a:rPr lang="en-US" sz="900" i="1" dirty="0"/>
              <a:t>Industrial Organization: Theory and Practice </a:t>
            </a:r>
            <a:r>
              <a:rPr lang="en-US" sz="900" dirty="0"/>
              <a:t>(London: Oxford University Press, 1965). Reprinted by permission of Oxford University Press.</a:t>
            </a:r>
          </a:p>
        </p:txBody>
      </p:sp>
      <p:graphicFrame>
        <p:nvGraphicFramePr>
          <p:cNvPr id="600364" name="Group 300"/>
          <p:cNvGraphicFramePr>
            <a:graphicFrameLocks noGrp="1"/>
          </p:cNvGraphicFramePr>
          <p:nvPr/>
        </p:nvGraphicFramePr>
        <p:xfrm>
          <a:off x="549275" y="1325563"/>
          <a:ext cx="8042275" cy="2926000"/>
        </p:xfrm>
        <a:graphic>
          <a:graphicData uri="http://schemas.openxmlformats.org/drawingml/2006/table">
            <a:tbl>
              <a:tblPr/>
              <a:tblGrid>
                <a:gridCol w="3275013"/>
                <a:gridCol w="1296987"/>
                <a:gridCol w="1881188"/>
                <a:gridCol w="1589087"/>
              </a:tblGrid>
              <a:tr h="335244">
                <a:tc row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a:t>
                      </a:r>
                      <a:endParaRPr kumimoji="0" lang="en-US" sz="1600" b="0" i="0" u="none" strike="noStrike" cap="none" normalizeH="0" baseline="0" smtClean="0">
                        <a:ln>
                          <a:noFill/>
                        </a:ln>
                        <a:solidFill>
                          <a:schemeClr val="tx1"/>
                        </a:solidFill>
                        <a:effectLst/>
                        <a:latin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ELEMENTS OF STRUCTURE </a:t>
                      </a:r>
                      <a:endParaRPr kumimoji="0" lang="en-US" sz="1600" b="1"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 </a:t>
                      </a:r>
                      <a:r>
                        <a:rPr kumimoji="0" lang="en-US" sz="1600" b="1" i="0" u="none" strike="noStrike" cap="none" normalizeH="0" baseline="0" smtClean="0">
                          <a:ln>
                            <a:noFill/>
                          </a:ln>
                          <a:solidFill>
                            <a:schemeClr val="tx1"/>
                          </a:solidFill>
                          <a:effectLst/>
                          <a:latin typeface="Arial" charset="0"/>
                        </a:rPr>
                        <a:t>PRODUCTION TECHNOLOGY</a:t>
                      </a:r>
                    </a:p>
                  </a:txBody>
                  <a:tcPr marT="45715" marB="45715" anchor="b" horzOverflow="overflow">
                    <a:lnL>
                      <a:noFill/>
                    </a:lnL>
                    <a:lnR cap="flat">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r>
              <a:tr h="579057">
                <a:tc v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SMALL </a:t>
                      </a:r>
                      <a:endParaRPr kumimoji="0" lang="en-US" sz="1600" b="1" i="0" u="none" strike="noStrike" cap="none" normalizeH="0" baseline="0" smtClean="0">
                        <a:ln>
                          <a:noFill/>
                        </a:ln>
                        <a:solidFill>
                          <a:schemeClr val="tx1"/>
                        </a:solidFill>
                        <a:effectLst/>
                        <a:latin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BATCH </a:t>
                      </a:r>
                      <a:endParaRPr kumimoji="0" lang="en-US" sz="16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MASS </a:t>
                      </a:r>
                      <a:endParaRPr kumimoji="0" lang="en-US" sz="1600" b="1" i="0" u="none" strike="noStrike" cap="none" normalizeH="0" baseline="0" smtClean="0">
                        <a:ln>
                          <a:noFill/>
                        </a:ln>
                        <a:solidFill>
                          <a:schemeClr val="tx1"/>
                        </a:solidFill>
                        <a:effectLst/>
                        <a:latin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PRODUCTION </a:t>
                      </a:r>
                      <a:endParaRPr kumimoji="0" lang="en-US" sz="1600" b="1"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CONTINUOUS </a:t>
                      </a:r>
                      <a:endParaRPr kumimoji="0" lang="en-US" sz="1600" b="1" i="0" u="none" strike="noStrike" cap="none" normalizeH="0" baseline="0" smtClean="0">
                        <a:ln>
                          <a:noFill/>
                        </a:ln>
                        <a:solidFill>
                          <a:schemeClr val="tx1"/>
                        </a:solidFill>
                        <a:effectLst/>
                        <a:latin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PROCESS </a:t>
                      </a:r>
                      <a:endParaRPr kumimoji="0" lang="en-US" sz="1600" b="1"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35244">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Complexity of technology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Low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Medium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High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5244">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Organizational structure:</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3300"/>
                        </a:buClr>
                        <a:buSzTx/>
                        <a:buFontTx/>
                        <a:buNone/>
                        <a:tabLst/>
                      </a:pPr>
                      <a:endParaRPr kumimoji="0" lang="en-US" sz="1600" b="0" i="0" u="none" strike="noStrike" cap="none" normalizeH="0" baseline="0" smtClean="0">
                        <a:ln>
                          <a:noFill/>
                        </a:ln>
                        <a:solidFill>
                          <a:srgbClr val="993300"/>
                        </a:solidFill>
                        <a:effectLst>
                          <a:outerShdw blurRad="38100" dist="38100" dir="2700000" algn="tl">
                            <a:srgbClr val="C0C0C0"/>
                          </a:outerShdw>
                        </a:effectLst>
                        <a:latin typeface="Arial" charset="0"/>
                      </a:endParaRPr>
                    </a:p>
                  </a:txBody>
                  <a:tcPr marT="45715" marB="45715"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3300"/>
                        </a:buClr>
                        <a:buSzTx/>
                        <a:buFontTx/>
                        <a:buNone/>
                        <a:tabLst/>
                      </a:pPr>
                      <a:endParaRPr kumimoji="0" lang="en-US" sz="1600" b="0" i="0" u="none" strike="noStrike" cap="none" normalizeH="0" baseline="0" smtClean="0">
                        <a:ln>
                          <a:noFill/>
                        </a:ln>
                        <a:solidFill>
                          <a:srgbClr val="993300"/>
                        </a:solidFill>
                        <a:effectLst>
                          <a:outerShdw blurRad="38100" dist="38100" dir="2700000" algn="tl">
                            <a:srgbClr val="C0C0C0"/>
                          </a:outerShdw>
                        </a:effectLst>
                        <a:latin typeface="Arial" charset="0"/>
                      </a:endParaRPr>
                    </a:p>
                  </a:txBody>
                  <a:tcPr marT="45715" marB="45715"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993300"/>
                        </a:buClr>
                        <a:buSzTx/>
                        <a:buFontTx/>
                        <a:buNone/>
                        <a:tabLst/>
                      </a:pPr>
                      <a:endParaRPr kumimoji="0" lang="en-US" sz="1600" b="0" i="0" u="none" strike="noStrike" cap="none" normalizeH="0" baseline="0" smtClean="0">
                        <a:ln>
                          <a:noFill/>
                        </a:ln>
                        <a:solidFill>
                          <a:srgbClr val="993300"/>
                        </a:solidFill>
                        <a:effectLst>
                          <a:outerShdw blurRad="38100" dist="38100" dir="2700000" algn="tl">
                            <a:srgbClr val="C0C0C0"/>
                          </a:outerShdw>
                        </a:effectLst>
                        <a:latin typeface="Arial" charset="0"/>
                      </a:endParaRPr>
                    </a:p>
                  </a:txBody>
                  <a:tcPr marT="45715" marB="45715" anchor="b" horzOverflow="overflow">
                    <a:lnL>
                      <a:noFill/>
                    </a:lnL>
                    <a:lnR cap="flat">
                      <a:noFill/>
                    </a:lnR>
                    <a:lnT>
                      <a:noFill/>
                    </a:lnT>
                    <a:lnB>
                      <a:noFill/>
                    </a:lnB>
                    <a:lnTlToBr>
                      <a:noFill/>
                    </a:lnTlToBr>
                    <a:lnBlToTr>
                      <a:noFill/>
                    </a:lnBlToTr>
                    <a:noFill/>
                  </a:tcPr>
                </a:tc>
              </a:tr>
              <a:tr h="335244">
                <a:tc>
                  <a:txBody>
                    <a:bodyPr/>
                    <a:lstStyle/>
                    <a:p>
                      <a:pPr marL="0" marR="0" lvl="0" indent="227013"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Degree of formal control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Low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High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Low</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a:noFill/>
                    </a:lnT>
                    <a:lnB>
                      <a:noFill/>
                    </a:lnB>
                    <a:lnTlToBr>
                      <a:noFill/>
                    </a:lnTlToBr>
                    <a:lnBlToTr>
                      <a:noFill/>
                    </a:lnBlToTr>
                    <a:noFill/>
                  </a:tcPr>
                </a:tc>
              </a:tr>
              <a:tr h="335244">
                <a:tc>
                  <a:txBody>
                    <a:bodyPr/>
                    <a:lstStyle/>
                    <a:p>
                      <a:pPr marL="0" marR="0" lvl="0" indent="227013"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Centralization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Low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High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Low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a:noFill/>
                    </a:lnT>
                    <a:lnB>
                      <a:noFill/>
                    </a:lnB>
                    <a:lnTlToBr>
                      <a:noFill/>
                    </a:lnTlToBr>
                    <a:lnBlToTr>
                      <a:noFill/>
                    </a:lnBlToTr>
                    <a:noFill/>
                  </a:tcPr>
                </a:tc>
              </a:tr>
              <a:tr h="335244">
                <a:tc>
                  <a:txBody>
                    <a:bodyPr/>
                    <a:lstStyle/>
                    <a:p>
                      <a:pPr marL="0" marR="0" lvl="0" indent="227013"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Typical span of control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23</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48</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15</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a:noFill/>
                    </a:lnT>
                    <a:lnB>
                      <a:noFill/>
                    </a:lnB>
                    <a:lnTlToBr>
                      <a:noFill/>
                    </a:lnTlToBr>
                    <a:lnBlToTr>
                      <a:noFill/>
                    </a:lnBlToTr>
                    <a:noFill/>
                  </a:tcPr>
                </a:tc>
              </a:tr>
              <a:tr h="335244">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Overall structure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Organic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Mechanistic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Organic </a:t>
                      </a:r>
                      <a:endParaRPr kumimoji="0" lang="en-US" sz="1600" b="0" i="0" u="none" strike="noStrike" cap="none" normalizeH="0" baseline="0" smtClean="0">
                        <a:ln>
                          <a:noFill/>
                        </a:ln>
                        <a:solidFill>
                          <a:schemeClr val="tx1"/>
                        </a:solidFill>
                        <a:effectLst/>
                        <a:latin typeface="Arial" charset="0"/>
                      </a:endParaRPr>
                    </a:p>
                  </a:txBody>
                  <a:tcPr marT="45715" marB="45715" anchor="b" horzOverflow="overflow">
                    <a:lnL>
                      <a:noFill/>
                    </a:lnL>
                    <a:lnR cap="flat">
                      <a:noFill/>
                    </a:lnR>
                    <a:lnT>
                      <a:noFill/>
                    </a:lnT>
                    <a:lnB cap="flat">
                      <a:noFill/>
                    </a:lnB>
                    <a:lnTlToBr>
                      <a:noFill/>
                    </a:lnTlToBr>
                    <a:lnBlToTr>
                      <a:noFill/>
                    </a:lnBlToTr>
                    <a:noFill/>
                  </a:tcPr>
                </a:tc>
              </a:tr>
            </a:tbl>
          </a:graphicData>
        </a:graphic>
      </p:graphicFrame>
      <p:sp>
        <p:nvSpPr>
          <p:cNvPr id="3" name="Title 2"/>
          <p:cNvSpPr>
            <a:spLocks noGrp="1"/>
          </p:cNvSpPr>
          <p:nvPr>
            <p:ph type="title"/>
          </p:nvPr>
        </p:nvSpPr>
        <p:spPr>
          <a:xfrm>
            <a:off x="548683" y="411513"/>
            <a:ext cx="7955193" cy="548634"/>
          </a:xfrm>
        </p:spPr>
        <p:txBody>
          <a:bodyPr/>
          <a:lstStyle/>
          <a:p>
            <a:r>
              <a:rPr lang="en-US" sz="1400" dirty="0" smtClean="0"/>
              <a:t>Figure 8.5 Relationship between production technology and organizational structure</a:t>
            </a:r>
            <a:endParaRPr lang="en-US" sz="1400" dirty="0"/>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13</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8683" y="411513"/>
            <a:ext cx="7955193" cy="548634"/>
          </a:xfrm>
        </p:spPr>
        <p:txBody>
          <a:bodyPr/>
          <a:lstStyle/>
          <a:p>
            <a:r>
              <a:rPr lang="en-US" sz="1400" dirty="0" smtClean="0"/>
              <a:t>Figure 8.6 Structural options on the mechanistic-organic continuum</a:t>
            </a:r>
            <a:endParaRPr lang="en-US" sz="1400" dirty="0"/>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14</a:t>
            </a:fld>
            <a:endParaRPr lang="en-US" dirty="0">
              <a:cs typeface="+mn-cs"/>
            </a:endParaRPr>
          </a:p>
        </p:txBody>
      </p:sp>
      <p:pic>
        <p:nvPicPr>
          <p:cNvPr id="4098" name="Picture 2"/>
          <p:cNvPicPr>
            <a:picLocks noChangeAspect="1" noChangeArrowheads="1"/>
          </p:cNvPicPr>
          <p:nvPr/>
        </p:nvPicPr>
        <p:blipFill>
          <a:blip r:embed="rId3" cstate="print"/>
          <a:srcRect/>
          <a:stretch>
            <a:fillRect/>
          </a:stretch>
        </p:blipFill>
        <p:spPr bwMode="auto">
          <a:xfrm>
            <a:off x="457195" y="1325903"/>
            <a:ext cx="8138121" cy="1888686"/>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6" name="Rectangle 6"/>
          <p:cNvSpPr>
            <a:spLocks noChangeArrowheads="1"/>
          </p:cNvSpPr>
          <p:nvPr/>
        </p:nvSpPr>
        <p:spPr bwMode="blackWhite">
          <a:xfrm>
            <a:off x="609600" y="4800600"/>
            <a:ext cx="2209800" cy="100647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Functional Structure</a:t>
            </a:r>
          </a:p>
        </p:txBody>
      </p:sp>
      <p:sp>
        <p:nvSpPr>
          <p:cNvPr id="604167" name="Rectangle 7"/>
          <p:cNvSpPr>
            <a:spLocks noChangeArrowheads="1"/>
          </p:cNvSpPr>
          <p:nvPr/>
        </p:nvSpPr>
        <p:spPr bwMode="blackWhite">
          <a:xfrm>
            <a:off x="2819400" y="4800600"/>
            <a:ext cx="5664200" cy="100647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eaLnBrk="0" hangingPunct="0"/>
            <a:r>
              <a:rPr lang="en-US" sz="1800"/>
              <a:t>An organizational design that groups positions into departments based on similar skills, expertise, and resources</a:t>
            </a:r>
          </a:p>
        </p:txBody>
      </p:sp>
      <p:grpSp>
        <p:nvGrpSpPr>
          <p:cNvPr id="27656" name="Group 8"/>
          <p:cNvGrpSpPr>
            <a:grpSpLocks/>
          </p:cNvGrpSpPr>
          <p:nvPr/>
        </p:nvGrpSpPr>
        <p:grpSpPr bwMode="auto">
          <a:xfrm>
            <a:off x="274638" y="228600"/>
            <a:ext cx="8594725" cy="5943570"/>
            <a:chOff x="173" y="144"/>
            <a:chExt cx="5414" cy="3981"/>
          </a:xfrm>
        </p:grpSpPr>
        <p:sp>
          <p:nvSpPr>
            <p:cNvPr id="27657" name="AutoShape 9"/>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8" name="Oval 10"/>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3" name="Title 2"/>
          <p:cNvSpPr>
            <a:spLocks noGrp="1"/>
          </p:cNvSpPr>
          <p:nvPr>
            <p:ph type="title"/>
          </p:nvPr>
        </p:nvSpPr>
        <p:spPr>
          <a:xfrm>
            <a:off x="594403" y="411513"/>
            <a:ext cx="7955193" cy="457195"/>
          </a:xfrm>
        </p:spPr>
        <p:txBody>
          <a:bodyPr/>
          <a:lstStyle/>
          <a:p>
            <a:r>
              <a:rPr lang="en-US" sz="1400" dirty="0" smtClean="0"/>
              <a:t>Figure 8.7 Functional organizational structure </a:t>
            </a:r>
            <a:endParaRPr lang="en-US" sz="1400" dirty="0"/>
          </a:p>
        </p:txBody>
      </p:sp>
      <p:sp>
        <p:nvSpPr>
          <p:cNvPr id="13"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15</a:t>
            </a:fld>
            <a:endParaRPr lang="en-US" dirty="0">
              <a:cs typeface="+mn-cs"/>
            </a:endParaRPr>
          </a:p>
        </p:txBody>
      </p:sp>
      <p:pic>
        <p:nvPicPr>
          <p:cNvPr id="5122" name="Picture 2"/>
          <p:cNvPicPr>
            <a:picLocks noChangeAspect="1" noChangeArrowheads="1"/>
          </p:cNvPicPr>
          <p:nvPr/>
        </p:nvPicPr>
        <p:blipFill>
          <a:blip r:embed="rId3" cstate="print"/>
          <a:srcRect/>
          <a:stretch>
            <a:fillRect/>
          </a:stretch>
        </p:blipFill>
        <p:spPr bwMode="auto">
          <a:xfrm>
            <a:off x="365806" y="1417342"/>
            <a:ext cx="8320999" cy="3045883"/>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04166"/>
                                        </p:tgtEl>
                                        <p:attrNameLst>
                                          <p:attrName>style.visibility</p:attrName>
                                        </p:attrNameLst>
                                      </p:cBhvr>
                                      <p:to>
                                        <p:strVal val="visible"/>
                                      </p:to>
                                    </p:set>
                                    <p:animEffect transition="in" filter="wipe(left)">
                                      <p:cBhvr>
                                        <p:cTn id="7" dur="500"/>
                                        <p:tgtEl>
                                          <p:spTgt spid="604166"/>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04167"/>
                                        </p:tgtEl>
                                        <p:attrNameLst>
                                          <p:attrName>style.visibility</p:attrName>
                                        </p:attrNameLst>
                                      </p:cBhvr>
                                      <p:to>
                                        <p:strVal val="visible"/>
                                      </p:to>
                                    </p:set>
                                    <p:animEffect transition="in" filter="slide(fromLeft)">
                                      <p:cBhvr>
                                        <p:cTn id="11" dur="500"/>
                                        <p:tgtEl>
                                          <p:spTgt spid="604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66" grpId="0" animBg="1" autoUpdateAnimBg="0"/>
      <p:bldP spid="604167"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500" name="Rectangle 4"/>
          <p:cNvSpPr>
            <a:spLocks noGrp="1" noChangeArrowheads="1"/>
          </p:cNvSpPr>
          <p:nvPr>
            <p:ph type="title"/>
          </p:nvPr>
        </p:nvSpPr>
        <p:spPr>
          <a:xfrm>
            <a:off x="548683" y="411513"/>
            <a:ext cx="7955193" cy="822951"/>
          </a:xfrm>
        </p:spPr>
        <p:txBody>
          <a:bodyPr/>
          <a:lstStyle/>
          <a:p>
            <a:pPr eaLnBrk="1" hangingPunct="1">
              <a:defRPr/>
            </a:pPr>
            <a:r>
              <a:rPr lang="en-US" dirty="0" smtClean="0"/>
              <a:t>Functional Structure</a:t>
            </a:r>
          </a:p>
        </p:txBody>
      </p:sp>
      <p:sp>
        <p:nvSpPr>
          <p:cNvPr id="28677" name="Rectangle 5"/>
          <p:cNvSpPr>
            <a:spLocks noGrp="1" noChangeArrowheads="1"/>
          </p:cNvSpPr>
          <p:nvPr>
            <p:ph sz="quarter" idx="13"/>
          </p:nvPr>
        </p:nvSpPr>
        <p:spPr bwMode="blackWhite">
          <a:xfrm>
            <a:off x="509588" y="2148854"/>
            <a:ext cx="3657600" cy="3474720"/>
          </a:xfrm>
          <a:solidFill>
            <a:srgbClr val="CCECFF"/>
          </a:solidFill>
          <a:ln>
            <a:solidFill>
              <a:srgbClr val="006699"/>
            </a:solidFill>
            <a:miter lim="800000"/>
            <a:headEnd/>
            <a:tailEnd/>
          </a:ln>
        </p:spPr>
        <p:txBody>
          <a:bodyPr tIns="137160" rIns="182880"/>
          <a:lstStyle/>
          <a:p>
            <a:pPr eaLnBrk="1" hangingPunct="1">
              <a:spcBef>
                <a:spcPct val="25000"/>
              </a:spcBef>
              <a:buClr>
                <a:srgbClr val="006699"/>
              </a:buClr>
            </a:pPr>
            <a:r>
              <a:rPr lang="en-US" sz="2000" dirty="0" smtClean="0">
                <a:solidFill>
                  <a:schemeClr val="tx1"/>
                </a:solidFill>
                <a:effectLst/>
              </a:rPr>
              <a:t>Economies of scale</a:t>
            </a:r>
          </a:p>
          <a:p>
            <a:pPr eaLnBrk="1" hangingPunct="1">
              <a:spcBef>
                <a:spcPct val="25000"/>
              </a:spcBef>
              <a:buClr>
                <a:srgbClr val="006699"/>
              </a:buClr>
            </a:pPr>
            <a:r>
              <a:rPr lang="en-US" sz="2000" dirty="0" smtClean="0">
                <a:solidFill>
                  <a:schemeClr val="tx1"/>
                </a:solidFill>
                <a:effectLst/>
              </a:rPr>
              <a:t>Minimizes duplication</a:t>
            </a:r>
          </a:p>
          <a:p>
            <a:pPr eaLnBrk="1" hangingPunct="1">
              <a:spcBef>
                <a:spcPct val="25000"/>
              </a:spcBef>
              <a:buClr>
                <a:srgbClr val="006699"/>
              </a:buClr>
            </a:pPr>
            <a:r>
              <a:rPr lang="en-US" sz="2000" dirty="0" smtClean="0">
                <a:solidFill>
                  <a:schemeClr val="tx1"/>
                </a:solidFill>
                <a:effectLst/>
              </a:rPr>
              <a:t>Comfortable environment for employees</a:t>
            </a:r>
          </a:p>
          <a:p>
            <a:pPr eaLnBrk="1" hangingPunct="1">
              <a:spcBef>
                <a:spcPct val="25000"/>
              </a:spcBef>
              <a:buClr>
                <a:srgbClr val="006699"/>
              </a:buClr>
            </a:pPr>
            <a:r>
              <a:rPr lang="en-US" sz="2000" dirty="0" smtClean="0">
                <a:solidFill>
                  <a:schemeClr val="tx1"/>
                </a:solidFill>
                <a:effectLst/>
              </a:rPr>
              <a:t>Simplifies training</a:t>
            </a:r>
          </a:p>
        </p:txBody>
      </p:sp>
      <p:sp>
        <p:nvSpPr>
          <p:cNvPr id="28678" name="Rectangle 6"/>
          <p:cNvSpPr>
            <a:spLocks noGrp="1" noChangeArrowheads="1"/>
          </p:cNvSpPr>
          <p:nvPr>
            <p:ph sz="quarter" idx="4294967295"/>
          </p:nvPr>
        </p:nvSpPr>
        <p:spPr bwMode="blackWhite">
          <a:xfrm>
            <a:off x="4675320" y="2150140"/>
            <a:ext cx="3656012" cy="3473396"/>
          </a:xfrm>
          <a:solidFill>
            <a:srgbClr val="EAEAEA"/>
          </a:solidFill>
          <a:ln>
            <a:solidFill>
              <a:srgbClr val="663300"/>
            </a:solidFill>
            <a:miter lim="800000"/>
            <a:headEnd/>
            <a:tailEnd/>
          </a:ln>
        </p:spPr>
        <p:txBody>
          <a:bodyPr tIns="137160" rIns="182880"/>
          <a:lstStyle/>
          <a:p>
            <a:pPr eaLnBrk="1" hangingPunct="1">
              <a:spcBef>
                <a:spcPct val="25000"/>
              </a:spcBef>
            </a:pPr>
            <a:r>
              <a:rPr lang="en-US" sz="2000" dirty="0" smtClean="0">
                <a:solidFill>
                  <a:schemeClr val="tx1"/>
                </a:solidFill>
                <a:effectLst/>
              </a:rPr>
              <a:t>Employees have little understanding of or concern for areas outside their own area</a:t>
            </a:r>
          </a:p>
          <a:p>
            <a:pPr eaLnBrk="1" hangingPunct="1">
              <a:spcBef>
                <a:spcPct val="25000"/>
              </a:spcBef>
            </a:pPr>
            <a:r>
              <a:rPr lang="en-US" sz="2000" dirty="0" smtClean="0">
                <a:solidFill>
                  <a:schemeClr val="tx1"/>
                </a:solidFill>
                <a:effectLst/>
              </a:rPr>
              <a:t>Barriers in communication, cooperation, and coordination</a:t>
            </a:r>
          </a:p>
          <a:p>
            <a:pPr eaLnBrk="1" hangingPunct="1">
              <a:spcBef>
                <a:spcPct val="25000"/>
              </a:spcBef>
            </a:pPr>
            <a:r>
              <a:rPr lang="en-US" sz="2000" dirty="0" smtClean="0">
                <a:solidFill>
                  <a:schemeClr val="tx1"/>
                </a:solidFill>
                <a:effectLst/>
              </a:rPr>
              <a:t>Slow response time to changes in the environment</a:t>
            </a:r>
          </a:p>
        </p:txBody>
      </p:sp>
      <p:sp>
        <p:nvSpPr>
          <p:cNvPr id="746503" name="Text Box 7"/>
          <p:cNvSpPr txBox="1">
            <a:spLocks noChangeArrowheads="1"/>
          </p:cNvSpPr>
          <p:nvPr/>
        </p:nvSpPr>
        <p:spPr bwMode="blackWhite">
          <a:xfrm>
            <a:off x="509588" y="1325563"/>
            <a:ext cx="3657600" cy="550862"/>
          </a:xfrm>
          <a:prstGeom prst="rect">
            <a:avLst/>
          </a:prstGeom>
          <a:solidFill>
            <a:srgbClr val="006699"/>
          </a:solidFill>
          <a:ln w="952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Advantages</a:t>
            </a:r>
          </a:p>
        </p:txBody>
      </p:sp>
      <p:sp>
        <p:nvSpPr>
          <p:cNvPr id="746504" name="Text Box 8"/>
          <p:cNvSpPr txBox="1">
            <a:spLocks noChangeArrowheads="1"/>
          </p:cNvSpPr>
          <p:nvPr/>
        </p:nvSpPr>
        <p:spPr bwMode="blackWhite">
          <a:xfrm>
            <a:off x="4640263" y="1325563"/>
            <a:ext cx="3657600" cy="550862"/>
          </a:xfrm>
          <a:prstGeom prst="rect">
            <a:avLst/>
          </a:prstGeom>
          <a:solidFill>
            <a:srgbClr val="663300"/>
          </a:solidFill>
          <a:ln w="9525">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Disadvantages</a:t>
            </a:r>
          </a:p>
        </p:txBody>
      </p:sp>
      <p:grpSp>
        <p:nvGrpSpPr>
          <p:cNvPr id="28681" name="Group 11"/>
          <p:cNvGrpSpPr>
            <a:grpSpLocks/>
          </p:cNvGrpSpPr>
          <p:nvPr/>
        </p:nvGrpSpPr>
        <p:grpSpPr bwMode="auto">
          <a:xfrm>
            <a:off x="274638" y="228600"/>
            <a:ext cx="8594725" cy="6118225"/>
            <a:chOff x="173" y="144"/>
            <a:chExt cx="5414" cy="3981"/>
          </a:xfrm>
        </p:grpSpPr>
        <p:sp>
          <p:nvSpPr>
            <p:cNvPr id="28682" name="AutoShape 12"/>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3" name="Oval 13"/>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dirty="0">
                  <a:solidFill>
                    <a:schemeClr val="bg1"/>
                  </a:solidFill>
                </a:rPr>
                <a:t>4</a:t>
              </a:r>
            </a:p>
          </p:txBody>
        </p:sp>
      </p:grpSp>
      <p:sp>
        <p:nvSpPr>
          <p:cNvPr id="1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16</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3" name="Rectangle 5"/>
          <p:cNvSpPr>
            <a:spLocks noChangeArrowheads="1"/>
          </p:cNvSpPr>
          <p:nvPr/>
        </p:nvSpPr>
        <p:spPr bwMode="blackWhite">
          <a:xfrm>
            <a:off x="793750" y="4908145"/>
            <a:ext cx="1768475" cy="100647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dirty="0">
                <a:solidFill>
                  <a:srgbClr val="FFFFFF"/>
                </a:solidFill>
                <a:effectLst>
                  <a:outerShdw blurRad="38100" dist="38100" dir="2700000" algn="tl">
                    <a:srgbClr val="000000"/>
                  </a:outerShdw>
                </a:effectLst>
                <a:latin typeface="Arial" charset="0"/>
              </a:rPr>
              <a:t>Divisional</a:t>
            </a:r>
            <a:br>
              <a:rPr lang="en-US" sz="2000" b="1" dirty="0">
                <a:solidFill>
                  <a:srgbClr val="FFFFFF"/>
                </a:solidFill>
                <a:effectLst>
                  <a:outerShdw blurRad="38100" dist="38100" dir="2700000" algn="tl">
                    <a:srgbClr val="000000"/>
                  </a:outerShdw>
                </a:effectLst>
                <a:latin typeface="Arial" charset="0"/>
              </a:rPr>
            </a:br>
            <a:r>
              <a:rPr lang="en-US" sz="2000" b="1" dirty="0">
                <a:solidFill>
                  <a:srgbClr val="FFFFFF"/>
                </a:solidFill>
                <a:effectLst>
                  <a:outerShdw blurRad="38100" dist="38100" dir="2700000" algn="tl">
                    <a:srgbClr val="000000"/>
                  </a:outerShdw>
                </a:effectLst>
                <a:latin typeface="Arial" charset="0"/>
              </a:rPr>
              <a:t>Structure</a:t>
            </a:r>
          </a:p>
        </p:txBody>
      </p:sp>
      <p:sp>
        <p:nvSpPr>
          <p:cNvPr id="606214" name="Rectangle 6"/>
          <p:cNvSpPr>
            <a:spLocks noChangeArrowheads="1"/>
          </p:cNvSpPr>
          <p:nvPr/>
        </p:nvSpPr>
        <p:spPr bwMode="blackWhite">
          <a:xfrm>
            <a:off x="2562225" y="4908145"/>
            <a:ext cx="5759450" cy="100647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1600" dirty="0"/>
              <a:t>An organizational design that groups departments based on organizational outputs; these divisions are self-contained strategic business units that produce a single product </a:t>
            </a:r>
          </a:p>
        </p:txBody>
      </p:sp>
      <p:grpSp>
        <p:nvGrpSpPr>
          <p:cNvPr id="29704" name="Group 7"/>
          <p:cNvGrpSpPr>
            <a:grpSpLocks/>
          </p:cNvGrpSpPr>
          <p:nvPr/>
        </p:nvGrpSpPr>
        <p:grpSpPr bwMode="auto">
          <a:xfrm>
            <a:off x="274638" y="228600"/>
            <a:ext cx="8594725" cy="6118225"/>
            <a:chOff x="173" y="144"/>
            <a:chExt cx="5414" cy="3981"/>
          </a:xfrm>
        </p:grpSpPr>
        <p:sp>
          <p:nvSpPr>
            <p:cNvPr id="29705" name="AutoShape 8"/>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6" name="Oval 9"/>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3" name="Title 2"/>
          <p:cNvSpPr>
            <a:spLocks noGrp="1"/>
          </p:cNvSpPr>
          <p:nvPr>
            <p:ph type="title"/>
          </p:nvPr>
        </p:nvSpPr>
        <p:spPr>
          <a:xfrm>
            <a:off x="548683" y="411513"/>
            <a:ext cx="7955193" cy="457195"/>
          </a:xfrm>
        </p:spPr>
        <p:txBody>
          <a:bodyPr/>
          <a:lstStyle/>
          <a:p>
            <a:r>
              <a:rPr lang="en-US" sz="1400" dirty="0" smtClean="0"/>
              <a:t>Figure 8.8 Divisional organizational structure</a:t>
            </a:r>
            <a:endParaRPr lang="en-US" sz="1400" dirty="0"/>
          </a:p>
        </p:txBody>
      </p:sp>
      <p:sp>
        <p:nvSpPr>
          <p:cNvPr id="13"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17</a:t>
            </a:fld>
            <a:endParaRPr lang="en-US" dirty="0">
              <a:cs typeface="+mn-cs"/>
            </a:endParaRPr>
          </a:p>
        </p:txBody>
      </p:sp>
      <p:pic>
        <p:nvPicPr>
          <p:cNvPr id="6146" name="Picture 2"/>
          <p:cNvPicPr>
            <a:picLocks noChangeAspect="1" noChangeArrowheads="1"/>
          </p:cNvPicPr>
          <p:nvPr/>
        </p:nvPicPr>
        <p:blipFill>
          <a:blip r:embed="rId3" cstate="print"/>
          <a:srcRect/>
          <a:stretch>
            <a:fillRect/>
          </a:stretch>
        </p:blipFill>
        <p:spPr bwMode="auto">
          <a:xfrm>
            <a:off x="457245" y="985837"/>
            <a:ext cx="8150027" cy="3814748"/>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06213"/>
                                        </p:tgtEl>
                                        <p:attrNameLst>
                                          <p:attrName>style.visibility</p:attrName>
                                        </p:attrNameLst>
                                      </p:cBhvr>
                                      <p:to>
                                        <p:strVal val="visible"/>
                                      </p:to>
                                    </p:set>
                                    <p:animEffect transition="in" filter="wipe(left)">
                                      <p:cBhvr>
                                        <p:cTn id="7" dur="500"/>
                                        <p:tgtEl>
                                          <p:spTgt spid="606213"/>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06214"/>
                                        </p:tgtEl>
                                        <p:attrNameLst>
                                          <p:attrName>style.visibility</p:attrName>
                                        </p:attrNameLst>
                                      </p:cBhvr>
                                      <p:to>
                                        <p:strVal val="visible"/>
                                      </p:to>
                                    </p:set>
                                    <p:animEffect transition="in" filter="slide(fromLeft)">
                                      <p:cBhvr>
                                        <p:cTn id="11" dur="500"/>
                                        <p:tgtEl>
                                          <p:spTgt spid="606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3" grpId="0" animBg="1" autoUpdateAnimBg="0"/>
      <p:bldP spid="606214"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Rectangle 2"/>
          <p:cNvSpPr>
            <a:spLocks noGrp="1" noChangeArrowheads="1"/>
          </p:cNvSpPr>
          <p:nvPr>
            <p:ph type="title"/>
          </p:nvPr>
        </p:nvSpPr>
        <p:spPr>
          <a:xfrm>
            <a:off x="548683" y="411513"/>
            <a:ext cx="7955193" cy="731512"/>
          </a:xfrm>
        </p:spPr>
        <p:txBody>
          <a:bodyPr/>
          <a:lstStyle/>
          <a:p>
            <a:pPr eaLnBrk="1" hangingPunct="1">
              <a:defRPr/>
            </a:pPr>
            <a:r>
              <a:rPr lang="en-US" dirty="0" smtClean="0"/>
              <a:t>Divisional Structure</a:t>
            </a:r>
          </a:p>
        </p:txBody>
      </p:sp>
      <p:sp>
        <p:nvSpPr>
          <p:cNvPr id="30725" name="Rectangle 3"/>
          <p:cNvSpPr>
            <a:spLocks noGrp="1" noChangeArrowheads="1"/>
          </p:cNvSpPr>
          <p:nvPr>
            <p:ph sz="quarter" idx="13"/>
          </p:nvPr>
        </p:nvSpPr>
        <p:spPr bwMode="blackWhite">
          <a:xfrm>
            <a:off x="509588" y="2098623"/>
            <a:ext cx="3657600" cy="3890669"/>
          </a:xfrm>
          <a:solidFill>
            <a:srgbClr val="CCECFF"/>
          </a:solidFill>
          <a:ln>
            <a:solidFill>
              <a:srgbClr val="006699"/>
            </a:solidFill>
            <a:miter lim="800000"/>
            <a:headEnd/>
            <a:tailEnd/>
          </a:ln>
        </p:spPr>
        <p:txBody>
          <a:bodyPr tIns="137160" rIns="182880"/>
          <a:lstStyle/>
          <a:p>
            <a:pPr eaLnBrk="1" hangingPunct="1">
              <a:spcBef>
                <a:spcPct val="25000"/>
              </a:spcBef>
              <a:buClr>
                <a:srgbClr val="006699"/>
              </a:buClr>
            </a:pPr>
            <a:r>
              <a:rPr lang="en-US" sz="2000" dirty="0" smtClean="0">
                <a:solidFill>
                  <a:schemeClr val="tx1"/>
                </a:solidFill>
                <a:effectLst/>
              </a:rPr>
              <a:t>Focuses the attention on results</a:t>
            </a:r>
          </a:p>
          <a:p>
            <a:pPr eaLnBrk="1" hangingPunct="1">
              <a:spcBef>
                <a:spcPct val="25000"/>
              </a:spcBef>
              <a:buClr>
                <a:srgbClr val="006699"/>
              </a:buClr>
            </a:pPr>
            <a:r>
              <a:rPr lang="en-US" sz="2000" dirty="0" smtClean="0">
                <a:solidFill>
                  <a:schemeClr val="tx1"/>
                </a:solidFill>
                <a:effectLst/>
              </a:rPr>
              <a:t>Flexible and responsive to change</a:t>
            </a:r>
          </a:p>
          <a:p>
            <a:pPr eaLnBrk="1" hangingPunct="1">
              <a:spcBef>
                <a:spcPct val="25000"/>
              </a:spcBef>
              <a:buClr>
                <a:srgbClr val="006699"/>
              </a:buClr>
            </a:pPr>
            <a:r>
              <a:rPr lang="en-US" sz="2000" dirty="0" smtClean="0">
                <a:solidFill>
                  <a:schemeClr val="tx1"/>
                </a:solidFill>
                <a:effectLst/>
              </a:rPr>
              <a:t>Responsibility and accountability are easier to target</a:t>
            </a:r>
          </a:p>
          <a:p>
            <a:pPr eaLnBrk="1" hangingPunct="1">
              <a:spcBef>
                <a:spcPct val="25000"/>
              </a:spcBef>
              <a:buClr>
                <a:srgbClr val="006699"/>
              </a:buClr>
            </a:pPr>
            <a:r>
              <a:rPr lang="en-US" sz="2000" dirty="0" smtClean="0">
                <a:solidFill>
                  <a:schemeClr val="tx1"/>
                </a:solidFill>
                <a:effectLst/>
              </a:rPr>
              <a:t>Excellent vehicle for developing senior executives</a:t>
            </a:r>
          </a:p>
        </p:txBody>
      </p:sp>
      <p:sp>
        <p:nvSpPr>
          <p:cNvPr id="30726" name="Rectangle 4"/>
          <p:cNvSpPr>
            <a:spLocks noGrp="1" noChangeArrowheads="1"/>
          </p:cNvSpPr>
          <p:nvPr>
            <p:ph sz="quarter" idx="4294967295"/>
          </p:nvPr>
        </p:nvSpPr>
        <p:spPr bwMode="blackWhite">
          <a:xfrm>
            <a:off x="4640263" y="2064782"/>
            <a:ext cx="3656012" cy="3924509"/>
          </a:xfrm>
          <a:solidFill>
            <a:srgbClr val="EAEAEA"/>
          </a:solidFill>
          <a:ln>
            <a:solidFill>
              <a:srgbClr val="663300"/>
            </a:solidFill>
            <a:miter lim="800000"/>
            <a:headEnd/>
            <a:tailEnd/>
          </a:ln>
        </p:spPr>
        <p:txBody>
          <a:bodyPr tIns="137160" rIns="182880"/>
          <a:lstStyle/>
          <a:p>
            <a:pPr eaLnBrk="1" hangingPunct="1">
              <a:spcBef>
                <a:spcPct val="25000"/>
              </a:spcBef>
            </a:pPr>
            <a:r>
              <a:rPr lang="en-US" sz="2000" dirty="0" smtClean="0">
                <a:solidFill>
                  <a:schemeClr val="tx1"/>
                </a:solidFill>
                <a:effectLst/>
              </a:rPr>
              <a:t>Duplication of activities and resources</a:t>
            </a:r>
          </a:p>
          <a:p>
            <a:pPr eaLnBrk="1" hangingPunct="1">
              <a:spcBef>
                <a:spcPct val="25000"/>
              </a:spcBef>
            </a:pPr>
            <a:r>
              <a:rPr lang="en-US" sz="2000" dirty="0" smtClean="0">
                <a:solidFill>
                  <a:schemeClr val="tx1"/>
                </a:solidFill>
                <a:effectLst/>
              </a:rPr>
              <a:t>Loss of efficiency and economies of scale</a:t>
            </a:r>
          </a:p>
          <a:p>
            <a:pPr eaLnBrk="1" hangingPunct="1">
              <a:spcBef>
                <a:spcPct val="25000"/>
              </a:spcBef>
            </a:pPr>
            <a:r>
              <a:rPr lang="en-US" sz="2000" dirty="0" smtClean="0">
                <a:solidFill>
                  <a:schemeClr val="tx1"/>
                </a:solidFill>
                <a:effectLst/>
              </a:rPr>
              <a:t>Lack of technical specialization, expertise, and training</a:t>
            </a:r>
          </a:p>
          <a:p>
            <a:pPr eaLnBrk="1" hangingPunct="1">
              <a:spcBef>
                <a:spcPct val="25000"/>
              </a:spcBef>
            </a:pPr>
            <a:r>
              <a:rPr lang="en-US" sz="2000" dirty="0" smtClean="0">
                <a:solidFill>
                  <a:schemeClr val="tx1"/>
                </a:solidFill>
                <a:effectLst/>
              </a:rPr>
              <a:t>Different divisions may feel they are competing with one another</a:t>
            </a:r>
          </a:p>
        </p:txBody>
      </p:sp>
      <p:sp>
        <p:nvSpPr>
          <p:cNvPr id="749573" name="Text Box 5"/>
          <p:cNvSpPr txBox="1">
            <a:spLocks noChangeArrowheads="1"/>
          </p:cNvSpPr>
          <p:nvPr/>
        </p:nvSpPr>
        <p:spPr bwMode="blackWhite">
          <a:xfrm>
            <a:off x="509588" y="1325563"/>
            <a:ext cx="3657600" cy="550862"/>
          </a:xfrm>
          <a:prstGeom prst="rect">
            <a:avLst/>
          </a:prstGeom>
          <a:solidFill>
            <a:srgbClr val="006699"/>
          </a:solidFill>
          <a:ln w="952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Advantages</a:t>
            </a:r>
          </a:p>
        </p:txBody>
      </p:sp>
      <p:sp>
        <p:nvSpPr>
          <p:cNvPr id="749574" name="Text Box 6"/>
          <p:cNvSpPr txBox="1">
            <a:spLocks noChangeArrowheads="1"/>
          </p:cNvSpPr>
          <p:nvPr/>
        </p:nvSpPr>
        <p:spPr bwMode="blackWhite">
          <a:xfrm>
            <a:off x="4640263" y="1325563"/>
            <a:ext cx="3657600" cy="550862"/>
          </a:xfrm>
          <a:prstGeom prst="rect">
            <a:avLst/>
          </a:prstGeom>
          <a:solidFill>
            <a:srgbClr val="663300"/>
          </a:solidFill>
          <a:ln w="9525">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Disadvantages</a:t>
            </a:r>
          </a:p>
        </p:txBody>
      </p:sp>
      <p:grpSp>
        <p:nvGrpSpPr>
          <p:cNvPr id="30729" name="Group 7"/>
          <p:cNvGrpSpPr>
            <a:grpSpLocks/>
          </p:cNvGrpSpPr>
          <p:nvPr/>
        </p:nvGrpSpPr>
        <p:grpSpPr bwMode="auto">
          <a:xfrm>
            <a:off x="274638" y="1234464"/>
            <a:ext cx="8594725" cy="5029145"/>
            <a:chOff x="173" y="144"/>
            <a:chExt cx="5414" cy="3981"/>
          </a:xfrm>
        </p:grpSpPr>
        <p:sp>
          <p:nvSpPr>
            <p:cNvPr id="30730" name="AutoShape 8"/>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31" name="Oval 9"/>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1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18</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srcRect/>
          <a:stretch>
            <a:fillRect/>
          </a:stretch>
        </p:blipFill>
        <p:spPr bwMode="auto">
          <a:xfrm>
            <a:off x="731562" y="594391"/>
            <a:ext cx="7406559" cy="5584751"/>
          </a:xfrm>
          <a:prstGeom prst="rect">
            <a:avLst/>
          </a:prstGeom>
          <a:noFill/>
          <a:ln w="9525">
            <a:noFill/>
            <a:miter lim="800000"/>
            <a:headEnd/>
            <a:tailEnd/>
          </a:ln>
        </p:spPr>
      </p:pic>
      <p:grpSp>
        <p:nvGrpSpPr>
          <p:cNvPr id="31751" name="Group 9"/>
          <p:cNvGrpSpPr>
            <a:grpSpLocks/>
          </p:cNvGrpSpPr>
          <p:nvPr/>
        </p:nvGrpSpPr>
        <p:grpSpPr bwMode="auto">
          <a:xfrm>
            <a:off x="274638" y="685830"/>
            <a:ext cx="8594725" cy="5675582"/>
            <a:chOff x="173" y="144"/>
            <a:chExt cx="5414" cy="3981"/>
          </a:xfrm>
        </p:grpSpPr>
        <p:sp>
          <p:nvSpPr>
            <p:cNvPr id="31752" name="AutoShape 10"/>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3" name="Oval 11"/>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3" name="Title 2"/>
          <p:cNvSpPr>
            <a:spLocks noGrp="1"/>
          </p:cNvSpPr>
          <p:nvPr>
            <p:ph type="title"/>
          </p:nvPr>
        </p:nvSpPr>
        <p:spPr>
          <a:xfrm>
            <a:off x="549275" y="137196"/>
            <a:ext cx="7955193" cy="457195"/>
          </a:xfrm>
        </p:spPr>
        <p:txBody>
          <a:bodyPr/>
          <a:lstStyle/>
          <a:p>
            <a:r>
              <a:rPr lang="en-US" sz="1400" dirty="0" smtClean="0"/>
              <a:t>Figure 8.9 Matrix organizational structure</a:t>
            </a:r>
            <a:endParaRPr lang="en-US" sz="1400" dirty="0"/>
          </a:p>
        </p:txBody>
      </p:sp>
      <p:sp>
        <p:nvSpPr>
          <p:cNvPr id="1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19</a:t>
            </a:fld>
            <a:endParaRPr lang="en-US" dirty="0">
              <a:cs typeface="+mn-cs"/>
            </a:endParaRPr>
          </a:p>
        </p:txBody>
      </p:sp>
      <p:pic>
        <p:nvPicPr>
          <p:cNvPr id="7171" name="Picture 3"/>
          <p:cNvPicPr>
            <a:picLocks noChangeAspect="1" noChangeArrowheads="1"/>
          </p:cNvPicPr>
          <p:nvPr/>
        </p:nvPicPr>
        <p:blipFill>
          <a:blip r:embed="rId4" cstate="print"/>
          <a:srcRect/>
          <a:stretch>
            <a:fillRect/>
          </a:stretch>
        </p:blipFill>
        <p:spPr bwMode="auto">
          <a:xfrm>
            <a:off x="914440" y="1234464"/>
            <a:ext cx="2981325" cy="72390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Rectangle 2"/>
          <p:cNvSpPr>
            <a:spLocks noGrp="1" noChangeArrowheads="1"/>
          </p:cNvSpPr>
          <p:nvPr>
            <p:ph type="title"/>
          </p:nvPr>
        </p:nvSpPr>
        <p:spPr>
          <a:xfrm>
            <a:off x="548683" y="153933"/>
            <a:ext cx="7955193" cy="822951"/>
          </a:xfrm>
        </p:spPr>
        <p:txBody>
          <a:bodyPr/>
          <a:lstStyle/>
          <a:p>
            <a:pPr eaLnBrk="1" hangingPunct="1">
              <a:defRPr/>
            </a:pPr>
            <a:r>
              <a:rPr lang="en-US" dirty="0" smtClean="0"/>
              <a:t>Matrix Structure</a:t>
            </a:r>
          </a:p>
        </p:txBody>
      </p:sp>
      <p:sp>
        <p:nvSpPr>
          <p:cNvPr id="32773" name="Rectangle 3"/>
          <p:cNvSpPr>
            <a:spLocks noGrp="1" noChangeArrowheads="1"/>
          </p:cNvSpPr>
          <p:nvPr>
            <p:ph sz="quarter" idx="13"/>
          </p:nvPr>
        </p:nvSpPr>
        <p:spPr bwMode="blackWhite">
          <a:xfrm>
            <a:off x="509588" y="2148854"/>
            <a:ext cx="3657600" cy="3840438"/>
          </a:xfrm>
          <a:solidFill>
            <a:srgbClr val="CCECFF"/>
          </a:solidFill>
          <a:ln>
            <a:solidFill>
              <a:srgbClr val="006699"/>
            </a:solidFill>
            <a:miter lim="800000"/>
            <a:headEnd/>
            <a:tailEnd/>
          </a:ln>
        </p:spPr>
        <p:txBody>
          <a:bodyPr tIns="137160" rIns="182880"/>
          <a:lstStyle/>
          <a:p>
            <a:pPr eaLnBrk="1" hangingPunct="1">
              <a:spcBef>
                <a:spcPct val="25000"/>
              </a:spcBef>
              <a:buClr>
                <a:srgbClr val="006699"/>
              </a:buClr>
            </a:pPr>
            <a:r>
              <a:rPr lang="en-US" sz="2000" dirty="0" smtClean="0">
                <a:solidFill>
                  <a:schemeClr val="tx1"/>
                </a:solidFill>
                <a:effectLst/>
              </a:rPr>
              <a:t>Flexible </a:t>
            </a:r>
          </a:p>
          <a:p>
            <a:pPr eaLnBrk="1" hangingPunct="1">
              <a:spcBef>
                <a:spcPct val="25000"/>
              </a:spcBef>
              <a:buClr>
                <a:srgbClr val="006699"/>
              </a:buClr>
            </a:pPr>
            <a:r>
              <a:rPr lang="en-US" sz="2000" dirty="0" smtClean="0">
                <a:solidFill>
                  <a:schemeClr val="tx1"/>
                </a:solidFill>
                <a:effectLst/>
              </a:rPr>
              <a:t>Increase in communication and coordination</a:t>
            </a:r>
          </a:p>
          <a:p>
            <a:pPr eaLnBrk="1" hangingPunct="1">
              <a:spcBef>
                <a:spcPct val="25000"/>
              </a:spcBef>
              <a:buClr>
                <a:srgbClr val="006699"/>
              </a:buClr>
            </a:pPr>
            <a:r>
              <a:rPr lang="en-US" sz="2000" dirty="0" smtClean="0">
                <a:solidFill>
                  <a:schemeClr val="tx1"/>
                </a:solidFill>
                <a:effectLst/>
              </a:rPr>
              <a:t>Increase in employee motivation</a:t>
            </a:r>
          </a:p>
          <a:p>
            <a:pPr eaLnBrk="1" hangingPunct="1">
              <a:spcBef>
                <a:spcPct val="25000"/>
              </a:spcBef>
              <a:buClr>
                <a:srgbClr val="006699"/>
              </a:buClr>
            </a:pPr>
            <a:r>
              <a:rPr lang="en-US" sz="2000" dirty="0" smtClean="0">
                <a:solidFill>
                  <a:schemeClr val="tx1"/>
                </a:solidFill>
                <a:effectLst/>
              </a:rPr>
              <a:t>Sense of commitment and satisfaction</a:t>
            </a:r>
          </a:p>
          <a:p>
            <a:pPr eaLnBrk="1" hangingPunct="1">
              <a:spcBef>
                <a:spcPct val="25000"/>
              </a:spcBef>
              <a:buClr>
                <a:srgbClr val="006699"/>
              </a:buClr>
            </a:pPr>
            <a:r>
              <a:rPr lang="en-US" sz="2000" dirty="0" smtClean="0">
                <a:solidFill>
                  <a:schemeClr val="tx1"/>
                </a:solidFill>
                <a:effectLst/>
              </a:rPr>
              <a:t>Training in functional and management skills</a:t>
            </a:r>
          </a:p>
          <a:p>
            <a:pPr eaLnBrk="1" hangingPunct="1">
              <a:spcBef>
                <a:spcPct val="25000"/>
              </a:spcBef>
              <a:buClr>
                <a:srgbClr val="006699"/>
              </a:buClr>
            </a:pPr>
            <a:r>
              <a:rPr lang="en-US" sz="2000" dirty="0" smtClean="0">
                <a:solidFill>
                  <a:schemeClr val="tx1"/>
                </a:solidFill>
                <a:effectLst/>
              </a:rPr>
              <a:t>General perspective</a:t>
            </a:r>
          </a:p>
        </p:txBody>
      </p:sp>
      <p:sp>
        <p:nvSpPr>
          <p:cNvPr id="32774" name="Rectangle 4"/>
          <p:cNvSpPr>
            <a:spLocks noGrp="1" noChangeArrowheads="1"/>
          </p:cNvSpPr>
          <p:nvPr>
            <p:ph sz="quarter" idx="4294967295"/>
          </p:nvPr>
        </p:nvSpPr>
        <p:spPr bwMode="blackWhite">
          <a:xfrm>
            <a:off x="4641851" y="2145938"/>
            <a:ext cx="3656012" cy="3477598"/>
          </a:xfrm>
          <a:solidFill>
            <a:srgbClr val="EAEAEA"/>
          </a:solidFill>
          <a:ln>
            <a:solidFill>
              <a:srgbClr val="663300"/>
            </a:solidFill>
            <a:miter lim="800000"/>
            <a:headEnd/>
            <a:tailEnd/>
          </a:ln>
        </p:spPr>
        <p:txBody>
          <a:bodyPr tIns="137160" rIns="182880"/>
          <a:lstStyle/>
          <a:p>
            <a:pPr eaLnBrk="1" hangingPunct="1">
              <a:spcBef>
                <a:spcPct val="25000"/>
              </a:spcBef>
            </a:pPr>
            <a:r>
              <a:rPr lang="en-US" sz="2000" dirty="0" smtClean="0">
                <a:solidFill>
                  <a:schemeClr val="tx1"/>
                </a:solidFill>
                <a:effectLst/>
              </a:rPr>
              <a:t>Dual chain of command </a:t>
            </a:r>
          </a:p>
          <a:p>
            <a:pPr eaLnBrk="1" hangingPunct="1">
              <a:spcBef>
                <a:spcPct val="25000"/>
              </a:spcBef>
            </a:pPr>
            <a:r>
              <a:rPr lang="en-US" sz="2000" dirty="0" smtClean="0">
                <a:solidFill>
                  <a:schemeClr val="tx1"/>
                </a:solidFill>
                <a:effectLst/>
              </a:rPr>
              <a:t>Pits divisional objectives against functional objectives</a:t>
            </a:r>
          </a:p>
          <a:p>
            <a:pPr eaLnBrk="1" hangingPunct="1">
              <a:spcBef>
                <a:spcPct val="25000"/>
              </a:spcBef>
            </a:pPr>
            <a:r>
              <a:rPr lang="en-US" sz="2000" dirty="0" smtClean="0">
                <a:solidFill>
                  <a:schemeClr val="tx1"/>
                </a:solidFill>
                <a:effectLst/>
              </a:rPr>
              <a:t>Time loss to meetings</a:t>
            </a:r>
          </a:p>
          <a:p>
            <a:pPr eaLnBrk="1" hangingPunct="1">
              <a:spcBef>
                <a:spcPct val="25000"/>
              </a:spcBef>
            </a:pPr>
            <a:r>
              <a:rPr lang="en-US" sz="2000" dirty="0" smtClean="0">
                <a:solidFill>
                  <a:schemeClr val="tx1"/>
                </a:solidFill>
                <a:effectLst/>
              </a:rPr>
              <a:t>Balance of power between functional and divisional sides</a:t>
            </a:r>
          </a:p>
        </p:txBody>
      </p:sp>
      <p:sp>
        <p:nvSpPr>
          <p:cNvPr id="751621" name="Text Box 5"/>
          <p:cNvSpPr txBox="1">
            <a:spLocks noChangeArrowheads="1"/>
          </p:cNvSpPr>
          <p:nvPr/>
        </p:nvSpPr>
        <p:spPr bwMode="blackWhite">
          <a:xfrm>
            <a:off x="509588" y="1325563"/>
            <a:ext cx="3657600" cy="550862"/>
          </a:xfrm>
          <a:prstGeom prst="rect">
            <a:avLst/>
          </a:prstGeom>
          <a:solidFill>
            <a:srgbClr val="006699"/>
          </a:solidFill>
          <a:ln w="952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Advantages</a:t>
            </a:r>
          </a:p>
        </p:txBody>
      </p:sp>
      <p:sp>
        <p:nvSpPr>
          <p:cNvPr id="751622" name="Text Box 6"/>
          <p:cNvSpPr txBox="1">
            <a:spLocks noChangeArrowheads="1"/>
          </p:cNvSpPr>
          <p:nvPr/>
        </p:nvSpPr>
        <p:spPr bwMode="blackWhite">
          <a:xfrm>
            <a:off x="4640263" y="1325563"/>
            <a:ext cx="3657600" cy="550862"/>
          </a:xfrm>
          <a:prstGeom prst="rect">
            <a:avLst/>
          </a:prstGeom>
          <a:solidFill>
            <a:srgbClr val="663300"/>
          </a:solidFill>
          <a:ln w="9525">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Disadvantages</a:t>
            </a:r>
          </a:p>
        </p:txBody>
      </p:sp>
      <p:grpSp>
        <p:nvGrpSpPr>
          <p:cNvPr id="32777" name="Group 7"/>
          <p:cNvGrpSpPr>
            <a:grpSpLocks/>
          </p:cNvGrpSpPr>
          <p:nvPr/>
        </p:nvGrpSpPr>
        <p:grpSpPr bwMode="auto">
          <a:xfrm>
            <a:off x="274638" y="1051586"/>
            <a:ext cx="8594725" cy="5212023"/>
            <a:chOff x="173" y="144"/>
            <a:chExt cx="5414" cy="3981"/>
          </a:xfrm>
        </p:grpSpPr>
        <p:sp>
          <p:nvSpPr>
            <p:cNvPr id="32778" name="AutoShape 8"/>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9" name="Oval 9"/>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1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20</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8" name="Group 5"/>
          <p:cNvGrpSpPr>
            <a:grpSpLocks/>
          </p:cNvGrpSpPr>
          <p:nvPr/>
        </p:nvGrpSpPr>
        <p:grpSpPr bwMode="auto">
          <a:xfrm>
            <a:off x="274638" y="868708"/>
            <a:ext cx="8594725" cy="5394901"/>
            <a:chOff x="173" y="144"/>
            <a:chExt cx="5414" cy="3981"/>
          </a:xfrm>
        </p:grpSpPr>
        <p:sp>
          <p:nvSpPr>
            <p:cNvPr id="33799" name="AutoShape 6"/>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0" name="Oval 7"/>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3" name="Title 2"/>
          <p:cNvSpPr>
            <a:spLocks noGrp="1"/>
          </p:cNvSpPr>
          <p:nvPr>
            <p:ph type="title"/>
          </p:nvPr>
        </p:nvSpPr>
        <p:spPr>
          <a:xfrm>
            <a:off x="548683" y="411513"/>
            <a:ext cx="7955193" cy="365756"/>
          </a:xfrm>
        </p:spPr>
        <p:txBody>
          <a:bodyPr/>
          <a:lstStyle/>
          <a:p>
            <a:r>
              <a:rPr lang="en-US" sz="1400" dirty="0" smtClean="0"/>
              <a:t>Figure 8.10 Development of a team structure</a:t>
            </a:r>
            <a:endParaRPr lang="en-US" sz="1400" dirty="0"/>
          </a:p>
        </p:txBody>
      </p:sp>
      <p:sp>
        <p:nvSpPr>
          <p:cNvPr id="11"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21</a:t>
            </a:fld>
            <a:endParaRPr lang="en-US" dirty="0">
              <a:cs typeface="+mn-cs"/>
            </a:endParaRPr>
          </a:p>
        </p:txBody>
      </p:sp>
      <p:pic>
        <p:nvPicPr>
          <p:cNvPr id="8194" name="Picture 2"/>
          <p:cNvPicPr>
            <a:picLocks noChangeAspect="1" noChangeArrowheads="1"/>
          </p:cNvPicPr>
          <p:nvPr/>
        </p:nvPicPr>
        <p:blipFill>
          <a:blip r:embed="rId3" cstate="print"/>
          <a:srcRect/>
          <a:stretch>
            <a:fillRect/>
          </a:stretch>
        </p:blipFill>
        <p:spPr bwMode="auto">
          <a:xfrm>
            <a:off x="495779" y="960147"/>
            <a:ext cx="8190976" cy="4968297"/>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6" name="Rectangle 2"/>
          <p:cNvSpPr>
            <a:spLocks noGrp="1" noChangeArrowheads="1"/>
          </p:cNvSpPr>
          <p:nvPr>
            <p:ph type="title"/>
          </p:nvPr>
        </p:nvSpPr>
        <p:spPr>
          <a:xfrm>
            <a:off x="509588" y="228600"/>
            <a:ext cx="7955193" cy="914050"/>
          </a:xfrm>
        </p:spPr>
        <p:txBody>
          <a:bodyPr/>
          <a:lstStyle/>
          <a:p>
            <a:pPr eaLnBrk="1" hangingPunct="1">
              <a:defRPr/>
            </a:pPr>
            <a:r>
              <a:rPr lang="en-US" smtClean="0"/>
              <a:t>Team Structure</a:t>
            </a:r>
          </a:p>
        </p:txBody>
      </p:sp>
      <p:sp>
        <p:nvSpPr>
          <p:cNvPr id="34821" name="Rectangle 3"/>
          <p:cNvSpPr>
            <a:spLocks noGrp="1" noChangeArrowheads="1"/>
          </p:cNvSpPr>
          <p:nvPr>
            <p:ph sz="quarter" idx="13"/>
          </p:nvPr>
        </p:nvSpPr>
        <p:spPr bwMode="blackWhite">
          <a:xfrm>
            <a:off x="509589" y="2148854"/>
            <a:ext cx="3657600" cy="3474720"/>
          </a:xfrm>
          <a:solidFill>
            <a:srgbClr val="CCECFF"/>
          </a:solidFill>
          <a:ln>
            <a:solidFill>
              <a:srgbClr val="006699"/>
            </a:solidFill>
            <a:miter lim="800000"/>
            <a:headEnd/>
            <a:tailEnd/>
          </a:ln>
        </p:spPr>
        <p:txBody>
          <a:bodyPr tIns="137160" rIns="182880"/>
          <a:lstStyle/>
          <a:p>
            <a:pPr eaLnBrk="1" hangingPunct="1">
              <a:spcBef>
                <a:spcPct val="25000"/>
              </a:spcBef>
              <a:buClr>
                <a:srgbClr val="006699"/>
              </a:buClr>
            </a:pPr>
            <a:r>
              <a:rPr lang="en-US" sz="2000" dirty="0" smtClean="0">
                <a:solidFill>
                  <a:schemeClr val="tx1"/>
                </a:solidFill>
                <a:effectLst/>
              </a:rPr>
              <a:t>Breaks down departmental barriers</a:t>
            </a:r>
          </a:p>
          <a:p>
            <a:pPr eaLnBrk="1" hangingPunct="1">
              <a:spcBef>
                <a:spcPct val="25000"/>
              </a:spcBef>
              <a:buClr>
                <a:srgbClr val="006699"/>
              </a:buClr>
            </a:pPr>
            <a:r>
              <a:rPr lang="en-US" sz="2000" dirty="0" smtClean="0">
                <a:solidFill>
                  <a:schemeClr val="tx1"/>
                </a:solidFill>
                <a:effectLst/>
              </a:rPr>
              <a:t>Speeds up decision making</a:t>
            </a:r>
          </a:p>
          <a:p>
            <a:pPr eaLnBrk="1" hangingPunct="1">
              <a:spcBef>
                <a:spcPct val="25000"/>
              </a:spcBef>
              <a:buClr>
                <a:srgbClr val="006699"/>
              </a:buClr>
            </a:pPr>
            <a:r>
              <a:rPr lang="en-US" sz="2000" dirty="0" smtClean="0">
                <a:solidFill>
                  <a:schemeClr val="tx1"/>
                </a:solidFill>
                <a:effectLst/>
              </a:rPr>
              <a:t>Motivates employees</a:t>
            </a:r>
          </a:p>
          <a:p>
            <a:pPr eaLnBrk="1" hangingPunct="1">
              <a:spcBef>
                <a:spcPct val="25000"/>
              </a:spcBef>
              <a:buClr>
                <a:srgbClr val="006699"/>
              </a:buClr>
            </a:pPr>
            <a:r>
              <a:rPr lang="en-US" sz="2000" dirty="0" smtClean="0">
                <a:solidFill>
                  <a:schemeClr val="tx1"/>
                </a:solidFill>
                <a:effectLst/>
              </a:rPr>
              <a:t>Lower administrative costs</a:t>
            </a:r>
          </a:p>
          <a:p>
            <a:pPr eaLnBrk="1" hangingPunct="1">
              <a:spcBef>
                <a:spcPct val="25000"/>
              </a:spcBef>
              <a:buClr>
                <a:srgbClr val="006699"/>
              </a:buClr>
            </a:pPr>
            <a:r>
              <a:rPr lang="en-US" sz="2000" dirty="0" smtClean="0">
                <a:solidFill>
                  <a:schemeClr val="tx1"/>
                </a:solidFill>
                <a:effectLst/>
              </a:rPr>
              <a:t>Does not involve the problem of double reporting</a:t>
            </a:r>
          </a:p>
          <a:p>
            <a:pPr eaLnBrk="1" hangingPunct="1">
              <a:spcBef>
                <a:spcPct val="25000"/>
              </a:spcBef>
              <a:buClr>
                <a:srgbClr val="006699"/>
              </a:buClr>
            </a:pPr>
            <a:r>
              <a:rPr lang="en-US" sz="2000" dirty="0" smtClean="0">
                <a:solidFill>
                  <a:schemeClr val="tx1"/>
                </a:solidFill>
                <a:effectLst/>
              </a:rPr>
              <a:t>Team membership</a:t>
            </a:r>
          </a:p>
        </p:txBody>
      </p:sp>
      <p:sp>
        <p:nvSpPr>
          <p:cNvPr id="34822" name="Rectangle 4"/>
          <p:cNvSpPr>
            <a:spLocks noGrp="1" noChangeArrowheads="1"/>
          </p:cNvSpPr>
          <p:nvPr>
            <p:ph sz="quarter" idx="4294967295"/>
          </p:nvPr>
        </p:nvSpPr>
        <p:spPr bwMode="blackWhite">
          <a:xfrm>
            <a:off x="4676611" y="2148854"/>
            <a:ext cx="3656012" cy="3474682"/>
          </a:xfrm>
          <a:solidFill>
            <a:srgbClr val="EAEAEA"/>
          </a:solidFill>
          <a:ln>
            <a:solidFill>
              <a:srgbClr val="663300"/>
            </a:solidFill>
            <a:miter lim="800000"/>
            <a:headEnd/>
            <a:tailEnd/>
          </a:ln>
        </p:spPr>
        <p:txBody>
          <a:bodyPr tIns="137160" rIns="182880"/>
          <a:lstStyle/>
          <a:p>
            <a:pPr eaLnBrk="1" hangingPunct="1">
              <a:spcBef>
                <a:spcPct val="25000"/>
              </a:spcBef>
            </a:pPr>
            <a:r>
              <a:rPr lang="en-US" sz="2000" smtClean="0">
                <a:solidFill>
                  <a:schemeClr val="tx1"/>
                </a:solidFill>
                <a:effectLst/>
              </a:rPr>
              <a:t>Performance suffers if training is not provided</a:t>
            </a:r>
          </a:p>
          <a:p>
            <a:pPr eaLnBrk="1" hangingPunct="1">
              <a:spcBef>
                <a:spcPct val="25000"/>
              </a:spcBef>
            </a:pPr>
            <a:r>
              <a:rPr lang="en-US" sz="2000" smtClean="0">
                <a:solidFill>
                  <a:schemeClr val="tx1"/>
                </a:solidFill>
                <a:effectLst/>
              </a:rPr>
              <a:t>Time required for team meetings</a:t>
            </a:r>
          </a:p>
        </p:txBody>
      </p:sp>
      <p:sp>
        <p:nvSpPr>
          <p:cNvPr id="753669" name="Text Box 5"/>
          <p:cNvSpPr txBox="1">
            <a:spLocks noChangeArrowheads="1"/>
          </p:cNvSpPr>
          <p:nvPr/>
        </p:nvSpPr>
        <p:spPr bwMode="blackWhite">
          <a:xfrm>
            <a:off x="509588" y="1325563"/>
            <a:ext cx="3657600" cy="550862"/>
          </a:xfrm>
          <a:prstGeom prst="rect">
            <a:avLst/>
          </a:prstGeom>
          <a:solidFill>
            <a:srgbClr val="006699"/>
          </a:solidFill>
          <a:ln w="952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Advantages</a:t>
            </a:r>
          </a:p>
        </p:txBody>
      </p:sp>
      <p:sp>
        <p:nvSpPr>
          <p:cNvPr id="753670" name="Text Box 6"/>
          <p:cNvSpPr txBox="1">
            <a:spLocks noChangeArrowheads="1"/>
          </p:cNvSpPr>
          <p:nvPr/>
        </p:nvSpPr>
        <p:spPr bwMode="blackWhite">
          <a:xfrm>
            <a:off x="4640263" y="1325563"/>
            <a:ext cx="3657600" cy="550862"/>
          </a:xfrm>
          <a:prstGeom prst="rect">
            <a:avLst/>
          </a:prstGeom>
          <a:solidFill>
            <a:srgbClr val="663300"/>
          </a:solidFill>
          <a:ln w="9525">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Disadvantages</a:t>
            </a:r>
          </a:p>
        </p:txBody>
      </p:sp>
      <p:grpSp>
        <p:nvGrpSpPr>
          <p:cNvPr id="34825" name="Group 7"/>
          <p:cNvGrpSpPr>
            <a:grpSpLocks/>
          </p:cNvGrpSpPr>
          <p:nvPr/>
        </p:nvGrpSpPr>
        <p:grpSpPr bwMode="auto">
          <a:xfrm>
            <a:off x="274638" y="228600"/>
            <a:ext cx="8594725" cy="5760692"/>
            <a:chOff x="173" y="144"/>
            <a:chExt cx="5414" cy="3981"/>
          </a:xfrm>
        </p:grpSpPr>
        <p:sp>
          <p:nvSpPr>
            <p:cNvPr id="34826" name="AutoShape 8"/>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7" name="Oval 9"/>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1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22</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srcRect/>
          <a:stretch>
            <a:fillRect/>
          </a:stretch>
        </p:blipFill>
        <p:spPr bwMode="auto">
          <a:xfrm>
            <a:off x="857250" y="795338"/>
            <a:ext cx="7427913" cy="5267325"/>
          </a:xfrm>
          <a:prstGeom prst="rect">
            <a:avLst/>
          </a:prstGeom>
          <a:noFill/>
          <a:ln w="9525">
            <a:noFill/>
            <a:miter lim="800000"/>
            <a:headEnd/>
            <a:tailEnd/>
          </a:ln>
        </p:spPr>
      </p:pic>
      <p:grpSp>
        <p:nvGrpSpPr>
          <p:cNvPr id="35846" name="Group 6"/>
          <p:cNvGrpSpPr>
            <a:grpSpLocks/>
          </p:cNvGrpSpPr>
          <p:nvPr/>
        </p:nvGrpSpPr>
        <p:grpSpPr bwMode="auto">
          <a:xfrm>
            <a:off x="274638" y="777269"/>
            <a:ext cx="8594725" cy="5592894"/>
            <a:chOff x="173" y="144"/>
            <a:chExt cx="5414" cy="3981"/>
          </a:xfrm>
        </p:grpSpPr>
        <p:sp>
          <p:nvSpPr>
            <p:cNvPr id="35847" name="AutoShape 7"/>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848" name="Oval 8"/>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3" name="Title 2"/>
          <p:cNvSpPr>
            <a:spLocks noGrp="1"/>
          </p:cNvSpPr>
          <p:nvPr>
            <p:ph type="title"/>
          </p:nvPr>
        </p:nvSpPr>
        <p:spPr>
          <a:xfrm>
            <a:off x="548683" y="256965"/>
            <a:ext cx="7955193" cy="457195"/>
          </a:xfrm>
        </p:spPr>
        <p:txBody>
          <a:bodyPr/>
          <a:lstStyle/>
          <a:p>
            <a:r>
              <a:rPr lang="en-US" sz="1400" dirty="0" smtClean="0"/>
              <a:t>Figure 8.11 Network organizational structure</a:t>
            </a:r>
            <a:endParaRPr lang="en-US" sz="1400" dirty="0"/>
          </a:p>
        </p:txBody>
      </p:sp>
      <p:sp>
        <p:nvSpPr>
          <p:cNvPr id="11"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23</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4" name="Rectangle 2"/>
          <p:cNvSpPr>
            <a:spLocks noGrp="1" noChangeArrowheads="1"/>
          </p:cNvSpPr>
          <p:nvPr>
            <p:ph type="title"/>
          </p:nvPr>
        </p:nvSpPr>
        <p:spPr>
          <a:xfrm>
            <a:off x="548683" y="411513"/>
            <a:ext cx="7955193" cy="731512"/>
          </a:xfrm>
        </p:spPr>
        <p:txBody>
          <a:bodyPr/>
          <a:lstStyle/>
          <a:p>
            <a:pPr eaLnBrk="1" hangingPunct="1">
              <a:defRPr/>
            </a:pPr>
            <a:r>
              <a:rPr lang="en-US" smtClean="0"/>
              <a:t>Network Structure</a:t>
            </a:r>
          </a:p>
        </p:txBody>
      </p:sp>
      <p:sp>
        <p:nvSpPr>
          <p:cNvPr id="36869" name="Rectangle 3"/>
          <p:cNvSpPr>
            <a:spLocks noGrp="1" noChangeArrowheads="1"/>
          </p:cNvSpPr>
          <p:nvPr>
            <p:ph sz="quarter" idx="13"/>
          </p:nvPr>
        </p:nvSpPr>
        <p:spPr bwMode="blackWhite">
          <a:xfrm>
            <a:off x="509588" y="2148854"/>
            <a:ext cx="3657600" cy="3474720"/>
          </a:xfrm>
          <a:solidFill>
            <a:srgbClr val="CCECFF"/>
          </a:solidFill>
          <a:ln>
            <a:solidFill>
              <a:srgbClr val="006699"/>
            </a:solidFill>
            <a:miter lim="800000"/>
            <a:headEnd/>
            <a:tailEnd/>
          </a:ln>
        </p:spPr>
        <p:txBody>
          <a:bodyPr tIns="137160" rIns="182880"/>
          <a:lstStyle/>
          <a:p>
            <a:pPr eaLnBrk="1" hangingPunct="1">
              <a:spcBef>
                <a:spcPct val="25000"/>
              </a:spcBef>
              <a:buClr>
                <a:srgbClr val="006699"/>
              </a:buClr>
            </a:pPr>
            <a:r>
              <a:rPr lang="en-US" sz="2000" smtClean="0">
                <a:solidFill>
                  <a:schemeClr val="tx1"/>
                </a:solidFill>
                <a:effectLst/>
              </a:rPr>
              <a:t>Flexibility</a:t>
            </a:r>
          </a:p>
          <a:p>
            <a:pPr eaLnBrk="1" hangingPunct="1">
              <a:spcBef>
                <a:spcPct val="25000"/>
              </a:spcBef>
              <a:buClr>
                <a:srgbClr val="006699"/>
              </a:buClr>
            </a:pPr>
            <a:r>
              <a:rPr lang="en-US" sz="2000" smtClean="0">
                <a:solidFill>
                  <a:schemeClr val="tx1"/>
                </a:solidFill>
                <a:effectLst/>
              </a:rPr>
              <a:t>Low administrative overhead</a:t>
            </a:r>
          </a:p>
          <a:p>
            <a:pPr eaLnBrk="1" hangingPunct="1">
              <a:spcBef>
                <a:spcPct val="25000"/>
              </a:spcBef>
              <a:buClr>
                <a:srgbClr val="006699"/>
              </a:buClr>
            </a:pPr>
            <a:r>
              <a:rPr lang="en-US" sz="2000" smtClean="0">
                <a:solidFill>
                  <a:schemeClr val="tx1"/>
                </a:solidFill>
                <a:effectLst/>
              </a:rPr>
              <a:t>Communication by </a:t>
            </a:r>
            <a:br>
              <a:rPr lang="en-US" sz="2000" smtClean="0">
                <a:solidFill>
                  <a:schemeClr val="tx1"/>
                </a:solidFill>
                <a:effectLst/>
              </a:rPr>
            </a:br>
            <a:r>
              <a:rPr lang="en-US" sz="2000" smtClean="0">
                <a:solidFill>
                  <a:schemeClr val="tx1"/>
                </a:solidFill>
                <a:effectLst/>
              </a:rPr>
              <a:t>e-mail</a:t>
            </a:r>
          </a:p>
        </p:txBody>
      </p:sp>
      <p:sp>
        <p:nvSpPr>
          <p:cNvPr id="36870" name="Rectangle 4"/>
          <p:cNvSpPr>
            <a:spLocks noGrp="1" noChangeArrowheads="1"/>
          </p:cNvSpPr>
          <p:nvPr>
            <p:ph sz="quarter" idx="4294967295"/>
          </p:nvPr>
        </p:nvSpPr>
        <p:spPr bwMode="blackWhite">
          <a:xfrm>
            <a:off x="4641851" y="2148854"/>
            <a:ext cx="3656012" cy="3474682"/>
          </a:xfrm>
          <a:solidFill>
            <a:srgbClr val="EAEAEA"/>
          </a:solidFill>
          <a:ln>
            <a:solidFill>
              <a:srgbClr val="663300"/>
            </a:solidFill>
            <a:miter lim="800000"/>
            <a:headEnd/>
            <a:tailEnd/>
          </a:ln>
        </p:spPr>
        <p:txBody>
          <a:bodyPr tIns="137160" rIns="182880"/>
          <a:lstStyle/>
          <a:p>
            <a:pPr eaLnBrk="1" hangingPunct="1">
              <a:spcBef>
                <a:spcPct val="25000"/>
              </a:spcBef>
            </a:pPr>
            <a:r>
              <a:rPr lang="en-US" sz="2000" dirty="0" smtClean="0">
                <a:solidFill>
                  <a:schemeClr val="tx1"/>
                </a:solidFill>
                <a:effectLst/>
              </a:rPr>
              <a:t>Lack of control</a:t>
            </a:r>
          </a:p>
          <a:p>
            <a:pPr eaLnBrk="1" hangingPunct="1">
              <a:spcBef>
                <a:spcPct val="25000"/>
              </a:spcBef>
            </a:pPr>
            <a:r>
              <a:rPr lang="en-US" sz="2000" dirty="0" smtClean="0">
                <a:solidFill>
                  <a:schemeClr val="tx1"/>
                </a:solidFill>
                <a:effectLst/>
              </a:rPr>
              <a:t>Reliance on contractors</a:t>
            </a:r>
          </a:p>
          <a:p>
            <a:pPr eaLnBrk="1" hangingPunct="1">
              <a:spcBef>
                <a:spcPct val="25000"/>
              </a:spcBef>
            </a:pPr>
            <a:r>
              <a:rPr lang="en-US" sz="2000" dirty="0" smtClean="0">
                <a:solidFill>
                  <a:schemeClr val="tx1"/>
                </a:solidFill>
                <a:effectLst/>
              </a:rPr>
              <a:t>Supply unreliability</a:t>
            </a:r>
          </a:p>
          <a:p>
            <a:pPr eaLnBrk="1" hangingPunct="1">
              <a:spcBef>
                <a:spcPct val="25000"/>
              </a:spcBef>
            </a:pPr>
            <a:r>
              <a:rPr lang="en-US" sz="2000" dirty="0" smtClean="0">
                <a:solidFill>
                  <a:schemeClr val="tx1"/>
                </a:solidFill>
                <a:effectLst/>
              </a:rPr>
              <a:t>Lack of technical expertise</a:t>
            </a:r>
          </a:p>
        </p:txBody>
      </p:sp>
      <p:sp>
        <p:nvSpPr>
          <p:cNvPr id="755717" name="Text Box 5"/>
          <p:cNvSpPr txBox="1">
            <a:spLocks noChangeArrowheads="1"/>
          </p:cNvSpPr>
          <p:nvPr/>
        </p:nvSpPr>
        <p:spPr bwMode="blackWhite">
          <a:xfrm>
            <a:off x="509588" y="1325563"/>
            <a:ext cx="3657600" cy="550862"/>
          </a:xfrm>
          <a:prstGeom prst="rect">
            <a:avLst/>
          </a:prstGeom>
          <a:solidFill>
            <a:srgbClr val="006699"/>
          </a:solidFill>
          <a:ln w="952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Advantages</a:t>
            </a:r>
          </a:p>
        </p:txBody>
      </p:sp>
      <p:sp>
        <p:nvSpPr>
          <p:cNvPr id="755718" name="Text Box 6"/>
          <p:cNvSpPr txBox="1">
            <a:spLocks noChangeArrowheads="1"/>
          </p:cNvSpPr>
          <p:nvPr/>
        </p:nvSpPr>
        <p:spPr bwMode="blackWhite">
          <a:xfrm>
            <a:off x="4640263" y="1325563"/>
            <a:ext cx="3657600" cy="550862"/>
          </a:xfrm>
          <a:prstGeom prst="rect">
            <a:avLst/>
          </a:prstGeom>
          <a:solidFill>
            <a:srgbClr val="663300"/>
          </a:solidFill>
          <a:ln w="9525">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Disadvantages</a:t>
            </a:r>
          </a:p>
        </p:txBody>
      </p:sp>
      <p:grpSp>
        <p:nvGrpSpPr>
          <p:cNvPr id="36873" name="Group 7"/>
          <p:cNvGrpSpPr>
            <a:grpSpLocks/>
          </p:cNvGrpSpPr>
          <p:nvPr/>
        </p:nvGrpSpPr>
        <p:grpSpPr bwMode="auto">
          <a:xfrm>
            <a:off x="274638" y="1234464"/>
            <a:ext cx="8594725" cy="4754828"/>
            <a:chOff x="173" y="144"/>
            <a:chExt cx="5414" cy="3981"/>
          </a:xfrm>
        </p:grpSpPr>
        <p:sp>
          <p:nvSpPr>
            <p:cNvPr id="36874" name="AutoShape 8"/>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5" name="Oval 9"/>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4</a:t>
              </a:r>
            </a:p>
          </p:txBody>
        </p:sp>
      </p:grpSp>
      <p:sp>
        <p:nvSpPr>
          <p:cNvPr id="13"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24</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9810" name="Rectangle 2"/>
          <p:cNvSpPr>
            <a:spLocks noGrp="1" noChangeArrowheads="1"/>
          </p:cNvSpPr>
          <p:nvPr>
            <p:ph type="title"/>
          </p:nvPr>
        </p:nvSpPr>
        <p:spPr>
          <a:xfrm>
            <a:off x="594403" y="104343"/>
            <a:ext cx="7955193" cy="830046"/>
          </a:xfrm>
        </p:spPr>
        <p:txBody>
          <a:bodyPr/>
          <a:lstStyle/>
          <a:p>
            <a:pPr eaLnBrk="1" hangingPunct="1">
              <a:defRPr/>
            </a:pPr>
            <a:r>
              <a:rPr lang="en-US" dirty="0" smtClean="0"/>
              <a:t>Organizational Culture</a:t>
            </a:r>
          </a:p>
        </p:txBody>
      </p:sp>
      <p:sp>
        <p:nvSpPr>
          <p:cNvPr id="759841" name="Rectangle 33"/>
          <p:cNvSpPr>
            <a:spLocks noGrp="1" noChangeArrowheads="1"/>
          </p:cNvSpPr>
          <p:nvPr>
            <p:ph sz="quarter" idx="13"/>
          </p:nvPr>
        </p:nvSpPr>
        <p:spPr>
          <a:xfrm>
            <a:off x="914440" y="2331732"/>
            <a:ext cx="7576584" cy="3291842"/>
          </a:xfrm>
        </p:spPr>
        <p:txBody>
          <a:bodyPr/>
          <a:lstStyle/>
          <a:p>
            <a:pPr eaLnBrk="1" hangingPunct="1">
              <a:spcBef>
                <a:spcPct val="30000"/>
              </a:spcBef>
              <a:defRPr/>
            </a:pPr>
            <a:r>
              <a:rPr lang="en-US" sz="2400" dirty="0" smtClean="0"/>
              <a:t>Defines</a:t>
            </a:r>
          </a:p>
          <a:p>
            <a:pPr lvl="1" eaLnBrk="1" hangingPunct="1">
              <a:spcBef>
                <a:spcPct val="30000"/>
              </a:spcBef>
              <a:defRPr/>
            </a:pPr>
            <a:r>
              <a:rPr lang="en-US" sz="2000" dirty="0" smtClean="0"/>
              <a:t>What is important to the organization</a:t>
            </a:r>
          </a:p>
          <a:p>
            <a:pPr lvl="1" eaLnBrk="1" hangingPunct="1">
              <a:spcBef>
                <a:spcPct val="30000"/>
              </a:spcBef>
              <a:defRPr/>
            </a:pPr>
            <a:r>
              <a:rPr lang="en-US" sz="2000" dirty="0" smtClean="0"/>
              <a:t>The way decisions are made</a:t>
            </a:r>
          </a:p>
          <a:p>
            <a:pPr lvl="1" eaLnBrk="1" hangingPunct="1">
              <a:spcBef>
                <a:spcPct val="30000"/>
              </a:spcBef>
              <a:defRPr/>
            </a:pPr>
            <a:r>
              <a:rPr lang="en-US" sz="2000" dirty="0" smtClean="0"/>
              <a:t>Methods of communication</a:t>
            </a:r>
          </a:p>
          <a:p>
            <a:pPr lvl="1" eaLnBrk="1" hangingPunct="1">
              <a:spcBef>
                <a:spcPct val="30000"/>
              </a:spcBef>
              <a:defRPr/>
            </a:pPr>
            <a:r>
              <a:rPr lang="en-US" sz="2000" dirty="0" smtClean="0"/>
              <a:t>The degree of structure</a:t>
            </a:r>
          </a:p>
          <a:p>
            <a:pPr lvl="1" eaLnBrk="1" hangingPunct="1">
              <a:spcBef>
                <a:spcPct val="30000"/>
              </a:spcBef>
              <a:defRPr/>
            </a:pPr>
            <a:r>
              <a:rPr lang="en-US" sz="2000" dirty="0" smtClean="0"/>
              <a:t>The freedom to function independently</a:t>
            </a:r>
          </a:p>
          <a:p>
            <a:pPr lvl="1" eaLnBrk="1" hangingPunct="1">
              <a:spcBef>
                <a:spcPct val="30000"/>
              </a:spcBef>
              <a:defRPr/>
            </a:pPr>
            <a:r>
              <a:rPr lang="en-US" sz="2000" dirty="0" smtClean="0"/>
              <a:t>How people should behave</a:t>
            </a:r>
          </a:p>
          <a:p>
            <a:pPr lvl="1" eaLnBrk="1" hangingPunct="1">
              <a:spcBef>
                <a:spcPct val="30000"/>
              </a:spcBef>
              <a:defRPr/>
            </a:pPr>
            <a:r>
              <a:rPr lang="en-US" sz="2000" dirty="0" smtClean="0"/>
              <a:t>How they should interact with each other</a:t>
            </a:r>
          </a:p>
          <a:p>
            <a:pPr lvl="1" eaLnBrk="1" hangingPunct="1">
              <a:spcBef>
                <a:spcPct val="30000"/>
              </a:spcBef>
              <a:defRPr/>
            </a:pPr>
            <a:r>
              <a:rPr lang="en-US" sz="2000" dirty="0" smtClean="0"/>
              <a:t>For what they should be striving</a:t>
            </a:r>
          </a:p>
        </p:txBody>
      </p:sp>
      <p:sp>
        <p:nvSpPr>
          <p:cNvPr id="759814" name="Rectangle 6"/>
          <p:cNvSpPr>
            <a:spLocks noChangeArrowheads="1"/>
          </p:cNvSpPr>
          <p:nvPr/>
        </p:nvSpPr>
        <p:spPr bwMode="blackWhite">
          <a:xfrm>
            <a:off x="3277674" y="1029011"/>
            <a:ext cx="5213350" cy="11874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1800"/>
              <a:t>A dynamic system of shared values, beliefs, philosophies, experiences, habits, expectations, norms, and behaviors that give an organization its distinctive character.</a:t>
            </a:r>
          </a:p>
        </p:txBody>
      </p:sp>
      <p:sp>
        <p:nvSpPr>
          <p:cNvPr id="759840" name="Rectangle 32"/>
          <p:cNvSpPr>
            <a:spLocks noChangeArrowheads="1"/>
          </p:cNvSpPr>
          <p:nvPr/>
        </p:nvSpPr>
        <p:spPr bwMode="blackWhite">
          <a:xfrm>
            <a:off x="626549" y="1029011"/>
            <a:ext cx="2651125" cy="118745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dirty="0">
                <a:solidFill>
                  <a:srgbClr val="FFFFFF"/>
                </a:solidFill>
                <a:effectLst>
                  <a:outerShdw blurRad="38100" dist="38100" dir="2700000" algn="tl">
                    <a:srgbClr val="000000"/>
                  </a:outerShdw>
                </a:effectLst>
                <a:latin typeface="Arial" charset="0"/>
              </a:rPr>
              <a:t>Organizational Culture</a:t>
            </a:r>
          </a:p>
        </p:txBody>
      </p:sp>
      <p:grpSp>
        <p:nvGrpSpPr>
          <p:cNvPr id="37896" name="Group 34"/>
          <p:cNvGrpSpPr>
            <a:grpSpLocks/>
          </p:cNvGrpSpPr>
          <p:nvPr/>
        </p:nvGrpSpPr>
        <p:grpSpPr bwMode="auto">
          <a:xfrm>
            <a:off x="274638" y="1029010"/>
            <a:ext cx="8594725" cy="5343349"/>
            <a:chOff x="173" y="144"/>
            <a:chExt cx="5414" cy="3981"/>
          </a:xfrm>
        </p:grpSpPr>
        <p:sp>
          <p:nvSpPr>
            <p:cNvPr id="37897" name="AutoShape 35"/>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8" name="Oval 36"/>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5</a:t>
              </a:r>
            </a:p>
          </p:txBody>
        </p:sp>
      </p:grpSp>
      <p:sp>
        <p:nvSpPr>
          <p:cNvPr id="11"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25</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59840"/>
                                        </p:tgtEl>
                                        <p:attrNameLst>
                                          <p:attrName>style.visibility</p:attrName>
                                        </p:attrNameLst>
                                      </p:cBhvr>
                                      <p:to>
                                        <p:strVal val="visible"/>
                                      </p:to>
                                    </p:set>
                                    <p:animEffect transition="in" filter="wipe(left)">
                                      <p:cBhvr>
                                        <p:cTn id="7" dur="500"/>
                                        <p:tgtEl>
                                          <p:spTgt spid="759840"/>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59814"/>
                                        </p:tgtEl>
                                        <p:attrNameLst>
                                          <p:attrName>style.visibility</p:attrName>
                                        </p:attrNameLst>
                                      </p:cBhvr>
                                      <p:to>
                                        <p:strVal val="visible"/>
                                      </p:to>
                                    </p:set>
                                    <p:animEffect transition="in" filter="slide(fromLeft)">
                                      <p:cBhvr>
                                        <p:cTn id="11" dur="500"/>
                                        <p:tgtEl>
                                          <p:spTgt spid="75981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59841">
                                            <p:txEl>
                                              <p:pRg st="0" end="0"/>
                                            </p:txEl>
                                          </p:spTgt>
                                        </p:tgtEl>
                                        <p:attrNameLst>
                                          <p:attrName>style.visibility</p:attrName>
                                        </p:attrNameLst>
                                      </p:cBhvr>
                                      <p:to>
                                        <p:strVal val="visible"/>
                                      </p:to>
                                    </p:set>
                                    <p:animEffect transition="in" filter="wipe(left)">
                                      <p:cBhvr>
                                        <p:cTn id="15" dur="500"/>
                                        <p:tgtEl>
                                          <p:spTgt spid="759841">
                                            <p:txEl>
                                              <p:pRg st="0" end="0"/>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59841">
                                            <p:txEl>
                                              <p:pRg st="1" end="1"/>
                                            </p:txEl>
                                          </p:spTgt>
                                        </p:tgtEl>
                                        <p:attrNameLst>
                                          <p:attrName>style.visibility</p:attrName>
                                        </p:attrNameLst>
                                      </p:cBhvr>
                                      <p:to>
                                        <p:strVal val="visible"/>
                                      </p:to>
                                    </p:set>
                                    <p:animEffect transition="in" filter="wipe(left)">
                                      <p:cBhvr>
                                        <p:cTn id="19" dur="500"/>
                                        <p:tgtEl>
                                          <p:spTgt spid="759841">
                                            <p:txEl>
                                              <p:pRg st="1" end="1"/>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59841">
                                            <p:txEl>
                                              <p:pRg st="2" end="2"/>
                                            </p:txEl>
                                          </p:spTgt>
                                        </p:tgtEl>
                                        <p:attrNameLst>
                                          <p:attrName>style.visibility</p:attrName>
                                        </p:attrNameLst>
                                      </p:cBhvr>
                                      <p:to>
                                        <p:strVal val="visible"/>
                                      </p:to>
                                    </p:set>
                                    <p:animEffect transition="in" filter="wipe(left)">
                                      <p:cBhvr>
                                        <p:cTn id="23" dur="500"/>
                                        <p:tgtEl>
                                          <p:spTgt spid="759841">
                                            <p:txEl>
                                              <p:pRg st="2" end="2"/>
                                            </p:txEl>
                                          </p:spTgt>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59841">
                                            <p:txEl>
                                              <p:pRg st="3" end="3"/>
                                            </p:txEl>
                                          </p:spTgt>
                                        </p:tgtEl>
                                        <p:attrNameLst>
                                          <p:attrName>style.visibility</p:attrName>
                                        </p:attrNameLst>
                                      </p:cBhvr>
                                      <p:to>
                                        <p:strVal val="visible"/>
                                      </p:to>
                                    </p:set>
                                    <p:animEffect transition="in" filter="wipe(left)">
                                      <p:cBhvr>
                                        <p:cTn id="27" dur="500"/>
                                        <p:tgtEl>
                                          <p:spTgt spid="759841">
                                            <p:txEl>
                                              <p:pRg st="3" end="3"/>
                                            </p:txEl>
                                          </p:spTgt>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59841">
                                            <p:txEl>
                                              <p:pRg st="4" end="4"/>
                                            </p:txEl>
                                          </p:spTgt>
                                        </p:tgtEl>
                                        <p:attrNameLst>
                                          <p:attrName>style.visibility</p:attrName>
                                        </p:attrNameLst>
                                      </p:cBhvr>
                                      <p:to>
                                        <p:strVal val="visible"/>
                                      </p:to>
                                    </p:set>
                                    <p:animEffect transition="in" filter="wipe(left)">
                                      <p:cBhvr>
                                        <p:cTn id="31" dur="500"/>
                                        <p:tgtEl>
                                          <p:spTgt spid="759841">
                                            <p:txEl>
                                              <p:pRg st="4" end="4"/>
                                            </p:txEl>
                                          </p:spTgt>
                                        </p:tgtEl>
                                      </p:cBhvr>
                                    </p:animEffect>
                                  </p:childTnLst>
                                </p:cTn>
                              </p:par>
                            </p:childTnLst>
                          </p:cTn>
                        </p:par>
                        <p:par>
                          <p:cTn id="32" fill="hold" nodeType="afterGroup">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59841">
                                            <p:txEl>
                                              <p:pRg st="5" end="5"/>
                                            </p:txEl>
                                          </p:spTgt>
                                        </p:tgtEl>
                                        <p:attrNameLst>
                                          <p:attrName>style.visibility</p:attrName>
                                        </p:attrNameLst>
                                      </p:cBhvr>
                                      <p:to>
                                        <p:strVal val="visible"/>
                                      </p:to>
                                    </p:set>
                                    <p:animEffect transition="in" filter="wipe(left)">
                                      <p:cBhvr>
                                        <p:cTn id="35" dur="500"/>
                                        <p:tgtEl>
                                          <p:spTgt spid="759841">
                                            <p:txEl>
                                              <p:pRg st="5" end="5"/>
                                            </p:txEl>
                                          </p:spTgt>
                                        </p:tgtEl>
                                      </p:cBhvr>
                                    </p:animEffect>
                                  </p:childTnLst>
                                </p:cTn>
                              </p:par>
                            </p:childTnLst>
                          </p:cTn>
                        </p:par>
                        <p:par>
                          <p:cTn id="36" fill="hold" nodeType="afterGroup">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59841">
                                            <p:txEl>
                                              <p:pRg st="6" end="6"/>
                                            </p:txEl>
                                          </p:spTgt>
                                        </p:tgtEl>
                                        <p:attrNameLst>
                                          <p:attrName>style.visibility</p:attrName>
                                        </p:attrNameLst>
                                      </p:cBhvr>
                                      <p:to>
                                        <p:strVal val="visible"/>
                                      </p:to>
                                    </p:set>
                                    <p:animEffect transition="in" filter="wipe(left)">
                                      <p:cBhvr>
                                        <p:cTn id="39" dur="500"/>
                                        <p:tgtEl>
                                          <p:spTgt spid="759841">
                                            <p:txEl>
                                              <p:pRg st="6" end="6"/>
                                            </p:txEl>
                                          </p:spTgt>
                                        </p:tgtEl>
                                      </p:cBhvr>
                                    </p:animEffect>
                                  </p:childTnLst>
                                </p:cTn>
                              </p:par>
                            </p:childTnLst>
                          </p:cTn>
                        </p:par>
                        <p:par>
                          <p:cTn id="40" fill="hold" nodeType="afterGroup">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59841">
                                            <p:txEl>
                                              <p:pRg st="7" end="7"/>
                                            </p:txEl>
                                          </p:spTgt>
                                        </p:tgtEl>
                                        <p:attrNameLst>
                                          <p:attrName>style.visibility</p:attrName>
                                        </p:attrNameLst>
                                      </p:cBhvr>
                                      <p:to>
                                        <p:strVal val="visible"/>
                                      </p:to>
                                    </p:set>
                                    <p:animEffect transition="in" filter="wipe(left)">
                                      <p:cBhvr>
                                        <p:cTn id="43" dur="500"/>
                                        <p:tgtEl>
                                          <p:spTgt spid="759841">
                                            <p:txEl>
                                              <p:pRg st="7" end="7"/>
                                            </p:txEl>
                                          </p:spTgt>
                                        </p:tgtEl>
                                      </p:cBhvr>
                                    </p:animEffect>
                                  </p:childTnLst>
                                </p:cTn>
                              </p:par>
                            </p:childTnLst>
                          </p:cTn>
                        </p:par>
                        <p:par>
                          <p:cTn id="44" fill="hold" nodeType="afterGroup">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59841">
                                            <p:txEl>
                                              <p:pRg st="8" end="8"/>
                                            </p:txEl>
                                          </p:spTgt>
                                        </p:tgtEl>
                                        <p:attrNameLst>
                                          <p:attrName>style.visibility</p:attrName>
                                        </p:attrNameLst>
                                      </p:cBhvr>
                                      <p:to>
                                        <p:strVal val="visible"/>
                                      </p:to>
                                    </p:set>
                                    <p:animEffect transition="in" filter="wipe(left)">
                                      <p:cBhvr>
                                        <p:cTn id="47" dur="500"/>
                                        <p:tgtEl>
                                          <p:spTgt spid="75984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9841" grpId="0" build="p" bldLvl="3" autoUpdateAnimBg="0"/>
      <p:bldP spid="759814" grpId="0" animBg="1" autoUpdateAnimBg="0"/>
      <p:bldP spid="759840"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8683" y="411513"/>
            <a:ext cx="7955193" cy="365756"/>
          </a:xfrm>
        </p:spPr>
        <p:txBody>
          <a:bodyPr/>
          <a:lstStyle/>
          <a:p>
            <a:r>
              <a:rPr lang="en-US" sz="1400" dirty="0" smtClean="0"/>
              <a:t>Figure 8.12 Factors that shape organizational culture</a:t>
            </a:r>
            <a:endParaRPr lang="en-US" sz="1400" dirty="0"/>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26</a:t>
            </a:fld>
            <a:endParaRPr lang="en-US" dirty="0">
              <a:cs typeface="+mn-cs"/>
            </a:endParaRPr>
          </a:p>
        </p:txBody>
      </p:sp>
      <p:pic>
        <p:nvPicPr>
          <p:cNvPr id="10242" name="Picture 2"/>
          <p:cNvPicPr>
            <a:picLocks noChangeAspect="1" noChangeArrowheads="1"/>
          </p:cNvPicPr>
          <p:nvPr/>
        </p:nvPicPr>
        <p:blipFill>
          <a:blip r:embed="rId3" cstate="print"/>
          <a:srcRect/>
          <a:stretch>
            <a:fillRect/>
          </a:stretch>
        </p:blipFill>
        <p:spPr bwMode="auto">
          <a:xfrm>
            <a:off x="1420172" y="868708"/>
            <a:ext cx="6169315" cy="5470452"/>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a:xfrm>
            <a:off x="548683" y="411513"/>
            <a:ext cx="7955193" cy="731512"/>
          </a:xfrm>
        </p:spPr>
        <p:txBody>
          <a:bodyPr/>
          <a:lstStyle/>
          <a:p>
            <a:pPr eaLnBrk="1" hangingPunct="1">
              <a:defRPr/>
            </a:pPr>
            <a:r>
              <a:rPr lang="en-US" smtClean="0"/>
              <a:t>Factors Shaping Culture</a:t>
            </a:r>
          </a:p>
        </p:txBody>
      </p:sp>
      <p:sp>
        <p:nvSpPr>
          <p:cNvPr id="762883" name="Rectangle 3"/>
          <p:cNvSpPr>
            <a:spLocks noChangeArrowheads="1"/>
          </p:cNvSpPr>
          <p:nvPr/>
        </p:nvSpPr>
        <p:spPr bwMode="blackWhite">
          <a:xfrm>
            <a:off x="549275" y="1325563"/>
            <a:ext cx="3656013" cy="9144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Key Organizational Processes</a:t>
            </a:r>
          </a:p>
        </p:txBody>
      </p:sp>
      <p:sp>
        <p:nvSpPr>
          <p:cNvPr id="762884" name="Rectangle 4"/>
          <p:cNvSpPr>
            <a:spLocks noChangeArrowheads="1"/>
          </p:cNvSpPr>
          <p:nvPr/>
        </p:nvSpPr>
        <p:spPr bwMode="blackWhite">
          <a:xfrm>
            <a:off x="549275" y="2193924"/>
            <a:ext cx="3656013" cy="2698099"/>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How managers communicate to employees</a:t>
            </a:r>
          </a:p>
          <a:p>
            <a:pPr marL="112713" indent="-112713" eaLnBrk="0" hangingPunct="0">
              <a:spcBef>
                <a:spcPct val="20000"/>
              </a:spcBef>
              <a:buFontTx/>
              <a:buChar char="•"/>
            </a:pPr>
            <a:r>
              <a:rPr lang="en-US" sz="1800"/>
              <a:t>How they share decision making</a:t>
            </a:r>
          </a:p>
          <a:p>
            <a:pPr marL="112713" indent="-112713" eaLnBrk="0" hangingPunct="0">
              <a:spcBef>
                <a:spcPct val="20000"/>
              </a:spcBef>
              <a:buFontTx/>
              <a:buChar char="•"/>
            </a:pPr>
            <a:r>
              <a:rPr lang="en-US" sz="1800"/>
              <a:t>How they structure the flow of work</a:t>
            </a:r>
          </a:p>
        </p:txBody>
      </p:sp>
      <p:sp>
        <p:nvSpPr>
          <p:cNvPr id="762885" name="Rectangle 5"/>
          <p:cNvSpPr>
            <a:spLocks noChangeArrowheads="1"/>
          </p:cNvSpPr>
          <p:nvPr/>
        </p:nvSpPr>
        <p:spPr bwMode="blackWhite">
          <a:xfrm>
            <a:off x="4937125" y="1325563"/>
            <a:ext cx="3656013" cy="9144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Dominant Coalition of Managers</a:t>
            </a:r>
          </a:p>
        </p:txBody>
      </p:sp>
      <p:sp>
        <p:nvSpPr>
          <p:cNvPr id="762886" name="Rectangle 6"/>
          <p:cNvSpPr>
            <a:spLocks noChangeArrowheads="1"/>
          </p:cNvSpPr>
          <p:nvPr/>
        </p:nvSpPr>
        <p:spPr bwMode="blackWhite">
          <a:xfrm>
            <a:off x="4937125" y="2193925"/>
            <a:ext cx="3656013" cy="2698098"/>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Objectives</a:t>
            </a:r>
          </a:p>
          <a:p>
            <a:pPr marL="112713" indent="-112713" eaLnBrk="0" hangingPunct="0">
              <a:spcBef>
                <a:spcPct val="20000"/>
              </a:spcBef>
              <a:buFontTx/>
              <a:buChar char="•"/>
            </a:pPr>
            <a:r>
              <a:rPr lang="en-US" sz="1800"/>
              <a:t>Strategies</a:t>
            </a:r>
          </a:p>
          <a:p>
            <a:pPr marL="112713" indent="-112713" eaLnBrk="0" hangingPunct="0">
              <a:spcBef>
                <a:spcPct val="20000"/>
              </a:spcBef>
              <a:buFontTx/>
              <a:buChar char="•"/>
            </a:pPr>
            <a:r>
              <a:rPr lang="en-US" sz="1800"/>
              <a:t>Personal characteristics</a:t>
            </a:r>
          </a:p>
          <a:p>
            <a:pPr marL="112713" indent="-112713" eaLnBrk="0" hangingPunct="0">
              <a:spcBef>
                <a:spcPct val="20000"/>
              </a:spcBef>
              <a:buFontTx/>
              <a:buChar char="•"/>
            </a:pPr>
            <a:r>
              <a:rPr lang="en-US" sz="1800"/>
              <a:t>Interrelationships</a:t>
            </a:r>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27</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62883"/>
                                        </p:tgtEl>
                                        <p:attrNameLst>
                                          <p:attrName>style.visibility</p:attrName>
                                        </p:attrNameLst>
                                      </p:cBhvr>
                                      <p:to>
                                        <p:strVal val="visible"/>
                                      </p:to>
                                    </p:set>
                                    <p:anim calcmode="lin" valueType="num">
                                      <p:cBhvr>
                                        <p:cTn id="7" dur="500" fill="hold"/>
                                        <p:tgtEl>
                                          <p:spTgt spid="762883"/>
                                        </p:tgtEl>
                                        <p:attrNameLst>
                                          <p:attrName>ppt_w</p:attrName>
                                        </p:attrNameLst>
                                      </p:cBhvr>
                                      <p:tavLst>
                                        <p:tav tm="0">
                                          <p:val>
                                            <p:fltVal val="0"/>
                                          </p:val>
                                        </p:tav>
                                        <p:tav tm="100000">
                                          <p:val>
                                            <p:strVal val="#ppt_w"/>
                                          </p:val>
                                        </p:tav>
                                      </p:tavLst>
                                    </p:anim>
                                    <p:anim calcmode="lin" valueType="num">
                                      <p:cBhvr>
                                        <p:cTn id="8" dur="500" fill="hold"/>
                                        <p:tgtEl>
                                          <p:spTgt spid="762883"/>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62884"/>
                                        </p:tgtEl>
                                        <p:attrNameLst>
                                          <p:attrName>style.visibility</p:attrName>
                                        </p:attrNameLst>
                                      </p:cBhvr>
                                      <p:to>
                                        <p:strVal val="visible"/>
                                      </p:to>
                                    </p:set>
                                    <p:animEffect transition="in" filter="slide(fromTop)">
                                      <p:cBhvr>
                                        <p:cTn id="12" dur="1000"/>
                                        <p:tgtEl>
                                          <p:spTgt spid="762884"/>
                                        </p:tgtEl>
                                      </p:cBhvr>
                                    </p:animEffect>
                                  </p:childTnLst>
                                </p:cTn>
                              </p:par>
                            </p:childTnLst>
                          </p:cTn>
                        </p:par>
                        <p:par>
                          <p:cTn id="13" fill="hold" nodeType="afterGroup">
                            <p:stCondLst>
                              <p:cond delay="1500"/>
                            </p:stCondLst>
                            <p:childTnLst>
                              <p:par>
                                <p:cTn id="14" presetID="17" presetClass="entr" presetSubtype="10" fill="hold" grpId="0" nodeType="afterEffect">
                                  <p:stCondLst>
                                    <p:cond delay="0"/>
                                  </p:stCondLst>
                                  <p:childTnLst>
                                    <p:set>
                                      <p:cBhvr>
                                        <p:cTn id="15" dur="1" fill="hold">
                                          <p:stCondLst>
                                            <p:cond delay="0"/>
                                          </p:stCondLst>
                                        </p:cTn>
                                        <p:tgtEl>
                                          <p:spTgt spid="762885"/>
                                        </p:tgtEl>
                                        <p:attrNameLst>
                                          <p:attrName>style.visibility</p:attrName>
                                        </p:attrNameLst>
                                      </p:cBhvr>
                                      <p:to>
                                        <p:strVal val="visible"/>
                                      </p:to>
                                    </p:set>
                                    <p:anim calcmode="lin" valueType="num">
                                      <p:cBhvr>
                                        <p:cTn id="16" dur="1000" fill="hold"/>
                                        <p:tgtEl>
                                          <p:spTgt spid="762885"/>
                                        </p:tgtEl>
                                        <p:attrNameLst>
                                          <p:attrName>ppt_w</p:attrName>
                                        </p:attrNameLst>
                                      </p:cBhvr>
                                      <p:tavLst>
                                        <p:tav tm="0">
                                          <p:val>
                                            <p:fltVal val="0"/>
                                          </p:val>
                                        </p:tav>
                                        <p:tav tm="100000">
                                          <p:val>
                                            <p:strVal val="#ppt_w"/>
                                          </p:val>
                                        </p:tav>
                                      </p:tavLst>
                                    </p:anim>
                                    <p:anim calcmode="lin" valueType="num">
                                      <p:cBhvr>
                                        <p:cTn id="17" dur="1000" fill="hold"/>
                                        <p:tgtEl>
                                          <p:spTgt spid="762885"/>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2500"/>
                            </p:stCondLst>
                            <p:childTnLst>
                              <p:par>
                                <p:cTn id="19" presetID="12" presetClass="entr" presetSubtype="1" fill="hold" grpId="0" nodeType="afterEffect">
                                  <p:stCondLst>
                                    <p:cond delay="0"/>
                                  </p:stCondLst>
                                  <p:childTnLst>
                                    <p:set>
                                      <p:cBhvr>
                                        <p:cTn id="20" dur="1" fill="hold">
                                          <p:stCondLst>
                                            <p:cond delay="0"/>
                                          </p:stCondLst>
                                        </p:cTn>
                                        <p:tgtEl>
                                          <p:spTgt spid="762886"/>
                                        </p:tgtEl>
                                        <p:attrNameLst>
                                          <p:attrName>style.visibility</p:attrName>
                                        </p:attrNameLst>
                                      </p:cBhvr>
                                      <p:to>
                                        <p:strVal val="visible"/>
                                      </p:to>
                                    </p:set>
                                    <p:animEffect transition="in" filter="slide(fromTop)">
                                      <p:cBhvr>
                                        <p:cTn id="21" dur="1000"/>
                                        <p:tgtEl>
                                          <p:spTgt spid="762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883" grpId="0" animBg="1" autoUpdateAnimBg="0"/>
      <p:bldP spid="762884" grpId="0" animBg="1" autoUpdateAnimBg="0"/>
      <p:bldP spid="762885" grpId="0" animBg="1" autoUpdateAnimBg="0"/>
      <p:bldP spid="762886"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978" name="Rectangle 2"/>
          <p:cNvSpPr>
            <a:spLocks noGrp="1" noChangeArrowheads="1"/>
          </p:cNvSpPr>
          <p:nvPr>
            <p:ph type="title"/>
          </p:nvPr>
        </p:nvSpPr>
        <p:spPr>
          <a:xfrm>
            <a:off x="365807" y="411513"/>
            <a:ext cx="8412388" cy="1143000"/>
          </a:xfrm>
        </p:spPr>
        <p:txBody>
          <a:bodyPr/>
          <a:lstStyle/>
          <a:p>
            <a:pPr eaLnBrk="1" hangingPunct="1">
              <a:defRPr/>
            </a:pPr>
            <a:r>
              <a:rPr lang="en-US" dirty="0" smtClean="0"/>
              <a:t>Factors Shaping Culture </a:t>
            </a:r>
            <a:r>
              <a:rPr lang="en-US" sz="1800" dirty="0" smtClean="0"/>
              <a:t>(cont’d)</a:t>
            </a:r>
          </a:p>
        </p:txBody>
      </p:sp>
      <p:sp>
        <p:nvSpPr>
          <p:cNvPr id="766979" name="Rectangle 3"/>
          <p:cNvSpPr>
            <a:spLocks noChangeArrowheads="1"/>
          </p:cNvSpPr>
          <p:nvPr/>
        </p:nvSpPr>
        <p:spPr bwMode="blackWhite">
          <a:xfrm>
            <a:off x="549275" y="1802086"/>
            <a:ext cx="3656013" cy="9144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Employees and Other Tangible Assets</a:t>
            </a:r>
          </a:p>
        </p:txBody>
      </p:sp>
      <p:sp>
        <p:nvSpPr>
          <p:cNvPr id="766980" name="Rectangle 4"/>
          <p:cNvSpPr>
            <a:spLocks noChangeArrowheads="1"/>
          </p:cNvSpPr>
          <p:nvPr/>
        </p:nvSpPr>
        <p:spPr bwMode="blackWhite">
          <a:xfrm>
            <a:off x="549275" y="2670448"/>
            <a:ext cx="3656013" cy="2514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Employee population</a:t>
            </a:r>
          </a:p>
          <a:p>
            <a:pPr marL="112713" indent="-112713" eaLnBrk="0" hangingPunct="0">
              <a:spcBef>
                <a:spcPct val="20000"/>
              </a:spcBef>
              <a:buFontTx/>
              <a:buChar char="•"/>
            </a:pPr>
            <a:r>
              <a:rPr lang="en-US" sz="1800"/>
              <a:t>Plant and offices</a:t>
            </a:r>
          </a:p>
          <a:p>
            <a:pPr marL="112713" indent="-112713" eaLnBrk="0" hangingPunct="0">
              <a:spcBef>
                <a:spcPct val="20000"/>
              </a:spcBef>
              <a:buFontTx/>
              <a:buChar char="•"/>
            </a:pPr>
            <a:r>
              <a:rPr lang="en-US" sz="1800"/>
              <a:t>Equipment</a:t>
            </a:r>
          </a:p>
          <a:p>
            <a:pPr marL="112713" indent="-112713" eaLnBrk="0" hangingPunct="0">
              <a:spcBef>
                <a:spcPct val="20000"/>
              </a:spcBef>
              <a:buFontTx/>
              <a:buChar char="•"/>
            </a:pPr>
            <a:r>
              <a:rPr lang="en-US" sz="1800"/>
              <a:t>Tools</a:t>
            </a:r>
          </a:p>
          <a:p>
            <a:pPr marL="112713" indent="-112713" eaLnBrk="0" hangingPunct="0">
              <a:spcBef>
                <a:spcPct val="20000"/>
              </a:spcBef>
              <a:buFontTx/>
              <a:buChar char="•"/>
            </a:pPr>
            <a:r>
              <a:rPr lang="en-US" sz="1800"/>
              <a:t>Land</a:t>
            </a:r>
          </a:p>
          <a:p>
            <a:pPr marL="112713" indent="-112713" eaLnBrk="0" hangingPunct="0">
              <a:spcBef>
                <a:spcPct val="20000"/>
              </a:spcBef>
              <a:buFontTx/>
              <a:buChar char="•"/>
            </a:pPr>
            <a:r>
              <a:rPr lang="en-US" sz="1800"/>
              <a:t>Inventory</a:t>
            </a:r>
          </a:p>
          <a:p>
            <a:pPr marL="112713" indent="-112713" eaLnBrk="0" hangingPunct="0">
              <a:spcBef>
                <a:spcPct val="20000"/>
              </a:spcBef>
              <a:buFontTx/>
              <a:buChar char="•"/>
            </a:pPr>
            <a:r>
              <a:rPr lang="en-US" sz="1800"/>
              <a:t>Money</a:t>
            </a:r>
          </a:p>
        </p:txBody>
      </p:sp>
      <p:sp>
        <p:nvSpPr>
          <p:cNvPr id="766981" name="Rectangle 5"/>
          <p:cNvSpPr>
            <a:spLocks noChangeArrowheads="1"/>
          </p:cNvSpPr>
          <p:nvPr/>
        </p:nvSpPr>
        <p:spPr bwMode="blackWhite">
          <a:xfrm>
            <a:off x="4937125" y="1814965"/>
            <a:ext cx="3656013" cy="9144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Formal Organizational Arrangements</a:t>
            </a:r>
          </a:p>
        </p:txBody>
      </p:sp>
      <p:sp>
        <p:nvSpPr>
          <p:cNvPr id="766982" name="Rectangle 6"/>
          <p:cNvSpPr>
            <a:spLocks noChangeArrowheads="1"/>
          </p:cNvSpPr>
          <p:nvPr/>
        </p:nvSpPr>
        <p:spPr bwMode="blackWhite">
          <a:xfrm>
            <a:off x="4937125" y="2683327"/>
            <a:ext cx="3656013" cy="2514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Structure of the organization</a:t>
            </a:r>
          </a:p>
          <a:p>
            <a:pPr marL="112713" indent="-112713" eaLnBrk="0" hangingPunct="0">
              <a:spcBef>
                <a:spcPct val="20000"/>
              </a:spcBef>
              <a:buFontTx/>
              <a:buChar char="•"/>
            </a:pPr>
            <a:r>
              <a:rPr lang="en-US" sz="1800"/>
              <a:t>Procedures and rules</a:t>
            </a:r>
          </a:p>
          <a:p>
            <a:pPr marL="112713" indent="-112713" eaLnBrk="0" hangingPunct="0">
              <a:spcBef>
                <a:spcPct val="20000"/>
              </a:spcBef>
              <a:buFontTx/>
              <a:buChar char="•"/>
            </a:pPr>
            <a:r>
              <a:rPr lang="en-US" sz="1800"/>
              <a:t>Specific mandated behaviors</a:t>
            </a:r>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28</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66979"/>
                                        </p:tgtEl>
                                        <p:attrNameLst>
                                          <p:attrName>style.visibility</p:attrName>
                                        </p:attrNameLst>
                                      </p:cBhvr>
                                      <p:to>
                                        <p:strVal val="visible"/>
                                      </p:to>
                                    </p:set>
                                    <p:anim calcmode="lin" valueType="num">
                                      <p:cBhvr>
                                        <p:cTn id="7" dur="500" fill="hold"/>
                                        <p:tgtEl>
                                          <p:spTgt spid="766979"/>
                                        </p:tgtEl>
                                        <p:attrNameLst>
                                          <p:attrName>ppt_w</p:attrName>
                                        </p:attrNameLst>
                                      </p:cBhvr>
                                      <p:tavLst>
                                        <p:tav tm="0">
                                          <p:val>
                                            <p:fltVal val="0"/>
                                          </p:val>
                                        </p:tav>
                                        <p:tav tm="100000">
                                          <p:val>
                                            <p:strVal val="#ppt_w"/>
                                          </p:val>
                                        </p:tav>
                                      </p:tavLst>
                                    </p:anim>
                                    <p:anim calcmode="lin" valueType="num">
                                      <p:cBhvr>
                                        <p:cTn id="8" dur="500" fill="hold"/>
                                        <p:tgtEl>
                                          <p:spTgt spid="766979"/>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66980"/>
                                        </p:tgtEl>
                                        <p:attrNameLst>
                                          <p:attrName>style.visibility</p:attrName>
                                        </p:attrNameLst>
                                      </p:cBhvr>
                                      <p:to>
                                        <p:strVal val="visible"/>
                                      </p:to>
                                    </p:set>
                                    <p:animEffect transition="in" filter="slide(fromTop)">
                                      <p:cBhvr>
                                        <p:cTn id="12" dur="1000"/>
                                        <p:tgtEl>
                                          <p:spTgt spid="766980"/>
                                        </p:tgtEl>
                                      </p:cBhvr>
                                    </p:animEffect>
                                  </p:childTnLst>
                                </p:cTn>
                              </p:par>
                            </p:childTnLst>
                          </p:cTn>
                        </p:par>
                        <p:par>
                          <p:cTn id="13" fill="hold" nodeType="afterGroup">
                            <p:stCondLst>
                              <p:cond delay="1500"/>
                            </p:stCondLst>
                            <p:childTnLst>
                              <p:par>
                                <p:cTn id="14" presetID="17" presetClass="entr" presetSubtype="10" fill="hold" grpId="0" nodeType="afterEffect">
                                  <p:stCondLst>
                                    <p:cond delay="0"/>
                                  </p:stCondLst>
                                  <p:childTnLst>
                                    <p:set>
                                      <p:cBhvr>
                                        <p:cTn id="15" dur="1" fill="hold">
                                          <p:stCondLst>
                                            <p:cond delay="0"/>
                                          </p:stCondLst>
                                        </p:cTn>
                                        <p:tgtEl>
                                          <p:spTgt spid="766981"/>
                                        </p:tgtEl>
                                        <p:attrNameLst>
                                          <p:attrName>style.visibility</p:attrName>
                                        </p:attrNameLst>
                                      </p:cBhvr>
                                      <p:to>
                                        <p:strVal val="visible"/>
                                      </p:to>
                                    </p:set>
                                    <p:anim calcmode="lin" valueType="num">
                                      <p:cBhvr>
                                        <p:cTn id="16" dur="1000" fill="hold"/>
                                        <p:tgtEl>
                                          <p:spTgt spid="766981"/>
                                        </p:tgtEl>
                                        <p:attrNameLst>
                                          <p:attrName>ppt_w</p:attrName>
                                        </p:attrNameLst>
                                      </p:cBhvr>
                                      <p:tavLst>
                                        <p:tav tm="0">
                                          <p:val>
                                            <p:fltVal val="0"/>
                                          </p:val>
                                        </p:tav>
                                        <p:tav tm="100000">
                                          <p:val>
                                            <p:strVal val="#ppt_w"/>
                                          </p:val>
                                        </p:tav>
                                      </p:tavLst>
                                    </p:anim>
                                    <p:anim calcmode="lin" valueType="num">
                                      <p:cBhvr>
                                        <p:cTn id="17" dur="1000" fill="hold"/>
                                        <p:tgtEl>
                                          <p:spTgt spid="766981"/>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2500"/>
                            </p:stCondLst>
                            <p:childTnLst>
                              <p:par>
                                <p:cTn id="19" presetID="12" presetClass="entr" presetSubtype="1" fill="hold" grpId="0" nodeType="afterEffect">
                                  <p:stCondLst>
                                    <p:cond delay="0"/>
                                  </p:stCondLst>
                                  <p:childTnLst>
                                    <p:set>
                                      <p:cBhvr>
                                        <p:cTn id="20" dur="1" fill="hold">
                                          <p:stCondLst>
                                            <p:cond delay="0"/>
                                          </p:stCondLst>
                                        </p:cTn>
                                        <p:tgtEl>
                                          <p:spTgt spid="766982"/>
                                        </p:tgtEl>
                                        <p:attrNameLst>
                                          <p:attrName>style.visibility</p:attrName>
                                        </p:attrNameLst>
                                      </p:cBhvr>
                                      <p:to>
                                        <p:strVal val="visible"/>
                                      </p:to>
                                    </p:set>
                                    <p:animEffect transition="in" filter="slide(fromTop)">
                                      <p:cBhvr>
                                        <p:cTn id="21" dur="1000"/>
                                        <p:tgtEl>
                                          <p:spTgt spid="766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79" grpId="0" animBg="1" autoUpdateAnimBg="0"/>
      <p:bldP spid="766980" grpId="0" animBg="1" autoUpdateAnimBg="0"/>
      <p:bldP spid="766981" grpId="0" animBg="1" autoUpdateAnimBg="0"/>
      <p:bldP spid="766982"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Rectangle 2"/>
          <p:cNvSpPr>
            <a:spLocks noGrp="1" noChangeArrowheads="1"/>
          </p:cNvSpPr>
          <p:nvPr>
            <p:ph type="title"/>
          </p:nvPr>
        </p:nvSpPr>
        <p:spPr>
          <a:xfrm>
            <a:off x="274367" y="188712"/>
            <a:ext cx="8595266" cy="954313"/>
          </a:xfrm>
        </p:spPr>
        <p:txBody>
          <a:bodyPr/>
          <a:lstStyle/>
          <a:p>
            <a:pPr eaLnBrk="1" hangingPunct="1">
              <a:defRPr/>
            </a:pPr>
            <a:r>
              <a:rPr lang="en-US" dirty="0" smtClean="0"/>
              <a:t>Factors Shaping Culture </a:t>
            </a:r>
            <a:r>
              <a:rPr lang="en-US" sz="1800" dirty="0" smtClean="0"/>
              <a:t>(cont’d)</a:t>
            </a:r>
          </a:p>
        </p:txBody>
      </p:sp>
      <p:sp>
        <p:nvSpPr>
          <p:cNvPr id="769027" name="Rectangle 3"/>
          <p:cNvSpPr>
            <a:spLocks noChangeArrowheads="1"/>
          </p:cNvSpPr>
          <p:nvPr/>
        </p:nvSpPr>
        <p:spPr bwMode="blackWhite">
          <a:xfrm>
            <a:off x="549275" y="1327150"/>
            <a:ext cx="3656013" cy="547688"/>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Social System</a:t>
            </a:r>
          </a:p>
        </p:txBody>
      </p:sp>
      <p:sp>
        <p:nvSpPr>
          <p:cNvPr id="769028" name="Rectangle 4"/>
          <p:cNvSpPr>
            <a:spLocks noChangeArrowheads="1"/>
          </p:cNvSpPr>
          <p:nvPr/>
        </p:nvSpPr>
        <p:spPr bwMode="blackWhite">
          <a:xfrm>
            <a:off x="549275" y="1828800"/>
            <a:ext cx="3656013" cy="2422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Contributes norms and values to organizational culture</a:t>
            </a:r>
          </a:p>
          <a:p>
            <a:pPr marL="112713" indent="-112713" eaLnBrk="0" hangingPunct="0">
              <a:spcBef>
                <a:spcPct val="20000"/>
              </a:spcBef>
              <a:buFontTx/>
              <a:buChar char="•"/>
            </a:pPr>
            <a:r>
              <a:rPr lang="en-US" sz="1800"/>
              <a:t>Includes the set of employee relationships that relate to power, affiliation, and trust</a:t>
            </a:r>
          </a:p>
          <a:p>
            <a:pPr marL="112713" indent="-112713" eaLnBrk="0" hangingPunct="0">
              <a:spcBef>
                <a:spcPct val="20000"/>
              </a:spcBef>
              <a:buFontTx/>
              <a:buChar char="•"/>
            </a:pPr>
            <a:r>
              <a:rPr lang="en-US" sz="1800"/>
              <a:t>Includes the grapevine and the informal organization</a:t>
            </a:r>
          </a:p>
        </p:txBody>
      </p:sp>
      <p:sp>
        <p:nvSpPr>
          <p:cNvPr id="769029" name="Rectangle 5"/>
          <p:cNvSpPr>
            <a:spLocks noChangeArrowheads="1"/>
          </p:cNvSpPr>
          <p:nvPr/>
        </p:nvSpPr>
        <p:spPr bwMode="blackWhite">
          <a:xfrm>
            <a:off x="549275" y="4481513"/>
            <a:ext cx="3656013" cy="547687"/>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Technology</a:t>
            </a:r>
          </a:p>
        </p:txBody>
      </p:sp>
      <p:sp>
        <p:nvSpPr>
          <p:cNvPr id="769030" name="Rectangle 6"/>
          <p:cNvSpPr>
            <a:spLocks noChangeArrowheads="1"/>
          </p:cNvSpPr>
          <p:nvPr/>
        </p:nvSpPr>
        <p:spPr bwMode="blackWhite">
          <a:xfrm>
            <a:off x="549275" y="4983163"/>
            <a:ext cx="3656013" cy="9144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Technological processes</a:t>
            </a:r>
          </a:p>
          <a:p>
            <a:pPr marL="112713" indent="-112713" eaLnBrk="0" hangingPunct="0">
              <a:spcBef>
                <a:spcPct val="20000"/>
              </a:spcBef>
              <a:buFontTx/>
              <a:buChar char="•"/>
            </a:pPr>
            <a:r>
              <a:rPr lang="en-US" sz="1800"/>
              <a:t>Equipment and its use</a:t>
            </a:r>
          </a:p>
        </p:txBody>
      </p:sp>
      <p:sp>
        <p:nvSpPr>
          <p:cNvPr id="769031" name="Rectangle 7"/>
          <p:cNvSpPr>
            <a:spLocks noChangeArrowheads="1"/>
          </p:cNvSpPr>
          <p:nvPr/>
        </p:nvSpPr>
        <p:spPr bwMode="blackWhite">
          <a:xfrm>
            <a:off x="4937125" y="1363663"/>
            <a:ext cx="3656013" cy="547687"/>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External Environment</a:t>
            </a:r>
          </a:p>
        </p:txBody>
      </p:sp>
      <p:sp>
        <p:nvSpPr>
          <p:cNvPr id="769032" name="Rectangle 8"/>
          <p:cNvSpPr>
            <a:spLocks noChangeArrowheads="1"/>
          </p:cNvSpPr>
          <p:nvPr/>
        </p:nvSpPr>
        <p:spPr bwMode="blackWhite">
          <a:xfrm>
            <a:off x="4937125" y="1865313"/>
            <a:ext cx="3656013" cy="2295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dirty="0"/>
              <a:t>Suppliers</a:t>
            </a:r>
          </a:p>
          <a:p>
            <a:pPr marL="112713" indent="-112713" eaLnBrk="0" hangingPunct="0">
              <a:spcBef>
                <a:spcPct val="20000"/>
              </a:spcBef>
              <a:buFontTx/>
              <a:buChar char="•"/>
            </a:pPr>
            <a:r>
              <a:rPr lang="en-US" sz="1800" dirty="0"/>
              <a:t>Markets</a:t>
            </a:r>
          </a:p>
          <a:p>
            <a:pPr marL="112713" indent="-112713" eaLnBrk="0" hangingPunct="0">
              <a:spcBef>
                <a:spcPct val="20000"/>
              </a:spcBef>
              <a:buFontTx/>
              <a:buChar char="•"/>
            </a:pPr>
            <a:r>
              <a:rPr lang="en-US" sz="1800" dirty="0"/>
              <a:t>Competitors</a:t>
            </a:r>
          </a:p>
          <a:p>
            <a:pPr marL="112713" indent="-112713" eaLnBrk="0" hangingPunct="0">
              <a:spcBef>
                <a:spcPct val="20000"/>
              </a:spcBef>
              <a:buFontTx/>
              <a:buChar char="•"/>
            </a:pPr>
            <a:r>
              <a:rPr lang="en-US" sz="1800" dirty="0"/>
              <a:t>The economy</a:t>
            </a:r>
          </a:p>
          <a:p>
            <a:pPr marL="112713" indent="-112713" eaLnBrk="0" hangingPunct="0">
              <a:spcBef>
                <a:spcPct val="20000"/>
              </a:spcBef>
              <a:buFontTx/>
              <a:buChar char="•"/>
            </a:pPr>
            <a:r>
              <a:rPr lang="en-US" sz="1800" dirty="0" smtClean="0"/>
              <a:t>Regulators</a:t>
            </a:r>
            <a:endParaRPr lang="en-US" sz="1800" dirty="0"/>
          </a:p>
          <a:p>
            <a:pPr marL="112713" indent="-112713" eaLnBrk="0" hangingPunct="0">
              <a:spcBef>
                <a:spcPct val="20000"/>
              </a:spcBef>
              <a:buFontTx/>
              <a:buChar char="•"/>
            </a:pPr>
            <a:r>
              <a:rPr lang="en-US" sz="1800" dirty="0"/>
              <a:t>Other factors</a:t>
            </a:r>
          </a:p>
        </p:txBody>
      </p:sp>
      <p:sp>
        <p:nvSpPr>
          <p:cNvPr id="1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29</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69027"/>
                                        </p:tgtEl>
                                        <p:attrNameLst>
                                          <p:attrName>style.visibility</p:attrName>
                                        </p:attrNameLst>
                                      </p:cBhvr>
                                      <p:to>
                                        <p:strVal val="visible"/>
                                      </p:to>
                                    </p:set>
                                    <p:anim calcmode="lin" valueType="num">
                                      <p:cBhvr>
                                        <p:cTn id="7" dur="500" fill="hold"/>
                                        <p:tgtEl>
                                          <p:spTgt spid="769027"/>
                                        </p:tgtEl>
                                        <p:attrNameLst>
                                          <p:attrName>ppt_w</p:attrName>
                                        </p:attrNameLst>
                                      </p:cBhvr>
                                      <p:tavLst>
                                        <p:tav tm="0">
                                          <p:val>
                                            <p:fltVal val="0"/>
                                          </p:val>
                                        </p:tav>
                                        <p:tav tm="100000">
                                          <p:val>
                                            <p:strVal val="#ppt_w"/>
                                          </p:val>
                                        </p:tav>
                                      </p:tavLst>
                                    </p:anim>
                                    <p:anim calcmode="lin" valueType="num">
                                      <p:cBhvr>
                                        <p:cTn id="8" dur="500" fill="hold"/>
                                        <p:tgtEl>
                                          <p:spTgt spid="769027"/>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769028"/>
                                        </p:tgtEl>
                                        <p:attrNameLst>
                                          <p:attrName>style.visibility</p:attrName>
                                        </p:attrNameLst>
                                      </p:cBhvr>
                                      <p:to>
                                        <p:strVal val="visible"/>
                                      </p:to>
                                    </p:set>
                                    <p:animEffect transition="in" filter="slide(fromTop)">
                                      <p:cBhvr>
                                        <p:cTn id="12" dur="1000"/>
                                        <p:tgtEl>
                                          <p:spTgt spid="769028"/>
                                        </p:tgtEl>
                                      </p:cBhvr>
                                    </p:animEffect>
                                  </p:childTnLst>
                                </p:cTn>
                              </p:par>
                            </p:childTnLst>
                          </p:cTn>
                        </p:par>
                        <p:par>
                          <p:cTn id="13" fill="hold" nodeType="afterGroup">
                            <p:stCondLst>
                              <p:cond delay="1500"/>
                            </p:stCondLst>
                            <p:childTnLst>
                              <p:par>
                                <p:cTn id="14" presetID="17" presetClass="entr" presetSubtype="10" fill="hold" grpId="0" nodeType="afterEffect">
                                  <p:stCondLst>
                                    <p:cond delay="0"/>
                                  </p:stCondLst>
                                  <p:childTnLst>
                                    <p:set>
                                      <p:cBhvr>
                                        <p:cTn id="15" dur="1" fill="hold">
                                          <p:stCondLst>
                                            <p:cond delay="0"/>
                                          </p:stCondLst>
                                        </p:cTn>
                                        <p:tgtEl>
                                          <p:spTgt spid="769029"/>
                                        </p:tgtEl>
                                        <p:attrNameLst>
                                          <p:attrName>style.visibility</p:attrName>
                                        </p:attrNameLst>
                                      </p:cBhvr>
                                      <p:to>
                                        <p:strVal val="visible"/>
                                      </p:to>
                                    </p:set>
                                    <p:anim calcmode="lin" valueType="num">
                                      <p:cBhvr>
                                        <p:cTn id="16" dur="1000" fill="hold"/>
                                        <p:tgtEl>
                                          <p:spTgt spid="769029"/>
                                        </p:tgtEl>
                                        <p:attrNameLst>
                                          <p:attrName>ppt_w</p:attrName>
                                        </p:attrNameLst>
                                      </p:cBhvr>
                                      <p:tavLst>
                                        <p:tav tm="0">
                                          <p:val>
                                            <p:fltVal val="0"/>
                                          </p:val>
                                        </p:tav>
                                        <p:tav tm="100000">
                                          <p:val>
                                            <p:strVal val="#ppt_w"/>
                                          </p:val>
                                        </p:tav>
                                      </p:tavLst>
                                    </p:anim>
                                    <p:anim calcmode="lin" valueType="num">
                                      <p:cBhvr>
                                        <p:cTn id="17" dur="1000" fill="hold"/>
                                        <p:tgtEl>
                                          <p:spTgt spid="769029"/>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2500"/>
                            </p:stCondLst>
                            <p:childTnLst>
                              <p:par>
                                <p:cTn id="19" presetID="12" presetClass="entr" presetSubtype="1" fill="hold" grpId="0" nodeType="afterEffect">
                                  <p:stCondLst>
                                    <p:cond delay="0"/>
                                  </p:stCondLst>
                                  <p:childTnLst>
                                    <p:set>
                                      <p:cBhvr>
                                        <p:cTn id="20" dur="1" fill="hold">
                                          <p:stCondLst>
                                            <p:cond delay="0"/>
                                          </p:stCondLst>
                                        </p:cTn>
                                        <p:tgtEl>
                                          <p:spTgt spid="769030"/>
                                        </p:tgtEl>
                                        <p:attrNameLst>
                                          <p:attrName>style.visibility</p:attrName>
                                        </p:attrNameLst>
                                      </p:cBhvr>
                                      <p:to>
                                        <p:strVal val="visible"/>
                                      </p:to>
                                    </p:set>
                                    <p:animEffect transition="in" filter="slide(fromTop)">
                                      <p:cBhvr>
                                        <p:cTn id="21" dur="1000"/>
                                        <p:tgtEl>
                                          <p:spTgt spid="769030"/>
                                        </p:tgtEl>
                                      </p:cBhvr>
                                    </p:animEffect>
                                  </p:childTnLst>
                                </p:cTn>
                              </p:par>
                            </p:childTnLst>
                          </p:cTn>
                        </p:par>
                        <p:par>
                          <p:cTn id="22" fill="hold" nodeType="afterGroup">
                            <p:stCondLst>
                              <p:cond delay="3500"/>
                            </p:stCondLst>
                            <p:childTnLst>
                              <p:par>
                                <p:cTn id="23" presetID="17" presetClass="entr" presetSubtype="10" fill="hold" grpId="0" nodeType="afterEffect">
                                  <p:stCondLst>
                                    <p:cond delay="0"/>
                                  </p:stCondLst>
                                  <p:childTnLst>
                                    <p:set>
                                      <p:cBhvr>
                                        <p:cTn id="24" dur="1" fill="hold">
                                          <p:stCondLst>
                                            <p:cond delay="0"/>
                                          </p:stCondLst>
                                        </p:cTn>
                                        <p:tgtEl>
                                          <p:spTgt spid="769031"/>
                                        </p:tgtEl>
                                        <p:attrNameLst>
                                          <p:attrName>style.visibility</p:attrName>
                                        </p:attrNameLst>
                                      </p:cBhvr>
                                      <p:to>
                                        <p:strVal val="visible"/>
                                      </p:to>
                                    </p:set>
                                    <p:anim calcmode="lin" valueType="num">
                                      <p:cBhvr>
                                        <p:cTn id="25" dur="1000" fill="hold"/>
                                        <p:tgtEl>
                                          <p:spTgt spid="769031"/>
                                        </p:tgtEl>
                                        <p:attrNameLst>
                                          <p:attrName>ppt_w</p:attrName>
                                        </p:attrNameLst>
                                      </p:cBhvr>
                                      <p:tavLst>
                                        <p:tav tm="0">
                                          <p:val>
                                            <p:fltVal val="0"/>
                                          </p:val>
                                        </p:tav>
                                        <p:tav tm="100000">
                                          <p:val>
                                            <p:strVal val="#ppt_w"/>
                                          </p:val>
                                        </p:tav>
                                      </p:tavLst>
                                    </p:anim>
                                    <p:anim calcmode="lin" valueType="num">
                                      <p:cBhvr>
                                        <p:cTn id="26" dur="1000" fill="hold"/>
                                        <p:tgtEl>
                                          <p:spTgt spid="769031"/>
                                        </p:tgtEl>
                                        <p:attrNameLst>
                                          <p:attrName>ppt_h</p:attrName>
                                        </p:attrNameLst>
                                      </p:cBhvr>
                                      <p:tavLst>
                                        <p:tav tm="0">
                                          <p:val>
                                            <p:strVal val="#ppt_h"/>
                                          </p:val>
                                        </p:tav>
                                        <p:tav tm="100000">
                                          <p:val>
                                            <p:strVal val="#ppt_h"/>
                                          </p:val>
                                        </p:tav>
                                      </p:tavLst>
                                    </p:anim>
                                  </p:childTnLst>
                                </p:cTn>
                              </p:par>
                            </p:childTnLst>
                          </p:cTn>
                        </p:par>
                        <p:par>
                          <p:cTn id="27" fill="hold" nodeType="afterGroup">
                            <p:stCondLst>
                              <p:cond delay="4500"/>
                            </p:stCondLst>
                            <p:childTnLst>
                              <p:par>
                                <p:cTn id="28" presetID="12" presetClass="entr" presetSubtype="1" fill="hold" grpId="0" nodeType="afterEffect">
                                  <p:stCondLst>
                                    <p:cond delay="0"/>
                                  </p:stCondLst>
                                  <p:childTnLst>
                                    <p:set>
                                      <p:cBhvr>
                                        <p:cTn id="29" dur="1" fill="hold">
                                          <p:stCondLst>
                                            <p:cond delay="0"/>
                                          </p:stCondLst>
                                        </p:cTn>
                                        <p:tgtEl>
                                          <p:spTgt spid="769032"/>
                                        </p:tgtEl>
                                        <p:attrNameLst>
                                          <p:attrName>style.visibility</p:attrName>
                                        </p:attrNameLst>
                                      </p:cBhvr>
                                      <p:to>
                                        <p:strVal val="visible"/>
                                      </p:to>
                                    </p:set>
                                    <p:animEffect transition="in" filter="slide(fromTop)">
                                      <p:cBhvr>
                                        <p:cTn id="30" dur="1000"/>
                                        <p:tgtEl>
                                          <p:spTgt spid="769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7" grpId="0" animBg="1" autoUpdateAnimBg="0"/>
      <p:bldP spid="769028" grpId="0" animBg="1" autoUpdateAnimBg="0"/>
      <p:bldP spid="769029" grpId="0" animBg="1" autoUpdateAnimBg="0"/>
      <p:bldP spid="769030" grpId="0" animBg="1" autoUpdateAnimBg="0"/>
      <p:bldP spid="769031" grpId="0" animBg="1" autoUpdateAnimBg="0"/>
      <p:bldP spid="769032"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4" name="Rectangle 2"/>
          <p:cNvSpPr>
            <a:spLocks noGrp="1" noChangeArrowheads="1"/>
          </p:cNvSpPr>
          <p:nvPr>
            <p:ph type="title"/>
          </p:nvPr>
        </p:nvSpPr>
        <p:spPr>
          <a:xfrm>
            <a:off x="548683" y="231207"/>
            <a:ext cx="7955193" cy="822951"/>
          </a:xfrm>
        </p:spPr>
        <p:txBody>
          <a:bodyPr/>
          <a:lstStyle/>
          <a:p>
            <a:pPr eaLnBrk="1" hangingPunct="1">
              <a:defRPr/>
            </a:pPr>
            <a:r>
              <a:rPr lang="en-US" smtClean="0"/>
              <a:t>Manifestations of Culture</a:t>
            </a:r>
          </a:p>
        </p:txBody>
      </p:sp>
      <p:grpSp>
        <p:nvGrpSpPr>
          <p:cNvPr id="771075" name="Group 3"/>
          <p:cNvGrpSpPr>
            <a:grpSpLocks/>
          </p:cNvGrpSpPr>
          <p:nvPr/>
        </p:nvGrpSpPr>
        <p:grpSpPr bwMode="auto">
          <a:xfrm>
            <a:off x="938213" y="1350963"/>
            <a:ext cx="7408862" cy="4638675"/>
            <a:chOff x="591" y="690"/>
            <a:chExt cx="4667" cy="2922"/>
          </a:xfrm>
        </p:grpSpPr>
        <p:sp>
          <p:nvSpPr>
            <p:cNvPr id="43017" name="_s1028"/>
            <p:cNvSpPr>
              <a:spLocks noChangeShapeType="1"/>
            </p:cNvSpPr>
            <p:nvPr/>
          </p:nvSpPr>
          <p:spPr bwMode="auto">
            <a:xfrm flipH="1" flipV="1">
              <a:off x="2123" y="1407"/>
              <a:ext cx="378" cy="378"/>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3018" name="_s1030"/>
            <p:cNvSpPr>
              <a:spLocks noChangeShapeType="1"/>
            </p:cNvSpPr>
            <p:nvPr/>
          </p:nvSpPr>
          <p:spPr bwMode="auto">
            <a:xfrm flipH="1">
              <a:off x="1811" y="2161"/>
              <a:ext cx="534"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3019" name="_s1032"/>
            <p:cNvSpPr>
              <a:spLocks noChangeShapeType="1"/>
            </p:cNvSpPr>
            <p:nvPr/>
          </p:nvSpPr>
          <p:spPr bwMode="auto">
            <a:xfrm flipH="1">
              <a:off x="2123" y="2537"/>
              <a:ext cx="378" cy="378"/>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3020" name="_s1034"/>
            <p:cNvSpPr>
              <a:spLocks noChangeShapeType="1"/>
            </p:cNvSpPr>
            <p:nvPr/>
          </p:nvSpPr>
          <p:spPr bwMode="auto">
            <a:xfrm>
              <a:off x="2877" y="2413"/>
              <a:ext cx="0" cy="534"/>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3021" name="_s1036"/>
            <p:cNvSpPr>
              <a:spLocks noChangeShapeType="1"/>
            </p:cNvSpPr>
            <p:nvPr/>
          </p:nvSpPr>
          <p:spPr bwMode="auto">
            <a:xfrm>
              <a:off x="3253" y="2537"/>
              <a:ext cx="378" cy="378"/>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3022" name="_s1038"/>
            <p:cNvSpPr>
              <a:spLocks noChangeShapeType="1"/>
            </p:cNvSpPr>
            <p:nvPr/>
          </p:nvSpPr>
          <p:spPr bwMode="auto">
            <a:xfrm>
              <a:off x="3409" y="2161"/>
              <a:ext cx="534"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3023" name="_s1040"/>
            <p:cNvSpPr>
              <a:spLocks noChangeShapeType="1"/>
            </p:cNvSpPr>
            <p:nvPr/>
          </p:nvSpPr>
          <p:spPr bwMode="auto">
            <a:xfrm flipV="1">
              <a:off x="3253" y="1407"/>
              <a:ext cx="378" cy="378"/>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3024" name="_s1042"/>
            <p:cNvSpPr>
              <a:spLocks noChangeShapeType="1"/>
            </p:cNvSpPr>
            <p:nvPr/>
          </p:nvSpPr>
          <p:spPr bwMode="auto">
            <a:xfrm flipV="1">
              <a:off x="2877" y="1250"/>
              <a:ext cx="0" cy="534"/>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grpSp>
          <p:nvGrpSpPr>
            <p:cNvPr id="43025" name="Group 12"/>
            <p:cNvGrpSpPr>
              <a:grpSpLocks/>
            </p:cNvGrpSpPr>
            <p:nvPr/>
          </p:nvGrpSpPr>
          <p:grpSpPr bwMode="auto">
            <a:xfrm>
              <a:off x="2227" y="690"/>
              <a:ext cx="1394" cy="694"/>
              <a:chOff x="2227" y="810"/>
              <a:chExt cx="1394" cy="694"/>
            </a:xfrm>
          </p:grpSpPr>
          <p:pic>
            <p:nvPicPr>
              <p:cNvPr id="43050" name="Picture 13"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51" name="Text Box 14"/>
              <p:cNvSpPr txBox="1">
                <a:spLocks noChangeArrowheads="1"/>
              </p:cNvSpPr>
              <p:nvPr/>
            </p:nvSpPr>
            <p:spPr bwMode="auto">
              <a:xfrm>
                <a:off x="2301" y="838"/>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Statements of Principle</a:t>
                </a:r>
              </a:p>
            </p:txBody>
          </p:sp>
        </p:grpSp>
        <p:grpSp>
          <p:nvGrpSpPr>
            <p:cNvPr id="43026" name="Group 15"/>
            <p:cNvGrpSpPr>
              <a:grpSpLocks/>
            </p:cNvGrpSpPr>
            <p:nvPr/>
          </p:nvGrpSpPr>
          <p:grpSpPr bwMode="auto">
            <a:xfrm>
              <a:off x="3554" y="1107"/>
              <a:ext cx="1394" cy="694"/>
              <a:chOff x="2227" y="810"/>
              <a:chExt cx="1394" cy="694"/>
            </a:xfrm>
          </p:grpSpPr>
          <p:pic>
            <p:nvPicPr>
              <p:cNvPr id="43048" name="Picture 16"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49" name="Text Box 17"/>
              <p:cNvSpPr txBox="1">
                <a:spLocks noChangeArrowheads="1"/>
              </p:cNvSpPr>
              <p:nvPr/>
            </p:nvSpPr>
            <p:spPr bwMode="auto">
              <a:xfrm>
                <a:off x="2301" y="838"/>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Stories</a:t>
                </a:r>
              </a:p>
            </p:txBody>
          </p:sp>
        </p:grpSp>
        <p:grpSp>
          <p:nvGrpSpPr>
            <p:cNvPr id="43027" name="Group 18"/>
            <p:cNvGrpSpPr>
              <a:grpSpLocks/>
            </p:cNvGrpSpPr>
            <p:nvPr/>
          </p:nvGrpSpPr>
          <p:grpSpPr bwMode="auto">
            <a:xfrm>
              <a:off x="907" y="1107"/>
              <a:ext cx="1394" cy="694"/>
              <a:chOff x="2227" y="810"/>
              <a:chExt cx="1394" cy="694"/>
            </a:xfrm>
          </p:grpSpPr>
          <p:pic>
            <p:nvPicPr>
              <p:cNvPr id="43046" name="Picture 19"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47" name="Text Box 20"/>
              <p:cNvSpPr txBox="1">
                <a:spLocks noChangeArrowheads="1"/>
              </p:cNvSpPr>
              <p:nvPr/>
            </p:nvSpPr>
            <p:spPr bwMode="auto">
              <a:xfrm>
                <a:off x="2301" y="838"/>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Physical Environment</a:t>
                </a:r>
              </a:p>
            </p:txBody>
          </p:sp>
        </p:grpSp>
        <p:grpSp>
          <p:nvGrpSpPr>
            <p:cNvPr id="43028" name="Group 21"/>
            <p:cNvGrpSpPr>
              <a:grpSpLocks/>
            </p:cNvGrpSpPr>
            <p:nvPr/>
          </p:nvGrpSpPr>
          <p:grpSpPr bwMode="auto">
            <a:xfrm>
              <a:off x="2152" y="1742"/>
              <a:ext cx="1632" cy="1003"/>
              <a:chOff x="2227" y="810"/>
              <a:chExt cx="1394" cy="694"/>
            </a:xfrm>
          </p:grpSpPr>
          <p:pic>
            <p:nvPicPr>
              <p:cNvPr id="43044" name="Picture 22"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71095" name="Text Box 23"/>
              <p:cNvSpPr txBox="1">
                <a:spLocks noChangeArrowheads="1"/>
              </p:cNvSpPr>
              <p:nvPr/>
            </p:nvSpPr>
            <p:spPr bwMode="auto">
              <a:xfrm>
                <a:off x="2301" y="838"/>
                <a:ext cx="1145" cy="53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2400" b="1">
                    <a:solidFill>
                      <a:schemeClr val="bg1"/>
                    </a:solidFill>
                    <a:effectLst>
                      <a:outerShdw blurRad="38100" dist="38100" dir="2700000" algn="tl">
                        <a:srgbClr val="000000"/>
                      </a:outerShdw>
                    </a:effectLst>
                    <a:latin typeface="Arial" charset="0"/>
                  </a:rPr>
                  <a:t>Culture</a:t>
                </a:r>
              </a:p>
            </p:txBody>
          </p:sp>
        </p:grpSp>
        <p:grpSp>
          <p:nvGrpSpPr>
            <p:cNvPr id="43029" name="Group 24"/>
            <p:cNvGrpSpPr>
              <a:grpSpLocks/>
            </p:cNvGrpSpPr>
            <p:nvPr/>
          </p:nvGrpSpPr>
          <p:grpSpPr bwMode="auto">
            <a:xfrm>
              <a:off x="591" y="1869"/>
              <a:ext cx="1394" cy="694"/>
              <a:chOff x="2227" y="810"/>
              <a:chExt cx="1394" cy="694"/>
            </a:xfrm>
          </p:grpSpPr>
          <p:pic>
            <p:nvPicPr>
              <p:cNvPr id="43042" name="Picture 2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43" name="Text Box 26"/>
              <p:cNvSpPr txBox="1">
                <a:spLocks noChangeArrowheads="1"/>
              </p:cNvSpPr>
              <p:nvPr/>
            </p:nvSpPr>
            <p:spPr bwMode="auto">
              <a:xfrm>
                <a:off x="2301" y="838"/>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Climate</a:t>
                </a:r>
              </a:p>
            </p:txBody>
          </p:sp>
        </p:grpSp>
        <p:grpSp>
          <p:nvGrpSpPr>
            <p:cNvPr id="43030" name="Group 27"/>
            <p:cNvGrpSpPr>
              <a:grpSpLocks/>
            </p:cNvGrpSpPr>
            <p:nvPr/>
          </p:nvGrpSpPr>
          <p:grpSpPr bwMode="auto">
            <a:xfrm>
              <a:off x="906" y="2633"/>
              <a:ext cx="1394" cy="694"/>
              <a:chOff x="2227" y="810"/>
              <a:chExt cx="1394" cy="694"/>
            </a:xfrm>
          </p:grpSpPr>
          <p:pic>
            <p:nvPicPr>
              <p:cNvPr id="43040" name="Picture 28"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41" name="Text Box 29"/>
              <p:cNvSpPr txBox="1">
                <a:spLocks noChangeArrowheads="1"/>
              </p:cNvSpPr>
              <p:nvPr/>
            </p:nvSpPr>
            <p:spPr bwMode="auto">
              <a:xfrm>
                <a:off x="2301" y="838"/>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Symbols</a:t>
                </a:r>
              </a:p>
            </p:txBody>
          </p:sp>
        </p:grpSp>
        <p:grpSp>
          <p:nvGrpSpPr>
            <p:cNvPr id="43031" name="Group 30"/>
            <p:cNvGrpSpPr>
              <a:grpSpLocks/>
            </p:cNvGrpSpPr>
            <p:nvPr/>
          </p:nvGrpSpPr>
          <p:grpSpPr bwMode="auto">
            <a:xfrm>
              <a:off x="2232" y="2918"/>
              <a:ext cx="1394" cy="694"/>
              <a:chOff x="2227" y="810"/>
              <a:chExt cx="1394" cy="694"/>
            </a:xfrm>
          </p:grpSpPr>
          <p:pic>
            <p:nvPicPr>
              <p:cNvPr id="43038" name="Picture 31"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39" name="Text Box 32"/>
              <p:cNvSpPr txBox="1">
                <a:spLocks noChangeArrowheads="1"/>
              </p:cNvSpPr>
              <p:nvPr/>
            </p:nvSpPr>
            <p:spPr bwMode="auto">
              <a:xfrm>
                <a:off x="2301" y="838"/>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Ceremonies</a:t>
                </a:r>
              </a:p>
            </p:txBody>
          </p:sp>
        </p:grpSp>
        <p:grpSp>
          <p:nvGrpSpPr>
            <p:cNvPr id="43032" name="Group 33"/>
            <p:cNvGrpSpPr>
              <a:grpSpLocks/>
            </p:cNvGrpSpPr>
            <p:nvPr/>
          </p:nvGrpSpPr>
          <p:grpSpPr bwMode="auto">
            <a:xfrm>
              <a:off x="3864" y="1863"/>
              <a:ext cx="1394" cy="694"/>
              <a:chOff x="2227" y="810"/>
              <a:chExt cx="1394" cy="694"/>
            </a:xfrm>
          </p:grpSpPr>
          <p:pic>
            <p:nvPicPr>
              <p:cNvPr id="43036" name="Picture 34"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37" name="Text Box 35"/>
              <p:cNvSpPr txBox="1">
                <a:spLocks noChangeArrowheads="1"/>
              </p:cNvSpPr>
              <p:nvPr/>
            </p:nvSpPr>
            <p:spPr bwMode="auto">
              <a:xfrm>
                <a:off x="2301" y="838"/>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Slogans</a:t>
                </a:r>
              </a:p>
            </p:txBody>
          </p:sp>
        </p:grpSp>
        <p:grpSp>
          <p:nvGrpSpPr>
            <p:cNvPr id="43033" name="Group 36"/>
            <p:cNvGrpSpPr>
              <a:grpSpLocks/>
            </p:cNvGrpSpPr>
            <p:nvPr/>
          </p:nvGrpSpPr>
          <p:grpSpPr bwMode="auto">
            <a:xfrm>
              <a:off x="3554" y="2633"/>
              <a:ext cx="1394" cy="694"/>
              <a:chOff x="2227" y="810"/>
              <a:chExt cx="1394" cy="694"/>
            </a:xfrm>
          </p:grpSpPr>
          <p:pic>
            <p:nvPicPr>
              <p:cNvPr id="43034" name="Picture 37"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7" y="810"/>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035" name="Text Box 38"/>
              <p:cNvSpPr txBox="1">
                <a:spLocks noChangeArrowheads="1"/>
              </p:cNvSpPr>
              <p:nvPr/>
            </p:nvSpPr>
            <p:spPr bwMode="auto">
              <a:xfrm>
                <a:off x="2301" y="838"/>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Heroes</a:t>
                </a:r>
              </a:p>
            </p:txBody>
          </p:sp>
        </p:grpSp>
      </p:grpSp>
      <p:grpSp>
        <p:nvGrpSpPr>
          <p:cNvPr id="43014" name="Group 39"/>
          <p:cNvGrpSpPr>
            <a:grpSpLocks/>
          </p:cNvGrpSpPr>
          <p:nvPr/>
        </p:nvGrpSpPr>
        <p:grpSpPr bwMode="auto">
          <a:xfrm>
            <a:off x="274638" y="1143025"/>
            <a:ext cx="8594725" cy="5029146"/>
            <a:chOff x="173" y="144"/>
            <a:chExt cx="5414" cy="3981"/>
          </a:xfrm>
        </p:grpSpPr>
        <p:sp>
          <p:nvSpPr>
            <p:cNvPr id="43015" name="AutoShape 40"/>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6" name="Oval 41"/>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5</a:t>
              </a:r>
            </a:p>
          </p:txBody>
        </p:sp>
      </p:grpSp>
      <p:sp>
        <p:nvSpPr>
          <p:cNvPr id="45"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30</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771075"/>
                                        </p:tgtEl>
                                        <p:attrNameLst>
                                          <p:attrName>style.visibility</p:attrName>
                                        </p:attrNameLst>
                                      </p:cBhvr>
                                      <p:to>
                                        <p:strVal val="visible"/>
                                      </p:to>
                                    </p:set>
                                    <p:animEffect transition="in" filter="box(out)">
                                      <p:cBhvr>
                                        <p:cTn id="7" dur="1000"/>
                                        <p:tgtEl>
                                          <p:spTgt spid="771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3"/>
          <p:cNvSpPr>
            <a:spLocks noChangeArrowheads="1"/>
          </p:cNvSpPr>
          <p:nvPr/>
        </p:nvSpPr>
        <p:spPr bwMode="auto">
          <a:xfrm>
            <a:off x="441325" y="5965669"/>
            <a:ext cx="2635250" cy="228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sz="900" dirty="0"/>
              <a:t>Source: Used with permission of Nordstrom, Inc.</a:t>
            </a:r>
          </a:p>
        </p:txBody>
      </p:sp>
      <p:sp>
        <p:nvSpPr>
          <p:cNvPr id="44038" name="Rectangle 4"/>
          <p:cNvSpPr>
            <a:spLocks noChangeArrowheads="1"/>
          </p:cNvSpPr>
          <p:nvPr/>
        </p:nvSpPr>
        <p:spPr bwMode="auto">
          <a:xfrm>
            <a:off x="639763" y="1290638"/>
            <a:ext cx="7867650" cy="4664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000" b="1"/>
              <a:t>WELCOME TO NORDSTROM</a:t>
            </a:r>
          </a:p>
          <a:p>
            <a:pPr algn="ctr">
              <a:spcBef>
                <a:spcPct val="50000"/>
              </a:spcBef>
            </a:pPr>
            <a:r>
              <a:rPr lang="en-US" sz="2000"/>
              <a:t>We’re glad to have you with our Company.</a:t>
            </a:r>
            <a:br>
              <a:rPr lang="en-US" sz="2000"/>
            </a:br>
            <a:r>
              <a:rPr lang="en-US" sz="2000"/>
              <a:t>Our number one goal is to provide </a:t>
            </a:r>
          </a:p>
          <a:p>
            <a:pPr algn="ctr">
              <a:spcBef>
                <a:spcPct val="50000"/>
              </a:spcBef>
            </a:pPr>
            <a:r>
              <a:rPr lang="en-US" sz="2000" b="1"/>
              <a:t>outstanding customer service.</a:t>
            </a:r>
          </a:p>
          <a:p>
            <a:pPr algn="ctr">
              <a:spcBef>
                <a:spcPct val="50000"/>
              </a:spcBef>
            </a:pPr>
            <a:r>
              <a:rPr lang="en-US" sz="2000"/>
              <a:t>Set both your personal and professional goals high.</a:t>
            </a:r>
            <a:br>
              <a:rPr lang="en-US" sz="2000"/>
            </a:br>
            <a:r>
              <a:rPr lang="en-US" sz="2000"/>
              <a:t>We have great confidence in your ability to achieve them.</a:t>
            </a:r>
          </a:p>
          <a:p>
            <a:pPr algn="ctr">
              <a:spcBef>
                <a:spcPct val="50000"/>
              </a:spcBef>
            </a:pPr>
            <a:r>
              <a:rPr lang="en-US" sz="2000"/>
              <a:t>So our employee handbook is very simple.</a:t>
            </a:r>
            <a:br>
              <a:rPr lang="en-US" sz="2000"/>
            </a:br>
            <a:r>
              <a:rPr lang="en-US" sz="2000"/>
              <a:t>We have only one rule. . .</a:t>
            </a:r>
          </a:p>
          <a:p>
            <a:pPr algn="ctr">
              <a:spcBef>
                <a:spcPct val="50000"/>
              </a:spcBef>
            </a:pPr>
            <a:r>
              <a:rPr lang="en-US" sz="2000"/>
              <a:t>Our only rule: </a:t>
            </a:r>
            <a:r>
              <a:rPr lang="en-US" sz="2000" b="1"/>
              <a:t>Use good judgment in all situations.</a:t>
            </a:r>
          </a:p>
          <a:p>
            <a:pPr algn="ctr">
              <a:spcBef>
                <a:spcPct val="50000"/>
              </a:spcBef>
            </a:pPr>
            <a:r>
              <a:rPr lang="en-US" sz="2000"/>
              <a:t>Please feel free to ask your department Manager,</a:t>
            </a:r>
            <a:br>
              <a:rPr lang="en-US" sz="2000"/>
            </a:br>
            <a:r>
              <a:rPr lang="en-US" sz="2000"/>
              <a:t>store manager or Human Resource Office</a:t>
            </a:r>
            <a:br>
              <a:rPr lang="en-US" sz="2000"/>
            </a:br>
            <a:r>
              <a:rPr lang="en-US" sz="2000"/>
              <a:t>any questions at any time.</a:t>
            </a:r>
          </a:p>
        </p:txBody>
      </p:sp>
      <p:sp>
        <p:nvSpPr>
          <p:cNvPr id="3" name="Title 2"/>
          <p:cNvSpPr>
            <a:spLocks noGrp="1"/>
          </p:cNvSpPr>
          <p:nvPr>
            <p:ph type="title"/>
          </p:nvPr>
        </p:nvSpPr>
        <p:spPr>
          <a:xfrm>
            <a:off x="548683" y="411513"/>
            <a:ext cx="7955193" cy="457195"/>
          </a:xfrm>
        </p:spPr>
        <p:txBody>
          <a:bodyPr/>
          <a:lstStyle/>
          <a:p>
            <a:r>
              <a:rPr lang="en-US" sz="1400" dirty="0" smtClean="0"/>
              <a:t>Figure 8.13 Nordstrom’s handbook symbolizes its core values</a:t>
            </a:r>
            <a:endParaRPr lang="en-US" sz="1400" dirty="0"/>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31</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2" name="Rectangle 2"/>
          <p:cNvSpPr>
            <a:spLocks noGrp="1" noChangeArrowheads="1"/>
          </p:cNvSpPr>
          <p:nvPr>
            <p:ph type="title"/>
          </p:nvPr>
        </p:nvSpPr>
        <p:spPr>
          <a:xfrm>
            <a:off x="274367" y="411513"/>
            <a:ext cx="8503827" cy="731512"/>
          </a:xfrm>
        </p:spPr>
        <p:txBody>
          <a:bodyPr/>
          <a:lstStyle/>
          <a:p>
            <a:pPr eaLnBrk="1" hangingPunct="1">
              <a:defRPr/>
            </a:pPr>
            <a:r>
              <a:rPr lang="en-US" sz="3600" dirty="0" smtClean="0"/>
              <a:t>Manifestations of Culture: Climate</a:t>
            </a:r>
          </a:p>
        </p:txBody>
      </p:sp>
      <p:sp>
        <p:nvSpPr>
          <p:cNvPr id="45061" name="Rectangle 3"/>
          <p:cNvSpPr>
            <a:spLocks noGrp="1" noChangeArrowheads="1"/>
          </p:cNvSpPr>
          <p:nvPr>
            <p:ph sz="quarter" idx="13"/>
          </p:nvPr>
        </p:nvSpPr>
        <p:spPr bwMode="blackWhite">
          <a:xfrm>
            <a:off x="403138" y="2148854"/>
            <a:ext cx="3620268" cy="3474720"/>
          </a:xfrm>
          <a:solidFill>
            <a:srgbClr val="CCECFF"/>
          </a:solidFill>
          <a:ln>
            <a:solidFill>
              <a:srgbClr val="006699"/>
            </a:solidFill>
            <a:miter lim="800000"/>
            <a:headEnd/>
            <a:tailEnd/>
          </a:ln>
        </p:spPr>
        <p:txBody>
          <a:bodyPr tIns="137160" rIns="182880"/>
          <a:lstStyle/>
          <a:p>
            <a:pPr eaLnBrk="1" hangingPunct="1">
              <a:spcBef>
                <a:spcPct val="25000"/>
              </a:spcBef>
              <a:buClr>
                <a:srgbClr val="006699"/>
              </a:buClr>
            </a:pPr>
            <a:r>
              <a:rPr lang="en-US" sz="2000" dirty="0" smtClean="0">
                <a:solidFill>
                  <a:schemeClr val="tx1"/>
                </a:solidFill>
                <a:effectLst/>
              </a:rPr>
              <a:t>Encouragement to tap into the other person’s expertise</a:t>
            </a:r>
          </a:p>
          <a:p>
            <a:pPr eaLnBrk="1" hangingPunct="1">
              <a:spcBef>
                <a:spcPct val="25000"/>
              </a:spcBef>
              <a:buClr>
                <a:srgbClr val="006699"/>
              </a:buClr>
            </a:pPr>
            <a:r>
              <a:rPr lang="en-US" sz="2000" dirty="0" smtClean="0">
                <a:solidFill>
                  <a:schemeClr val="tx1"/>
                </a:solidFill>
                <a:effectLst/>
              </a:rPr>
              <a:t>Empowers people</a:t>
            </a:r>
          </a:p>
          <a:p>
            <a:pPr eaLnBrk="1" hangingPunct="1">
              <a:spcBef>
                <a:spcPct val="25000"/>
              </a:spcBef>
              <a:buClr>
                <a:srgbClr val="006699"/>
              </a:buClr>
            </a:pPr>
            <a:r>
              <a:rPr lang="en-US" sz="2000" dirty="0" smtClean="0">
                <a:solidFill>
                  <a:schemeClr val="tx1"/>
                </a:solidFill>
                <a:effectLst/>
              </a:rPr>
              <a:t>Rewards people for taking risks</a:t>
            </a:r>
          </a:p>
          <a:p>
            <a:pPr eaLnBrk="1" hangingPunct="1">
              <a:spcBef>
                <a:spcPct val="25000"/>
              </a:spcBef>
              <a:buClr>
                <a:srgbClr val="006699"/>
              </a:buClr>
            </a:pPr>
            <a:r>
              <a:rPr lang="en-US" sz="2000" dirty="0" smtClean="0">
                <a:solidFill>
                  <a:schemeClr val="tx1"/>
                </a:solidFill>
                <a:effectLst/>
              </a:rPr>
              <a:t>Provides celebrations where peers cheer peers</a:t>
            </a:r>
          </a:p>
        </p:txBody>
      </p:sp>
      <p:sp>
        <p:nvSpPr>
          <p:cNvPr id="45062" name="Rectangle 4"/>
          <p:cNvSpPr>
            <a:spLocks noGrp="1" noChangeArrowheads="1"/>
          </p:cNvSpPr>
          <p:nvPr>
            <p:ph sz="quarter" idx="4294967295"/>
          </p:nvPr>
        </p:nvSpPr>
        <p:spPr bwMode="blackWhite">
          <a:xfrm>
            <a:off x="4625095" y="2145297"/>
            <a:ext cx="3656012" cy="3478239"/>
          </a:xfrm>
          <a:solidFill>
            <a:srgbClr val="EAEAEA"/>
          </a:solidFill>
          <a:ln>
            <a:solidFill>
              <a:srgbClr val="663300"/>
            </a:solidFill>
            <a:miter lim="800000"/>
            <a:headEnd/>
            <a:tailEnd/>
          </a:ln>
        </p:spPr>
        <p:txBody>
          <a:bodyPr tIns="137160" rIns="182880"/>
          <a:lstStyle/>
          <a:p>
            <a:pPr eaLnBrk="1" hangingPunct="1">
              <a:spcBef>
                <a:spcPct val="25000"/>
              </a:spcBef>
            </a:pPr>
            <a:r>
              <a:rPr lang="en-US" sz="2000" dirty="0" smtClean="0">
                <a:solidFill>
                  <a:schemeClr val="tx1"/>
                </a:solidFill>
                <a:effectLst/>
              </a:rPr>
              <a:t>Management has different values</a:t>
            </a:r>
          </a:p>
          <a:p>
            <a:pPr eaLnBrk="1" hangingPunct="1">
              <a:spcBef>
                <a:spcPct val="25000"/>
              </a:spcBef>
            </a:pPr>
            <a:r>
              <a:rPr lang="en-US" sz="2000" dirty="0" smtClean="0">
                <a:solidFill>
                  <a:schemeClr val="tx1"/>
                </a:solidFill>
                <a:effectLst/>
              </a:rPr>
              <a:t>Management is in conflict</a:t>
            </a:r>
          </a:p>
          <a:p>
            <a:pPr eaLnBrk="1" hangingPunct="1">
              <a:spcBef>
                <a:spcPct val="25000"/>
              </a:spcBef>
            </a:pPr>
            <a:r>
              <a:rPr lang="en-US" sz="2000" dirty="0" smtClean="0">
                <a:solidFill>
                  <a:schemeClr val="tx1"/>
                </a:solidFill>
                <a:effectLst/>
              </a:rPr>
              <a:t>Management has widely divergent goals</a:t>
            </a:r>
          </a:p>
        </p:txBody>
      </p:sp>
      <p:sp>
        <p:nvSpPr>
          <p:cNvPr id="773125" name="Text Box 5"/>
          <p:cNvSpPr txBox="1">
            <a:spLocks noChangeArrowheads="1"/>
          </p:cNvSpPr>
          <p:nvPr/>
        </p:nvSpPr>
        <p:spPr bwMode="blackWhite">
          <a:xfrm>
            <a:off x="365806" y="1282435"/>
            <a:ext cx="3657600" cy="550862"/>
          </a:xfrm>
          <a:prstGeom prst="rect">
            <a:avLst/>
          </a:prstGeom>
          <a:solidFill>
            <a:srgbClr val="006699"/>
          </a:solidFill>
          <a:ln w="952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Healthy Climate</a:t>
            </a:r>
          </a:p>
        </p:txBody>
      </p:sp>
      <p:sp>
        <p:nvSpPr>
          <p:cNvPr id="773126" name="Text Box 6"/>
          <p:cNvSpPr txBox="1">
            <a:spLocks noChangeArrowheads="1"/>
          </p:cNvSpPr>
          <p:nvPr/>
        </p:nvSpPr>
        <p:spPr bwMode="blackWhite">
          <a:xfrm>
            <a:off x="4640263" y="1325563"/>
            <a:ext cx="3657600" cy="550862"/>
          </a:xfrm>
          <a:prstGeom prst="rect">
            <a:avLst/>
          </a:prstGeom>
          <a:solidFill>
            <a:srgbClr val="663300"/>
          </a:solidFill>
          <a:ln w="9525">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Unhealthy Climate</a:t>
            </a:r>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32</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Rectangle 2"/>
          <p:cNvSpPr>
            <a:spLocks noGrp="1" noChangeArrowheads="1"/>
          </p:cNvSpPr>
          <p:nvPr>
            <p:ph type="title"/>
          </p:nvPr>
        </p:nvSpPr>
        <p:spPr>
          <a:xfrm>
            <a:off x="365807" y="411513"/>
            <a:ext cx="8503556" cy="822951"/>
          </a:xfrm>
        </p:spPr>
        <p:txBody>
          <a:bodyPr/>
          <a:lstStyle/>
          <a:p>
            <a:pPr eaLnBrk="1" hangingPunct="1">
              <a:defRPr/>
            </a:pPr>
            <a:r>
              <a:rPr lang="en-US" sz="3200" dirty="0" smtClean="0"/>
              <a:t>Creation of Culture: The Role of Managers</a:t>
            </a:r>
          </a:p>
        </p:txBody>
      </p:sp>
      <p:sp>
        <p:nvSpPr>
          <p:cNvPr id="775171" name="Freeform 3"/>
          <p:cNvSpPr>
            <a:spLocks/>
          </p:cNvSpPr>
          <p:nvPr/>
        </p:nvSpPr>
        <p:spPr bwMode="blackWhite">
          <a:xfrm>
            <a:off x="1463675" y="1979613"/>
            <a:ext cx="533400" cy="609600"/>
          </a:xfrm>
          <a:custGeom>
            <a:avLst/>
            <a:gdLst>
              <a:gd name="T0" fmla="*/ 0 w 480"/>
              <a:gd name="T1" fmla="*/ 0 h 528"/>
              <a:gd name="T2" fmla="*/ 0 w 480"/>
              <a:gd name="T3" fmla="*/ 609600 h 528"/>
              <a:gd name="T4" fmla="*/ 533400 w 480"/>
              <a:gd name="T5" fmla="*/ 6096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775172" name="Rectangle 4"/>
          <p:cNvSpPr>
            <a:spLocks noChangeArrowheads="1"/>
          </p:cNvSpPr>
          <p:nvPr/>
        </p:nvSpPr>
        <p:spPr bwMode="blackWhite">
          <a:xfrm>
            <a:off x="1997075" y="4346575"/>
            <a:ext cx="5684838" cy="696913"/>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Structuring the work in accordance with the corporation’s values to achieve its goals</a:t>
            </a:r>
          </a:p>
        </p:txBody>
      </p:sp>
      <p:sp>
        <p:nvSpPr>
          <p:cNvPr id="775173" name="Rectangle 5"/>
          <p:cNvSpPr>
            <a:spLocks noChangeArrowheads="1"/>
          </p:cNvSpPr>
          <p:nvPr/>
        </p:nvSpPr>
        <p:spPr bwMode="blackWhite">
          <a:xfrm>
            <a:off x="1997075" y="2959100"/>
            <a:ext cx="5684838" cy="3778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Identifying the core values</a:t>
            </a:r>
          </a:p>
        </p:txBody>
      </p:sp>
      <p:sp>
        <p:nvSpPr>
          <p:cNvPr id="775174" name="AutoShape 6"/>
          <p:cNvSpPr>
            <a:spLocks noChangeArrowheads="1"/>
          </p:cNvSpPr>
          <p:nvPr/>
        </p:nvSpPr>
        <p:spPr bwMode="blackWhite">
          <a:xfrm>
            <a:off x="1223963" y="1476375"/>
            <a:ext cx="6683375" cy="611188"/>
          </a:xfrm>
          <a:prstGeom prst="roundRect">
            <a:avLst>
              <a:gd name="adj" fmla="val 16667"/>
            </a:avLst>
          </a:prstGeom>
          <a:solidFill>
            <a:srgbClr val="0099CC"/>
          </a:solidFill>
          <a:ln w="3175" algn="ctr">
            <a:solidFill>
              <a:schemeClr val="tx1"/>
            </a:solidFill>
            <a:round/>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400" b="1">
                <a:solidFill>
                  <a:schemeClr val="bg1"/>
                </a:solidFill>
                <a:effectLst>
                  <a:outerShdw blurRad="38100" dist="38100" dir="2700000" algn="tl">
                    <a:srgbClr val="000000"/>
                  </a:outerShdw>
                </a:effectLst>
                <a:latin typeface="Arial" charset="0"/>
              </a:rPr>
              <a:t>Management helps create culture by…</a:t>
            </a:r>
          </a:p>
        </p:txBody>
      </p:sp>
      <p:sp>
        <p:nvSpPr>
          <p:cNvPr id="775175" name="Rectangle 7"/>
          <p:cNvSpPr>
            <a:spLocks noChangeArrowheads="1"/>
          </p:cNvSpPr>
          <p:nvPr/>
        </p:nvSpPr>
        <p:spPr bwMode="blackWhite">
          <a:xfrm>
            <a:off x="1997075" y="2392363"/>
            <a:ext cx="5684838" cy="3778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Clearly defining the company’s mission and goals</a:t>
            </a:r>
          </a:p>
        </p:txBody>
      </p:sp>
      <p:sp>
        <p:nvSpPr>
          <p:cNvPr id="775176" name="Rectangle 8"/>
          <p:cNvSpPr>
            <a:spLocks noChangeArrowheads="1"/>
          </p:cNvSpPr>
          <p:nvPr/>
        </p:nvSpPr>
        <p:spPr bwMode="blackWhite">
          <a:xfrm>
            <a:off x="1997075" y="3536950"/>
            <a:ext cx="5684838" cy="639763"/>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Determining the amount to individual autonomy and the degree to which people work separately or in groups</a:t>
            </a:r>
          </a:p>
        </p:txBody>
      </p:sp>
      <p:sp>
        <p:nvSpPr>
          <p:cNvPr id="775177" name="Freeform 9"/>
          <p:cNvSpPr>
            <a:spLocks/>
          </p:cNvSpPr>
          <p:nvPr/>
        </p:nvSpPr>
        <p:spPr bwMode="blackWhite">
          <a:xfrm>
            <a:off x="1463675" y="2316163"/>
            <a:ext cx="533400" cy="838200"/>
          </a:xfrm>
          <a:custGeom>
            <a:avLst/>
            <a:gdLst>
              <a:gd name="T0" fmla="*/ 0 w 480"/>
              <a:gd name="T1" fmla="*/ 0 h 528"/>
              <a:gd name="T2" fmla="*/ 0 w 480"/>
              <a:gd name="T3" fmla="*/ 838200 h 528"/>
              <a:gd name="T4" fmla="*/ 533400 w 480"/>
              <a:gd name="T5" fmla="*/ 8382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775178" name="Freeform 10"/>
          <p:cNvSpPr>
            <a:spLocks/>
          </p:cNvSpPr>
          <p:nvPr/>
        </p:nvSpPr>
        <p:spPr bwMode="blackWhite">
          <a:xfrm>
            <a:off x="1463675" y="2901950"/>
            <a:ext cx="533400" cy="952500"/>
          </a:xfrm>
          <a:custGeom>
            <a:avLst/>
            <a:gdLst>
              <a:gd name="T0" fmla="*/ 0 w 480"/>
              <a:gd name="T1" fmla="*/ 0 h 528"/>
              <a:gd name="T2" fmla="*/ 0 w 480"/>
              <a:gd name="T3" fmla="*/ 952500 h 528"/>
              <a:gd name="T4" fmla="*/ 533400 w 480"/>
              <a:gd name="T5" fmla="*/ 9525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775179" name="Freeform 11"/>
          <p:cNvSpPr>
            <a:spLocks/>
          </p:cNvSpPr>
          <p:nvPr/>
        </p:nvSpPr>
        <p:spPr bwMode="blackWhite">
          <a:xfrm>
            <a:off x="1463675" y="3641725"/>
            <a:ext cx="533400" cy="1066800"/>
          </a:xfrm>
          <a:custGeom>
            <a:avLst/>
            <a:gdLst>
              <a:gd name="T0" fmla="*/ 0 w 480"/>
              <a:gd name="T1" fmla="*/ 0 h 528"/>
              <a:gd name="T2" fmla="*/ 0 w 480"/>
              <a:gd name="T3" fmla="*/ 1066800 h 528"/>
              <a:gd name="T4" fmla="*/ 533400 w 480"/>
              <a:gd name="T5" fmla="*/ 10668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775180" name="Rectangle 12"/>
          <p:cNvSpPr>
            <a:spLocks noChangeArrowheads="1"/>
          </p:cNvSpPr>
          <p:nvPr/>
        </p:nvSpPr>
        <p:spPr bwMode="blackWhite">
          <a:xfrm>
            <a:off x="2003425" y="5213350"/>
            <a:ext cx="5684838" cy="3778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Developing reward systems that reinforce the values of goals</a:t>
            </a:r>
          </a:p>
        </p:txBody>
      </p:sp>
      <p:sp>
        <p:nvSpPr>
          <p:cNvPr id="775181" name="Freeform 13"/>
          <p:cNvSpPr>
            <a:spLocks/>
          </p:cNvSpPr>
          <p:nvPr/>
        </p:nvSpPr>
        <p:spPr bwMode="blackWhite">
          <a:xfrm>
            <a:off x="1463675" y="4341813"/>
            <a:ext cx="533400" cy="1066800"/>
          </a:xfrm>
          <a:custGeom>
            <a:avLst/>
            <a:gdLst>
              <a:gd name="T0" fmla="*/ 0 w 480"/>
              <a:gd name="T1" fmla="*/ 0 h 528"/>
              <a:gd name="T2" fmla="*/ 0 w 480"/>
              <a:gd name="T3" fmla="*/ 1066800 h 528"/>
              <a:gd name="T4" fmla="*/ 533400 w 480"/>
              <a:gd name="T5" fmla="*/ 10668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775182" name="Rectangle 14"/>
          <p:cNvSpPr>
            <a:spLocks noChangeArrowheads="1"/>
          </p:cNvSpPr>
          <p:nvPr/>
        </p:nvSpPr>
        <p:spPr bwMode="blackWhite">
          <a:xfrm>
            <a:off x="2003425" y="5754688"/>
            <a:ext cx="5684838" cy="3778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1600"/>
              <a:t>Creating methods of socialization</a:t>
            </a:r>
          </a:p>
        </p:txBody>
      </p:sp>
      <p:sp>
        <p:nvSpPr>
          <p:cNvPr id="775183" name="Freeform 15"/>
          <p:cNvSpPr>
            <a:spLocks/>
          </p:cNvSpPr>
          <p:nvPr/>
        </p:nvSpPr>
        <p:spPr bwMode="blackWhite">
          <a:xfrm>
            <a:off x="1463675" y="4876800"/>
            <a:ext cx="533400" cy="1066800"/>
          </a:xfrm>
          <a:custGeom>
            <a:avLst/>
            <a:gdLst>
              <a:gd name="T0" fmla="*/ 0 w 480"/>
              <a:gd name="T1" fmla="*/ 0 h 528"/>
              <a:gd name="T2" fmla="*/ 0 w 480"/>
              <a:gd name="T3" fmla="*/ 1066800 h 528"/>
              <a:gd name="T4" fmla="*/ 533400 w 480"/>
              <a:gd name="T5" fmla="*/ 1066800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grpSp>
        <p:nvGrpSpPr>
          <p:cNvPr id="46098" name="Group 16"/>
          <p:cNvGrpSpPr>
            <a:grpSpLocks/>
          </p:cNvGrpSpPr>
          <p:nvPr/>
        </p:nvGrpSpPr>
        <p:grpSpPr bwMode="auto">
          <a:xfrm>
            <a:off x="274638" y="1325902"/>
            <a:ext cx="8594725" cy="5021749"/>
            <a:chOff x="173" y="144"/>
            <a:chExt cx="5414" cy="3981"/>
          </a:xfrm>
        </p:grpSpPr>
        <p:sp>
          <p:nvSpPr>
            <p:cNvPr id="46099" name="AutoShape 17"/>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00" name="Oval 18"/>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6</a:t>
              </a:r>
            </a:p>
          </p:txBody>
        </p:sp>
      </p:grpSp>
      <p:sp>
        <p:nvSpPr>
          <p:cNvPr id="2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33</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75174"/>
                                        </p:tgtEl>
                                        <p:attrNameLst>
                                          <p:attrName>style.visibility</p:attrName>
                                        </p:attrNameLst>
                                      </p:cBhvr>
                                      <p:to>
                                        <p:strVal val="visible"/>
                                      </p:to>
                                    </p:set>
                                    <p:animEffect transition="in" filter="wipe(left)">
                                      <p:cBhvr>
                                        <p:cTn id="7" dur="500"/>
                                        <p:tgtEl>
                                          <p:spTgt spid="7751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775171"/>
                                        </p:tgtEl>
                                        <p:attrNameLst>
                                          <p:attrName>style.visibility</p:attrName>
                                        </p:attrNameLst>
                                      </p:cBhvr>
                                      <p:to>
                                        <p:strVal val="visible"/>
                                      </p:to>
                                    </p:set>
                                    <p:animEffect transition="in" filter="strips(downRight)">
                                      <p:cBhvr>
                                        <p:cTn id="12" dur="500"/>
                                        <p:tgtEl>
                                          <p:spTgt spid="775171"/>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775175"/>
                                        </p:tgtEl>
                                        <p:attrNameLst>
                                          <p:attrName>style.visibility</p:attrName>
                                        </p:attrNameLst>
                                      </p:cBhvr>
                                      <p:to>
                                        <p:strVal val="visible"/>
                                      </p:to>
                                    </p:set>
                                    <p:animEffect transition="in" filter="wipe(left)">
                                      <p:cBhvr>
                                        <p:cTn id="16" dur="500"/>
                                        <p:tgtEl>
                                          <p:spTgt spid="77517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775177"/>
                                        </p:tgtEl>
                                        <p:attrNameLst>
                                          <p:attrName>style.visibility</p:attrName>
                                        </p:attrNameLst>
                                      </p:cBhvr>
                                      <p:to>
                                        <p:strVal val="visible"/>
                                      </p:to>
                                    </p:set>
                                    <p:animEffect transition="in" filter="strips(downRight)">
                                      <p:cBhvr>
                                        <p:cTn id="21" dur="500"/>
                                        <p:tgtEl>
                                          <p:spTgt spid="775177"/>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775173"/>
                                        </p:tgtEl>
                                        <p:attrNameLst>
                                          <p:attrName>style.visibility</p:attrName>
                                        </p:attrNameLst>
                                      </p:cBhvr>
                                      <p:to>
                                        <p:strVal val="visible"/>
                                      </p:to>
                                    </p:set>
                                    <p:animEffect transition="in" filter="wipe(left)">
                                      <p:cBhvr>
                                        <p:cTn id="25" dur="500"/>
                                        <p:tgtEl>
                                          <p:spTgt spid="77517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775178"/>
                                        </p:tgtEl>
                                        <p:attrNameLst>
                                          <p:attrName>style.visibility</p:attrName>
                                        </p:attrNameLst>
                                      </p:cBhvr>
                                      <p:to>
                                        <p:strVal val="visible"/>
                                      </p:to>
                                    </p:set>
                                    <p:animEffect transition="in" filter="strips(downRight)">
                                      <p:cBhvr>
                                        <p:cTn id="30" dur="500"/>
                                        <p:tgtEl>
                                          <p:spTgt spid="775178"/>
                                        </p:tgtEl>
                                      </p:cBhvr>
                                    </p:animEffect>
                                  </p:childTnLst>
                                </p:cTn>
                              </p:par>
                            </p:childTnLst>
                          </p:cTn>
                        </p:par>
                        <p:par>
                          <p:cTn id="31" fill="hold" nodeType="afterGroup">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775176"/>
                                        </p:tgtEl>
                                        <p:attrNameLst>
                                          <p:attrName>style.visibility</p:attrName>
                                        </p:attrNameLst>
                                      </p:cBhvr>
                                      <p:to>
                                        <p:strVal val="visible"/>
                                      </p:to>
                                    </p:set>
                                    <p:animEffect transition="in" filter="wipe(left)">
                                      <p:cBhvr>
                                        <p:cTn id="34" dur="500"/>
                                        <p:tgtEl>
                                          <p:spTgt spid="77517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775179"/>
                                        </p:tgtEl>
                                        <p:attrNameLst>
                                          <p:attrName>style.visibility</p:attrName>
                                        </p:attrNameLst>
                                      </p:cBhvr>
                                      <p:to>
                                        <p:strVal val="visible"/>
                                      </p:to>
                                    </p:set>
                                    <p:animEffect transition="in" filter="strips(downRight)">
                                      <p:cBhvr>
                                        <p:cTn id="39" dur="500"/>
                                        <p:tgtEl>
                                          <p:spTgt spid="775179"/>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775172"/>
                                        </p:tgtEl>
                                        <p:attrNameLst>
                                          <p:attrName>style.visibility</p:attrName>
                                        </p:attrNameLst>
                                      </p:cBhvr>
                                      <p:to>
                                        <p:strVal val="visible"/>
                                      </p:to>
                                    </p:set>
                                    <p:animEffect transition="in" filter="wipe(left)">
                                      <p:cBhvr>
                                        <p:cTn id="43" dur="500"/>
                                        <p:tgtEl>
                                          <p:spTgt spid="77517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8" presetClass="entr" presetSubtype="6" fill="hold" grpId="0" nodeType="clickEffect">
                                  <p:stCondLst>
                                    <p:cond delay="0"/>
                                  </p:stCondLst>
                                  <p:childTnLst>
                                    <p:set>
                                      <p:cBhvr>
                                        <p:cTn id="47" dur="1" fill="hold">
                                          <p:stCondLst>
                                            <p:cond delay="0"/>
                                          </p:stCondLst>
                                        </p:cTn>
                                        <p:tgtEl>
                                          <p:spTgt spid="775181"/>
                                        </p:tgtEl>
                                        <p:attrNameLst>
                                          <p:attrName>style.visibility</p:attrName>
                                        </p:attrNameLst>
                                      </p:cBhvr>
                                      <p:to>
                                        <p:strVal val="visible"/>
                                      </p:to>
                                    </p:set>
                                    <p:animEffect transition="in" filter="strips(downRight)">
                                      <p:cBhvr>
                                        <p:cTn id="48" dur="500"/>
                                        <p:tgtEl>
                                          <p:spTgt spid="775181"/>
                                        </p:tgtEl>
                                      </p:cBhvr>
                                    </p:animEffect>
                                  </p:childTnLst>
                                </p:cTn>
                              </p:par>
                            </p:childTnLst>
                          </p:cTn>
                        </p:par>
                        <p:par>
                          <p:cTn id="49" fill="hold" nodeType="afterGroup">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775180"/>
                                        </p:tgtEl>
                                        <p:attrNameLst>
                                          <p:attrName>style.visibility</p:attrName>
                                        </p:attrNameLst>
                                      </p:cBhvr>
                                      <p:to>
                                        <p:strVal val="visible"/>
                                      </p:to>
                                    </p:set>
                                    <p:animEffect transition="in" filter="wipe(left)">
                                      <p:cBhvr>
                                        <p:cTn id="52" dur="500"/>
                                        <p:tgtEl>
                                          <p:spTgt spid="77518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775183"/>
                                        </p:tgtEl>
                                        <p:attrNameLst>
                                          <p:attrName>style.visibility</p:attrName>
                                        </p:attrNameLst>
                                      </p:cBhvr>
                                      <p:to>
                                        <p:strVal val="visible"/>
                                      </p:to>
                                    </p:set>
                                    <p:animEffect transition="in" filter="strips(downRight)">
                                      <p:cBhvr>
                                        <p:cTn id="57" dur="500"/>
                                        <p:tgtEl>
                                          <p:spTgt spid="775183"/>
                                        </p:tgtEl>
                                      </p:cBhvr>
                                    </p:animEffect>
                                  </p:childTnLst>
                                </p:cTn>
                              </p:par>
                            </p:childTnLst>
                          </p:cTn>
                        </p:par>
                        <p:par>
                          <p:cTn id="58" fill="hold" nodeType="afterGroup">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775182"/>
                                        </p:tgtEl>
                                        <p:attrNameLst>
                                          <p:attrName>style.visibility</p:attrName>
                                        </p:attrNameLst>
                                      </p:cBhvr>
                                      <p:to>
                                        <p:strVal val="visible"/>
                                      </p:to>
                                    </p:set>
                                    <p:animEffect transition="in" filter="wipe(left)">
                                      <p:cBhvr>
                                        <p:cTn id="61" dur="500"/>
                                        <p:tgtEl>
                                          <p:spTgt spid="775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5171" grpId="0" animBg="1"/>
      <p:bldP spid="775172" grpId="0" animBg="1" autoUpdateAnimBg="0"/>
      <p:bldP spid="775173" grpId="0" animBg="1" autoUpdateAnimBg="0"/>
      <p:bldP spid="775174" grpId="0" animBg="1" autoUpdateAnimBg="0"/>
      <p:bldP spid="775175" grpId="0" animBg="1" autoUpdateAnimBg="0"/>
      <p:bldP spid="775176" grpId="0" animBg="1" autoUpdateAnimBg="0"/>
      <p:bldP spid="775177" grpId="0" animBg="1"/>
      <p:bldP spid="775178" grpId="0" animBg="1"/>
      <p:bldP spid="775179" grpId="0" animBg="1"/>
      <p:bldP spid="775180" grpId="0" animBg="1" autoUpdateAnimBg="0"/>
      <p:bldP spid="775181" grpId="0" animBg="1"/>
      <p:bldP spid="775182" grpId="0" animBg="1" autoUpdateAnimBg="0"/>
      <p:bldP spid="77518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Rectangle 2"/>
          <p:cNvSpPr>
            <a:spLocks noGrp="1" noChangeArrowheads="1"/>
          </p:cNvSpPr>
          <p:nvPr>
            <p:ph type="title"/>
          </p:nvPr>
        </p:nvSpPr>
        <p:spPr>
          <a:xfrm>
            <a:off x="274639" y="411513"/>
            <a:ext cx="8594724" cy="822951"/>
          </a:xfrm>
        </p:spPr>
        <p:txBody>
          <a:bodyPr/>
          <a:lstStyle/>
          <a:p>
            <a:pPr eaLnBrk="1" hangingPunct="1">
              <a:defRPr/>
            </a:pPr>
            <a:r>
              <a:rPr lang="en-US" sz="2800" dirty="0" smtClean="0"/>
              <a:t>Creation of Culture: The Role of Managers </a:t>
            </a:r>
            <a:r>
              <a:rPr lang="en-US" sz="2000" dirty="0" smtClean="0"/>
              <a:t>(cont’d)</a:t>
            </a:r>
          </a:p>
        </p:txBody>
      </p:sp>
      <p:grpSp>
        <p:nvGrpSpPr>
          <p:cNvPr id="781315" name="Group 3"/>
          <p:cNvGrpSpPr>
            <a:grpSpLocks/>
          </p:cNvGrpSpPr>
          <p:nvPr/>
        </p:nvGrpSpPr>
        <p:grpSpPr bwMode="auto">
          <a:xfrm>
            <a:off x="871538" y="1508125"/>
            <a:ext cx="7569200" cy="4306888"/>
            <a:chOff x="804" y="1052"/>
            <a:chExt cx="4252" cy="2317"/>
          </a:xfrm>
        </p:grpSpPr>
        <p:pic>
          <p:nvPicPr>
            <p:cNvPr id="47113" name="Picture 4"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4" y="2675"/>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7114" name="Picture 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7" y="186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81318" name="Text Box 6"/>
            <p:cNvSpPr txBox="1">
              <a:spLocks noChangeArrowheads="1"/>
            </p:cNvSpPr>
            <p:nvPr/>
          </p:nvSpPr>
          <p:spPr bwMode="blackWhite">
            <a:xfrm>
              <a:off x="2307" y="1892"/>
              <a:ext cx="1146" cy="53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1800" b="1">
                  <a:solidFill>
                    <a:schemeClr val="bg1"/>
                  </a:solidFill>
                  <a:effectLst>
                    <a:outerShdw blurRad="38100" dist="38100" dir="2700000" algn="tl">
                      <a:srgbClr val="000000"/>
                    </a:outerShdw>
                  </a:effectLst>
                  <a:latin typeface="Arial" charset="0"/>
                </a:rPr>
                <a:t>Visionary Managers and Companies</a:t>
              </a:r>
            </a:p>
          </p:txBody>
        </p:sp>
        <p:sp>
          <p:nvSpPr>
            <p:cNvPr id="47116" name="Line 7"/>
            <p:cNvSpPr>
              <a:spLocks noChangeShapeType="1"/>
            </p:cNvSpPr>
            <p:nvPr/>
          </p:nvSpPr>
          <p:spPr bwMode="auto">
            <a:xfrm>
              <a:off x="3453" y="2163"/>
              <a:ext cx="281" cy="0"/>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47117" name="Line 8"/>
            <p:cNvSpPr>
              <a:spLocks noChangeShapeType="1"/>
            </p:cNvSpPr>
            <p:nvPr/>
          </p:nvSpPr>
          <p:spPr bwMode="auto">
            <a:xfrm rot="5400000">
              <a:off x="2740" y="2562"/>
              <a:ext cx="281" cy="0"/>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47118" name="Text Box 9"/>
            <p:cNvSpPr txBox="1">
              <a:spLocks noChangeArrowheads="1"/>
            </p:cNvSpPr>
            <p:nvPr/>
          </p:nvSpPr>
          <p:spPr bwMode="blackWhite">
            <a:xfrm>
              <a:off x="2308" y="2703"/>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a:t>Impose tightness</a:t>
              </a:r>
              <a:br>
                <a:rPr lang="en-US" sz="1600"/>
              </a:br>
              <a:r>
                <a:rPr lang="en-US" sz="1600"/>
                <a:t>of fit</a:t>
              </a:r>
            </a:p>
          </p:txBody>
        </p:sp>
        <p:pic>
          <p:nvPicPr>
            <p:cNvPr id="47119" name="Picture 10"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04" y="1858"/>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120" name="Text Box 11"/>
            <p:cNvSpPr txBox="1">
              <a:spLocks noChangeArrowheads="1"/>
            </p:cNvSpPr>
            <p:nvPr/>
          </p:nvSpPr>
          <p:spPr bwMode="blackWhite">
            <a:xfrm>
              <a:off x="878" y="1890"/>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a:t>Create a sense </a:t>
              </a:r>
              <a:br>
                <a:rPr lang="en-US" sz="1600"/>
              </a:br>
              <a:r>
                <a:rPr lang="en-US" sz="1600"/>
                <a:t>of belonging to something special</a:t>
              </a:r>
            </a:p>
          </p:txBody>
        </p:sp>
        <p:sp>
          <p:nvSpPr>
            <p:cNvPr id="47121" name="Line 12"/>
            <p:cNvSpPr>
              <a:spLocks noChangeShapeType="1"/>
            </p:cNvSpPr>
            <p:nvPr/>
          </p:nvSpPr>
          <p:spPr bwMode="auto">
            <a:xfrm flipH="1">
              <a:off x="2024" y="2164"/>
              <a:ext cx="281" cy="0"/>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pic>
          <p:nvPicPr>
            <p:cNvPr id="47122" name="Picture 13"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662" y="1865"/>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123" name="Text Box 14"/>
            <p:cNvSpPr txBox="1">
              <a:spLocks noChangeArrowheads="1"/>
            </p:cNvSpPr>
            <p:nvPr/>
          </p:nvSpPr>
          <p:spPr bwMode="blackWhite">
            <a:xfrm>
              <a:off x="3736" y="1890"/>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a:t>Indoctrinate</a:t>
              </a:r>
              <a:br>
                <a:rPr lang="en-US" sz="1600"/>
              </a:br>
              <a:r>
                <a:rPr lang="en-US" sz="1600"/>
                <a:t>people</a:t>
              </a:r>
            </a:p>
          </p:txBody>
        </p:sp>
        <p:pic>
          <p:nvPicPr>
            <p:cNvPr id="47124" name="Picture 15"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33" y="1052"/>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125" name="Text Box 16"/>
            <p:cNvSpPr txBox="1">
              <a:spLocks noChangeArrowheads="1"/>
            </p:cNvSpPr>
            <p:nvPr/>
          </p:nvSpPr>
          <p:spPr bwMode="blackWhite">
            <a:xfrm>
              <a:off x="2307" y="1080"/>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a:t>Translate their core values into tangible mechanisms</a:t>
              </a:r>
            </a:p>
          </p:txBody>
        </p:sp>
        <p:sp>
          <p:nvSpPr>
            <p:cNvPr id="47126" name="Line 17"/>
            <p:cNvSpPr>
              <a:spLocks noChangeShapeType="1"/>
            </p:cNvSpPr>
            <p:nvPr/>
          </p:nvSpPr>
          <p:spPr bwMode="auto">
            <a:xfrm rot="16200000" flipV="1">
              <a:off x="2740" y="1750"/>
              <a:ext cx="281" cy="0"/>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grpSp>
      <p:grpSp>
        <p:nvGrpSpPr>
          <p:cNvPr id="47110" name="Group 20"/>
          <p:cNvGrpSpPr>
            <a:grpSpLocks/>
          </p:cNvGrpSpPr>
          <p:nvPr/>
        </p:nvGrpSpPr>
        <p:grpSpPr bwMode="auto">
          <a:xfrm>
            <a:off x="274638" y="1325903"/>
            <a:ext cx="8594725" cy="4754828"/>
            <a:chOff x="173" y="144"/>
            <a:chExt cx="5414" cy="3981"/>
          </a:xfrm>
        </p:grpSpPr>
        <p:sp>
          <p:nvSpPr>
            <p:cNvPr id="47111" name="AutoShape 21"/>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12" name="Oval 22"/>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6</a:t>
              </a:r>
            </a:p>
          </p:txBody>
        </p:sp>
      </p:grpSp>
      <p:sp>
        <p:nvSpPr>
          <p:cNvPr id="24"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34</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781315"/>
                                        </p:tgtEl>
                                        <p:attrNameLst>
                                          <p:attrName>style.visibility</p:attrName>
                                        </p:attrNameLst>
                                      </p:cBhvr>
                                      <p:to>
                                        <p:strVal val="visible"/>
                                      </p:to>
                                    </p:set>
                                    <p:animEffect transition="in" filter="box(out)">
                                      <p:cBhvr>
                                        <p:cTn id="7" dur="1000"/>
                                        <p:tgtEl>
                                          <p:spTgt spid="781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ChangeArrowheads="1"/>
          </p:cNvSpPr>
          <p:nvPr/>
        </p:nvSpPr>
        <p:spPr bwMode="auto">
          <a:xfrm>
            <a:off x="1086217" y="5809331"/>
            <a:ext cx="7424109"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sz="900" dirty="0"/>
              <a:t>Source: James C. Collins and Jerry I. </a:t>
            </a:r>
            <a:r>
              <a:rPr lang="en-US" sz="900" dirty="0" err="1"/>
              <a:t>Porras</a:t>
            </a:r>
            <a:r>
              <a:rPr lang="en-US" sz="900" dirty="0"/>
              <a:t>, </a:t>
            </a:r>
            <a:r>
              <a:rPr lang="en-US" sz="900" i="1" dirty="0"/>
              <a:t>Built to Last </a:t>
            </a:r>
            <a:r>
              <a:rPr lang="en-US" sz="900" dirty="0"/>
              <a:t>(New York: </a:t>
            </a:r>
            <a:r>
              <a:rPr lang="en-US" sz="900" dirty="0" err="1"/>
              <a:t>HarperBusiness</a:t>
            </a:r>
            <a:r>
              <a:rPr lang="en-US" sz="900" dirty="0"/>
              <a:t>, 1993), p. 136. Copyright © 1994 by James C. Collins and Jerry I. </a:t>
            </a:r>
            <a:r>
              <a:rPr lang="en-US" sz="900" dirty="0" err="1"/>
              <a:t>Porras</a:t>
            </a:r>
            <a:r>
              <a:rPr lang="en-US" sz="900" dirty="0"/>
              <a:t>. Reprinted by permission of HarperCollins Publishers, Inc.</a:t>
            </a:r>
          </a:p>
        </p:txBody>
      </p:sp>
      <p:sp>
        <p:nvSpPr>
          <p:cNvPr id="48134" name="Text Box 6"/>
          <p:cNvSpPr txBox="1">
            <a:spLocks noChangeArrowheads="1"/>
          </p:cNvSpPr>
          <p:nvPr/>
        </p:nvSpPr>
        <p:spPr bwMode="auto">
          <a:xfrm>
            <a:off x="274366" y="756117"/>
            <a:ext cx="8503827" cy="53937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marL="231775" indent="-231775"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eaLnBrk="1" hangingPunct="1">
              <a:spcBef>
                <a:spcPct val="50000"/>
              </a:spcBef>
              <a:buClr>
                <a:srgbClr val="C00000"/>
              </a:buClr>
              <a:buFontTx/>
              <a:buChar char="•"/>
            </a:pPr>
            <a:r>
              <a:rPr lang="en-US" sz="1300" dirty="0"/>
              <a:t>Create orientation and ongoing training programs that have ideological as well as practical content, teaching such things as values, norms, and traditions.</a:t>
            </a:r>
          </a:p>
          <a:p>
            <a:pPr eaLnBrk="1" hangingPunct="1">
              <a:spcBef>
                <a:spcPct val="50000"/>
              </a:spcBef>
              <a:buClr>
                <a:srgbClr val="C00000"/>
              </a:buClr>
              <a:buFontTx/>
              <a:buChar char="•"/>
            </a:pPr>
            <a:r>
              <a:rPr lang="en-US" sz="1300" dirty="0"/>
              <a:t>Promote on-the-job socialization by peers and immediate supervisors.</a:t>
            </a:r>
          </a:p>
          <a:p>
            <a:pPr eaLnBrk="1" hangingPunct="1">
              <a:spcBef>
                <a:spcPct val="50000"/>
              </a:spcBef>
              <a:buClr>
                <a:srgbClr val="C00000"/>
              </a:buClr>
              <a:buFontTx/>
              <a:buChar char="•"/>
            </a:pPr>
            <a:r>
              <a:rPr lang="en-US" sz="1300" dirty="0"/>
              <a:t>Initiate rigorous up-through-the-ranks policies—hiring young, promoting from within, and shaping the employee’s mind-set from a young age.</a:t>
            </a:r>
          </a:p>
          <a:p>
            <a:pPr eaLnBrk="1" hangingPunct="1">
              <a:spcBef>
                <a:spcPct val="50000"/>
              </a:spcBef>
              <a:buClr>
                <a:srgbClr val="C00000"/>
              </a:buClr>
              <a:buFontTx/>
              <a:buChar char="•"/>
            </a:pPr>
            <a:r>
              <a:rPr lang="en-US" sz="1300" dirty="0"/>
              <a:t>Ensure exposure to pervasive methodology of “heroic deeds” and corporate exemplars (e.g., customer heroic letters, marble statues).</a:t>
            </a:r>
          </a:p>
          <a:p>
            <a:pPr eaLnBrk="1" hangingPunct="1">
              <a:spcBef>
                <a:spcPct val="50000"/>
              </a:spcBef>
              <a:buClr>
                <a:srgbClr val="C00000"/>
              </a:buClr>
              <a:buFontTx/>
              <a:buChar char="•"/>
            </a:pPr>
            <a:r>
              <a:rPr lang="en-US" sz="1300" dirty="0"/>
              <a:t>Create unique language and terminology (such as cast members, </a:t>
            </a:r>
            <a:r>
              <a:rPr lang="en-US" sz="1300" dirty="0" err="1"/>
              <a:t>Motorolans</a:t>
            </a:r>
            <a:r>
              <a:rPr lang="en-US" sz="1300" dirty="0"/>
              <a:t>) that reinforce a frame of reference and sense of belonging to an elite group.</a:t>
            </a:r>
          </a:p>
          <a:p>
            <a:pPr eaLnBrk="1" hangingPunct="1">
              <a:spcBef>
                <a:spcPct val="50000"/>
              </a:spcBef>
              <a:buClr>
                <a:srgbClr val="C00000"/>
              </a:buClr>
              <a:buFontTx/>
              <a:buChar char="•"/>
            </a:pPr>
            <a:r>
              <a:rPr lang="en-US" sz="1300" dirty="0"/>
              <a:t>Develop corporate songs, cheers, affirmations, or pledges that reinforce psychological commitment.</a:t>
            </a:r>
          </a:p>
          <a:p>
            <a:pPr eaLnBrk="1" hangingPunct="1">
              <a:spcBef>
                <a:spcPct val="50000"/>
              </a:spcBef>
              <a:buClr>
                <a:srgbClr val="C00000"/>
              </a:buClr>
              <a:buFontTx/>
              <a:buChar char="•"/>
            </a:pPr>
            <a:r>
              <a:rPr lang="en-US" sz="1300" dirty="0"/>
              <a:t>Initiate tight screening processes, either during hiring or within the first few years of employment.</a:t>
            </a:r>
          </a:p>
          <a:p>
            <a:pPr eaLnBrk="1" hangingPunct="1">
              <a:spcBef>
                <a:spcPct val="50000"/>
              </a:spcBef>
              <a:buClr>
                <a:srgbClr val="C00000"/>
              </a:buClr>
              <a:buFontTx/>
              <a:buChar char="•"/>
            </a:pPr>
            <a:r>
              <a:rPr lang="en-US" sz="1300" dirty="0"/>
              <a:t>Provide incentive and advancement criteria explicitly linked to fit with the corporate ideology.</a:t>
            </a:r>
          </a:p>
          <a:p>
            <a:pPr eaLnBrk="1" hangingPunct="1">
              <a:spcBef>
                <a:spcPct val="50000"/>
              </a:spcBef>
              <a:buClr>
                <a:srgbClr val="C00000"/>
              </a:buClr>
              <a:buFontTx/>
              <a:buChar char="•"/>
            </a:pPr>
            <a:r>
              <a:rPr lang="en-US" sz="1300" dirty="0"/>
              <a:t>Furnish awards, contests, and public recognition that reward those who display great effort consistent with the</a:t>
            </a:r>
          </a:p>
          <a:p>
            <a:pPr eaLnBrk="1" hangingPunct="1">
              <a:spcBef>
                <a:spcPct val="50000"/>
              </a:spcBef>
              <a:buClr>
                <a:srgbClr val="C00000"/>
              </a:buClr>
              <a:buFontTx/>
              <a:buChar char="•"/>
            </a:pPr>
            <a:r>
              <a:rPr lang="en-US" sz="1300" dirty="0"/>
              <a:t>ideology; assure tangible and physical penalties for those who break ideological boundaries.</a:t>
            </a:r>
          </a:p>
          <a:p>
            <a:pPr eaLnBrk="1" hangingPunct="1">
              <a:spcBef>
                <a:spcPct val="50000"/>
              </a:spcBef>
              <a:buClr>
                <a:srgbClr val="C00000"/>
              </a:buClr>
              <a:buFontTx/>
              <a:buChar char="•"/>
            </a:pPr>
            <a:r>
              <a:rPr lang="en-US" sz="1300" dirty="0"/>
              <a:t>Have tolerance for honest mistakes that do not breach the company’s ideology (“</a:t>
            </a:r>
            <a:r>
              <a:rPr lang="en-US" sz="1300" dirty="0" err="1"/>
              <a:t>nonsins</a:t>
            </a:r>
            <a:r>
              <a:rPr lang="en-US" sz="1300" dirty="0"/>
              <a:t>”); provide severe penalties or termination for breaching the ideology (“sins”).</a:t>
            </a:r>
          </a:p>
          <a:p>
            <a:pPr eaLnBrk="1" hangingPunct="1">
              <a:spcBef>
                <a:spcPct val="50000"/>
              </a:spcBef>
              <a:buClr>
                <a:srgbClr val="C00000"/>
              </a:buClr>
              <a:buFontTx/>
              <a:buChar char="•"/>
            </a:pPr>
            <a:r>
              <a:rPr lang="en-US" sz="1300" dirty="0"/>
              <a:t>Create buy-in mechanisms (financial, time, investment).</a:t>
            </a:r>
          </a:p>
          <a:p>
            <a:pPr eaLnBrk="1" hangingPunct="1">
              <a:spcBef>
                <a:spcPct val="50000"/>
              </a:spcBef>
              <a:buClr>
                <a:srgbClr val="C00000"/>
              </a:buClr>
              <a:buFontTx/>
              <a:buChar char="•"/>
            </a:pPr>
            <a:r>
              <a:rPr lang="en-US" sz="1300" dirty="0"/>
              <a:t>Design plant and office layouts that reinforce norms and values.</a:t>
            </a:r>
          </a:p>
          <a:p>
            <a:pPr eaLnBrk="1" hangingPunct="1">
              <a:spcBef>
                <a:spcPct val="50000"/>
              </a:spcBef>
              <a:buClr>
                <a:srgbClr val="C00000"/>
              </a:buClr>
              <a:buFontTx/>
              <a:buChar char="•"/>
            </a:pPr>
            <a:r>
              <a:rPr lang="en-US" sz="1300" dirty="0"/>
              <a:t>Place constant verbal and written emphasis on corporate values, heritage, and the sense of something special.</a:t>
            </a:r>
          </a:p>
        </p:txBody>
      </p:sp>
      <p:sp>
        <p:nvSpPr>
          <p:cNvPr id="3" name="Title 2"/>
          <p:cNvSpPr>
            <a:spLocks noGrp="1"/>
          </p:cNvSpPr>
          <p:nvPr>
            <p:ph type="title"/>
          </p:nvPr>
        </p:nvSpPr>
        <p:spPr>
          <a:xfrm>
            <a:off x="274367" y="166812"/>
            <a:ext cx="8503826" cy="457195"/>
          </a:xfrm>
        </p:spPr>
        <p:txBody>
          <a:bodyPr/>
          <a:lstStyle/>
          <a:p>
            <a:r>
              <a:rPr lang="en-US" sz="1400" dirty="0" smtClean="0"/>
              <a:t>Figure 8.14 Practical ways to build a culture</a:t>
            </a:r>
            <a:endParaRPr lang="en-US" sz="1400" dirty="0"/>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35</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2"/>
          <p:cNvSpPr>
            <a:spLocks noGrp="1" noChangeArrowheads="1"/>
          </p:cNvSpPr>
          <p:nvPr>
            <p:ph type="title"/>
          </p:nvPr>
        </p:nvSpPr>
        <p:spPr>
          <a:xfrm>
            <a:off x="182928" y="411513"/>
            <a:ext cx="8686435" cy="731512"/>
          </a:xfrm>
        </p:spPr>
        <p:txBody>
          <a:bodyPr/>
          <a:lstStyle/>
          <a:p>
            <a:pPr eaLnBrk="1" hangingPunct="1">
              <a:defRPr/>
            </a:pPr>
            <a:r>
              <a:rPr lang="en-US" sz="3000" dirty="0" smtClean="0"/>
              <a:t>Creation of Culture: The Role of Employees</a:t>
            </a:r>
          </a:p>
        </p:txBody>
      </p:sp>
      <p:grpSp>
        <p:nvGrpSpPr>
          <p:cNvPr id="783378" name="Group 18"/>
          <p:cNvGrpSpPr>
            <a:grpSpLocks/>
          </p:cNvGrpSpPr>
          <p:nvPr/>
        </p:nvGrpSpPr>
        <p:grpSpPr bwMode="auto">
          <a:xfrm>
            <a:off x="1371600" y="1417638"/>
            <a:ext cx="6569075" cy="4800600"/>
            <a:chOff x="1367" y="780"/>
            <a:chExt cx="3133" cy="2334"/>
          </a:xfrm>
        </p:grpSpPr>
        <p:sp>
          <p:nvSpPr>
            <p:cNvPr id="49161" name="_s1028"/>
            <p:cNvSpPr>
              <a:spLocks noChangeShapeType="1"/>
            </p:cNvSpPr>
            <p:nvPr/>
          </p:nvSpPr>
          <p:spPr bwMode="auto">
            <a:xfrm flipV="1">
              <a:off x="3158" y="1340"/>
              <a:ext cx="492" cy="27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9162" name="_s1028"/>
            <p:cNvSpPr>
              <a:spLocks noChangeShapeType="1"/>
            </p:cNvSpPr>
            <p:nvPr/>
          </p:nvSpPr>
          <p:spPr bwMode="auto">
            <a:xfrm flipH="1" flipV="1">
              <a:off x="2091" y="1345"/>
              <a:ext cx="492" cy="27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49163" name="_s1032"/>
            <p:cNvSpPr>
              <a:spLocks noChangeShapeType="1"/>
            </p:cNvSpPr>
            <p:nvPr/>
          </p:nvSpPr>
          <p:spPr bwMode="auto">
            <a:xfrm>
              <a:off x="2880" y="2136"/>
              <a:ext cx="0" cy="34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grpSp>
          <p:nvGrpSpPr>
            <p:cNvPr id="49164" name="Group 22"/>
            <p:cNvGrpSpPr>
              <a:grpSpLocks/>
            </p:cNvGrpSpPr>
            <p:nvPr/>
          </p:nvGrpSpPr>
          <p:grpSpPr bwMode="auto">
            <a:xfrm>
              <a:off x="2221" y="1590"/>
              <a:ext cx="1411" cy="694"/>
              <a:chOff x="2221" y="1614"/>
              <a:chExt cx="1411" cy="694"/>
            </a:xfrm>
          </p:grpSpPr>
          <p:pic>
            <p:nvPicPr>
              <p:cNvPr id="49174" name="Picture 23"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83384" name="Text Box 24"/>
              <p:cNvSpPr txBox="1">
                <a:spLocks noChangeArrowheads="1"/>
              </p:cNvSpPr>
              <p:nvPr/>
            </p:nvSpPr>
            <p:spPr bwMode="auto">
              <a:xfrm>
                <a:off x="2299" y="1645"/>
                <a:ext cx="1146" cy="531"/>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2400" b="1">
                    <a:solidFill>
                      <a:schemeClr val="bg1"/>
                    </a:solidFill>
                    <a:effectLst>
                      <a:outerShdw blurRad="38100" dist="38100" dir="2700000" algn="tl">
                        <a:srgbClr val="000000"/>
                      </a:outerShdw>
                    </a:effectLst>
                    <a:latin typeface="Arial" charset="0"/>
                  </a:rPr>
                  <a:t>Employees</a:t>
                </a:r>
                <a:br>
                  <a:rPr lang="en-US" sz="2400" b="1">
                    <a:solidFill>
                      <a:schemeClr val="bg1"/>
                    </a:solidFill>
                    <a:effectLst>
                      <a:outerShdw blurRad="38100" dist="38100" dir="2700000" algn="tl">
                        <a:srgbClr val="000000"/>
                      </a:outerShdw>
                    </a:effectLst>
                    <a:latin typeface="Arial" charset="0"/>
                  </a:rPr>
                </a:br>
                <a:r>
                  <a:rPr lang="en-US" sz="2400" b="1">
                    <a:solidFill>
                      <a:schemeClr val="bg1"/>
                    </a:solidFill>
                    <a:effectLst>
                      <a:outerShdw blurRad="38100" dist="38100" dir="2700000" algn="tl">
                        <a:srgbClr val="000000"/>
                      </a:outerShdw>
                    </a:effectLst>
                    <a:latin typeface="Arial" charset="0"/>
                  </a:rPr>
                  <a:t>and Culture</a:t>
                </a:r>
              </a:p>
            </p:txBody>
          </p:sp>
        </p:grpSp>
        <p:grpSp>
          <p:nvGrpSpPr>
            <p:cNvPr id="49165" name="Group 25"/>
            <p:cNvGrpSpPr>
              <a:grpSpLocks/>
            </p:cNvGrpSpPr>
            <p:nvPr/>
          </p:nvGrpSpPr>
          <p:grpSpPr bwMode="auto">
            <a:xfrm>
              <a:off x="1367" y="780"/>
              <a:ext cx="1411" cy="694"/>
              <a:chOff x="2221" y="1614"/>
              <a:chExt cx="1411" cy="694"/>
            </a:xfrm>
          </p:grpSpPr>
          <p:pic>
            <p:nvPicPr>
              <p:cNvPr id="49172" name="Picture 26"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173" name="Text Box 27"/>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Contribute to the extent that they accept and adopt the culture</a:t>
                </a:r>
              </a:p>
            </p:txBody>
          </p:sp>
        </p:grpSp>
        <p:grpSp>
          <p:nvGrpSpPr>
            <p:cNvPr id="49166" name="Group 28"/>
            <p:cNvGrpSpPr>
              <a:grpSpLocks/>
            </p:cNvGrpSpPr>
            <p:nvPr/>
          </p:nvGrpSpPr>
          <p:grpSpPr bwMode="auto">
            <a:xfrm>
              <a:off x="2221" y="2420"/>
              <a:ext cx="1411" cy="694"/>
              <a:chOff x="2221" y="1614"/>
              <a:chExt cx="1411" cy="694"/>
            </a:xfrm>
          </p:grpSpPr>
          <p:pic>
            <p:nvPicPr>
              <p:cNvPr id="49170" name="Picture 29"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171" name="Text Box 30"/>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Influence organizational culture by forming subcultures</a:t>
                </a:r>
              </a:p>
            </p:txBody>
          </p:sp>
        </p:grpSp>
        <p:grpSp>
          <p:nvGrpSpPr>
            <p:cNvPr id="49167" name="Group 31"/>
            <p:cNvGrpSpPr>
              <a:grpSpLocks/>
            </p:cNvGrpSpPr>
            <p:nvPr/>
          </p:nvGrpSpPr>
          <p:grpSpPr bwMode="auto">
            <a:xfrm>
              <a:off x="3089" y="781"/>
              <a:ext cx="1411" cy="694"/>
              <a:chOff x="2221" y="1614"/>
              <a:chExt cx="1411" cy="694"/>
            </a:xfrm>
          </p:grpSpPr>
          <p:pic>
            <p:nvPicPr>
              <p:cNvPr id="49168" name="Picture 32"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9169" name="Text Box 33"/>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Contribute by helping to shape the values it embodies</a:t>
                </a:r>
              </a:p>
            </p:txBody>
          </p:sp>
        </p:grpSp>
      </p:grpSp>
      <p:grpSp>
        <p:nvGrpSpPr>
          <p:cNvPr id="49158" name="Group 34"/>
          <p:cNvGrpSpPr>
            <a:grpSpLocks/>
          </p:cNvGrpSpPr>
          <p:nvPr/>
        </p:nvGrpSpPr>
        <p:grpSpPr bwMode="auto">
          <a:xfrm>
            <a:off x="274638" y="1234464"/>
            <a:ext cx="8594725" cy="4983774"/>
            <a:chOff x="173" y="144"/>
            <a:chExt cx="5414" cy="3981"/>
          </a:xfrm>
        </p:grpSpPr>
        <p:sp>
          <p:nvSpPr>
            <p:cNvPr id="49159" name="AutoShape 35"/>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9160" name="Oval 36"/>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6</a:t>
              </a:r>
            </a:p>
          </p:txBody>
        </p:sp>
      </p:grpSp>
      <p:sp>
        <p:nvSpPr>
          <p:cNvPr id="25"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36</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783378"/>
                                        </p:tgtEl>
                                        <p:attrNameLst>
                                          <p:attrName>style.visibility</p:attrName>
                                        </p:attrNameLst>
                                      </p:cBhvr>
                                      <p:to>
                                        <p:strVal val="visible"/>
                                      </p:to>
                                    </p:set>
                                    <p:animEffect transition="in" filter="box(out)">
                                      <p:cBhvr>
                                        <p:cTn id="7" dur="2000"/>
                                        <p:tgtEl>
                                          <p:spTgt spid="783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2"/>
          <p:cNvSpPr>
            <a:spLocks noGrp="1" noChangeArrowheads="1"/>
          </p:cNvSpPr>
          <p:nvPr>
            <p:ph type="title"/>
          </p:nvPr>
        </p:nvSpPr>
        <p:spPr>
          <a:xfrm>
            <a:off x="548683" y="411513"/>
            <a:ext cx="7955193" cy="731512"/>
          </a:xfrm>
        </p:spPr>
        <p:txBody>
          <a:bodyPr/>
          <a:lstStyle/>
          <a:p>
            <a:pPr eaLnBrk="1" hangingPunct="1">
              <a:defRPr/>
            </a:pPr>
            <a:r>
              <a:rPr lang="en-US" sz="4000" dirty="0" smtClean="0"/>
              <a:t>The Effectiveness of Culture</a:t>
            </a:r>
          </a:p>
        </p:txBody>
      </p:sp>
      <p:grpSp>
        <p:nvGrpSpPr>
          <p:cNvPr id="785411" name="Group 3"/>
          <p:cNvGrpSpPr>
            <a:grpSpLocks/>
          </p:cNvGrpSpPr>
          <p:nvPr/>
        </p:nvGrpSpPr>
        <p:grpSpPr bwMode="auto">
          <a:xfrm>
            <a:off x="1371600" y="1417638"/>
            <a:ext cx="6569075" cy="4800600"/>
            <a:chOff x="1367" y="780"/>
            <a:chExt cx="3133" cy="2334"/>
          </a:xfrm>
        </p:grpSpPr>
        <p:sp>
          <p:nvSpPr>
            <p:cNvPr id="50185" name="_s1028"/>
            <p:cNvSpPr>
              <a:spLocks noChangeShapeType="1"/>
            </p:cNvSpPr>
            <p:nvPr/>
          </p:nvSpPr>
          <p:spPr bwMode="auto">
            <a:xfrm flipV="1">
              <a:off x="3158" y="1340"/>
              <a:ext cx="492" cy="27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50186" name="_s1028"/>
            <p:cNvSpPr>
              <a:spLocks noChangeShapeType="1"/>
            </p:cNvSpPr>
            <p:nvPr/>
          </p:nvSpPr>
          <p:spPr bwMode="auto">
            <a:xfrm flipH="1" flipV="1">
              <a:off x="2091" y="1345"/>
              <a:ext cx="492" cy="279"/>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50187" name="_s1032"/>
            <p:cNvSpPr>
              <a:spLocks noChangeShapeType="1"/>
            </p:cNvSpPr>
            <p:nvPr/>
          </p:nvSpPr>
          <p:spPr bwMode="auto">
            <a:xfrm>
              <a:off x="2880" y="2136"/>
              <a:ext cx="0" cy="342"/>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grpSp>
          <p:nvGrpSpPr>
            <p:cNvPr id="50188" name="Group 7"/>
            <p:cNvGrpSpPr>
              <a:grpSpLocks/>
            </p:cNvGrpSpPr>
            <p:nvPr/>
          </p:nvGrpSpPr>
          <p:grpSpPr bwMode="auto">
            <a:xfrm>
              <a:off x="2221" y="1590"/>
              <a:ext cx="1411" cy="694"/>
              <a:chOff x="2221" y="1614"/>
              <a:chExt cx="1411" cy="694"/>
            </a:xfrm>
          </p:grpSpPr>
          <p:pic>
            <p:nvPicPr>
              <p:cNvPr id="50198" name="Picture 8"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85417" name="Text Box 9"/>
              <p:cNvSpPr txBox="1">
                <a:spLocks noChangeArrowheads="1"/>
              </p:cNvSpPr>
              <p:nvPr/>
            </p:nvSpPr>
            <p:spPr bwMode="auto">
              <a:xfrm>
                <a:off x="2299" y="1645"/>
                <a:ext cx="1146" cy="531"/>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1800" b="1">
                    <a:solidFill>
                      <a:schemeClr val="bg1"/>
                    </a:solidFill>
                    <a:effectLst>
                      <a:outerShdw blurRad="38100" dist="38100" dir="2700000" algn="tl">
                        <a:srgbClr val="000000"/>
                      </a:outerShdw>
                    </a:effectLst>
                    <a:latin typeface="Arial" charset="0"/>
                  </a:rPr>
                  <a:t>Factors Making Culture Effective</a:t>
                </a:r>
              </a:p>
            </p:txBody>
          </p:sp>
        </p:grpSp>
        <p:grpSp>
          <p:nvGrpSpPr>
            <p:cNvPr id="50189" name="Group 10"/>
            <p:cNvGrpSpPr>
              <a:grpSpLocks/>
            </p:cNvGrpSpPr>
            <p:nvPr/>
          </p:nvGrpSpPr>
          <p:grpSpPr bwMode="auto">
            <a:xfrm>
              <a:off x="1367" y="780"/>
              <a:ext cx="1411" cy="694"/>
              <a:chOff x="2221" y="1614"/>
              <a:chExt cx="1411" cy="694"/>
            </a:xfrm>
          </p:grpSpPr>
          <p:pic>
            <p:nvPicPr>
              <p:cNvPr id="50196" name="Picture 11"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197" name="Text Box 12"/>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Coherence of the culture</a:t>
                </a:r>
              </a:p>
            </p:txBody>
          </p:sp>
        </p:grpSp>
        <p:grpSp>
          <p:nvGrpSpPr>
            <p:cNvPr id="50190" name="Group 13"/>
            <p:cNvGrpSpPr>
              <a:grpSpLocks/>
            </p:cNvGrpSpPr>
            <p:nvPr/>
          </p:nvGrpSpPr>
          <p:grpSpPr bwMode="auto">
            <a:xfrm>
              <a:off x="2221" y="2420"/>
              <a:ext cx="1411" cy="694"/>
              <a:chOff x="2221" y="1614"/>
              <a:chExt cx="1411" cy="694"/>
            </a:xfrm>
          </p:grpSpPr>
          <p:pic>
            <p:nvPicPr>
              <p:cNvPr id="50194" name="Picture 14"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195" name="Text Box 15"/>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Adaptability to the External Environment</a:t>
                </a:r>
              </a:p>
            </p:txBody>
          </p:sp>
        </p:grpSp>
        <p:grpSp>
          <p:nvGrpSpPr>
            <p:cNvPr id="50191" name="Group 16"/>
            <p:cNvGrpSpPr>
              <a:grpSpLocks/>
            </p:cNvGrpSpPr>
            <p:nvPr/>
          </p:nvGrpSpPr>
          <p:grpSpPr bwMode="auto">
            <a:xfrm>
              <a:off x="3089" y="781"/>
              <a:ext cx="1411" cy="694"/>
              <a:chOff x="2221" y="1614"/>
              <a:chExt cx="1411" cy="694"/>
            </a:xfrm>
          </p:grpSpPr>
          <p:pic>
            <p:nvPicPr>
              <p:cNvPr id="50192" name="Picture 17"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0193" name="Text Box 18"/>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Persuasiveness and depth of the culture</a:t>
                </a:r>
              </a:p>
            </p:txBody>
          </p:sp>
        </p:grpSp>
      </p:grpSp>
      <p:grpSp>
        <p:nvGrpSpPr>
          <p:cNvPr id="50182" name="Group 19"/>
          <p:cNvGrpSpPr>
            <a:grpSpLocks/>
          </p:cNvGrpSpPr>
          <p:nvPr/>
        </p:nvGrpSpPr>
        <p:grpSpPr bwMode="auto">
          <a:xfrm>
            <a:off x="274638" y="1325902"/>
            <a:ext cx="8594725" cy="4892335"/>
            <a:chOff x="173" y="144"/>
            <a:chExt cx="5414" cy="3981"/>
          </a:xfrm>
        </p:grpSpPr>
        <p:sp>
          <p:nvSpPr>
            <p:cNvPr id="50183" name="AutoShape 20"/>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0184" name="Oval 21"/>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6</a:t>
              </a:r>
            </a:p>
          </p:txBody>
        </p:sp>
      </p:grpSp>
      <p:sp>
        <p:nvSpPr>
          <p:cNvPr id="25"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37</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785411"/>
                                        </p:tgtEl>
                                        <p:attrNameLst>
                                          <p:attrName>style.visibility</p:attrName>
                                        </p:attrNameLst>
                                      </p:cBhvr>
                                      <p:to>
                                        <p:strVal val="visible"/>
                                      </p:to>
                                    </p:set>
                                    <p:animEffect transition="in" filter="box(out)">
                                      <p:cBhvr>
                                        <p:cTn id="7" dur="2000"/>
                                        <p:tgtEl>
                                          <p:spTgt spid="785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7458" name="Rectangle 2"/>
          <p:cNvSpPr>
            <a:spLocks noGrp="1" noChangeArrowheads="1"/>
          </p:cNvSpPr>
          <p:nvPr>
            <p:ph type="title"/>
          </p:nvPr>
        </p:nvSpPr>
        <p:spPr>
          <a:xfrm>
            <a:off x="549275" y="228600"/>
            <a:ext cx="7955193" cy="731512"/>
          </a:xfrm>
        </p:spPr>
        <p:txBody>
          <a:bodyPr/>
          <a:lstStyle/>
          <a:p>
            <a:pPr eaLnBrk="1" hangingPunct="1">
              <a:defRPr/>
            </a:pPr>
            <a:r>
              <a:rPr lang="en-US" smtClean="0"/>
              <a:t>Nature of Change</a:t>
            </a:r>
          </a:p>
        </p:txBody>
      </p:sp>
      <p:sp>
        <p:nvSpPr>
          <p:cNvPr id="787459" name="Rectangle 3"/>
          <p:cNvSpPr>
            <a:spLocks noGrp="1" noChangeArrowheads="1"/>
          </p:cNvSpPr>
          <p:nvPr>
            <p:ph sz="quarter" idx="13"/>
          </p:nvPr>
        </p:nvSpPr>
        <p:spPr bwMode="blackWhite">
          <a:xfrm>
            <a:off x="504021" y="2679700"/>
            <a:ext cx="3657600" cy="2578080"/>
          </a:xfrm>
          <a:solidFill>
            <a:srgbClr val="CCECFF"/>
          </a:solidFill>
          <a:ln>
            <a:solidFill>
              <a:srgbClr val="006699"/>
            </a:solidFill>
            <a:miter lim="800000"/>
            <a:headEnd/>
            <a:tailEnd/>
          </a:ln>
        </p:spPr>
        <p:txBody>
          <a:bodyPr tIns="137160" rIns="182880"/>
          <a:lstStyle/>
          <a:p>
            <a:pPr eaLnBrk="1" hangingPunct="1">
              <a:spcBef>
                <a:spcPct val="25000"/>
              </a:spcBef>
              <a:buClr>
                <a:srgbClr val="006699"/>
              </a:buClr>
            </a:pPr>
            <a:r>
              <a:rPr lang="en-US" sz="2000" smtClean="0">
                <a:solidFill>
                  <a:schemeClr val="tx1"/>
                </a:solidFill>
                <a:effectLst/>
              </a:rPr>
              <a:t>Political</a:t>
            </a:r>
          </a:p>
          <a:p>
            <a:pPr eaLnBrk="1" hangingPunct="1">
              <a:spcBef>
                <a:spcPct val="25000"/>
              </a:spcBef>
              <a:buClr>
                <a:srgbClr val="006699"/>
              </a:buClr>
            </a:pPr>
            <a:r>
              <a:rPr lang="en-US" sz="2000" smtClean="0">
                <a:solidFill>
                  <a:schemeClr val="tx1"/>
                </a:solidFill>
                <a:effectLst/>
              </a:rPr>
              <a:t>Social</a:t>
            </a:r>
          </a:p>
          <a:p>
            <a:pPr eaLnBrk="1" hangingPunct="1">
              <a:spcBef>
                <a:spcPct val="25000"/>
              </a:spcBef>
              <a:buClr>
                <a:srgbClr val="006699"/>
              </a:buClr>
            </a:pPr>
            <a:r>
              <a:rPr lang="en-US" sz="2000" smtClean="0">
                <a:solidFill>
                  <a:schemeClr val="tx1"/>
                </a:solidFill>
                <a:effectLst/>
              </a:rPr>
              <a:t>Technological</a:t>
            </a:r>
          </a:p>
          <a:p>
            <a:pPr eaLnBrk="1" hangingPunct="1">
              <a:spcBef>
                <a:spcPct val="25000"/>
              </a:spcBef>
              <a:buClr>
                <a:srgbClr val="006699"/>
              </a:buClr>
            </a:pPr>
            <a:r>
              <a:rPr lang="en-US" sz="2000" smtClean="0">
                <a:solidFill>
                  <a:schemeClr val="tx1"/>
                </a:solidFill>
                <a:effectLst/>
              </a:rPr>
              <a:t>Economic</a:t>
            </a:r>
          </a:p>
        </p:txBody>
      </p:sp>
      <p:sp>
        <p:nvSpPr>
          <p:cNvPr id="787460" name="Rectangle 4"/>
          <p:cNvSpPr>
            <a:spLocks noGrp="1" noChangeArrowheads="1"/>
          </p:cNvSpPr>
          <p:nvPr>
            <p:ph sz="quarter" idx="4294967295"/>
          </p:nvPr>
        </p:nvSpPr>
        <p:spPr bwMode="blackWhite">
          <a:xfrm>
            <a:off x="4618639" y="2790840"/>
            <a:ext cx="3656012" cy="2466940"/>
          </a:xfrm>
          <a:solidFill>
            <a:srgbClr val="EAEAEA"/>
          </a:solidFill>
          <a:ln>
            <a:solidFill>
              <a:srgbClr val="663300"/>
            </a:solidFill>
            <a:miter lim="800000"/>
            <a:headEnd/>
            <a:tailEnd/>
          </a:ln>
        </p:spPr>
        <p:txBody>
          <a:bodyPr tIns="137160" rIns="182880"/>
          <a:lstStyle/>
          <a:p>
            <a:pPr eaLnBrk="1" hangingPunct="1">
              <a:spcBef>
                <a:spcPct val="25000"/>
              </a:spcBef>
            </a:pPr>
            <a:r>
              <a:rPr lang="en-US" sz="2000" dirty="0" smtClean="0">
                <a:solidFill>
                  <a:schemeClr val="tx1"/>
                </a:solidFill>
                <a:effectLst/>
              </a:rPr>
              <a:t>Managerial policies or styles</a:t>
            </a:r>
          </a:p>
          <a:p>
            <a:pPr eaLnBrk="1" hangingPunct="1">
              <a:spcBef>
                <a:spcPct val="25000"/>
              </a:spcBef>
            </a:pPr>
            <a:r>
              <a:rPr lang="en-US" sz="2000" dirty="0" smtClean="0">
                <a:solidFill>
                  <a:schemeClr val="tx1"/>
                </a:solidFill>
                <a:effectLst/>
              </a:rPr>
              <a:t>Systems and procedures</a:t>
            </a:r>
          </a:p>
          <a:p>
            <a:pPr eaLnBrk="1" hangingPunct="1">
              <a:spcBef>
                <a:spcPct val="25000"/>
              </a:spcBef>
            </a:pPr>
            <a:r>
              <a:rPr lang="en-US" sz="2000" dirty="0" smtClean="0">
                <a:solidFill>
                  <a:schemeClr val="tx1"/>
                </a:solidFill>
                <a:effectLst/>
              </a:rPr>
              <a:t>Technology</a:t>
            </a:r>
          </a:p>
          <a:p>
            <a:pPr eaLnBrk="1" hangingPunct="1">
              <a:spcBef>
                <a:spcPct val="25000"/>
              </a:spcBef>
            </a:pPr>
            <a:r>
              <a:rPr lang="en-US" sz="2000" dirty="0" smtClean="0">
                <a:solidFill>
                  <a:schemeClr val="tx1"/>
                </a:solidFill>
                <a:effectLst/>
              </a:rPr>
              <a:t>Employee attitudes</a:t>
            </a:r>
          </a:p>
        </p:txBody>
      </p:sp>
      <p:sp>
        <p:nvSpPr>
          <p:cNvPr id="787461" name="Text Box 5"/>
          <p:cNvSpPr txBox="1">
            <a:spLocks noChangeArrowheads="1"/>
          </p:cNvSpPr>
          <p:nvPr/>
        </p:nvSpPr>
        <p:spPr bwMode="blackWhite">
          <a:xfrm>
            <a:off x="504021" y="2057415"/>
            <a:ext cx="3657600" cy="733425"/>
          </a:xfrm>
          <a:prstGeom prst="rect">
            <a:avLst/>
          </a:prstGeom>
          <a:solidFill>
            <a:srgbClr val="006699"/>
          </a:solidFill>
          <a:ln w="952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000" b="1" i="1">
                <a:solidFill>
                  <a:schemeClr val="bg1"/>
                </a:solidFill>
                <a:effectLst>
                  <a:outerShdw blurRad="38100" dist="38100" dir="2700000" algn="tl">
                    <a:srgbClr val="000000"/>
                  </a:outerShdw>
                </a:effectLst>
                <a:latin typeface="Arial" charset="0"/>
              </a:rPr>
              <a:t>External Sources of Change</a:t>
            </a:r>
          </a:p>
        </p:txBody>
      </p:sp>
      <p:sp>
        <p:nvSpPr>
          <p:cNvPr id="787462" name="Text Box 6"/>
          <p:cNvSpPr txBox="1">
            <a:spLocks noChangeArrowheads="1"/>
          </p:cNvSpPr>
          <p:nvPr/>
        </p:nvSpPr>
        <p:spPr bwMode="blackWhite">
          <a:xfrm>
            <a:off x="4599035" y="2060314"/>
            <a:ext cx="3657600" cy="733425"/>
          </a:xfrm>
          <a:prstGeom prst="rect">
            <a:avLst/>
          </a:prstGeom>
          <a:solidFill>
            <a:srgbClr val="663300"/>
          </a:solidFill>
          <a:ln w="9525">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000" b="1" i="1" dirty="0">
                <a:solidFill>
                  <a:schemeClr val="bg1"/>
                </a:solidFill>
                <a:effectLst>
                  <a:outerShdw blurRad="38100" dist="38100" dir="2700000" algn="tl">
                    <a:srgbClr val="000000"/>
                  </a:outerShdw>
                </a:effectLst>
                <a:latin typeface="Arial" charset="0"/>
              </a:rPr>
              <a:t>Internal Sources of Change</a:t>
            </a:r>
          </a:p>
        </p:txBody>
      </p:sp>
      <p:sp>
        <p:nvSpPr>
          <p:cNvPr id="787463" name="Rectangle 7"/>
          <p:cNvSpPr>
            <a:spLocks noChangeArrowheads="1"/>
          </p:cNvSpPr>
          <p:nvPr/>
        </p:nvSpPr>
        <p:spPr bwMode="blackWhite">
          <a:xfrm>
            <a:off x="2378075" y="1080527"/>
            <a:ext cx="6035675" cy="8223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2000"/>
              <a:t>Any alteration in the current work environment</a:t>
            </a:r>
          </a:p>
        </p:txBody>
      </p:sp>
      <p:sp>
        <p:nvSpPr>
          <p:cNvPr id="787464" name="Rectangle 8"/>
          <p:cNvSpPr>
            <a:spLocks noChangeArrowheads="1"/>
          </p:cNvSpPr>
          <p:nvPr/>
        </p:nvSpPr>
        <p:spPr bwMode="blackWhite">
          <a:xfrm>
            <a:off x="549275" y="1080527"/>
            <a:ext cx="1828800" cy="82232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dirty="0">
                <a:solidFill>
                  <a:srgbClr val="FFFFFF"/>
                </a:solidFill>
                <a:effectLst>
                  <a:outerShdw blurRad="38100" dist="38100" dir="2700000" algn="tl">
                    <a:srgbClr val="000000"/>
                  </a:outerShdw>
                </a:effectLst>
                <a:latin typeface="Arial" charset="0"/>
              </a:rPr>
              <a:t>Change</a:t>
            </a:r>
          </a:p>
        </p:txBody>
      </p:sp>
      <p:grpSp>
        <p:nvGrpSpPr>
          <p:cNvPr id="51211" name="Group 9"/>
          <p:cNvGrpSpPr>
            <a:grpSpLocks/>
          </p:cNvGrpSpPr>
          <p:nvPr/>
        </p:nvGrpSpPr>
        <p:grpSpPr bwMode="auto">
          <a:xfrm>
            <a:off x="274638" y="1080526"/>
            <a:ext cx="8594725" cy="5091643"/>
            <a:chOff x="173" y="144"/>
            <a:chExt cx="5414" cy="3981"/>
          </a:xfrm>
        </p:grpSpPr>
        <p:sp>
          <p:nvSpPr>
            <p:cNvPr id="51212" name="AutoShape 10"/>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13" name="Oval 11"/>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7</a:t>
              </a:r>
            </a:p>
          </p:txBody>
        </p:sp>
      </p:grpSp>
      <p:sp>
        <p:nvSpPr>
          <p:cNvPr id="14"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38</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87464"/>
                                        </p:tgtEl>
                                        <p:attrNameLst>
                                          <p:attrName>style.visibility</p:attrName>
                                        </p:attrNameLst>
                                      </p:cBhvr>
                                      <p:to>
                                        <p:strVal val="visible"/>
                                      </p:to>
                                    </p:set>
                                    <p:animEffect transition="in" filter="wipe(left)">
                                      <p:cBhvr>
                                        <p:cTn id="7" dur="500"/>
                                        <p:tgtEl>
                                          <p:spTgt spid="787464"/>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87463"/>
                                        </p:tgtEl>
                                        <p:attrNameLst>
                                          <p:attrName>style.visibility</p:attrName>
                                        </p:attrNameLst>
                                      </p:cBhvr>
                                      <p:to>
                                        <p:strVal val="visible"/>
                                      </p:to>
                                    </p:set>
                                    <p:animEffect transition="in" filter="slide(fromLeft)">
                                      <p:cBhvr>
                                        <p:cTn id="11" dur="500"/>
                                        <p:tgtEl>
                                          <p:spTgt spid="78746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87461"/>
                                        </p:tgtEl>
                                        <p:attrNameLst>
                                          <p:attrName>style.visibility</p:attrName>
                                        </p:attrNameLst>
                                      </p:cBhvr>
                                      <p:to>
                                        <p:strVal val="visible"/>
                                      </p:to>
                                    </p:set>
                                    <p:animEffect transition="in" filter="wipe(up)">
                                      <p:cBhvr>
                                        <p:cTn id="15" dur="500"/>
                                        <p:tgtEl>
                                          <p:spTgt spid="787461"/>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87459">
                                            <p:bg/>
                                          </p:spTgt>
                                        </p:tgtEl>
                                        <p:attrNameLst>
                                          <p:attrName>style.visibility</p:attrName>
                                        </p:attrNameLst>
                                      </p:cBhvr>
                                      <p:to>
                                        <p:strVal val="visible"/>
                                      </p:to>
                                    </p:set>
                                    <p:animEffect transition="in" filter="wipe(up)">
                                      <p:cBhvr>
                                        <p:cTn id="19" dur="500"/>
                                        <p:tgtEl>
                                          <p:spTgt spid="787459">
                                            <p:bg/>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87459">
                                            <p:txEl>
                                              <p:pRg st="0" end="0"/>
                                            </p:txEl>
                                          </p:spTgt>
                                        </p:tgtEl>
                                        <p:attrNameLst>
                                          <p:attrName>style.visibility</p:attrName>
                                        </p:attrNameLst>
                                      </p:cBhvr>
                                      <p:to>
                                        <p:strVal val="visible"/>
                                      </p:to>
                                    </p:set>
                                    <p:animEffect transition="in" filter="wipe(up)">
                                      <p:cBhvr>
                                        <p:cTn id="23" dur="500"/>
                                        <p:tgtEl>
                                          <p:spTgt spid="787459">
                                            <p:txEl>
                                              <p:pRg st="0" end="0"/>
                                            </p:txEl>
                                          </p:spTgt>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787459">
                                            <p:txEl>
                                              <p:pRg st="1" end="1"/>
                                            </p:txEl>
                                          </p:spTgt>
                                        </p:tgtEl>
                                        <p:attrNameLst>
                                          <p:attrName>style.visibility</p:attrName>
                                        </p:attrNameLst>
                                      </p:cBhvr>
                                      <p:to>
                                        <p:strVal val="visible"/>
                                      </p:to>
                                    </p:set>
                                    <p:animEffect transition="in" filter="wipe(up)">
                                      <p:cBhvr>
                                        <p:cTn id="27" dur="500"/>
                                        <p:tgtEl>
                                          <p:spTgt spid="787459">
                                            <p:txEl>
                                              <p:pRg st="1" end="1"/>
                                            </p:txEl>
                                          </p:spTgt>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787459">
                                            <p:txEl>
                                              <p:pRg st="2" end="2"/>
                                            </p:txEl>
                                          </p:spTgt>
                                        </p:tgtEl>
                                        <p:attrNameLst>
                                          <p:attrName>style.visibility</p:attrName>
                                        </p:attrNameLst>
                                      </p:cBhvr>
                                      <p:to>
                                        <p:strVal val="visible"/>
                                      </p:to>
                                    </p:set>
                                    <p:animEffect transition="in" filter="wipe(up)">
                                      <p:cBhvr>
                                        <p:cTn id="31" dur="500"/>
                                        <p:tgtEl>
                                          <p:spTgt spid="787459">
                                            <p:txEl>
                                              <p:pRg st="2" end="2"/>
                                            </p:txEl>
                                          </p:spTgt>
                                        </p:tgtEl>
                                      </p:cBhvr>
                                    </p:animEffect>
                                  </p:childTnLst>
                                </p:cTn>
                              </p:par>
                            </p:childTnLst>
                          </p:cTn>
                        </p:par>
                        <p:par>
                          <p:cTn id="32" fill="hold" nodeType="afterGroup">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787459">
                                            <p:txEl>
                                              <p:pRg st="3" end="3"/>
                                            </p:txEl>
                                          </p:spTgt>
                                        </p:tgtEl>
                                        <p:attrNameLst>
                                          <p:attrName>style.visibility</p:attrName>
                                        </p:attrNameLst>
                                      </p:cBhvr>
                                      <p:to>
                                        <p:strVal val="visible"/>
                                      </p:to>
                                    </p:set>
                                    <p:animEffect transition="in" filter="wipe(up)">
                                      <p:cBhvr>
                                        <p:cTn id="35" dur="500"/>
                                        <p:tgtEl>
                                          <p:spTgt spid="787459">
                                            <p:txEl>
                                              <p:pRg st="3" end="3"/>
                                            </p:txEl>
                                          </p:spTgt>
                                        </p:tgtEl>
                                      </p:cBhvr>
                                    </p:animEffect>
                                  </p:childTnLst>
                                </p:cTn>
                              </p:par>
                            </p:childTnLst>
                          </p:cTn>
                        </p:par>
                        <p:par>
                          <p:cTn id="36" fill="hold" nodeType="afterGroup">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787462"/>
                                        </p:tgtEl>
                                        <p:attrNameLst>
                                          <p:attrName>style.visibility</p:attrName>
                                        </p:attrNameLst>
                                      </p:cBhvr>
                                      <p:to>
                                        <p:strVal val="visible"/>
                                      </p:to>
                                    </p:set>
                                    <p:animEffect transition="in" filter="wipe(up)">
                                      <p:cBhvr>
                                        <p:cTn id="39" dur="500"/>
                                        <p:tgtEl>
                                          <p:spTgt spid="787462"/>
                                        </p:tgtEl>
                                      </p:cBhvr>
                                    </p:animEffect>
                                  </p:childTnLst>
                                </p:cTn>
                              </p:par>
                            </p:childTnLst>
                          </p:cTn>
                        </p:par>
                        <p:par>
                          <p:cTn id="40" fill="hold" nodeType="afterGroup">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787460">
                                            <p:bg/>
                                          </p:spTgt>
                                        </p:tgtEl>
                                        <p:attrNameLst>
                                          <p:attrName>style.visibility</p:attrName>
                                        </p:attrNameLst>
                                      </p:cBhvr>
                                      <p:to>
                                        <p:strVal val="visible"/>
                                      </p:to>
                                    </p:set>
                                    <p:animEffect transition="in" filter="wipe(up)">
                                      <p:cBhvr>
                                        <p:cTn id="43" dur="500"/>
                                        <p:tgtEl>
                                          <p:spTgt spid="787460">
                                            <p:bg/>
                                          </p:spTgt>
                                        </p:tgtEl>
                                      </p:cBhvr>
                                    </p:animEffect>
                                  </p:childTnLst>
                                </p:cTn>
                              </p:par>
                            </p:childTnLst>
                          </p:cTn>
                        </p:par>
                        <p:par>
                          <p:cTn id="44" fill="hold" nodeType="afterGroup">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787460">
                                            <p:txEl>
                                              <p:pRg st="0" end="0"/>
                                            </p:txEl>
                                          </p:spTgt>
                                        </p:tgtEl>
                                        <p:attrNameLst>
                                          <p:attrName>style.visibility</p:attrName>
                                        </p:attrNameLst>
                                      </p:cBhvr>
                                      <p:to>
                                        <p:strVal val="visible"/>
                                      </p:to>
                                    </p:set>
                                    <p:animEffect transition="in" filter="wipe(up)">
                                      <p:cBhvr>
                                        <p:cTn id="47" dur="500"/>
                                        <p:tgtEl>
                                          <p:spTgt spid="787460">
                                            <p:txEl>
                                              <p:pRg st="0" end="0"/>
                                            </p:txEl>
                                          </p:spTgt>
                                        </p:tgtEl>
                                      </p:cBhvr>
                                    </p:animEffect>
                                  </p:childTnLst>
                                </p:cTn>
                              </p:par>
                            </p:childTnLst>
                          </p:cTn>
                        </p:par>
                        <p:par>
                          <p:cTn id="48" fill="hold" nodeType="afterGroup">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787460">
                                            <p:txEl>
                                              <p:pRg st="1" end="1"/>
                                            </p:txEl>
                                          </p:spTgt>
                                        </p:tgtEl>
                                        <p:attrNameLst>
                                          <p:attrName>style.visibility</p:attrName>
                                        </p:attrNameLst>
                                      </p:cBhvr>
                                      <p:to>
                                        <p:strVal val="visible"/>
                                      </p:to>
                                    </p:set>
                                    <p:animEffect transition="in" filter="wipe(up)">
                                      <p:cBhvr>
                                        <p:cTn id="51" dur="500"/>
                                        <p:tgtEl>
                                          <p:spTgt spid="787460">
                                            <p:txEl>
                                              <p:pRg st="1" end="1"/>
                                            </p:txEl>
                                          </p:spTgt>
                                        </p:tgtEl>
                                      </p:cBhvr>
                                    </p:animEffect>
                                  </p:childTnLst>
                                </p:cTn>
                              </p:par>
                            </p:childTnLst>
                          </p:cTn>
                        </p:par>
                        <p:par>
                          <p:cTn id="52" fill="hold" nodeType="afterGroup">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787460">
                                            <p:txEl>
                                              <p:pRg st="2" end="2"/>
                                            </p:txEl>
                                          </p:spTgt>
                                        </p:tgtEl>
                                        <p:attrNameLst>
                                          <p:attrName>style.visibility</p:attrName>
                                        </p:attrNameLst>
                                      </p:cBhvr>
                                      <p:to>
                                        <p:strVal val="visible"/>
                                      </p:to>
                                    </p:set>
                                    <p:animEffect transition="in" filter="wipe(up)">
                                      <p:cBhvr>
                                        <p:cTn id="55" dur="500"/>
                                        <p:tgtEl>
                                          <p:spTgt spid="787460">
                                            <p:txEl>
                                              <p:pRg st="2" end="2"/>
                                            </p:txEl>
                                          </p:spTgt>
                                        </p:tgtEl>
                                      </p:cBhvr>
                                    </p:animEffect>
                                  </p:childTnLst>
                                </p:cTn>
                              </p:par>
                            </p:childTnLst>
                          </p:cTn>
                        </p:par>
                        <p:par>
                          <p:cTn id="56" fill="hold" nodeType="afterGroup">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787460">
                                            <p:txEl>
                                              <p:pRg st="3" end="3"/>
                                            </p:txEl>
                                          </p:spTgt>
                                        </p:tgtEl>
                                        <p:attrNameLst>
                                          <p:attrName>style.visibility</p:attrName>
                                        </p:attrNameLst>
                                      </p:cBhvr>
                                      <p:to>
                                        <p:strVal val="visible"/>
                                      </p:to>
                                    </p:set>
                                    <p:animEffect transition="in" filter="wipe(up)">
                                      <p:cBhvr>
                                        <p:cTn id="59" dur="500"/>
                                        <p:tgtEl>
                                          <p:spTgt spid="7874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459" grpId="0" build="p" animBg="1"/>
      <p:bldP spid="787460" grpId="0" build="p" animBg="1"/>
      <p:bldP spid="787461" grpId="0" animBg="1"/>
      <p:bldP spid="787462" grpId="0" animBg="1"/>
      <p:bldP spid="787463" grpId="0" animBg="1" autoUpdateAnimBg="0"/>
      <p:bldP spid="787464"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xfrm>
            <a:off x="541025" y="137196"/>
            <a:ext cx="7955193" cy="822951"/>
          </a:xfrm>
        </p:spPr>
        <p:txBody>
          <a:bodyPr/>
          <a:lstStyle/>
          <a:p>
            <a:pPr eaLnBrk="1" hangingPunct="1">
              <a:defRPr/>
            </a:pPr>
            <a:r>
              <a:rPr lang="en-US" smtClean="0"/>
              <a:t>Types of Change</a:t>
            </a:r>
          </a:p>
        </p:txBody>
      </p:sp>
      <p:sp>
        <p:nvSpPr>
          <p:cNvPr id="789507" name="Rectangle 3"/>
          <p:cNvSpPr>
            <a:spLocks noChangeArrowheads="1"/>
          </p:cNvSpPr>
          <p:nvPr/>
        </p:nvSpPr>
        <p:spPr bwMode="blackWhite">
          <a:xfrm>
            <a:off x="609600" y="1392238"/>
            <a:ext cx="2498725" cy="10668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Strategic</a:t>
            </a:r>
            <a:br>
              <a:rPr lang="en-US" sz="2000" b="1">
                <a:solidFill>
                  <a:srgbClr val="FFFFFF"/>
                </a:solidFill>
                <a:effectLst>
                  <a:outerShdw blurRad="38100" dist="38100" dir="2700000" algn="tl">
                    <a:srgbClr val="000000"/>
                  </a:outerShdw>
                </a:effectLst>
                <a:latin typeface="Arial" charset="0"/>
              </a:rPr>
            </a:br>
            <a:r>
              <a:rPr lang="en-US" sz="2000" b="1">
                <a:solidFill>
                  <a:srgbClr val="FFFFFF"/>
                </a:solidFill>
                <a:effectLst>
                  <a:outerShdw blurRad="38100" dist="38100" dir="2700000" algn="tl">
                    <a:srgbClr val="000000"/>
                  </a:outerShdw>
                </a:effectLst>
                <a:latin typeface="Arial" charset="0"/>
              </a:rPr>
              <a:t>Change</a:t>
            </a:r>
          </a:p>
        </p:txBody>
      </p:sp>
      <p:sp>
        <p:nvSpPr>
          <p:cNvPr id="789508" name="Rectangle 4"/>
          <p:cNvSpPr>
            <a:spLocks noChangeArrowheads="1"/>
          </p:cNvSpPr>
          <p:nvPr/>
        </p:nvSpPr>
        <p:spPr bwMode="blackWhite">
          <a:xfrm>
            <a:off x="609600" y="3810000"/>
            <a:ext cx="2498725"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Process-Oriented</a:t>
            </a:r>
            <a:br>
              <a:rPr lang="en-US" sz="2000" b="1">
                <a:solidFill>
                  <a:srgbClr val="FFFFFF"/>
                </a:solidFill>
                <a:effectLst>
                  <a:outerShdw blurRad="38100" dist="38100" dir="2700000" algn="tl">
                    <a:srgbClr val="000000"/>
                  </a:outerShdw>
                </a:effectLst>
                <a:latin typeface="Arial" charset="0"/>
              </a:rPr>
            </a:br>
            <a:r>
              <a:rPr lang="en-US" sz="2000" b="1">
                <a:solidFill>
                  <a:srgbClr val="FFFFFF"/>
                </a:solidFill>
                <a:effectLst>
                  <a:outerShdw blurRad="38100" dist="38100" dir="2700000" algn="tl">
                    <a:srgbClr val="000000"/>
                  </a:outerShdw>
                </a:effectLst>
                <a:latin typeface="Arial" charset="0"/>
              </a:rPr>
              <a:t>Change</a:t>
            </a:r>
          </a:p>
        </p:txBody>
      </p:sp>
      <p:sp>
        <p:nvSpPr>
          <p:cNvPr id="789509" name="Rectangle 5"/>
          <p:cNvSpPr>
            <a:spLocks noChangeArrowheads="1"/>
          </p:cNvSpPr>
          <p:nvPr/>
        </p:nvSpPr>
        <p:spPr bwMode="blackWhite">
          <a:xfrm>
            <a:off x="609600" y="2636838"/>
            <a:ext cx="2498725"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Structural</a:t>
            </a:r>
          </a:p>
          <a:p>
            <a:pPr algn="ctr" eaLnBrk="0" hangingPunct="0">
              <a:defRPr/>
            </a:pPr>
            <a:r>
              <a:rPr lang="en-US" sz="2000" b="1">
                <a:solidFill>
                  <a:srgbClr val="FFFFFF"/>
                </a:solidFill>
                <a:effectLst>
                  <a:outerShdw blurRad="38100" dist="38100" dir="2700000" algn="tl">
                    <a:srgbClr val="000000"/>
                  </a:outerShdw>
                </a:effectLst>
                <a:latin typeface="Arial" charset="0"/>
              </a:rPr>
              <a:t>Change</a:t>
            </a:r>
          </a:p>
        </p:txBody>
      </p:sp>
      <p:sp>
        <p:nvSpPr>
          <p:cNvPr id="789510" name="Rectangle 6"/>
          <p:cNvSpPr>
            <a:spLocks noChangeArrowheads="1"/>
          </p:cNvSpPr>
          <p:nvPr/>
        </p:nvSpPr>
        <p:spPr bwMode="blackWhite">
          <a:xfrm>
            <a:off x="3103563" y="1392238"/>
            <a:ext cx="5424487" cy="106680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2000"/>
              <a:t>Change in the strategy or mission of the organization</a:t>
            </a:r>
          </a:p>
        </p:txBody>
      </p:sp>
      <p:sp>
        <p:nvSpPr>
          <p:cNvPr id="789511" name="Rectangle 7"/>
          <p:cNvSpPr>
            <a:spLocks noChangeArrowheads="1"/>
          </p:cNvSpPr>
          <p:nvPr/>
        </p:nvSpPr>
        <p:spPr bwMode="blackWhite">
          <a:xfrm>
            <a:off x="3103563" y="2636838"/>
            <a:ext cx="5421312"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2000"/>
              <a:t>Change through team building and downsizing</a:t>
            </a:r>
          </a:p>
        </p:txBody>
      </p:sp>
      <p:sp>
        <p:nvSpPr>
          <p:cNvPr id="789512" name="Rectangle 8"/>
          <p:cNvSpPr>
            <a:spLocks noChangeArrowheads="1"/>
          </p:cNvSpPr>
          <p:nvPr/>
        </p:nvSpPr>
        <p:spPr bwMode="blackWhite">
          <a:xfrm>
            <a:off x="3103563" y="3810000"/>
            <a:ext cx="5422900"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2000"/>
              <a:t>Change through new technology, shift to mechanical labor, adopting new procedures</a:t>
            </a:r>
          </a:p>
        </p:txBody>
      </p:sp>
      <p:sp>
        <p:nvSpPr>
          <p:cNvPr id="789513" name="Rectangle 9"/>
          <p:cNvSpPr>
            <a:spLocks noChangeArrowheads="1"/>
          </p:cNvSpPr>
          <p:nvPr/>
        </p:nvSpPr>
        <p:spPr bwMode="blackWhite">
          <a:xfrm>
            <a:off x="608013" y="4999038"/>
            <a:ext cx="2498725"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People-Centered</a:t>
            </a:r>
            <a:br>
              <a:rPr lang="en-US" sz="2000" b="1">
                <a:solidFill>
                  <a:srgbClr val="FFFFFF"/>
                </a:solidFill>
                <a:effectLst>
                  <a:outerShdw blurRad="38100" dist="38100" dir="2700000" algn="tl">
                    <a:srgbClr val="000000"/>
                  </a:outerShdw>
                </a:effectLst>
                <a:latin typeface="Arial" charset="0"/>
              </a:rPr>
            </a:br>
            <a:r>
              <a:rPr lang="en-US" sz="2000" b="1">
                <a:solidFill>
                  <a:srgbClr val="FFFFFF"/>
                </a:solidFill>
                <a:effectLst>
                  <a:outerShdw blurRad="38100" dist="38100" dir="2700000" algn="tl">
                    <a:srgbClr val="000000"/>
                  </a:outerShdw>
                </a:effectLst>
                <a:latin typeface="Arial" charset="0"/>
              </a:rPr>
              <a:t>Change</a:t>
            </a:r>
          </a:p>
        </p:txBody>
      </p:sp>
      <p:sp>
        <p:nvSpPr>
          <p:cNvPr id="789514" name="Rectangle 10"/>
          <p:cNvSpPr>
            <a:spLocks noChangeArrowheads="1"/>
          </p:cNvSpPr>
          <p:nvPr/>
        </p:nvSpPr>
        <p:spPr bwMode="blackWhite">
          <a:xfrm>
            <a:off x="3103563" y="4999038"/>
            <a:ext cx="5422900"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2000"/>
              <a:t>Changes directed at the attitudes, behaviors, skills, or performance of employees</a:t>
            </a:r>
          </a:p>
        </p:txBody>
      </p:sp>
      <p:grpSp>
        <p:nvGrpSpPr>
          <p:cNvPr id="52237" name="Group 11"/>
          <p:cNvGrpSpPr>
            <a:grpSpLocks/>
          </p:cNvGrpSpPr>
          <p:nvPr/>
        </p:nvGrpSpPr>
        <p:grpSpPr bwMode="auto">
          <a:xfrm>
            <a:off x="274638" y="1143025"/>
            <a:ext cx="8594725" cy="5232972"/>
            <a:chOff x="173" y="144"/>
            <a:chExt cx="5414" cy="3981"/>
          </a:xfrm>
        </p:grpSpPr>
        <p:sp>
          <p:nvSpPr>
            <p:cNvPr id="52238" name="AutoShape 12"/>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39" name="Oval 13"/>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7</a:t>
              </a:r>
            </a:p>
          </p:txBody>
        </p:sp>
      </p:grpSp>
      <p:sp>
        <p:nvSpPr>
          <p:cNvPr id="17"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39</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89507"/>
                                        </p:tgtEl>
                                        <p:attrNameLst>
                                          <p:attrName>style.visibility</p:attrName>
                                        </p:attrNameLst>
                                      </p:cBhvr>
                                      <p:to>
                                        <p:strVal val="visible"/>
                                      </p:to>
                                    </p:set>
                                    <p:animEffect transition="in" filter="wipe(left)">
                                      <p:cBhvr>
                                        <p:cTn id="7" dur="500"/>
                                        <p:tgtEl>
                                          <p:spTgt spid="789507"/>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89510"/>
                                        </p:tgtEl>
                                        <p:attrNameLst>
                                          <p:attrName>style.visibility</p:attrName>
                                        </p:attrNameLst>
                                      </p:cBhvr>
                                      <p:to>
                                        <p:strVal val="visible"/>
                                      </p:to>
                                    </p:set>
                                    <p:animEffect transition="in" filter="slide(fromLeft)">
                                      <p:cBhvr>
                                        <p:cTn id="11" dur="500"/>
                                        <p:tgtEl>
                                          <p:spTgt spid="7895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89509"/>
                                        </p:tgtEl>
                                        <p:attrNameLst>
                                          <p:attrName>style.visibility</p:attrName>
                                        </p:attrNameLst>
                                      </p:cBhvr>
                                      <p:to>
                                        <p:strVal val="visible"/>
                                      </p:to>
                                    </p:set>
                                    <p:animEffect transition="in" filter="wipe(left)">
                                      <p:cBhvr>
                                        <p:cTn id="16" dur="500"/>
                                        <p:tgtEl>
                                          <p:spTgt spid="789509"/>
                                        </p:tgtEl>
                                      </p:cBhvr>
                                    </p:animEffect>
                                  </p:childTnLst>
                                </p:cTn>
                              </p:par>
                            </p:childTnLst>
                          </p:cTn>
                        </p:par>
                        <p:par>
                          <p:cTn id="17" fill="hold" nodeType="afterGroup">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789511"/>
                                        </p:tgtEl>
                                        <p:attrNameLst>
                                          <p:attrName>style.visibility</p:attrName>
                                        </p:attrNameLst>
                                      </p:cBhvr>
                                      <p:to>
                                        <p:strVal val="visible"/>
                                      </p:to>
                                    </p:set>
                                    <p:animEffect transition="in" filter="slide(fromLeft)">
                                      <p:cBhvr>
                                        <p:cTn id="20" dur="500"/>
                                        <p:tgtEl>
                                          <p:spTgt spid="78951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89508"/>
                                        </p:tgtEl>
                                        <p:attrNameLst>
                                          <p:attrName>style.visibility</p:attrName>
                                        </p:attrNameLst>
                                      </p:cBhvr>
                                      <p:to>
                                        <p:strVal val="visible"/>
                                      </p:to>
                                    </p:set>
                                    <p:animEffect transition="in" filter="wipe(left)">
                                      <p:cBhvr>
                                        <p:cTn id="25" dur="500"/>
                                        <p:tgtEl>
                                          <p:spTgt spid="789508"/>
                                        </p:tgtEl>
                                      </p:cBhvr>
                                    </p:animEffect>
                                  </p:childTnLst>
                                </p:cTn>
                              </p:par>
                            </p:childTnLst>
                          </p:cTn>
                        </p:par>
                        <p:par>
                          <p:cTn id="26" fill="hold" nodeType="afterGroup">
                            <p:stCondLst>
                              <p:cond delay="500"/>
                            </p:stCondLst>
                            <p:childTnLst>
                              <p:par>
                                <p:cTn id="27" presetID="12" presetClass="entr" presetSubtype="8" fill="hold" grpId="0" nodeType="afterEffect">
                                  <p:stCondLst>
                                    <p:cond delay="0"/>
                                  </p:stCondLst>
                                  <p:childTnLst>
                                    <p:set>
                                      <p:cBhvr>
                                        <p:cTn id="28" dur="1" fill="hold">
                                          <p:stCondLst>
                                            <p:cond delay="0"/>
                                          </p:stCondLst>
                                        </p:cTn>
                                        <p:tgtEl>
                                          <p:spTgt spid="789512"/>
                                        </p:tgtEl>
                                        <p:attrNameLst>
                                          <p:attrName>style.visibility</p:attrName>
                                        </p:attrNameLst>
                                      </p:cBhvr>
                                      <p:to>
                                        <p:strVal val="visible"/>
                                      </p:to>
                                    </p:set>
                                    <p:animEffect transition="in" filter="slide(fromLeft)">
                                      <p:cBhvr>
                                        <p:cTn id="29" dur="500"/>
                                        <p:tgtEl>
                                          <p:spTgt spid="78951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89513"/>
                                        </p:tgtEl>
                                        <p:attrNameLst>
                                          <p:attrName>style.visibility</p:attrName>
                                        </p:attrNameLst>
                                      </p:cBhvr>
                                      <p:to>
                                        <p:strVal val="visible"/>
                                      </p:to>
                                    </p:set>
                                    <p:animEffect transition="in" filter="wipe(left)">
                                      <p:cBhvr>
                                        <p:cTn id="34" dur="500"/>
                                        <p:tgtEl>
                                          <p:spTgt spid="789513"/>
                                        </p:tgtEl>
                                      </p:cBhvr>
                                    </p:animEffect>
                                  </p:childTnLst>
                                </p:cTn>
                              </p:par>
                            </p:childTnLst>
                          </p:cTn>
                        </p:par>
                        <p:par>
                          <p:cTn id="35" fill="hold" nodeType="afterGroup">
                            <p:stCondLst>
                              <p:cond delay="500"/>
                            </p:stCondLst>
                            <p:childTnLst>
                              <p:par>
                                <p:cTn id="36" presetID="12" presetClass="entr" presetSubtype="8" fill="hold" grpId="0" nodeType="afterEffect">
                                  <p:stCondLst>
                                    <p:cond delay="0"/>
                                  </p:stCondLst>
                                  <p:childTnLst>
                                    <p:set>
                                      <p:cBhvr>
                                        <p:cTn id="37" dur="1" fill="hold">
                                          <p:stCondLst>
                                            <p:cond delay="0"/>
                                          </p:stCondLst>
                                        </p:cTn>
                                        <p:tgtEl>
                                          <p:spTgt spid="789514"/>
                                        </p:tgtEl>
                                        <p:attrNameLst>
                                          <p:attrName>style.visibility</p:attrName>
                                        </p:attrNameLst>
                                      </p:cBhvr>
                                      <p:to>
                                        <p:strVal val="visible"/>
                                      </p:to>
                                    </p:set>
                                    <p:animEffect transition="in" filter="slide(fromLeft)">
                                      <p:cBhvr>
                                        <p:cTn id="38" dur="500"/>
                                        <p:tgtEl>
                                          <p:spTgt spid="7895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9507" grpId="0" animBg="1" autoUpdateAnimBg="0"/>
      <p:bldP spid="789508" grpId="0" animBg="1" autoUpdateAnimBg="0"/>
      <p:bldP spid="789509" grpId="0" animBg="1" autoUpdateAnimBg="0"/>
      <p:bldP spid="789510" grpId="0" animBg="1" autoUpdateAnimBg="0"/>
      <p:bldP spid="789511" grpId="0" animBg="1" autoUpdateAnimBg="0"/>
      <p:bldP spid="789512" grpId="0" animBg="1" autoUpdateAnimBg="0"/>
      <p:bldP spid="789513" grpId="0" animBg="1" autoUpdateAnimBg="0"/>
      <p:bldP spid="789514"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0473" y="228635"/>
            <a:ext cx="7955193" cy="548634"/>
          </a:xfrm>
        </p:spPr>
        <p:txBody>
          <a:bodyPr/>
          <a:lstStyle/>
          <a:p>
            <a:r>
              <a:rPr lang="en-US" sz="1800" dirty="0" smtClean="0"/>
              <a:t>Figure 8.15 Processes wind throughout the organization</a:t>
            </a:r>
            <a:endParaRPr lang="en-US" sz="1800" dirty="0"/>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40</a:t>
            </a:fld>
            <a:endParaRPr lang="en-US" dirty="0">
              <a:cs typeface="+mn-cs"/>
            </a:endParaRPr>
          </a:p>
        </p:txBody>
      </p:sp>
      <p:pic>
        <p:nvPicPr>
          <p:cNvPr id="11266" name="Picture 2"/>
          <p:cNvPicPr>
            <a:picLocks noChangeAspect="1" noChangeArrowheads="1"/>
          </p:cNvPicPr>
          <p:nvPr/>
        </p:nvPicPr>
        <p:blipFill>
          <a:blip r:embed="rId3" cstate="print"/>
          <a:srcRect/>
          <a:stretch>
            <a:fillRect/>
          </a:stretch>
        </p:blipFill>
        <p:spPr bwMode="auto">
          <a:xfrm>
            <a:off x="468906" y="868708"/>
            <a:ext cx="8126410" cy="5029145"/>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594403" y="137196"/>
            <a:ext cx="7955193" cy="822951"/>
          </a:xfrm>
        </p:spPr>
        <p:txBody>
          <a:bodyPr/>
          <a:lstStyle/>
          <a:p>
            <a:pPr eaLnBrk="1" hangingPunct="1">
              <a:defRPr/>
            </a:pPr>
            <a:r>
              <a:rPr lang="en-US" dirty="0" smtClean="0"/>
              <a:t>Rates of Change</a:t>
            </a:r>
          </a:p>
        </p:txBody>
      </p:sp>
      <p:sp>
        <p:nvSpPr>
          <p:cNvPr id="791555" name="Rectangle 3"/>
          <p:cNvSpPr>
            <a:spLocks noGrp="1" noChangeArrowheads="1"/>
          </p:cNvSpPr>
          <p:nvPr>
            <p:ph sz="quarter" idx="13"/>
          </p:nvPr>
        </p:nvSpPr>
        <p:spPr>
          <a:xfrm>
            <a:off x="514350" y="1325903"/>
            <a:ext cx="7258015" cy="4846297"/>
          </a:xfrm>
        </p:spPr>
        <p:txBody>
          <a:bodyPr/>
          <a:lstStyle/>
          <a:p>
            <a:pPr eaLnBrk="1" hangingPunct="1">
              <a:spcBef>
                <a:spcPct val="30000"/>
              </a:spcBef>
              <a:defRPr/>
            </a:pPr>
            <a:r>
              <a:rPr lang="en-US" dirty="0" smtClean="0"/>
              <a:t>Evolutionary Change</a:t>
            </a:r>
          </a:p>
          <a:p>
            <a:pPr lvl="1" eaLnBrk="1" hangingPunct="1">
              <a:spcBef>
                <a:spcPct val="30000"/>
              </a:spcBef>
              <a:defRPr/>
            </a:pPr>
            <a:r>
              <a:rPr lang="en-US" dirty="0" smtClean="0"/>
              <a:t>The incremental steps taken to bring about progress and change</a:t>
            </a:r>
          </a:p>
          <a:p>
            <a:pPr eaLnBrk="1" hangingPunct="1">
              <a:spcBef>
                <a:spcPct val="30000"/>
              </a:spcBef>
              <a:defRPr/>
            </a:pPr>
            <a:r>
              <a:rPr lang="en-US" dirty="0" smtClean="0"/>
              <a:t>Revolutionary Change</a:t>
            </a:r>
          </a:p>
          <a:p>
            <a:pPr lvl="1" eaLnBrk="1" hangingPunct="1">
              <a:spcBef>
                <a:spcPct val="30000"/>
              </a:spcBef>
              <a:defRPr/>
            </a:pPr>
            <a:r>
              <a:rPr lang="en-US" dirty="0" smtClean="0"/>
              <a:t>Bold, discontinuous advances that bring about dramatic transformations in organizational strategies and structure</a:t>
            </a:r>
          </a:p>
        </p:txBody>
      </p:sp>
      <p:grpSp>
        <p:nvGrpSpPr>
          <p:cNvPr id="54279" name="Group 8"/>
          <p:cNvGrpSpPr>
            <a:grpSpLocks/>
          </p:cNvGrpSpPr>
          <p:nvPr/>
        </p:nvGrpSpPr>
        <p:grpSpPr bwMode="auto">
          <a:xfrm>
            <a:off x="274638" y="1051586"/>
            <a:ext cx="8594725" cy="5029145"/>
            <a:chOff x="173" y="144"/>
            <a:chExt cx="5414" cy="3981"/>
          </a:xfrm>
        </p:grpSpPr>
        <p:sp>
          <p:nvSpPr>
            <p:cNvPr id="54280" name="AutoShape 9"/>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4281" name="Oval 10"/>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7</a:t>
              </a:r>
            </a:p>
          </p:txBody>
        </p:sp>
      </p:grpSp>
      <p:sp>
        <p:nvSpPr>
          <p:cNvPr id="11"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41</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6891" name="Group 203"/>
          <p:cNvGraphicFramePr>
            <a:graphicFrameLocks noGrp="1"/>
          </p:cNvGraphicFramePr>
          <p:nvPr/>
        </p:nvGraphicFramePr>
        <p:xfrm>
          <a:off x="639763" y="1103313"/>
          <a:ext cx="7861300" cy="5029200"/>
        </p:xfrm>
        <a:graphic>
          <a:graphicData uri="http://schemas.openxmlformats.org/drawingml/2006/table">
            <a:tbl>
              <a:tblPr/>
              <a:tblGrid>
                <a:gridCol w="1371600"/>
                <a:gridCol w="3109912"/>
                <a:gridCol w="3379788"/>
              </a:tblGrid>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FACTORS </a:t>
                      </a:r>
                      <a:endParaRPr kumimoji="0" lang="en-US" sz="1400" b="1" i="0" u="none" strike="noStrike" cap="none" normalizeH="0" baseline="0" dirty="0" smtClean="0">
                        <a:ln>
                          <a:noFill/>
                        </a:ln>
                        <a:solidFill>
                          <a:schemeClr val="tx1"/>
                        </a:solidFill>
                        <a:effectLst/>
                        <a:latin typeface="Arial" charset="0"/>
                      </a:endParaRPr>
                    </a:p>
                  </a:txBody>
                  <a:tcPr marB="91440" anchor="b" horzOverflow="overflow">
                    <a:lnL cap="flat">
                      <a:noFill/>
                    </a:lnL>
                    <a:lnR>
                      <a:noFill/>
                    </a:lnR>
                    <a:lnT cap="flat">
                      <a:noFill/>
                    </a:lnT>
                    <a:lnB w="12700" cap="flat" cmpd="sng" algn="ctr">
                      <a:solidFill>
                        <a:srgbClr val="00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EVOLUTIONARY CHANGE </a:t>
                      </a:r>
                      <a:endParaRPr kumimoji="0" lang="en-US" sz="1400" b="1" i="0" u="none" strike="noStrike" cap="none" normalizeH="0" baseline="0" smtClean="0">
                        <a:ln>
                          <a:noFill/>
                        </a:ln>
                        <a:solidFill>
                          <a:schemeClr val="tx1"/>
                        </a:solidFill>
                        <a:effectLst/>
                        <a:latin typeface="Arial" charset="0"/>
                      </a:endParaRPr>
                    </a:p>
                  </a:txBody>
                  <a:tcPr marB="91440" anchor="b" horzOverflow="overflow">
                    <a:lnL>
                      <a:noFill/>
                    </a:lnL>
                    <a:lnR>
                      <a:noFill/>
                    </a:lnR>
                    <a:lnT cap="flat">
                      <a:noFill/>
                    </a:lnT>
                    <a:lnB w="12700" cap="flat" cmpd="sng" algn="ctr">
                      <a:solidFill>
                        <a:srgbClr val="006699"/>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REVOLUTIONARY CHANGE </a:t>
                      </a:r>
                      <a:endParaRPr kumimoji="0" lang="en-US" sz="1400" b="1" i="0" u="none" strike="noStrike" cap="none" normalizeH="0" baseline="0" dirty="0" smtClean="0">
                        <a:ln>
                          <a:noFill/>
                        </a:ln>
                        <a:solidFill>
                          <a:schemeClr val="tx1"/>
                        </a:solidFill>
                        <a:effectLst/>
                        <a:latin typeface="Arial" charset="0"/>
                      </a:endParaRPr>
                    </a:p>
                  </a:txBody>
                  <a:tcPr marB="91440" anchor="b" horzOverflow="overflow">
                    <a:lnL>
                      <a:noFill/>
                    </a:lnL>
                    <a:lnR cap="flat">
                      <a:noFill/>
                    </a:lnR>
                    <a:lnT cap="flat">
                      <a:noFill/>
                    </a:lnT>
                    <a:lnB w="12700" cap="flat" cmpd="sng" algn="ctr">
                      <a:solidFill>
                        <a:srgbClr val="006699"/>
                      </a:solidFill>
                      <a:prstDash val="solid"/>
                      <a:round/>
                      <a:headEnd type="none" w="med" len="med"/>
                      <a:tailEnd type="none" w="med" len="med"/>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Time Period</a:t>
                      </a:r>
                      <a:endParaRPr kumimoji="0" lang="en-US" sz="1400" b="1" i="0" u="none" strike="noStrike" cap="none" normalizeH="0" baseline="0" smtClean="0">
                        <a:ln>
                          <a:noFill/>
                        </a:ln>
                        <a:solidFill>
                          <a:schemeClr val="tx1"/>
                        </a:solidFill>
                        <a:effectLst/>
                        <a:latin typeface="Arial" charset="0"/>
                      </a:endParaRPr>
                    </a:p>
                  </a:txBody>
                  <a:tcPr marT="91440" anchor="b" horzOverflow="overflow">
                    <a:lnL cap="flat">
                      <a:noFill/>
                    </a:lnL>
                    <a:lnR>
                      <a:noFill/>
                    </a:lnR>
                    <a:lnT w="12700" cap="flat" cmpd="sng" algn="ctr">
                      <a:solidFill>
                        <a:srgbClr val="006699"/>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 Longer </a:t>
                      </a:r>
                      <a:endParaRPr kumimoji="0" lang="en-US" sz="1400" b="1" i="0" u="none" strike="noStrike" cap="none" normalizeH="0" baseline="0" dirty="0" smtClean="0">
                        <a:ln>
                          <a:noFill/>
                        </a:ln>
                        <a:solidFill>
                          <a:schemeClr val="tx1"/>
                        </a:solidFill>
                        <a:effectLst/>
                        <a:latin typeface="Arial" charset="0"/>
                      </a:endParaRPr>
                    </a:p>
                  </a:txBody>
                  <a:tcPr marT="91440" anchor="b" horzOverflow="overflow">
                    <a:lnL>
                      <a:noFill/>
                    </a:lnL>
                    <a:lnR>
                      <a:noFill/>
                    </a:lnR>
                    <a:lnT w="12700" cap="flat" cmpd="sng" algn="ctr">
                      <a:solidFill>
                        <a:srgbClr val="006699"/>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Shorter </a:t>
                      </a:r>
                      <a:endParaRPr kumimoji="0" lang="en-US" sz="1400" b="1" i="0" u="none" strike="noStrike" cap="none" normalizeH="0" baseline="0" smtClean="0">
                        <a:ln>
                          <a:noFill/>
                        </a:ln>
                        <a:solidFill>
                          <a:schemeClr val="tx1"/>
                        </a:solidFill>
                        <a:effectLst/>
                        <a:latin typeface="Arial" charset="0"/>
                      </a:endParaRPr>
                    </a:p>
                  </a:txBody>
                  <a:tcPr marT="91440" anchor="b" horzOverflow="overflow">
                    <a:lnL>
                      <a:noFill/>
                    </a:lnL>
                    <a:lnR cap="flat">
                      <a:noFill/>
                    </a:lnR>
                    <a:lnT w="12700" cap="flat" cmpd="sng" algn="ctr">
                      <a:solidFill>
                        <a:srgbClr val="006699"/>
                      </a:solidFill>
                      <a:prstDash val="solid"/>
                      <a:round/>
                      <a:headEnd type="none" w="med" len="med"/>
                      <a:tailEnd type="none" w="med" len="med"/>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Strategy </a:t>
                      </a:r>
                      <a:endParaRPr kumimoji="0" lang="en-US" sz="1400" b="1" i="0" u="none" strike="noStrike" cap="none" normalizeH="0" baseline="0" smtClean="0">
                        <a:ln>
                          <a:noFill/>
                        </a:ln>
                        <a:solidFill>
                          <a:schemeClr val="tx1"/>
                        </a:solidFill>
                        <a:effectLst/>
                        <a:latin typeface="Arial" charset="0"/>
                      </a:endParaRPr>
                    </a:p>
                  </a:txBody>
                  <a:tcPr marT="13716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Strategy refocused on core business</a:t>
                      </a:r>
                      <a:br>
                        <a:rPr kumimoji="0" lang="en-US" sz="1400" b="0" i="0" u="none" strike="noStrike" cap="none" normalizeH="0" baseline="0" smtClean="0">
                          <a:ln>
                            <a:noFill/>
                          </a:ln>
                          <a:solidFill>
                            <a:schemeClr val="tx1"/>
                          </a:solidFill>
                          <a:effectLst/>
                          <a:latin typeface="Arial" charset="0"/>
                          <a:cs typeface="Arial" charset="0"/>
                        </a:rPr>
                      </a:br>
                      <a:r>
                        <a:rPr kumimoji="0" lang="en-US" sz="1400" b="0" i="0" u="none" strike="noStrike" cap="none" normalizeH="0" baseline="0" smtClean="0">
                          <a:ln>
                            <a:noFill/>
                          </a:ln>
                          <a:solidFill>
                            <a:schemeClr val="tx1"/>
                          </a:solidFill>
                          <a:effectLst/>
                          <a:latin typeface="Arial" charset="0"/>
                          <a:cs typeface="Arial" charset="0"/>
                        </a:rPr>
                        <a:t>Noncore businesses sold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Strategy focused on downsizing</a:t>
                      </a:r>
                      <a:br>
                        <a:rPr kumimoji="0" lang="en-US" sz="1400" b="0" i="0" u="none" strike="noStrike" cap="none" normalizeH="0" baseline="0" dirty="0" smtClean="0">
                          <a:ln>
                            <a:noFill/>
                          </a:ln>
                          <a:solidFill>
                            <a:schemeClr val="tx1"/>
                          </a:solidFill>
                          <a:effectLst/>
                          <a:latin typeface="Arial" charset="0"/>
                          <a:cs typeface="Arial" charset="0"/>
                        </a:rPr>
                      </a:br>
                      <a:r>
                        <a:rPr kumimoji="0" lang="en-US" sz="1400" b="0" i="0" u="none" strike="noStrike" cap="none" normalizeH="0" baseline="0" dirty="0" smtClean="0">
                          <a:ln>
                            <a:noFill/>
                          </a:ln>
                          <a:solidFill>
                            <a:schemeClr val="tx1"/>
                          </a:solidFill>
                          <a:effectLst/>
                          <a:latin typeface="Arial" charset="0"/>
                          <a:cs typeface="Arial" charset="0"/>
                        </a:rPr>
                        <a:t>Older plants closed Jobs eliminated </a:t>
                      </a:r>
                      <a:endParaRPr kumimoji="0" lang="en-US" sz="1400" b="0" i="0" u="none" strike="noStrike" cap="none" normalizeH="0" baseline="0" dirty="0" smtClean="0">
                        <a:ln>
                          <a:noFill/>
                        </a:ln>
                        <a:solidFill>
                          <a:schemeClr val="tx1"/>
                        </a:solidFill>
                        <a:effectLst/>
                        <a:latin typeface="Arial" charset="0"/>
                      </a:endParaRPr>
                    </a:p>
                  </a:txBody>
                  <a:tcPr marT="137160" horzOverflow="overflow">
                    <a:lnL>
                      <a:noFill/>
                    </a:lnL>
                    <a:lnR cap="flat">
                      <a:noFill/>
                    </a:lnR>
                    <a:lnT>
                      <a:noFill/>
                    </a:lnT>
                    <a:lnB>
                      <a:noFill/>
                    </a:lnB>
                    <a:lnTlToBr>
                      <a:noFill/>
                    </a:lnTlToBr>
                    <a:lnBlToTr>
                      <a:noFill/>
                    </a:lnBlToTr>
                    <a:noFill/>
                  </a:tcPr>
                </a:tc>
              </a:tr>
              <a:tr h="73342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Structure </a:t>
                      </a:r>
                      <a:endParaRPr kumimoji="0" lang="en-US" sz="1400" b="1" i="0" u="none" strike="noStrike" cap="none" normalizeH="0" baseline="0" dirty="0" smtClean="0">
                        <a:ln>
                          <a:noFill/>
                        </a:ln>
                        <a:solidFill>
                          <a:schemeClr val="tx1"/>
                        </a:solidFill>
                        <a:effectLst/>
                        <a:latin typeface="Arial" charset="0"/>
                      </a:endParaRPr>
                    </a:p>
                  </a:txBody>
                  <a:tcPr marT="13716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New unit created </a:t>
                      </a:r>
                      <a:endParaRPr kumimoji="0" lang="en-US" sz="1400" b="0" i="0" u="none" strike="noStrike" cap="none" normalizeH="0" baseline="0" smtClean="0">
                        <a:ln>
                          <a:noFill/>
                        </a:ln>
                        <a:solidFill>
                          <a:schemeClr val="tx1"/>
                        </a:solidFill>
                        <a:effectLst/>
                        <a:latin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Reorganize several units into one unit </a:t>
                      </a:r>
                      <a:endParaRPr kumimoji="0" lang="en-US" sz="1400" b="0" i="0" u="none" strike="noStrike" cap="none" normalizeH="0" baseline="0" smtClean="0">
                        <a:ln>
                          <a:noFill/>
                        </a:ln>
                        <a:solidFill>
                          <a:schemeClr val="tx1"/>
                        </a:solidFill>
                        <a:effectLst/>
                        <a:latin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Experienced manager hired to lead new unit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Large percentage of headquarters staff eliminated </a:t>
                      </a:r>
                      <a:endParaRPr kumimoji="0" lang="en-US" sz="1400" b="0" i="0" u="none" strike="noStrike" cap="none" normalizeH="0" baseline="0" smtClean="0">
                        <a:ln>
                          <a:noFill/>
                        </a:ln>
                        <a:solidFill>
                          <a:schemeClr val="tx1"/>
                        </a:solidFill>
                        <a:effectLst/>
                        <a:latin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Large percentage of management eliminated</a:t>
                      </a:r>
                      <a:endParaRPr kumimoji="0" lang="en-US" sz="1400" b="0" i="0" u="none" strike="noStrike" cap="none" normalizeH="0" baseline="0" smtClean="0">
                        <a:ln>
                          <a:noFill/>
                        </a:ln>
                        <a:solidFill>
                          <a:schemeClr val="tx1"/>
                        </a:solidFill>
                        <a:effectLst/>
                        <a:latin typeface="Arial" charset="0"/>
                      </a:endParaRPr>
                    </a:p>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Many nonmanagerial employees eliminated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cap="flat">
                      <a:noFill/>
                    </a:lnR>
                    <a:lnT>
                      <a:noFill/>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Culture</a:t>
                      </a:r>
                      <a:endParaRPr kumimoji="0" lang="en-US" sz="1400" b="1" i="0" u="none" strike="noStrike" cap="none" normalizeH="0" baseline="0" smtClean="0">
                        <a:ln>
                          <a:noFill/>
                        </a:ln>
                        <a:solidFill>
                          <a:schemeClr val="tx1"/>
                        </a:solidFill>
                        <a:effectLst/>
                        <a:latin typeface="Arial" charset="0"/>
                      </a:endParaRPr>
                    </a:p>
                  </a:txBody>
                  <a:tcPr marT="13716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Core values identified</a:t>
                      </a:r>
                      <a:br>
                        <a:rPr kumimoji="0" lang="en-US" sz="1400" b="0" i="0" u="none" strike="noStrike" cap="none" normalizeH="0" baseline="0" smtClean="0">
                          <a:ln>
                            <a:noFill/>
                          </a:ln>
                          <a:solidFill>
                            <a:schemeClr val="tx1"/>
                          </a:solidFill>
                          <a:effectLst/>
                          <a:latin typeface="Arial" charset="0"/>
                          <a:cs typeface="Arial" charset="0"/>
                        </a:rPr>
                      </a:br>
                      <a:r>
                        <a:rPr kumimoji="0" lang="en-US" sz="1400" b="0" i="0" u="none" strike="noStrike" cap="none" normalizeH="0" baseline="0" smtClean="0">
                          <a:ln>
                            <a:noFill/>
                          </a:ln>
                          <a:solidFill>
                            <a:schemeClr val="tx1"/>
                          </a:solidFill>
                          <a:effectLst/>
                          <a:latin typeface="Arial" charset="0"/>
                          <a:cs typeface="Arial" charset="0"/>
                        </a:rPr>
                        <a:t>Culture reshaped to stress accountability, quality, and cycle time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Organization focused on cost cutting</a:t>
                      </a:r>
                      <a:br>
                        <a:rPr kumimoji="0" lang="en-US" sz="1400" b="0" i="0" u="none" strike="noStrike" cap="none" normalizeH="0" baseline="0" smtClean="0">
                          <a:ln>
                            <a:noFill/>
                          </a:ln>
                          <a:solidFill>
                            <a:schemeClr val="tx1"/>
                          </a:solidFill>
                          <a:effectLst/>
                          <a:latin typeface="Arial" charset="0"/>
                          <a:cs typeface="Arial" charset="0"/>
                        </a:rPr>
                      </a:br>
                      <a:r>
                        <a:rPr kumimoji="0" lang="en-US" sz="1400" b="0" i="0" u="none" strike="noStrike" cap="none" normalizeH="0" baseline="0" smtClean="0">
                          <a:ln>
                            <a:noFill/>
                          </a:ln>
                          <a:solidFill>
                            <a:schemeClr val="tx1"/>
                          </a:solidFill>
                          <a:effectLst/>
                          <a:latin typeface="Arial" charset="0"/>
                          <a:cs typeface="Arial" charset="0"/>
                        </a:rPr>
                        <a:t>Cultural change bypassed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cap="flat">
                      <a:noFill/>
                    </a:lnR>
                    <a:lnT>
                      <a:noFill/>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People </a:t>
                      </a:r>
                      <a:endParaRPr kumimoji="0" lang="en-US" sz="1400" b="1" i="0" u="none" strike="noStrike" cap="none" normalizeH="0" baseline="0" smtClean="0">
                        <a:ln>
                          <a:noFill/>
                        </a:ln>
                        <a:solidFill>
                          <a:schemeClr val="tx1"/>
                        </a:solidFill>
                        <a:effectLst/>
                        <a:latin typeface="Arial" charset="0"/>
                      </a:endParaRPr>
                    </a:p>
                  </a:txBody>
                  <a:tcPr marT="137160"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Morale positive</a:t>
                      </a:r>
                      <a:br>
                        <a:rPr kumimoji="0" lang="en-US" sz="1400" b="0" i="0" u="none" strike="noStrike" cap="none" normalizeH="0" baseline="0" smtClean="0">
                          <a:ln>
                            <a:noFill/>
                          </a:ln>
                          <a:solidFill>
                            <a:schemeClr val="tx1"/>
                          </a:solidFill>
                          <a:effectLst/>
                          <a:latin typeface="Arial" charset="0"/>
                          <a:cs typeface="Arial" charset="0"/>
                        </a:rPr>
                      </a:br>
                      <a:r>
                        <a:rPr kumimoji="0" lang="en-US" sz="1400" b="0" i="0" u="none" strike="noStrike" cap="none" normalizeH="0" baseline="0" smtClean="0">
                          <a:ln>
                            <a:noFill/>
                          </a:ln>
                          <a:solidFill>
                            <a:schemeClr val="tx1"/>
                          </a:solidFill>
                          <a:effectLst/>
                          <a:latin typeface="Arial" charset="0"/>
                          <a:cs typeface="Arial" charset="0"/>
                        </a:rPr>
                        <a:t>Future bright </a:t>
                      </a:r>
                      <a:br>
                        <a:rPr kumimoji="0" lang="en-US" sz="1400" b="0" i="0" u="none" strike="noStrike" cap="none" normalizeH="0" baseline="0" smtClean="0">
                          <a:ln>
                            <a:noFill/>
                          </a:ln>
                          <a:solidFill>
                            <a:schemeClr val="tx1"/>
                          </a:solidFill>
                          <a:effectLst/>
                          <a:latin typeface="Arial" charset="0"/>
                          <a:cs typeface="Arial" charset="0"/>
                        </a:rPr>
                      </a:br>
                      <a:r>
                        <a:rPr kumimoji="0" lang="en-US" sz="1400" b="0" i="0" u="none" strike="noStrike" cap="none" normalizeH="0" baseline="0" smtClean="0">
                          <a:ln>
                            <a:noFill/>
                          </a:ln>
                          <a:solidFill>
                            <a:schemeClr val="tx1"/>
                          </a:solidFill>
                          <a:effectLst/>
                          <a:latin typeface="Arial" charset="0"/>
                          <a:cs typeface="Arial" charset="0"/>
                        </a:rPr>
                        <a:t>Communication open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a:noFill/>
                    </a:lnR>
                    <a:lnT>
                      <a:noFill/>
                    </a:lnT>
                    <a:lnB>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Morale negative</a:t>
                      </a:r>
                      <a:br>
                        <a:rPr kumimoji="0" lang="en-US" sz="1400" b="0" i="0" u="none" strike="noStrike" cap="none" normalizeH="0" baseline="0" smtClean="0">
                          <a:ln>
                            <a:noFill/>
                          </a:ln>
                          <a:solidFill>
                            <a:schemeClr val="tx1"/>
                          </a:solidFill>
                          <a:effectLst/>
                          <a:latin typeface="Arial" charset="0"/>
                          <a:cs typeface="Arial" charset="0"/>
                        </a:rPr>
                      </a:br>
                      <a:r>
                        <a:rPr kumimoji="0" lang="en-US" sz="1400" b="0" i="0" u="none" strike="noStrike" cap="none" normalizeH="0" baseline="0" smtClean="0">
                          <a:ln>
                            <a:noFill/>
                          </a:ln>
                          <a:solidFill>
                            <a:schemeClr val="tx1"/>
                          </a:solidFill>
                          <a:effectLst/>
                          <a:latin typeface="Arial" charset="0"/>
                          <a:cs typeface="Arial" charset="0"/>
                        </a:rPr>
                        <a:t>Future uncertain</a:t>
                      </a:r>
                      <a:br>
                        <a:rPr kumimoji="0" lang="en-US" sz="1400" b="0" i="0" u="none" strike="noStrike" cap="none" normalizeH="0" baseline="0" smtClean="0">
                          <a:ln>
                            <a:noFill/>
                          </a:ln>
                          <a:solidFill>
                            <a:schemeClr val="tx1"/>
                          </a:solidFill>
                          <a:effectLst/>
                          <a:latin typeface="Arial" charset="0"/>
                          <a:cs typeface="Arial" charset="0"/>
                        </a:rPr>
                      </a:br>
                      <a:r>
                        <a:rPr kumimoji="0" lang="en-US" sz="1400" b="0" i="0" u="none" strike="noStrike" cap="none" normalizeH="0" baseline="0" smtClean="0">
                          <a:ln>
                            <a:noFill/>
                          </a:ln>
                          <a:solidFill>
                            <a:schemeClr val="tx1"/>
                          </a:solidFill>
                          <a:effectLst/>
                          <a:latin typeface="Arial" charset="0"/>
                          <a:cs typeface="Arial" charset="0"/>
                        </a:rPr>
                        <a:t>Communication sporadic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cap="flat">
                      <a:noFill/>
                    </a:lnR>
                    <a:lnT>
                      <a:noFill/>
                    </a:lnT>
                    <a:lnB>
                      <a:noFill/>
                    </a:lnB>
                    <a:lnTlToBr>
                      <a:noFill/>
                    </a:lnTlToBr>
                    <a:lnBlToTr>
                      <a:noFill/>
                    </a:lnBlToTr>
                    <a:noFill/>
                  </a:tcPr>
                </a:tc>
              </a:tr>
              <a:tr h="24447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Finance </a:t>
                      </a:r>
                      <a:endParaRPr kumimoji="0" lang="en-US" sz="1400" b="1" i="0" u="none" strike="noStrike" cap="none" normalizeH="0" baseline="0" dirty="0" smtClean="0">
                        <a:ln>
                          <a:noFill/>
                        </a:ln>
                        <a:solidFill>
                          <a:schemeClr val="tx1"/>
                        </a:solidFill>
                        <a:effectLst/>
                        <a:latin typeface="Arial" charset="0"/>
                      </a:endParaRPr>
                    </a:p>
                  </a:txBody>
                  <a:tcPr marT="137160"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Debt reduced by sale of noncore businesses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Debt eliminated by the stream-lining of operations and the selling of assets </a:t>
                      </a:r>
                      <a:endParaRPr kumimoji="0" lang="en-US" sz="1400" b="0" i="0" u="none" strike="noStrike" cap="none" normalizeH="0" baseline="0" smtClean="0">
                        <a:ln>
                          <a:noFill/>
                        </a:ln>
                        <a:solidFill>
                          <a:schemeClr val="tx1"/>
                        </a:solidFill>
                        <a:effectLst/>
                        <a:latin typeface="Arial" charset="0"/>
                      </a:endParaRPr>
                    </a:p>
                  </a:txBody>
                  <a:tcPr marT="137160" horzOverflow="overflow">
                    <a:lnL>
                      <a:noFill/>
                    </a:lnL>
                    <a:lnR cap="flat">
                      <a:noFill/>
                    </a:lnR>
                    <a:lnT>
                      <a:noFill/>
                    </a:lnT>
                    <a:lnB cap="flat">
                      <a:noFill/>
                    </a:lnB>
                    <a:lnTlToBr>
                      <a:noFill/>
                    </a:lnTlToBr>
                    <a:lnBlToTr>
                      <a:noFill/>
                    </a:lnBlToTr>
                    <a:noFill/>
                  </a:tcPr>
                </a:tc>
              </a:tr>
            </a:tbl>
          </a:graphicData>
        </a:graphic>
      </p:graphicFrame>
      <p:sp>
        <p:nvSpPr>
          <p:cNvPr id="3" name="Title 2"/>
          <p:cNvSpPr>
            <a:spLocks noGrp="1"/>
          </p:cNvSpPr>
          <p:nvPr>
            <p:ph type="title"/>
          </p:nvPr>
        </p:nvSpPr>
        <p:spPr>
          <a:xfrm>
            <a:off x="548683" y="411513"/>
            <a:ext cx="8412389" cy="640073"/>
          </a:xfrm>
        </p:spPr>
        <p:txBody>
          <a:bodyPr/>
          <a:lstStyle/>
          <a:p>
            <a:r>
              <a:rPr lang="en-US" sz="1800" dirty="0" smtClean="0"/>
              <a:t>Figure 8.16 Examples of evolutionary and revolutionary change</a:t>
            </a:r>
            <a:endParaRPr lang="en-US" sz="1800" dirty="0"/>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42</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Rectangle 2"/>
          <p:cNvSpPr>
            <a:spLocks noGrp="1" noChangeArrowheads="1"/>
          </p:cNvSpPr>
          <p:nvPr>
            <p:ph type="title"/>
          </p:nvPr>
        </p:nvSpPr>
        <p:spPr>
          <a:xfrm>
            <a:off x="548683" y="411513"/>
            <a:ext cx="7955193" cy="1005829"/>
          </a:xfrm>
        </p:spPr>
        <p:txBody>
          <a:bodyPr/>
          <a:lstStyle/>
          <a:p>
            <a:pPr eaLnBrk="1" hangingPunct="1">
              <a:defRPr/>
            </a:pPr>
            <a:r>
              <a:rPr lang="en-US" dirty="0" smtClean="0"/>
              <a:t>Management and Change</a:t>
            </a:r>
          </a:p>
        </p:txBody>
      </p:sp>
      <p:sp>
        <p:nvSpPr>
          <p:cNvPr id="792579" name="Rectangle 3"/>
          <p:cNvSpPr>
            <a:spLocks noChangeArrowheads="1"/>
          </p:cNvSpPr>
          <p:nvPr/>
        </p:nvSpPr>
        <p:spPr bwMode="blackWhite">
          <a:xfrm>
            <a:off x="609600" y="1508125"/>
            <a:ext cx="2209800" cy="10668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a:solidFill>
                  <a:srgbClr val="FFFFFF"/>
                </a:solidFill>
                <a:effectLst>
                  <a:outerShdw blurRad="38100" dist="38100" dir="2700000" algn="tl">
                    <a:srgbClr val="000000"/>
                  </a:outerShdw>
                </a:effectLst>
                <a:latin typeface="Arial" charset="0"/>
              </a:rPr>
              <a:t>Top Managers</a:t>
            </a:r>
          </a:p>
        </p:txBody>
      </p:sp>
      <p:sp>
        <p:nvSpPr>
          <p:cNvPr id="792580" name="Rectangle 4"/>
          <p:cNvSpPr>
            <a:spLocks noChangeArrowheads="1"/>
          </p:cNvSpPr>
          <p:nvPr/>
        </p:nvSpPr>
        <p:spPr bwMode="blackWhite">
          <a:xfrm>
            <a:off x="609600" y="3925888"/>
            <a:ext cx="2209800" cy="160655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a:solidFill>
                  <a:srgbClr val="FFFFFF"/>
                </a:solidFill>
                <a:effectLst>
                  <a:outerShdw blurRad="38100" dist="38100" dir="2700000" algn="tl">
                    <a:srgbClr val="000000"/>
                  </a:outerShdw>
                </a:effectLst>
                <a:latin typeface="Arial" charset="0"/>
              </a:rPr>
              <a:t>First-Line Managers</a:t>
            </a:r>
          </a:p>
        </p:txBody>
      </p:sp>
      <p:sp>
        <p:nvSpPr>
          <p:cNvPr id="792581" name="Rectangle 5"/>
          <p:cNvSpPr>
            <a:spLocks noChangeArrowheads="1"/>
          </p:cNvSpPr>
          <p:nvPr/>
        </p:nvSpPr>
        <p:spPr bwMode="blackWhite">
          <a:xfrm>
            <a:off x="609600" y="2752725"/>
            <a:ext cx="2209800"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a:solidFill>
                  <a:srgbClr val="FFFFFF"/>
                </a:solidFill>
                <a:effectLst>
                  <a:outerShdw blurRad="38100" dist="38100" dir="2700000" algn="tl">
                    <a:srgbClr val="000000"/>
                  </a:outerShdw>
                </a:effectLst>
                <a:latin typeface="Arial" charset="0"/>
              </a:rPr>
              <a:t>Middle Managers</a:t>
            </a:r>
          </a:p>
        </p:txBody>
      </p:sp>
      <p:sp>
        <p:nvSpPr>
          <p:cNvPr id="792582" name="Rectangle 6"/>
          <p:cNvSpPr>
            <a:spLocks noChangeArrowheads="1"/>
          </p:cNvSpPr>
          <p:nvPr/>
        </p:nvSpPr>
        <p:spPr bwMode="blackWhite">
          <a:xfrm>
            <a:off x="2817813" y="1508125"/>
            <a:ext cx="5715000" cy="106680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marL="238125" indent="-238125" eaLnBrk="0" hangingPunct="0">
              <a:buFontTx/>
              <a:buChar char="•"/>
            </a:pPr>
            <a:r>
              <a:rPr lang="en-US" sz="2000"/>
              <a:t>Sensitive to the external environment</a:t>
            </a:r>
          </a:p>
          <a:p>
            <a:pPr marL="238125" indent="-238125" eaLnBrk="0" hangingPunct="0">
              <a:buFontTx/>
              <a:buChar char="•"/>
            </a:pPr>
            <a:r>
              <a:rPr lang="en-US" sz="2000"/>
              <a:t>Need to stay tuned to the environment</a:t>
            </a:r>
          </a:p>
        </p:txBody>
      </p:sp>
      <p:sp>
        <p:nvSpPr>
          <p:cNvPr id="792583" name="Rectangle 7"/>
          <p:cNvSpPr>
            <a:spLocks noChangeArrowheads="1"/>
          </p:cNvSpPr>
          <p:nvPr/>
        </p:nvSpPr>
        <p:spPr bwMode="blackWhite">
          <a:xfrm>
            <a:off x="2813050" y="2752725"/>
            <a:ext cx="5711825"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marL="238125" indent="-238125" eaLnBrk="0" hangingPunct="0">
              <a:buFontTx/>
              <a:buChar char="•"/>
            </a:pPr>
            <a:r>
              <a:rPr lang="en-US" sz="2000"/>
              <a:t>Likely will face structural, process-oriented, </a:t>
            </a:r>
            <a:br>
              <a:rPr lang="en-US" sz="2000"/>
            </a:br>
            <a:r>
              <a:rPr lang="en-US" sz="2000"/>
              <a:t>or people-centered changes</a:t>
            </a:r>
          </a:p>
        </p:txBody>
      </p:sp>
      <p:sp>
        <p:nvSpPr>
          <p:cNvPr id="792584" name="Rectangle 8"/>
          <p:cNvSpPr>
            <a:spLocks noChangeArrowheads="1"/>
          </p:cNvSpPr>
          <p:nvPr/>
        </p:nvSpPr>
        <p:spPr bwMode="blackWhite">
          <a:xfrm>
            <a:off x="2819400" y="3925888"/>
            <a:ext cx="5713413" cy="16065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marL="238125" indent="-238125" eaLnBrk="0" hangingPunct="0">
              <a:buFontTx/>
              <a:buChar char="•"/>
            </a:pPr>
            <a:r>
              <a:rPr lang="en-US" sz="2000"/>
              <a:t>Participate in discussions about strategic or </a:t>
            </a:r>
            <a:br>
              <a:rPr lang="en-US" sz="2000"/>
            </a:br>
            <a:r>
              <a:rPr lang="en-US" sz="2000"/>
              <a:t>structural changes.</a:t>
            </a:r>
          </a:p>
          <a:p>
            <a:pPr marL="238125" indent="-238125" eaLnBrk="0" hangingPunct="0">
              <a:buFontTx/>
              <a:buChar char="•"/>
            </a:pPr>
            <a:r>
              <a:rPr lang="en-US" sz="2000"/>
              <a:t>Institute process-oriented and people-centered change</a:t>
            </a:r>
          </a:p>
        </p:txBody>
      </p:sp>
      <p:sp>
        <p:nvSpPr>
          <p:cNvPr id="1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43</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2579"/>
                                        </p:tgtEl>
                                        <p:attrNameLst>
                                          <p:attrName>style.visibility</p:attrName>
                                        </p:attrNameLst>
                                      </p:cBhvr>
                                      <p:to>
                                        <p:strVal val="visible"/>
                                      </p:to>
                                    </p:set>
                                    <p:animEffect transition="in" filter="wipe(left)">
                                      <p:cBhvr>
                                        <p:cTn id="7" dur="500"/>
                                        <p:tgtEl>
                                          <p:spTgt spid="792579"/>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92582"/>
                                        </p:tgtEl>
                                        <p:attrNameLst>
                                          <p:attrName>style.visibility</p:attrName>
                                        </p:attrNameLst>
                                      </p:cBhvr>
                                      <p:to>
                                        <p:strVal val="visible"/>
                                      </p:to>
                                    </p:set>
                                    <p:animEffect transition="in" filter="slide(fromLeft)">
                                      <p:cBhvr>
                                        <p:cTn id="11" dur="500"/>
                                        <p:tgtEl>
                                          <p:spTgt spid="79258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92581"/>
                                        </p:tgtEl>
                                        <p:attrNameLst>
                                          <p:attrName>style.visibility</p:attrName>
                                        </p:attrNameLst>
                                      </p:cBhvr>
                                      <p:to>
                                        <p:strVal val="visible"/>
                                      </p:to>
                                    </p:set>
                                    <p:animEffect transition="in" filter="wipe(left)">
                                      <p:cBhvr>
                                        <p:cTn id="16" dur="500"/>
                                        <p:tgtEl>
                                          <p:spTgt spid="792581"/>
                                        </p:tgtEl>
                                      </p:cBhvr>
                                    </p:animEffect>
                                  </p:childTnLst>
                                </p:cTn>
                              </p:par>
                            </p:childTnLst>
                          </p:cTn>
                        </p:par>
                        <p:par>
                          <p:cTn id="17" fill="hold" nodeType="afterGroup">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792583"/>
                                        </p:tgtEl>
                                        <p:attrNameLst>
                                          <p:attrName>style.visibility</p:attrName>
                                        </p:attrNameLst>
                                      </p:cBhvr>
                                      <p:to>
                                        <p:strVal val="visible"/>
                                      </p:to>
                                    </p:set>
                                    <p:animEffect transition="in" filter="slide(fromLeft)">
                                      <p:cBhvr>
                                        <p:cTn id="20" dur="500"/>
                                        <p:tgtEl>
                                          <p:spTgt spid="79258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92580"/>
                                        </p:tgtEl>
                                        <p:attrNameLst>
                                          <p:attrName>style.visibility</p:attrName>
                                        </p:attrNameLst>
                                      </p:cBhvr>
                                      <p:to>
                                        <p:strVal val="visible"/>
                                      </p:to>
                                    </p:set>
                                    <p:animEffect transition="in" filter="wipe(left)">
                                      <p:cBhvr>
                                        <p:cTn id="25" dur="500"/>
                                        <p:tgtEl>
                                          <p:spTgt spid="792580"/>
                                        </p:tgtEl>
                                      </p:cBhvr>
                                    </p:animEffect>
                                  </p:childTnLst>
                                </p:cTn>
                              </p:par>
                            </p:childTnLst>
                          </p:cTn>
                        </p:par>
                        <p:par>
                          <p:cTn id="26" fill="hold" nodeType="afterGroup">
                            <p:stCondLst>
                              <p:cond delay="500"/>
                            </p:stCondLst>
                            <p:childTnLst>
                              <p:par>
                                <p:cTn id="27" presetID="12" presetClass="entr" presetSubtype="8" fill="hold" grpId="0" nodeType="afterEffect">
                                  <p:stCondLst>
                                    <p:cond delay="0"/>
                                  </p:stCondLst>
                                  <p:childTnLst>
                                    <p:set>
                                      <p:cBhvr>
                                        <p:cTn id="28" dur="1" fill="hold">
                                          <p:stCondLst>
                                            <p:cond delay="0"/>
                                          </p:stCondLst>
                                        </p:cTn>
                                        <p:tgtEl>
                                          <p:spTgt spid="792584"/>
                                        </p:tgtEl>
                                        <p:attrNameLst>
                                          <p:attrName>style.visibility</p:attrName>
                                        </p:attrNameLst>
                                      </p:cBhvr>
                                      <p:to>
                                        <p:strVal val="visible"/>
                                      </p:to>
                                    </p:set>
                                    <p:animEffect transition="in" filter="slide(fromLeft)">
                                      <p:cBhvr>
                                        <p:cTn id="29" dur="500"/>
                                        <p:tgtEl>
                                          <p:spTgt spid="792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2579" grpId="0" animBg="1" autoUpdateAnimBg="0"/>
      <p:bldP spid="792580" grpId="0" animBg="1" autoUpdateAnimBg="0"/>
      <p:bldP spid="792581" grpId="0" animBg="1" autoUpdateAnimBg="0"/>
      <p:bldP spid="792582" grpId="0" animBg="1" autoUpdateAnimBg="0"/>
      <p:bldP spid="792583" grpId="0" animBg="1" autoUpdateAnimBg="0"/>
      <p:bldP spid="792584"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ChangeArrowheads="1"/>
          </p:cNvSpPr>
          <p:nvPr>
            <p:ph type="title"/>
          </p:nvPr>
        </p:nvSpPr>
        <p:spPr>
          <a:xfrm>
            <a:off x="569682" y="228600"/>
            <a:ext cx="7955193" cy="822986"/>
          </a:xfrm>
        </p:spPr>
        <p:txBody>
          <a:bodyPr/>
          <a:lstStyle/>
          <a:p>
            <a:pPr eaLnBrk="1" hangingPunct="1">
              <a:defRPr/>
            </a:pPr>
            <a:r>
              <a:rPr lang="en-US" dirty="0" smtClean="0"/>
              <a:t>Management and Change</a:t>
            </a:r>
          </a:p>
        </p:txBody>
      </p:sp>
      <p:sp>
        <p:nvSpPr>
          <p:cNvPr id="794627" name="Rectangle 3"/>
          <p:cNvSpPr>
            <a:spLocks noChangeArrowheads="1"/>
          </p:cNvSpPr>
          <p:nvPr/>
        </p:nvSpPr>
        <p:spPr bwMode="blackWhite">
          <a:xfrm>
            <a:off x="609600" y="1233488"/>
            <a:ext cx="2209800" cy="15240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a:solidFill>
                  <a:srgbClr val="FFFFFF"/>
                </a:solidFill>
                <a:effectLst>
                  <a:outerShdw blurRad="38100" dist="38100" dir="2700000" algn="tl">
                    <a:srgbClr val="000000"/>
                  </a:outerShdw>
                </a:effectLst>
                <a:latin typeface="Arial" charset="0"/>
              </a:rPr>
              <a:t>Planned</a:t>
            </a:r>
            <a:br>
              <a:rPr lang="en-US" sz="2400" b="1">
                <a:solidFill>
                  <a:srgbClr val="FFFFFF"/>
                </a:solidFill>
                <a:effectLst>
                  <a:outerShdw blurRad="38100" dist="38100" dir="2700000" algn="tl">
                    <a:srgbClr val="000000"/>
                  </a:outerShdw>
                </a:effectLst>
                <a:latin typeface="Arial" charset="0"/>
              </a:rPr>
            </a:br>
            <a:r>
              <a:rPr lang="en-US" sz="2400" b="1">
                <a:solidFill>
                  <a:srgbClr val="FFFFFF"/>
                </a:solidFill>
                <a:effectLst>
                  <a:outerShdw blurRad="38100" dist="38100" dir="2700000" algn="tl">
                    <a:srgbClr val="000000"/>
                  </a:outerShdw>
                </a:effectLst>
                <a:latin typeface="Arial" charset="0"/>
              </a:rPr>
              <a:t>Change</a:t>
            </a:r>
          </a:p>
        </p:txBody>
      </p:sp>
      <p:sp>
        <p:nvSpPr>
          <p:cNvPr id="794628" name="Rectangle 4"/>
          <p:cNvSpPr>
            <a:spLocks noChangeArrowheads="1"/>
          </p:cNvSpPr>
          <p:nvPr/>
        </p:nvSpPr>
        <p:spPr bwMode="blackWhite">
          <a:xfrm>
            <a:off x="609600" y="4108450"/>
            <a:ext cx="2209800" cy="1789113"/>
          </a:xfrm>
          <a:prstGeom prst="rect">
            <a:avLst/>
          </a:prstGeom>
          <a:solidFill>
            <a:srgbClr val="663300"/>
          </a:solidFill>
          <a:ln w="9525" algn="ctr">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Change Agent</a:t>
            </a:r>
          </a:p>
        </p:txBody>
      </p:sp>
      <p:sp>
        <p:nvSpPr>
          <p:cNvPr id="794629" name="Rectangle 5"/>
          <p:cNvSpPr>
            <a:spLocks noChangeArrowheads="1"/>
          </p:cNvSpPr>
          <p:nvPr/>
        </p:nvSpPr>
        <p:spPr bwMode="blackWhite">
          <a:xfrm>
            <a:off x="609600" y="2935288"/>
            <a:ext cx="2209800"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a:solidFill>
                  <a:srgbClr val="FFFFFF"/>
                </a:solidFill>
                <a:effectLst>
                  <a:outerShdw blurRad="38100" dist="38100" dir="2700000" algn="tl">
                    <a:srgbClr val="000000"/>
                  </a:outerShdw>
                </a:effectLst>
                <a:latin typeface="Arial" charset="0"/>
              </a:rPr>
              <a:t>Management</a:t>
            </a:r>
          </a:p>
          <a:p>
            <a:pPr algn="ctr" eaLnBrk="0" hangingPunct="0">
              <a:defRPr/>
            </a:pPr>
            <a:r>
              <a:rPr lang="en-US" sz="2400" b="1">
                <a:solidFill>
                  <a:srgbClr val="FFFFFF"/>
                </a:solidFill>
                <a:effectLst>
                  <a:outerShdw blurRad="38100" dist="38100" dir="2700000" algn="tl">
                    <a:srgbClr val="000000"/>
                  </a:outerShdw>
                </a:effectLst>
                <a:latin typeface="Arial" charset="0"/>
              </a:rPr>
              <a:t>by Reaction</a:t>
            </a:r>
          </a:p>
        </p:txBody>
      </p:sp>
      <p:sp>
        <p:nvSpPr>
          <p:cNvPr id="794630" name="Rectangle 6"/>
          <p:cNvSpPr>
            <a:spLocks noChangeArrowheads="1"/>
          </p:cNvSpPr>
          <p:nvPr/>
        </p:nvSpPr>
        <p:spPr bwMode="blackWhite">
          <a:xfrm>
            <a:off x="2817813" y="1233488"/>
            <a:ext cx="5715000" cy="152400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2000" dirty="0"/>
              <a:t>Trying to anticipate what changes will occur in the external and internal environment and then developing a response that will maximize the organization’s success</a:t>
            </a:r>
          </a:p>
        </p:txBody>
      </p:sp>
      <p:sp>
        <p:nvSpPr>
          <p:cNvPr id="794631" name="Rectangle 7"/>
          <p:cNvSpPr>
            <a:spLocks noChangeArrowheads="1"/>
          </p:cNvSpPr>
          <p:nvPr/>
        </p:nvSpPr>
        <p:spPr bwMode="blackWhite">
          <a:xfrm>
            <a:off x="2813050" y="2935288"/>
            <a:ext cx="5711825"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2000"/>
              <a:t>A management method that does not anticipate change but merely reacts to it</a:t>
            </a:r>
          </a:p>
        </p:txBody>
      </p:sp>
      <p:sp>
        <p:nvSpPr>
          <p:cNvPr id="794632" name="Rectangle 8"/>
          <p:cNvSpPr>
            <a:spLocks noChangeArrowheads="1"/>
          </p:cNvSpPr>
          <p:nvPr/>
        </p:nvSpPr>
        <p:spPr bwMode="blackWhite">
          <a:xfrm>
            <a:off x="2819400" y="4108450"/>
            <a:ext cx="5713413" cy="1789113"/>
          </a:xfrm>
          <a:prstGeom prst="rect">
            <a:avLst/>
          </a:prstGeom>
          <a:solidFill>
            <a:srgbClr val="EAEAEA"/>
          </a:solidFill>
          <a:ln w="9525" algn="ctr">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tIns="137160" rIns="182880"/>
          <a:lstStyle/>
          <a:p>
            <a:pPr marL="222250" indent="-222250">
              <a:spcBef>
                <a:spcPct val="20000"/>
              </a:spcBef>
              <a:buClr>
                <a:srgbClr val="993300"/>
              </a:buClr>
              <a:buFontTx/>
              <a:buChar char="•"/>
            </a:pPr>
            <a:r>
              <a:rPr lang="en-US" sz="1800"/>
              <a:t>Implements planned change</a:t>
            </a:r>
          </a:p>
          <a:p>
            <a:pPr marL="222250" indent="-222250">
              <a:spcBef>
                <a:spcPct val="20000"/>
              </a:spcBef>
              <a:buClr>
                <a:srgbClr val="993300"/>
              </a:buClr>
              <a:buFontTx/>
              <a:buChar char="•"/>
            </a:pPr>
            <a:r>
              <a:rPr lang="en-US" sz="1800"/>
              <a:t>Could be the manager who conceived the need to change</a:t>
            </a:r>
          </a:p>
          <a:p>
            <a:pPr marL="222250" indent="-222250">
              <a:spcBef>
                <a:spcPct val="20000"/>
              </a:spcBef>
              <a:buClr>
                <a:srgbClr val="993300"/>
              </a:buClr>
              <a:buFontTx/>
              <a:buChar char="•"/>
            </a:pPr>
            <a:r>
              <a:rPr lang="en-US" sz="1800"/>
              <a:t>Could be another manager within the organization</a:t>
            </a:r>
          </a:p>
          <a:p>
            <a:pPr marL="222250" indent="-222250">
              <a:spcBef>
                <a:spcPct val="20000"/>
              </a:spcBef>
              <a:buClr>
                <a:srgbClr val="993300"/>
              </a:buClr>
              <a:buFontTx/>
              <a:buChar char="•"/>
            </a:pPr>
            <a:r>
              <a:rPr lang="en-US" sz="1800"/>
              <a:t>Could be an outsider</a:t>
            </a:r>
          </a:p>
        </p:txBody>
      </p:sp>
      <p:grpSp>
        <p:nvGrpSpPr>
          <p:cNvPr id="57355" name="Group 9"/>
          <p:cNvGrpSpPr>
            <a:grpSpLocks/>
          </p:cNvGrpSpPr>
          <p:nvPr/>
        </p:nvGrpSpPr>
        <p:grpSpPr bwMode="auto">
          <a:xfrm>
            <a:off x="274638" y="1143024"/>
            <a:ext cx="8594725" cy="5120585"/>
            <a:chOff x="173" y="144"/>
            <a:chExt cx="5414" cy="3981"/>
          </a:xfrm>
        </p:grpSpPr>
        <p:sp>
          <p:nvSpPr>
            <p:cNvPr id="57356" name="AutoShape 10"/>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357" name="Oval 11"/>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8</a:t>
              </a:r>
            </a:p>
          </p:txBody>
        </p:sp>
      </p:grpSp>
      <p:sp>
        <p:nvSpPr>
          <p:cNvPr id="15"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44</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4627"/>
                                        </p:tgtEl>
                                        <p:attrNameLst>
                                          <p:attrName>style.visibility</p:attrName>
                                        </p:attrNameLst>
                                      </p:cBhvr>
                                      <p:to>
                                        <p:strVal val="visible"/>
                                      </p:to>
                                    </p:set>
                                    <p:animEffect transition="in" filter="wipe(left)">
                                      <p:cBhvr>
                                        <p:cTn id="7" dur="500"/>
                                        <p:tgtEl>
                                          <p:spTgt spid="794627"/>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94630"/>
                                        </p:tgtEl>
                                        <p:attrNameLst>
                                          <p:attrName>style.visibility</p:attrName>
                                        </p:attrNameLst>
                                      </p:cBhvr>
                                      <p:to>
                                        <p:strVal val="visible"/>
                                      </p:to>
                                    </p:set>
                                    <p:animEffect transition="in" filter="slide(fromLeft)">
                                      <p:cBhvr>
                                        <p:cTn id="11" dur="500"/>
                                        <p:tgtEl>
                                          <p:spTgt spid="79463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94629"/>
                                        </p:tgtEl>
                                        <p:attrNameLst>
                                          <p:attrName>style.visibility</p:attrName>
                                        </p:attrNameLst>
                                      </p:cBhvr>
                                      <p:to>
                                        <p:strVal val="visible"/>
                                      </p:to>
                                    </p:set>
                                    <p:animEffect transition="in" filter="wipe(left)">
                                      <p:cBhvr>
                                        <p:cTn id="16" dur="500"/>
                                        <p:tgtEl>
                                          <p:spTgt spid="794629"/>
                                        </p:tgtEl>
                                      </p:cBhvr>
                                    </p:animEffect>
                                  </p:childTnLst>
                                </p:cTn>
                              </p:par>
                            </p:childTnLst>
                          </p:cTn>
                        </p:par>
                        <p:par>
                          <p:cTn id="17" fill="hold" nodeType="afterGroup">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794631"/>
                                        </p:tgtEl>
                                        <p:attrNameLst>
                                          <p:attrName>style.visibility</p:attrName>
                                        </p:attrNameLst>
                                      </p:cBhvr>
                                      <p:to>
                                        <p:strVal val="visible"/>
                                      </p:to>
                                    </p:set>
                                    <p:animEffect transition="in" filter="slide(fromLeft)">
                                      <p:cBhvr>
                                        <p:cTn id="20" dur="500"/>
                                        <p:tgtEl>
                                          <p:spTgt spid="79463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94628"/>
                                        </p:tgtEl>
                                        <p:attrNameLst>
                                          <p:attrName>style.visibility</p:attrName>
                                        </p:attrNameLst>
                                      </p:cBhvr>
                                      <p:to>
                                        <p:strVal val="visible"/>
                                      </p:to>
                                    </p:set>
                                    <p:animEffect transition="in" filter="wipe(left)">
                                      <p:cBhvr>
                                        <p:cTn id="25" dur="500"/>
                                        <p:tgtEl>
                                          <p:spTgt spid="794628"/>
                                        </p:tgtEl>
                                      </p:cBhvr>
                                    </p:animEffect>
                                  </p:childTnLst>
                                </p:cTn>
                              </p:par>
                            </p:childTnLst>
                          </p:cTn>
                        </p:par>
                        <p:par>
                          <p:cTn id="26" fill="hold" nodeType="afterGroup">
                            <p:stCondLst>
                              <p:cond delay="500"/>
                            </p:stCondLst>
                            <p:childTnLst>
                              <p:par>
                                <p:cTn id="27" presetID="12" presetClass="entr" presetSubtype="8" fill="hold" grpId="0" nodeType="afterEffect">
                                  <p:stCondLst>
                                    <p:cond delay="0"/>
                                  </p:stCondLst>
                                  <p:childTnLst>
                                    <p:set>
                                      <p:cBhvr>
                                        <p:cTn id="28" dur="1" fill="hold">
                                          <p:stCondLst>
                                            <p:cond delay="0"/>
                                          </p:stCondLst>
                                        </p:cTn>
                                        <p:tgtEl>
                                          <p:spTgt spid="794632"/>
                                        </p:tgtEl>
                                        <p:attrNameLst>
                                          <p:attrName>style.visibility</p:attrName>
                                        </p:attrNameLst>
                                      </p:cBhvr>
                                      <p:to>
                                        <p:strVal val="visible"/>
                                      </p:to>
                                    </p:set>
                                    <p:animEffect transition="in" filter="slide(fromLeft)">
                                      <p:cBhvr>
                                        <p:cTn id="29" dur="500"/>
                                        <p:tgtEl>
                                          <p:spTgt spid="7946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4627" grpId="0" animBg="1" autoUpdateAnimBg="0"/>
      <p:bldP spid="794628" grpId="0" animBg="1" autoUpdateAnimBg="0"/>
      <p:bldP spid="794629" grpId="0" animBg="1" autoUpdateAnimBg="0"/>
      <p:bldP spid="794630" grpId="0" animBg="1" autoUpdateAnimBg="0"/>
      <p:bldP spid="794631" grpId="0" animBg="1" autoUpdateAnimBg="0"/>
      <p:bldP spid="794632" grpId="0" animBg="1"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ChangeArrowheads="1"/>
          </p:cNvSpPr>
          <p:nvPr>
            <p:ph type="title"/>
          </p:nvPr>
        </p:nvSpPr>
        <p:spPr>
          <a:xfrm>
            <a:off x="274367" y="411513"/>
            <a:ext cx="8686705" cy="822951"/>
          </a:xfrm>
        </p:spPr>
        <p:txBody>
          <a:bodyPr/>
          <a:lstStyle/>
          <a:p>
            <a:pPr eaLnBrk="1" hangingPunct="1">
              <a:defRPr/>
            </a:pPr>
            <a:r>
              <a:rPr lang="en-US" sz="2800" dirty="0" smtClean="0"/>
              <a:t>Need for Change: Diagnosing and Predicting It</a:t>
            </a:r>
          </a:p>
        </p:txBody>
      </p:sp>
      <p:grpSp>
        <p:nvGrpSpPr>
          <p:cNvPr id="3" name="Group 2"/>
          <p:cNvGrpSpPr/>
          <p:nvPr/>
        </p:nvGrpSpPr>
        <p:grpSpPr>
          <a:xfrm>
            <a:off x="1920270" y="1508781"/>
            <a:ext cx="5212022" cy="4571950"/>
            <a:chOff x="428609" y="1782763"/>
            <a:chExt cx="4537107" cy="4206875"/>
          </a:xfrm>
        </p:grpSpPr>
        <p:grpSp>
          <p:nvGrpSpPr>
            <p:cNvPr id="796687" name="Group 15"/>
            <p:cNvGrpSpPr>
              <a:grpSpLocks/>
            </p:cNvGrpSpPr>
            <p:nvPr/>
          </p:nvGrpSpPr>
          <p:grpSpPr bwMode="auto">
            <a:xfrm>
              <a:off x="1104900" y="2022475"/>
              <a:ext cx="639763" cy="1044575"/>
              <a:chOff x="576" y="1008"/>
              <a:chExt cx="403" cy="658"/>
            </a:xfrm>
          </p:grpSpPr>
          <p:sp>
            <p:nvSpPr>
              <p:cNvPr id="58393" name="Freeform 16"/>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58394" name="Oval 17"/>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1</a:t>
                </a:r>
              </a:p>
            </p:txBody>
          </p:sp>
        </p:grpSp>
        <p:sp>
          <p:nvSpPr>
            <p:cNvPr id="796690" name="Rectangle 18"/>
            <p:cNvSpPr>
              <a:spLocks noChangeArrowheads="1"/>
            </p:cNvSpPr>
            <p:nvPr/>
          </p:nvSpPr>
          <p:spPr bwMode="blackWhite">
            <a:xfrm>
              <a:off x="1744663" y="4818063"/>
              <a:ext cx="17303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a:t>Coordination</a:t>
              </a:r>
            </a:p>
          </p:txBody>
        </p:sp>
        <p:sp>
          <p:nvSpPr>
            <p:cNvPr id="796691" name="Rectangle 19"/>
            <p:cNvSpPr>
              <a:spLocks noChangeArrowheads="1"/>
            </p:cNvSpPr>
            <p:nvPr/>
          </p:nvSpPr>
          <p:spPr bwMode="blackWhite">
            <a:xfrm>
              <a:off x="1744663" y="3417888"/>
              <a:ext cx="17303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a:t>Direction</a:t>
              </a:r>
            </a:p>
          </p:txBody>
        </p:sp>
        <p:sp>
          <p:nvSpPr>
            <p:cNvPr id="796692" name="AutoShape 20"/>
            <p:cNvSpPr>
              <a:spLocks noChangeArrowheads="1"/>
            </p:cNvSpPr>
            <p:nvPr/>
          </p:nvSpPr>
          <p:spPr bwMode="blackWhite">
            <a:xfrm>
              <a:off x="428609" y="1782763"/>
              <a:ext cx="4537107" cy="611187"/>
            </a:xfrm>
            <a:prstGeom prst="roundRect">
              <a:avLst>
                <a:gd name="adj" fmla="val 16667"/>
              </a:avLst>
            </a:prstGeom>
            <a:solidFill>
              <a:srgbClr val="0099CC"/>
            </a:solidFill>
            <a:ln w="3175" algn="ctr">
              <a:solidFill>
                <a:schemeClr val="tx1"/>
              </a:solidFill>
              <a:round/>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400" b="1">
                  <a:solidFill>
                    <a:schemeClr val="bg1"/>
                  </a:solidFill>
                  <a:effectLst>
                    <a:outerShdw blurRad="38100" dist="38100" dir="2700000" algn="tl">
                      <a:srgbClr val="000000"/>
                    </a:outerShdw>
                  </a:effectLst>
                  <a:latin typeface="Arial" charset="0"/>
                </a:rPr>
                <a:t>Five Phases of Growth</a:t>
              </a:r>
            </a:p>
          </p:txBody>
        </p:sp>
        <p:sp>
          <p:nvSpPr>
            <p:cNvPr id="796693" name="Rectangle 21"/>
            <p:cNvSpPr>
              <a:spLocks noChangeArrowheads="1"/>
            </p:cNvSpPr>
            <p:nvPr/>
          </p:nvSpPr>
          <p:spPr bwMode="blackWhite">
            <a:xfrm>
              <a:off x="1744663" y="2695575"/>
              <a:ext cx="17303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a:t>Creativity</a:t>
              </a:r>
            </a:p>
          </p:txBody>
        </p:sp>
        <p:sp>
          <p:nvSpPr>
            <p:cNvPr id="796694" name="Rectangle 22"/>
            <p:cNvSpPr>
              <a:spLocks noChangeArrowheads="1"/>
            </p:cNvSpPr>
            <p:nvPr/>
          </p:nvSpPr>
          <p:spPr bwMode="blackWhite">
            <a:xfrm>
              <a:off x="1744663" y="4103688"/>
              <a:ext cx="17303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a:t>Delegation</a:t>
              </a:r>
            </a:p>
          </p:txBody>
        </p:sp>
        <p:grpSp>
          <p:nvGrpSpPr>
            <p:cNvPr id="796695" name="Group 23"/>
            <p:cNvGrpSpPr>
              <a:grpSpLocks/>
            </p:cNvGrpSpPr>
            <p:nvPr/>
          </p:nvGrpSpPr>
          <p:grpSpPr bwMode="auto">
            <a:xfrm>
              <a:off x="1104900" y="2732088"/>
              <a:ext cx="639763" cy="1044575"/>
              <a:chOff x="576" y="1008"/>
              <a:chExt cx="403" cy="658"/>
            </a:xfrm>
          </p:grpSpPr>
          <p:sp>
            <p:nvSpPr>
              <p:cNvPr id="58391" name="Freeform 24"/>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58392" name="Oval 25"/>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2</a:t>
                </a:r>
              </a:p>
            </p:txBody>
          </p:sp>
        </p:grpSp>
        <p:grpSp>
          <p:nvGrpSpPr>
            <p:cNvPr id="796698" name="Group 26"/>
            <p:cNvGrpSpPr>
              <a:grpSpLocks/>
            </p:cNvGrpSpPr>
            <p:nvPr/>
          </p:nvGrpSpPr>
          <p:grpSpPr bwMode="auto">
            <a:xfrm>
              <a:off x="1104900" y="3403600"/>
              <a:ext cx="639763" cy="1044575"/>
              <a:chOff x="576" y="1008"/>
              <a:chExt cx="403" cy="658"/>
            </a:xfrm>
          </p:grpSpPr>
          <p:sp>
            <p:nvSpPr>
              <p:cNvPr id="58389" name="Freeform 27"/>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58390" name="Oval 28"/>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3</a:t>
                </a:r>
              </a:p>
            </p:txBody>
          </p:sp>
        </p:grpSp>
        <p:grpSp>
          <p:nvGrpSpPr>
            <p:cNvPr id="796701" name="Group 29"/>
            <p:cNvGrpSpPr>
              <a:grpSpLocks/>
            </p:cNvGrpSpPr>
            <p:nvPr/>
          </p:nvGrpSpPr>
          <p:grpSpPr bwMode="auto">
            <a:xfrm>
              <a:off x="1104900" y="4103688"/>
              <a:ext cx="639763" cy="1044575"/>
              <a:chOff x="576" y="1008"/>
              <a:chExt cx="403" cy="658"/>
            </a:xfrm>
          </p:grpSpPr>
          <p:sp>
            <p:nvSpPr>
              <p:cNvPr id="58387" name="Freeform 30"/>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58388" name="Oval 31"/>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4</a:t>
                </a:r>
              </a:p>
            </p:txBody>
          </p:sp>
        </p:grpSp>
        <p:sp>
          <p:nvSpPr>
            <p:cNvPr id="796704" name="Rectangle 32"/>
            <p:cNvSpPr>
              <a:spLocks noChangeArrowheads="1"/>
            </p:cNvSpPr>
            <p:nvPr/>
          </p:nvSpPr>
          <p:spPr bwMode="blackWhite">
            <a:xfrm>
              <a:off x="1744663" y="5538788"/>
              <a:ext cx="17303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a:t>Collaboration</a:t>
              </a:r>
            </a:p>
          </p:txBody>
        </p:sp>
        <p:grpSp>
          <p:nvGrpSpPr>
            <p:cNvPr id="796705" name="Group 33"/>
            <p:cNvGrpSpPr>
              <a:grpSpLocks/>
            </p:cNvGrpSpPr>
            <p:nvPr/>
          </p:nvGrpSpPr>
          <p:grpSpPr bwMode="auto">
            <a:xfrm>
              <a:off x="1104900" y="4867275"/>
              <a:ext cx="639763" cy="1044575"/>
              <a:chOff x="576" y="1008"/>
              <a:chExt cx="403" cy="658"/>
            </a:xfrm>
          </p:grpSpPr>
          <p:sp>
            <p:nvSpPr>
              <p:cNvPr id="58385" name="Freeform 34"/>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58386" name="Oval 35"/>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5</a:t>
                </a:r>
              </a:p>
            </p:txBody>
          </p:sp>
        </p:grpSp>
      </p:grpSp>
      <p:sp>
        <p:nvSpPr>
          <p:cNvPr id="2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45</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Rectangle 4"/>
          <p:cNvSpPr>
            <a:spLocks noChangeArrowheads="1"/>
          </p:cNvSpPr>
          <p:nvPr/>
        </p:nvSpPr>
        <p:spPr bwMode="auto">
          <a:xfrm>
            <a:off x="441326" y="5948316"/>
            <a:ext cx="7696796" cy="5078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sz="900" dirty="0"/>
              <a:t>Source: Reprinted and adapted by permission of </a:t>
            </a:r>
            <a:r>
              <a:rPr lang="en-US" sz="900" i="1" dirty="0"/>
              <a:t>Harvard Business Review </a:t>
            </a:r>
            <a:r>
              <a:rPr lang="en-US" sz="900" dirty="0"/>
              <a:t>from “Evolution and Revolution as Organizations Grow,” by Larry E. Greiner, </a:t>
            </a:r>
            <a:r>
              <a:rPr lang="en-US" sz="900" i="1" dirty="0"/>
              <a:t>Harvard Business Review </a:t>
            </a:r>
            <a:r>
              <a:rPr lang="en-US" sz="900" dirty="0"/>
              <a:t>(July–August 1972): 55–64. Copyright © 1972 by the Harvard Business School Publishing Corporation. All rights reserved.</a:t>
            </a:r>
          </a:p>
        </p:txBody>
      </p:sp>
      <p:sp>
        <p:nvSpPr>
          <p:cNvPr id="3" name="Title 2"/>
          <p:cNvSpPr>
            <a:spLocks noGrp="1"/>
          </p:cNvSpPr>
          <p:nvPr>
            <p:ph type="title"/>
          </p:nvPr>
        </p:nvSpPr>
        <p:spPr>
          <a:xfrm>
            <a:off x="548683" y="179691"/>
            <a:ext cx="7955193" cy="457195"/>
          </a:xfrm>
        </p:spPr>
        <p:txBody>
          <a:bodyPr/>
          <a:lstStyle/>
          <a:p>
            <a:r>
              <a:rPr lang="en-US" sz="1800" dirty="0" smtClean="0"/>
              <a:t>Figure  8.17 Model of organizational growth and change</a:t>
            </a:r>
            <a:endParaRPr lang="en-US" sz="1800" dirty="0"/>
          </a:p>
        </p:txBody>
      </p:sp>
      <p:sp>
        <p:nvSpPr>
          <p:cNvPr id="11"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46</a:t>
            </a:fld>
            <a:endParaRPr lang="en-US" dirty="0">
              <a:cs typeface="+mn-cs"/>
            </a:endParaRPr>
          </a:p>
        </p:txBody>
      </p:sp>
      <p:pic>
        <p:nvPicPr>
          <p:cNvPr id="12290" name="Picture 2"/>
          <p:cNvPicPr>
            <a:picLocks noChangeAspect="1" noChangeArrowheads="1"/>
          </p:cNvPicPr>
          <p:nvPr/>
        </p:nvPicPr>
        <p:blipFill>
          <a:blip r:embed="rId3" cstate="print"/>
          <a:srcRect/>
          <a:stretch>
            <a:fillRect/>
          </a:stretch>
        </p:blipFill>
        <p:spPr bwMode="auto">
          <a:xfrm>
            <a:off x="1746560" y="756311"/>
            <a:ext cx="5385732" cy="5141542"/>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ChangeArrowheads="1"/>
          </p:cNvSpPr>
          <p:nvPr>
            <p:ph type="title"/>
          </p:nvPr>
        </p:nvSpPr>
        <p:spPr>
          <a:xfrm>
            <a:off x="548683" y="308481"/>
            <a:ext cx="7955193" cy="823562"/>
          </a:xfrm>
        </p:spPr>
        <p:txBody>
          <a:bodyPr/>
          <a:lstStyle/>
          <a:p>
            <a:pPr eaLnBrk="1" hangingPunct="1">
              <a:defRPr/>
            </a:pPr>
            <a:r>
              <a:rPr lang="en-US" dirty="0" smtClean="0"/>
              <a:t>Phases of Growth</a:t>
            </a:r>
          </a:p>
        </p:txBody>
      </p:sp>
      <p:sp>
        <p:nvSpPr>
          <p:cNvPr id="820227" name="Rectangle 3"/>
          <p:cNvSpPr>
            <a:spLocks noChangeArrowheads="1"/>
          </p:cNvSpPr>
          <p:nvPr/>
        </p:nvSpPr>
        <p:spPr bwMode="blackWhite">
          <a:xfrm>
            <a:off x="549275" y="1312349"/>
            <a:ext cx="8045450" cy="547688"/>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Phase 1: Creativity</a:t>
            </a:r>
          </a:p>
        </p:txBody>
      </p:sp>
      <p:sp>
        <p:nvSpPr>
          <p:cNvPr id="820228" name="Rectangle 4"/>
          <p:cNvSpPr>
            <a:spLocks noChangeArrowheads="1"/>
          </p:cNvSpPr>
          <p:nvPr/>
        </p:nvSpPr>
        <p:spPr bwMode="blackWhite">
          <a:xfrm>
            <a:off x="549275" y="1813999"/>
            <a:ext cx="8045450" cy="11430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Concerns for product and market</a:t>
            </a:r>
          </a:p>
          <a:p>
            <a:pPr marL="112713" indent="-112713" eaLnBrk="0" hangingPunct="0">
              <a:spcBef>
                <a:spcPct val="20000"/>
              </a:spcBef>
              <a:buFontTx/>
              <a:buChar char="•"/>
            </a:pPr>
            <a:r>
              <a:rPr lang="en-US" sz="1800"/>
              <a:t>Informal social system</a:t>
            </a:r>
          </a:p>
          <a:p>
            <a:pPr marL="112713" indent="-112713" eaLnBrk="0" hangingPunct="0">
              <a:spcBef>
                <a:spcPct val="20000"/>
              </a:spcBef>
              <a:buFontTx/>
              <a:buChar char="•"/>
            </a:pPr>
            <a:r>
              <a:rPr lang="en-US" sz="1800"/>
              <a:t>Entrepreneurial style of management</a:t>
            </a:r>
          </a:p>
        </p:txBody>
      </p:sp>
      <p:sp>
        <p:nvSpPr>
          <p:cNvPr id="820229" name="Rectangle 5"/>
          <p:cNvSpPr>
            <a:spLocks noChangeArrowheads="1"/>
          </p:cNvSpPr>
          <p:nvPr/>
        </p:nvSpPr>
        <p:spPr bwMode="blackWhite">
          <a:xfrm>
            <a:off x="549275" y="3268352"/>
            <a:ext cx="8045450" cy="731837"/>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Phase 2: Direction</a:t>
            </a:r>
          </a:p>
        </p:txBody>
      </p:sp>
      <p:sp>
        <p:nvSpPr>
          <p:cNvPr id="820230" name="Rectangle 6"/>
          <p:cNvSpPr>
            <a:spLocks noChangeArrowheads="1"/>
          </p:cNvSpPr>
          <p:nvPr/>
        </p:nvSpPr>
        <p:spPr bwMode="blackWhite">
          <a:xfrm>
            <a:off x="549275" y="3954152"/>
            <a:ext cx="8045450" cy="1966912"/>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Implementation of rules, regulations, and procedures</a:t>
            </a:r>
          </a:p>
          <a:p>
            <a:pPr marL="112713" indent="-112713" eaLnBrk="0" hangingPunct="0">
              <a:spcBef>
                <a:spcPct val="20000"/>
              </a:spcBef>
              <a:buFontTx/>
              <a:buChar char="•"/>
            </a:pPr>
            <a:r>
              <a:rPr lang="en-US" sz="1800"/>
              <a:t>Introduction of a functional organizational structure</a:t>
            </a:r>
          </a:p>
          <a:p>
            <a:pPr marL="112713" indent="-112713" eaLnBrk="0" hangingPunct="0">
              <a:spcBef>
                <a:spcPct val="20000"/>
              </a:spcBef>
              <a:buFontTx/>
              <a:buChar char="•"/>
            </a:pPr>
            <a:r>
              <a:rPr lang="en-US" sz="1800"/>
              <a:t>Creation of an accounting system</a:t>
            </a:r>
          </a:p>
          <a:p>
            <a:pPr marL="112713" indent="-112713" eaLnBrk="0" hangingPunct="0">
              <a:spcBef>
                <a:spcPct val="20000"/>
              </a:spcBef>
              <a:buFontTx/>
              <a:buChar char="•"/>
            </a:pPr>
            <a:r>
              <a:rPr lang="en-US" sz="1800"/>
              <a:t>Establishment of incentives, budgets, and work standards</a:t>
            </a:r>
          </a:p>
          <a:p>
            <a:pPr marL="112713" indent="-112713" eaLnBrk="0" hangingPunct="0">
              <a:spcBef>
                <a:spcPct val="20000"/>
              </a:spcBef>
              <a:buFontTx/>
              <a:buChar char="•"/>
            </a:pPr>
            <a:r>
              <a:rPr lang="en-US" sz="1800"/>
              <a:t>Formal, impersonal communications</a:t>
            </a:r>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47</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820227"/>
                                        </p:tgtEl>
                                        <p:attrNameLst>
                                          <p:attrName>style.visibility</p:attrName>
                                        </p:attrNameLst>
                                      </p:cBhvr>
                                      <p:to>
                                        <p:strVal val="visible"/>
                                      </p:to>
                                    </p:set>
                                    <p:anim calcmode="lin" valueType="num">
                                      <p:cBhvr>
                                        <p:cTn id="7" dur="500" fill="hold"/>
                                        <p:tgtEl>
                                          <p:spTgt spid="820227"/>
                                        </p:tgtEl>
                                        <p:attrNameLst>
                                          <p:attrName>ppt_w</p:attrName>
                                        </p:attrNameLst>
                                      </p:cBhvr>
                                      <p:tavLst>
                                        <p:tav tm="0">
                                          <p:val>
                                            <p:fltVal val="0"/>
                                          </p:val>
                                        </p:tav>
                                        <p:tav tm="100000">
                                          <p:val>
                                            <p:strVal val="#ppt_w"/>
                                          </p:val>
                                        </p:tav>
                                      </p:tavLst>
                                    </p:anim>
                                    <p:anim calcmode="lin" valueType="num">
                                      <p:cBhvr>
                                        <p:cTn id="8" dur="500" fill="hold"/>
                                        <p:tgtEl>
                                          <p:spTgt spid="820227"/>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820228"/>
                                        </p:tgtEl>
                                        <p:attrNameLst>
                                          <p:attrName>style.visibility</p:attrName>
                                        </p:attrNameLst>
                                      </p:cBhvr>
                                      <p:to>
                                        <p:strVal val="visible"/>
                                      </p:to>
                                    </p:set>
                                    <p:animEffect transition="in" filter="slide(fromTop)">
                                      <p:cBhvr>
                                        <p:cTn id="12" dur="1000"/>
                                        <p:tgtEl>
                                          <p:spTgt spid="820228"/>
                                        </p:tgtEl>
                                      </p:cBhvr>
                                    </p:animEffect>
                                  </p:childTnLst>
                                </p:cTn>
                              </p:par>
                            </p:childTnLst>
                          </p:cTn>
                        </p:par>
                        <p:par>
                          <p:cTn id="13" fill="hold" nodeType="afterGroup">
                            <p:stCondLst>
                              <p:cond delay="1500"/>
                            </p:stCondLst>
                            <p:childTnLst>
                              <p:par>
                                <p:cTn id="14" presetID="17" presetClass="entr" presetSubtype="10" fill="hold" grpId="0" nodeType="afterEffect">
                                  <p:stCondLst>
                                    <p:cond delay="0"/>
                                  </p:stCondLst>
                                  <p:childTnLst>
                                    <p:set>
                                      <p:cBhvr>
                                        <p:cTn id="15" dur="1" fill="hold">
                                          <p:stCondLst>
                                            <p:cond delay="0"/>
                                          </p:stCondLst>
                                        </p:cTn>
                                        <p:tgtEl>
                                          <p:spTgt spid="820229"/>
                                        </p:tgtEl>
                                        <p:attrNameLst>
                                          <p:attrName>style.visibility</p:attrName>
                                        </p:attrNameLst>
                                      </p:cBhvr>
                                      <p:to>
                                        <p:strVal val="visible"/>
                                      </p:to>
                                    </p:set>
                                    <p:anim calcmode="lin" valueType="num">
                                      <p:cBhvr>
                                        <p:cTn id="16" dur="1000" fill="hold"/>
                                        <p:tgtEl>
                                          <p:spTgt spid="820229"/>
                                        </p:tgtEl>
                                        <p:attrNameLst>
                                          <p:attrName>ppt_w</p:attrName>
                                        </p:attrNameLst>
                                      </p:cBhvr>
                                      <p:tavLst>
                                        <p:tav tm="0">
                                          <p:val>
                                            <p:fltVal val="0"/>
                                          </p:val>
                                        </p:tav>
                                        <p:tav tm="100000">
                                          <p:val>
                                            <p:strVal val="#ppt_w"/>
                                          </p:val>
                                        </p:tav>
                                      </p:tavLst>
                                    </p:anim>
                                    <p:anim calcmode="lin" valueType="num">
                                      <p:cBhvr>
                                        <p:cTn id="17" dur="1000" fill="hold"/>
                                        <p:tgtEl>
                                          <p:spTgt spid="820229"/>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2500"/>
                            </p:stCondLst>
                            <p:childTnLst>
                              <p:par>
                                <p:cTn id="19" presetID="12" presetClass="entr" presetSubtype="1" fill="hold" grpId="0" nodeType="afterEffect">
                                  <p:stCondLst>
                                    <p:cond delay="0"/>
                                  </p:stCondLst>
                                  <p:childTnLst>
                                    <p:set>
                                      <p:cBhvr>
                                        <p:cTn id="20" dur="1" fill="hold">
                                          <p:stCondLst>
                                            <p:cond delay="0"/>
                                          </p:stCondLst>
                                        </p:cTn>
                                        <p:tgtEl>
                                          <p:spTgt spid="820230"/>
                                        </p:tgtEl>
                                        <p:attrNameLst>
                                          <p:attrName>style.visibility</p:attrName>
                                        </p:attrNameLst>
                                      </p:cBhvr>
                                      <p:to>
                                        <p:strVal val="visible"/>
                                      </p:to>
                                    </p:set>
                                    <p:animEffect transition="in" filter="slide(fromTop)">
                                      <p:cBhvr>
                                        <p:cTn id="21" dur="1000"/>
                                        <p:tgtEl>
                                          <p:spTgt spid="820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27" grpId="0" animBg="1" autoUpdateAnimBg="0"/>
      <p:bldP spid="820228" grpId="0" animBg="1" autoUpdateAnimBg="0"/>
      <p:bldP spid="820229" grpId="0" animBg="1" autoUpdateAnimBg="0"/>
      <p:bldP spid="820230" grpId="0" animBg="1"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p:cNvSpPr>
            <a:spLocks noGrp="1" noChangeArrowheads="1"/>
          </p:cNvSpPr>
          <p:nvPr>
            <p:ph type="title"/>
          </p:nvPr>
        </p:nvSpPr>
        <p:spPr>
          <a:xfrm>
            <a:off x="549045" y="182563"/>
            <a:ext cx="7955193" cy="869023"/>
          </a:xfrm>
        </p:spPr>
        <p:txBody>
          <a:bodyPr/>
          <a:lstStyle/>
          <a:p>
            <a:pPr eaLnBrk="1" hangingPunct="1">
              <a:defRPr/>
            </a:pPr>
            <a:r>
              <a:rPr lang="en-US" dirty="0" smtClean="0"/>
              <a:t>Phases of Growth (cont’d)</a:t>
            </a:r>
          </a:p>
        </p:txBody>
      </p:sp>
      <p:sp>
        <p:nvSpPr>
          <p:cNvPr id="818179" name="Rectangle 3"/>
          <p:cNvSpPr>
            <a:spLocks noChangeArrowheads="1"/>
          </p:cNvSpPr>
          <p:nvPr/>
        </p:nvSpPr>
        <p:spPr bwMode="blackWhite">
          <a:xfrm>
            <a:off x="641350" y="1325563"/>
            <a:ext cx="7862888" cy="4572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Phase 3: Delegation</a:t>
            </a:r>
          </a:p>
        </p:txBody>
      </p:sp>
      <p:sp>
        <p:nvSpPr>
          <p:cNvPr id="818180" name="Rectangle 4"/>
          <p:cNvSpPr>
            <a:spLocks noChangeArrowheads="1"/>
          </p:cNvSpPr>
          <p:nvPr/>
        </p:nvSpPr>
        <p:spPr bwMode="blackWhite">
          <a:xfrm>
            <a:off x="641350" y="1736725"/>
            <a:ext cx="7862888" cy="123507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Decentralization</a:t>
            </a:r>
          </a:p>
          <a:p>
            <a:pPr marL="112713" indent="-112713" eaLnBrk="0" hangingPunct="0">
              <a:spcBef>
                <a:spcPct val="20000"/>
              </a:spcBef>
              <a:buFontTx/>
              <a:buChar char="•"/>
            </a:pPr>
            <a:r>
              <a:rPr lang="en-US" sz="1800"/>
              <a:t>Creation of profit centers</a:t>
            </a:r>
          </a:p>
          <a:p>
            <a:pPr marL="112713" indent="-112713" eaLnBrk="0" hangingPunct="0">
              <a:spcBef>
                <a:spcPct val="20000"/>
              </a:spcBef>
              <a:buFontTx/>
              <a:buChar char="•"/>
            </a:pPr>
            <a:r>
              <a:rPr lang="en-US" sz="1800"/>
              <a:t>Less frequent communication from the top</a:t>
            </a:r>
          </a:p>
        </p:txBody>
      </p:sp>
      <p:sp>
        <p:nvSpPr>
          <p:cNvPr id="818181" name="Rectangle 5"/>
          <p:cNvSpPr>
            <a:spLocks noChangeArrowheads="1"/>
          </p:cNvSpPr>
          <p:nvPr/>
        </p:nvSpPr>
        <p:spPr bwMode="blackWhite">
          <a:xfrm>
            <a:off x="639763" y="3429000"/>
            <a:ext cx="7864475" cy="4572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Phase 4: Coordination</a:t>
            </a:r>
          </a:p>
        </p:txBody>
      </p:sp>
      <p:sp>
        <p:nvSpPr>
          <p:cNvPr id="818182" name="Rectangle 6"/>
          <p:cNvSpPr>
            <a:spLocks noChangeArrowheads="1"/>
          </p:cNvSpPr>
          <p:nvPr/>
        </p:nvSpPr>
        <p:spPr bwMode="blackWhite">
          <a:xfrm>
            <a:off x="639763" y="3840163"/>
            <a:ext cx="7864475" cy="1874837"/>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Managers emphasize coordination</a:t>
            </a:r>
          </a:p>
          <a:p>
            <a:pPr marL="112713" indent="-112713" eaLnBrk="0" hangingPunct="0">
              <a:spcBef>
                <a:spcPct val="20000"/>
              </a:spcBef>
              <a:buFontTx/>
              <a:buChar char="•"/>
            </a:pPr>
            <a:r>
              <a:rPr lang="en-US" sz="1800"/>
              <a:t>Merger of decentralized work units</a:t>
            </a:r>
          </a:p>
          <a:p>
            <a:pPr marL="112713" indent="-112713" eaLnBrk="0" hangingPunct="0">
              <a:spcBef>
                <a:spcPct val="20000"/>
              </a:spcBef>
              <a:buFontTx/>
              <a:buChar char="•"/>
            </a:pPr>
            <a:r>
              <a:rPr lang="en-US" sz="1800"/>
              <a:t>Introduction of formal organizationwide planning</a:t>
            </a:r>
          </a:p>
          <a:p>
            <a:pPr marL="112713" indent="-112713" eaLnBrk="0" hangingPunct="0">
              <a:spcBef>
                <a:spcPct val="20000"/>
              </a:spcBef>
              <a:buFontTx/>
              <a:buChar char="•"/>
            </a:pPr>
            <a:r>
              <a:rPr lang="en-US" sz="1800"/>
              <a:t>Restriction of capital expenditures</a:t>
            </a:r>
          </a:p>
          <a:p>
            <a:pPr marL="112713" indent="-112713" eaLnBrk="0" hangingPunct="0">
              <a:spcBef>
                <a:spcPct val="20000"/>
              </a:spcBef>
              <a:buFontTx/>
              <a:buChar char="•"/>
            </a:pPr>
            <a:r>
              <a:rPr lang="en-US" sz="1800"/>
              <a:t>Staff personnel begin to wield greater power</a:t>
            </a:r>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48</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818179"/>
                                        </p:tgtEl>
                                        <p:attrNameLst>
                                          <p:attrName>style.visibility</p:attrName>
                                        </p:attrNameLst>
                                      </p:cBhvr>
                                      <p:to>
                                        <p:strVal val="visible"/>
                                      </p:to>
                                    </p:set>
                                    <p:anim calcmode="lin" valueType="num">
                                      <p:cBhvr>
                                        <p:cTn id="7" dur="500" fill="hold"/>
                                        <p:tgtEl>
                                          <p:spTgt spid="818179"/>
                                        </p:tgtEl>
                                        <p:attrNameLst>
                                          <p:attrName>ppt_w</p:attrName>
                                        </p:attrNameLst>
                                      </p:cBhvr>
                                      <p:tavLst>
                                        <p:tav tm="0">
                                          <p:val>
                                            <p:fltVal val="0"/>
                                          </p:val>
                                        </p:tav>
                                        <p:tav tm="100000">
                                          <p:val>
                                            <p:strVal val="#ppt_w"/>
                                          </p:val>
                                        </p:tav>
                                      </p:tavLst>
                                    </p:anim>
                                    <p:anim calcmode="lin" valueType="num">
                                      <p:cBhvr>
                                        <p:cTn id="8" dur="500" fill="hold"/>
                                        <p:tgtEl>
                                          <p:spTgt spid="818179"/>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818180"/>
                                        </p:tgtEl>
                                        <p:attrNameLst>
                                          <p:attrName>style.visibility</p:attrName>
                                        </p:attrNameLst>
                                      </p:cBhvr>
                                      <p:to>
                                        <p:strVal val="visible"/>
                                      </p:to>
                                    </p:set>
                                    <p:animEffect transition="in" filter="slide(fromTop)">
                                      <p:cBhvr>
                                        <p:cTn id="12" dur="1000"/>
                                        <p:tgtEl>
                                          <p:spTgt spid="818180"/>
                                        </p:tgtEl>
                                      </p:cBhvr>
                                    </p:animEffect>
                                  </p:childTnLst>
                                </p:cTn>
                              </p:par>
                            </p:childTnLst>
                          </p:cTn>
                        </p:par>
                        <p:par>
                          <p:cTn id="13" fill="hold" nodeType="afterGroup">
                            <p:stCondLst>
                              <p:cond delay="1500"/>
                            </p:stCondLst>
                            <p:childTnLst>
                              <p:par>
                                <p:cTn id="14" presetID="17" presetClass="entr" presetSubtype="10" fill="hold" grpId="0" nodeType="afterEffect">
                                  <p:stCondLst>
                                    <p:cond delay="0"/>
                                  </p:stCondLst>
                                  <p:childTnLst>
                                    <p:set>
                                      <p:cBhvr>
                                        <p:cTn id="15" dur="1" fill="hold">
                                          <p:stCondLst>
                                            <p:cond delay="0"/>
                                          </p:stCondLst>
                                        </p:cTn>
                                        <p:tgtEl>
                                          <p:spTgt spid="818181"/>
                                        </p:tgtEl>
                                        <p:attrNameLst>
                                          <p:attrName>style.visibility</p:attrName>
                                        </p:attrNameLst>
                                      </p:cBhvr>
                                      <p:to>
                                        <p:strVal val="visible"/>
                                      </p:to>
                                    </p:set>
                                    <p:anim calcmode="lin" valueType="num">
                                      <p:cBhvr>
                                        <p:cTn id="16" dur="1000" fill="hold"/>
                                        <p:tgtEl>
                                          <p:spTgt spid="818181"/>
                                        </p:tgtEl>
                                        <p:attrNameLst>
                                          <p:attrName>ppt_w</p:attrName>
                                        </p:attrNameLst>
                                      </p:cBhvr>
                                      <p:tavLst>
                                        <p:tav tm="0">
                                          <p:val>
                                            <p:fltVal val="0"/>
                                          </p:val>
                                        </p:tav>
                                        <p:tav tm="100000">
                                          <p:val>
                                            <p:strVal val="#ppt_w"/>
                                          </p:val>
                                        </p:tav>
                                      </p:tavLst>
                                    </p:anim>
                                    <p:anim calcmode="lin" valueType="num">
                                      <p:cBhvr>
                                        <p:cTn id="17" dur="1000" fill="hold"/>
                                        <p:tgtEl>
                                          <p:spTgt spid="818181"/>
                                        </p:tgtEl>
                                        <p:attrNameLst>
                                          <p:attrName>ppt_h</p:attrName>
                                        </p:attrNameLst>
                                      </p:cBhvr>
                                      <p:tavLst>
                                        <p:tav tm="0">
                                          <p:val>
                                            <p:strVal val="#ppt_h"/>
                                          </p:val>
                                        </p:tav>
                                        <p:tav tm="100000">
                                          <p:val>
                                            <p:strVal val="#ppt_h"/>
                                          </p:val>
                                        </p:tav>
                                      </p:tavLst>
                                    </p:anim>
                                  </p:childTnLst>
                                </p:cTn>
                              </p:par>
                            </p:childTnLst>
                          </p:cTn>
                        </p:par>
                        <p:par>
                          <p:cTn id="18" fill="hold" nodeType="afterGroup">
                            <p:stCondLst>
                              <p:cond delay="2500"/>
                            </p:stCondLst>
                            <p:childTnLst>
                              <p:par>
                                <p:cTn id="19" presetID="12" presetClass="entr" presetSubtype="1" fill="hold" grpId="0" nodeType="afterEffect">
                                  <p:stCondLst>
                                    <p:cond delay="0"/>
                                  </p:stCondLst>
                                  <p:childTnLst>
                                    <p:set>
                                      <p:cBhvr>
                                        <p:cTn id="20" dur="1" fill="hold">
                                          <p:stCondLst>
                                            <p:cond delay="0"/>
                                          </p:stCondLst>
                                        </p:cTn>
                                        <p:tgtEl>
                                          <p:spTgt spid="818182"/>
                                        </p:tgtEl>
                                        <p:attrNameLst>
                                          <p:attrName>style.visibility</p:attrName>
                                        </p:attrNameLst>
                                      </p:cBhvr>
                                      <p:to>
                                        <p:strVal val="visible"/>
                                      </p:to>
                                    </p:set>
                                    <p:animEffect transition="in" filter="slide(fromTop)">
                                      <p:cBhvr>
                                        <p:cTn id="21" dur="1000"/>
                                        <p:tgtEl>
                                          <p:spTgt spid="818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8179" grpId="0" animBg="1" autoUpdateAnimBg="0"/>
      <p:bldP spid="818180" grpId="0" animBg="1" autoUpdateAnimBg="0"/>
      <p:bldP spid="818181" grpId="0" animBg="1" autoUpdateAnimBg="0"/>
      <p:bldP spid="818182"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ChangeArrowheads="1"/>
          </p:cNvSpPr>
          <p:nvPr>
            <p:ph type="title"/>
          </p:nvPr>
        </p:nvSpPr>
        <p:spPr>
          <a:xfrm>
            <a:off x="548683" y="411513"/>
            <a:ext cx="7955193" cy="914390"/>
          </a:xfrm>
        </p:spPr>
        <p:txBody>
          <a:bodyPr/>
          <a:lstStyle/>
          <a:p>
            <a:pPr eaLnBrk="1" hangingPunct="1">
              <a:defRPr/>
            </a:pPr>
            <a:r>
              <a:rPr lang="en-US" dirty="0" smtClean="0"/>
              <a:t>Phases of Growth (cont’d)</a:t>
            </a:r>
          </a:p>
        </p:txBody>
      </p:sp>
      <p:sp>
        <p:nvSpPr>
          <p:cNvPr id="802819" name="Rectangle 3"/>
          <p:cNvSpPr>
            <a:spLocks noChangeArrowheads="1"/>
          </p:cNvSpPr>
          <p:nvPr/>
        </p:nvSpPr>
        <p:spPr bwMode="blackWhite">
          <a:xfrm>
            <a:off x="549275" y="1817221"/>
            <a:ext cx="7862888" cy="54927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Phase 5:  Collaboration</a:t>
            </a:r>
          </a:p>
        </p:txBody>
      </p:sp>
      <p:sp>
        <p:nvSpPr>
          <p:cNvPr id="802820" name="Rectangle 4"/>
          <p:cNvSpPr>
            <a:spLocks noChangeArrowheads="1"/>
          </p:cNvSpPr>
          <p:nvPr/>
        </p:nvSpPr>
        <p:spPr bwMode="blackWhite">
          <a:xfrm>
            <a:off x="549275" y="2320459"/>
            <a:ext cx="7862888" cy="1874837"/>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Introduction of a new people-oriented and flexible system</a:t>
            </a:r>
          </a:p>
          <a:p>
            <a:pPr marL="112713" indent="-112713" eaLnBrk="0" hangingPunct="0">
              <a:spcBef>
                <a:spcPct val="20000"/>
              </a:spcBef>
              <a:buFontTx/>
              <a:buChar char="•"/>
            </a:pPr>
            <a:r>
              <a:rPr lang="en-US" sz="1800"/>
              <a:t>Problem solving by teams</a:t>
            </a:r>
          </a:p>
          <a:p>
            <a:pPr marL="112713" indent="-112713" eaLnBrk="0" hangingPunct="0">
              <a:spcBef>
                <a:spcPct val="20000"/>
              </a:spcBef>
              <a:buFontTx/>
              <a:buChar char="•"/>
            </a:pPr>
            <a:r>
              <a:rPr lang="en-US" sz="1800"/>
              <a:t>Reductions in headquarters staff</a:t>
            </a:r>
          </a:p>
          <a:p>
            <a:pPr marL="112713" indent="-112713" eaLnBrk="0" hangingPunct="0">
              <a:spcBef>
                <a:spcPct val="20000"/>
              </a:spcBef>
              <a:buFontTx/>
              <a:buChar char="•"/>
            </a:pPr>
            <a:r>
              <a:rPr lang="en-US" sz="1800"/>
              <a:t>Simplification of formal systems</a:t>
            </a:r>
          </a:p>
          <a:p>
            <a:pPr marL="112713" indent="-112713" eaLnBrk="0" hangingPunct="0">
              <a:spcBef>
                <a:spcPct val="20000"/>
              </a:spcBef>
              <a:buFontTx/>
              <a:buChar char="•"/>
            </a:pPr>
            <a:r>
              <a:rPr lang="en-US" sz="1800"/>
              <a:t>Encouragement of an attitude of risk taking and innovation</a:t>
            </a:r>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49</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802819"/>
                                        </p:tgtEl>
                                        <p:attrNameLst>
                                          <p:attrName>style.visibility</p:attrName>
                                        </p:attrNameLst>
                                      </p:cBhvr>
                                      <p:to>
                                        <p:strVal val="visible"/>
                                      </p:to>
                                    </p:set>
                                    <p:anim calcmode="lin" valueType="num">
                                      <p:cBhvr>
                                        <p:cTn id="7" dur="500" fill="hold"/>
                                        <p:tgtEl>
                                          <p:spTgt spid="802819"/>
                                        </p:tgtEl>
                                        <p:attrNameLst>
                                          <p:attrName>ppt_w</p:attrName>
                                        </p:attrNameLst>
                                      </p:cBhvr>
                                      <p:tavLst>
                                        <p:tav tm="0">
                                          <p:val>
                                            <p:fltVal val="0"/>
                                          </p:val>
                                        </p:tav>
                                        <p:tav tm="100000">
                                          <p:val>
                                            <p:strVal val="#ppt_w"/>
                                          </p:val>
                                        </p:tav>
                                      </p:tavLst>
                                    </p:anim>
                                    <p:anim calcmode="lin" valueType="num">
                                      <p:cBhvr>
                                        <p:cTn id="8" dur="500" fill="hold"/>
                                        <p:tgtEl>
                                          <p:spTgt spid="802819"/>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802820"/>
                                        </p:tgtEl>
                                        <p:attrNameLst>
                                          <p:attrName>style.visibility</p:attrName>
                                        </p:attrNameLst>
                                      </p:cBhvr>
                                      <p:to>
                                        <p:strVal val="visible"/>
                                      </p:to>
                                    </p:set>
                                    <p:animEffect transition="in" filter="slide(fromTop)">
                                      <p:cBhvr>
                                        <p:cTn id="12" dur="1000"/>
                                        <p:tgtEl>
                                          <p:spTgt spid="802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819" grpId="0" animBg="1" autoUpdateAnimBg="0"/>
      <p:bldP spid="802820" grpId="0" animBg="1"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8683" y="411513"/>
            <a:ext cx="7955193" cy="640073"/>
          </a:xfrm>
        </p:spPr>
        <p:txBody>
          <a:bodyPr/>
          <a:lstStyle/>
          <a:p>
            <a:r>
              <a:rPr lang="en-US" sz="1800" dirty="0" smtClean="0"/>
              <a:t>Figure 8.18 Nine steps for implementing planned change</a:t>
            </a:r>
            <a:endParaRPr lang="en-US" sz="1800" dirty="0"/>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50</a:t>
            </a:fld>
            <a:endParaRPr lang="en-US" dirty="0">
              <a:cs typeface="+mn-cs"/>
            </a:endParaRPr>
          </a:p>
        </p:txBody>
      </p:sp>
      <p:pic>
        <p:nvPicPr>
          <p:cNvPr id="13314" name="Picture 2"/>
          <p:cNvPicPr>
            <a:picLocks noChangeAspect="1" noChangeArrowheads="1"/>
          </p:cNvPicPr>
          <p:nvPr/>
        </p:nvPicPr>
        <p:blipFill>
          <a:blip r:embed="rId3" cstate="print"/>
          <a:srcRect/>
          <a:stretch>
            <a:fillRect/>
          </a:stretch>
        </p:blipFill>
        <p:spPr bwMode="auto">
          <a:xfrm>
            <a:off x="904875" y="1704975"/>
            <a:ext cx="7332663" cy="3448050"/>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p:cNvSpPr>
            <a:spLocks noGrp="1" noChangeArrowheads="1"/>
          </p:cNvSpPr>
          <p:nvPr>
            <p:ph type="title"/>
          </p:nvPr>
        </p:nvSpPr>
        <p:spPr>
          <a:xfrm>
            <a:off x="548683" y="411513"/>
            <a:ext cx="7955193" cy="914390"/>
          </a:xfrm>
        </p:spPr>
        <p:txBody>
          <a:bodyPr/>
          <a:lstStyle/>
          <a:p>
            <a:pPr eaLnBrk="1" hangingPunct="1">
              <a:defRPr/>
            </a:pPr>
            <a:r>
              <a:rPr lang="en-US" sz="4000" dirty="0" smtClean="0"/>
              <a:t>Qualities Promoting Change</a:t>
            </a:r>
          </a:p>
        </p:txBody>
      </p:sp>
      <p:grpSp>
        <p:nvGrpSpPr>
          <p:cNvPr id="805891" name="Group 3"/>
          <p:cNvGrpSpPr>
            <a:grpSpLocks/>
          </p:cNvGrpSpPr>
          <p:nvPr/>
        </p:nvGrpSpPr>
        <p:grpSpPr bwMode="auto">
          <a:xfrm>
            <a:off x="1736725" y="1508125"/>
            <a:ext cx="5838825" cy="4298950"/>
            <a:chOff x="1367" y="780"/>
            <a:chExt cx="3133" cy="2334"/>
          </a:xfrm>
        </p:grpSpPr>
        <p:sp>
          <p:nvSpPr>
            <p:cNvPr id="64521" name="_s1028"/>
            <p:cNvSpPr>
              <a:spLocks noChangeShapeType="1"/>
            </p:cNvSpPr>
            <p:nvPr/>
          </p:nvSpPr>
          <p:spPr bwMode="auto">
            <a:xfrm flipV="1">
              <a:off x="3158" y="1340"/>
              <a:ext cx="492" cy="279"/>
            </a:xfrm>
            <a:prstGeom prst="line">
              <a:avLst/>
            </a:prstGeom>
            <a:noFill/>
            <a:ln w="28575">
              <a:solidFill>
                <a:schemeClr val="tx1"/>
              </a:solidFill>
              <a:round/>
              <a:headEnd type="triangle" w="med" len="lg"/>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4522" name="_s1028"/>
            <p:cNvSpPr>
              <a:spLocks noChangeShapeType="1"/>
            </p:cNvSpPr>
            <p:nvPr/>
          </p:nvSpPr>
          <p:spPr bwMode="auto">
            <a:xfrm flipH="1" flipV="1">
              <a:off x="2091" y="1345"/>
              <a:ext cx="492" cy="279"/>
            </a:xfrm>
            <a:prstGeom prst="line">
              <a:avLst/>
            </a:prstGeom>
            <a:noFill/>
            <a:ln w="28575">
              <a:solidFill>
                <a:schemeClr val="tx1"/>
              </a:solidFill>
              <a:round/>
              <a:headEnd type="triangle" w="med" len="lg"/>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4523" name="_s1032"/>
            <p:cNvSpPr>
              <a:spLocks noChangeShapeType="1"/>
            </p:cNvSpPr>
            <p:nvPr/>
          </p:nvSpPr>
          <p:spPr bwMode="auto">
            <a:xfrm>
              <a:off x="2880" y="2136"/>
              <a:ext cx="0" cy="342"/>
            </a:xfrm>
            <a:prstGeom prst="line">
              <a:avLst/>
            </a:prstGeom>
            <a:noFill/>
            <a:ln w="28575">
              <a:solidFill>
                <a:schemeClr val="tx1"/>
              </a:solidFill>
              <a:round/>
              <a:headEnd type="triangle" w="med" len="lg"/>
              <a:tailEnd/>
            </a:ln>
            <a:extLst>
              <a:ext uri="{909E8E84-426E-40DD-AFC4-6F175D3DCCD1}">
                <a14:hiddenFill xmlns="" xmlns:a14="http://schemas.microsoft.com/office/drawing/2010/main">
                  <a:noFill/>
                </a14:hiddenFill>
              </a:ext>
            </a:extLst>
          </p:spPr>
          <p:txBody>
            <a:bodyPr lIns="0" tIns="0" rIns="0" bIns="0" anchor="ctr"/>
            <a:lstStyle/>
            <a:p>
              <a:endParaRPr lang="en-US"/>
            </a:p>
          </p:txBody>
        </p:sp>
        <p:grpSp>
          <p:nvGrpSpPr>
            <p:cNvPr id="64524" name="Group 7"/>
            <p:cNvGrpSpPr>
              <a:grpSpLocks/>
            </p:cNvGrpSpPr>
            <p:nvPr/>
          </p:nvGrpSpPr>
          <p:grpSpPr bwMode="auto">
            <a:xfrm>
              <a:off x="2221" y="1590"/>
              <a:ext cx="1411" cy="694"/>
              <a:chOff x="2221" y="1614"/>
              <a:chExt cx="1411" cy="694"/>
            </a:xfrm>
          </p:grpSpPr>
          <p:pic>
            <p:nvPicPr>
              <p:cNvPr id="64534" name="Picture 8"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05897" name="Text Box 9"/>
              <p:cNvSpPr txBox="1">
                <a:spLocks noChangeArrowheads="1"/>
              </p:cNvSpPr>
              <p:nvPr/>
            </p:nvSpPr>
            <p:spPr bwMode="auto">
              <a:xfrm>
                <a:off x="2300" y="1646"/>
                <a:ext cx="1146" cy="53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a:spcBef>
                    <a:spcPct val="50000"/>
                  </a:spcBef>
                  <a:defRPr/>
                </a:pPr>
                <a:r>
                  <a:rPr lang="en-US" sz="3200" b="1">
                    <a:solidFill>
                      <a:schemeClr val="bg1"/>
                    </a:solidFill>
                    <a:effectLst>
                      <a:outerShdw blurRad="38100" dist="38100" dir="2700000" algn="tl">
                        <a:srgbClr val="000000"/>
                      </a:outerShdw>
                    </a:effectLst>
                    <a:latin typeface="Arial" charset="0"/>
                  </a:rPr>
                  <a:t>Change</a:t>
                </a:r>
              </a:p>
            </p:txBody>
          </p:sp>
        </p:grpSp>
        <p:grpSp>
          <p:nvGrpSpPr>
            <p:cNvPr id="64525" name="Group 10"/>
            <p:cNvGrpSpPr>
              <a:grpSpLocks/>
            </p:cNvGrpSpPr>
            <p:nvPr/>
          </p:nvGrpSpPr>
          <p:grpSpPr bwMode="auto">
            <a:xfrm>
              <a:off x="1367" y="780"/>
              <a:ext cx="1411" cy="694"/>
              <a:chOff x="2221" y="1614"/>
              <a:chExt cx="1411" cy="694"/>
            </a:xfrm>
          </p:grpSpPr>
          <p:pic>
            <p:nvPicPr>
              <p:cNvPr id="64532" name="Picture 11"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4533" name="Text Box 12"/>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2000" b="1"/>
                  <a:t>Mutual Trust</a:t>
                </a:r>
              </a:p>
            </p:txBody>
          </p:sp>
        </p:grpSp>
        <p:grpSp>
          <p:nvGrpSpPr>
            <p:cNvPr id="64526" name="Group 13"/>
            <p:cNvGrpSpPr>
              <a:grpSpLocks/>
            </p:cNvGrpSpPr>
            <p:nvPr/>
          </p:nvGrpSpPr>
          <p:grpSpPr bwMode="auto">
            <a:xfrm>
              <a:off x="2221" y="2420"/>
              <a:ext cx="1411" cy="694"/>
              <a:chOff x="2221" y="1614"/>
              <a:chExt cx="1411" cy="694"/>
            </a:xfrm>
          </p:grpSpPr>
          <p:pic>
            <p:nvPicPr>
              <p:cNvPr id="64530" name="Picture 14"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4531" name="Text Box 15"/>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2000" b="1"/>
                  <a:t>Adaptability</a:t>
                </a:r>
              </a:p>
            </p:txBody>
          </p:sp>
        </p:grpSp>
        <p:grpSp>
          <p:nvGrpSpPr>
            <p:cNvPr id="64527" name="Group 16"/>
            <p:cNvGrpSpPr>
              <a:grpSpLocks/>
            </p:cNvGrpSpPr>
            <p:nvPr/>
          </p:nvGrpSpPr>
          <p:grpSpPr bwMode="auto">
            <a:xfrm>
              <a:off x="3089" y="781"/>
              <a:ext cx="1411" cy="694"/>
              <a:chOff x="2221" y="1614"/>
              <a:chExt cx="1411" cy="694"/>
            </a:xfrm>
          </p:grpSpPr>
          <p:pic>
            <p:nvPicPr>
              <p:cNvPr id="64528" name="Picture 17" descr="Boxshdow0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21" y="1614"/>
                <a:ext cx="1411"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4529" name="Text Box 18"/>
              <p:cNvSpPr txBox="1">
                <a:spLocks noChangeArrowheads="1"/>
              </p:cNvSpPr>
              <p:nvPr/>
            </p:nvSpPr>
            <p:spPr bwMode="auto">
              <a:xfrm>
                <a:off x="2299" y="1646"/>
                <a:ext cx="1146" cy="53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2000" b="1"/>
                  <a:t>Organizational Learning</a:t>
                </a:r>
              </a:p>
            </p:txBody>
          </p:sp>
        </p:grpSp>
      </p:grpSp>
      <p:grpSp>
        <p:nvGrpSpPr>
          <p:cNvPr id="64518" name="Group 19"/>
          <p:cNvGrpSpPr>
            <a:grpSpLocks/>
          </p:cNvGrpSpPr>
          <p:nvPr/>
        </p:nvGrpSpPr>
        <p:grpSpPr bwMode="auto">
          <a:xfrm>
            <a:off x="274638" y="1417342"/>
            <a:ext cx="8594725" cy="4571950"/>
            <a:chOff x="173" y="144"/>
            <a:chExt cx="5414" cy="3981"/>
          </a:xfrm>
        </p:grpSpPr>
        <p:sp>
          <p:nvSpPr>
            <p:cNvPr id="64519" name="AutoShape 20"/>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4520" name="Oval 21"/>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9</a:t>
              </a:r>
            </a:p>
          </p:txBody>
        </p:sp>
      </p:grpSp>
      <p:sp>
        <p:nvSpPr>
          <p:cNvPr id="25"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51</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0"/>
                                  </p:stCondLst>
                                  <p:childTnLst>
                                    <p:set>
                                      <p:cBhvr>
                                        <p:cTn id="6" dur="1" fill="hold">
                                          <p:stCondLst>
                                            <p:cond delay="0"/>
                                          </p:stCondLst>
                                        </p:cTn>
                                        <p:tgtEl>
                                          <p:spTgt spid="805891"/>
                                        </p:tgtEl>
                                        <p:attrNameLst>
                                          <p:attrName>style.visibility</p:attrName>
                                        </p:attrNameLst>
                                      </p:cBhvr>
                                      <p:to>
                                        <p:strVal val="visible"/>
                                      </p:to>
                                    </p:set>
                                    <p:animEffect transition="in" filter="box(in)">
                                      <p:cBhvr>
                                        <p:cTn id="7" dur="2000"/>
                                        <p:tgtEl>
                                          <p:spTgt spid="805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Rectangle 2"/>
          <p:cNvSpPr>
            <a:spLocks noGrp="1" noChangeArrowheads="1"/>
          </p:cNvSpPr>
          <p:nvPr>
            <p:ph type="title"/>
          </p:nvPr>
        </p:nvSpPr>
        <p:spPr>
          <a:xfrm>
            <a:off x="548683" y="166812"/>
            <a:ext cx="7955193" cy="731512"/>
          </a:xfrm>
        </p:spPr>
        <p:txBody>
          <a:bodyPr/>
          <a:lstStyle/>
          <a:p>
            <a:pPr eaLnBrk="1" hangingPunct="1">
              <a:defRPr/>
            </a:pPr>
            <a:r>
              <a:rPr lang="en-US" smtClean="0"/>
              <a:t>Implementation of Change</a:t>
            </a:r>
          </a:p>
        </p:txBody>
      </p:sp>
      <p:sp>
        <p:nvSpPr>
          <p:cNvPr id="65541" name="Rectangle 3"/>
          <p:cNvSpPr>
            <a:spLocks noGrp="1" noChangeArrowheads="1"/>
          </p:cNvSpPr>
          <p:nvPr>
            <p:ph sz="quarter" idx="13"/>
          </p:nvPr>
        </p:nvSpPr>
        <p:spPr bwMode="blackWhite">
          <a:xfrm>
            <a:off x="509589" y="1965976"/>
            <a:ext cx="3657600" cy="3474720"/>
          </a:xfrm>
          <a:solidFill>
            <a:srgbClr val="CCECFF"/>
          </a:solidFill>
          <a:ln>
            <a:solidFill>
              <a:srgbClr val="006699"/>
            </a:solidFill>
            <a:miter lim="800000"/>
            <a:headEnd/>
            <a:tailEnd/>
          </a:ln>
        </p:spPr>
        <p:txBody>
          <a:bodyPr tIns="137160" rIns="182880"/>
          <a:lstStyle/>
          <a:p>
            <a:pPr eaLnBrk="1" hangingPunct="1">
              <a:spcBef>
                <a:spcPct val="25000"/>
              </a:spcBef>
              <a:buClr>
                <a:srgbClr val="006699"/>
              </a:buClr>
            </a:pPr>
            <a:r>
              <a:rPr lang="en-US" sz="2000" dirty="0" smtClean="0">
                <a:solidFill>
                  <a:schemeClr val="tx1"/>
                </a:solidFill>
                <a:effectLst/>
              </a:rPr>
              <a:t>Managers must be aware of…</a:t>
            </a:r>
          </a:p>
          <a:p>
            <a:pPr lvl="1" eaLnBrk="1" hangingPunct="1">
              <a:spcBef>
                <a:spcPct val="25000"/>
              </a:spcBef>
              <a:buClr>
                <a:srgbClr val="006699"/>
              </a:buClr>
            </a:pPr>
            <a:r>
              <a:rPr lang="en-US" sz="2000" dirty="0" smtClean="0">
                <a:solidFill>
                  <a:schemeClr val="tx1"/>
                </a:solidFill>
                <a:effectLst/>
              </a:rPr>
              <a:t>Why people resist change</a:t>
            </a:r>
          </a:p>
          <a:p>
            <a:pPr lvl="1" eaLnBrk="1" hangingPunct="1">
              <a:spcBef>
                <a:spcPct val="25000"/>
              </a:spcBef>
              <a:buClr>
                <a:srgbClr val="006699"/>
              </a:buClr>
            </a:pPr>
            <a:r>
              <a:rPr lang="en-US" sz="2000" dirty="0" smtClean="0">
                <a:solidFill>
                  <a:schemeClr val="tx1"/>
                </a:solidFill>
                <a:effectLst/>
              </a:rPr>
              <a:t>Why efforts fail</a:t>
            </a:r>
          </a:p>
          <a:p>
            <a:pPr lvl="1" eaLnBrk="1" hangingPunct="1">
              <a:spcBef>
                <a:spcPct val="25000"/>
              </a:spcBef>
              <a:buClr>
                <a:srgbClr val="006699"/>
              </a:buClr>
            </a:pPr>
            <a:r>
              <a:rPr lang="en-US" sz="2000" dirty="0" smtClean="0">
                <a:solidFill>
                  <a:schemeClr val="tx1"/>
                </a:solidFill>
                <a:effectLst/>
              </a:rPr>
              <a:t>What techniques can be used to </a:t>
            </a:r>
            <a:br>
              <a:rPr lang="en-US" sz="2000" dirty="0" smtClean="0">
                <a:solidFill>
                  <a:schemeClr val="tx1"/>
                </a:solidFill>
                <a:effectLst/>
              </a:rPr>
            </a:br>
            <a:r>
              <a:rPr lang="en-US" sz="2000" dirty="0" smtClean="0">
                <a:solidFill>
                  <a:schemeClr val="tx1"/>
                </a:solidFill>
                <a:effectLst/>
              </a:rPr>
              <a:t>modify behavior</a:t>
            </a:r>
          </a:p>
        </p:txBody>
      </p:sp>
      <p:sp>
        <p:nvSpPr>
          <p:cNvPr id="65542" name="Rectangle 4"/>
          <p:cNvSpPr>
            <a:spLocks noGrp="1" noChangeArrowheads="1"/>
          </p:cNvSpPr>
          <p:nvPr>
            <p:ph sz="quarter" idx="4294967295"/>
          </p:nvPr>
        </p:nvSpPr>
        <p:spPr bwMode="blackWhite">
          <a:xfrm>
            <a:off x="4715248" y="1990748"/>
            <a:ext cx="3582615" cy="3449909"/>
          </a:xfrm>
          <a:solidFill>
            <a:srgbClr val="EAEAEA"/>
          </a:solidFill>
          <a:ln>
            <a:solidFill>
              <a:srgbClr val="663300"/>
            </a:solidFill>
            <a:miter lim="800000"/>
            <a:headEnd/>
            <a:tailEnd/>
          </a:ln>
        </p:spPr>
        <p:txBody>
          <a:bodyPr tIns="137160" rIns="182880"/>
          <a:lstStyle/>
          <a:p>
            <a:pPr eaLnBrk="1" hangingPunct="1">
              <a:spcBef>
                <a:spcPct val="25000"/>
              </a:spcBef>
            </a:pPr>
            <a:r>
              <a:rPr lang="en-US" sz="2000" dirty="0" smtClean="0">
                <a:solidFill>
                  <a:schemeClr val="tx1"/>
                </a:solidFill>
                <a:effectLst/>
              </a:rPr>
              <a:t>Loss of security</a:t>
            </a:r>
          </a:p>
          <a:p>
            <a:pPr eaLnBrk="1" hangingPunct="1">
              <a:spcBef>
                <a:spcPct val="25000"/>
              </a:spcBef>
            </a:pPr>
            <a:r>
              <a:rPr lang="en-US" sz="2000" dirty="0" smtClean="0">
                <a:solidFill>
                  <a:schemeClr val="tx1"/>
                </a:solidFill>
                <a:effectLst/>
              </a:rPr>
              <a:t>Fear of economic loss</a:t>
            </a:r>
          </a:p>
          <a:p>
            <a:pPr eaLnBrk="1" hangingPunct="1">
              <a:spcBef>
                <a:spcPct val="25000"/>
              </a:spcBef>
            </a:pPr>
            <a:r>
              <a:rPr lang="en-US" sz="2000" dirty="0" smtClean="0">
                <a:solidFill>
                  <a:schemeClr val="tx1"/>
                </a:solidFill>
                <a:effectLst/>
              </a:rPr>
              <a:t>Loss of power and control</a:t>
            </a:r>
          </a:p>
          <a:p>
            <a:pPr eaLnBrk="1" hangingPunct="1">
              <a:spcBef>
                <a:spcPct val="25000"/>
              </a:spcBef>
            </a:pPr>
            <a:r>
              <a:rPr lang="en-US" sz="2000" dirty="0" smtClean="0">
                <a:solidFill>
                  <a:schemeClr val="tx1"/>
                </a:solidFill>
                <a:effectLst/>
              </a:rPr>
              <a:t>Reluctance to change old habits</a:t>
            </a:r>
          </a:p>
          <a:p>
            <a:pPr eaLnBrk="1" hangingPunct="1">
              <a:spcBef>
                <a:spcPct val="25000"/>
              </a:spcBef>
            </a:pPr>
            <a:r>
              <a:rPr lang="en-US" sz="2000" dirty="0" smtClean="0">
                <a:solidFill>
                  <a:schemeClr val="tx1"/>
                </a:solidFill>
                <a:effectLst/>
              </a:rPr>
              <a:t>Selective perception</a:t>
            </a:r>
          </a:p>
          <a:p>
            <a:pPr eaLnBrk="1" hangingPunct="1">
              <a:spcBef>
                <a:spcPct val="25000"/>
              </a:spcBef>
            </a:pPr>
            <a:r>
              <a:rPr lang="en-US" sz="2000" dirty="0" smtClean="0">
                <a:solidFill>
                  <a:schemeClr val="tx1"/>
                </a:solidFill>
                <a:effectLst/>
              </a:rPr>
              <a:t>Awareness of weakness in the proposed change</a:t>
            </a:r>
          </a:p>
        </p:txBody>
      </p:sp>
      <p:sp>
        <p:nvSpPr>
          <p:cNvPr id="807941" name="Text Box 5"/>
          <p:cNvSpPr txBox="1">
            <a:spLocks noChangeArrowheads="1"/>
          </p:cNvSpPr>
          <p:nvPr/>
        </p:nvSpPr>
        <p:spPr bwMode="blackWhite">
          <a:xfrm>
            <a:off x="509588" y="1325563"/>
            <a:ext cx="3657600" cy="550862"/>
          </a:xfrm>
          <a:prstGeom prst="rect">
            <a:avLst/>
          </a:prstGeom>
          <a:solidFill>
            <a:srgbClr val="006699"/>
          </a:solidFill>
          <a:ln w="9525">
            <a:solidFill>
              <a:srgbClr val="006699"/>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Resistance to Change</a:t>
            </a:r>
          </a:p>
        </p:txBody>
      </p:sp>
      <p:sp>
        <p:nvSpPr>
          <p:cNvPr id="807942" name="Text Box 6"/>
          <p:cNvSpPr txBox="1">
            <a:spLocks noChangeArrowheads="1"/>
          </p:cNvSpPr>
          <p:nvPr/>
        </p:nvSpPr>
        <p:spPr bwMode="blackWhite">
          <a:xfrm>
            <a:off x="4640263" y="1325563"/>
            <a:ext cx="3657600" cy="550862"/>
          </a:xfrm>
          <a:prstGeom prst="rect">
            <a:avLst/>
          </a:prstGeom>
          <a:solidFill>
            <a:srgbClr val="663300"/>
          </a:solidFill>
          <a:ln w="9525">
            <a:solidFill>
              <a:srgbClr val="66330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nchorCtr="1"/>
          <a:lstStyle/>
          <a:p>
            <a:pPr algn="ctr">
              <a:spcBef>
                <a:spcPct val="50000"/>
              </a:spcBef>
              <a:defRPr/>
            </a:pPr>
            <a:r>
              <a:rPr lang="en-US" sz="2400" b="1" i="1">
                <a:solidFill>
                  <a:schemeClr val="bg1"/>
                </a:solidFill>
                <a:effectLst>
                  <a:outerShdw blurRad="38100" dist="38100" dir="2700000" algn="tl">
                    <a:srgbClr val="000000"/>
                  </a:outerShdw>
                </a:effectLst>
                <a:latin typeface="Arial" charset="0"/>
              </a:rPr>
              <a:t>Sources of Resistance</a:t>
            </a:r>
          </a:p>
        </p:txBody>
      </p:sp>
      <p:grpSp>
        <p:nvGrpSpPr>
          <p:cNvPr id="65545" name="Group 7"/>
          <p:cNvGrpSpPr>
            <a:grpSpLocks/>
          </p:cNvGrpSpPr>
          <p:nvPr/>
        </p:nvGrpSpPr>
        <p:grpSpPr bwMode="auto">
          <a:xfrm>
            <a:off x="274638" y="960147"/>
            <a:ext cx="8594725" cy="5029146"/>
            <a:chOff x="173" y="144"/>
            <a:chExt cx="5414" cy="3981"/>
          </a:xfrm>
        </p:grpSpPr>
        <p:sp>
          <p:nvSpPr>
            <p:cNvPr id="65546" name="AutoShape 8"/>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5547" name="Oval 9"/>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10</a:t>
              </a:r>
            </a:p>
          </p:txBody>
        </p:sp>
      </p:grpSp>
      <p:sp>
        <p:nvSpPr>
          <p:cNvPr id="12"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52</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p:cNvSpPr>
            <a:spLocks noGrp="1" noChangeArrowheads="1"/>
          </p:cNvSpPr>
          <p:nvPr>
            <p:ph type="title"/>
          </p:nvPr>
        </p:nvSpPr>
        <p:spPr>
          <a:xfrm>
            <a:off x="548683" y="411513"/>
            <a:ext cx="7955193" cy="731512"/>
          </a:xfrm>
        </p:spPr>
        <p:txBody>
          <a:bodyPr/>
          <a:lstStyle/>
          <a:p>
            <a:pPr eaLnBrk="1" hangingPunct="1">
              <a:defRPr/>
            </a:pPr>
            <a:r>
              <a:rPr lang="en-US" smtClean="0"/>
              <a:t>Resistance to Change</a:t>
            </a:r>
          </a:p>
        </p:txBody>
      </p:sp>
      <p:grpSp>
        <p:nvGrpSpPr>
          <p:cNvPr id="809988" name="Group 4"/>
          <p:cNvGrpSpPr>
            <a:grpSpLocks/>
          </p:cNvGrpSpPr>
          <p:nvPr/>
        </p:nvGrpSpPr>
        <p:grpSpPr bwMode="auto">
          <a:xfrm>
            <a:off x="1310964" y="1565275"/>
            <a:ext cx="639763" cy="1044575"/>
            <a:chOff x="576" y="1008"/>
            <a:chExt cx="403" cy="658"/>
          </a:xfrm>
        </p:grpSpPr>
        <p:sp>
          <p:nvSpPr>
            <p:cNvPr id="66585" name="Freeform 5"/>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6586" name="Oval 6"/>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1</a:t>
              </a:r>
            </a:p>
          </p:txBody>
        </p:sp>
      </p:grpSp>
      <p:sp>
        <p:nvSpPr>
          <p:cNvPr id="809991" name="Rectangle 7"/>
          <p:cNvSpPr>
            <a:spLocks noChangeArrowheads="1"/>
          </p:cNvSpPr>
          <p:nvPr/>
        </p:nvSpPr>
        <p:spPr bwMode="blackWhite">
          <a:xfrm>
            <a:off x="1950727" y="4360863"/>
            <a:ext cx="26447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a:t>Sensitivity</a:t>
            </a:r>
          </a:p>
        </p:txBody>
      </p:sp>
      <p:sp>
        <p:nvSpPr>
          <p:cNvPr id="809992" name="Rectangle 8"/>
          <p:cNvSpPr>
            <a:spLocks noChangeArrowheads="1"/>
          </p:cNvSpPr>
          <p:nvPr/>
        </p:nvSpPr>
        <p:spPr bwMode="blackWhite">
          <a:xfrm>
            <a:off x="1950727" y="2960688"/>
            <a:ext cx="26447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dirty="0"/>
              <a:t>Open communication</a:t>
            </a:r>
          </a:p>
        </p:txBody>
      </p:sp>
      <p:sp>
        <p:nvSpPr>
          <p:cNvPr id="809993" name="AutoShape 9"/>
          <p:cNvSpPr>
            <a:spLocks noChangeArrowheads="1"/>
          </p:cNvSpPr>
          <p:nvPr/>
        </p:nvSpPr>
        <p:spPr bwMode="blackWhite">
          <a:xfrm>
            <a:off x="755339" y="1325563"/>
            <a:ext cx="7772400" cy="611187"/>
          </a:xfrm>
          <a:prstGeom prst="roundRect">
            <a:avLst>
              <a:gd name="adj" fmla="val 16667"/>
            </a:avLst>
          </a:prstGeom>
          <a:solidFill>
            <a:srgbClr val="0099CC"/>
          </a:solidFill>
          <a:ln w="3175" algn="ctr">
            <a:solidFill>
              <a:schemeClr val="tx1"/>
            </a:solidFill>
            <a:round/>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400" b="1" dirty="0">
                <a:solidFill>
                  <a:schemeClr val="bg1"/>
                </a:solidFill>
                <a:effectLst>
                  <a:outerShdw blurRad="38100" dist="38100" dir="2700000" algn="tl">
                    <a:srgbClr val="000000"/>
                  </a:outerShdw>
                </a:effectLst>
                <a:latin typeface="Arial" charset="0"/>
              </a:rPr>
              <a:t>Techniques for Overcoming Resistance to Change</a:t>
            </a:r>
          </a:p>
        </p:txBody>
      </p:sp>
      <p:sp>
        <p:nvSpPr>
          <p:cNvPr id="809994" name="Rectangle 10"/>
          <p:cNvSpPr>
            <a:spLocks noChangeArrowheads="1"/>
          </p:cNvSpPr>
          <p:nvPr/>
        </p:nvSpPr>
        <p:spPr bwMode="blackWhite">
          <a:xfrm>
            <a:off x="1950727" y="2238375"/>
            <a:ext cx="26447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dirty="0"/>
              <a:t>Participation</a:t>
            </a:r>
          </a:p>
        </p:txBody>
      </p:sp>
      <p:sp>
        <p:nvSpPr>
          <p:cNvPr id="809995" name="Rectangle 11"/>
          <p:cNvSpPr>
            <a:spLocks noChangeArrowheads="1"/>
          </p:cNvSpPr>
          <p:nvPr/>
        </p:nvSpPr>
        <p:spPr bwMode="blackWhite">
          <a:xfrm>
            <a:off x="1950727" y="3646488"/>
            <a:ext cx="26447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a:t>Advance warning</a:t>
            </a:r>
          </a:p>
        </p:txBody>
      </p:sp>
      <p:grpSp>
        <p:nvGrpSpPr>
          <p:cNvPr id="809996" name="Group 12"/>
          <p:cNvGrpSpPr>
            <a:grpSpLocks/>
          </p:cNvGrpSpPr>
          <p:nvPr/>
        </p:nvGrpSpPr>
        <p:grpSpPr bwMode="auto">
          <a:xfrm>
            <a:off x="1310964" y="2274888"/>
            <a:ext cx="639763" cy="1044575"/>
            <a:chOff x="576" y="1008"/>
            <a:chExt cx="403" cy="658"/>
          </a:xfrm>
        </p:grpSpPr>
        <p:sp>
          <p:nvSpPr>
            <p:cNvPr id="66583" name="Freeform 13"/>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6584" name="Oval 14"/>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2</a:t>
              </a:r>
            </a:p>
          </p:txBody>
        </p:sp>
      </p:grpSp>
      <p:grpSp>
        <p:nvGrpSpPr>
          <p:cNvPr id="809999" name="Group 15"/>
          <p:cNvGrpSpPr>
            <a:grpSpLocks/>
          </p:cNvGrpSpPr>
          <p:nvPr/>
        </p:nvGrpSpPr>
        <p:grpSpPr bwMode="auto">
          <a:xfrm>
            <a:off x="1310963" y="2926558"/>
            <a:ext cx="639763" cy="1044575"/>
            <a:chOff x="576" y="1008"/>
            <a:chExt cx="403" cy="658"/>
          </a:xfrm>
        </p:grpSpPr>
        <p:sp>
          <p:nvSpPr>
            <p:cNvPr id="66581" name="Freeform 16"/>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6582" name="Oval 17"/>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3</a:t>
              </a:r>
            </a:p>
          </p:txBody>
        </p:sp>
      </p:grpSp>
      <p:grpSp>
        <p:nvGrpSpPr>
          <p:cNvPr id="810002" name="Group 18"/>
          <p:cNvGrpSpPr>
            <a:grpSpLocks/>
          </p:cNvGrpSpPr>
          <p:nvPr/>
        </p:nvGrpSpPr>
        <p:grpSpPr bwMode="auto">
          <a:xfrm>
            <a:off x="1310964" y="3646488"/>
            <a:ext cx="639763" cy="1044575"/>
            <a:chOff x="576" y="1008"/>
            <a:chExt cx="403" cy="658"/>
          </a:xfrm>
        </p:grpSpPr>
        <p:sp>
          <p:nvSpPr>
            <p:cNvPr id="66579" name="Freeform 19"/>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6580" name="Oval 20"/>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4</a:t>
              </a:r>
            </a:p>
          </p:txBody>
        </p:sp>
      </p:grpSp>
      <p:sp>
        <p:nvSpPr>
          <p:cNvPr id="810005" name="Rectangle 21"/>
          <p:cNvSpPr>
            <a:spLocks noChangeArrowheads="1"/>
          </p:cNvSpPr>
          <p:nvPr/>
        </p:nvSpPr>
        <p:spPr bwMode="blackWhite">
          <a:xfrm>
            <a:off x="1950727" y="5081588"/>
            <a:ext cx="2644775" cy="45085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lstStyle/>
          <a:p>
            <a:pPr>
              <a:spcBef>
                <a:spcPct val="50000"/>
              </a:spcBef>
            </a:pPr>
            <a:r>
              <a:rPr lang="en-US" sz="2000"/>
              <a:t>Security</a:t>
            </a:r>
          </a:p>
        </p:txBody>
      </p:sp>
      <p:grpSp>
        <p:nvGrpSpPr>
          <p:cNvPr id="810006" name="Group 22"/>
          <p:cNvGrpSpPr>
            <a:grpSpLocks/>
          </p:cNvGrpSpPr>
          <p:nvPr/>
        </p:nvGrpSpPr>
        <p:grpSpPr bwMode="auto">
          <a:xfrm>
            <a:off x="1310964" y="4410075"/>
            <a:ext cx="639763" cy="1044575"/>
            <a:chOff x="576" y="1008"/>
            <a:chExt cx="403" cy="658"/>
          </a:xfrm>
        </p:grpSpPr>
        <p:sp>
          <p:nvSpPr>
            <p:cNvPr id="66577" name="Freeform 23"/>
            <p:cNvSpPr>
              <a:spLocks/>
            </p:cNvSpPr>
            <p:nvPr/>
          </p:nvSpPr>
          <p:spPr bwMode="blackWhite">
            <a:xfrm>
              <a:off x="576" y="1008"/>
              <a:ext cx="403" cy="573"/>
            </a:xfrm>
            <a:custGeom>
              <a:avLst/>
              <a:gdLst>
                <a:gd name="T0" fmla="*/ 0 w 480"/>
                <a:gd name="T1" fmla="*/ 0 h 528"/>
                <a:gd name="T2" fmla="*/ 0 w 480"/>
                <a:gd name="T3" fmla="*/ 573 h 528"/>
                <a:gd name="T4" fmla="*/ 403 w 480"/>
                <a:gd name="T5" fmla="*/ 573 h 528"/>
                <a:gd name="T6" fmla="*/ 0 60000 65536"/>
                <a:gd name="T7" fmla="*/ 0 60000 65536"/>
                <a:gd name="T8" fmla="*/ 0 60000 65536"/>
              </a:gdLst>
              <a:ahLst/>
              <a:cxnLst>
                <a:cxn ang="T6">
                  <a:pos x="T0" y="T1"/>
                </a:cxn>
                <a:cxn ang="T7">
                  <a:pos x="T2" y="T3"/>
                </a:cxn>
                <a:cxn ang="T8">
                  <a:pos x="T4" y="T5"/>
                </a:cxn>
              </a:cxnLst>
              <a:rect l="0" t="0" r="r" b="b"/>
              <a:pathLst>
                <a:path w="480" h="528">
                  <a:moveTo>
                    <a:pt x="0" y="0"/>
                  </a:moveTo>
                  <a:lnTo>
                    <a:pt x="0" y="528"/>
                  </a:lnTo>
                  <a:lnTo>
                    <a:pt x="480" y="528"/>
                  </a:lnTo>
                </a:path>
              </a:pathLst>
            </a:custGeom>
            <a:noFill/>
            <a:ln w="57150" cap="flat" cmpd="sng">
              <a:solidFill>
                <a:srgbClr val="006699"/>
              </a:solidFill>
              <a:prstDash val="solid"/>
              <a:round/>
              <a:headEnd type="none" w="med" len="med"/>
              <a:tailEnd type="triangle" w="med" len="med"/>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dist="107763" dir="2700000" algn="ctr" rotWithShape="0">
                      <a:srgbClr val="790015"/>
                    </a:outerShdw>
                  </a:effectLst>
                </a14:hiddenEffects>
              </a:ext>
            </a:extLst>
          </p:spPr>
          <p:txBody>
            <a:bodyPr wrap="none" anchor="ctr"/>
            <a:lstStyle/>
            <a:p>
              <a:endParaRPr lang="en-US"/>
            </a:p>
          </p:txBody>
        </p:sp>
        <p:sp>
          <p:nvSpPr>
            <p:cNvPr id="66578" name="Oval 24"/>
            <p:cNvSpPr>
              <a:spLocks noChangeArrowheads="1"/>
            </p:cNvSpPr>
            <p:nvPr/>
          </p:nvSpPr>
          <p:spPr bwMode="auto">
            <a:xfrm>
              <a:off x="634" y="1494"/>
              <a:ext cx="172" cy="172"/>
            </a:xfrm>
            <a:prstGeom prst="ellipse">
              <a:avLst/>
            </a:prstGeom>
            <a:solidFill>
              <a:schemeClr val="bg1"/>
            </a:solidFill>
            <a:ln w="3175">
              <a:solidFill>
                <a:srgbClr val="006699"/>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r>
                <a:rPr lang="en-US" sz="1600" b="1"/>
                <a:t>5</a:t>
              </a:r>
            </a:p>
          </p:txBody>
        </p:sp>
      </p:grpSp>
      <p:sp>
        <p:nvSpPr>
          <p:cNvPr id="2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53</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09993"/>
                                        </p:tgtEl>
                                        <p:attrNameLst>
                                          <p:attrName>style.visibility</p:attrName>
                                        </p:attrNameLst>
                                      </p:cBhvr>
                                      <p:to>
                                        <p:strVal val="visible"/>
                                      </p:to>
                                    </p:set>
                                    <p:animEffect transition="in" filter="wipe(left)">
                                      <p:cBhvr>
                                        <p:cTn id="7" dur="500"/>
                                        <p:tgtEl>
                                          <p:spTgt spid="8099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809988"/>
                                        </p:tgtEl>
                                        <p:attrNameLst>
                                          <p:attrName>style.visibility</p:attrName>
                                        </p:attrNameLst>
                                      </p:cBhvr>
                                      <p:to>
                                        <p:strVal val="visible"/>
                                      </p:to>
                                    </p:set>
                                    <p:animEffect transition="in" filter="strips(downRight)">
                                      <p:cBhvr>
                                        <p:cTn id="12" dur="1000"/>
                                        <p:tgtEl>
                                          <p:spTgt spid="809988"/>
                                        </p:tgtEl>
                                      </p:cBhvr>
                                    </p:animEffect>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09994"/>
                                        </p:tgtEl>
                                        <p:attrNameLst>
                                          <p:attrName>style.visibility</p:attrName>
                                        </p:attrNameLst>
                                      </p:cBhvr>
                                      <p:to>
                                        <p:strVal val="visible"/>
                                      </p:to>
                                    </p:set>
                                    <p:animEffect transition="in" filter="wipe(left)">
                                      <p:cBhvr>
                                        <p:cTn id="16" dur="500"/>
                                        <p:tgtEl>
                                          <p:spTgt spid="80999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809996"/>
                                        </p:tgtEl>
                                        <p:attrNameLst>
                                          <p:attrName>style.visibility</p:attrName>
                                        </p:attrNameLst>
                                      </p:cBhvr>
                                      <p:to>
                                        <p:strVal val="visible"/>
                                      </p:to>
                                    </p:set>
                                    <p:animEffect transition="in" filter="strips(downRight)">
                                      <p:cBhvr>
                                        <p:cTn id="21" dur="1000"/>
                                        <p:tgtEl>
                                          <p:spTgt spid="809996"/>
                                        </p:tgtEl>
                                      </p:cBhvr>
                                    </p:animEffect>
                                  </p:childTnLst>
                                </p:cTn>
                              </p:par>
                            </p:childTnLst>
                          </p:cTn>
                        </p:par>
                        <p:par>
                          <p:cTn id="22" fill="hold" nodeType="afterGroup">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809992"/>
                                        </p:tgtEl>
                                        <p:attrNameLst>
                                          <p:attrName>style.visibility</p:attrName>
                                        </p:attrNameLst>
                                      </p:cBhvr>
                                      <p:to>
                                        <p:strVal val="visible"/>
                                      </p:to>
                                    </p:set>
                                    <p:animEffect transition="in" filter="wipe(left)">
                                      <p:cBhvr>
                                        <p:cTn id="25" dur="1000"/>
                                        <p:tgtEl>
                                          <p:spTgt spid="80999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809999"/>
                                        </p:tgtEl>
                                        <p:attrNameLst>
                                          <p:attrName>style.visibility</p:attrName>
                                        </p:attrNameLst>
                                      </p:cBhvr>
                                      <p:to>
                                        <p:strVal val="visible"/>
                                      </p:to>
                                    </p:set>
                                    <p:animEffect transition="in" filter="strips(downRight)">
                                      <p:cBhvr>
                                        <p:cTn id="30" dur="1000"/>
                                        <p:tgtEl>
                                          <p:spTgt spid="809999"/>
                                        </p:tgtEl>
                                      </p:cBhvr>
                                    </p:animEffect>
                                  </p:childTnLst>
                                </p:cTn>
                              </p:par>
                            </p:childTnLst>
                          </p:cTn>
                        </p:par>
                        <p:par>
                          <p:cTn id="31" fill="hold" nodeType="afterGroup">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809995"/>
                                        </p:tgtEl>
                                        <p:attrNameLst>
                                          <p:attrName>style.visibility</p:attrName>
                                        </p:attrNameLst>
                                      </p:cBhvr>
                                      <p:to>
                                        <p:strVal val="visible"/>
                                      </p:to>
                                    </p:set>
                                    <p:animEffect transition="in" filter="wipe(left)">
                                      <p:cBhvr>
                                        <p:cTn id="34" dur="1000"/>
                                        <p:tgtEl>
                                          <p:spTgt spid="80999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nodeType="clickEffect">
                                  <p:stCondLst>
                                    <p:cond delay="0"/>
                                  </p:stCondLst>
                                  <p:childTnLst>
                                    <p:set>
                                      <p:cBhvr>
                                        <p:cTn id="38" dur="1" fill="hold">
                                          <p:stCondLst>
                                            <p:cond delay="0"/>
                                          </p:stCondLst>
                                        </p:cTn>
                                        <p:tgtEl>
                                          <p:spTgt spid="810002"/>
                                        </p:tgtEl>
                                        <p:attrNameLst>
                                          <p:attrName>style.visibility</p:attrName>
                                        </p:attrNameLst>
                                      </p:cBhvr>
                                      <p:to>
                                        <p:strVal val="visible"/>
                                      </p:to>
                                    </p:set>
                                    <p:animEffect transition="in" filter="strips(downRight)">
                                      <p:cBhvr>
                                        <p:cTn id="39" dur="1000"/>
                                        <p:tgtEl>
                                          <p:spTgt spid="810002"/>
                                        </p:tgtEl>
                                      </p:cBhvr>
                                    </p:animEffect>
                                  </p:childTnLst>
                                </p:cTn>
                              </p:par>
                            </p:childTnLst>
                          </p:cTn>
                        </p:par>
                        <p:par>
                          <p:cTn id="40" fill="hold" nodeType="afterGroup">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809991"/>
                                        </p:tgtEl>
                                        <p:attrNameLst>
                                          <p:attrName>style.visibility</p:attrName>
                                        </p:attrNameLst>
                                      </p:cBhvr>
                                      <p:to>
                                        <p:strVal val="visible"/>
                                      </p:to>
                                    </p:set>
                                    <p:animEffect transition="in" filter="wipe(left)">
                                      <p:cBhvr>
                                        <p:cTn id="43" dur="1000"/>
                                        <p:tgtEl>
                                          <p:spTgt spid="80999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8" presetClass="entr" presetSubtype="6" fill="hold" nodeType="clickEffect">
                                  <p:stCondLst>
                                    <p:cond delay="0"/>
                                  </p:stCondLst>
                                  <p:childTnLst>
                                    <p:set>
                                      <p:cBhvr>
                                        <p:cTn id="47" dur="1" fill="hold">
                                          <p:stCondLst>
                                            <p:cond delay="0"/>
                                          </p:stCondLst>
                                        </p:cTn>
                                        <p:tgtEl>
                                          <p:spTgt spid="810006"/>
                                        </p:tgtEl>
                                        <p:attrNameLst>
                                          <p:attrName>style.visibility</p:attrName>
                                        </p:attrNameLst>
                                      </p:cBhvr>
                                      <p:to>
                                        <p:strVal val="visible"/>
                                      </p:to>
                                    </p:set>
                                    <p:animEffect transition="in" filter="strips(downRight)">
                                      <p:cBhvr>
                                        <p:cTn id="48" dur="1000"/>
                                        <p:tgtEl>
                                          <p:spTgt spid="810006"/>
                                        </p:tgtEl>
                                      </p:cBhvr>
                                    </p:animEffect>
                                  </p:childTnLst>
                                </p:cTn>
                              </p:par>
                            </p:childTnLst>
                          </p:cTn>
                        </p:par>
                        <p:par>
                          <p:cTn id="49" fill="hold" nodeType="afterGroup">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810005"/>
                                        </p:tgtEl>
                                        <p:attrNameLst>
                                          <p:attrName>style.visibility</p:attrName>
                                        </p:attrNameLst>
                                      </p:cBhvr>
                                      <p:to>
                                        <p:strVal val="visible"/>
                                      </p:to>
                                    </p:set>
                                    <p:animEffect transition="in" filter="wipe(left)">
                                      <p:cBhvr>
                                        <p:cTn id="52" dur="1000"/>
                                        <p:tgtEl>
                                          <p:spTgt spid="810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991" grpId="0" animBg="1"/>
      <p:bldP spid="809992" grpId="0" animBg="1"/>
      <p:bldP spid="809993" grpId="0" animBg="1" autoUpdateAnimBg="0"/>
      <p:bldP spid="809994" grpId="0" animBg="1" autoUpdateAnimBg="0"/>
      <p:bldP spid="809995" grpId="0" animBg="1"/>
      <p:bldP spid="81000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Rectangle 2"/>
          <p:cNvSpPr>
            <a:spLocks noGrp="1" noChangeArrowheads="1"/>
          </p:cNvSpPr>
          <p:nvPr>
            <p:ph type="title"/>
          </p:nvPr>
        </p:nvSpPr>
        <p:spPr>
          <a:xfrm>
            <a:off x="548683" y="411513"/>
            <a:ext cx="7955193" cy="822951"/>
          </a:xfrm>
        </p:spPr>
        <p:txBody>
          <a:bodyPr/>
          <a:lstStyle/>
          <a:p>
            <a:pPr eaLnBrk="1" hangingPunct="1">
              <a:defRPr/>
            </a:pPr>
            <a:r>
              <a:rPr lang="en-US" smtClean="0"/>
              <a:t>Why Change Efforts Fail</a:t>
            </a:r>
          </a:p>
        </p:txBody>
      </p:sp>
      <p:grpSp>
        <p:nvGrpSpPr>
          <p:cNvPr id="812093" name="Group 61"/>
          <p:cNvGrpSpPr>
            <a:grpSpLocks/>
          </p:cNvGrpSpPr>
          <p:nvPr/>
        </p:nvGrpSpPr>
        <p:grpSpPr bwMode="auto">
          <a:xfrm>
            <a:off x="822325" y="1417638"/>
            <a:ext cx="7610475" cy="4441825"/>
            <a:chOff x="647" y="1032"/>
            <a:chExt cx="4537" cy="2798"/>
          </a:xfrm>
        </p:grpSpPr>
        <p:pic>
          <p:nvPicPr>
            <p:cNvPr id="67593" name="Picture 40"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04" y="1989"/>
              <a:ext cx="1394" cy="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7594" name="Picture 41"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98" y="1032"/>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67595" name="Group 42"/>
            <p:cNvGrpSpPr>
              <a:grpSpLocks/>
            </p:cNvGrpSpPr>
            <p:nvPr/>
          </p:nvGrpSpPr>
          <p:grpSpPr bwMode="auto">
            <a:xfrm>
              <a:off x="1849" y="1588"/>
              <a:ext cx="2002" cy="1575"/>
              <a:chOff x="1878" y="1496"/>
              <a:chExt cx="2002" cy="1360"/>
            </a:xfrm>
          </p:grpSpPr>
          <p:sp>
            <p:nvSpPr>
              <p:cNvPr id="67608" name="_s1028"/>
              <p:cNvSpPr>
                <a:spLocks noChangeShapeType="1"/>
              </p:cNvSpPr>
              <p:nvPr/>
            </p:nvSpPr>
            <p:spPr bwMode="auto">
              <a:xfrm flipH="1" flipV="1">
                <a:off x="1878" y="1835"/>
                <a:ext cx="501" cy="17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7609" name="_s1030"/>
              <p:cNvSpPr>
                <a:spLocks noChangeShapeType="1"/>
              </p:cNvSpPr>
              <p:nvPr/>
            </p:nvSpPr>
            <p:spPr bwMode="auto">
              <a:xfrm flipH="1">
                <a:off x="1878" y="2346"/>
                <a:ext cx="501" cy="17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7610" name="_s1032"/>
              <p:cNvSpPr>
                <a:spLocks noChangeShapeType="1"/>
              </p:cNvSpPr>
              <p:nvPr/>
            </p:nvSpPr>
            <p:spPr bwMode="auto">
              <a:xfrm>
                <a:off x="2879" y="2516"/>
                <a:ext cx="0" cy="34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7611" name="_s1034"/>
              <p:cNvSpPr>
                <a:spLocks noChangeShapeType="1"/>
              </p:cNvSpPr>
              <p:nvPr/>
            </p:nvSpPr>
            <p:spPr bwMode="auto">
              <a:xfrm>
                <a:off x="3380" y="2346"/>
                <a:ext cx="500" cy="17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7612" name="_s1036"/>
              <p:cNvSpPr>
                <a:spLocks noChangeShapeType="1"/>
              </p:cNvSpPr>
              <p:nvPr/>
            </p:nvSpPr>
            <p:spPr bwMode="auto">
              <a:xfrm flipV="1">
                <a:off x="3380" y="1836"/>
                <a:ext cx="500" cy="17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sp>
            <p:nvSpPr>
              <p:cNvPr id="67613" name="_s1038"/>
              <p:cNvSpPr>
                <a:spLocks noChangeShapeType="1"/>
              </p:cNvSpPr>
              <p:nvPr/>
            </p:nvSpPr>
            <p:spPr bwMode="auto">
              <a:xfrm flipV="1">
                <a:off x="2879" y="1496"/>
                <a:ext cx="0" cy="34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lIns="0" tIns="0" rIns="0" bIns="0" anchor="ctr"/>
              <a:lstStyle/>
              <a:p>
                <a:endParaRPr lang="en-US"/>
              </a:p>
            </p:txBody>
          </p:sp>
        </p:grpSp>
        <p:sp>
          <p:nvSpPr>
            <p:cNvPr id="67596" name="Text Box 49"/>
            <p:cNvSpPr txBox="1">
              <a:spLocks noChangeArrowheads="1"/>
            </p:cNvSpPr>
            <p:nvPr/>
          </p:nvSpPr>
          <p:spPr bwMode="auto">
            <a:xfrm>
              <a:off x="2272" y="1060"/>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Faulty Thinking</a:t>
              </a:r>
            </a:p>
          </p:txBody>
        </p:sp>
        <p:pic>
          <p:nvPicPr>
            <p:cNvPr id="67597" name="Picture 50"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90" y="1712"/>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598" name="Text Box 51"/>
            <p:cNvSpPr txBox="1">
              <a:spLocks noChangeArrowheads="1"/>
            </p:cNvSpPr>
            <p:nvPr/>
          </p:nvSpPr>
          <p:spPr bwMode="auto">
            <a:xfrm>
              <a:off x="3852" y="1740"/>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Inadequate Process</a:t>
              </a:r>
            </a:p>
          </p:txBody>
        </p:sp>
        <p:pic>
          <p:nvPicPr>
            <p:cNvPr id="67599" name="Picture 52"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52" y="1694"/>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600" name="Text Box 53"/>
            <p:cNvSpPr txBox="1">
              <a:spLocks noChangeArrowheads="1"/>
            </p:cNvSpPr>
            <p:nvPr/>
          </p:nvSpPr>
          <p:spPr bwMode="auto">
            <a:xfrm>
              <a:off x="714" y="1722"/>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A Resistant Culture</a:t>
              </a:r>
            </a:p>
          </p:txBody>
        </p:sp>
        <p:pic>
          <p:nvPicPr>
            <p:cNvPr id="67601" name="Picture 54"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7" y="2482"/>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602" name="Text Box 55"/>
            <p:cNvSpPr txBox="1">
              <a:spLocks noChangeArrowheads="1"/>
            </p:cNvSpPr>
            <p:nvPr/>
          </p:nvSpPr>
          <p:spPr bwMode="auto">
            <a:xfrm>
              <a:off x="709" y="2510"/>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Lack of Time and Poor Timing</a:t>
              </a:r>
            </a:p>
          </p:txBody>
        </p:sp>
        <p:pic>
          <p:nvPicPr>
            <p:cNvPr id="67603" name="Picture 56"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786" y="2478"/>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604" name="Text Box 57"/>
            <p:cNvSpPr txBox="1">
              <a:spLocks noChangeArrowheads="1"/>
            </p:cNvSpPr>
            <p:nvPr/>
          </p:nvSpPr>
          <p:spPr bwMode="auto">
            <a:xfrm>
              <a:off x="3848" y="2506"/>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Lack of Resources</a:t>
              </a:r>
            </a:p>
          </p:txBody>
        </p:sp>
        <p:pic>
          <p:nvPicPr>
            <p:cNvPr id="67605" name="Picture 58" descr="Boxshdow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04" y="3136"/>
              <a:ext cx="1394" cy="6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606" name="Text Box 59"/>
            <p:cNvSpPr txBox="1">
              <a:spLocks noChangeArrowheads="1"/>
            </p:cNvSpPr>
            <p:nvPr/>
          </p:nvSpPr>
          <p:spPr bwMode="auto">
            <a:xfrm>
              <a:off x="2278" y="3164"/>
              <a:ext cx="1146" cy="53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lvl1pPr eaLnBrk="0" hangingPunct="0">
                <a:defRPr sz="1000">
                  <a:solidFill>
                    <a:schemeClr val="tx1"/>
                  </a:solidFill>
                  <a:latin typeface="Arial" pitchFamily="34" charset="0"/>
                </a:defRPr>
              </a:lvl1pPr>
              <a:lvl2pPr marL="742950" indent="-285750" eaLnBrk="0" hangingPunct="0">
                <a:defRPr sz="1000">
                  <a:solidFill>
                    <a:schemeClr val="tx1"/>
                  </a:solidFill>
                  <a:latin typeface="Arial" pitchFamily="34" charset="0"/>
                </a:defRPr>
              </a:lvl2pPr>
              <a:lvl3pPr marL="1143000" indent="-228600" eaLnBrk="0" hangingPunct="0">
                <a:defRPr sz="1000">
                  <a:solidFill>
                    <a:schemeClr val="tx1"/>
                  </a:solidFill>
                  <a:latin typeface="Arial" pitchFamily="34" charset="0"/>
                </a:defRPr>
              </a:lvl3pPr>
              <a:lvl4pPr marL="1600200" indent="-228600" eaLnBrk="0" hangingPunct="0">
                <a:defRPr sz="1000">
                  <a:solidFill>
                    <a:schemeClr val="tx1"/>
                  </a:solidFill>
                  <a:latin typeface="Arial" pitchFamily="34" charset="0"/>
                </a:defRPr>
              </a:lvl4pPr>
              <a:lvl5pPr marL="2057400" indent="-228600" eaLnBrk="0" hangingPunct="0">
                <a:defRPr sz="1000">
                  <a:solidFill>
                    <a:schemeClr val="tx1"/>
                  </a:solidFill>
                  <a:latin typeface="Arial" pitchFamily="34" charset="0"/>
                </a:defRPr>
              </a:lvl5pPr>
              <a:lvl6pPr marL="2514600" indent="-228600" eaLnBrk="0" fontAlgn="base" hangingPunct="0">
                <a:spcBef>
                  <a:spcPct val="0"/>
                </a:spcBef>
                <a:spcAft>
                  <a:spcPct val="0"/>
                </a:spcAft>
                <a:defRPr sz="1000">
                  <a:solidFill>
                    <a:schemeClr val="tx1"/>
                  </a:solidFill>
                  <a:latin typeface="Arial" pitchFamily="34" charset="0"/>
                </a:defRPr>
              </a:lvl6pPr>
              <a:lvl7pPr marL="2971800" indent="-228600" eaLnBrk="0" fontAlgn="base" hangingPunct="0">
                <a:spcBef>
                  <a:spcPct val="0"/>
                </a:spcBef>
                <a:spcAft>
                  <a:spcPct val="0"/>
                </a:spcAft>
                <a:defRPr sz="1000">
                  <a:solidFill>
                    <a:schemeClr val="tx1"/>
                  </a:solidFill>
                  <a:latin typeface="Arial" pitchFamily="34" charset="0"/>
                </a:defRPr>
              </a:lvl7pPr>
              <a:lvl8pPr marL="3429000" indent="-228600" eaLnBrk="0" fontAlgn="base" hangingPunct="0">
                <a:spcBef>
                  <a:spcPct val="0"/>
                </a:spcBef>
                <a:spcAft>
                  <a:spcPct val="0"/>
                </a:spcAft>
                <a:defRPr sz="1000">
                  <a:solidFill>
                    <a:schemeClr val="tx1"/>
                  </a:solidFill>
                  <a:latin typeface="Arial" pitchFamily="34" charset="0"/>
                </a:defRPr>
              </a:lvl8pPr>
              <a:lvl9pPr marL="3886200" indent="-228600" eaLnBrk="0" fontAlgn="base" hangingPunct="0">
                <a:spcBef>
                  <a:spcPct val="0"/>
                </a:spcBef>
                <a:spcAft>
                  <a:spcPct val="0"/>
                </a:spcAft>
                <a:defRPr sz="1000">
                  <a:solidFill>
                    <a:schemeClr val="tx1"/>
                  </a:solidFill>
                  <a:latin typeface="Arial" pitchFamily="34" charset="0"/>
                </a:defRPr>
              </a:lvl9pPr>
            </a:lstStyle>
            <a:p>
              <a:pPr algn="ctr" eaLnBrk="1" hangingPunct="1">
                <a:spcBef>
                  <a:spcPct val="50000"/>
                </a:spcBef>
              </a:pPr>
              <a:r>
                <a:rPr lang="en-US" sz="1600" b="1"/>
                <a:t>Lack of Acceptance and Commitment</a:t>
              </a:r>
            </a:p>
          </p:txBody>
        </p:sp>
        <p:sp>
          <p:nvSpPr>
            <p:cNvPr id="812092" name="Text Box 60"/>
            <p:cNvSpPr txBox="1">
              <a:spLocks noChangeArrowheads="1"/>
            </p:cNvSpPr>
            <p:nvPr/>
          </p:nvSpPr>
          <p:spPr bwMode="blackWhite">
            <a:xfrm>
              <a:off x="2278" y="1966"/>
              <a:ext cx="1146" cy="816"/>
            </a:xfrm>
            <a:prstGeom prst="rect">
              <a:avLst/>
            </a:prstGeom>
            <a:solidFill>
              <a:srgbClr val="0099CC"/>
            </a:solidFill>
            <a:ln w="3175" algn="ctr">
              <a:solidFill>
                <a:schemeClr val="tx1"/>
              </a:solidFill>
              <a:miter lim="800000"/>
              <a:headEnd/>
              <a:tailEnd/>
            </a:ln>
            <a:effectLst/>
            <a:extLst>
              <a:ext uri="{AF507438-7753-43E0-B8FC-AC1667EBCBE1}">
                <a14:hiddenEffects xmlns="" xmlns:a14="http://schemas.microsoft.com/office/drawing/2010/main">
                  <a:effectLst>
                    <a:outerShdw dist="107763" dir="2700000" algn="ctr" rotWithShape="0">
                      <a:srgbClr val="C0C0C0">
                        <a:alpha val="50000"/>
                      </a:srgbClr>
                    </a:outerShdw>
                  </a:effectLst>
                </a14:hiddenEffects>
              </a:ext>
            </a:extLst>
          </p:spPr>
          <p:txBody>
            <a:bodyPr anchor="ctr" anchorCtr="1"/>
            <a:lstStyle/>
            <a:p>
              <a:pPr algn="ctr" eaLnBrk="0" hangingPunct="0">
                <a:defRPr/>
              </a:pPr>
              <a:r>
                <a:rPr lang="en-US" sz="2000" b="1">
                  <a:solidFill>
                    <a:schemeClr val="bg1"/>
                  </a:solidFill>
                  <a:effectLst>
                    <a:outerShdw blurRad="38100" dist="38100" dir="2700000" algn="tl">
                      <a:srgbClr val="000000"/>
                    </a:outerShdw>
                  </a:effectLst>
                  <a:latin typeface="Arial" charset="0"/>
                </a:rPr>
                <a:t>Causes of Change Effort Failures</a:t>
              </a:r>
            </a:p>
          </p:txBody>
        </p:sp>
      </p:grpSp>
      <p:grpSp>
        <p:nvGrpSpPr>
          <p:cNvPr id="67590" name="Group 62"/>
          <p:cNvGrpSpPr>
            <a:grpSpLocks/>
          </p:cNvGrpSpPr>
          <p:nvPr/>
        </p:nvGrpSpPr>
        <p:grpSpPr bwMode="auto">
          <a:xfrm>
            <a:off x="274638" y="1325902"/>
            <a:ext cx="8594725" cy="4754829"/>
            <a:chOff x="173" y="144"/>
            <a:chExt cx="5414" cy="3981"/>
          </a:xfrm>
        </p:grpSpPr>
        <p:sp>
          <p:nvSpPr>
            <p:cNvPr id="67591" name="AutoShape 63"/>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7592" name="Oval 64"/>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11</a:t>
              </a:r>
            </a:p>
          </p:txBody>
        </p:sp>
      </p:grpSp>
      <p:sp>
        <p:nvSpPr>
          <p:cNvPr id="31"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54</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812093"/>
                                        </p:tgtEl>
                                        <p:attrNameLst>
                                          <p:attrName>style.visibility</p:attrName>
                                        </p:attrNameLst>
                                      </p:cBhvr>
                                      <p:to>
                                        <p:strVal val="visible"/>
                                      </p:to>
                                    </p:set>
                                    <p:animEffect transition="in" filter="box(out)">
                                      <p:cBhvr>
                                        <p:cTn id="7" dur="2000"/>
                                        <p:tgtEl>
                                          <p:spTgt spid="812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p:cNvSpPr>
            <a:spLocks noGrp="1" noChangeArrowheads="1"/>
          </p:cNvSpPr>
          <p:nvPr>
            <p:ph type="title"/>
          </p:nvPr>
        </p:nvSpPr>
        <p:spPr>
          <a:xfrm>
            <a:off x="548683" y="269844"/>
            <a:ext cx="7955193" cy="873181"/>
          </a:xfrm>
        </p:spPr>
        <p:txBody>
          <a:bodyPr/>
          <a:lstStyle/>
          <a:p>
            <a:pPr eaLnBrk="1" hangingPunct="1">
              <a:defRPr/>
            </a:pPr>
            <a:r>
              <a:rPr lang="en-US" sz="4000" dirty="0" smtClean="0"/>
              <a:t>Methods of Affecting Change</a:t>
            </a:r>
          </a:p>
        </p:txBody>
      </p:sp>
      <p:sp>
        <p:nvSpPr>
          <p:cNvPr id="814083" name="Rectangle 3"/>
          <p:cNvSpPr>
            <a:spLocks noChangeArrowheads="1"/>
          </p:cNvSpPr>
          <p:nvPr/>
        </p:nvSpPr>
        <p:spPr bwMode="blackWhite">
          <a:xfrm>
            <a:off x="609600" y="1417638"/>
            <a:ext cx="2209800" cy="88265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400" b="1">
                <a:solidFill>
                  <a:srgbClr val="FFFFFF"/>
                </a:solidFill>
                <a:effectLst>
                  <a:outerShdw blurRad="38100" dist="38100" dir="2700000" algn="tl">
                    <a:srgbClr val="000000"/>
                  </a:outerShdw>
                </a:effectLst>
                <a:latin typeface="Arial" charset="0"/>
              </a:rPr>
              <a:t>Three-Step Approach</a:t>
            </a:r>
          </a:p>
        </p:txBody>
      </p:sp>
      <p:sp>
        <p:nvSpPr>
          <p:cNvPr id="814084" name="Rectangle 4"/>
          <p:cNvSpPr>
            <a:spLocks noChangeArrowheads="1"/>
          </p:cNvSpPr>
          <p:nvPr/>
        </p:nvSpPr>
        <p:spPr bwMode="blackWhite">
          <a:xfrm>
            <a:off x="1371600" y="3651250"/>
            <a:ext cx="1957388"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Step 2</a:t>
            </a:r>
            <a:br>
              <a:rPr lang="en-US" sz="2000" b="1">
                <a:solidFill>
                  <a:srgbClr val="FFFFFF"/>
                </a:solidFill>
                <a:effectLst>
                  <a:outerShdw blurRad="38100" dist="38100" dir="2700000" algn="tl">
                    <a:srgbClr val="000000"/>
                  </a:outerShdw>
                </a:effectLst>
                <a:latin typeface="Arial" charset="0"/>
              </a:rPr>
            </a:br>
            <a:r>
              <a:rPr lang="en-US" sz="2000" b="1" i="1">
                <a:solidFill>
                  <a:srgbClr val="FFFFFF"/>
                </a:solidFill>
                <a:effectLst>
                  <a:outerShdw blurRad="38100" dist="38100" dir="2700000" algn="tl">
                    <a:srgbClr val="000000"/>
                  </a:outerShdw>
                </a:effectLst>
                <a:latin typeface="Arial" charset="0"/>
              </a:rPr>
              <a:t>Change</a:t>
            </a:r>
          </a:p>
        </p:txBody>
      </p:sp>
      <p:sp>
        <p:nvSpPr>
          <p:cNvPr id="814085" name="Rectangle 5"/>
          <p:cNvSpPr>
            <a:spLocks noChangeArrowheads="1"/>
          </p:cNvSpPr>
          <p:nvPr/>
        </p:nvSpPr>
        <p:spPr bwMode="blackWhite">
          <a:xfrm>
            <a:off x="1371600" y="2478088"/>
            <a:ext cx="1957388"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Step 1</a:t>
            </a:r>
            <a:br>
              <a:rPr lang="en-US" sz="2000" b="1">
                <a:solidFill>
                  <a:srgbClr val="FFFFFF"/>
                </a:solidFill>
                <a:effectLst>
                  <a:outerShdw blurRad="38100" dist="38100" dir="2700000" algn="tl">
                    <a:srgbClr val="000000"/>
                  </a:outerShdw>
                </a:effectLst>
                <a:latin typeface="Arial" charset="0"/>
              </a:rPr>
            </a:br>
            <a:r>
              <a:rPr lang="en-US" sz="2000" b="1" i="1">
                <a:solidFill>
                  <a:srgbClr val="FFFFFF"/>
                </a:solidFill>
                <a:effectLst>
                  <a:outerShdw blurRad="38100" dist="38100" dir="2700000" algn="tl">
                    <a:srgbClr val="000000"/>
                  </a:outerShdw>
                </a:effectLst>
                <a:latin typeface="Arial" charset="0"/>
              </a:rPr>
              <a:t>Unfreezing</a:t>
            </a:r>
          </a:p>
        </p:txBody>
      </p:sp>
      <p:sp>
        <p:nvSpPr>
          <p:cNvPr id="814086" name="Rectangle 6"/>
          <p:cNvSpPr>
            <a:spLocks noChangeArrowheads="1"/>
          </p:cNvSpPr>
          <p:nvPr/>
        </p:nvSpPr>
        <p:spPr bwMode="blackWhite">
          <a:xfrm>
            <a:off x="2817813" y="1417638"/>
            <a:ext cx="5715000" cy="882650"/>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2000"/>
              <a:t>A technique of behavior modification to change attitudes in lasting ways</a:t>
            </a:r>
          </a:p>
        </p:txBody>
      </p:sp>
      <p:sp>
        <p:nvSpPr>
          <p:cNvPr id="814087" name="Rectangle 7"/>
          <p:cNvSpPr>
            <a:spLocks noChangeArrowheads="1"/>
          </p:cNvSpPr>
          <p:nvPr/>
        </p:nvSpPr>
        <p:spPr bwMode="blackWhite">
          <a:xfrm>
            <a:off x="3306763" y="2478088"/>
            <a:ext cx="4530725"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1800"/>
              <a:t>Managers who spot deficiencies in a subordinate’s behavior must identify the causes of that behavior</a:t>
            </a:r>
          </a:p>
        </p:txBody>
      </p:sp>
      <p:sp>
        <p:nvSpPr>
          <p:cNvPr id="814088" name="Rectangle 8"/>
          <p:cNvSpPr>
            <a:spLocks noChangeArrowheads="1"/>
          </p:cNvSpPr>
          <p:nvPr/>
        </p:nvSpPr>
        <p:spPr bwMode="blackWhite">
          <a:xfrm>
            <a:off x="3313113" y="3651250"/>
            <a:ext cx="4532312"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1800"/>
              <a:t>The individual’s discomfort level rises causing the individual to question his or her motives for the current behavior</a:t>
            </a:r>
          </a:p>
        </p:txBody>
      </p:sp>
      <p:sp>
        <p:nvSpPr>
          <p:cNvPr id="814089" name="Rectangle 9"/>
          <p:cNvSpPr>
            <a:spLocks noChangeArrowheads="1"/>
          </p:cNvSpPr>
          <p:nvPr/>
        </p:nvSpPr>
        <p:spPr bwMode="blackWhite">
          <a:xfrm>
            <a:off x="1389063" y="4840288"/>
            <a:ext cx="1957387" cy="990600"/>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Step 3</a:t>
            </a:r>
            <a:br>
              <a:rPr lang="en-US" sz="2000" b="1">
                <a:solidFill>
                  <a:srgbClr val="FFFFFF"/>
                </a:solidFill>
                <a:effectLst>
                  <a:outerShdw blurRad="38100" dist="38100" dir="2700000" algn="tl">
                    <a:srgbClr val="000000"/>
                  </a:outerShdw>
                </a:effectLst>
                <a:latin typeface="Arial" charset="0"/>
              </a:rPr>
            </a:br>
            <a:r>
              <a:rPr lang="en-US" sz="2000" b="1" i="1">
                <a:solidFill>
                  <a:srgbClr val="FFFFFF"/>
                </a:solidFill>
                <a:effectLst>
                  <a:outerShdw blurRad="38100" dist="38100" dir="2700000" algn="tl">
                    <a:srgbClr val="000000"/>
                  </a:outerShdw>
                </a:effectLst>
                <a:latin typeface="Arial" charset="0"/>
              </a:rPr>
              <a:t>Refreezing</a:t>
            </a:r>
          </a:p>
        </p:txBody>
      </p:sp>
      <p:sp>
        <p:nvSpPr>
          <p:cNvPr id="814090" name="Rectangle 10"/>
          <p:cNvSpPr>
            <a:spLocks noChangeArrowheads="1"/>
          </p:cNvSpPr>
          <p:nvPr/>
        </p:nvSpPr>
        <p:spPr bwMode="blackWhite">
          <a:xfrm>
            <a:off x="3330575" y="4840288"/>
            <a:ext cx="4532313" cy="990600"/>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1800"/>
              <a:t>Manager recognizes and rewards new and improved attitudes and behaviors</a:t>
            </a:r>
          </a:p>
        </p:txBody>
      </p:sp>
      <p:sp>
        <p:nvSpPr>
          <p:cNvPr id="14"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55</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4083"/>
                                        </p:tgtEl>
                                        <p:attrNameLst>
                                          <p:attrName>style.visibility</p:attrName>
                                        </p:attrNameLst>
                                      </p:cBhvr>
                                      <p:to>
                                        <p:strVal val="visible"/>
                                      </p:to>
                                    </p:set>
                                    <p:animEffect transition="in" filter="wipe(left)">
                                      <p:cBhvr>
                                        <p:cTn id="7" dur="500"/>
                                        <p:tgtEl>
                                          <p:spTgt spid="814083"/>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814086"/>
                                        </p:tgtEl>
                                        <p:attrNameLst>
                                          <p:attrName>style.visibility</p:attrName>
                                        </p:attrNameLst>
                                      </p:cBhvr>
                                      <p:to>
                                        <p:strVal val="visible"/>
                                      </p:to>
                                    </p:set>
                                    <p:animEffect transition="in" filter="slide(fromLeft)">
                                      <p:cBhvr>
                                        <p:cTn id="11" dur="500"/>
                                        <p:tgtEl>
                                          <p:spTgt spid="81408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14085"/>
                                        </p:tgtEl>
                                        <p:attrNameLst>
                                          <p:attrName>style.visibility</p:attrName>
                                        </p:attrNameLst>
                                      </p:cBhvr>
                                      <p:to>
                                        <p:strVal val="visible"/>
                                      </p:to>
                                    </p:set>
                                    <p:animEffect transition="in" filter="wipe(left)">
                                      <p:cBhvr>
                                        <p:cTn id="16" dur="500"/>
                                        <p:tgtEl>
                                          <p:spTgt spid="814085"/>
                                        </p:tgtEl>
                                      </p:cBhvr>
                                    </p:animEffect>
                                  </p:childTnLst>
                                </p:cTn>
                              </p:par>
                            </p:childTnLst>
                          </p:cTn>
                        </p:par>
                        <p:par>
                          <p:cTn id="17" fill="hold" nodeType="afterGroup">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814087"/>
                                        </p:tgtEl>
                                        <p:attrNameLst>
                                          <p:attrName>style.visibility</p:attrName>
                                        </p:attrNameLst>
                                      </p:cBhvr>
                                      <p:to>
                                        <p:strVal val="visible"/>
                                      </p:to>
                                    </p:set>
                                    <p:animEffect transition="in" filter="slide(fromLeft)">
                                      <p:cBhvr>
                                        <p:cTn id="20" dur="500"/>
                                        <p:tgtEl>
                                          <p:spTgt spid="81408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14084"/>
                                        </p:tgtEl>
                                        <p:attrNameLst>
                                          <p:attrName>style.visibility</p:attrName>
                                        </p:attrNameLst>
                                      </p:cBhvr>
                                      <p:to>
                                        <p:strVal val="visible"/>
                                      </p:to>
                                    </p:set>
                                    <p:animEffect transition="in" filter="wipe(left)">
                                      <p:cBhvr>
                                        <p:cTn id="25" dur="500"/>
                                        <p:tgtEl>
                                          <p:spTgt spid="814084"/>
                                        </p:tgtEl>
                                      </p:cBhvr>
                                    </p:animEffect>
                                  </p:childTnLst>
                                </p:cTn>
                              </p:par>
                            </p:childTnLst>
                          </p:cTn>
                        </p:par>
                        <p:par>
                          <p:cTn id="26" fill="hold" nodeType="afterGroup">
                            <p:stCondLst>
                              <p:cond delay="500"/>
                            </p:stCondLst>
                            <p:childTnLst>
                              <p:par>
                                <p:cTn id="27" presetID="12" presetClass="entr" presetSubtype="8" fill="hold" grpId="0" nodeType="afterEffect">
                                  <p:stCondLst>
                                    <p:cond delay="0"/>
                                  </p:stCondLst>
                                  <p:childTnLst>
                                    <p:set>
                                      <p:cBhvr>
                                        <p:cTn id="28" dur="1" fill="hold">
                                          <p:stCondLst>
                                            <p:cond delay="0"/>
                                          </p:stCondLst>
                                        </p:cTn>
                                        <p:tgtEl>
                                          <p:spTgt spid="814088"/>
                                        </p:tgtEl>
                                        <p:attrNameLst>
                                          <p:attrName>style.visibility</p:attrName>
                                        </p:attrNameLst>
                                      </p:cBhvr>
                                      <p:to>
                                        <p:strVal val="visible"/>
                                      </p:to>
                                    </p:set>
                                    <p:animEffect transition="in" filter="slide(fromLeft)">
                                      <p:cBhvr>
                                        <p:cTn id="29" dur="500"/>
                                        <p:tgtEl>
                                          <p:spTgt spid="814088"/>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14089"/>
                                        </p:tgtEl>
                                        <p:attrNameLst>
                                          <p:attrName>style.visibility</p:attrName>
                                        </p:attrNameLst>
                                      </p:cBhvr>
                                      <p:to>
                                        <p:strVal val="visible"/>
                                      </p:to>
                                    </p:set>
                                    <p:animEffect transition="in" filter="wipe(left)">
                                      <p:cBhvr>
                                        <p:cTn id="34" dur="500"/>
                                        <p:tgtEl>
                                          <p:spTgt spid="814089"/>
                                        </p:tgtEl>
                                      </p:cBhvr>
                                    </p:animEffect>
                                  </p:childTnLst>
                                </p:cTn>
                              </p:par>
                            </p:childTnLst>
                          </p:cTn>
                        </p:par>
                        <p:par>
                          <p:cTn id="35" fill="hold" nodeType="afterGroup">
                            <p:stCondLst>
                              <p:cond delay="500"/>
                            </p:stCondLst>
                            <p:childTnLst>
                              <p:par>
                                <p:cTn id="36" presetID="12" presetClass="entr" presetSubtype="8" fill="hold" grpId="0" nodeType="afterEffect">
                                  <p:stCondLst>
                                    <p:cond delay="0"/>
                                  </p:stCondLst>
                                  <p:childTnLst>
                                    <p:set>
                                      <p:cBhvr>
                                        <p:cTn id="37" dur="1" fill="hold">
                                          <p:stCondLst>
                                            <p:cond delay="0"/>
                                          </p:stCondLst>
                                        </p:cTn>
                                        <p:tgtEl>
                                          <p:spTgt spid="814090"/>
                                        </p:tgtEl>
                                        <p:attrNameLst>
                                          <p:attrName>style.visibility</p:attrName>
                                        </p:attrNameLst>
                                      </p:cBhvr>
                                      <p:to>
                                        <p:strVal val="visible"/>
                                      </p:to>
                                    </p:set>
                                    <p:animEffect transition="in" filter="slide(fromLeft)">
                                      <p:cBhvr>
                                        <p:cTn id="38" dur="500"/>
                                        <p:tgtEl>
                                          <p:spTgt spid="814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083" grpId="0" animBg="1" autoUpdateAnimBg="0"/>
      <p:bldP spid="814084" grpId="0" animBg="1" autoUpdateAnimBg="0"/>
      <p:bldP spid="814085" grpId="0" animBg="1" autoUpdateAnimBg="0"/>
      <p:bldP spid="814086" grpId="0" animBg="1" autoUpdateAnimBg="0"/>
      <p:bldP spid="814087" grpId="0" animBg="1" autoUpdateAnimBg="0"/>
      <p:bldP spid="814088" grpId="0" animBg="1" autoUpdateAnimBg="0"/>
      <p:bldP spid="814089" grpId="0" animBg="1" autoUpdateAnimBg="0"/>
      <p:bldP spid="814090" grpId="0" animBg="1"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9" name="Rectangle 7"/>
          <p:cNvSpPr>
            <a:spLocks noChangeArrowheads="1"/>
          </p:cNvSpPr>
          <p:nvPr/>
        </p:nvSpPr>
        <p:spPr bwMode="blackWhite">
          <a:xfrm>
            <a:off x="609600" y="1050925"/>
            <a:ext cx="2209800" cy="731838"/>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Force-Field Analysis</a:t>
            </a:r>
          </a:p>
        </p:txBody>
      </p:sp>
      <p:sp>
        <p:nvSpPr>
          <p:cNvPr id="632840" name="Rectangle 8"/>
          <p:cNvSpPr>
            <a:spLocks noChangeArrowheads="1"/>
          </p:cNvSpPr>
          <p:nvPr/>
        </p:nvSpPr>
        <p:spPr bwMode="blackWhite">
          <a:xfrm>
            <a:off x="2817813" y="1050925"/>
            <a:ext cx="5715000" cy="731838"/>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1800"/>
              <a:t>A technique to implement change by determining which forces drive change and which forces resist it</a:t>
            </a:r>
          </a:p>
        </p:txBody>
      </p:sp>
      <p:sp>
        <p:nvSpPr>
          <p:cNvPr id="3" name="Title 2"/>
          <p:cNvSpPr>
            <a:spLocks noGrp="1"/>
          </p:cNvSpPr>
          <p:nvPr>
            <p:ph type="title"/>
          </p:nvPr>
        </p:nvSpPr>
        <p:spPr>
          <a:xfrm>
            <a:off x="548683" y="411513"/>
            <a:ext cx="7955193" cy="457195"/>
          </a:xfrm>
        </p:spPr>
        <p:txBody>
          <a:bodyPr/>
          <a:lstStyle/>
          <a:p>
            <a:r>
              <a:rPr lang="en-US" sz="1800" dirty="0" smtClean="0"/>
              <a:t>Figure 8.19  Forces that contribute to a force field</a:t>
            </a:r>
            <a:endParaRPr lang="en-US" sz="1800" dirty="0"/>
          </a:p>
        </p:txBody>
      </p:sp>
      <p:sp>
        <p:nvSpPr>
          <p:cNvPr id="10"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56</a:t>
            </a:fld>
            <a:endParaRPr lang="en-US" dirty="0">
              <a:cs typeface="+mn-cs"/>
            </a:endParaRPr>
          </a:p>
        </p:txBody>
      </p:sp>
      <p:pic>
        <p:nvPicPr>
          <p:cNvPr id="14338" name="Picture 2"/>
          <p:cNvPicPr>
            <a:picLocks noChangeAspect="1" noChangeArrowheads="1"/>
          </p:cNvPicPr>
          <p:nvPr/>
        </p:nvPicPr>
        <p:blipFill>
          <a:blip r:embed="rId3" cstate="print"/>
          <a:srcRect/>
          <a:stretch>
            <a:fillRect/>
          </a:stretch>
        </p:blipFill>
        <p:spPr bwMode="auto">
          <a:xfrm>
            <a:off x="1782787" y="1890282"/>
            <a:ext cx="5715261" cy="4373327"/>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2839"/>
                                        </p:tgtEl>
                                        <p:attrNameLst>
                                          <p:attrName>style.visibility</p:attrName>
                                        </p:attrNameLst>
                                      </p:cBhvr>
                                      <p:to>
                                        <p:strVal val="visible"/>
                                      </p:to>
                                    </p:set>
                                    <p:animEffect transition="in" filter="wipe(left)">
                                      <p:cBhvr>
                                        <p:cTn id="7" dur="500"/>
                                        <p:tgtEl>
                                          <p:spTgt spid="632839"/>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632840"/>
                                        </p:tgtEl>
                                        <p:attrNameLst>
                                          <p:attrName>style.visibility</p:attrName>
                                        </p:attrNameLst>
                                      </p:cBhvr>
                                      <p:to>
                                        <p:strVal val="visible"/>
                                      </p:to>
                                    </p:set>
                                    <p:animEffect transition="in" filter="slide(fromLeft)">
                                      <p:cBhvr>
                                        <p:cTn id="11" dur="500"/>
                                        <p:tgtEl>
                                          <p:spTgt spid="632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9" grpId="0" animBg="1" autoUpdateAnimBg="0"/>
      <p:bldP spid="632840" grpId="0" animBg="1"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a:xfrm>
            <a:off x="548683" y="244086"/>
            <a:ext cx="7955193" cy="822951"/>
          </a:xfrm>
        </p:spPr>
        <p:txBody>
          <a:bodyPr/>
          <a:lstStyle/>
          <a:p>
            <a:pPr eaLnBrk="1" hangingPunct="1">
              <a:defRPr/>
            </a:pPr>
            <a:r>
              <a:rPr lang="en-US" sz="4000" dirty="0" smtClean="0"/>
              <a:t>Organizational Development </a:t>
            </a:r>
          </a:p>
        </p:txBody>
      </p:sp>
      <p:sp>
        <p:nvSpPr>
          <p:cNvPr id="816131" name="Rectangle 3"/>
          <p:cNvSpPr>
            <a:spLocks noChangeArrowheads="1"/>
          </p:cNvSpPr>
          <p:nvPr/>
        </p:nvSpPr>
        <p:spPr bwMode="blackWhite">
          <a:xfrm>
            <a:off x="604838" y="2606675"/>
            <a:ext cx="3656012" cy="503238"/>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Diagnostic Strategies</a:t>
            </a:r>
          </a:p>
        </p:txBody>
      </p:sp>
      <p:sp>
        <p:nvSpPr>
          <p:cNvPr id="816132" name="Rectangle 4"/>
          <p:cNvSpPr>
            <a:spLocks noChangeArrowheads="1"/>
          </p:cNvSpPr>
          <p:nvPr/>
        </p:nvSpPr>
        <p:spPr bwMode="blackWhite">
          <a:xfrm>
            <a:off x="604838" y="3063875"/>
            <a:ext cx="3656012" cy="12795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Consultants</a:t>
            </a:r>
          </a:p>
          <a:p>
            <a:pPr marL="112713" indent="-112713" eaLnBrk="0" hangingPunct="0">
              <a:spcBef>
                <a:spcPct val="20000"/>
              </a:spcBef>
              <a:buFontTx/>
              <a:buChar char="•"/>
            </a:pPr>
            <a:r>
              <a:rPr lang="en-US" sz="1800"/>
              <a:t>Surveys</a:t>
            </a:r>
          </a:p>
          <a:p>
            <a:pPr marL="112713" indent="-112713" eaLnBrk="0" hangingPunct="0">
              <a:spcBef>
                <a:spcPct val="20000"/>
              </a:spcBef>
              <a:buFontTx/>
              <a:buChar char="•"/>
            </a:pPr>
            <a:r>
              <a:rPr lang="en-US" sz="1800"/>
              <a:t>Group discussions</a:t>
            </a:r>
          </a:p>
        </p:txBody>
      </p:sp>
      <p:sp>
        <p:nvSpPr>
          <p:cNvPr id="816133" name="Rectangle 5"/>
          <p:cNvSpPr>
            <a:spLocks noChangeArrowheads="1"/>
          </p:cNvSpPr>
          <p:nvPr/>
        </p:nvSpPr>
        <p:spPr bwMode="blackWhite">
          <a:xfrm>
            <a:off x="4881563" y="2606675"/>
            <a:ext cx="3656012" cy="503238"/>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Change Strategies</a:t>
            </a:r>
          </a:p>
        </p:txBody>
      </p:sp>
      <p:sp>
        <p:nvSpPr>
          <p:cNvPr id="816134" name="Rectangle 6"/>
          <p:cNvSpPr>
            <a:spLocks noChangeArrowheads="1"/>
          </p:cNvSpPr>
          <p:nvPr/>
        </p:nvSpPr>
        <p:spPr bwMode="blackWhite">
          <a:xfrm>
            <a:off x="4881563" y="3063875"/>
            <a:ext cx="3656012" cy="3108325"/>
          </a:xfrm>
          <a:prstGeom prst="rect">
            <a:avLst/>
          </a:prstGeom>
          <a:solidFill>
            <a:srgbClr val="CCECFF"/>
          </a:solidFill>
          <a:ln w="3175"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137160" rIns="182880" bIns="137160"/>
          <a:lstStyle/>
          <a:p>
            <a:pPr marL="112713" indent="-112713" eaLnBrk="0" hangingPunct="0">
              <a:spcBef>
                <a:spcPct val="20000"/>
              </a:spcBef>
              <a:buFontTx/>
              <a:buChar char="•"/>
            </a:pPr>
            <a:r>
              <a:rPr lang="en-US" sz="1800"/>
              <a:t>Training programs</a:t>
            </a:r>
          </a:p>
          <a:p>
            <a:pPr marL="112713" indent="-112713" eaLnBrk="0" hangingPunct="0">
              <a:spcBef>
                <a:spcPct val="20000"/>
              </a:spcBef>
              <a:buFontTx/>
              <a:buChar char="•"/>
            </a:pPr>
            <a:r>
              <a:rPr lang="en-US" sz="1800"/>
              <a:t>Meetings and seminars</a:t>
            </a:r>
          </a:p>
          <a:p>
            <a:pPr marL="112713" indent="-112713" eaLnBrk="0" hangingPunct="0">
              <a:spcBef>
                <a:spcPct val="20000"/>
              </a:spcBef>
              <a:buFontTx/>
              <a:buChar char="•"/>
            </a:pPr>
            <a:r>
              <a:rPr lang="en-US" sz="1800"/>
              <a:t>Grid OD</a:t>
            </a:r>
          </a:p>
          <a:p>
            <a:pPr marL="566738" lvl="1" indent="-109538" eaLnBrk="0" hangingPunct="0">
              <a:spcBef>
                <a:spcPct val="20000"/>
              </a:spcBef>
              <a:buFontTx/>
              <a:buChar char="•"/>
            </a:pPr>
            <a:r>
              <a:rPr lang="en-US" sz="1800"/>
              <a:t>laboratory training</a:t>
            </a:r>
          </a:p>
          <a:p>
            <a:pPr marL="566738" lvl="1" indent="-109538" eaLnBrk="0" hangingPunct="0">
              <a:spcBef>
                <a:spcPct val="20000"/>
              </a:spcBef>
              <a:buFontTx/>
              <a:buChar char="•"/>
            </a:pPr>
            <a:r>
              <a:rPr lang="en-US" sz="1800"/>
              <a:t>team development</a:t>
            </a:r>
          </a:p>
          <a:p>
            <a:pPr marL="566738" lvl="1" indent="-109538" eaLnBrk="0" hangingPunct="0">
              <a:spcBef>
                <a:spcPct val="20000"/>
              </a:spcBef>
              <a:buFontTx/>
              <a:buChar char="•"/>
            </a:pPr>
            <a:r>
              <a:rPr lang="en-US" sz="1800"/>
              <a:t>intergroup development</a:t>
            </a:r>
          </a:p>
          <a:p>
            <a:pPr marL="566738" lvl="1" indent="-109538" eaLnBrk="0" hangingPunct="0">
              <a:spcBef>
                <a:spcPct val="20000"/>
              </a:spcBef>
              <a:buFontTx/>
              <a:buChar char="•"/>
            </a:pPr>
            <a:r>
              <a:rPr lang="en-US" sz="1800"/>
              <a:t>organizational goal setting</a:t>
            </a:r>
          </a:p>
          <a:p>
            <a:pPr marL="566738" lvl="1" indent="-109538" eaLnBrk="0" hangingPunct="0">
              <a:spcBef>
                <a:spcPct val="20000"/>
              </a:spcBef>
              <a:buFontTx/>
              <a:buChar char="•"/>
            </a:pPr>
            <a:r>
              <a:rPr lang="en-US" sz="1800"/>
              <a:t>goal attainment</a:t>
            </a:r>
          </a:p>
          <a:p>
            <a:pPr marL="566738" lvl="1" indent="-109538" eaLnBrk="0" hangingPunct="0">
              <a:spcBef>
                <a:spcPct val="20000"/>
              </a:spcBef>
              <a:buFontTx/>
              <a:buChar char="•"/>
            </a:pPr>
            <a:r>
              <a:rPr lang="en-US" sz="1800"/>
              <a:t>stabilization</a:t>
            </a:r>
          </a:p>
        </p:txBody>
      </p:sp>
      <p:sp>
        <p:nvSpPr>
          <p:cNvPr id="816135" name="Rectangle 7"/>
          <p:cNvSpPr>
            <a:spLocks noChangeArrowheads="1"/>
          </p:cNvSpPr>
          <p:nvPr/>
        </p:nvSpPr>
        <p:spPr bwMode="blackWhite">
          <a:xfrm>
            <a:off x="609600" y="1325563"/>
            <a:ext cx="2209800" cy="1006475"/>
          </a:xfrm>
          <a:prstGeom prst="rect">
            <a:avLst/>
          </a:prstGeom>
          <a:solidFill>
            <a:srgbClr val="0099CC"/>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nchor="ctr"/>
          <a:lstStyle/>
          <a:p>
            <a:pPr algn="ctr" eaLnBrk="0" hangingPunct="0">
              <a:defRPr/>
            </a:pPr>
            <a:r>
              <a:rPr lang="en-US" sz="2000" b="1">
                <a:solidFill>
                  <a:srgbClr val="FFFFFF"/>
                </a:solidFill>
                <a:effectLst>
                  <a:outerShdw blurRad="38100" dist="38100" dir="2700000" algn="tl">
                    <a:srgbClr val="000000"/>
                  </a:outerShdw>
                </a:effectLst>
                <a:latin typeface="Arial" charset="0"/>
              </a:rPr>
              <a:t>Organizational</a:t>
            </a:r>
            <a:br>
              <a:rPr lang="en-US" sz="2000" b="1">
                <a:solidFill>
                  <a:srgbClr val="FFFFFF"/>
                </a:solidFill>
                <a:effectLst>
                  <a:outerShdw blurRad="38100" dist="38100" dir="2700000" algn="tl">
                    <a:srgbClr val="000000"/>
                  </a:outerShdw>
                </a:effectLst>
                <a:latin typeface="Arial" charset="0"/>
              </a:rPr>
            </a:br>
            <a:r>
              <a:rPr lang="en-US" sz="2000" b="1">
                <a:solidFill>
                  <a:srgbClr val="FFFFFF"/>
                </a:solidFill>
                <a:effectLst>
                  <a:outerShdw blurRad="38100" dist="38100" dir="2700000" algn="tl">
                    <a:srgbClr val="000000"/>
                  </a:outerShdw>
                </a:effectLst>
                <a:latin typeface="Arial" charset="0"/>
              </a:rPr>
              <a:t>Development</a:t>
            </a:r>
          </a:p>
        </p:txBody>
      </p:sp>
      <p:sp>
        <p:nvSpPr>
          <p:cNvPr id="816136" name="Rectangle 8"/>
          <p:cNvSpPr>
            <a:spLocks noChangeArrowheads="1"/>
          </p:cNvSpPr>
          <p:nvPr/>
        </p:nvSpPr>
        <p:spPr bwMode="blackWhite">
          <a:xfrm>
            <a:off x="2817813" y="1325563"/>
            <a:ext cx="5715000" cy="1006475"/>
          </a:xfrm>
          <a:prstGeom prst="rect">
            <a:avLst/>
          </a:prstGeom>
          <a:solidFill>
            <a:srgbClr val="CCECFF"/>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82880" tIns="44450" rIns="90488" bIns="44450" anchor="ctr"/>
          <a:lstStyle/>
          <a:p>
            <a:pPr eaLnBrk="0" hangingPunct="0"/>
            <a:r>
              <a:rPr lang="en-US" sz="1800"/>
              <a:t>A process of conducting a thorough analysis of an organization’s problems and then implementing long-term solutions to solve them</a:t>
            </a:r>
          </a:p>
        </p:txBody>
      </p:sp>
      <p:grpSp>
        <p:nvGrpSpPr>
          <p:cNvPr id="70668" name="Group 10"/>
          <p:cNvGrpSpPr>
            <a:grpSpLocks/>
          </p:cNvGrpSpPr>
          <p:nvPr/>
        </p:nvGrpSpPr>
        <p:grpSpPr bwMode="auto">
          <a:xfrm>
            <a:off x="274638" y="1234464"/>
            <a:ext cx="8594725" cy="5144450"/>
            <a:chOff x="173" y="144"/>
            <a:chExt cx="5414" cy="3981"/>
          </a:xfrm>
        </p:grpSpPr>
        <p:sp>
          <p:nvSpPr>
            <p:cNvPr id="70669" name="AutoShape 11"/>
            <p:cNvSpPr>
              <a:spLocks noChangeArrowheads="1"/>
            </p:cNvSpPr>
            <p:nvPr/>
          </p:nvSpPr>
          <p:spPr bwMode="auto">
            <a:xfrm>
              <a:off x="173" y="144"/>
              <a:ext cx="5414" cy="3917"/>
            </a:xfrm>
            <a:prstGeom prst="roundRect">
              <a:avLst>
                <a:gd name="adj" fmla="val 2921"/>
              </a:avLst>
            </a:prstGeom>
            <a:noFill/>
            <a:ln w="3175">
              <a:solidFill>
                <a:srgbClr val="0099CC"/>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0670" name="Oval 12"/>
            <p:cNvSpPr>
              <a:spLocks noChangeArrowheads="1"/>
            </p:cNvSpPr>
            <p:nvPr/>
          </p:nvSpPr>
          <p:spPr bwMode="auto">
            <a:xfrm>
              <a:off x="2707" y="3998"/>
              <a:ext cx="346" cy="127"/>
            </a:xfrm>
            <a:prstGeom prst="ellipse">
              <a:avLst/>
            </a:prstGeom>
            <a:gradFill rotWithShape="1">
              <a:gsLst>
                <a:gs pos="0">
                  <a:srgbClr val="99CCFF"/>
                </a:gs>
                <a:gs pos="100000">
                  <a:srgbClr val="CCECFF"/>
                </a:gs>
              </a:gsLst>
              <a:lin ang="0" scaled="1"/>
            </a:gradFill>
            <a:ln w="3175">
              <a:solidFill>
                <a:srgbClr val="0099CC"/>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0" tIns="91440" rIns="0" bIns="109728" anchor="ctr" anchorCtr="1"/>
            <a:lstStyle/>
            <a:p>
              <a:pPr algn="ctr">
                <a:spcBef>
                  <a:spcPct val="50000"/>
                </a:spcBef>
              </a:pPr>
              <a:r>
                <a:rPr lang="en-US" sz="2000" b="1">
                  <a:solidFill>
                    <a:schemeClr val="bg1"/>
                  </a:solidFill>
                </a:rPr>
                <a:t>12</a:t>
              </a:r>
            </a:p>
          </p:txBody>
        </p:sp>
      </p:grpSp>
      <p:sp>
        <p:nvSpPr>
          <p:cNvPr id="16"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57</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6135"/>
                                        </p:tgtEl>
                                        <p:attrNameLst>
                                          <p:attrName>style.visibility</p:attrName>
                                        </p:attrNameLst>
                                      </p:cBhvr>
                                      <p:to>
                                        <p:strVal val="visible"/>
                                      </p:to>
                                    </p:set>
                                    <p:animEffect transition="in" filter="wipe(left)">
                                      <p:cBhvr>
                                        <p:cTn id="7" dur="500"/>
                                        <p:tgtEl>
                                          <p:spTgt spid="816135"/>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816136"/>
                                        </p:tgtEl>
                                        <p:attrNameLst>
                                          <p:attrName>style.visibility</p:attrName>
                                        </p:attrNameLst>
                                      </p:cBhvr>
                                      <p:to>
                                        <p:strVal val="visible"/>
                                      </p:to>
                                    </p:set>
                                    <p:animEffect transition="in" filter="slide(fromLeft)">
                                      <p:cBhvr>
                                        <p:cTn id="11" dur="500"/>
                                        <p:tgtEl>
                                          <p:spTgt spid="816136"/>
                                        </p:tgtEl>
                                      </p:cBhvr>
                                    </p:animEffect>
                                  </p:childTnLst>
                                </p:cTn>
                              </p:par>
                            </p:childTnLst>
                          </p:cTn>
                        </p:par>
                        <p:par>
                          <p:cTn id="12" fill="hold" nodeType="afterGroup">
                            <p:stCondLst>
                              <p:cond delay="1000"/>
                            </p:stCondLst>
                            <p:childTnLst>
                              <p:par>
                                <p:cTn id="13" presetID="17" presetClass="entr" presetSubtype="10" fill="hold" grpId="0" nodeType="afterEffect">
                                  <p:stCondLst>
                                    <p:cond delay="0"/>
                                  </p:stCondLst>
                                  <p:childTnLst>
                                    <p:set>
                                      <p:cBhvr>
                                        <p:cTn id="14" dur="1" fill="hold">
                                          <p:stCondLst>
                                            <p:cond delay="0"/>
                                          </p:stCondLst>
                                        </p:cTn>
                                        <p:tgtEl>
                                          <p:spTgt spid="816131"/>
                                        </p:tgtEl>
                                        <p:attrNameLst>
                                          <p:attrName>style.visibility</p:attrName>
                                        </p:attrNameLst>
                                      </p:cBhvr>
                                      <p:to>
                                        <p:strVal val="visible"/>
                                      </p:to>
                                    </p:set>
                                    <p:anim calcmode="lin" valueType="num">
                                      <p:cBhvr>
                                        <p:cTn id="15" dur="500" fill="hold"/>
                                        <p:tgtEl>
                                          <p:spTgt spid="816131"/>
                                        </p:tgtEl>
                                        <p:attrNameLst>
                                          <p:attrName>ppt_w</p:attrName>
                                        </p:attrNameLst>
                                      </p:cBhvr>
                                      <p:tavLst>
                                        <p:tav tm="0">
                                          <p:val>
                                            <p:fltVal val="0"/>
                                          </p:val>
                                        </p:tav>
                                        <p:tav tm="100000">
                                          <p:val>
                                            <p:strVal val="#ppt_w"/>
                                          </p:val>
                                        </p:tav>
                                      </p:tavLst>
                                    </p:anim>
                                    <p:anim calcmode="lin" valueType="num">
                                      <p:cBhvr>
                                        <p:cTn id="16" dur="500" fill="hold"/>
                                        <p:tgtEl>
                                          <p:spTgt spid="816131"/>
                                        </p:tgtEl>
                                        <p:attrNameLst>
                                          <p:attrName>ppt_h</p:attrName>
                                        </p:attrNameLst>
                                      </p:cBhvr>
                                      <p:tavLst>
                                        <p:tav tm="0">
                                          <p:val>
                                            <p:strVal val="#ppt_h"/>
                                          </p:val>
                                        </p:tav>
                                        <p:tav tm="100000">
                                          <p:val>
                                            <p:strVal val="#ppt_h"/>
                                          </p:val>
                                        </p:tav>
                                      </p:tavLst>
                                    </p:anim>
                                  </p:childTnLst>
                                </p:cTn>
                              </p:par>
                            </p:childTnLst>
                          </p:cTn>
                        </p:par>
                        <p:par>
                          <p:cTn id="17" fill="hold" nodeType="afterGroup">
                            <p:stCondLst>
                              <p:cond delay="1500"/>
                            </p:stCondLst>
                            <p:childTnLst>
                              <p:par>
                                <p:cTn id="18" presetID="12" presetClass="entr" presetSubtype="1" fill="hold" grpId="0" nodeType="afterEffect">
                                  <p:stCondLst>
                                    <p:cond delay="0"/>
                                  </p:stCondLst>
                                  <p:childTnLst>
                                    <p:set>
                                      <p:cBhvr>
                                        <p:cTn id="19" dur="1" fill="hold">
                                          <p:stCondLst>
                                            <p:cond delay="0"/>
                                          </p:stCondLst>
                                        </p:cTn>
                                        <p:tgtEl>
                                          <p:spTgt spid="816132"/>
                                        </p:tgtEl>
                                        <p:attrNameLst>
                                          <p:attrName>style.visibility</p:attrName>
                                        </p:attrNameLst>
                                      </p:cBhvr>
                                      <p:to>
                                        <p:strVal val="visible"/>
                                      </p:to>
                                    </p:set>
                                    <p:animEffect transition="in" filter="slide(fromTop)">
                                      <p:cBhvr>
                                        <p:cTn id="20" dur="1000"/>
                                        <p:tgtEl>
                                          <p:spTgt spid="816132"/>
                                        </p:tgtEl>
                                      </p:cBhvr>
                                    </p:animEffect>
                                  </p:childTnLst>
                                </p:cTn>
                              </p:par>
                            </p:childTnLst>
                          </p:cTn>
                        </p:par>
                        <p:par>
                          <p:cTn id="21" fill="hold" nodeType="afterGroup">
                            <p:stCondLst>
                              <p:cond delay="2500"/>
                            </p:stCondLst>
                            <p:childTnLst>
                              <p:par>
                                <p:cTn id="22" presetID="17" presetClass="entr" presetSubtype="10" fill="hold" grpId="0" nodeType="afterEffect">
                                  <p:stCondLst>
                                    <p:cond delay="0"/>
                                  </p:stCondLst>
                                  <p:childTnLst>
                                    <p:set>
                                      <p:cBhvr>
                                        <p:cTn id="23" dur="1" fill="hold">
                                          <p:stCondLst>
                                            <p:cond delay="0"/>
                                          </p:stCondLst>
                                        </p:cTn>
                                        <p:tgtEl>
                                          <p:spTgt spid="816133"/>
                                        </p:tgtEl>
                                        <p:attrNameLst>
                                          <p:attrName>style.visibility</p:attrName>
                                        </p:attrNameLst>
                                      </p:cBhvr>
                                      <p:to>
                                        <p:strVal val="visible"/>
                                      </p:to>
                                    </p:set>
                                    <p:anim calcmode="lin" valueType="num">
                                      <p:cBhvr>
                                        <p:cTn id="24" dur="1000" fill="hold"/>
                                        <p:tgtEl>
                                          <p:spTgt spid="816133"/>
                                        </p:tgtEl>
                                        <p:attrNameLst>
                                          <p:attrName>ppt_w</p:attrName>
                                        </p:attrNameLst>
                                      </p:cBhvr>
                                      <p:tavLst>
                                        <p:tav tm="0">
                                          <p:val>
                                            <p:fltVal val="0"/>
                                          </p:val>
                                        </p:tav>
                                        <p:tav tm="100000">
                                          <p:val>
                                            <p:strVal val="#ppt_w"/>
                                          </p:val>
                                        </p:tav>
                                      </p:tavLst>
                                    </p:anim>
                                    <p:anim calcmode="lin" valueType="num">
                                      <p:cBhvr>
                                        <p:cTn id="25" dur="1000" fill="hold"/>
                                        <p:tgtEl>
                                          <p:spTgt spid="816133"/>
                                        </p:tgtEl>
                                        <p:attrNameLst>
                                          <p:attrName>ppt_h</p:attrName>
                                        </p:attrNameLst>
                                      </p:cBhvr>
                                      <p:tavLst>
                                        <p:tav tm="0">
                                          <p:val>
                                            <p:strVal val="#ppt_h"/>
                                          </p:val>
                                        </p:tav>
                                        <p:tav tm="100000">
                                          <p:val>
                                            <p:strVal val="#ppt_h"/>
                                          </p:val>
                                        </p:tav>
                                      </p:tavLst>
                                    </p:anim>
                                  </p:childTnLst>
                                </p:cTn>
                              </p:par>
                            </p:childTnLst>
                          </p:cTn>
                        </p:par>
                        <p:par>
                          <p:cTn id="26" fill="hold" nodeType="afterGroup">
                            <p:stCondLst>
                              <p:cond delay="3500"/>
                            </p:stCondLst>
                            <p:childTnLst>
                              <p:par>
                                <p:cTn id="27" presetID="12" presetClass="entr" presetSubtype="1" fill="hold" grpId="0" nodeType="afterEffect">
                                  <p:stCondLst>
                                    <p:cond delay="0"/>
                                  </p:stCondLst>
                                  <p:childTnLst>
                                    <p:set>
                                      <p:cBhvr>
                                        <p:cTn id="28" dur="1" fill="hold">
                                          <p:stCondLst>
                                            <p:cond delay="0"/>
                                          </p:stCondLst>
                                        </p:cTn>
                                        <p:tgtEl>
                                          <p:spTgt spid="816134"/>
                                        </p:tgtEl>
                                        <p:attrNameLst>
                                          <p:attrName>style.visibility</p:attrName>
                                        </p:attrNameLst>
                                      </p:cBhvr>
                                      <p:to>
                                        <p:strVal val="visible"/>
                                      </p:to>
                                    </p:set>
                                    <p:animEffect transition="in" filter="slide(fromTop)">
                                      <p:cBhvr>
                                        <p:cTn id="29" dur="1000"/>
                                        <p:tgtEl>
                                          <p:spTgt spid="816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6131" grpId="0" animBg="1" autoUpdateAnimBg="0"/>
      <p:bldP spid="816132" grpId="0" animBg="1" autoUpdateAnimBg="0"/>
      <p:bldP spid="816133" grpId="0" animBg="1" autoUpdateAnimBg="0"/>
      <p:bldP spid="816134" grpId="0" animBg="1" autoUpdateAnimBg="0"/>
      <p:bldP spid="816135" grpId="0" animBg="1" autoUpdateAnimBg="0"/>
      <p:bldP spid="816136" grpId="0" animBg="1"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cstate="print"/>
          <a:srcRect/>
          <a:stretch>
            <a:fillRect/>
          </a:stretch>
        </p:blipFill>
        <p:spPr bwMode="auto">
          <a:xfrm>
            <a:off x="2926098" y="411513"/>
            <a:ext cx="5219700" cy="5991225"/>
          </a:xfrm>
          <a:prstGeom prst="rect">
            <a:avLst/>
          </a:prstGeom>
          <a:noFill/>
          <a:ln w="9525">
            <a:noFill/>
            <a:miter lim="800000"/>
            <a:headEnd/>
            <a:tailEnd/>
          </a:ln>
        </p:spPr>
      </p:pic>
      <p:sp>
        <p:nvSpPr>
          <p:cNvPr id="71686" name="Rectangle 4"/>
          <p:cNvSpPr>
            <a:spLocks noChangeArrowheads="1"/>
          </p:cNvSpPr>
          <p:nvPr/>
        </p:nvSpPr>
        <p:spPr bwMode="auto">
          <a:xfrm>
            <a:off x="80521" y="5440677"/>
            <a:ext cx="2937016" cy="7848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r>
              <a:rPr lang="en-US" sz="900" dirty="0"/>
              <a:t>Source: Gene E. Burton, “Organizational </a:t>
            </a:r>
            <a:r>
              <a:rPr lang="en-US" sz="900" dirty="0" smtClean="0"/>
              <a:t>Development—A </a:t>
            </a:r>
            <a:r>
              <a:rPr lang="en-US" sz="900" dirty="0"/>
              <a:t>Systematic Process,” </a:t>
            </a:r>
            <a:r>
              <a:rPr lang="en-US" sz="900" i="1" dirty="0"/>
              <a:t>Management World, </a:t>
            </a:r>
            <a:r>
              <a:rPr lang="en-US" sz="900" dirty="0"/>
              <a:t>March 1976. Reprinted with permission from the Administrative Management Society, Willow Grove, PA. Copyright 1976 AMS.</a:t>
            </a:r>
          </a:p>
        </p:txBody>
      </p:sp>
      <p:sp>
        <p:nvSpPr>
          <p:cNvPr id="3" name="Title 2"/>
          <p:cNvSpPr>
            <a:spLocks noGrp="1"/>
          </p:cNvSpPr>
          <p:nvPr>
            <p:ph type="title"/>
          </p:nvPr>
        </p:nvSpPr>
        <p:spPr>
          <a:xfrm>
            <a:off x="548684" y="411512"/>
            <a:ext cx="1828780" cy="1463025"/>
          </a:xfrm>
        </p:spPr>
        <p:txBody>
          <a:bodyPr/>
          <a:lstStyle/>
          <a:p>
            <a:r>
              <a:rPr lang="en-US" sz="1400" dirty="0" smtClean="0"/>
              <a:t>Figure 8.20 Model of the organizational development process</a:t>
            </a:r>
            <a:endParaRPr lang="en-US" sz="1400" dirty="0"/>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58</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7362" name="Group 434"/>
          <p:cNvGraphicFramePr>
            <a:graphicFrameLocks noGrp="1"/>
          </p:cNvGraphicFramePr>
          <p:nvPr>
            <p:extLst>
              <p:ext uri="{D42A27DB-BD31-4B8C-83A1-F6EECF244321}">
                <p14:modId xmlns="" xmlns:p14="http://schemas.microsoft.com/office/powerpoint/2010/main" val="814376841"/>
              </p:ext>
            </p:extLst>
          </p:nvPr>
        </p:nvGraphicFramePr>
        <p:xfrm>
          <a:off x="274367" y="777269"/>
          <a:ext cx="8319767" cy="5562600"/>
        </p:xfrm>
        <a:graphic>
          <a:graphicData uri="http://schemas.openxmlformats.org/drawingml/2006/table">
            <a:tbl>
              <a:tblPr/>
              <a:tblGrid>
                <a:gridCol w="1227937"/>
                <a:gridCol w="188788"/>
                <a:gridCol w="6903042"/>
              </a:tblGrid>
              <a:tr h="161925">
                <a:tc gridSpan="3">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DIAGNOSTIC STRATEGIES</a:t>
                      </a:r>
                      <a:r>
                        <a:rPr kumimoji="0" lang="en-US" sz="1400" b="0" i="0" u="none" strike="noStrike" cap="none" normalizeH="0" baseline="0" dirty="0" smtClean="0">
                          <a:ln>
                            <a:noFill/>
                          </a:ln>
                          <a:solidFill>
                            <a:schemeClr val="tx1"/>
                          </a:solidFill>
                          <a:effectLst/>
                          <a:latin typeface="Arial" charset="0"/>
                          <a:cs typeface="Arial" charset="0"/>
                        </a:rPr>
                        <a:t> </a:t>
                      </a:r>
                      <a:endParaRPr kumimoji="0" lang="en-US" sz="1400" b="0" i="0" u="none" strike="noStrike" cap="none" normalizeH="0" baseline="0" dirty="0" smtClean="0">
                        <a:ln>
                          <a:noFill/>
                        </a:ln>
                        <a:solidFill>
                          <a:schemeClr val="tx1"/>
                        </a:solidFill>
                        <a:effectLst/>
                        <a:latin typeface="Arial" charset="0"/>
                      </a:endParaRPr>
                    </a:p>
                  </a:txBody>
                  <a:tcPr marT="0" marB="91440"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39725">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Consultants</a:t>
                      </a:r>
                      <a:r>
                        <a:rPr kumimoji="0" lang="en-US" sz="1400" b="0" i="0" u="none" strike="noStrike" cap="none" normalizeH="0" baseline="0" smtClean="0">
                          <a:ln>
                            <a:noFill/>
                          </a:ln>
                          <a:solidFill>
                            <a:schemeClr val="tx1"/>
                          </a:solidFill>
                          <a:effectLst/>
                          <a:latin typeface="Arial" charset="0"/>
                          <a:cs typeface="Arial" charset="0"/>
                        </a:rPr>
                        <a:t> </a:t>
                      </a:r>
                      <a:endParaRPr kumimoji="0" lang="en-US" sz="1400" b="0" i="0" u="none" strike="noStrike" cap="none" normalizeH="0" baseline="0" smtClean="0">
                        <a:ln>
                          <a:noFill/>
                        </a:ln>
                        <a:solidFill>
                          <a:schemeClr val="tx1"/>
                        </a:solidFill>
                        <a:effectLst/>
                        <a:latin typeface="Arial" charset="0"/>
                      </a:endParaRPr>
                    </a:p>
                  </a:txBody>
                  <a:tcPr marT="91440" marB="0"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This strategy consists of bringing in objective outsiders (consultants) to analyze and conduct audits of existing policies, procedures, and problems. Consultants can be individuals or groups and may act as change agents as well. </a:t>
                      </a:r>
                      <a:endParaRPr kumimoji="0" lang="en-US" sz="1400" b="0" i="0" u="none" strike="noStrike" cap="none" normalizeH="0" baseline="0" smtClean="0">
                        <a:ln>
                          <a:noFill/>
                        </a:ln>
                        <a:solidFill>
                          <a:schemeClr val="tx1"/>
                        </a:solidFill>
                        <a:effectLst/>
                        <a:latin typeface="Arial" charset="0"/>
                      </a:endParaRPr>
                    </a:p>
                  </a:txBody>
                  <a:tcPr marT="91440" marB="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180975">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Surveys</a:t>
                      </a:r>
                      <a:endParaRPr kumimoji="0" lang="en-US" sz="1400" b="1" i="0" u="none" strike="noStrike" cap="none" normalizeH="0" baseline="0" dirty="0" smtClean="0">
                        <a:ln>
                          <a:noFill/>
                        </a:ln>
                        <a:solidFill>
                          <a:schemeClr val="tx1"/>
                        </a:solidFill>
                        <a:effectLst/>
                        <a:latin typeface="Arial" charset="0"/>
                      </a:endParaRPr>
                    </a:p>
                  </a:txBody>
                  <a:tcPr marT="91440" marB="0" horzOverflow="overflow">
                    <a:lnL cap="flat">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Surveys consist of interviews or questionnaires used to assess the attitudes, complaints, problems, and unmet needs of employees. Surveys are usually conducted by outsiders and guarantee anonymity to participants. </a:t>
                      </a:r>
                      <a:endParaRPr kumimoji="0" lang="en-US" sz="1400" b="0" i="0" u="none" strike="noStrike" cap="none" normalizeH="0" baseline="0" smtClean="0">
                        <a:ln>
                          <a:noFill/>
                        </a:ln>
                        <a:solidFill>
                          <a:schemeClr val="tx1"/>
                        </a:solidFill>
                        <a:effectLst/>
                        <a:latin typeface="Arial" charset="0"/>
                      </a:endParaRPr>
                    </a:p>
                  </a:txBody>
                  <a:tcPr marT="91440" marB="0" horzOverflow="overflow">
                    <a:lnL>
                      <a:noFill/>
                    </a:lnL>
                    <a:lnR cap="flat">
                      <a:noFill/>
                    </a:lnR>
                    <a:lnT>
                      <a:noFill/>
                    </a:lnT>
                    <a:lnB>
                      <a:noFill/>
                    </a:lnB>
                    <a:lnTlToBr>
                      <a:noFill/>
                    </a:lnTlToBr>
                    <a:lnBlToTr>
                      <a:noFill/>
                    </a:lnBlToTr>
                    <a:noFill/>
                  </a:tcPr>
                </a:tc>
              </a:tr>
              <a:tr h="180975">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Group discussions</a:t>
                      </a:r>
                      <a:r>
                        <a:rPr kumimoji="0" lang="en-US" sz="1400" b="0" i="0" u="none" strike="noStrike" cap="none" normalizeH="0" baseline="0" smtClean="0">
                          <a:ln>
                            <a:noFill/>
                          </a:ln>
                          <a:solidFill>
                            <a:schemeClr val="tx1"/>
                          </a:solidFill>
                          <a:effectLst/>
                          <a:latin typeface="Arial" charset="0"/>
                          <a:cs typeface="Arial" charset="0"/>
                        </a:rPr>
                        <a:t> </a:t>
                      </a:r>
                      <a:endParaRPr kumimoji="0" lang="en-US" sz="1400" b="0" i="0" u="none" strike="noStrike" cap="none" normalizeH="0" baseline="0" smtClean="0">
                        <a:ln>
                          <a:noFill/>
                        </a:ln>
                        <a:solidFill>
                          <a:schemeClr val="tx1"/>
                        </a:solidFill>
                        <a:effectLst/>
                        <a:latin typeface="Arial" charset="0"/>
                      </a:endParaRPr>
                    </a:p>
                  </a:txBody>
                  <a:tcPr marT="91440" horzOverflow="overflow">
                    <a:lnL cap="flat">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Group discussions are periodic meetings conducted by managers to uncover problems and sources of their subordinates’ discomfort and dissatisfaction. </a:t>
                      </a:r>
                      <a:endParaRPr kumimoji="0" lang="en-US" sz="1400" b="0" i="0" u="none" strike="noStrike" cap="none" normalizeH="0" baseline="0" smtClean="0">
                        <a:ln>
                          <a:noFill/>
                        </a:ln>
                        <a:solidFill>
                          <a:schemeClr val="tx1"/>
                        </a:solidFill>
                        <a:effectLst/>
                        <a:latin typeface="Arial" charset="0"/>
                      </a:endParaRPr>
                    </a:p>
                  </a:txBody>
                  <a:tcPr marT="91440" horzOverflow="overflow">
                    <a:lnL>
                      <a:noFill/>
                    </a:lnL>
                    <a:lnR cap="flat">
                      <a:noFill/>
                    </a:lnR>
                    <a:lnT>
                      <a:noFill/>
                    </a:lnT>
                    <a:lnB>
                      <a:noFill/>
                    </a:lnB>
                    <a:lnTlToBr>
                      <a:noFill/>
                    </a:lnTlToBr>
                    <a:lnBlToTr>
                      <a:noFill/>
                    </a:lnBlToTr>
                    <a:noFill/>
                  </a:tcPr>
                </a:tc>
              </a:tr>
              <a:tr h="0">
                <a:tc gridSpan="3">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CHANGE STRATEGIES </a:t>
                      </a:r>
                      <a:endParaRPr kumimoji="0" lang="en-US" sz="1400" b="1" i="0" u="none" strike="noStrike" cap="none" normalizeH="0" baseline="0" smtClean="0">
                        <a:ln>
                          <a:noFill/>
                        </a:ln>
                        <a:solidFill>
                          <a:schemeClr val="tx1"/>
                        </a:solidFill>
                        <a:effectLst/>
                        <a:latin typeface="Arial" charset="0"/>
                      </a:endParaRPr>
                    </a:p>
                  </a:txBody>
                  <a:tcPr marT="91440" marB="91440" horzOverflow="overflow">
                    <a:lnL cap="flat">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2174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Training programs </a:t>
                      </a:r>
                      <a:endParaRPr kumimoji="0" lang="en-US" sz="1400" b="1" i="0" u="none" strike="noStrike" cap="none" normalizeH="0" baseline="0" smtClean="0">
                        <a:ln>
                          <a:noFill/>
                        </a:ln>
                        <a:solidFill>
                          <a:schemeClr val="tx1"/>
                        </a:solidFill>
                        <a:effectLst/>
                        <a:latin typeface="Arial" charset="0"/>
                      </a:endParaRPr>
                    </a:p>
                  </a:txBody>
                  <a:tcPr marT="91440" marB="0"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cs typeface="Arial" charset="0"/>
                        </a:rPr>
                        <a:t>Training programs are ongoing or special efforts to improve or increase skill levels, change or instill attitudes, or increase the knowledge needed to perform jobs more effectively and efficiently. </a:t>
                      </a:r>
                      <a:endParaRPr kumimoji="0" lang="en-US" sz="1400" b="0" i="0" u="none" strike="noStrike" cap="none" normalizeH="0" baseline="0" smtClean="0">
                        <a:ln>
                          <a:noFill/>
                        </a:ln>
                        <a:solidFill>
                          <a:schemeClr val="tx1"/>
                        </a:solidFill>
                        <a:effectLst/>
                        <a:latin typeface="Arial" charset="0"/>
                      </a:endParaRPr>
                    </a:p>
                  </a:txBody>
                  <a:tcPr marT="91440" marB="0"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lang="en-US"/>
                    </a:p>
                  </a:txBody>
                  <a:tcPr/>
                </a:tc>
              </a:tr>
              <a:tr h="5540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Meetings and seminars </a:t>
                      </a:r>
                      <a:endParaRPr kumimoji="0" lang="en-US" sz="1400" b="1" i="0" u="none" strike="noStrike" cap="none" normalizeH="0" baseline="0" smtClean="0">
                        <a:ln>
                          <a:noFill/>
                        </a:ln>
                        <a:solidFill>
                          <a:schemeClr val="tx1"/>
                        </a:solidFill>
                        <a:effectLst/>
                        <a:latin typeface="Arial" charset="0"/>
                      </a:endParaRPr>
                    </a:p>
                  </a:txBody>
                  <a:tcPr marT="91440" marB="0" horzOverflow="overflow">
                    <a:lnL cap="flat">
                      <a:noFill/>
                    </a:lnL>
                    <a:lnR>
                      <a:noFill/>
                    </a:lnR>
                    <a:lnT>
                      <a:noFill/>
                    </a:lnT>
                    <a:lnB>
                      <a:noFill/>
                    </a:lnB>
                    <a:lnTlToBr>
                      <a:noFill/>
                    </a:lnTlToBr>
                    <a:lnBlToTr>
                      <a:noFill/>
                    </a:lnBlToTr>
                    <a:noFill/>
                  </a:tcPr>
                </a:tc>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As change strategies, meetings or seminars are gatherings held to explore mutual problems and seek mutually agreeable solutions. Such group sessions may be chaired by insiders or outsiders and may be used to prepare people for changes in advance of implementation. </a:t>
                      </a:r>
                      <a:endParaRPr kumimoji="0" lang="en-US" sz="1400" b="0" i="0" u="none" strike="noStrike" cap="none" normalizeH="0" baseline="0" dirty="0" smtClean="0">
                        <a:ln>
                          <a:noFill/>
                        </a:ln>
                        <a:solidFill>
                          <a:schemeClr val="tx1"/>
                        </a:solidFill>
                        <a:effectLst/>
                        <a:latin typeface="Arial" charset="0"/>
                      </a:endParaRPr>
                    </a:p>
                  </a:txBody>
                  <a:tcPr marT="91440" marB="0" horzOverflow="overflow">
                    <a:lnL>
                      <a:noFill/>
                    </a:lnL>
                    <a:lnR cap="flat">
                      <a:noFill/>
                    </a:lnR>
                    <a:lnT>
                      <a:noFill/>
                    </a:lnT>
                    <a:lnB>
                      <a:noFill/>
                    </a:lnB>
                    <a:lnTlToBr>
                      <a:noFill/>
                    </a:lnTlToBr>
                    <a:lnBlToTr>
                      <a:noFill/>
                    </a:lnBlToTr>
                    <a:noFill/>
                  </a:tcPr>
                </a:tc>
                <a:tc hMerge="1">
                  <a:txBody>
                    <a:bodyPr/>
                    <a:lstStyle/>
                    <a:p>
                      <a:endParaRPr lang="en-US"/>
                    </a:p>
                  </a:txBody>
                  <a:tcPr/>
                </a:tc>
              </a:tr>
              <a:tr h="8270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Grid OD </a:t>
                      </a:r>
                      <a:endParaRPr kumimoji="0" lang="en-US" sz="1400" b="1" i="0" u="none" strike="noStrike" cap="none" normalizeH="0" baseline="0" smtClean="0">
                        <a:ln>
                          <a:noFill/>
                        </a:ln>
                        <a:solidFill>
                          <a:schemeClr val="tx1"/>
                        </a:solidFill>
                        <a:effectLst/>
                        <a:latin typeface="Arial" charset="0"/>
                      </a:endParaRPr>
                    </a:p>
                  </a:txBody>
                  <a:tcPr marT="91440" marB="0" horzOverflow="overflow">
                    <a:lnL cap="flat">
                      <a:noFill/>
                    </a:lnL>
                    <a:lnR>
                      <a:noFill/>
                    </a:lnR>
                    <a:lnT>
                      <a:noFill/>
                    </a:lnT>
                    <a:lnB cap="flat">
                      <a:noFill/>
                    </a:lnB>
                    <a:lnTlToBr>
                      <a:noFill/>
                    </a:lnTlToBr>
                    <a:lnBlToTr>
                      <a:noFill/>
                    </a:lnBlToTr>
                    <a:noFill/>
                  </a:tcPr>
                </a:tc>
                <a:tc gridSpan="2">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Arial" charset="0"/>
                          <a:cs typeface="Arial" charset="0"/>
                        </a:rPr>
                        <a:t>Grid OD is a six-phase program based on the Leadership Grid. Its purpose is management and organizational development. The first two phases focus on management development. The last four phases are devoted to organizational development. The six phases are laboratory training, team development, intergroup development, organizational goal setting, goal attainment, and stabilization. </a:t>
                      </a:r>
                      <a:endParaRPr kumimoji="0" lang="en-US" sz="1400" b="0" i="0" u="none" strike="noStrike" cap="none" normalizeH="0" baseline="0" dirty="0" smtClean="0">
                        <a:ln>
                          <a:noFill/>
                        </a:ln>
                        <a:solidFill>
                          <a:schemeClr val="tx1"/>
                        </a:solidFill>
                        <a:effectLst/>
                        <a:latin typeface="Arial" charset="0"/>
                      </a:endParaRPr>
                    </a:p>
                  </a:txBody>
                  <a:tcPr marT="91440" marB="0" horzOverflow="overflow">
                    <a:lnL>
                      <a:noFill/>
                    </a:lnL>
                    <a:lnR cap="flat">
                      <a:noFill/>
                    </a:lnR>
                    <a:lnT>
                      <a:noFill/>
                    </a:lnT>
                    <a:lnB cap="flat">
                      <a:noFill/>
                    </a:lnB>
                    <a:lnTlToBr>
                      <a:noFill/>
                    </a:lnTlToBr>
                    <a:lnBlToTr>
                      <a:noFill/>
                    </a:lnBlToTr>
                    <a:noFill/>
                  </a:tcPr>
                </a:tc>
                <a:tc hMerge="1">
                  <a:txBody>
                    <a:bodyPr/>
                    <a:lstStyle/>
                    <a:p>
                      <a:endParaRPr lang="en-US"/>
                    </a:p>
                  </a:txBody>
                  <a:tcPr/>
                </a:tc>
              </a:tr>
            </a:tbl>
          </a:graphicData>
        </a:graphic>
      </p:graphicFrame>
      <p:sp>
        <p:nvSpPr>
          <p:cNvPr id="3" name="Title 2"/>
          <p:cNvSpPr>
            <a:spLocks noGrp="1"/>
          </p:cNvSpPr>
          <p:nvPr>
            <p:ph type="title"/>
          </p:nvPr>
        </p:nvSpPr>
        <p:spPr>
          <a:xfrm>
            <a:off x="274367" y="128175"/>
            <a:ext cx="8595266" cy="557655"/>
          </a:xfrm>
        </p:spPr>
        <p:txBody>
          <a:bodyPr/>
          <a:lstStyle/>
          <a:p>
            <a:r>
              <a:rPr lang="en-US" sz="1600" dirty="0" smtClean="0"/>
              <a:t>Figure 8.21 Tools and methods for applying organizational  development strategies</a:t>
            </a:r>
            <a:endParaRPr lang="en-US" sz="1600" dirty="0"/>
          </a:p>
        </p:txBody>
      </p:sp>
      <p:sp>
        <p:nvSpPr>
          <p:cNvPr id="8"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59</a:t>
            </a:fld>
            <a:endParaRPr lang="en-US" dirty="0">
              <a:cs typeface="+mn-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3284" name="Rectangle 4"/>
          <p:cNvSpPr>
            <a:spLocks noGrp="1" noChangeArrowheads="1"/>
          </p:cNvSpPr>
          <p:nvPr>
            <p:ph sz="quarter" idx="13"/>
          </p:nvPr>
        </p:nvSpPr>
        <p:spPr>
          <a:xfrm>
            <a:off x="136556" y="960147"/>
            <a:ext cx="2834609" cy="3474720"/>
          </a:xfrm>
        </p:spPr>
        <p:txBody>
          <a:bodyPr/>
          <a:lstStyle/>
          <a:p>
            <a:pPr eaLnBrk="1" hangingPunct="1">
              <a:spcBef>
                <a:spcPct val="15000"/>
              </a:spcBef>
              <a:buClr>
                <a:srgbClr val="C00000"/>
              </a:buClr>
              <a:defRPr/>
            </a:pPr>
            <a:r>
              <a:rPr lang="en-US" sz="2000" dirty="0" smtClean="0">
                <a:solidFill>
                  <a:srgbClr val="003366"/>
                </a:solidFill>
              </a:rPr>
              <a:t>change</a:t>
            </a:r>
          </a:p>
          <a:p>
            <a:pPr eaLnBrk="1" hangingPunct="1">
              <a:spcBef>
                <a:spcPct val="15000"/>
              </a:spcBef>
              <a:buClr>
                <a:srgbClr val="C00000"/>
              </a:buClr>
              <a:defRPr/>
            </a:pPr>
            <a:r>
              <a:rPr lang="en-US" sz="2000" dirty="0" smtClean="0">
                <a:solidFill>
                  <a:srgbClr val="003366"/>
                </a:solidFill>
              </a:rPr>
              <a:t>change agent</a:t>
            </a:r>
          </a:p>
          <a:p>
            <a:pPr eaLnBrk="1" hangingPunct="1">
              <a:spcBef>
                <a:spcPct val="15000"/>
              </a:spcBef>
              <a:buClr>
                <a:srgbClr val="C00000"/>
              </a:buClr>
              <a:defRPr/>
            </a:pPr>
            <a:r>
              <a:rPr lang="en-US" sz="2000" dirty="0" smtClean="0">
                <a:solidFill>
                  <a:srgbClr val="003366"/>
                </a:solidFill>
              </a:rPr>
              <a:t>continuous-process production</a:t>
            </a:r>
          </a:p>
          <a:p>
            <a:pPr eaLnBrk="1" hangingPunct="1">
              <a:spcBef>
                <a:spcPct val="15000"/>
              </a:spcBef>
              <a:buClr>
                <a:srgbClr val="C00000"/>
              </a:buClr>
              <a:defRPr/>
            </a:pPr>
            <a:r>
              <a:rPr lang="en-US" sz="2000" dirty="0" smtClean="0">
                <a:solidFill>
                  <a:srgbClr val="003366"/>
                </a:solidFill>
              </a:rPr>
              <a:t>divisional structure</a:t>
            </a:r>
          </a:p>
          <a:p>
            <a:pPr eaLnBrk="1" hangingPunct="1">
              <a:spcBef>
                <a:spcPct val="15000"/>
              </a:spcBef>
              <a:buClr>
                <a:srgbClr val="C00000"/>
              </a:buClr>
              <a:defRPr/>
            </a:pPr>
            <a:r>
              <a:rPr lang="en-US" sz="2000" dirty="0" smtClean="0">
                <a:solidFill>
                  <a:srgbClr val="003366"/>
                </a:solidFill>
              </a:rPr>
              <a:t>evolutionary change</a:t>
            </a:r>
          </a:p>
          <a:p>
            <a:pPr eaLnBrk="1" hangingPunct="1">
              <a:spcBef>
                <a:spcPct val="15000"/>
              </a:spcBef>
              <a:buClr>
                <a:srgbClr val="C00000"/>
              </a:buClr>
              <a:defRPr/>
            </a:pPr>
            <a:r>
              <a:rPr lang="en-US" sz="2000" dirty="0" smtClean="0">
                <a:solidFill>
                  <a:srgbClr val="003366"/>
                </a:solidFill>
              </a:rPr>
              <a:t>flexible manufacturing systems (FMS)</a:t>
            </a:r>
          </a:p>
          <a:p>
            <a:pPr eaLnBrk="1" hangingPunct="1">
              <a:spcBef>
                <a:spcPct val="15000"/>
              </a:spcBef>
              <a:buClr>
                <a:srgbClr val="C00000"/>
              </a:buClr>
              <a:defRPr/>
            </a:pPr>
            <a:r>
              <a:rPr lang="en-US" sz="2000" dirty="0" smtClean="0">
                <a:solidFill>
                  <a:srgbClr val="003366"/>
                </a:solidFill>
              </a:rPr>
              <a:t>force-field analysis</a:t>
            </a:r>
          </a:p>
          <a:p>
            <a:pPr eaLnBrk="1" hangingPunct="1">
              <a:spcBef>
                <a:spcPct val="15000"/>
              </a:spcBef>
              <a:buClr>
                <a:srgbClr val="C00000"/>
              </a:buClr>
              <a:defRPr/>
            </a:pPr>
            <a:r>
              <a:rPr lang="en-US" sz="2000" dirty="0" smtClean="0">
                <a:solidFill>
                  <a:srgbClr val="003366"/>
                </a:solidFill>
              </a:rPr>
              <a:t>functional structure</a:t>
            </a:r>
          </a:p>
          <a:p>
            <a:pPr eaLnBrk="1" hangingPunct="1">
              <a:spcBef>
                <a:spcPct val="15000"/>
              </a:spcBef>
              <a:buClr>
                <a:srgbClr val="C00000"/>
              </a:buClr>
              <a:defRPr/>
            </a:pPr>
            <a:r>
              <a:rPr lang="en-US" sz="2000" dirty="0" smtClean="0">
                <a:solidFill>
                  <a:srgbClr val="003366"/>
                </a:solidFill>
              </a:rPr>
              <a:t>large batch technology</a:t>
            </a:r>
          </a:p>
          <a:p>
            <a:pPr eaLnBrk="1" hangingPunct="1">
              <a:spcBef>
                <a:spcPct val="15000"/>
              </a:spcBef>
              <a:buClr>
                <a:srgbClr val="C00000"/>
              </a:buClr>
              <a:defRPr/>
            </a:pPr>
            <a:r>
              <a:rPr lang="en-US" sz="2000" dirty="0" smtClean="0">
                <a:solidFill>
                  <a:srgbClr val="003366"/>
                </a:solidFill>
              </a:rPr>
              <a:t>Lean</a:t>
            </a:r>
          </a:p>
        </p:txBody>
      </p:sp>
      <p:sp>
        <p:nvSpPr>
          <p:cNvPr id="353285" name="Rectangle 5"/>
          <p:cNvSpPr>
            <a:spLocks noGrp="1" noChangeArrowheads="1"/>
          </p:cNvSpPr>
          <p:nvPr>
            <p:ph sz="quarter" idx="4294967295"/>
          </p:nvPr>
        </p:nvSpPr>
        <p:spPr>
          <a:xfrm>
            <a:off x="5576888" y="1088648"/>
            <a:ext cx="3475623" cy="5395913"/>
          </a:xfrm>
        </p:spPr>
        <p:txBody>
          <a:bodyPr/>
          <a:lstStyle/>
          <a:p>
            <a:pPr>
              <a:spcBef>
                <a:spcPct val="15000"/>
              </a:spcBef>
              <a:buClr>
                <a:srgbClr val="C00000"/>
              </a:buClr>
              <a:defRPr/>
            </a:pPr>
            <a:r>
              <a:rPr lang="en-US" sz="2000" dirty="0">
                <a:solidFill>
                  <a:srgbClr val="003366"/>
                </a:solidFill>
              </a:rPr>
              <a:t>organizational life cycle</a:t>
            </a:r>
          </a:p>
          <a:p>
            <a:pPr eaLnBrk="1" hangingPunct="1">
              <a:spcBef>
                <a:spcPct val="15000"/>
              </a:spcBef>
              <a:buClr>
                <a:srgbClr val="C00000"/>
              </a:buClr>
              <a:defRPr/>
            </a:pPr>
            <a:r>
              <a:rPr lang="en-US" sz="2000" dirty="0" smtClean="0">
                <a:solidFill>
                  <a:srgbClr val="003366"/>
                </a:solidFill>
              </a:rPr>
              <a:t>planned change</a:t>
            </a:r>
          </a:p>
          <a:p>
            <a:pPr eaLnBrk="1" hangingPunct="1">
              <a:spcBef>
                <a:spcPct val="15000"/>
              </a:spcBef>
              <a:buClr>
                <a:srgbClr val="C00000"/>
              </a:buClr>
              <a:defRPr/>
            </a:pPr>
            <a:r>
              <a:rPr lang="en-US" sz="2000" dirty="0" smtClean="0">
                <a:solidFill>
                  <a:srgbClr val="003366"/>
                </a:solidFill>
              </a:rPr>
              <a:t>revolutionary change</a:t>
            </a:r>
          </a:p>
          <a:p>
            <a:pPr eaLnBrk="1" hangingPunct="1">
              <a:spcBef>
                <a:spcPct val="15000"/>
              </a:spcBef>
              <a:buClr>
                <a:srgbClr val="C00000"/>
              </a:buClr>
              <a:defRPr/>
            </a:pPr>
            <a:r>
              <a:rPr lang="en-US" sz="2000" dirty="0" smtClean="0">
                <a:solidFill>
                  <a:srgbClr val="003366"/>
                </a:solidFill>
              </a:rPr>
              <a:t>small batch technology</a:t>
            </a:r>
          </a:p>
          <a:p>
            <a:pPr eaLnBrk="1" hangingPunct="1">
              <a:spcBef>
                <a:spcPct val="15000"/>
              </a:spcBef>
              <a:buClr>
                <a:srgbClr val="C00000"/>
              </a:buClr>
              <a:defRPr/>
            </a:pPr>
            <a:r>
              <a:rPr lang="en-US" sz="2000" dirty="0" smtClean="0">
                <a:solidFill>
                  <a:srgbClr val="003366"/>
                </a:solidFill>
              </a:rPr>
              <a:t>social media</a:t>
            </a:r>
          </a:p>
          <a:p>
            <a:pPr eaLnBrk="1" hangingPunct="1">
              <a:spcBef>
                <a:spcPct val="15000"/>
              </a:spcBef>
              <a:buClr>
                <a:srgbClr val="C00000"/>
              </a:buClr>
              <a:defRPr/>
            </a:pPr>
            <a:r>
              <a:rPr lang="en-US" sz="2000" dirty="0" smtClean="0">
                <a:solidFill>
                  <a:srgbClr val="003366"/>
                </a:solidFill>
              </a:rPr>
              <a:t>subculture</a:t>
            </a:r>
          </a:p>
          <a:p>
            <a:pPr eaLnBrk="1" hangingPunct="1">
              <a:spcBef>
                <a:spcPct val="15000"/>
              </a:spcBef>
              <a:buClr>
                <a:srgbClr val="C00000"/>
              </a:buClr>
              <a:defRPr/>
            </a:pPr>
            <a:r>
              <a:rPr lang="en-US" sz="2000" dirty="0" smtClean="0">
                <a:solidFill>
                  <a:srgbClr val="003366"/>
                </a:solidFill>
              </a:rPr>
              <a:t>team structure</a:t>
            </a:r>
          </a:p>
          <a:p>
            <a:pPr eaLnBrk="1" hangingPunct="1">
              <a:spcBef>
                <a:spcPct val="15000"/>
              </a:spcBef>
              <a:buClr>
                <a:srgbClr val="C00000"/>
              </a:buClr>
              <a:defRPr/>
            </a:pPr>
            <a:r>
              <a:rPr lang="en-US" sz="2000" dirty="0" smtClean="0">
                <a:solidFill>
                  <a:srgbClr val="003366"/>
                </a:solidFill>
              </a:rPr>
              <a:t>technology</a:t>
            </a:r>
          </a:p>
          <a:p>
            <a:pPr eaLnBrk="1" hangingPunct="1">
              <a:spcBef>
                <a:spcPct val="15000"/>
              </a:spcBef>
              <a:buClr>
                <a:srgbClr val="C00000"/>
              </a:buClr>
              <a:defRPr/>
            </a:pPr>
            <a:r>
              <a:rPr lang="en-US" sz="2000" dirty="0" smtClean="0">
                <a:solidFill>
                  <a:srgbClr val="003366"/>
                </a:solidFill>
              </a:rPr>
              <a:t>three-step approach</a:t>
            </a:r>
          </a:p>
          <a:p>
            <a:pPr eaLnBrk="1" hangingPunct="1">
              <a:spcBef>
                <a:spcPct val="15000"/>
              </a:spcBef>
              <a:buClr>
                <a:srgbClr val="C00000"/>
              </a:buClr>
              <a:defRPr/>
            </a:pPr>
            <a:r>
              <a:rPr lang="en-US" sz="2000" dirty="0" smtClean="0">
                <a:solidFill>
                  <a:srgbClr val="003366"/>
                </a:solidFill>
              </a:rPr>
              <a:t>unit production technology</a:t>
            </a:r>
          </a:p>
        </p:txBody>
      </p:sp>
      <p:sp>
        <p:nvSpPr>
          <p:cNvPr id="2" name="Title 1"/>
          <p:cNvSpPr>
            <a:spLocks noGrp="1"/>
          </p:cNvSpPr>
          <p:nvPr>
            <p:ph type="title"/>
          </p:nvPr>
        </p:nvSpPr>
        <p:spPr>
          <a:xfrm>
            <a:off x="548683" y="205449"/>
            <a:ext cx="7955193" cy="754698"/>
          </a:xfrm>
        </p:spPr>
        <p:txBody>
          <a:bodyPr/>
          <a:lstStyle/>
          <a:p>
            <a:r>
              <a:rPr lang="en-US" dirty="0" smtClean="0"/>
              <a:t>Key Terms</a:t>
            </a:r>
            <a:endParaRPr lang="en-US" dirty="0"/>
          </a:p>
        </p:txBody>
      </p:sp>
      <p:sp>
        <p:nvSpPr>
          <p:cNvPr id="9" name="Slide Number Placeholder 2"/>
          <p:cNvSpPr>
            <a:spLocks noGrp="1"/>
          </p:cNvSpPr>
          <p:nvPr>
            <p:ph type="sldNum" sz="quarter" idx="15"/>
          </p:nvPr>
        </p:nvSpPr>
        <p:spPr>
          <a:xfrm>
            <a:off x="7954963" y="5989638"/>
            <a:ext cx="1006475" cy="868362"/>
          </a:xfrm>
        </p:spPr>
        <p:txBody>
          <a:bodyPr/>
          <a:lstStyle/>
          <a:p>
            <a:r>
              <a:rPr lang="en-US" dirty="0"/>
              <a:t>8</a:t>
            </a:r>
            <a:r>
              <a:rPr lang="en-US" dirty="0" smtClean="0"/>
              <a:t>–</a:t>
            </a:r>
            <a:fld id="{22311AF2-5E87-4AD9-B3B4-DA4DE34BAB0A}" type="slidenum">
              <a:rPr lang="en-US" smtClean="0">
                <a:cs typeface="+mn-cs"/>
              </a:rPr>
              <a:pPr/>
              <a:t>60</a:t>
            </a:fld>
            <a:endParaRPr lang="en-US" dirty="0">
              <a:cs typeface="+mn-cs"/>
            </a:endParaRPr>
          </a:p>
        </p:txBody>
      </p:sp>
      <p:sp>
        <p:nvSpPr>
          <p:cNvPr id="4" name="Rectangle 3"/>
          <p:cNvSpPr/>
          <p:nvPr/>
        </p:nvSpPr>
        <p:spPr>
          <a:xfrm>
            <a:off x="2651781" y="1134340"/>
            <a:ext cx="2926048" cy="5947782"/>
          </a:xfrm>
          <a:prstGeom prst="rect">
            <a:avLst/>
          </a:prstGeom>
        </p:spPr>
        <p:txBody>
          <a:bodyPr wrap="square">
            <a:spAutoFit/>
          </a:bodyPr>
          <a:lstStyle/>
          <a:p>
            <a:pPr marL="228600" indent="-182563">
              <a:spcBef>
                <a:spcPct val="15000"/>
              </a:spcBef>
              <a:spcAft>
                <a:spcPts val="300"/>
              </a:spcAft>
              <a:buClr>
                <a:srgbClr val="C00000"/>
              </a:buClr>
              <a:buSzPct val="130000"/>
              <a:buFont typeface="Georgia" pitchFamily="18" charset="0"/>
              <a:buChar char="*"/>
              <a:defRPr/>
            </a:pPr>
            <a:r>
              <a:rPr lang="en-US" sz="2000" dirty="0">
                <a:solidFill>
                  <a:srgbClr val="003366"/>
                </a:solidFill>
              </a:rPr>
              <a:t>management by reaction</a:t>
            </a:r>
          </a:p>
          <a:p>
            <a:pPr marL="228600" indent="-182563">
              <a:spcBef>
                <a:spcPct val="15000"/>
              </a:spcBef>
              <a:spcAft>
                <a:spcPts val="300"/>
              </a:spcAft>
              <a:buClr>
                <a:srgbClr val="C00000"/>
              </a:buClr>
              <a:buSzPct val="130000"/>
              <a:buFont typeface="Georgia" pitchFamily="18" charset="0"/>
              <a:buChar char="*"/>
              <a:defRPr/>
            </a:pPr>
            <a:r>
              <a:rPr lang="en-US" sz="2000" dirty="0" smtClean="0">
                <a:solidFill>
                  <a:srgbClr val="003366"/>
                </a:solidFill>
                <a:latin typeface="+mn-lt"/>
              </a:rPr>
              <a:t>mass </a:t>
            </a:r>
            <a:r>
              <a:rPr lang="en-US" sz="2000" dirty="0">
                <a:solidFill>
                  <a:srgbClr val="003366"/>
                </a:solidFill>
                <a:latin typeface="+mn-lt"/>
              </a:rPr>
              <a:t>production technology</a:t>
            </a:r>
          </a:p>
          <a:p>
            <a:pPr marL="228600" indent="-182563">
              <a:spcBef>
                <a:spcPct val="15000"/>
              </a:spcBef>
              <a:spcAft>
                <a:spcPts val="300"/>
              </a:spcAft>
              <a:buClr>
                <a:srgbClr val="C00000"/>
              </a:buClr>
              <a:buSzPct val="130000"/>
              <a:buFont typeface="Georgia" pitchFamily="18" charset="0"/>
              <a:buChar char="*"/>
              <a:defRPr/>
            </a:pPr>
            <a:r>
              <a:rPr lang="en-US" sz="2000" dirty="0">
                <a:solidFill>
                  <a:srgbClr val="003366"/>
                </a:solidFill>
                <a:latin typeface="+mn-lt"/>
              </a:rPr>
              <a:t>matrix structure</a:t>
            </a:r>
          </a:p>
          <a:p>
            <a:pPr marL="228600" indent="-182563">
              <a:spcBef>
                <a:spcPct val="15000"/>
              </a:spcBef>
              <a:spcAft>
                <a:spcPts val="300"/>
              </a:spcAft>
              <a:buClr>
                <a:srgbClr val="C00000"/>
              </a:buClr>
              <a:buSzPct val="130000"/>
              <a:buFont typeface="Georgia" pitchFamily="18" charset="0"/>
              <a:buChar char="*"/>
              <a:defRPr/>
            </a:pPr>
            <a:r>
              <a:rPr lang="en-US" sz="2000" dirty="0">
                <a:solidFill>
                  <a:srgbClr val="003366"/>
                </a:solidFill>
                <a:latin typeface="+mn-lt"/>
              </a:rPr>
              <a:t>mechanistic structure</a:t>
            </a:r>
          </a:p>
          <a:p>
            <a:pPr marL="228600" indent="-182563" eaLnBrk="1" hangingPunct="1">
              <a:spcBef>
                <a:spcPct val="15000"/>
              </a:spcBef>
              <a:spcAft>
                <a:spcPts val="300"/>
              </a:spcAft>
              <a:buClr>
                <a:srgbClr val="C00000"/>
              </a:buClr>
              <a:buSzPct val="130000"/>
              <a:buFont typeface="Georgia" pitchFamily="18" charset="0"/>
              <a:buChar char="*"/>
              <a:defRPr/>
            </a:pPr>
            <a:r>
              <a:rPr lang="en-US" sz="2000" dirty="0">
                <a:solidFill>
                  <a:srgbClr val="003366"/>
                </a:solidFill>
                <a:latin typeface="+mn-lt"/>
              </a:rPr>
              <a:t>mutual </a:t>
            </a:r>
            <a:r>
              <a:rPr lang="en-US" sz="2000" dirty="0" smtClean="0">
                <a:solidFill>
                  <a:srgbClr val="003366"/>
                </a:solidFill>
                <a:latin typeface="+mn-lt"/>
              </a:rPr>
              <a:t>trust </a:t>
            </a:r>
          </a:p>
          <a:p>
            <a:pPr marL="228600" indent="-182563" eaLnBrk="1" hangingPunct="1">
              <a:spcBef>
                <a:spcPct val="15000"/>
              </a:spcBef>
              <a:spcAft>
                <a:spcPts val="300"/>
              </a:spcAft>
              <a:buClr>
                <a:srgbClr val="C00000"/>
              </a:buClr>
              <a:buSzPct val="130000"/>
              <a:buFont typeface="Georgia" pitchFamily="18" charset="0"/>
              <a:buChar char="*"/>
              <a:defRPr/>
            </a:pPr>
            <a:r>
              <a:rPr lang="en-US" sz="2000" dirty="0" smtClean="0">
                <a:solidFill>
                  <a:srgbClr val="003366"/>
                </a:solidFill>
                <a:latin typeface="+mn-lt"/>
              </a:rPr>
              <a:t>network </a:t>
            </a:r>
            <a:r>
              <a:rPr lang="en-US" sz="2000" dirty="0">
                <a:solidFill>
                  <a:srgbClr val="003366"/>
                </a:solidFill>
                <a:latin typeface="+mn-lt"/>
              </a:rPr>
              <a:t>structure</a:t>
            </a:r>
          </a:p>
          <a:p>
            <a:pPr marL="228600" indent="-182563" eaLnBrk="1" hangingPunct="1">
              <a:spcBef>
                <a:spcPct val="15000"/>
              </a:spcBef>
              <a:spcAft>
                <a:spcPts val="300"/>
              </a:spcAft>
              <a:buClr>
                <a:srgbClr val="C00000"/>
              </a:buClr>
              <a:buSzPct val="130000"/>
              <a:buFont typeface="Georgia" pitchFamily="18" charset="0"/>
              <a:buChar char="*"/>
              <a:defRPr/>
            </a:pPr>
            <a:r>
              <a:rPr lang="en-US" sz="2000" dirty="0">
                <a:solidFill>
                  <a:srgbClr val="003366"/>
                </a:solidFill>
                <a:latin typeface="+mn-lt"/>
              </a:rPr>
              <a:t>organic structure</a:t>
            </a:r>
          </a:p>
          <a:p>
            <a:pPr marL="228600" indent="-182563" eaLnBrk="1" hangingPunct="1">
              <a:spcBef>
                <a:spcPct val="15000"/>
              </a:spcBef>
              <a:spcAft>
                <a:spcPts val="300"/>
              </a:spcAft>
              <a:buClr>
                <a:srgbClr val="C00000"/>
              </a:buClr>
              <a:buSzPct val="130000"/>
              <a:buFont typeface="Georgia" pitchFamily="18" charset="0"/>
              <a:buChar char="*"/>
              <a:defRPr/>
            </a:pPr>
            <a:r>
              <a:rPr lang="en-US" sz="2000" dirty="0">
                <a:solidFill>
                  <a:srgbClr val="003366"/>
                </a:solidFill>
                <a:latin typeface="+mn-lt"/>
              </a:rPr>
              <a:t>organizational design</a:t>
            </a:r>
          </a:p>
          <a:p>
            <a:pPr marL="228600" indent="-182563" eaLnBrk="1" hangingPunct="1">
              <a:spcBef>
                <a:spcPct val="15000"/>
              </a:spcBef>
              <a:spcAft>
                <a:spcPts val="300"/>
              </a:spcAft>
              <a:buClr>
                <a:srgbClr val="C00000"/>
              </a:buClr>
              <a:buSzPct val="130000"/>
              <a:buFont typeface="Georgia" pitchFamily="18" charset="0"/>
              <a:buChar char="*"/>
              <a:defRPr/>
            </a:pPr>
            <a:r>
              <a:rPr lang="en-US" sz="2000" dirty="0">
                <a:solidFill>
                  <a:srgbClr val="003366"/>
                </a:solidFill>
                <a:latin typeface="+mn-lt"/>
              </a:rPr>
              <a:t>organizational development (OD)</a:t>
            </a:r>
          </a:p>
          <a:p>
            <a:pPr marL="228600" indent="-182563" eaLnBrk="1" hangingPunct="1">
              <a:spcBef>
                <a:spcPct val="15000"/>
              </a:spcBef>
              <a:spcAft>
                <a:spcPts val="300"/>
              </a:spcAft>
              <a:buClr>
                <a:srgbClr val="C00000"/>
              </a:buClr>
              <a:buSzPct val="130000"/>
              <a:buFont typeface="Georgia" pitchFamily="18" charset="0"/>
              <a:buChar char="*"/>
              <a:defRPr/>
            </a:pPr>
            <a:r>
              <a:rPr lang="en-US" sz="2000" dirty="0">
                <a:solidFill>
                  <a:srgbClr val="003366"/>
                </a:solidFill>
                <a:latin typeface="+mn-lt"/>
              </a:rPr>
              <a:t>organizational learning</a:t>
            </a:r>
          </a:p>
          <a:p>
            <a:pPr marL="228600" indent="-182563">
              <a:spcBef>
                <a:spcPct val="15000"/>
              </a:spcBef>
              <a:spcAft>
                <a:spcPts val="300"/>
              </a:spcAft>
              <a:buClr>
                <a:srgbClr val="C00000"/>
              </a:buClr>
              <a:buSzPct val="130000"/>
              <a:buFont typeface="Georgia" pitchFamily="18" charset="0"/>
              <a:buChar char="*"/>
              <a:defRPr/>
            </a:pPr>
            <a:endParaRPr lang="en-US" sz="2000" dirty="0">
              <a:solidFill>
                <a:srgbClr val="003366"/>
              </a:solidFill>
              <a:latin typeface="+mn-lt"/>
            </a:endParaRPr>
          </a:p>
          <a:p>
            <a:pPr marL="228600" indent="-182563">
              <a:spcBef>
                <a:spcPct val="15000"/>
              </a:spcBef>
              <a:spcAft>
                <a:spcPts val="300"/>
              </a:spcAft>
              <a:buClr>
                <a:srgbClr val="C00000"/>
              </a:buClr>
              <a:buSzPct val="130000"/>
              <a:buFont typeface="Georgia" pitchFamily="18" charset="0"/>
              <a:buChar char="*"/>
              <a:defRPr/>
            </a:pPr>
            <a:endParaRPr lang="en-US" sz="2000" dirty="0">
              <a:solidFill>
                <a:srgbClr val="003366"/>
              </a:solidFill>
              <a:latin typeface="+mn-lt"/>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New Management Without Background Graphics">
  <a:themeElements>
    <a:clrScheme name="Custom 1">
      <a:dk1>
        <a:sysClr val="windowText" lastClr="000000"/>
      </a:dk1>
      <a:lt1>
        <a:sysClr val="window" lastClr="FFFFFF"/>
      </a:lt1>
      <a:dk2>
        <a:srgbClr val="212745"/>
      </a:dk2>
      <a:lt2>
        <a:srgbClr val="9BCAE3"/>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Management Without Background Graphics</Template>
  <TotalTime>3830</TotalTime>
  <Words>3118</Words>
  <Application>Microsoft Office PowerPoint</Application>
  <PresentationFormat>On-screen Show (4:3)</PresentationFormat>
  <Paragraphs>699</Paragraphs>
  <Slides>60</Slides>
  <Notes>60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New Management Without Background Graphics</vt:lpstr>
      <vt:lpstr>Slide 1</vt:lpstr>
      <vt:lpstr>Learning Objectives</vt:lpstr>
      <vt:lpstr>Learning Objectives (Cont.)</vt:lpstr>
      <vt:lpstr>Designing Organizational Structures</vt:lpstr>
      <vt:lpstr>Objectives of Organizational Design</vt:lpstr>
      <vt:lpstr>Figure 8.1 Mechanistic structures versus organic structures</vt:lpstr>
      <vt:lpstr>Contingency Factors Affecting Organizational Design</vt:lpstr>
      <vt:lpstr>Figure 8.2  Influence of strategy on structure</vt:lpstr>
      <vt:lpstr>Figure 8.3 Relationship between environment and structure</vt:lpstr>
      <vt:lpstr>Size of the Organization</vt:lpstr>
      <vt:lpstr>Figure 8.4 Relationship between organizational life cycle and structural characteristics</vt:lpstr>
      <vt:lpstr>Technology</vt:lpstr>
      <vt:lpstr>Figure 8.5 Relationship between production technology and organizational structure</vt:lpstr>
      <vt:lpstr>Figure 8.6 Structural options on the mechanistic-organic continuum</vt:lpstr>
      <vt:lpstr>Figure 8.7 Functional organizational structure </vt:lpstr>
      <vt:lpstr>Functional Structure</vt:lpstr>
      <vt:lpstr>Figure 8.8 Divisional organizational structure</vt:lpstr>
      <vt:lpstr>Divisional Structure</vt:lpstr>
      <vt:lpstr>Figure 8.9 Matrix organizational structure</vt:lpstr>
      <vt:lpstr>Matrix Structure</vt:lpstr>
      <vt:lpstr>Figure 8.10 Development of a team structure</vt:lpstr>
      <vt:lpstr>Team Structure</vt:lpstr>
      <vt:lpstr>Figure 8.11 Network organizational structure</vt:lpstr>
      <vt:lpstr>Network Structure</vt:lpstr>
      <vt:lpstr>Organizational Culture</vt:lpstr>
      <vt:lpstr>Figure 8.12 Factors that shape organizational culture</vt:lpstr>
      <vt:lpstr>Factors Shaping Culture</vt:lpstr>
      <vt:lpstr>Factors Shaping Culture (cont’d)</vt:lpstr>
      <vt:lpstr>Factors Shaping Culture (cont’d)</vt:lpstr>
      <vt:lpstr>Manifestations of Culture</vt:lpstr>
      <vt:lpstr>Figure 8.13 Nordstrom’s handbook symbolizes its core values</vt:lpstr>
      <vt:lpstr>Manifestations of Culture: Climate</vt:lpstr>
      <vt:lpstr>Creation of Culture: The Role of Managers</vt:lpstr>
      <vt:lpstr>Creation of Culture: The Role of Managers (cont’d)</vt:lpstr>
      <vt:lpstr>Figure 8.14 Practical ways to build a culture</vt:lpstr>
      <vt:lpstr>Creation of Culture: The Role of Employees</vt:lpstr>
      <vt:lpstr>The Effectiveness of Culture</vt:lpstr>
      <vt:lpstr>Nature of Change</vt:lpstr>
      <vt:lpstr>Types of Change</vt:lpstr>
      <vt:lpstr>Figure 8.15 Processes wind throughout the organization</vt:lpstr>
      <vt:lpstr>Rates of Change</vt:lpstr>
      <vt:lpstr>Figure 8.16 Examples of evolutionary and revolutionary change</vt:lpstr>
      <vt:lpstr>Management and Change</vt:lpstr>
      <vt:lpstr>Management and Change</vt:lpstr>
      <vt:lpstr>Need for Change: Diagnosing and Predicting It</vt:lpstr>
      <vt:lpstr>Figure  8.17 Model of organizational growth and change</vt:lpstr>
      <vt:lpstr>Phases of Growth</vt:lpstr>
      <vt:lpstr>Phases of Growth (cont’d)</vt:lpstr>
      <vt:lpstr>Phases of Growth (cont’d)</vt:lpstr>
      <vt:lpstr>Figure 8.18 Nine steps for implementing planned change</vt:lpstr>
      <vt:lpstr>Qualities Promoting Change</vt:lpstr>
      <vt:lpstr>Implementation of Change</vt:lpstr>
      <vt:lpstr>Resistance to Change</vt:lpstr>
      <vt:lpstr>Why Change Efforts Fail</vt:lpstr>
      <vt:lpstr>Methods of Affecting Change</vt:lpstr>
      <vt:lpstr>Figure 8.19  Forces that contribute to a force field</vt:lpstr>
      <vt:lpstr>Organizational Development </vt:lpstr>
      <vt:lpstr>Figure 8.20 Model of the organizational development process</vt:lpstr>
      <vt:lpstr>Figure 8.21 Tools and methods for applying organizational  development strategies</vt:lpstr>
      <vt:lpstr>Key Terms</vt:lpstr>
    </vt:vector>
  </TitlesOfParts>
  <Manager>Elizabeth Lowry</Manager>
  <Company>Thomson/South-Western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10e.</dc:title>
  <dc:subject>Chapter 8</dc:subject>
  <dc:creator>Marisa Sudano, Isothermal Community College</dc:creator>
  <cp:lastModifiedBy>CL User</cp:lastModifiedBy>
  <cp:revision>307</cp:revision>
  <dcterms:created xsi:type="dcterms:W3CDTF">2003-02-17T02:06:55Z</dcterms:created>
  <dcterms:modified xsi:type="dcterms:W3CDTF">2011-11-09T21:12:57Z</dcterms:modified>
</cp:coreProperties>
</file>