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31"/>
  </p:notesMasterIdLst>
  <p:handoutMasterIdLst>
    <p:handoutMasterId r:id="rId32"/>
  </p:handoutMasterIdLst>
  <p:sldIdLst>
    <p:sldId id="256" r:id="rId2"/>
    <p:sldId id="419" r:id="rId3"/>
    <p:sldId id="511" r:id="rId4"/>
    <p:sldId id="527" r:id="rId5"/>
    <p:sldId id="528" r:id="rId6"/>
    <p:sldId id="530" r:id="rId7"/>
    <p:sldId id="545" r:id="rId8"/>
    <p:sldId id="529" r:id="rId9"/>
    <p:sldId id="531" r:id="rId10"/>
    <p:sldId id="532" r:id="rId11"/>
    <p:sldId id="533" r:id="rId12"/>
    <p:sldId id="534" r:id="rId13"/>
    <p:sldId id="458" r:id="rId14"/>
    <p:sldId id="535" r:id="rId15"/>
    <p:sldId id="536" r:id="rId16"/>
    <p:sldId id="512" r:id="rId17"/>
    <p:sldId id="546" r:id="rId18"/>
    <p:sldId id="514" r:id="rId19"/>
    <p:sldId id="537" r:id="rId20"/>
    <p:sldId id="538" r:id="rId21"/>
    <p:sldId id="539" r:id="rId22"/>
    <p:sldId id="540" r:id="rId23"/>
    <p:sldId id="541" r:id="rId24"/>
    <p:sldId id="526" r:id="rId25"/>
    <p:sldId id="542" r:id="rId26"/>
    <p:sldId id="543" r:id="rId27"/>
    <p:sldId id="544" r:id="rId28"/>
    <p:sldId id="515" r:id="rId29"/>
    <p:sldId id="425" r:id="rId30"/>
  </p:sldIdLst>
  <p:sldSz cx="9144000" cy="6858000" type="screen4x3"/>
  <p:notesSz cx="6934200" cy="9283700"/>
  <p:defaultTextStyle>
    <a:defPPr>
      <a:defRPr lang="en-US"/>
    </a:defPPr>
    <a:lvl1pPr algn="l" rtl="0" fontAlgn="base">
      <a:spcBef>
        <a:spcPct val="0"/>
      </a:spcBef>
      <a:spcAft>
        <a:spcPct val="0"/>
      </a:spcAft>
      <a:defRPr sz="1000" kern="1200">
        <a:solidFill>
          <a:schemeClr val="tx1"/>
        </a:solidFill>
        <a:latin typeface="Arial" charset="0"/>
        <a:ea typeface="+mn-ea"/>
        <a:cs typeface="+mn-cs"/>
      </a:defRPr>
    </a:lvl1pPr>
    <a:lvl2pPr marL="457200" algn="l" rtl="0" fontAlgn="base">
      <a:spcBef>
        <a:spcPct val="0"/>
      </a:spcBef>
      <a:spcAft>
        <a:spcPct val="0"/>
      </a:spcAft>
      <a:defRPr sz="1000" kern="1200">
        <a:solidFill>
          <a:schemeClr val="tx1"/>
        </a:solidFill>
        <a:latin typeface="Arial" charset="0"/>
        <a:ea typeface="+mn-ea"/>
        <a:cs typeface="+mn-cs"/>
      </a:defRPr>
    </a:lvl2pPr>
    <a:lvl3pPr marL="914400" algn="l" rtl="0" fontAlgn="base">
      <a:spcBef>
        <a:spcPct val="0"/>
      </a:spcBef>
      <a:spcAft>
        <a:spcPct val="0"/>
      </a:spcAft>
      <a:defRPr sz="1000" kern="1200">
        <a:solidFill>
          <a:schemeClr val="tx1"/>
        </a:solidFill>
        <a:latin typeface="Arial" charset="0"/>
        <a:ea typeface="+mn-ea"/>
        <a:cs typeface="+mn-cs"/>
      </a:defRPr>
    </a:lvl3pPr>
    <a:lvl4pPr marL="1371600" algn="l" rtl="0" fontAlgn="base">
      <a:spcBef>
        <a:spcPct val="0"/>
      </a:spcBef>
      <a:spcAft>
        <a:spcPct val="0"/>
      </a:spcAft>
      <a:defRPr sz="1000" kern="1200">
        <a:solidFill>
          <a:schemeClr val="tx1"/>
        </a:solidFill>
        <a:latin typeface="Arial" charset="0"/>
        <a:ea typeface="+mn-ea"/>
        <a:cs typeface="+mn-cs"/>
      </a:defRPr>
    </a:lvl4pPr>
    <a:lvl5pPr marL="1828800" algn="l" rtl="0" fontAlgn="base">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000" kern="1200">
        <a:solidFill>
          <a:schemeClr val="tx1"/>
        </a:solidFill>
        <a:latin typeface="Arial" charset="0"/>
        <a:ea typeface="+mn-ea"/>
        <a:cs typeface="+mn-cs"/>
      </a:defRPr>
    </a:lvl6pPr>
    <a:lvl7pPr marL="2743200" algn="l" defTabSz="914400" rtl="0" eaLnBrk="1" latinLnBrk="0" hangingPunct="1">
      <a:defRPr sz="1000" kern="1200">
        <a:solidFill>
          <a:schemeClr val="tx1"/>
        </a:solidFill>
        <a:latin typeface="Arial" charset="0"/>
        <a:ea typeface="+mn-ea"/>
        <a:cs typeface="+mn-cs"/>
      </a:defRPr>
    </a:lvl7pPr>
    <a:lvl8pPr marL="3200400" algn="l" defTabSz="914400" rtl="0" eaLnBrk="1" latinLnBrk="0" hangingPunct="1">
      <a:defRPr sz="1000" kern="1200">
        <a:solidFill>
          <a:schemeClr val="tx1"/>
        </a:solidFill>
        <a:latin typeface="Arial" charset="0"/>
        <a:ea typeface="+mn-ea"/>
        <a:cs typeface="+mn-cs"/>
      </a:defRPr>
    </a:lvl8pPr>
    <a:lvl9pPr marL="3657600" algn="l" defTabSz="914400" rtl="0" eaLnBrk="1" latinLnBrk="0" hangingPunct="1">
      <a:defRPr sz="1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663300"/>
    <a:srgbClr val="003366"/>
    <a:srgbClr val="006699"/>
    <a:srgbClr val="CCECFF"/>
    <a:srgbClr val="0000CC"/>
    <a:srgbClr val="B2B2B2"/>
    <a:srgbClr val="C0C0C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25" d="100"/>
          <a:sy n="125" d="100"/>
        </p:scale>
        <p:origin x="-137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720"/>
    </p:cViewPr>
  </p:sorterViewPr>
  <p:gridSpacing cx="93633925" cy="936339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27651" name="Rectangle 3"/>
          <p:cNvSpPr>
            <a:spLocks noGrp="1" noChangeArrowheads="1"/>
          </p:cNvSpPr>
          <p:nvPr>
            <p:ph type="dt" sz="quarter" idx="1"/>
          </p:nvPr>
        </p:nvSpPr>
        <p:spPr bwMode="auto">
          <a:xfrm>
            <a:off x="3929063" y="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algn="r" defTabSz="927100">
              <a:defRPr sz="1200" smtClean="0">
                <a:latin typeface="Times New Roman" pitchFamily="18" charset="0"/>
              </a:defRPr>
            </a:lvl1pPr>
          </a:lstStyle>
          <a:p>
            <a:pPr>
              <a:defRPr/>
            </a:pPr>
            <a:endParaRPr lang="en-US"/>
          </a:p>
        </p:txBody>
      </p:sp>
      <p:sp>
        <p:nvSpPr>
          <p:cNvPr id="27652" name="Rectangle 4"/>
          <p:cNvSpPr>
            <a:spLocks noGrp="1" noChangeArrowheads="1"/>
          </p:cNvSpPr>
          <p:nvPr>
            <p:ph type="ftr" sz="quarter" idx="2"/>
          </p:nvPr>
        </p:nvSpPr>
        <p:spPr bwMode="auto">
          <a:xfrm>
            <a:off x="0" y="882015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27653" name="Rectangle 5"/>
          <p:cNvSpPr>
            <a:spLocks noGrp="1" noChangeArrowheads="1"/>
          </p:cNvSpPr>
          <p:nvPr>
            <p:ph type="sldNum" sz="quarter" idx="3"/>
          </p:nvPr>
        </p:nvSpPr>
        <p:spPr bwMode="auto">
          <a:xfrm>
            <a:off x="3929063" y="882015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algn="r" defTabSz="927100">
              <a:defRPr sz="1200" smtClean="0">
                <a:latin typeface="Times New Roman" pitchFamily="18" charset="0"/>
              </a:defRPr>
            </a:lvl1pPr>
          </a:lstStyle>
          <a:p>
            <a:pPr>
              <a:defRPr/>
            </a:pPr>
            <a:fld id="{3EBEEDFB-2071-42C7-9DB1-9734020458FC}" type="slidenum">
              <a:rPr lang="en-US"/>
              <a:pPr>
                <a:defRPr/>
              </a:pPr>
              <a:t>‹#›</a:t>
            </a:fld>
            <a:endParaRPr lang="en-US"/>
          </a:p>
        </p:txBody>
      </p:sp>
    </p:spTree>
    <p:extLst>
      <p:ext uri="{BB962C8B-B14F-4D97-AF65-F5344CB8AC3E}">
        <p14:creationId xmlns="" xmlns:p14="http://schemas.microsoft.com/office/powerpoint/2010/main" val="2107914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6147" name="Rectangle 3"/>
          <p:cNvSpPr>
            <a:spLocks noGrp="1" noChangeArrowheads="1"/>
          </p:cNvSpPr>
          <p:nvPr>
            <p:ph type="dt" idx="1"/>
          </p:nvPr>
        </p:nvSpPr>
        <p:spPr bwMode="auto">
          <a:xfrm>
            <a:off x="3929063" y="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algn="r" defTabSz="927100">
              <a:defRPr sz="1200" smtClean="0">
                <a:latin typeface="Times New Roman" pitchFamily="18" charset="0"/>
              </a:defRPr>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46175" y="696913"/>
            <a:ext cx="4641850" cy="3481387"/>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6149" name="Rectangle 5"/>
          <p:cNvSpPr>
            <a:spLocks noGrp="1" noChangeArrowheads="1"/>
          </p:cNvSpPr>
          <p:nvPr>
            <p:ph type="body" sz="quarter" idx="3"/>
          </p:nvPr>
        </p:nvSpPr>
        <p:spPr bwMode="auto">
          <a:xfrm>
            <a:off x="923925" y="4410075"/>
            <a:ext cx="5086350" cy="417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2015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6151" name="Rectangle 7"/>
          <p:cNvSpPr>
            <a:spLocks noGrp="1" noChangeArrowheads="1"/>
          </p:cNvSpPr>
          <p:nvPr>
            <p:ph type="sldNum" sz="quarter" idx="5"/>
          </p:nvPr>
        </p:nvSpPr>
        <p:spPr bwMode="auto">
          <a:xfrm>
            <a:off x="3929063" y="882015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algn="r" defTabSz="927100">
              <a:defRPr sz="1200" smtClean="0">
                <a:latin typeface="Times New Roman" pitchFamily="18" charset="0"/>
              </a:defRPr>
            </a:lvl1pPr>
          </a:lstStyle>
          <a:p>
            <a:pPr>
              <a:defRPr/>
            </a:pPr>
            <a:fld id="{FD7210DC-14BE-4B48-B23E-5D5F4AFA6666}" type="slidenum">
              <a:rPr lang="en-US"/>
              <a:pPr>
                <a:defRPr/>
              </a:pPr>
              <a:t>‹#›</a:t>
            </a:fld>
            <a:endParaRPr lang="en-US"/>
          </a:p>
        </p:txBody>
      </p:sp>
    </p:spTree>
    <p:extLst>
      <p:ext uri="{BB962C8B-B14F-4D97-AF65-F5344CB8AC3E}">
        <p14:creationId xmlns="" xmlns:p14="http://schemas.microsoft.com/office/powerpoint/2010/main" val="992897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8DD36113-A609-45BC-B12F-79A5812C5C11}" type="slidenum">
              <a:rPr lang="en-US" sz="1200">
                <a:latin typeface="Times New Roman" pitchFamily="18" charset="0"/>
              </a:rPr>
              <a:pPr eaLnBrk="1" hangingPunct="1"/>
              <a:t>1</a:t>
            </a:fld>
            <a:endParaRPr lang="en-US" sz="120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6BD8269C-8F89-45F2-AB8E-FD72C448A8BB}" type="slidenum">
              <a:rPr lang="en-US" sz="1200">
                <a:latin typeface="Times New Roman" pitchFamily="18" charset="0"/>
              </a:rPr>
              <a:pPr eaLnBrk="1" hangingPunct="1"/>
              <a:t>2</a:t>
            </a:fld>
            <a:endParaRPr lang="en-US" sz="1200">
              <a:latin typeface="Times New Roman" pitchFamily="18" charset="0"/>
            </a:endParaRPr>
          </a:p>
        </p:txBody>
      </p:sp>
      <p:sp>
        <p:nvSpPr>
          <p:cNvPr id="44035" name="Rectangle 2"/>
          <p:cNvSpPr>
            <a:spLocks noGrp="1" noRot="1" noChangeAspect="1" noChangeArrowheads="1" noTextEdit="1"/>
          </p:cNvSpPr>
          <p:nvPr>
            <p:ph type="sldImg"/>
          </p:nvPr>
        </p:nvSpPr>
        <p:spPr>
          <a:xfrm>
            <a:off x="1147763" y="696913"/>
            <a:ext cx="4641850" cy="3481387"/>
          </a:xfrm>
          <a:ln/>
        </p:spPr>
      </p:sp>
      <p:sp>
        <p:nvSpPr>
          <p:cNvPr id="440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D1E62F4B-87F0-4551-8A98-7B45A3D92971}" type="slidenum">
              <a:rPr lang="en-US" sz="1200">
                <a:latin typeface="Times New Roman" pitchFamily="18" charset="0"/>
              </a:rPr>
              <a:pPr eaLnBrk="1" hangingPunct="1"/>
              <a:t>3</a:t>
            </a:fld>
            <a:endParaRPr lang="en-US" sz="1200">
              <a:latin typeface="Times New Roman" pitchFamily="18" charset="0"/>
            </a:endParaRPr>
          </a:p>
        </p:txBody>
      </p:sp>
      <p:sp>
        <p:nvSpPr>
          <p:cNvPr id="45059" name="Rectangle 2"/>
          <p:cNvSpPr>
            <a:spLocks noGrp="1" noRot="1" noChangeAspect="1" noChangeArrowheads="1" noTextEdit="1"/>
          </p:cNvSpPr>
          <p:nvPr>
            <p:ph type="sldImg"/>
          </p:nvPr>
        </p:nvSpPr>
        <p:spPr>
          <a:xfrm>
            <a:off x="1147763" y="696913"/>
            <a:ext cx="4641850" cy="3481387"/>
          </a:xfrm>
          <a:ln/>
        </p:spPr>
      </p:sp>
      <p:sp>
        <p:nvSpPr>
          <p:cNvPr id="450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594119A2-B1A0-44B7-9F85-171802B6DD9F}" type="slidenum">
              <a:rPr lang="en-US" sz="1200">
                <a:latin typeface="Times New Roman" pitchFamily="18" charset="0"/>
              </a:rPr>
              <a:pPr eaLnBrk="1" hangingPunct="1"/>
              <a:t>4</a:t>
            </a:fld>
            <a:endParaRPr lang="en-US" sz="1200">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5CBAAA07-CF52-450D-B7E3-5EF2B676135D}" type="slidenum">
              <a:rPr lang="en-US" sz="1200">
                <a:latin typeface="Times New Roman" pitchFamily="18" charset="0"/>
              </a:rPr>
              <a:pPr eaLnBrk="1" hangingPunct="1"/>
              <a:t>5</a:t>
            </a:fld>
            <a:endParaRPr lang="en-US" sz="120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B3DE5228-57A8-408C-A18C-62F817112BE0}" type="slidenum">
              <a:rPr lang="en-US" sz="1200">
                <a:latin typeface="Times New Roman" pitchFamily="18" charset="0"/>
              </a:rPr>
              <a:pPr eaLnBrk="1" hangingPunct="1"/>
              <a:t>6</a:t>
            </a:fld>
            <a:endParaRPr lang="en-US" sz="120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9C7A5650-417A-4E8B-AD13-1C279DC6E392}" type="slidenum">
              <a:rPr lang="en-US" sz="1200">
                <a:latin typeface="Times New Roman" pitchFamily="18" charset="0"/>
              </a:rPr>
              <a:pPr eaLnBrk="1" hangingPunct="1"/>
              <a:t>8</a:t>
            </a:fld>
            <a:endParaRPr lang="en-US" sz="120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E5AB08B8-954B-4E4C-8653-18EA5FD7BADA}" type="slidenum">
              <a:rPr lang="en-US" sz="1200">
                <a:latin typeface="Times New Roman" pitchFamily="18" charset="0"/>
              </a:rPr>
              <a:pPr eaLnBrk="1" hangingPunct="1"/>
              <a:t>9</a:t>
            </a:fld>
            <a:endParaRPr lang="en-US" sz="120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F5C83156-DB04-418A-80C0-C80571996B43}" type="slidenum">
              <a:rPr lang="en-US" sz="1200">
                <a:latin typeface="Times New Roman" pitchFamily="18" charset="0"/>
              </a:rPr>
              <a:pPr eaLnBrk="1" hangingPunct="1"/>
              <a:t>10</a:t>
            </a:fld>
            <a:endParaRPr lang="en-US" sz="1200">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F1733C00-60E7-46B6-B57A-6C0CD38A1B4F}" type="slidenum">
              <a:rPr lang="en-US" sz="1200">
                <a:latin typeface="Times New Roman" pitchFamily="18" charset="0"/>
              </a:rPr>
              <a:pPr eaLnBrk="1" hangingPunct="1"/>
              <a:t>11</a:t>
            </a:fld>
            <a:endParaRPr lang="en-US" sz="1200">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6A7A9AD6-1C50-428F-8318-9B1972FDA641}" type="slidenum">
              <a:rPr lang="en-US" sz="1200">
                <a:latin typeface="Times New Roman" pitchFamily="18" charset="0"/>
              </a:rPr>
              <a:pPr eaLnBrk="1" hangingPunct="1"/>
              <a:t>12</a:t>
            </a:fld>
            <a:endParaRPr lang="en-US" sz="1200">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D143712B-8535-423C-AE1A-8A3B2D89F45F}" type="slidenum">
              <a:rPr lang="en-US" sz="1200">
                <a:latin typeface="Times New Roman" pitchFamily="18" charset="0"/>
              </a:rPr>
              <a:pPr eaLnBrk="1" hangingPunct="1"/>
              <a:t>13</a:t>
            </a:fld>
            <a:endParaRPr lang="en-US" sz="120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6D7A5464-908D-4F8B-8C1E-D3466843E2E9}" type="slidenum">
              <a:rPr lang="en-US" sz="1200">
                <a:latin typeface="Times New Roman" pitchFamily="18" charset="0"/>
              </a:rPr>
              <a:pPr eaLnBrk="1" hangingPunct="1"/>
              <a:t>14</a:t>
            </a:fld>
            <a:endParaRPr lang="en-US" sz="1200">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9AD10A31-51F4-4875-B05C-6042DDBB6C79}" type="slidenum">
              <a:rPr lang="en-US" sz="1200">
                <a:latin typeface="Times New Roman" pitchFamily="18" charset="0"/>
              </a:rPr>
              <a:pPr eaLnBrk="1" hangingPunct="1"/>
              <a:t>15</a:t>
            </a:fld>
            <a:endParaRPr lang="en-US" sz="1200">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EA986768-0B7E-4AC4-A6C6-1D56A1EA3DEF}" type="slidenum">
              <a:rPr lang="en-US" sz="1200">
                <a:latin typeface="Times New Roman" pitchFamily="18" charset="0"/>
              </a:rPr>
              <a:pPr eaLnBrk="1" hangingPunct="1"/>
              <a:t>16</a:t>
            </a:fld>
            <a:endParaRPr lang="en-US" sz="1200">
              <a:latin typeface="Times New Roman"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27B454B6-746B-4806-A3FE-80763CCDA779}" type="slidenum">
              <a:rPr lang="en-US" sz="1200">
                <a:latin typeface="Times New Roman" pitchFamily="18" charset="0"/>
              </a:rPr>
              <a:pPr eaLnBrk="1" hangingPunct="1"/>
              <a:t>18</a:t>
            </a:fld>
            <a:endParaRPr lang="en-US" sz="1200">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13AC4267-25FB-4EC0-B6EE-C400B4DFEA17}" type="slidenum">
              <a:rPr lang="en-US" sz="1200">
                <a:latin typeface="Times New Roman" pitchFamily="18" charset="0"/>
              </a:rPr>
              <a:pPr eaLnBrk="1" hangingPunct="1"/>
              <a:t>19</a:t>
            </a:fld>
            <a:endParaRPr lang="en-US" sz="120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F8D82D74-D725-463F-8B56-7228C6A1E201}" type="slidenum">
              <a:rPr lang="en-US" sz="1200">
                <a:latin typeface="Times New Roman" pitchFamily="18" charset="0"/>
              </a:rPr>
              <a:pPr eaLnBrk="1" hangingPunct="1"/>
              <a:t>20</a:t>
            </a:fld>
            <a:endParaRPr lang="en-US" sz="1200">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D95DB1B1-2FD6-452D-87A0-C3FE96E33593}" type="slidenum">
              <a:rPr lang="en-US" sz="1200">
                <a:latin typeface="Times New Roman" pitchFamily="18" charset="0"/>
              </a:rPr>
              <a:pPr eaLnBrk="1" hangingPunct="1"/>
              <a:t>21</a:t>
            </a:fld>
            <a:endParaRPr lang="en-US" sz="1200">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55F4B794-8607-47F5-A794-279F90753BAA}" type="slidenum">
              <a:rPr lang="en-US" sz="1200">
                <a:latin typeface="Times New Roman" pitchFamily="18" charset="0"/>
              </a:rPr>
              <a:pPr eaLnBrk="1" hangingPunct="1"/>
              <a:t>22</a:t>
            </a:fld>
            <a:endParaRPr lang="en-US" sz="1200">
              <a:latin typeface="Times New Roman"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458F6A00-EE47-4D10-AA4E-7DBB902CC93E}" type="slidenum">
              <a:rPr lang="en-US" sz="1200">
                <a:latin typeface="Times New Roman" pitchFamily="18" charset="0"/>
              </a:rPr>
              <a:pPr eaLnBrk="1" hangingPunct="1"/>
              <a:t>23</a:t>
            </a:fld>
            <a:endParaRPr lang="en-US" sz="120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352513B2-0E0F-494A-9347-15E25610101A}" type="slidenum">
              <a:rPr lang="en-US" sz="1200">
                <a:latin typeface="Times New Roman" pitchFamily="18" charset="0"/>
              </a:rPr>
              <a:pPr eaLnBrk="1" hangingPunct="1"/>
              <a:t>24</a:t>
            </a:fld>
            <a:endParaRPr lang="en-US" sz="12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3BC3A4D7-09ED-4716-982B-F1C7CBC80B9D}" type="slidenum">
              <a:rPr lang="en-US" sz="1200">
                <a:latin typeface="Times New Roman" pitchFamily="18" charset="0"/>
              </a:rPr>
              <a:pPr eaLnBrk="1" hangingPunct="1"/>
              <a:t>25</a:t>
            </a:fld>
            <a:endParaRPr lang="en-US" sz="1200">
              <a:latin typeface="Times New Roman"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3B411BBE-7271-472B-9957-35B785B07DF9}" type="slidenum">
              <a:rPr lang="en-US" sz="1200">
                <a:latin typeface="Times New Roman" pitchFamily="18" charset="0"/>
              </a:rPr>
              <a:pPr eaLnBrk="1" hangingPunct="1"/>
              <a:t>26</a:t>
            </a:fld>
            <a:endParaRPr lang="en-US" sz="12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5051F7B6-61BB-4636-9213-8E817EA84BE9}" type="slidenum">
              <a:rPr lang="en-US" sz="1200">
                <a:latin typeface="Times New Roman" pitchFamily="18" charset="0"/>
              </a:rPr>
              <a:pPr eaLnBrk="1" hangingPunct="1"/>
              <a:t>27</a:t>
            </a:fld>
            <a:endParaRPr 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372D9C43-D9E9-453E-8358-F69DB913CCBE}" type="slidenum">
              <a:rPr lang="en-US" sz="1200">
                <a:latin typeface="Times New Roman" pitchFamily="18" charset="0"/>
              </a:rPr>
              <a:pPr eaLnBrk="1" hangingPunct="1"/>
              <a:t>28</a:t>
            </a:fld>
            <a:endParaRPr lang="en-US" sz="12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charset="0"/>
              </a:defRPr>
            </a:lvl1pPr>
            <a:lvl2pPr marL="742950" indent="-285750" defTabSz="927100" eaLnBrk="0" hangingPunct="0">
              <a:defRPr sz="1000">
                <a:solidFill>
                  <a:schemeClr val="tx1"/>
                </a:solidFill>
                <a:latin typeface="Arial" charset="0"/>
              </a:defRPr>
            </a:lvl2pPr>
            <a:lvl3pPr marL="1143000" indent="-228600" defTabSz="927100" eaLnBrk="0" hangingPunct="0">
              <a:defRPr sz="1000">
                <a:solidFill>
                  <a:schemeClr val="tx1"/>
                </a:solidFill>
                <a:latin typeface="Arial" charset="0"/>
              </a:defRPr>
            </a:lvl3pPr>
            <a:lvl4pPr marL="1600200" indent="-228600" defTabSz="927100" eaLnBrk="0" hangingPunct="0">
              <a:defRPr sz="1000">
                <a:solidFill>
                  <a:schemeClr val="tx1"/>
                </a:solidFill>
                <a:latin typeface="Arial" charset="0"/>
              </a:defRPr>
            </a:lvl4pPr>
            <a:lvl5pPr marL="2057400" indent="-228600" defTabSz="927100" eaLnBrk="0" hangingPunct="0">
              <a:defRPr sz="1000">
                <a:solidFill>
                  <a:schemeClr val="tx1"/>
                </a:solidFill>
                <a:latin typeface="Arial" charset="0"/>
              </a:defRPr>
            </a:lvl5pPr>
            <a:lvl6pPr marL="2514600" indent="-228600" defTabSz="927100" eaLnBrk="0" fontAlgn="base" hangingPunct="0">
              <a:spcBef>
                <a:spcPct val="0"/>
              </a:spcBef>
              <a:spcAft>
                <a:spcPct val="0"/>
              </a:spcAft>
              <a:defRPr sz="1000">
                <a:solidFill>
                  <a:schemeClr val="tx1"/>
                </a:solidFill>
                <a:latin typeface="Arial" charset="0"/>
              </a:defRPr>
            </a:lvl6pPr>
            <a:lvl7pPr marL="2971800" indent="-228600" defTabSz="927100" eaLnBrk="0" fontAlgn="base" hangingPunct="0">
              <a:spcBef>
                <a:spcPct val="0"/>
              </a:spcBef>
              <a:spcAft>
                <a:spcPct val="0"/>
              </a:spcAft>
              <a:defRPr sz="1000">
                <a:solidFill>
                  <a:schemeClr val="tx1"/>
                </a:solidFill>
                <a:latin typeface="Arial" charset="0"/>
              </a:defRPr>
            </a:lvl7pPr>
            <a:lvl8pPr marL="3429000" indent="-228600" defTabSz="927100" eaLnBrk="0" fontAlgn="base" hangingPunct="0">
              <a:spcBef>
                <a:spcPct val="0"/>
              </a:spcBef>
              <a:spcAft>
                <a:spcPct val="0"/>
              </a:spcAft>
              <a:defRPr sz="1000">
                <a:solidFill>
                  <a:schemeClr val="tx1"/>
                </a:solidFill>
                <a:latin typeface="Arial" charset="0"/>
              </a:defRPr>
            </a:lvl8pPr>
            <a:lvl9pPr marL="3886200" indent="-228600" defTabSz="927100" eaLnBrk="0" fontAlgn="base" hangingPunct="0">
              <a:spcBef>
                <a:spcPct val="0"/>
              </a:spcBef>
              <a:spcAft>
                <a:spcPct val="0"/>
              </a:spcAft>
              <a:defRPr sz="1000">
                <a:solidFill>
                  <a:schemeClr val="tx1"/>
                </a:solidFill>
                <a:latin typeface="Arial" charset="0"/>
              </a:defRPr>
            </a:lvl9pPr>
          </a:lstStyle>
          <a:p>
            <a:pPr eaLnBrk="1" hangingPunct="1"/>
            <a:fld id="{AB057F5B-8E1E-4A45-AE01-450BFBAF5075}" type="slidenum">
              <a:rPr lang="en-US" sz="1200">
                <a:latin typeface="Times New Roman" pitchFamily="18" charset="0"/>
              </a:rPr>
              <a:pPr eaLnBrk="1" hangingPunct="1"/>
              <a:t>29</a:t>
            </a:fld>
            <a:endParaRPr lang="en-US" sz="12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2_Management">
    <p:spTree>
      <p:nvGrpSpPr>
        <p:cNvPr id="1" name=""/>
        <p:cNvGrpSpPr/>
        <p:nvPr/>
      </p:nvGrpSpPr>
      <p:grpSpPr>
        <a:xfrm>
          <a:off x="0" y="0"/>
          <a:ext cx="0" cy="0"/>
          <a:chOff x="0" y="0"/>
          <a:chExt cx="0" cy="0"/>
        </a:xfrm>
      </p:grpSpPr>
      <p:sp>
        <p:nvSpPr>
          <p:cNvPr id="8" name="Title 7"/>
          <p:cNvSpPr>
            <a:spLocks noGrp="1"/>
          </p:cNvSpPr>
          <p:nvPr>
            <p:ph type="title"/>
          </p:nvPr>
        </p:nvSpPr>
        <p:spPr>
          <a:xfrm>
            <a:off x="548683" y="411513"/>
            <a:ext cx="7955193" cy="1143000"/>
          </a:xfrm>
          <a:solidFill>
            <a:srgbClr val="1655A2">
              <a:alpha val="69020"/>
            </a:srgbClr>
          </a:solidFill>
        </p:spPr>
        <p:txBody>
          <a:bodyPr/>
          <a:lstStyle>
            <a:lvl1pPr algn="l">
              <a:defRPr baseline="0">
                <a:solidFill>
                  <a:schemeClr val="bg1"/>
                </a:solidFill>
              </a:defRPr>
            </a:lvl1pPr>
          </a:lstStyle>
          <a:p>
            <a:r>
              <a:rPr lang="en-US" smtClean="0"/>
              <a:t>Click to edit Master title style</a:t>
            </a:r>
            <a:endParaRPr lang="en-US" dirty="0"/>
          </a:p>
        </p:txBody>
      </p:sp>
      <p:sp>
        <p:nvSpPr>
          <p:cNvPr id="10" name="Content Placeholder 9"/>
          <p:cNvSpPr>
            <a:spLocks noGrp="1"/>
          </p:cNvSpPr>
          <p:nvPr>
            <p:ph sz="quarter" idx="13"/>
          </p:nvPr>
        </p:nvSpPr>
        <p:spPr>
          <a:xfrm>
            <a:off x="1188757" y="2148854"/>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5"/>
          </p:nvPr>
        </p:nvSpPr>
        <p:spPr>
          <a:xfrm>
            <a:off x="7954963" y="5989638"/>
            <a:ext cx="1006475" cy="868362"/>
          </a:xfrm>
          <a:prstGeom prst="flowChartConnector">
            <a:avLst/>
          </a:prstGeom>
          <a:solidFill>
            <a:srgbClr val="1655A2">
              <a:alpha val="62000"/>
            </a:srgbClr>
          </a:solidFill>
          <a:ln>
            <a:solidFill>
              <a:schemeClr val="accent1">
                <a:lumMod val="75000"/>
              </a:schemeClr>
            </a:solidFill>
          </a:ln>
        </p:spPr>
        <p:txBody>
          <a:bodyPr/>
          <a:lstStyle>
            <a:lvl1pPr>
              <a:defRPr>
                <a:solidFill>
                  <a:schemeClr val="bg1"/>
                </a:solidFill>
              </a:defRPr>
            </a:lvl1pPr>
          </a:lstStyle>
          <a:p>
            <a:pPr>
              <a:defRPr/>
            </a:pPr>
            <a:r>
              <a:rPr lang="en-US" smtClean="0"/>
              <a:t>3–</a:t>
            </a:r>
            <a:fld id="{EFE4DAE6-0BFC-4E2A-973B-A44D7DE04324}" type="slidenum">
              <a:rPr lang="en-US" smtClean="0">
                <a:cs typeface="+mn-cs"/>
              </a:rPr>
              <a:pPr>
                <a:defRPr/>
              </a:pPr>
              <a:t>‹#›</a:t>
            </a:fld>
            <a:endParaRPr lang="en-US">
              <a:cs typeface="+mn-cs"/>
            </a:endParaRPr>
          </a:p>
        </p:txBody>
      </p:sp>
      <p:sp>
        <p:nvSpPr>
          <p:cNvPr id="9" name="TextBox 8"/>
          <p:cNvSpPr txBox="1"/>
          <p:nvPr/>
        </p:nvSpPr>
        <p:spPr>
          <a:xfrm>
            <a:off x="365807" y="6367195"/>
            <a:ext cx="7497998" cy="400110"/>
          </a:xfrm>
          <a:prstGeom prst="rect">
            <a:avLst/>
          </a:prstGeom>
          <a:noFill/>
        </p:spPr>
        <p:txBody>
          <a:bodyPr wrap="square" rtlCol="0">
            <a:spAutoFit/>
          </a:bodyPr>
          <a:lstStyle/>
          <a:p>
            <a:pPr algn="l"/>
            <a:r>
              <a:rPr lang="en-US" dirty="0" smtClean="0"/>
              <a:t>© 2013 </a:t>
            </a:r>
            <a:r>
              <a:rPr lang="en-US" dirty="0" err="1" smtClean="0"/>
              <a:t>Cengage</a:t>
            </a:r>
            <a:r>
              <a:rPr lang="en-US" dirty="0" smtClean="0"/>
              <a:t> </a:t>
            </a:r>
            <a:r>
              <a:rPr lang="en-US" dirty="0" smtClean="0"/>
              <a:t>Learning. All Rights Reserved. May not be copied, scanned, or duplicated in whole or in part, except for use as permitted in a license distributed with a certain product or service or otherwise on a password–protected</a:t>
            </a:r>
            <a:r>
              <a:rPr lang="en-US" baseline="0" dirty="0" smtClean="0"/>
              <a:t> website for classroom.</a:t>
            </a:r>
            <a:endParaRPr lang="en-US" dirty="0"/>
          </a:p>
        </p:txBody>
      </p:sp>
    </p:spTree>
    <p:extLst>
      <p:ext uri="{BB962C8B-B14F-4D97-AF65-F5344CB8AC3E}">
        <p14:creationId xmlns="" xmlns:p14="http://schemas.microsoft.com/office/powerpoint/2010/main" val="15548618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5"/>
          </p:nvPr>
        </p:nvSpPr>
        <p:spPr/>
        <p:txBody>
          <a:bodyPr/>
          <a:lstStyle>
            <a:lvl1pPr>
              <a:defRPr/>
            </a:lvl1pPr>
          </a:lstStyle>
          <a:p>
            <a:pPr>
              <a:defRPr/>
            </a:pPr>
            <a:fld id="{C32998DB-D439-4F54-B913-333E42F4BBD5}" type="datetime1">
              <a:rPr lang="en-US" smtClean="0"/>
              <a:pPr>
                <a:defRPr/>
              </a:pPr>
              <a:t>11/9/2011</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smtClean="0"/>
              <a:t>© 2008 Thomson/South-Western. All rights reserved.</a:t>
            </a:r>
            <a:endParaRPr lang="en-US"/>
          </a:p>
        </p:txBody>
      </p:sp>
      <p:sp>
        <p:nvSpPr>
          <p:cNvPr id="7" name="Slide Number Placeholder 6"/>
          <p:cNvSpPr>
            <a:spLocks noGrp="1"/>
          </p:cNvSpPr>
          <p:nvPr>
            <p:ph type="sldNum" sz="quarter" idx="17"/>
          </p:nvPr>
        </p:nvSpPr>
        <p:spPr/>
        <p:txBody>
          <a:bodyPr/>
          <a:lstStyle>
            <a:lvl1pPr>
              <a:defRPr/>
            </a:lvl1pPr>
          </a:lstStyle>
          <a:p>
            <a:pPr>
              <a:defRPr/>
            </a:pPr>
            <a:r>
              <a:rPr lang="en-US" smtClean="0"/>
              <a:t>3–</a:t>
            </a:r>
            <a:fld id="{8DFC269A-4359-4382-8E32-090E7A4C3DD3}" type="slidenum">
              <a:rPr lang="en-US" smtClean="0"/>
              <a:pPr>
                <a:defRPr/>
              </a:pPr>
              <a:t>‹#›</a:t>
            </a:fld>
            <a:endParaRPr lang="en-US"/>
          </a:p>
        </p:txBody>
      </p:sp>
    </p:spTree>
    <p:extLst>
      <p:ext uri="{BB962C8B-B14F-4D97-AF65-F5344CB8AC3E}">
        <p14:creationId xmlns="" xmlns:p14="http://schemas.microsoft.com/office/powerpoint/2010/main" val="10288528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3CCF5C1E-7908-4D53-A67B-B878D6E22CD3}" type="datetime1">
              <a:rPr lang="en-US" smtClean="0"/>
              <a:pPr>
                <a:defRPr/>
              </a:pPr>
              <a:t>11/9/2011</a:t>
            </a:fld>
            <a:endParaRPr lang="en-US"/>
          </a:p>
        </p:txBody>
      </p:sp>
      <p:sp>
        <p:nvSpPr>
          <p:cNvPr id="4" name="Footer Placeholder 3"/>
          <p:cNvSpPr>
            <a:spLocks noGrp="1"/>
          </p:cNvSpPr>
          <p:nvPr>
            <p:ph type="ftr" sz="quarter" idx="11"/>
          </p:nvPr>
        </p:nvSpPr>
        <p:spPr/>
        <p:txBody>
          <a:bodyPr/>
          <a:lstStyle>
            <a:lvl1pPr>
              <a:defRPr/>
            </a:lvl1pPr>
          </a:lstStyle>
          <a:p>
            <a:pPr>
              <a:defRPr/>
            </a:pPr>
            <a:r>
              <a:rPr lang="en-US" smtClean="0"/>
              <a:t>© 2008 Thomson/South-Western. All rights reserved.</a:t>
            </a:r>
            <a:endParaRPr lang="en-US"/>
          </a:p>
        </p:txBody>
      </p:sp>
      <p:sp>
        <p:nvSpPr>
          <p:cNvPr id="5" name="Slide Number Placeholder 4"/>
          <p:cNvSpPr>
            <a:spLocks noGrp="1"/>
          </p:cNvSpPr>
          <p:nvPr>
            <p:ph type="sldNum" sz="quarter" idx="12"/>
          </p:nvPr>
        </p:nvSpPr>
        <p:spPr/>
        <p:txBody>
          <a:bodyPr/>
          <a:lstStyle>
            <a:lvl1pPr>
              <a:defRPr/>
            </a:lvl1pPr>
          </a:lstStyle>
          <a:p>
            <a:pPr>
              <a:defRPr/>
            </a:pPr>
            <a:r>
              <a:rPr lang="en-US" smtClean="0"/>
              <a:t>3–</a:t>
            </a:r>
            <a:fld id="{34CBB4CC-DCA7-4BFB-8A27-73F8379D636F}" type="slidenum">
              <a:rPr lang="en-US" smtClean="0"/>
              <a:pPr>
                <a:defRPr/>
              </a:pPr>
              <a:t>‹#›</a:t>
            </a:fld>
            <a:endParaRPr lang="en-US"/>
          </a:p>
        </p:txBody>
      </p:sp>
    </p:spTree>
    <p:extLst>
      <p:ext uri="{BB962C8B-B14F-4D97-AF65-F5344CB8AC3E}">
        <p14:creationId xmlns="" xmlns:p14="http://schemas.microsoft.com/office/powerpoint/2010/main" val="717099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p:cSld name="1_Title Slide">
    <p:spTree>
      <p:nvGrpSpPr>
        <p:cNvPr id="1" name=""/>
        <p:cNvGrpSpPr/>
        <p:nvPr/>
      </p:nvGrpSpPr>
      <p:grpSpPr>
        <a:xfrm>
          <a:off x="0" y="0"/>
          <a:ext cx="0" cy="0"/>
          <a:chOff x="0" y="0"/>
          <a:chExt cx="0" cy="0"/>
        </a:xfrm>
      </p:grpSpPr>
      <p:sp>
        <p:nvSpPr>
          <p:cNvPr id="2" name="Rectangle 1"/>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Rectangle 3"/>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4"/>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Text Box 5"/>
          <p:cNvSpPr txBox="1">
            <a:spLocks noChangeArrowheads="1"/>
          </p:cNvSpPr>
          <p:nvPr/>
        </p:nvSpPr>
        <p:spPr bwMode="auto">
          <a:xfrm>
            <a:off x="274638" y="5862638"/>
            <a:ext cx="1371600" cy="774700"/>
          </a:xfrm>
          <a:prstGeom prst="rect">
            <a:avLst/>
          </a:prstGeom>
          <a:noFill/>
          <a:ln>
            <a:noFill/>
          </a:ln>
          <a:effectLst>
            <a:outerShdw dist="17961" dir="2700000" algn="ctr" rotWithShape="0">
              <a:schemeClr val="tx1"/>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defRPr/>
            </a:pPr>
            <a:r>
              <a:rPr lang="en-US" sz="900" b="1" smtClean="0">
                <a:solidFill>
                  <a:schemeClr val="bg1"/>
                </a:solidFill>
              </a:rPr>
              <a:t>PowerPoint Presentation by Charlie Cook</a:t>
            </a:r>
            <a:br>
              <a:rPr lang="en-US" sz="900" b="1" smtClean="0">
                <a:solidFill>
                  <a:schemeClr val="bg1"/>
                </a:solidFill>
              </a:rPr>
            </a:br>
            <a:r>
              <a:rPr lang="en-US" sz="900" b="1" smtClean="0">
                <a:solidFill>
                  <a:schemeClr val="bg1"/>
                </a:solidFill>
              </a:rPr>
              <a:t>The University of West Alabama</a:t>
            </a:r>
          </a:p>
        </p:txBody>
      </p:sp>
      <p:sp>
        <p:nvSpPr>
          <p:cNvPr id="13" name="Rectangle 99"/>
          <p:cNvSpPr>
            <a:spLocks noChangeArrowheads="1"/>
          </p:cNvSpPr>
          <p:nvPr/>
        </p:nvSpPr>
        <p:spPr bwMode="hidden">
          <a:xfrm>
            <a:off x="9023350" y="0"/>
            <a:ext cx="136525" cy="6858000"/>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Rectangle 100"/>
          <p:cNvSpPr>
            <a:spLocks noChangeArrowheads="1"/>
          </p:cNvSpPr>
          <p:nvPr/>
        </p:nvSpPr>
        <p:spPr bwMode="hidden">
          <a:xfrm>
            <a:off x="-14288" y="1588"/>
            <a:ext cx="136526" cy="6856412"/>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AutoShape 101"/>
          <p:cNvSpPr>
            <a:spLocks noChangeArrowheads="1"/>
          </p:cNvSpPr>
          <p:nvPr/>
        </p:nvSpPr>
        <p:spPr bwMode="hidden">
          <a:xfrm>
            <a:off x="0" y="-11113"/>
            <a:ext cx="9144000" cy="136526"/>
          </a:xfrm>
          <a:custGeom>
            <a:avLst/>
            <a:gdLst>
              <a:gd name="T0" fmla="*/ 2147483647 w 21600"/>
              <a:gd name="T1" fmla="*/ 108951060 h 21600"/>
              <a:gd name="T2" fmla="*/ 2147483647 w 21600"/>
              <a:gd name="T3" fmla="*/ 217902360 h 21600"/>
              <a:gd name="T4" fmla="*/ 2147483647 w 21600"/>
              <a:gd name="T5" fmla="*/ 108951060 h 21600"/>
              <a:gd name="T6" fmla="*/ 2147483647 w 21600"/>
              <a:gd name="T7" fmla="*/ 0 h 21600"/>
              <a:gd name="T8" fmla="*/ 0 60000 65536"/>
              <a:gd name="T9" fmla="*/ 0 60000 65536"/>
              <a:gd name="T10" fmla="*/ 0 60000 65536"/>
              <a:gd name="T11" fmla="*/ 0 60000 65536"/>
              <a:gd name="T12" fmla="*/ 1935 w 21600"/>
              <a:gd name="T13" fmla="*/ 1935 h 21600"/>
              <a:gd name="T14" fmla="*/ 19665 w 21600"/>
              <a:gd name="T15" fmla="*/ 19665 h 21600"/>
            </a:gdLst>
            <a:ahLst/>
            <a:cxnLst>
              <a:cxn ang="T8">
                <a:pos x="T0" y="T1"/>
              </a:cxn>
              <a:cxn ang="T9">
                <a:pos x="T2" y="T3"/>
              </a:cxn>
              <a:cxn ang="T10">
                <a:pos x="T4" y="T5"/>
              </a:cxn>
              <a:cxn ang="T11">
                <a:pos x="T6" y="T7"/>
              </a:cxn>
            </a:cxnLst>
            <a:rect l="T12" t="T13" r="T14" b="T15"/>
            <a:pathLst>
              <a:path w="21600" h="21600">
                <a:moveTo>
                  <a:pt x="0" y="0"/>
                </a:moveTo>
                <a:lnTo>
                  <a:pt x="270" y="21600"/>
                </a:lnTo>
                <a:lnTo>
                  <a:pt x="21330"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AutoShape 102"/>
          <p:cNvSpPr>
            <a:spLocks noChangeArrowheads="1"/>
          </p:cNvSpPr>
          <p:nvPr/>
        </p:nvSpPr>
        <p:spPr bwMode="hidden">
          <a:xfrm flipV="1">
            <a:off x="-1588" y="6745288"/>
            <a:ext cx="9144001" cy="136525"/>
          </a:xfrm>
          <a:custGeom>
            <a:avLst/>
            <a:gdLst>
              <a:gd name="T0" fmla="*/ 2147483647 w 21600"/>
              <a:gd name="T1" fmla="*/ 108947904 h 21600"/>
              <a:gd name="T2" fmla="*/ 2147483647 w 21600"/>
              <a:gd name="T3" fmla="*/ 217894292 h 21600"/>
              <a:gd name="T4" fmla="*/ 2147483647 w 21600"/>
              <a:gd name="T5" fmla="*/ 108947904 h 21600"/>
              <a:gd name="T6" fmla="*/ 2147483647 w 21600"/>
              <a:gd name="T7" fmla="*/ 0 h 21600"/>
              <a:gd name="T8" fmla="*/ 0 60000 65536"/>
              <a:gd name="T9" fmla="*/ 0 60000 65536"/>
              <a:gd name="T10" fmla="*/ 0 60000 65536"/>
              <a:gd name="T11" fmla="*/ 0 60000 65536"/>
              <a:gd name="T12" fmla="*/ 1944 w 21600"/>
              <a:gd name="T13" fmla="*/ 1944 h 21600"/>
              <a:gd name="T14" fmla="*/ 19656 w 21600"/>
              <a:gd name="T15" fmla="*/ 19656 h 21600"/>
            </a:gdLst>
            <a:ahLst/>
            <a:cxnLst>
              <a:cxn ang="T8">
                <a:pos x="T0" y="T1"/>
              </a:cxn>
              <a:cxn ang="T9">
                <a:pos x="T2" y="T3"/>
              </a:cxn>
              <a:cxn ang="T10">
                <a:pos x="T4" y="T5"/>
              </a:cxn>
              <a:cxn ang="T11">
                <a:pos x="T6" y="T7"/>
              </a:cxn>
            </a:cxnLst>
            <a:rect l="T12" t="T13" r="T14" b="T15"/>
            <a:pathLst>
              <a:path w="21600" h="21600">
                <a:moveTo>
                  <a:pt x="0" y="0"/>
                </a:moveTo>
                <a:lnTo>
                  <a:pt x="288" y="21600"/>
                </a:lnTo>
                <a:lnTo>
                  <a:pt x="21312"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AutoShape 103"/>
          <p:cNvSpPr>
            <a:spLocks noChangeArrowheads="1"/>
          </p:cNvSpPr>
          <p:nvPr/>
        </p:nvSpPr>
        <p:spPr bwMode="hidden">
          <a:xfrm>
            <a:off x="1828800" y="74613"/>
            <a:ext cx="136525" cy="6718300"/>
          </a:xfrm>
          <a:prstGeom prst="roundRect">
            <a:avLst>
              <a:gd name="adj" fmla="val 50000"/>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8" name="Picture 30"/>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2238" y="125413"/>
            <a:ext cx="1706562" cy="661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9" name="Group 18"/>
          <p:cNvGrpSpPr/>
          <p:nvPr/>
        </p:nvGrpSpPr>
        <p:grpSpPr>
          <a:xfrm>
            <a:off x="1934852" y="104370"/>
            <a:ext cx="7088497" cy="3598095"/>
            <a:chOff x="1929470" y="1105767"/>
            <a:chExt cx="7080628" cy="3598095"/>
          </a:xfrm>
          <a:effectLst/>
        </p:grpSpPr>
        <p:pic>
          <p:nvPicPr>
            <p:cNvPr id="20" name="Picture 1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29470" y="1105767"/>
              <a:ext cx="7080627" cy="2539663"/>
            </a:xfrm>
            <a:prstGeom prst="rect">
              <a:avLst/>
            </a:prstGeom>
          </p:spPr>
        </p:pic>
        <p:pic>
          <p:nvPicPr>
            <p:cNvPr id="21" name="Picture 2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954725" y="3625132"/>
              <a:ext cx="7055373" cy="1078730"/>
            </a:xfrm>
            <a:prstGeom prst="rect">
              <a:avLst/>
            </a:prstGeom>
          </p:spPr>
        </p:pic>
      </p:grpSp>
      <p:sp>
        <p:nvSpPr>
          <p:cNvPr id="22" name="TextBox 30"/>
          <p:cNvSpPr>
            <a:spLocks/>
          </p:cNvSpPr>
          <p:nvPr/>
        </p:nvSpPr>
        <p:spPr bwMode="auto">
          <a:xfrm>
            <a:off x="2193925" y="4911725"/>
            <a:ext cx="1828800" cy="1069975"/>
          </a:xfrm>
          <a:custGeom>
            <a:avLst/>
            <a:gdLst>
              <a:gd name="T0" fmla="*/ 0 w 1828780"/>
              <a:gd name="T1" fmla="*/ 0 h 1069975"/>
              <a:gd name="T2" fmla="*/ 1828780 w 1828780"/>
              <a:gd name="T3" fmla="*/ 0 h 1069975"/>
              <a:gd name="T4" fmla="*/ 1828780 w 1828780"/>
              <a:gd name="T5" fmla="*/ 1069975 h 1069975"/>
              <a:gd name="T6" fmla="*/ 0 w 1828780"/>
              <a:gd name="T7" fmla="*/ 1069975 h 1069975"/>
              <a:gd name="T8" fmla="*/ 0 w 1828780"/>
              <a:gd name="T9" fmla="*/ 0 h 10699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28780" h="1069975">
                <a:moveTo>
                  <a:pt x="0" y="0"/>
                </a:moveTo>
                <a:cubicBezTo>
                  <a:pt x="304797" y="-178329"/>
                  <a:pt x="1523983" y="-178329"/>
                  <a:pt x="1828780" y="0"/>
                </a:cubicBezTo>
                <a:cubicBezTo>
                  <a:pt x="2133577" y="178329"/>
                  <a:pt x="2133577" y="891646"/>
                  <a:pt x="1828780" y="1069975"/>
                </a:cubicBezTo>
                <a:cubicBezTo>
                  <a:pt x="1523983" y="1248304"/>
                  <a:pt x="304797" y="1248304"/>
                  <a:pt x="0" y="1069975"/>
                </a:cubicBezTo>
                <a:cubicBezTo>
                  <a:pt x="-304797" y="891646"/>
                  <a:pt x="-304797" y="178329"/>
                  <a:pt x="0" y="0"/>
                </a:cubicBez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spAutoFit/>
          </a:bodyPr>
          <a:lstStyle/>
          <a:p>
            <a:endParaRPr lang="en-US"/>
          </a:p>
        </p:txBody>
      </p:sp>
      <p:sp>
        <p:nvSpPr>
          <p:cNvPr id="24" name="TextBox 23"/>
          <p:cNvSpPr txBox="1"/>
          <p:nvPr/>
        </p:nvSpPr>
        <p:spPr>
          <a:xfrm>
            <a:off x="2011708" y="5981700"/>
            <a:ext cx="6857925" cy="553998"/>
          </a:xfrm>
          <a:prstGeom prst="rect">
            <a:avLst/>
          </a:prstGeom>
          <a:noFill/>
        </p:spPr>
        <p:txBody>
          <a:bodyPr wrap="square" rtlCol="0">
            <a:spAutoFit/>
          </a:bodyPr>
          <a:lstStyle/>
          <a:p>
            <a:pPr algn="ctr"/>
            <a:r>
              <a:rPr lang="en-US" dirty="0" smtClean="0"/>
              <a:t>© 2013 </a:t>
            </a:r>
            <a:r>
              <a:rPr lang="en-US" dirty="0" err="1" smtClean="0"/>
              <a:t>Cengage</a:t>
            </a:r>
            <a:r>
              <a:rPr lang="en-US" dirty="0" smtClean="0"/>
              <a:t> Learning. All Rights Reserved. May not be copied, scanned, or duplicated in whole or in part, except for use as permitted in a license distributed with a certain product or service or otherwise on a password–protected</a:t>
            </a:r>
            <a:r>
              <a:rPr lang="en-US" baseline="0" dirty="0" smtClean="0"/>
              <a:t> website for classroom.</a:t>
            </a:r>
            <a:endParaRPr lang="en-US" dirty="0"/>
          </a:p>
        </p:txBody>
      </p:sp>
    </p:spTree>
    <p:extLst>
      <p:ext uri="{BB962C8B-B14F-4D97-AF65-F5344CB8AC3E}">
        <p14:creationId xmlns="" xmlns:p14="http://schemas.microsoft.com/office/powerpoint/2010/main" val="1637438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itle">
  <p:cSld name="Title Slide">
    <p:spTree>
      <p:nvGrpSpPr>
        <p:cNvPr id="1" name=""/>
        <p:cNvGrpSpPr/>
        <p:nvPr/>
      </p:nvGrpSpPr>
      <p:grpSpPr>
        <a:xfrm>
          <a:off x="0" y="0"/>
          <a:ext cx="0" cy="0"/>
          <a:chOff x="0" y="0"/>
          <a:chExt cx="0" cy="0"/>
        </a:xfrm>
      </p:grpSpPr>
      <p:sp>
        <p:nvSpPr>
          <p:cNvPr id="3" name="Rectangle 130"/>
          <p:cNvSpPr>
            <a:spLocks noChangeArrowheads="1"/>
          </p:cNvSpPr>
          <p:nvPr userDrawn="1"/>
        </p:nvSpPr>
        <p:spPr bwMode="auto">
          <a:xfrm>
            <a:off x="84138" y="4892675"/>
            <a:ext cx="5029200" cy="1868488"/>
          </a:xfrm>
          <a:prstGeom prst="rect">
            <a:avLst/>
          </a:prstGeom>
          <a:gradFill rotWithShape="1">
            <a:gsLst>
              <a:gs pos="0">
                <a:srgbClr val="CCECFF"/>
              </a:gs>
              <a:gs pos="100000">
                <a:schemeClr val="bg1"/>
              </a:gs>
            </a:gsLst>
            <a:lin ang="189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134" descr="Chapbar01"/>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68263" y="46038"/>
            <a:ext cx="1581150" cy="6788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132" descr="Cover01"/>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4572000" y="77788"/>
            <a:ext cx="4457700" cy="6699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5"/>
          <p:cNvSpPr txBox="1">
            <a:spLocks noChangeArrowheads="1"/>
          </p:cNvSpPr>
          <p:nvPr userDrawn="1"/>
        </p:nvSpPr>
        <p:spPr bwMode="auto">
          <a:xfrm>
            <a:off x="198438" y="5862638"/>
            <a:ext cx="1371600" cy="774700"/>
          </a:xfrm>
          <a:prstGeom prst="rect">
            <a:avLst/>
          </a:prstGeom>
          <a:noFill/>
          <a:ln>
            <a:noFill/>
          </a:ln>
          <a:effectLst>
            <a:outerShdw dist="17961" dir="2700000" algn="ctr" rotWithShape="0">
              <a:schemeClr val="tx1"/>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900" b="1">
                <a:solidFill>
                  <a:schemeClr val="bg1"/>
                </a:solidFill>
              </a:rPr>
              <a:t>PowerPoint Presentation by Charlie Cook</a:t>
            </a:r>
            <a:br>
              <a:rPr lang="en-US" sz="900" b="1">
                <a:solidFill>
                  <a:schemeClr val="bg1"/>
                </a:solidFill>
              </a:rPr>
            </a:br>
            <a:r>
              <a:rPr lang="en-US" sz="900" b="1">
                <a:solidFill>
                  <a:schemeClr val="bg1"/>
                </a:solidFill>
              </a:rPr>
              <a:t>The University of West Alabama</a:t>
            </a:r>
          </a:p>
        </p:txBody>
      </p:sp>
      <p:sp>
        <p:nvSpPr>
          <p:cNvPr id="7" name="Rectangle 99"/>
          <p:cNvSpPr>
            <a:spLocks noChangeArrowheads="1"/>
          </p:cNvSpPr>
          <p:nvPr userDrawn="1"/>
        </p:nvSpPr>
        <p:spPr bwMode="hidden">
          <a:xfrm>
            <a:off x="9023350" y="0"/>
            <a:ext cx="136525" cy="6858000"/>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Rectangle 100"/>
          <p:cNvSpPr>
            <a:spLocks noChangeArrowheads="1"/>
          </p:cNvSpPr>
          <p:nvPr userDrawn="1"/>
        </p:nvSpPr>
        <p:spPr bwMode="hidden">
          <a:xfrm>
            <a:off x="-14288" y="1588"/>
            <a:ext cx="136526" cy="6856412"/>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AutoShape 101"/>
          <p:cNvSpPr>
            <a:spLocks noChangeArrowheads="1"/>
          </p:cNvSpPr>
          <p:nvPr userDrawn="1"/>
        </p:nvSpPr>
        <p:spPr bwMode="hidden">
          <a:xfrm>
            <a:off x="0" y="-11113"/>
            <a:ext cx="9144000" cy="136526"/>
          </a:xfrm>
          <a:custGeom>
            <a:avLst/>
            <a:gdLst>
              <a:gd name="T0" fmla="*/ 9086850 w 21600"/>
              <a:gd name="T1" fmla="*/ 68263 h 21600"/>
              <a:gd name="T2" fmla="*/ 4572000 w 21600"/>
              <a:gd name="T3" fmla="*/ 136526 h 21600"/>
              <a:gd name="T4" fmla="*/ 57150 w 21600"/>
              <a:gd name="T5" fmla="*/ 68263 h 21600"/>
              <a:gd name="T6" fmla="*/ 4572000 w 21600"/>
              <a:gd name="T7" fmla="*/ 0 h 21600"/>
              <a:gd name="T8" fmla="*/ 0 60000 65536"/>
              <a:gd name="T9" fmla="*/ 0 60000 65536"/>
              <a:gd name="T10" fmla="*/ 0 60000 65536"/>
              <a:gd name="T11" fmla="*/ 0 60000 65536"/>
              <a:gd name="T12" fmla="*/ 1935 w 21600"/>
              <a:gd name="T13" fmla="*/ 1935 h 21600"/>
              <a:gd name="T14" fmla="*/ 19665 w 21600"/>
              <a:gd name="T15" fmla="*/ 19665 h 21600"/>
            </a:gdLst>
            <a:ahLst/>
            <a:cxnLst>
              <a:cxn ang="T8">
                <a:pos x="T0" y="T1"/>
              </a:cxn>
              <a:cxn ang="T9">
                <a:pos x="T2" y="T3"/>
              </a:cxn>
              <a:cxn ang="T10">
                <a:pos x="T4" y="T5"/>
              </a:cxn>
              <a:cxn ang="T11">
                <a:pos x="T6" y="T7"/>
              </a:cxn>
            </a:cxnLst>
            <a:rect l="T12" t="T13" r="T14" b="T15"/>
            <a:pathLst>
              <a:path w="21600" h="21600">
                <a:moveTo>
                  <a:pt x="0" y="0"/>
                </a:moveTo>
                <a:lnTo>
                  <a:pt x="270" y="21600"/>
                </a:lnTo>
                <a:lnTo>
                  <a:pt x="21330"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AutoShape 102"/>
          <p:cNvSpPr>
            <a:spLocks noChangeArrowheads="1"/>
          </p:cNvSpPr>
          <p:nvPr userDrawn="1"/>
        </p:nvSpPr>
        <p:spPr bwMode="hidden">
          <a:xfrm flipV="1">
            <a:off x="-1588" y="6745288"/>
            <a:ext cx="9144001" cy="136525"/>
          </a:xfrm>
          <a:custGeom>
            <a:avLst/>
            <a:gdLst>
              <a:gd name="T0" fmla="*/ 9083041 w 21600"/>
              <a:gd name="T1" fmla="*/ 68263 h 21600"/>
              <a:gd name="T2" fmla="*/ 4572001 w 21600"/>
              <a:gd name="T3" fmla="*/ 136525 h 21600"/>
              <a:gd name="T4" fmla="*/ 60960 w 21600"/>
              <a:gd name="T5" fmla="*/ 68263 h 21600"/>
              <a:gd name="T6" fmla="*/ 4572001 w 21600"/>
              <a:gd name="T7" fmla="*/ 0 h 21600"/>
              <a:gd name="T8" fmla="*/ 0 60000 65536"/>
              <a:gd name="T9" fmla="*/ 0 60000 65536"/>
              <a:gd name="T10" fmla="*/ 0 60000 65536"/>
              <a:gd name="T11" fmla="*/ 0 60000 65536"/>
              <a:gd name="T12" fmla="*/ 1944 w 21600"/>
              <a:gd name="T13" fmla="*/ 1944 h 21600"/>
              <a:gd name="T14" fmla="*/ 19656 w 21600"/>
              <a:gd name="T15" fmla="*/ 19656 h 21600"/>
            </a:gdLst>
            <a:ahLst/>
            <a:cxnLst>
              <a:cxn ang="T8">
                <a:pos x="T0" y="T1"/>
              </a:cxn>
              <a:cxn ang="T9">
                <a:pos x="T2" y="T3"/>
              </a:cxn>
              <a:cxn ang="T10">
                <a:pos x="T4" y="T5"/>
              </a:cxn>
              <a:cxn ang="T11">
                <a:pos x="T6" y="T7"/>
              </a:cxn>
            </a:cxnLst>
            <a:rect l="T12" t="T13" r="T14" b="T15"/>
            <a:pathLst>
              <a:path w="21600" h="21600">
                <a:moveTo>
                  <a:pt x="0" y="0"/>
                </a:moveTo>
                <a:lnTo>
                  <a:pt x="288" y="21600"/>
                </a:lnTo>
                <a:lnTo>
                  <a:pt x="21312"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utoShape 103"/>
          <p:cNvSpPr>
            <a:spLocks noChangeArrowheads="1"/>
          </p:cNvSpPr>
          <p:nvPr userDrawn="1"/>
        </p:nvSpPr>
        <p:spPr bwMode="hidden">
          <a:xfrm>
            <a:off x="1646238" y="74613"/>
            <a:ext cx="136525" cy="6718300"/>
          </a:xfrm>
          <a:prstGeom prst="roundRect">
            <a:avLst>
              <a:gd name="adj" fmla="val 50000"/>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Text Box 135"/>
          <p:cNvSpPr txBox="1">
            <a:spLocks noChangeArrowheads="1"/>
          </p:cNvSpPr>
          <p:nvPr userDrawn="1"/>
        </p:nvSpPr>
        <p:spPr bwMode="auto">
          <a:xfrm>
            <a:off x="2011363" y="4800600"/>
            <a:ext cx="2378075" cy="1187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spcBef>
                <a:spcPct val="50000"/>
              </a:spcBef>
            </a:pPr>
            <a:r>
              <a:rPr lang="en-US" sz="2400" b="1">
                <a:solidFill>
                  <a:srgbClr val="003366"/>
                </a:solidFill>
              </a:rPr>
              <a:t>Plunkett </a:t>
            </a:r>
            <a:br>
              <a:rPr lang="en-US" sz="2400" b="1">
                <a:solidFill>
                  <a:srgbClr val="003366"/>
                </a:solidFill>
              </a:rPr>
            </a:br>
            <a:r>
              <a:rPr lang="en-US" sz="2400" b="1">
                <a:solidFill>
                  <a:srgbClr val="003366"/>
                </a:solidFill>
                <a:cs typeface="Arial" charset="0"/>
              </a:rPr>
              <a:t>Attner</a:t>
            </a:r>
            <a:br>
              <a:rPr lang="en-US" sz="2400" b="1">
                <a:solidFill>
                  <a:srgbClr val="003366"/>
                </a:solidFill>
                <a:cs typeface="Arial" charset="0"/>
              </a:rPr>
            </a:br>
            <a:r>
              <a:rPr lang="en-US" sz="2400" b="1">
                <a:solidFill>
                  <a:srgbClr val="003366"/>
                </a:solidFill>
                <a:cs typeface="Arial" charset="0"/>
              </a:rPr>
              <a:t>Allen</a:t>
            </a:r>
          </a:p>
        </p:txBody>
      </p:sp>
      <p:sp>
        <p:nvSpPr>
          <p:cNvPr id="4098" name="Rectangle 2"/>
          <p:cNvSpPr>
            <a:spLocks noGrp="1" noChangeArrowheads="1"/>
          </p:cNvSpPr>
          <p:nvPr>
            <p:ph type="ctrTitle"/>
          </p:nvPr>
        </p:nvSpPr>
        <p:spPr bwMode="auto">
          <a:xfrm>
            <a:off x="2101850" y="685800"/>
            <a:ext cx="3567113" cy="3292475"/>
          </a:xfrm>
          <a:effectLst>
            <a:outerShdw dist="17961" dir="2700000" algn="ctr" rotWithShape="0">
              <a:srgbClr val="003366"/>
            </a:outerShdw>
          </a:effectLst>
          <a:extLst>
            <a:ext uri="{909E8E84-426E-40DD-AFC4-6F175D3DCCD1}">
              <a14:hiddenFill xmlns="" xmlns:a14="http://schemas.microsoft.com/office/drawing/2010/main">
                <a:solidFill>
                  <a:srgbClr val="EAEAEA">
                    <a:alpha val="25999"/>
                  </a:srgbClr>
                </a:solidFill>
              </a14:hiddenFill>
            </a:ext>
            <a:ext uri="{91240B29-F687-4F45-9708-019B960494DF}">
              <a14:hiddenLine xmlns="" xmlns:a14="http://schemas.microsoft.com/office/drawing/2010/main" w="9525" algn="ctr">
                <a:solidFill>
                  <a:schemeClr val="tx1"/>
                </a:solidFill>
                <a:miter lim="800000"/>
                <a:headEnd/>
                <a:tailEnd/>
              </a14:hiddenLine>
            </a:ext>
          </a:extLst>
        </p:spPr>
        <p:txBody>
          <a:bodyPr anchorCtr="1"/>
          <a:lstStyle>
            <a:lvl1pPr algn="ctr">
              <a:defRPr sz="2800" b="1">
                <a:solidFill>
                  <a:srgbClr val="996633"/>
                </a:solidFill>
                <a:latin typeface="Arial" charset="0"/>
              </a:defRPr>
            </a:lvl1pPr>
          </a:lstStyle>
          <a:p>
            <a:pPr lvl="0"/>
            <a:endParaRPr lang="en-US" noProof="0" smtClean="0"/>
          </a:p>
        </p:txBody>
      </p:sp>
      <p:sp>
        <p:nvSpPr>
          <p:cNvPr id="13" name="Rectangle 4"/>
          <p:cNvSpPr>
            <a:spLocks noGrp="1" noChangeArrowheads="1"/>
          </p:cNvSpPr>
          <p:nvPr>
            <p:ph type="ftr" sz="quarter" idx="10"/>
          </p:nvPr>
        </p:nvSpPr>
        <p:spPr>
          <a:xfrm>
            <a:off x="4552950" y="6373813"/>
            <a:ext cx="3286125" cy="293687"/>
          </a:xfrm>
          <a:extLst>
            <a:ext uri="{AF507438-7753-43E0-B8FC-AC1667EBCBE1}">
              <a14:hiddenEffects xmlns="" xmlns:a14="http://schemas.microsoft.com/office/drawing/2010/main">
                <a:effectLst>
                  <a:outerShdw dist="17961" dir="2700000" algn="ctr" rotWithShape="0">
                    <a:schemeClr val="tx1"/>
                  </a:outerShdw>
                </a:effectLst>
              </a14:hiddenEffects>
            </a:ext>
          </a:extLst>
        </p:spPr>
        <p:txBody>
          <a:bodyPr lIns="91440" rIns="91440"/>
          <a:lstStyle>
            <a:lvl1pPr algn="ctr">
              <a:defRPr smtClean="0">
                <a:solidFill>
                  <a:srgbClr val="003366"/>
                </a:solidFill>
                <a:effectLst>
                  <a:outerShdw blurRad="38100" dist="38100" dir="2700000" algn="tl">
                    <a:srgbClr val="C0C0C0"/>
                  </a:outerShdw>
                </a:effectLst>
              </a:defRPr>
            </a:lvl1pPr>
          </a:lstStyle>
          <a:p>
            <a:pPr>
              <a:defRPr/>
            </a:pPr>
            <a:r>
              <a:rPr lang="en-US"/>
              <a:t>© 2008 Thomson/South-Western  All rights reserved.</a:t>
            </a:r>
          </a:p>
        </p:txBody>
      </p:sp>
    </p:spTree>
    <p:extLst>
      <p:ext uri="{BB962C8B-B14F-4D97-AF65-F5344CB8AC3E}">
        <p14:creationId xmlns="" xmlns:p14="http://schemas.microsoft.com/office/powerpoint/2010/main" val="3586258340"/>
      </p:ext>
    </p:extLst>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shadeToTitle="1">
        <a:gradFill flip="none" rotWithShape="1">
          <a:gsLst>
            <a:gs pos="17000">
              <a:schemeClr val="bg2">
                <a:tint val="98000"/>
                <a:shade val="90000"/>
                <a:satMod val="160000"/>
                <a:lumMod val="100000"/>
              </a:schemeClr>
            </a:gs>
            <a:gs pos="60000">
              <a:schemeClr val="bg2">
                <a:tint val="95000"/>
                <a:shade val="100000"/>
                <a:satMod val="130000"/>
                <a:lumMod val="130000"/>
              </a:schemeClr>
            </a:gs>
            <a:gs pos="100000">
              <a:schemeClr val="bg2">
                <a:tint val="97000"/>
                <a:shade val="100000"/>
                <a:hueMod val="100000"/>
                <a:satMod val="140000"/>
                <a:lumMod val="8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bwMode="auto">
          <a:xfrm>
            <a:off x="1143000" y="731838"/>
            <a:ext cx="6400800" cy="3475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CB52FA1F-4CF6-4EE5-A7ED-2ABF8599451A}" type="datetime1">
              <a:rPr lang="en-US" smtClean="0"/>
              <a:pPr>
                <a:defRPr/>
              </a:pPr>
              <a:t>11/9/2011</a:t>
            </a:fld>
            <a:endParaRPr lang="en-US" sz="1000" dirty="0">
              <a:solidFill>
                <a:schemeClr val="tx1"/>
              </a:solidFill>
            </a:endParaRPr>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r>
              <a:rPr lang="en-US" smtClean="0"/>
              <a:t>© 2008 Thomson/South-Western. All rights reserved.</a:t>
            </a:r>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r>
              <a:rPr lang="en-US" smtClean="0"/>
              <a:t>3–</a:t>
            </a:r>
            <a:fld id="{EFE4DAE6-0BFC-4E2A-973B-A44D7DE04324}" type="slidenum">
              <a:rPr lang="en-US" smtClean="0">
                <a:cs typeface="+mn-cs"/>
              </a:rPr>
              <a:pPr>
                <a:defRPr/>
              </a:pPr>
              <a:t>‹#›</a:t>
            </a:fld>
            <a:endParaRPr lang="en-US">
              <a:cs typeface="+mn-cs"/>
            </a:endParaRPr>
          </a:p>
        </p:txBody>
      </p:sp>
      <p:pic>
        <p:nvPicPr>
          <p:cNvPr id="11" name="Picture 6" descr="SW sta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6" descr="SW sta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SW sta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6" descr="SW star"/>
          <p:cNvPicPr>
            <a:picLocks noChangeAspect="1" noChangeArrowheads="1"/>
          </p:cNvPicPr>
          <p:nvPr userDrawn="1"/>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hf hdr="0" dt="0"/>
  <p:txStyles>
    <p:titleStyle>
      <a:lvl1pPr marL="319088" indent="-319088" algn="r" rtl="0" eaLnBrk="1" fontAlgn="base" hangingPunct="1">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1" fontAlgn="base" hangingPunct="1">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eaLnBrk="1" fontAlgn="base" hangingPunct="1">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eaLnBrk="1" fontAlgn="base" hangingPunct="1">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eaLnBrk="1" fontAlgn="base" hangingPunct="1">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eaLnBrk="1" fontAlgn="base" hangingPunct="1">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94585" y="4288775"/>
            <a:ext cx="6766485" cy="1060444"/>
          </a:xfrm>
          <a:prstGeom prst="rect">
            <a:avLst/>
          </a:prstGeom>
          <a:solidFill>
            <a:srgbClr val="1655A2">
              <a:alpha val="69020"/>
            </a:srgbClr>
          </a:solidFill>
          <a:effectLst/>
        </p:spPr>
        <p:txBody>
          <a:bodyPr/>
          <a:lstStyle>
            <a:lvl1pPr marL="319088" indent="-319088" eaLnBrk="0" hangingPunct="0">
              <a:buClr>
                <a:srgbClr val="C3260C"/>
              </a:buClr>
              <a:buSzPct val="128000"/>
              <a:buFont typeface="Georgia" pitchFamily="18" charset="0"/>
              <a:buChar char="*"/>
              <a:defRPr sz="4600" b="1" baseline="0">
                <a:solidFill>
                  <a:schemeClr val="bg1"/>
                </a:solidFill>
                <a:effectLst>
                  <a:reflection blurRad="6350" stA="55000" endA="300" endPos="45500" dir="5400000" sy="-100000" algn="bl" rotWithShape="0"/>
                </a:effectLst>
                <a:latin typeface="+mj-lt"/>
                <a:ea typeface="+mj-ea"/>
                <a:cs typeface="+mj-cs"/>
              </a:defRPr>
            </a:lvl1pPr>
            <a:lvl2pPr marL="319088" indent="-319088" algn="r" eaLnBrk="0" hangingPunct="0">
              <a:buClr>
                <a:srgbClr val="C3260C"/>
              </a:buClr>
              <a:buSzPct val="128000"/>
              <a:buFont typeface="Georgia" pitchFamily="18" charset="0"/>
              <a:buChar char="*"/>
              <a:defRPr sz="4600" b="1">
                <a:latin typeface="Trebuchet MS" pitchFamily="34" charset="0"/>
              </a:defRPr>
            </a:lvl2pPr>
            <a:lvl3pPr marL="319088" indent="-319088" algn="r" eaLnBrk="0" hangingPunct="0">
              <a:buClr>
                <a:srgbClr val="C3260C"/>
              </a:buClr>
              <a:buSzPct val="128000"/>
              <a:buFont typeface="Georgia" pitchFamily="18" charset="0"/>
              <a:buChar char="*"/>
              <a:defRPr sz="4600" b="1">
                <a:latin typeface="Trebuchet MS" pitchFamily="34" charset="0"/>
              </a:defRPr>
            </a:lvl3pPr>
            <a:lvl4pPr marL="319088" indent="-319088" algn="r" eaLnBrk="0" hangingPunct="0">
              <a:buClr>
                <a:srgbClr val="C3260C"/>
              </a:buClr>
              <a:buSzPct val="128000"/>
              <a:buFont typeface="Georgia" pitchFamily="18" charset="0"/>
              <a:buChar char="*"/>
              <a:defRPr sz="4600" b="1">
                <a:latin typeface="Trebuchet MS" pitchFamily="34" charset="0"/>
              </a:defRPr>
            </a:lvl4pPr>
            <a:lvl5pPr marL="319088" indent="-319088" algn="r" eaLnBrk="0" hangingPunct="0">
              <a:buClr>
                <a:srgbClr val="C3260C"/>
              </a:buClr>
              <a:buSzPct val="128000"/>
              <a:buFont typeface="Georgia" pitchFamily="18" charset="0"/>
              <a:buChar char="*"/>
              <a:defRPr sz="4600" b="1">
                <a:latin typeface="Trebuchet MS" pitchFamily="34" charset="0"/>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3200" dirty="0" smtClean="0"/>
              <a:t>Chapter 9: Management Ethics and Social Responsibility</a:t>
            </a:r>
            <a:endParaRPr lang="en-US"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106" name="Rectangle 10"/>
          <p:cNvSpPr>
            <a:spLocks noGrp="1" noChangeArrowheads="1"/>
          </p:cNvSpPr>
          <p:nvPr>
            <p:ph sz="quarter" idx="13"/>
          </p:nvPr>
        </p:nvSpPr>
        <p:spPr>
          <a:xfrm>
            <a:off x="365806" y="1782472"/>
            <a:ext cx="8595266" cy="3474720"/>
          </a:xfrm>
        </p:spPr>
        <p:txBody>
          <a:bodyPr/>
          <a:lstStyle/>
          <a:p>
            <a:pPr marL="533400" indent="-533400" eaLnBrk="1" hangingPunct="1">
              <a:spcBef>
                <a:spcPct val="50000"/>
              </a:spcBef>
              <a:buClr>
                <a:srgbClr val="C00000"/>
              </a:buClr>
              <a:buFontTx/>
              <a:buAutoNum type="arabicPeriod"/>
              <a:defRPr/>
            </a:pPr>
            <a:r>
              <a:rPr lang="en-US" sz="2400" dirty="0" smtClean="0">
                <a:solidFill>
                  <a:srgbClr val="003366"/>
                </a:solidFill>
              </a:rPr>
              <a:t>Describe the two broad categories of ethical theories</a:t>
            </a:r>
          </a:p>
          <a:p>
            <a:pPr marL="533400" indent="-533400" eaLnBrk="1" hangingPunct="1">
              <a:spcBef>
                <a:spcPct val="50000"/>
              </a:spcBef>
              <a:buClr>
                <a:srgbClr val="C00000"/>
              </a:buClr>
              <a:buFontTx/>
              <a:buAutoNum type="arabicPeriod"/>
              <a:defRPr/>
            </a:pPr>
            <a:r>
              <a:rPr lang="en-US" sz="2400" dirty="0" smtClean="0">
                <a:solidFill>
                  <a:srgbClr val="003366"/>
                </a:solidFill>
              </a:rPr>
              <a:t>Explain what individuals need in order to act ethically</a:t>
            </a:r>
          </a:p>
          <a:p>
            <a:pPr marL="533400" indent="-533400" eaLnBrk="1" hangingPunct="1">
              <a:spcBef>
                <a:spcPct val="50000"/>
              </a:spcBef>
              <a:buClr>
                <a:srgbClr val="C00000"/>
              </a:buClr>
              <a:buFontTx/>
              <a:buAutoNum type="arabicPeriod"/>
              <a:defRPr/>
            </a:pPr>
            <a:r>
              <a:rPr lang="en-US" sz="2400" dirty="0" smtClean="0">
                <a:solidFill>
                  <a:srgbClr val="003366"/>
                </a:solidFill>
              </a:rPr>
              <a:t>Describe the organizational influences on ethical conduct</a:t>
            </a:r>
          </a:p>
          <a:p>
            <a:pPr marL="533400" indent="-533400" eaLnBrk="1" hangingPunct="1">
              <a:spcBef>
                <a:spcPct val="50000"/>
              </a:spcBef>
              <a:buClr>
                <a:srgbClr val="C00000"/>
              </a:buClr>
              <a:buFontTx/>
              <a:buAutoNum type="arabicPeriod"/>
              <a:defRPr/>
            </a:pPr>
            <a:r>
              <a:rPr lang="en-US" sz="2400" dirty="0" smtClean="0">
                <a:solidFill>
                  <a:srgbClr val="003366"/>
                </a:solidFill>
              </a:rPr>
              <a:t>Discuss three primary ways in which business can promote ethical conduct</a:t>
            </a:r>
          </a:p>
          <a:p>
            <a:pPr marL="533400" indent="-533400" eaLnBrk="1" hangingPunct="1">
              <a:spcBef>
                <a:spcPct val="50000"/>
              </a:spcBef>
              <a:buClr>
                <a:srgbClr val="C00000"/>
              </a:buClr>
              <a:buFontTx/>
              <a:buAutoNum type="arabicPeriod"/>
              <a:defRPr/>
            </a:pPr>
            <a:r>
              <a:rPr lang="en-US" sz="2400" dirty="0" smtClean="0">
                <a:solidFill>
                  <a:srgbClr val="003366"/>
                </a:solidFill>
              </a:rPr>
              <a:t>Describe the relationship between law and ethics</a:t>
            </a:r>
          </a:p>
          <a:p>
            <a:pPr marL="533400" indent="-533400" eaLnBrk="1" hangingPunct="1">
              <a:spcBef>
                <a:spcPct val="50000"/>
              </a:spcBef>
              <a:buClr>
                <a:srgbClr val="C00000"/>
              </a:buClr>
              <a:buFontTx/>
              <a:buAutoNum type="arabicPeriod"/>
              <a:defRPr/>
            </a:pPr>
            <a:r>
              <a:rPr lang="en-US" sz="2400" dirty="0" smtClean="0">
                <a:solidFill>
                  <a:srgbClr val="003366"/>
                </a:solidFill>
              </a:rPr>
              <a:t>Explain the concept of an ethical dilemma</a:t>
            </a:r>
          </a:p>
        </p:txBody>
      </p:sp>
      <p:sp>
        <p:nvSpPr>
          <p:cNvPr id="260107" name="Rectangle 11"/>
          <p:cNvSpPr>
            <a:spLocks noChangeArrowheads="1"/>
          </p:cNvSpPr>
          <p:nvPr/>
        </p:nvSpPr>
        <p:spPr bwMode="blackWhite">
          <a:xfrm>
            <a:off x="544513" y="960147"/>
            <a:ext cx="7227887" cy="822325"/>
          </a:xfrm>
          <a:prstGeom prst="rect">
            <a:avLst/>
          </a:prstGeom>
          <a:noFill/>
          <a:ln>
            <a:noFill/>
          </a:ln>
          <a:effectLst/>
          <a:extLst>
            <a:ext uri="{909E8E84-426E-40DD-AFC4-6F175D3DCCD1}">
              <a14:hiddenFill xmlns="" xmlns:a14="http://schemas.microsoft.com/office/drawing/2010/main">
                <a:solidFill>
                  <a:srgbClr val="CC6600"/>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rgbClr val="EAEAEA"/>
                  </a:outerShdw>
                </a:effectLst>
              </a14:hiddenEffects>
            </a:ext>
          </a:extLst>
        </p:spPr>
        <p:txBody>
          <a:bodyPr>
            <a:spAutoFit/>
          </a:bodyPr>
          <a:lstStyle/>
          <a:p>
            <a:pPr>
              <a:spcBef>
                <a:spcPct val="20000"/>
              </a:spcBef>
              <a:defRPr/>
            </a:pPr>
            <a:r>
              <a:rPr lang="en-US" sz="2400" dirty="0">
                <a:solidFill>
                  <a:srgbClr val="336699"/>
                </a:solidFill>
                <a:effectLst>
                  <a:outerShdw blurRad="38100" dist="38100" dir="2700000" algn="tl">
                    <a:srgbClr val="C0C0C0"/>
                  </a:outerShdw>
                </a:effectLst>
              </a:rPr>
              <a:t>After reading and studying this chapter, you should be able to:</a:t>
            </a:r>
          </a:p>
        </p:txBody>
      </p:sp>
      <p:sp>
        <p:nvSpPr>
          <p:cNvPr id="2" name="Title 1"/>
          <p:cNvSpPr>
            <a:spLocks noGrp="1"/>
          </p:cNvSpPr>
          <p:nvPr>
            <p:ph type="title"/>
          </p:nvPr>
        </p:nvSpPr>
        <p:spPr>
          <a:xfrm>
            <a:off x="561273" y="95250"/>
            <a:ext cx="7955193" cy="864897"/>
          </a:xfrm>
        </p:spPr>
        <p:txBody>
          <a:bodyPr/>
          <a:lstStyle/>
          <a:p>
            <a:r>
              <a:rPr lang="en-US" dirty="0" smtClean="0"/>
              <a:t>Learning Objectives</a:t>
            </a:r>
            <a:endParaRPr lang="en-US"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a:t>
            </a:fld>
            <a:endParaRPr lang="en-US" dirty="0">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0106">
                                            <p:txEl>
                                              <p:pRg st="0" end="0"/>
                                            </p:txEl>
                                          </p:spTgt>
                                        </p:tgtEl>
                                        <p:attrNameLst>
                                          <p:attrName>style.visibility</p:attrName>
                                        </p:attrNameLst>
                                      </p:cBhvr>
                                      <p:to>
                                        <p:strVal val="visible"/>
                                      </p:to>
                                    </p:set>
                                    <p:animEffect transition="in" filter="wipe(left)">
                                      <p:cBhvr>
                                        <p:cTn id="7" dur="500"/>
                                        <p:tgtEl>
                                          <p:spTgt spid="2601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0106">
                                            <p:txEl>
                                              <p:pRg st="1" end="1"/>
                                            </p:txEl>
                                          </p:spTgt>
                                        </p:tgtEl>
                                        <p:attrNameLst>
                                          <p:attrName>style.visibility</p:attrName>
                                        </p:attrNameLst>
                                      </p:cBhvr>
                                      <p:to>
                                        <p:strVal val="visible"/>
                                      </p:to>
                                    </p:set>
                                    <p:animEffect transition="in" filter="wipe(left)">
                                      <p:cBhvr>
                                        <p:cTn id="12" dur="500"/>
                                        <p:tgtEl>
                                          <p:spTgt spid="2601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0106">
                                            <p:txEl>
                                              <p:pRg st="2" end="2"/>
                                            </p:txEl>
                                          </p:spTgt>
                                        </p:tgtEl>
                                        <p:attrNameLst>
                                          <p:attrName>style.visibility</p:attrName>
                                        </p:attrNameLst>
                                      </p:cBhvr>
                                      <p:to>
                                        <p:strVal val="visible"/>
                                      </p:to>
                                    </p:set>
                                    <p:animEffect transition="in" filter="wipe(left)">
                                      <p:cBhvr>
                                        <p:cTn id="17" dur="500"/>
                                        <p:tgtEl>
                                          <p:spTgt spid="26010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0106">
                                            <p:txEl>
                                              <p:pRg st="3" end="3"/>
                                            </p:txEl>
                                          </p:spTgt>
                                        </p:tgtEl>
                                        <p:attrNameLst>
                                          <p:attrName>style.visibility</p:attrName>
                                        </p:attrNameLst>
                                      </p:cBhvr>
                                      <p:to>
                                        <p:strVal val="visible"/>
                                      </p:to>
                                    </p:set>
                                    <p:animEffect transition="in" filter="wipe(left)">
                                      <p:cBhvr>
                                        <p:cTn id="22" dur="500"/>
                                        <p:tgtEl>
                                          <p:spTgt spid="26010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0106">
                                            <p:txEl>
                                              <p:pRg st="4" end="4"/>
                                            </p:txEl>
                                          </p:spTgt>
                                        </p:tgtEl>
                                        <p:attrNameLst>
                                          <p:attrName>style.visibility</p:attrName>
                                        </p:attrNameLst>
                                      </p:cBhvr>
                                      <p:to>
                                        <p:strVal val="visible"/>
                                      </p:to>
                                    </p:set>
                                    <p:animEffect transition="in" filter="wipe(left)">
                                      <p:cBhvr>
                                        <p:cTn id="27" dur="500"/>
                                        <p:tgtEl>
                                          <p:spTgt spid="26010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60106">
                                            <p:txEl>
                                              <p:pRg st="5" end="5"/>
                                            </p:txEl>
                                          </p:spTgt>
                                        </p:tgtEl>
                                        <p:attrNameLst>
                                          <p:attrName>style.visibility</p:attrName>
                                        </p:attrNameLst>
                                      </p:cBhvr>
                                      <p:to>
                                        <p:strVal val="visible"/>
                                      </p:to>
                                    </p:set>
                                    <p:animEffect transition="in" filter="wipe(left)">
                                      <p:cBhvr>
                                        <p:cTn id="32" dur="500"/>
                                        <p:tgtEl>
                                          <p:spTgt spid="2601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6"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544513" y="95250"/>
            <a:ext cx="7955193" cy="773458"/>
          </a:xfrm>
        </p:spPr>
        <p:txBody>
          <a:bodyPr/>
          <a:lstStyle/>
          <a:p>
            <a:r>
              <a:rPr lang="en-US" dirty="0" smtClean="0"/>
              <a:t>Learning Objectives Cont.</a:t>
            </a:r>
            <a:endParaRPr lang="en-US" dirty="0"/>
          </a:p>
        </p:txBody>
      </p:sp>
      <p:sp>
        <p:nvSpPr>
          <p:cNvPr id="548868" name="Rectangle 4"/>
          <p:cNvSpPr>
            <a:spLocks noGrp="1" noChangeArrowheads="1"/>
          </p:cNvSpPr>
          <p:nvPr>
            <p:ph sz="quarter" idx="13"/>
          </p:nvPr>
        </p:nvSpPr>
        <p:spPr>
          <a:xfrm>
            <a:off x="640123" y="1965325"/>
            <a:ext cx="7867925" cy="3474720"/>
          </a:xfrm>
        </p:spPr>
        <p:txBody>
          <a:bodyPr/>
          <a:lstStyle/>
          <a:p>
            <a:pPr marL="533400" indent="-533400" eaLnBrk="1" hangingPunct="1">
              <a:spcBef>
                <a:spcPct val="50000"/>
              </a:spcBef>
              <a:buClr>
                <a:srgbClr val="C00000"/>
              </a:buClr>
              <a:buFontTx/>
              <a:buAutoNum type="arabicPeriod" startAt="7"/>
              <a:defRPr/>
            </a:pPr>
            <a:r>
              <a:rPr lang="en-US" sz="2400" dirty="0" smtClean="0">
                <a:solidFill>
                  <a:srgbClr val="003366"/>
                </a:solidFill>
              </a:rPr>
              <a:t>Discuss the guidelines for acting ethically</a:t>
            </a:r>
          </a:p>
          <a:p>
            <a:pPr marL="533400" indent="-533400" eaLnBrk="1" hangingPunct="1">
              <a:spcBef>
                <a:spcPct val="50000"/>
              </a:spcBef>
              <a:buClr>
                <a:srgbClr val="C00000"/>
              </a:buClr>
              <a:buFontTx/>
              <a:buAutoNum type="arabicPeriod" startAt="7"/>
              <a:defRPr/>
            </a:pPr>
            <a:r>
              <a:rPr lang="en-US" sz="2400" dirty="0" smtClean="0">
                <a:solidFill>
                  <a:srgbClr val="003366"/>
                </a:solidFill>
              </a:rPr>
              <a:t>Explain the three approaches by businesses to social responsibility</a:t>
            </a:r>
          </a:p>
          <a:p>
            <a:pPr marL="533400" indent="-533400" eaLnBrk="1" hangingPunct="1">
              <a:spcBef>
                <a:spcPct val="50000"/>
              </a:spcBef>
              <a:buClr>
                <a:srgbClr val="C00000"/>
              </a:buClr>
              <a:buFontTx/>
              <a:buAutoNum type="arabicPeriod" startAt="7"/>
              <a:defRPr/>
            </a:pPr>
            <a:r>
              <a:rPr lang="en-US" sz="2400" dirty="0" smtClean="0">
                <a:solidFill>
                  <a:srgbClr val="003366"/>
                </a:solidFill>
              </a:rPr>
              <a:t>Explain the responsibilities businesses have to stakeholders</a:t>
            </a:r>
          </a:p>
          <a:p>
            <a:pPr marL="533400" indent="-533400" eaLnBrk="1" hangingPunct="1">
              <a:spcBef>
                <a:spcPct val="50000"/>
              </a:spcBef>
              <a:buClr>
                <a:srgbClr val="C00000"/>
              </a:buClr>
              <a:buFontTx/>
              <a:buAutoNum type="arabicPeriod" startAt="7"/>
              <a:defRPr/>
            </a:pPr>
            <a:r>
              <a:rPr lang="en-US" sz="2400" dirty="0" smtClean="0">
                <a:solidFill>
                  <a:srgbClr val="003366"/>
                </a:solidFill>
              </a:rPr>
              <a:t>Describe government’s role in promoting socially responsible conduct by businesses</a:t>
            </a:r>
          </a:p>
          <a:p>
            <a:pPr marL="533400" indent="-533400" eaLnBrk="1" hangingPunct="1">
              <a:spcBef>
                <a:spcPct val="50000"/>
              </a:spcBef>
              <a:buClr>
                <a:srgbClr val="C00000"/>
              </a:buClr>
              <a:buFontTx/>
              <a:buAutoNum type="arabicPeriod" startAt="7"/>
              <a:defRPr/>
            </a:pPr>
            <a:r>
              <a:rPr lang="en-US" sz="2400" dirty="0" smtClean="0">
                <a:solidFill>
                  <a:srgbClr val="003366"/>
                </a:solidFill>
              </a:rPr>
              <a:t>Discuss the ways in which businesses can promote socially responsible conduct</a:t>
            </a:r>
          </a:p>
        </p:txBody>
      </p:sp>
      <p:sp>
        <p:nvSpPr>
          <p:cNvPr id="548869" name="Rectangle 5"/>
          <p:cNvSpPr>
            <a:spLocks noChangeArrowheads="1"/>
          </p:cNvSpPr>
          <p:nvPr/>
        </p:nvSpPr>
        <p:spPr bwMode="blackWhite">
          <a:xfrm>
            <a:off x="544513" y="1143000"/>
            <a:ext cx="7227887" cy="822325"/>
          </a:xfrm>
          <a:prstGeom prst="rect">
            <a:avLst/>
          </a:prstGeom>
          <a:noFill/>
          <a:ln>
            <a:noFill/>
          </a:ln>
          <a:effectLst/>
          <a:extLst>
            <a:ext uri="{909E8E84-426E-40DD-AFC4-6F175D3DCCD1}">
              <a14:hiddenFill xmlns="" xmlns:a14="http://schemas.microsoft.com/office/drawing/2010/main">
                <a:solidFill>
                  <a:srgbClr val="CC6600"/>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rgbClr val="EAEAEA"/>
                  </a:outerShdw>
                </a:effectLst>
              </a14:hiddenEffects>
            </a:ext>
          </a:extLst>
        </p:spPr>
        <p:txBody>
          <a:bodyPr>
            <a:spAutoFit/>
          </a:bodyPr>
          <a:lstStyle/>
          <a:p>
            <a:pPr>
              <a:spcBef>
                <a:spcPct val="20000"/>
              </a:spcBef>
              <a:defRPr/>
            </a:pPr>
            <a:r>
              <a:rPr lang="en-US" sz="2400">
                <a:solidFill>
                  <a:srgbClr val="336699"/>
                </a:solidFill>
                <a:effectLst>
                  <a:outerShdw blurRad="38100" dist="38100" dir="2700000" algn="tl">
                    <a:srgbClr val="C0C0C0"/>
                  </a:outerShdw>
                </a:effectLst>
              </a:rPr>
              <a:t>After reading and studying this chapter, you should be able to:</a:t>
            </a:r>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3</a:t>
            </a:fld>
            <a:endParaRPr lang="en-US" dirty="0">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8868">
                                            <p:txEl>
                                              <p:pRg st="0" end="0"/>
                                            </p:txEl>
                                          </p:spTgt>
                                        </p:tgtEl>
                                        <p:attrNameLst>
                                          <p:attrName>style.visibility</p:attrName>
                                        </p:attrNameLst>
                                      </p:cBhvr>
                                      <p:to>
                                        <p:strVal val="visible"/>
                                      </p:to>
                                    </p:set>
                                    <p:animEffect transition="in" filter="wipe(left)">
                                      <p:cBhvr>
                                        <p:cTn id="7" dur="500"/>
                                        <p:tgtEl>
                                          <p:spTgt spid="5488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8868">
                                            <p:txEl>
                                              <p:pRg st="1" end="1"/>
                                            </p:txEl>
                                          </p:spTgt>
                                        </p:tgtEl>
                                        <p:attrNameLst>
                                          <p:attrName>style.visibility</p:attrName>
                                        </p:attrNameLst>
                                      </p:cBhvr>
                                      <p:to>
                                        <p:strVal val="visible"/>
                                      </p:to>
                                    </p:set>
                                    <p:animEffect transition="in" filter="wipe(left)">
                                      <p:cBhvr>
                                        <p:cTn id="12" dur="500"/>
                                        <p:tgtEl>
                                          <p:spTgt spid="5488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8868">
                                            <p:txEl>
                                              <p:pRg st="2" end="2"/>
                                            </p:txEl>
                                          </p:spTgt>
                                        </p:tgtEl>
                                        <p:attrNameLst>
                                          <p:attrName>style.visibility</p:attrName>
                                        </p:attrNameLst>
                                      </p:cBhvr>
                                      <p:to>
                                        <p:strVal val="visible"/>
                                      </p:to>
                                    </p:set>
                                    <p:animEffect transition="in" filter="wipe(left)">
                                      <p:cBhvr>
                                        <p:cTn id="17" dur="500"/>
                                        <p:tgtEl>
                                          <p:spTgt spid="5488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8868">
                                            <p:txEl>
                                              <p:pRg st="3" end="3"/>
                                            </p:txEl>
                                          </p:spTgt>
                                        </p:tgtEl>
                                        <p:attrNameLst>
                                          <p:attrName>style.visibility</p:attrName>
                                        </p:attrNameLst>
                                      </p:cBhvr>
                                      <p:to>
                                        <p:strVal val="visible"/>
                                      </p:to>
                                    </p:set>
                                    <p:animEffect transition="in" filter="wipe(left)">
                                      <p:cBhvr>
                                        <p:cTn id="22" dur="500"/>
                                        <p:tgtEl>
                                          <p:spTgt spid="54886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8868">
                                            <p:txEl>
                                              <p:pRg st="4" end="4"/>
                                            </p:txEl>
                                          </p:spTgt>
                                        </p:tgtEl>
                                        <p:attrNameLst>
                                          <p:attrName>style.visibility</p:attrName>
                                        </p:attrNameLst>
                                      </p:cBhvr>
                                      <p:to>
                                        <p:strVal val="visible"/>
                                      </p:to>
                                    </p:set>
                                    <p:animEffect transition="in" filter="wipe(left)">
                                      <p:cBhvr>
                                        <p:cTn id="27" dur="500"/>
                                        <p:tgtEl>
                                          <p:spTgt spid="5488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868"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548683" y="411513"/>
            <a:ext cx="7955193" cy="822951"/>
          </a:xfrm>
        </p:spPr>
        <p:txBody>
          <a:bodyPr/>
          <a:lstStyle/>
          <a:p>
            <a:pPr eaLnBrk="1" hangingPunct="1">
              <a:defRPr/>
            </a:pPr>
            <a:r>
              <a:rPr lang="en-US" dirty="0" smtClean="0"/>
              <a:t>Managing Ethically</a:t>
            </a:r>
          </a:p>
        </p:txBody>
      </p:sp>
      <p:sp>
        <p:nvSpPr>
          <p:cNvPr id="626691" name="Rectangle 3"/>
          <p:cNvSpPr>
            <a:spLocks noGrp="1" noChangeArrowheads="1"/>
          </p:cNvSpPr>
          <p:nvPr>
            <p:ph sz="quarter" idx="13"/>
          </p:nvPr>
        </p:nvSpPr>
        <p:spPr>
          <a:xfrm>
            <a:off x="731562" y="1508781"/>
            <a:ext cx="7406559" cy="4389072"/>
          </a:xfrm>
        </p:spPr>
        <p:txBody>
          <a:bodyPr/>
          <a:lstStyle/>
          <a:p>
            <a:pPr eaLnBrk="1" hangingPunct="1">
              <a:spcBef>
                <a:spcPct val="40000"/>
              </a:spcBef>
              <a:defRPr/>
            </a:pPr>
            <a:r>
              <a:rPr lang="en-US" dirty="0" smtClean="0"/>
              <a:t>Ethics</a:t>
            </a:r>
          </a:p>
          <a:p>
            <a:pPr lvl="1" eaLnBrk="1" hangingPunct="1">
              <a:spcBef>
                <a:spcPct val="40000"/>
              </a:spcBef>
              <a:defRPr/>
            </a:pPr>
            <a:r>
              <a:rPr lang="en-US" dirty="0" smtClean="0"/>
              <a:t>Is the branch of philosophy concerned with human values and conduct, moral duty, and obligation.</a:t>
            </a:r>
          </a:p>
          <a:p>
            <a:pPr lvl="1" eaLnBrk="1" hangingPunct="1">
              <a:spcBef>
                <a:spcPct val="40000"/>
              </a:spcBef>
              <a:defRPr/>
            </a:pPr>
            <a:r>
              <a:rPr lang="en-US" dirty="0" smtClean="0"/>
              <a:t>Is concerned with what constitutes right and wrong human conduct, values, beliefs, and attitudes in light of a specific set of circumstances.</a:t>
            </a:r>
          </a:p>
          <a:p>
            <a:pPr eaLnBrk="1" hangingPunct="1">
              <a:spcBef>
                <a:spcPct val="40000"/>
              </a:spcBef>
              <a:defRPr/>
            </a:pPr>
            <a:r>
              <a:rPr lang="en-US" dirty="0" smtClean="0"/>
              <a:t>Business Ethics</a:t>
            </a:r>
          </a:p>
          <a:p>
            <a:pPr lvl="1" eaLnBrk="1" hangingPunct="1">
              <a:spcBef>
                <a:spcPct val="40000"/>
              </a:spcBef>
              <a:defRPr/>
            </a:pPr>
            <a:r>
              <a:rPr lang="en-US" dirty="0" smtClean="0"/>
              <a:t>Are the rules or standards governing the conduct of persons or members of organizations in the field of commerce.</a:t>
            </a:r>
          </a:p>
        </p:txBody>
      </p:sp>
      <p:sp>
        <p:nvSpPr>
          <p:cNvPr id="6"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32" name="Rectangle 20"/>
          <p:cNvSpPr>
            <a:spLocks noGrp="1" noChangeArrowheads="1"/>
          </p:cNvSpPr>
          <p:nvPr>
            <p:ph type="title"/>
          </p:nvPr>
        </p:nvSpPr>
        <p:spPr>
          <a:xfrm>
            <a:off x="548683" y="411513"/>
            <a:ext cx="7955193" cy="914390"/>
          </a:xfrm>
        </p:spPr>
        <p:txBody>
          <a:bodyPr/>
          <a:lstStyle/>
          <a:p>
            <a:pPr eaLnBrk="1" hangingPunct="1">
              <a:defRPr/>
            </a:pPr>
            <a:r>
              <a:rPr lang="en-US" sz="4000" dirty="0" smtClean="0"/>
              <a:t>Categories of Ethical Theories</a:t>
            </a:r>
          </a:p>
        </p:txBody>
      </p:sp>
      <p:sp>
        <p:nvSpPr>
          <p:cNvPr id="627720" name="Text Box 8"/>
          <p:cNvSpPr txBox="1">
            <a:spLocks noChangeArrowheads="1"/>
          </p:cNvSpPr>
          <p:nvPr/>
        </p:nvSpPr>
        <p:spPr bwMode="blackWhite">
          <a:xfrm>
            <a:off x="2172561" y="1631950"/>
            <a:ext cx="4572000" cy="84772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2400" b="1">
                <a:solidFill>
                  <a:schemeClr val="bg1"/>
                </a:solidFill>
                <a:effectLst>
                  <a:outerShdw blurRad="38100" dist="38100" dir="2700000" algn="tl">
                    <a:srgbClr val="000000"/>
                  </a:outerShdw>
                </a:effectLst>
              </a:rPr>
              <a:t>Ethical Theories</a:t>
            </a:r>
          </a:p>
        </p:txBody>
      </p:sp>
      <p:grpSp>
        <p:nvGrpSpPr>
          <p:cNvPr id="627721" name="Group 9"/>
          <p:cNvGrpSpPr>
            <a:grpSpLocks/>
          </p:cNvGrpSpPr>
          <p:nvPr/>
        </p:nvGrpSpPr>
        <p:grpSpPr bwMode="auto">
          <a:xfrm>
            <a:off x="731838" y="2479675"/>
            <a:ext cx="7954963" cy="3213100"/>
            <a:chOff x="461" y="1386"/>
            <a:chExt cx="5011" cy="2024"/>
          </a:xfrm>
        </p:grpSpPr>
        <p:grpSp>
          <p:nvGrpSpPr>
            <p:cNvPr id="17418" name="Group 10"/>
            <p:cNvGrpSpPr>
              <a:grpSpLocks/>
            </p:cNvGrpSpPr>
            <p:nvPr/>
          </p:nvGrpSpPr>
          <p:grpSpPr bwMode="auto">
            <a:xfrm>
              <a:off x="2324" y="1386"/>
              <a:ext cx="1112" cy="233"/>
              <a:chOff x="2324" y="1386"/>
              <a:chExt cx="1112" cy="233"/>
            </a:xfrm>
          </p:grpSpPr>
          <p:sp>
            <p:nvSpPr>
              <p:cNvPr id="17426" name="_s1030"/>
              <p:cNvSpPr>
                <a:spLocks noChangeShapeType="1"/>
              </p:cNvSpPr>
              <p:nvPr/>
            </p:nvSpPr>
            <p:spPr bwMode="auto">
              <a:xfrm flipH="1">
                <a:off x="2324" y="1386"/>
                <a:ext cx="277" cy="233"/>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7427" name="_s1032"/>
              <p:cNvSpPr>
                <a:spLocks noChangeShapeType="1"/>
              </p:cNvSpPr>
              <p:nvPr/>
            </p:nvSpPr>
            <p:spPr bwMode="auto">
              <a:xfrm>
                <a:off x="3158" y="1386"/>
                <a:ext cx="278" cy="233"/>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grpSp>
          <p:nvGrpSpPr>
            <p:cNvPr id="17419" name="Group 13"/>
            <p:cNvGrpSpPr>
              <a:grpSpLocks/>
            </p:cNvGrpSpPr>
            <p:nvPr/>
          </p:nvGrpSpPr>
          <p:grpSpPr bwMode="auto">
            <a:xfrm>
              <a:off x="461" y="1580"/>
              <a:ext cx="5011" cy="1830"/>
              <a:chOff x="461" y="1580"/>
              <a:chExt cx="5011" cy="1830"/>
            </a:xfrm>
          </p:grpSpPr>
          <p:sp>
            <p:nvSpPr>
              <p:cNvPr id="17425" name="Text Box 16"/>
              <p:cNvSpPr txBox="1">
                <a:spLocks noChangeArrowheads="1"/>
              </p:cNvSpPr>
              <p:nvPr/>
            </p:nvSpPr>
            <p:spPr bwMode="blackWhite">
              <a:xfrm>
                <a:off x="461" y="1619"/>
                <a:ext cx="2187" cy="1509"/>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2000" b="1" dirty="0"/>
                  <a:t>Consequential Principles</a:t>
                </a:r>
              </a:p>
              <a:p>
                <a:pPr algn="ctr" eaLnBrk="1" hangingPunct="1">
                  <a:spcBef>
                    <a:spcPct val="50000"/>
                  </a:spcBef>
                </a:pPr>
                <a:r>
                  <a:rPr lang="en-US" sz="1800" dirty="0"/>
                  <a:t>Judge the ethics of a particular situation by the consequences of that action</a:t>
                </a:r>
                <a:r>
                  <a:rPr lang="en-US" sz="1800" dirty="0" smtClean="0"/>
                  <a:t>. Determines </a:t>
                </a:r>
                <a:r>
                  <a:rPr lang="en-US" sz="1800" dirty="0"/>
                  <a:t>the “rightness” or “wrongness” of any action by determining the ratio of good to evil that the action will produce.</a:t>
                </a:r>
              </a:p>
              <a:p>
                <a:pPr algn="ctr" eaLnBrk="1" hangingPunct="1">
                  <a:spcBef>
                    <a:spcPct val="50000"/>
                  </a:spcBef>
                </a:pPr>
                <a:endParaRPr lang="en-US" sz="1800" dirty="0"/>
              </a:p>
            </p:txBody>
          </p:sp>
          <p:grpSp>
            <p:nvGrpSpPr>
              <p:cNvPr id="17421" name="Group 17"/>
              <p:cNvGrpSpPr>
                <a:grpSpLocks/>
              </p:cNvGrpSpPr>
              <p:nvPr/>
            </p:nvGrpSpPr>
            <p:grpSpPr bwMode="auto">
              <a:xfrm>
                <a:off x="3158" y="1580"/>
                <a:ext cx="2314" cy="1830"/>
                <a:chOff x="3158" y="1580"/>
                <a:chExt cx="2314" cy="1830"/>
              </a:xfrm>
            </p:grpSpPr>
            <p:pic>
              <p:nvPicPr>
                <p:cNvPr id="17422" name="Picture 18"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60" y="1580"/>
                  <a:ext cx="2212" cy="18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23" name="Text Box 19"/>
                <p:cNvSpPr txBox="1">
                  <a:spLocks noChangeArrowheads="1"/>
                </p:cNvSpPr>
                <p:nvPr/>
              </p:nvSpPr>
              <p:spPr bwMode="blackWhite">
                <a:xfrm>
                  <a:off x="3158" y="1608"/>
                  <a:ext cx="2026" cy="1509"/>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2000" b="1" dirty="0" err="1"/>
                    <a:t>Nonconsequential</a:t>
                  </a:r>
                  <a:r>
                    <a:rPr lang="en-US" sz="2000" b="1" dirty="0"/>
                    <a:t> </a:t>
                  </a:r>
                  <a:r>
                    <a:rPr lang="en-US" sz="2000" b="1" dirty="0" smtClean="0"/>
                    <a:t>Principles</a:t>
                  </a:r>
                </a:p>
                <a:p>
                  <a:pPr algn="ctr" eaLnBrk="1" hangingPunct="1">
                    <a:spcBef>
                      <a:spcPct val="50000"/>
                    </a:spcBef>
                  </a:pPr>
                  <a:r>
                    <a:rPr lang="en-US" sz="1800" dirty="0"/>
                    <a:t>A person acts ethically if that person is faithful regardless of the consequences that follow from being faithful to that </a:t>
                  </a:r>
                  <a:r>
                    <a:rPr lang="en-US" sz="1800" dirty="0" smtClean="0"/>
                    <a:t>duty.</a:t>
                  </a:r>
                  <a:endParaRPr lang="en-US" sz="1800" dirty="0"/>
                </a:p>
              </p:txBody>
            </p:sp>
          </p:grpSp>
        </p:grpSp>
      </p:grpSp>
      <p:grpSp>
        <p:nvGrpSpPr>
          <p:cNvPr id="17415" name="Group 21"/>
          <p:cNvGrpSpPr>
            <a:grpSpLocks/>
          </p:cNvGrpSpPr>
          <p:nvPr/>
        </p:nvGrpSpPr>
        <p:grpSpPr bwMode="auto">
          <a:xfrm>
            <a:off x="274638" y="1417342"/>
            <a:ext cx="8594725" cy="4663389"/>
            <a:chOff x="173" y="144"/>
            <a:chExt cx="5414" cy="3981"/>
          </a:xfrm>
        </p:grpSpPr>
        <p:sp>
          <p:nvSpPr>
            <p:cNvPr id="17416" name="AutoShape 22"/>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7" name="Oval 23"/>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a:t>
              </a:r>
            </a:p>
          </p:txBody>
        </p:sp>
      </p:grpSp>
      <p:sp>
        <p:nvSpPr>
          <p:cNvPr id="23"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627721"/>
                                        </p:tgtEl>
                                        <p:attrNameLst>
                                          <p:attrName>style.visibility</p:attrName>
                                        </p:attrNameLst>
                                      </p:cBhvr>
                                      <p:to>
                                        <p:strVal val="visible"/>
                                      </p:to>
                                    </p:set>
                                    <p:animEffect transition="in" filter="wipe(up)">
                                      <p:cBhvr>
                                        <p:cTn id="7" dur="1000"/>
                                        <p:tgtEl>
                                          <p:spTgt spid="627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6" name="Rectangle 4"/>
          <p:cNvSpPr>
            <a:spLocks noGrp="1" noChangeArrowheads="1"/>
          </p:cNvSpPr>
          <p:nvPr>
            <p:ph type="title"/>
          </p:nvPr>
        </p:nvSpPr>
        <p:spPr>
          <a:xfrm>
            <a:off x="548683" y="411513"/>
            <a:ext cx="7955193" cy="1005829"/>
          </a:xfrm>
        </p:spPr>
        <p:txBody>
          <a:bodyPr/>
          <a:lstStyle/>
          <a:p>
            <a:pPr eaLnBrk="1" hangingPunct="1">
              <a:defRPr/>
            </a:pPr>
            <a:r>
              <a:rPr lang="en-US" smtClean="0"/>
              <a:t>Balancing Demands</a:t>
            </a:r>
          </a:p>
        </p:txBody>
      </p:sp>
      <p:grpSp>
        <p:nvGrpSpPr>
          <p:cNvPr id="632840" name="Group 8"/>
          <p:cNvGrpSpPr>
            <a:grpSpLocks/>
          </p:cNvGrpSpPr>
          <p:nvPr/>
        </p:nvGrpSpPr>
        <p:grpSpPr bwMode="auto">
          <a:xfrm>
            <a:off x="823001" y="1955815"/>
            <a:ext cx="7359650" cy="2593975"/>
            <a:chOff x="575" y="994"/>
            <a:chExt cx="4636" cy="1634"/>
          </a:xfrm>
        </p:grpSpPr>
        <p:sp>
          <p:nvSpPr>
            <p:cNvPr id="18439" name="Rectangle 6"/>
            <p:cNvSpPr>
              <a:spLocks noChangeArrowheads="1"/>
            </p:cNvSpPr>
            <p:nvPr/>
          </p:nvSpPr>
          <p:spPr bwMode="auto">
            <a:xfrm>
              <a:off x="575" y="994"/>
              <a:ext cx="1871" cy="1458"/>
            </a:xfrm>
            <a:prstGeom prst="rect">
              <a:avLst/>
            </a:prstGeom>
            <a:solidFill>
              <a:srgbClr val="CCECFF"/>
            </a:solidFill>
            <a:ln w="3175">
              <a:solidFill>
                <a:schemeClr val="tx1"/>
              </a:solidFill>
              <a:miter lim="800000"/>
              <a:headEnd/>
              <a:tailEnd/>
            </a:ln>
            <a:effectLst>
              <a:outerShdw dist="107763" dir="2700000" algn="ctr" rotWithShape="0">
                <a:srgbClr val="B2B2B2">
                  <a:alpha val="50000"/>
                </a:srgbClr>
              </a:outerShdw>
            </a:effectLst>
          </p:spPr>
          <p:txBody>
            <a:bodyPr tIns="137160" anchorCtr="1"/>
            <a:lstStyle/>
            <a:p>
              <a:r>
                <a:rPr lang="en-US" sz="2000" b="1"/>
                <a:t>Conflicting demands on those who manage institutions and hold power</a:t>
              </a:r>
            </a:p>
          </p:txBody>
        </p:sp>
        <p:sp>
          <p:nvSpPr>
            <p:cNvPr id="18440" name="Rectangle 7"/>
            <p:cNvSpPr>
              <a:spLocks noChangeArrowheads="1"/>
            </p:cNvSpPr>
            <p:nvPr/>
          </p:nvSpPr>
          <p:spPr bwMode="auto">
            <a:xfrm>
              <a:off x="3340" y="1170"/>
              <a:ext cx="1871" cy="1458"/>
            </a:xfrm>
            <a:prstGeom prst="rect">
              <a:avLst/>
            </a:prstGeom>
            <a:solidFill>
              <a:srgbClr val="CCECFF"/>
            </a:solidFill>
            <a:ln w="3175" algn="ctr">
              <a:solidFill>
                <a:schemeClr val="tx1"/>
              </a:solidFill>
              <a:miter lim="800000"/>
              <a:headEnd/>
              <a:tailEnd/>
            </a:ln>
            <a:effectLst>
              <a:outerShdw dist="107763" dir="2700000" algn="ctr" rotWithShape="0">
                <a:srgbClr val="B2B2B2">
                  <a:alpha val="50000"/>
                </a:srgbClr>
              </a:outerShdw>
            </a:effectLst>
          </p:spPr>
          <p:txBody>
            <a:bodyPr tIns="137160" anchorCtr="1"/>
            <a:lstStyle/>
            <a:p>
              <a:r>
                <a:rPr lang="en-US" sz="2000" b="1"/>
                <a:t>Consequences of management decisions that affect more people and environments than ever before</a:t>
              </a:r>
            </a:p>
          </p:txBody>
        </p:sp>
      </p:grpSp>
      <p:sp>
        <p:nvSpPr>
          <p:cNvPr id="3" name="Half Frame 2"/>
          <p:cNvSpPr/>
          <p:nvPr/>
        </p:nvSpPr>
        <p:spPr>
          <a:xfrm rot="2784213">
            <a:off x="4007069" y="4921273"/>
            <a:ext cx="902361" cy="977370"/>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5" name="Straight Connector 4"/>
          <p:cNvCxnSpPr/>
          <p:nvPr/>
        </p:nvCxnSpPr>
        <p:spPr>
          <a:xfrm>
            <a:off x="823001" y="4526268"/>
            <a:ext cx="7223681" cy="45719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9"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6</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32840"/>
                                        </p:tgtEl>
                                        <p:attrNameLst>
                                          <p:attrName>style.visibility</p:attrName>
                                        </p:attrNameLst>
                                      </p:cBhvr>
                                      <p:to>
                                        <p:strVal val="visible"/>
                                      </p:to>
                                    </p:set>
                                    <p:animEffect transition="in" filter="wipe(down)">
                                      <p:cBhvr>
                                        <p:cTn id="7" dur="1000"/>
                                        <p:tgtEl>
                                          <p:spTgt spid="632840"/>
                                        </p:tgtEl>
                                      </p:cBhvr>
                                    </p:animEffect>
                                  </p:childTnLst>
                                </p:cTn>
                              </p:par>
                              <p:par>
                                <p:cTn id="8" presetID="32" presetClass="emph" presetSubtype="0" fill="hold" nodeType="withEffect">
                                  <p:stCondLst>
                                    <p:cond delay="0"/>
                                  </p:stCondLst>
                                  <p:childTnLst>
                                    <p:animRot by="120000">
                                      <p:cBhvr>
                                        <p:cTn id="9" dur="100" fill="hold">
                                          <p:stCondLst>
                                            <p:cond delay="0"/>
                                          </p:stCondLst>
                                        </p:cTn>
                                        <p:tgtEl>
                                          <p:spTgt spid="5"/>
                                        </p:tgtEl>
                                        <p:attrNameLst>
                                          <p:attrName>r</p:attrName>
                                        </p:attrNameLst>
                                      </p:cBhvr>
                                    </p:animRot>
                                    <p:animRot by="-240000">
                                      <p:cBhvr>
                                        <p:cTn id="10" dur="200" fill="hold">
                                          <p:stCondLst>
                                            <p:cond delay="200"/>
                                          </p:stCondLst>
                                        </p:cTn>
                                        <p:tgtEl>
                                          <p:spTgt spid="5"/>
                                        </p:tgtEl>
                                        <p:attrNameLst>
                                          <p:attrName>r</p:attrName>
                                        </p:attrNameLst>
                                      </p:cBhvr>
                                    </p:animRot>
                                    <p:animRot by="240000">
                                      <p:cBhvr>
                                        <p:cTn id="11" dur="200" fill="hold">
                                          <p:stCondLst>
                                            <p:cond delay="400"/>
                                          </p:stCondLst>
                                        </p:cTn>
                                        <p:tgtEl>
                                          <p:spTgt spid="5"/>
                                        </p:tgtEl>
                                        <p:attrNameLst>
                                          <p:attrName>r</p:attrName>
                                        </p:attrNameLst>
                                      </p:cBhvr>
                                    </p:animRot>
                                    <p:animRot by="-240000">
                                      <p:cBhvr>
                                        <p:cTn id="12" dur="200" fill="hold">
                                          <p:stCondLst>
                                            <p:cond delay="600"/>
                                          </p:stCondLst>
                                        </p:cTn>
                                        <p:tgtEl>
                                          <p:spTgt spid="5"/>
                                        </p:tgtEl>
                                        <p:attrNameLst>
                                          <p:attrName>r</p:attrName>
                                        </p:attrNameLst>
                                      </p:cBhvr>
                                    </p:animRot>
                                    <p:animRot by="120000">
                                      <p:cBhvr>
                                        <p:cTn id="13"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TQM Foundation</a:t>
            </a:r>
            <a:endParaRPr lang="en-US" dirty="0"/>
          </a:p>
        </p:txBody>
      </p:sp>
      <p:sp>
        <p:nvSpPr>
          <p:cNvPr id="6" name="Slide Number Placeholder 5"/>
          <p:cNvSpPr>
            <a:spLocks noGrp="1"/>
          </p:cNvSpPr>
          <p:nvPr>
            <p:ph type="sldNum" sz="quarter" idx="15"/>
          </p:nvPr>
        </p:nvSpPr>
        <p:spPr/>
        <p:txBody>
          <a:bodyPr/>
          <a:lstStyle/>
          <a:p>
            <a:pPr>
              <a:defRPr/>
            </a:pPr>
            <a:r>
              <a:rPr lang="en-US" smtClean="0"/>
              <a:t>3–</a:t>
            </a:r>
            <a:fld id="{8DFC269A-4359-4382-8E32-090E7A4C3DD3}" type="slidenum">
              <a:rPr lang="en-US" smtClean="0"/>
              <a:pPr>
                <a:defRPr/>
              </a:pPr>
              <a:t>7</a:t>
            </a:fld>
            <a:endParaRPr lang="en-US"/>
          </a:p>
        </p:txBody>
      </p:sp>
      <p:sp>
        <p:nvSpPr>
          <p:cNvPr id="11" name="TextBox 10"/>
          <p:cNvSpPr txBox="1"/>
          <p:nvPr/>
        </p:nvSpPr>
        <p:spPr>
          <a:xfrm>
            <a:off x="457245" y="1753482"/>
            <a:ext cx="8412387" cy="400110"/>
          </a:xfrm>
          <a:prstGeom prst="rect">
            <a:avLst/>
          </a:prstGeom>
          <a:noFill/>
        </p:spPr>
        <p:txBody>
          <a:bodyPr wrap="square" rtlCol="0">
            <a:spAutoFit/>
          </a:bodyPr>
          <a:lstStyle/>
          <a:p>
            <a:r>
              <a:rPr lang="en-US" sz="2000" dirty="0" smtClean="0"/>
              <a:t>The foundation of Total Quality Management is ethics, integrity and trust.</a:t>
            </a:r>
            <a:endParaRPr lang="en-US" sz="2000" dirty="0"/>
          </a:p>
        </p:txBody>
      </p:sp>
      <p:sp>
        <p:nvSpPr>
          <p:cNvPr id="12" name="TextBox 11"/>
          <p:cNvSpPr txBox="1"/>
          <p:nvPr/>
        </p:nvSpPr>
        <p:spPr>
          <a:xfrm>
            <a:off x="731561" y="5428845"/>
            <a:ext cx="7132243" cy="400110"/>
          </a:xfrm>
          <a:prstGeom prst="rect">
            <a:avLst/>
          </a:prstGeom>
          <a:noFill/>
        </p:spPr>
        <p:txBody>
          <a:bodyPr wrap="square" rtlCol="0">
            <a:spAutoFit/>
          </a:bodyPr>
          <a:lstStyle/>
          <a:p>
            <a:r>
              <a:rPr lang="en-US" dirty="0" smtClean="0"/>
              <a:t>Source: </a:t>
            </a:r>
            <a:r>
              <a:rPr lang="en-US" dirty="0" err="1" smtClean="0"/>
              <a:t>Padhi</a:t>
            </a:r>
            <a:r>
              <a:rPr lang="en-US" dirty="0" smtClean="0"/>
              <a:t>, </a:t>
            </a:r>
            <a:r>
              <a:rPr lang="en-US" dirty="0" err="1" smtClean="0"/>
              <a:t>Nayantara</a:t>
            </a:r>
            <a:r>
              <a:rPr lang="en-US" dirty="0" smtClean="0"/>
              <a:t>, </a:t>
            </a:r>
            <a:r>
              <a:rPr lang="en-US" dirty="0" err="1" smtClean="0"/>
              <a:t>SixSigma</a:t>
            </a:r>
            <a:r>
              <a:rPr lang="en-US" dirty="0" smtClean="0"/>
              <a:t>, “The Eight Elements of </a:t>
            </a:r>
            <a:r>
              <a:rPr lang="en-US" dirty="0"/>
              <a:t>T</a:t>
            </a:r>
            <a:r>
              <a:rPr lang="en-US" dirty="0" smtClean="0"/>
              <a:t>QM,” http://www.isixsigma.com/index.php?options-com_k2&amp;view-item&amp;id-1333:the-eight-elements-of-tqm&amp;Itemid-179.</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731290" y="2148853"/>
            <a:ext cx="3303734" cy="3232771"/>
          </a:xfrm>
          <a:prstGeom prst="rect">
            <a:avLst/>
          </a:prstGeom>
          <a:noFill/>
          <a:ln w="9525">
            <a:noFill/>
            <a:miter lim="800000"/>
            <a:headEnd/>
            <a:tailEnd/>
          </a:ln>
        </p:spPr>
      </p:pic>
    </p:spTree>
    <p:extLst>
      <p:ext uri="{BB962C8B-B14F-4D97-AF65-F5344CB8AC3E}">
        <p14:creationId xmlns="" xmlns:p14="http://schemas.microsoft.com/office/powerpoint/2010/main" val="22092531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548683" y="411513"/>
            <a:ext cx="7955193" cy="822951"/>
          </a:xfrm>
        </p:spPr>
        <p:txBody>
          <a:bodyPr/>
          <a:lstStyle/>
          <a:p>
            <a:pPr eaLnBrk="1" hangingPunct="1">
              <a:defRPr/>
            </a:pPr>
            <a:r>
              <a:rPr lang="en-US" sz="3600" dirty="0" smtClean="0"/>
              <a:t>Individuals and Ethical Conduct</a:t>
            </a:r>
          </a:p>
        </p:txBody>
      </p:sp>
      <p:sp>
        <p:nvSpPr>
          <p:cNvPr id="631811" name="Rectangle 3"/>
          <p:cNvSpPr>
            <a:spLocks noGrp="1" noChangeArrowheads="1"/>
          </p:cNvSpPr>
          <p:nvPr>
            <p:ph sz="quarter" idx="13"/>
          </p:nvPr>
        </p:nvSpPr>
        <p:spPr>
          <a:xfrm>
            <a:off x="1188757" y="1337477"/>
            <a:ext cx="6400800" cy="3474720"/>
          </a:xfrm>
        </p:spPr>
        <p:txBody>
          <a:bodyPr/>
          <a:lstStyle/>
          <a:p>
            <a:pPr eaLnBrk="1" hangingPunct="1">
              <a:defRPr/>
            </a:pPr>
            <a:r>
              <a:rPr lang="en-US" dirty="0" smtClean="0"/>
              <a:t>Morality</a:t>
            </a:r>
          </a:p>
          <a:p>
            <a:pPr lvl="1" eaLnBrk="1" hangingPunct="1">
              <a:defRPr/>
            </a:pPr>
            <a:r>
              <a:rPr lang="en-US" dirty="0" smtClean="0"/>
              <a:t>The core values and beliefs that act as a guide (i.e., conscience) when individuals formulate courses of action</a:t>
            </a:r>
          </a:p>
        </p:txBody>
      </p:sp>
      <p:grpSp>
        <p:nvGrpSpPr>
          <p:cNvPr id="631827" name="Group 19"/>
          <p:cNvGrpSpPr>
            <a:grpSpLocks/>
          </p:cNvGrpSpPr>
          <p:nvPr/>
        </p:nvGrpSpPr>
        <p:grpSpPr bwMode="auto">
          <a:xfrm>
            <a:off x="1217613" y="2740025"/>
            <a:ext cx="6880225" cy="3706813"/>
            <a:chOff x="767" y="977"/>
            <a:chExt cx="4334" cy="2335"/>
          </a:xfrm>
        </p:grpSpPr>
        <p:sp>
          <p:nvSpPr>
            <p:cNvPr id="19466" name="_s1030"/>
            <p:cNvSpPr>
              <a:spLocks noChangeShapeType="1"/>
            </p:cNvSpPr>
            <p:nvPr/>
          </p:nvSpPr>
          <p:spPr bwMode="auto">
            <a:xfrm flipH="1">
              <a:off x="2324" y="2419"/>
              <a:ext cx="277" cy="233"/>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67" name="_s1032"/>
            <p:cNvSpPr>
              <a:spLocks noChangeShapeType="1"/>
            </p:cNvSpPr>
            <p:nvPr/>
          </p:nvSpPr>
          <p:spPr bwMode="auto">
            <a:xfrm>
              <a:off x="3158" y="2419"/>
              <a:ext cx="278" cy="233"/>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68" name="_s1034"/>
            <p:cNvSpPr>
              <a:spLocks noChangeShapeType="1"/>
            </p:cNvSpPr>
            <p:nvPr/>
          </p:nvSpPr>
          <p:spPr bwMode="auto">
            <a:xfrm flipV="1">
              <a:off x="3453" y="2007"/>
              <a:ext cx="337" cy="72"/>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69" name="_s1036"/>
            <p:cNvSpPr>
              <a:spLocks noChangeShapeType="1"/>
            </p:cNvSpPr>
            <p:nvPr/>
          </p:nvSpPr>
          <p:spPr bwMode="auto">
            <a:xfrm flipV="1">
              <a:off x="2879" y="1529"/>
              <a:ext cx="0" cy="35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pic>
          <p:nvPicPr>
            <p:cNvPr id="19470" name="Picture 2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977"/>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1" name="Text Box 25"/>
            <p:cNvSpPr txBox="1">
              <a:spLocks noChangeArrowheads="1"/>
            </p:cNvSpPr>
            <p:nvPr/>
          </p:nvSpPr>
          <p:spPr bwMode="auto">
            <a:xfrm>
              <a:off x="2307" y="1005"/>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Religious Beliefs and Training</a:t>
              </a:r>
            </a:p>
          </p:txBody>
        </p:sp>
        <p:pic>
          <p:nvPicPr>
            <p:cNvPr id="19472" name="Picture 26"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07" y="172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3" name="Text Box 27"/>
            <p:cNvSpPr txBox="1">
              <a:spLocks noChangeArrowheads="1"/>
            </p:cNvSpPr>
            <p:nvPr/>
          </p:nvSpPr>
          <p:spPr bwMode="auto">
            <a:xfrm>
              <a:off x="3781" y="1754"/>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Educational Background</a:t>
              </a:r>
            </a:p>
          </p:txBody>
        </p:sp>
        <p:pic>
          <p:nvPicPr>
            <p:cNvPr id="19474" name="Picture 28"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7" y="172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75" name="Picture 29"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186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31838" name="Text Box 30"/>
            <p:cNvSpPr txBox="1">
              <a:spLocks noChangeArrowheads="1"/>
            </p:cNvSpPr>
            <p:nvPr/>
          </p:nvSpPr>
          <p:spPr bwMode="blackWhite">
            <a:xfrm>
              <a:off x="2307" y="1888"/>
              <a:ext cx="1146" cy="534"/>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1800" b="1">
                  <a:solidFill>
                    <a:schemeClr val="bg1"/>
                  </a:solidFill>
                  <a:effectLst>
                    <a:outerShdw blurRad="38100" dist="38100" dir="2700000" algn="tl">
                      <a:srgbClr val="000000"/>
                    </a:outerShdw>
                  </a:effectLst>
                </a:rPr>
                <a:t>Personal Code of Ethics</a:t>
              </a:r>
            </a:p>
          </p:txBody>
        </p:sp>
        <p:pic>
          <p:nvPicPr>
            <p:cNvPr id="19477" name="Picture 31"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1" y="261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8" name="Text Box 32"/>
            <p:cNvSpPr txBox="1">
              <a:spLocks noChangeArrowheads="1"/>
            </p:cNvSpPr>
            <p:nvPr/>
          </p:nvSpPr>
          <p:spPr bwMode="auto">
            <a:xfrm>
              <a:off x="1275" y="2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Family and </a:t>
              </a:r>
              <a:br>
                <a:rPr lang="en-US" sz="1600" b="1"/>
              </a:br>
              <a:r>
                <a:rPr lang="en-US" sz="1600" b="1"/>
                <a:t>Peer Group</a:t>
              </a:r>
            </a:p>
          </p:txBody>
        </p:sp>
        <p:pic>
          <p:nvPicPr>
            <p:cNvPr id="19479" name="Picture 33"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60" y="2613"/>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80" name="Text Box 34"/>
            <p:cNvSpPr txBox="1">
              <a:spLocks noChangeArrowheads="1"/>
            </p:cNvSpPr>
            <p:nvPr/>
          </p:nvSpPr>
          <p:spPr bwMode="auto">
            <a:xfrm>
              <a:off x="3334" y="2641"/>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Political and Economic Philosophy</a:t>
              </a:r>
            </a:p>
          </p:txBody>
        </p:sp>
        <p:sp>
          <p:nvSpPr>
            <p:cNvPr id="19481" name="_s1028"/>
            <p:cNvSpPr>
              <a:spLocks noChangeShapeType="1"/>
            </p:cNvSpPr>
            <p:nvPr/>
          </p:nvSpPr>
          <p:spPr bwMode="auto">
            <a:xfrm flipH="1" flipV="1">
              <a:off x="1980" y="2008"/>
              <a:ext cx="324" cy="6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82" name="Text Box 36"/>
            <p:cNvSpPr txBox="1">
              <a:spLocks noChangeArrowheads="1"/>
            </p:cNvSpPr>
            <p:nvPr/>
          </p:nvSpPr>
          <p:spPr bwMode="auto">
            <a:xfrm>
              <a:off x="841" y="1754"/>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Work</a:t>
              </a:r>
              <a:br>
                <a:rPr lang="en-US" sz="1600" b="1"/>
              </a:br>
              <a:r>
                <a:rPr lang="en-US" sz="1600" b="1"/>
                <a:t>Experience</a:t>
              </a:r>
            </a:p>
          </p:txBody>
        </p:sp>
      </p:grpSp>
      <p:grpSp>
        <p:nvGrpSpPr>
          <p:cNvPr id="19463" name="Group 37"/>
          <p:cNvGrpSpPr>
            <a:grpSpLocks/>
          </p:cNvGrpSpPr>
          <p:nvPr/>
        </p:nvGrpSpPr>
        <p:grpSpPr bwMode="auto">
          <a:xfrm>
            <a:off x="274638" y="1325903"/>
            <a:ext cx="8594725" cy="5055928"/>
            <a:chOff x="173" y="144"/>
            <a:chExt cx="5414" cy="3981"/>
          </a:xfrm>
        </p:grpSpPr>
        <p:sp>
          <p:nvSpPr>
            <p:cNvPr id="19464" name="AutoShape 3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5" name="Oval 3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2</a:t>
              </a:r>
            </a:p>
          </p:txBody>
        </p:sp>
      </p:grpSp>
      <p:sp>
        <p:nvSpPr>
          <p:cNvPr id="27"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631827"/>
                                        </p:tgtEl>
                                        <p:attrNameLst>
                                          <p:attrName>style.visibility</p:attrName>
                                        </p:attrNameLst>
                                      </p:cBhvr>
                                      <p:to>
                                        <p:strVal val="visible"/>
                                      </p:to>
                                    </p:set>
                                    <p:animEffect transition="in" filter="box(out)">
                                      <p:cBhvr>
                                        <p:cTn id="7" dur="1000"/>
                                        <p:tgtEl>
                                          <p:spTgt spid="631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84" name="Rectangle 4"/>
          <p:cNvSpPr>
            <a:spLocks noGrp="1" noChangeArrowheads="1"/>
          </p:cNvSpPr>
          <p:nvPr>
            <p:ph type="title"/>
          </p:nvPr>
        </p:nvSpPr>
        <p:spPr>
          <a:xfrm>
            <a:off x="548683" y="411513"/>
            <a:ext cx="7955193" cy="914390"/>
          </a:xfrm>
        </p:spPr>
        <p:txBody>
          <a:bodyPr/>
          <a:lstStyle/>
          <a:p>
            <a:pPr eaLnBrk="1" hangingPunct="1">
              <a:defRPr/>
            </a:pPr>
            <a:r>
              <a:rPr lang="en-US" smtClean="0"/>
              <a:t>Leaders’ Ethics</a:t>
            </a:r>
          </a:p>
        </p:txBody>
      </p:sp>
      <p:sp>
        <p:nvSpPr>
          <p:cNvPr id="634896" name="Rectangle 16"/>
          <p:cNvSpPr>
            <a:spLocks noGrp="1" noChangeArrowheads="1"/>
          </p:cNvSpPr>
          <p:nvPr>
            <p:ph sz="quarter" idx="13"/>
          </p:nvPr>
        </p:nvSpPr>
        <p:spPr>
          <a:ln w="38100">
            <a:solidFill>
              <a:srgbClr val="006699"/>
            </a:solidFill>
            <a:miter lim="800000"/>
            <a:headEnd/>
            <a:tailEnd/>
          </a:ln>
        </p:spPr>
        <p:txBody>
          <a:bodyPr rIns="182880" anchor="ctr" anchorCtr="1"/>
          <a:lstStyle/>
          <a:p>
            <a:pPr eaLnBrk="1" hangingPunct="1">
              <a:spcBef>
                <a:spcPct val="30000"/>
              </a:spcBef>
              <a:defRPr/>
            </a:pPr>
            <a:r>
              <a:rPr lang="en-US" smtClean="0"/>
              <a:t>Treatment of employees</a:t>
            </a:r>
          </a:p>
          <a:p>
            <a:pPr eaLnBrk="1" hangingPunct="1">
              <a:spcBef>
                <a:spcPct val="30000"/>
              </a:spcBef>
              <a:defRPr/>
            </a:pPr>
            <a:r>
              <a:rPr lang="en-US" smtClean="0"/>
              <a:t>High standard of personal ethics and responsibility</a:t>
            </a:r>
          </a:p>
          <a:p>
            <a:pPr eaLnBrk="1" hangingPunct="1">
              <a:spcBef>
                <a:spcPct val="30000"/>
              </a:spcBef>
              <a:defRPr/>
            </a:pPr>
            <a:r>
              <a:rPr lang="en-US" smtClean="0"/>
              <a:t>Understanding of personal motivation</a:t>
            </a:r>
          </a:p>
          <a:p>
            <a:pPr eaLnBrk="1" hangingPunct="1">
              <a:spcBef>
                <a:spcPct val="30000"/>
              </a:spcBef>
              <a:defRPr/>
            </a:pPr>
            <a:r>
              <a:rPr lang="en-US" smtClean="0"/>
              <a:t>Caring for the public interest</a:t>
            </a:r>
          </a:p>
          <a:p>
            <a:pPr eaLnBrk="1" hangingPunct="1">
              <a:spcBef>
                <a:spcPct val="30000"/>
              </a:spcBef>
              <a:defRPr/>
            </a:pPr>
            <a:r>
              <a:rPr lang="en-US" smtClean="0"/>
              <a:t>“Walk the talk”</a:t>
            </a:r>
          </a:p>
        </p:txBody>
      </p:sp>
      <p:sp>
        <p:nvSpPr>
          <p:cNvPr id="9" name="Slide Number Placeholder 2"/>
          <p:cNvSpPr>
            <a:spLocks noGrp="1"/>
          </p:cNvSpPr>
          <p:nvPr>
            <p:ph type="sldNum" sz="quarter" idx="15"/>
          </p:nvPr>
        </p:nvSpPr>
        <p:spPr>
          <a:xfrm>
            <a:off x="7954963" y="5873727"/>
            <a:ext cx="1006475" cy="868362"/>
          </a:xfrm>
        </p:spPr>
        <p:txBody>
          <a:bodyPr/>
          <a:lstStyle/>
          <a:p>
            <a:r>
              <a:rPr lang="en-US" dirty="0"/>
              <a:t>9</a:t>
            </a:r>
            <a:r>
              <a:rPr lang="en-US" dirty="0" smtClean="0"/>
              <a:t>–</a:t>
            </a:r>
            <a:fld id="{22311AF2-5E87-4AD9-B3B4-DA4DE34BAB0A}" type="slidenum">
              <a:rPr lang="en-US" smtClean="0">
                <a:cs typeface="+mn-cs"/>
              </a:rPr>
              <a:pPr/>
              <a:t>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34896">
                                            <p:bg/>
                                          </p:spTgt>
                                        </p:tgtEl>
                                        <p:attrNameLst>
                                          <p:attrName>style.visibility</p:attrName>
                                        </p:attrNameLst>
                                      </p:cBhvr>
                                      <p:to>
                                        <p:strVal val="visible"/>
                                      </p:to>
                                    </p:set>
                                    <p:animEffect transition="in" filter="wipe(left)">
                                      <p:cBhvr>
                                        <p:cTn id="7" dur="1000"/>
                                        <p:tgtEl>
                                          <p:spTgt spid="634896">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34896">
                                            <p:txEl>
                                              <p:pRg st="0" end="0"/>
                                            </p:txEl>
                                          </p:spTgt>
                                        </p:tgtEl>
                                        <p:attrNameLst>
                                          <p:attrName>style.visibility</p:attrName>
                                        </p:attrNameLst>
                                      </p:cBhvr>
                                      <p:to>
                                        <p:strVal val="visible"/>
                                      </p:to>
                                    </p:set>
                                    <p:animEffect transition="in" filter="wipe(left)">
                                      <p:cBhvr>
                                        <p:cTn id="10" dur="1000"/>
                                        <p:tgtEl>
                                          <p:spTgt spid="634896">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34896">
                                            <p:txEl>
                                              <p:pRg st="1" end="1"/>
                                            </p:txEl>
                                          </p:spTgt>
                                        </p:tgtEl>
                                        <p:attrNameLst>
                                          <p:attrName>style.visibility</p:attrName>
                                        </p:attrNameLst>
                                      </p:cBhvr>
                                      <p:to>
                                        <p:strVal val="visible"/>
                                      </p:to>
                                    </p:set>
                                    <p:animEffect transition="in" filter="wipe(left)">
                                      <p:cBhvr>
                                        <p:cTn id="13" dur="1000"/>
                                        <p:tgtEl>
                                          <p:spTgt spid="634896">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34896">
                                            <p:txEl>
                                              <p:pRg st="2" end="2"/>
                                            </p:txEl>
                                          </p:spTgt>
                                        </p:tgtEl>
                                        <p:attrNameLst>
                                          <p:attrName>style.visibility</p:attrName>
                                        </p:attrNameLst>
                                      </p:cBhvr>
                                      <p:to>
                                        <p:strVal val="visible"/>
                                      </p:to>
                                    </p:set>
                                    <p:animEffect transition="in" filter="wipe(left)">
                                      <p:cBhvr>
                                        <p:cTn id="16" dur="1000"/>
                                        <p:tgtEl>
                                          <p:spTgt spid="634896">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34896">
                                            <p:txEl>
                                              <p:pRg st="3" end="3"/>
                                            </p:txEl>
                                          </p:spTgt>
                                        </p:tgtEl>
                                        <p:attrNameLst>
                                          <p:attrName>style.visibility</p:attrName>
                                        </p:attrNameLst>
                                      </p:cBhvr>
                                      <p:to>
                                        <p:strVal val="visible"/>
                                      </p:to>
                                    </p:set>
                                    <p:animEffect transition="in" filter="wipe(left)">
                                      <p:cBhvr>
                                        <p:cTn id="19" dur="1000"/>
                                        <p:tgtEl>
                                          <p:spTgt spid="634896">
                                            <p:txEl>
                                              <p:pRg st="3" end="3"/>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34896">
                                            <p:txEl>
                                              <p:pRg st="4" end="4"/>
                                            </p:txEl>
                                          </p:spTgt>
                                        </p:tgtEl>
                                        <p:attrNameLst>
                                          <p:attrName>style.visibility</p:attrName>
                                        </p:attrNameLst>
                                      </p:cBhvr>
                                      <p:to>
                                        <p:strVal val="visible"/>
                                      </p:to>
                                    </p:set>
                                    <p:animEffect transition="in" filter="wipe(left)">
                                      <p:cBhvr>
                                        <p:cTn id="22" dur="1000"/>
                                        <p:tgtEl>
                                          <p:spTgt spid="63489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96" grpId="0" uiExpand="1" build="p" bldLvl="3"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2" name="Rectangle 4"/>
          <p:cNvSpPr>
            <a:spLocks noGrp="1" noChangeArrowheads="1"/>
          </p:cNvSpPr>
          <p:nvPr>
            <p:ph type="title"/>
          </p:nvPr>
        </p:nvSpPr>
        <p:spPr>
          <a:xfrm>
            <a:off x="274639" y="411513"/>
            <a:ext cx="8229238" cy="822951"/>
          </a:xfrm>
        </p:spPr>
        <p:txBody>
          <a:bodyPr/>
          <a:lstStyle/>
          <a:p>
            <a:pPr eaLnBrk="1" hangingPunct="1">
              <a:defRPr/>
            </a:pPr>
            <a:r>
              <a:rPr lang="en-US" sz="2800" dirty="0" smtClean="0"/>
              <a:t>Organizational Influences on Ethical Conduct</a:t>
            </a:r>
          </a:p>
        </p:txBody>
      </p:sp>
      <p:sp>
        <p:nvSpPr>
          <p:cNvPr id="2" name="Content Placeholder 1"/>
          <p:cNvSpPr>
            <a:spLocks noGrp="1"/>
          </p:cNvSpPr>
          <p:nvPr>
            <p:ph sz="quarter" idx="13"/>
          </p:nvPr>
        </p:nvSpPr>
        <p:spPr/>
        <p:txBody>
          <a:bodyPr/>
          <a:lstStyle/>
          <a:p>
            <a:endParaRPr lang="en-US" dirty="0"/>
          </a:p>
        </p:txBody>
      </p:sp>
      <p:sp>
        <p:nvSpPr>
          <p:cNvPr id="636933" name="Line 5"/>
          <p:cNvSpPr>
            <a:spLocks noChangeShapeType="1"/>
          </p:cNvSpPr>
          <p:nvPr/>
        </p:nvSpPr>
        <p:spPr bwMode="blackWhite">
          <a:xfrm>
            <a:off x="4572000" y="4481513"/>
            <a:ext cx="0" cy="1066800"/>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a:extLst>
            <a:ext uri="{909E8E84-426E-40DD-AFC4-6F175D3DCCD1}">
              <a14:hiddenFill xmlns="" xmlns:a14="http://schemas.microsoft.com/office/drawing/2010/main">
                <a:noFill/>
              </a14:hiddenFill>
            </a:ext>
          </a:extLst>
        </p:spPr>
        <p:txBody>
          <a:bodyPr wrap="none" anchor="ctr"/>
          <a:lstStyle/>
          <a:p>
            <a:endParaRPr lang="en-US"/>
          </a:p>
        </p:txBody>
      </p:sp>
      <p:sp>
        <p:nvSpPr>
          <p:cNvPr id="636934" name="Line 6"/>
          <p:cNvSpPr>
            <a:spLocks noChangeShapeType="1"/>
          </p:cNvSpPr>
          <p:nvPr/>
        </p:nvSpPr>
        <p:spPr bwMode="blackWhite">
          <a:xfrm rot="-8132954">
            <a:off x="2514600" y="2790825"/>
            <a:ext cx="1295400" cy="1588"/>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a:extLst>
            <a:ext uri="{909E8E84-426E-40DD-AFC4-6F175D3DCCD1}">
              <a14:hiddenFill xmlns="" xmlns:a14="http://schemas.microsoft.com/office/drawing/2010/main">
                <a:noFill/>
              </a14:hiddenFill>
            </a:ext>
          </a:extLst>
        </p:spPr>
        <p:txBody>
          <a:bodyPr wrap="none" anchor="ctr"/>
          <a:lstStyle/>
          <a:p>
            <a:endParaRPr lang="en-US"/>
          </a:p>
        </p:txBody>
      </p:sp>
      <p:sp>
        <p:nvSpPr>
          <p:cNvPr id="636935" name="Line 7"/>
          <p:cNvSpPr>
            <a:spLocks noChangeShapeType="1"/>
          </p:cNvSpPr>
          <p:nvPr/>
        </p:nvSpPr>
        <p:spPr bwMode="blackWhite">
          <a:xfrm rot="-2727649">
            <a:off x="5360194" y="2855119"/>
            <a:ext cx="1141412" cy="0"/>
          </a:xfrm>
          <a:prstGeom prst="line">
            <a:avLst/>
          </a:prstGeom>
          <a:noFill/>
          <a:ln w="76200">
            <a:solidFill>
              <a:schemeClr val="tx1"/>
            </a:solidFill>
            <a:round/>
            <a:headEnd type="triangle" w="med" len="med"/>
            <a:tailEnd/>
          </a:ln>
          <a:effectLst>
            <a:outerShdw dist="35921" dir="2700000" algn="ctr" rotWithShape="0">
              <a:schemeClr val="bg2">
                <a:alpha val="50000"/>
              </a:schemeClr>
            </a:outerShdw>
          </a:effectLst>
          <a:extLst>
            <a:ext uri="{909E8E84-426E-40DD-AFC4-6F175D3DCCD1}">
              <a14:hiddenFill xmlns="" xmlns:a14="http://schemas.microsoft.com/office/drawing/2010/main">
                <a:noFill/>
              </a14:hiddenFill>
            </a:ext>
          </a:extLst>
        </p:spPr>
        <p:txBody>
          <a:bodyPr wrap="none" anchor="ctr"/>
          <a:lstStyle/>
          <a:p>
            <a:endParaRPr lang="en-US"/>
          </a:p>
        </p:txBody>
      </p:sp>
      <p:sp>
        <p:nvSpPr>
          <p:cNvPr id="636936" name="Oval 8"/>
          <p:cNvSpPr>
            <a:spLocks noChangeArrowheads="1"/>
          </p:cNvSpPr>
          <p:nvPr/>
        </p:nvSpPr>
        <p:spPr bwMode="blackWhite">
          <a:xfrm>
            <a:off x="2755900" y="5105400"/>
            <a:ext cx="3629025" cy="884238"/>
          </a:xfrm>
          <a:prstGeom prst="ellipse">
            <a:avLst/>
          </a:prstGeom>
          <a:solidFill>
            <a:srgbClr val="CCECFF"/>
          </a:solidFill>
          <a:ln w="3175" algn="ctr">
            <a:solidFill>
              <a:schemeClr val="tx1"/>
            </a:solidFill>
            <a:round/>
            <a:headEnd/>
            <a:tailEnd/>
          </a:ln>
          <a:effectLst>
            <a:outerShdw dist="107763" dir="2700000" algn="ctr" rotWithShape="0">
              <a:srgbClr val="C0C0C0">
                <a:alpha val="50000"/>
              </a:srgbClr>
            </a:outerShdw>
          </a:effectLst>
        </p:spPr>
        <p:txBody>
          <a:bodyPr anchor="ctr" anchorCtr="1"/>
          <a:lstStyle/>
          <a:p>
            <a:pPr algn="ctr" eaLnBrk="0" hangingPunct="0"/>
            <a:r>
              <a:rPr lang="en-US" sz="2000"/>
              <a:t>Undue Emphasis</a:t>
            </a:r>
            <a:br>
              <a:rPr lang="en-US" sz="2000"/>
            </a:br>
            <a:r>
              <a:rPr lang="en-US" sz="2000"/>
              <a:t>on Results</a:t>
            </a:r>
          </a:p>
        </p:txBody>
      </p:sp>
      <p:sp>
        <p:nvSpPr>
          <p:cNvPr id="636937" name="Oval 9"/>
          <p:cNvSpPr>
            <a:spLocks noChangeArrowheads="1"/>
          </p:cNvSpPr>
          <p:nvPr/>
        </p:nvSpPr>
        <p:spPr bwMode="blackWhite">
          <a:xfrm>
            <a:off x="549275" y="1692275"/>
            <a:ext cx="3629025" cy="931863"/>
          </a:xfrm>
          <a:prstGeom prst="ellipse">
            <a:avLst/>
          </a:prstGeom>
          <a:solidFill>
            <a:srgbClr val="CCECFF"/>
          </a:solidFill>
          <a:ln w="3175">
            <a:solidFill>
              <a:schemeClr val="tx1"/>
            </a:solidFill>
            <a:round/>
            <a:headEnd/>
            <a:tailEnd/>
          </a:ln>
          <a:effectLst>
            <a:outerShdw dist="107763" dir="2700000" algn="ctr" rotWithShape="0">
              <a:srgbClr val="C0C0C0">
                <a:alpha val="50000"/>
              </a:srgbClr>
            </a:outerShdw>
          </a:effectLst>
        </p:spPr>
        <p:txBody>
          <a:bodyPr anchor="ctr" anchorCtr="1"/>
          <a:lstStyle/>
          <a:p>
            <a:pPr algn="ctr" eaLnBrk="0" hangingPunct="0"/>
            <a:r>
              <a:rPr lang="en-US" sz="2000"/>
              <a:t>Offers of Unusually High Rewards</a:t>
            </a:r>
          </a:p>
        </p:txBody>
      </p:sp>
      <p:sp>
        <p:nvSpPr>
          <p:cNvPr id="636938" name="Oval 10"/>
          <p:cNvSpPr>
            <a:spLocks noChangeArrowheads="1"/>
          </p:cNvSpPr>
          <p:nvPr/>
        </p:nvSpPr>
        <p:spPr bwMode="blackWhite">
          <a:xfrm>
            <a:off x="4889500" y="1692275"/>
            <a:ext cx="3629025" cy="931863"/>
          </a:xfrm>
          <a:prstGeom prst="ellipse">
            <a:avLst/>
          </a:prstGeom>
          <a:solidFill>
            <a:srgbClr val="CCECFF"/>
          </a:solidFill>
          <a:ln w="3175" algn="ctr">
            <a:solidFill>
              <a:schemeClr val="tx1"/>
            </a:solidFill>
            <a:round/>
            <a:headEnd/>
            <a:tailEnd/>
          </a:ln>
          <a:effectLst>
            <a:outerShdw dist="107763" dir="2700000" algn="ctr" rotWithShape="0">
              <a:srgbClr val="C0C0C0">
                <a:alpha val="50000"/>
              </a:srgbClr>
            </a:outerShdw>
          </a:effectLst>
        </p:spPr>
        <p:txBody>
          <a:bodyPr lIns="0" rIns="0" anchor="ctr" anchorCtr="1"/>
          <a:lstStyle/>
          <a:p>
            <a:pPr algn="ctr" eaLnBrk="0" hangingPunct="0"/>
            <a:r>
              <a:rPr lang="en-US" sz="2000"/>
              <a:t>Threats of Unusually Severe Punishments</a:t>
            </a:r>
          </a:p>
        </p:txBody>
      </p:sp>
      <p:sp>
        <p:nvSpPr>
          <p:cNvPr id="636939" name="Oval 11"/>
          <p:cNvSpPr>
            <a:spLocks noChangeArrowheads="1"/>
          </p:cNvSpPr>
          <p:nvPr/>
        </p:nvSpPr>
        <p:spPr bwMode="blackWhite">
          <a:xfrm>
            <a:off x="3017838" y="3122613"/>
            <a:ext cx="3095625" cy="1358900"/>
          </a:xfrm>
          <a:prstGeom prst="ellipse">
            <a:avLst/>
          </a:prstGeom>
          <a:solidFill>
            <a:srgbClr val="0099CC"/>
          </a:solidFill>
          <a:ln w="3175" algn="ctr">
            <a:solidFill>
              <a:schemeClr val="tx1"/>
            </a:solidFill>
            <a:round/>
            <a:headEnd/>
            <a:tailEnd/>
          </a:ln>
          <a:effectLst>
            <a:outerShdw dist="107763" dir="2700000" algn="ctr" rotWithShape="0">
              <a:srgbClr val="C0C0C0">
                <a:alpha val="50000"/>
              </a:srgbClr>
            </a:outerShdw>
          </a:effec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rPr>
              <a:t>Encouraging Unethical Behavior</a:t>
            </a:r>
          </a:p>
        </p:txBody>
      </p:sp>
      <p:grpSp>
        <p:nvGrpSpPr>
          <p:cNvPr id="21516" name="Group 12"/>
          <p:cNvGrpSpPr>
            <a:grpSpLocks/>
          </p:cNvGrpSpPr>
          <p:nvPr/>
        </p:nvGrpSpPr>
        <p:grpSpPr bwMode="auto">
          <a:xfrm>
            <a:off x="274638" y="1417342"/>
            <a:ext cx="8594725" cy="4929483"/>
            <a:chOff x="173" y="144"/>
            <a:chExt cx="5414" cy="3981"/>
          </a:xfrm>
        </p:grpSpPr>
        <p:sp>
          <p:nvSpPr>
            <p:cNvPr id="21517" name="AutoShape 13"/>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8" name="Oval 14"/>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3</a:t>
              </a:r>
            </a:p>
          </p:txBody>
        </p:sp>
      </p:grpSp>
      <p:sp>
        <p:nvSpPr>
          <p:cNvPr id="16"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10</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636939"/>
                                        </p:tgtEl>
                                        <p:attrNameLst>
                                          <p:attrName>style.visibility</p:attrName>
                                        </p:attrNameLst>
                                      </p:cBhvr>
                                      <p:to>
                                        <p:strVal val="visible"/>
                                      </p:to>
                                    </p:set>
                                    <p:animEffect transition="in" filter="box(out)">
                                      <p:cBhvr>
                                        <p:cTn id="7" dur="500"/>
                                        <p:tgtEl>
                                          <p:spTgt spid="636939"/>
                                        </p:tgtEl>
                                      </p:cBhvr>
                                    </p:animEffect>
                                  </p:childTnLst>
                                </p:cTn>
                              </p:par>
                            </p:childTnLst>
                          </p:cTn>
                        </p:par>
                        <p:par>
                          <p:cTn id="8" fill="hold" nodeType="afterGroup">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636937"/>
                                        </p:tgtEl>
                                        <p:attrNameLst>
                                          <p:attrName>style.visibility</p:attrName>
                                        </p:attrNameLst>
                                      </p:cBhvr>
                                      <p:to>
                                        <p:strVal val="visible"/>
                                      </p:to>
                                    </p:set>
                                    <p:anim calcmode="lin" valueType="num">
                                      <p:cBhvr>
                                        <p:cTn id="11" dur="1000" fill="hold"/>
                                        <p:tgtEl>
                                          <p:spTgt spid="636937"/>
                                        </p:tgtEl>
                                        <p:attrNameLst>
                                          <p:attrName>ppt_w</p:attrName>
                                        </p:attrNameLst>
                                      </p:cBhvr>
                                      <p:tavLst>
                                        <p:tav tm="0">
                                          <p:val>
                                            <p:fltVal val="0"/>
                                          </p:val>
                                        </p:tav>
                                        <p:tav tm="100000">
                                          <p:val>
                                            <p:strVal val="#ppt_w"/>
                                          </p:val>
                                        </p:tav>
                                      </p:tavLst>
                                    </p:anim>
                                    <p:anim calcmode="lin" valueType="num">
                                      <p:cBhvr>
                                        <p:cTn id="12" dur="1000" fill="hold"/>
                                        <p:tgtEl>
                                          <p:spTgt spid="636937"/>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500"/>
                            </p:stCondLst>
                            <p:childTnLst>
                              <p:par>
                                <p:cTn id="14" presetID="18" presetClass="entr" presetSubtype="6" fill="hold" grpId="0" nodeType="afterEffect">
                                  <p:stCondLst>
                                    <p:cond delay="0"/>
                                  </p:stCondLst>
                                  <p:childTnLst>
                                    <p:set>
                                      <p:cBhvr>
                                        <p:cTn id="15" dur="1" fill="hold">
                                          <p:stCondLst>
                                            <p:cond delay="0"/>
                                          </p:stCondLst>
                                        </p:cTn>
                                        <p:tgtEl>
                                          <p:spTgt spid="636934"/>
                                        </p:tgtEl>
                                        <p:attrNameLst>
                                          <p:attrName>style.visibility</p:attrName>
                                        </p:attrNameLst>
                                      </p:cBhvr>
                                      <p:to>
                                        <p:strVal val="visible"/>
                                      </p:to>
                                    </p:set>
                                    <p:animEffect transition="in" filter="strips(downRight)">
                                      <p:cBhvr>
                                        <p:cTn id="16" dur="500"/>
                                        <p:tgtEl>
                                          <p:spTgt spid="636934"/>
                                        </p:tgtEl>
                                      </p:cBhvr>
                                    </p:animEffect>
                                  </p:childTnLst>
                                </p:cTn>
                              </p:par>
                            </p:childTnLst>
                          </p:cTn>
                        </p:par>
                        <p:par>
                          <p:cTn id="17" fill="hold" nodeType="afterGroup">
                            <p:stCondLst>
                              <p:cond delay="2000"/>
                            </p:stCondLst>
                            <p:childTnLst>
                              <p:par>
                                <p:cTn id="18" presetID="17" presetClass="entr" presetSubtype="10" fill="hold" grpId="0" nodeType="afterEffect">
                                  <p:stCondLst>
                                    <p:cond delay="0"/>
                                  </p:stCondLst>
                                  <p:childTnLst>
                                    <p:set>
                                      <p:cBhvr>
                                        <p:cTn id="19" dur="1" fill="hold">
                                          <p:stCondLst>
                                            <p:cond delay="0"/>
                                          </p:stCondLst>
                                        </p:cTn>
                                        <p:tgtEl>
                                          <p:spTgt spid="636938"/>
                                        </p:tgtEl>
                                        <p:attrNameLst>
                                          <p:attrName>style.visibility</p:attrName>
                                        </p:attrNameLst>
                                      </p:cBhvr>
                                      <p:to>
                                        <p:strVal val="visible"/>
                                      </p:to>
                                    </p:set>
                                    <p:anim calcmode="lin" valueType="num">
                                      <p:cBhvr>
                                        <p:cTn id="20" dur="1000" fill="hold"/>
                                        <p:tgtEl>
                                          <p:spTgt spid="636938"/>
                                        </p:tgtEl>
                                        <p:attrNameLst>
                                          <p:attrName>ppt_w</p:attrName>
                                        </p:attrNameLst>
                                      </p:cBhvr>
                                      <p:tavLst>
                                        <p:tav tm="0">
                                          <p:val>
                                            <p:fltVal val="0"/>
                                          </p:val>
                                        </p:tav>
                                        <p:tav tm="100000">
                                          <p:val>
                                            <p:strVal val="#ppt_w"/>
                                          </p:val>
                                        </p:tav>
                                      </p:tavLst>
                                    </p:anim>
                                    <p:anim calcmode="lin" valueType="num">
                                      <p:cBhvr>
                                        <p:cTn id="21" dur="1000" fill="hold"/>
                                        <p:tgtEl>
                                          <p:spTgt spid="636938"/>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3000"/>
                            </p:stCondLst>
                            <p:childTnLst>
                              <p:par>
                                <p:cTn id="23" presetID="18" presetClass="entr" presetSubtype="12" fill="hold" grpId="0" nodeType="afterEffect">
                                  <p:stCondLst>
                                    <p:cond delay="0"/>
                                  </p:stCondLst>
                                  <p:childTnLst>
                                    <p:set>
                                      <p:cBhvr>
                                        <p:cTn id="24" dur="1" fill="hold">
                                          <p:stCondLst>
                                            <p:cond delay="0"/>
                                          </p:stCondLst>
                                        </p:cTn>
                                        <p:tgtEl>
                                          <p:spTgt spid="636935"/>
                                        </p:tgtEl>
                                        <p:attrNameLst>
                                          <p:attrName>style.visibility</p:attrName>
                                        </p:attrNameLst>
                                      </p:cBhvr>
                                      <p:to>
                                        <p:strVal val="visible"/>
                                      </p:to>
                                    </p:set>
                                    <p:animEffect transition="in" filter="strips(downLeft)">
                                      <p:cBhvr>
                                        <p:cTn id="25" dur="500"/>
                                        <p:tgtEl>
                                          <p:spTgt spid="636935"/>
                                        </p:tgtEl>
                                      </p:cBhvr>
                                    </p:animEffect>
                                  </p:childTnLst>
                                </p:cTn>
                              </p:par>
                            </p:childTnLst>
                          </p:cTn>
                        </p:par>
                        <p:par>
                          <p:cTn id="26" fill="hold" nodeType="afterGroup">
                            <p:stCondLst>
                              <p:cond delay="3500"/>
                            </p:stCondLst>
                            <p:childTnLst>
                              <p:par>
                                <p:cTn id="27" presetID="17" presetClass="entr" presetSubtype="10" fill="hold" grpId="0" nodeType="afterEffect">
                                  <p:stCondLst>
                                    <p:cond delay="0"/>
                                  </p:stCondLst>
                                  <p:childTnLst>
                                    <p:set>
                                      <p:cBhvr>
                                        <p:cTn id="28" dur="1" fill="hold">
                                          <p:stCondLst>
                                            <p:cond delay="0"/>
                                          </p:stCondLst>
                                        </p:cTn>
                                        <p:tgtEl>
                                          <p:spTgt spid="636936"/>
                                        </p:tgtEl>
                                        <p:attrNameLst>
                                          <p:attrName>style.visibility</p:attrName>
                                        </p:attrNameLst>
                                      </p:cBhvr>
                                      <p:to>
                                        <p:strVal val="visible"/>
                                      </p:to>
                                    </p:set>
                                    <p:anim calcmode="lin" valueType="num">
                                      <p:cBhvr>
                                        <p:cTn id="29" dur="1000" fill="hold"/>
                                        <p:tgtEl>
                                          <p:spTgt spid="636936"/>
                                        </p:tgtEl>
                                        <p:attrNameLst>
                                          <p:attrName>ppt_w</p:attrName>
                                        </p:attrNameLst>
                                      </p:cBhvr>
                                      <p:tavLst>
                                        <p:tav tm="0">
                                          <p:val>
                                            <p:fltVal val="0"/>
                                          </p:val>
                                        </p:tav>
                                        <p:tav tm="100000">
                                          <p:val>
                                            <p:strVal val="#ppt_w"/>
                                          </p:val>
                                        </p:tav>
                                      </p:tavLst>
                                    </p:anim>
                                    <p:anim calcmode="lin" valueType="num">
                                      <p:cBhvr>
                                        <p:cTn id="30" dur="1000" fill="hold"/>
                                        <p:tgtEl>
                                          <p:spTgt spid="636936"/>
                                        </p:tgtEl>
                                        <p:attrNameLst>
                                          <p:attrName>ppt_h</p:attrName>
                                        </p:attrNameLst>
                                      </p:cBhvr>
                                      <p:tavLst>
                                        <p:tav tm="0">
                                          <p:val>
                                            <p:strVal val="#ppt_h"/>
                                          </p:val>
                                        </p:tav>
                                        <p:tav tm="100000">
                                          <p:val>
                                            <p:strVal val="#ppt_h"/>
                                          </p:val>
                                        </p:tav>
                                      </p:tavLst>
                                    </p:anim>
                                  </p:childTnLst>
                                </p:cTn>
                              </p:par>
                            </p:childTnLst>
                          </p:cTn>
                        </p:par>
                        <p:par>
                          <p:cTn id="31" fill="hold" nodeType="afterGroup">
                            <p:stCondLst>
                              <p:cond delay="4500"/>
                            </p:stCondLst>
                            <p:childTnLst>
                              <p:par>
                                <p:cTn id="32" presetID="22" presetClass="entr" presetSubtype="4" fill="hold" grpId="0" nodeType="afterEffect">
                                  <p:stCondLst>
                                    <p:cond delay="0"/>
                                  </p:stCondLst>
                                  <p:childTnLst>
                                    <p:set>
                                      <p:cBhvr>
                                        <p:cTn id="33" dur="1" fill="hold">
                                          <p:stCondLst>
                                            <p:cond delay="0"/>
                                          </p:stCondLst>
                                        </p:cTn>
                                        <p:tgtEl>
                                          <p:spTgt spid="636933"/>
                                        </p:tgtEl>
                                        <p:attrNameLst>
                                          <p:attrName>style.visibility</p:attrName>
                                        </p:attrNameLst>
                                      </p:cBhvr>
                                      <p:to>
                                        <p:strVal val="visible"/>
                                      </p:to>
                                    </p:set>
                                    <p:animEffect transition="in" filter="wipe(down)">
                                      <p:cBhvr>
                                        <p:cTn id="34" dur="500"/>
                                        <p:tgtEl>
                                          <p:spTgt spid="636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3" grpId="0" animBg="1"/>
      <p:bldP spid="636934" grpId="0" animBg="1"/>
      <p:bldP spid="636935" grpId="0" animBg="1"/>
      <p:bldP spid="636936" grpId="0" animBg="1" autoUpdateAnimBg="0"/>
      <p:bldP spid="636937" grpId="0" animBg="1" autoUpdateAnimBg="0"/>
      <p:bldP spid="636938" grpId="0" animBg="1" autoUpdateAnimBg="0"/>
      <p:bldP spid="63693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548683" y="411513"/>
            <a:ext cx="7955193" cy="914390"/>
          </a:xfrm>
        </p:spPr>
        <p:txBody>
          <a:bodyPr/>
          <a:lstStyle/>
          <a:p>
            <a:pPr eaLnBrk="1" hangingPunct="1">
              <a:defRPr/>
            </a:pPr>
            <a:r>
              <a:rPr lang="en-US" sz="3200" dirty="0" smtClean="0"/>
              <a:t>Importance of Organizational Controls</a:t>
            </a:r>
          </a:p>
        </p:txBody>
      </p:sp>
      <p:sp>
        <p:nvSpPr>
          <p:cNvPr id="2" name="Content Placeholder 1"/>
          <p:cNvSpPr>
            <a:spLocks noGrp="1"/>
          </p:cNvSpPr>
          <p:nvPr>
            <p:ph sz="quarter" idx="13"/>
          </p:nvPr>
        </p:nvSpPr>
        <p:spPr/>
        <p:txBody>
          <a:bodyPr/>
          <a:lstStyle/>
          <a:p>
            <a:endParaRPr lang="en-US"/>
          </a:p>
        </p:txBody>
      </p:sp>
      <p:sp>
        <p:nvSpPr>
          <p:cNvPr id="640004" name="Line 4"/>
          <p:cNvSpPr>
            <a:spLocks noChangeShapeType="1"/>
          </p:cNvSpPr>
          <p:nvPr/>
        </p:nvSpPr>
        <p:spPr bwMode="blackWhite">
          <a:xfrm>
            <a:off x="4572000" y="4481513"/>
            <a:ext cx="0" cy="1066800"/>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a:extLst>
            <a:ext uri="{909E8E84-426E-40DD-AFC4-6F175D3DCCD1}">
              <a14:hiddenFill xmlns="" xmlns:a14="http://schemas.microsoft.com/office/drawing/2010/main">
                <a:noFill/>
              </a14:hiddenFill>
            </a:ext>
          </a:extLst>
        </p:spPr>
        <p:txBody>
          <a:bodyPr wrap="none" anchor="ctr"/>
          <a:lstStyle/>
          <a:p>
            <a:endParaRPr lang="en-US"/>
          </a:p>
        </p:txBody>
      </p:sp>
      <p:sp>
        <p:nvSpPr>
          <p:cNvPr id="640005" name="Line 5"/>
          <p:cNvSpPr>
            <a:spLocks noChangeShapeType="1"/>
          </p:cNvSpPr>
          <p:nvPr/>
        </p:nvSpPr>
        <p:spPr bwMode="blackWhite">
          <a:xfrm rot="-8132954">
            <a:off x="2514600" y="2790825"/>
            <a:ext cx="1295400" cy="1588"/>
          </a:xfrm>
          <a:prstGeom prst="line">
            <a:avLst/>
          </a:prstGeom>
          <a:noFill/>
          <a:ln w="76200">
            <a:solidFill>
              <a:schemeClr val="tx1"/>
            </a:solidFill>
            <a:round/>
            <a:headEnd type="triangle" w="med" len="med"/>
            <a:tailEnd/>
          </a:ln>
          <a:effectLst>
            <a:outerShdw dist="107763" dir="2700000" algn="ctr" rotWithShape="0">
              <a:schemeClr val="bg2">
                <a:alpha val="50000"/>
              </a:schemeClr>
            </a:outerShdw>
          </a:effectLst>
          <a:extLst>
            <a:ext uri="{909E8E84-426E-40DD-AFC4-6F175D3DCCD1}">
              <a14:hiddenFill xmlns="" xmlns:a14="http://schemas.microsoft.com/office/drawing/2010/main">
                <a:noFill/>
              </a14:hiddenFill>
            </a:ext>
          </a:extLst>
        </p:spPr>
        <p:txBody>
          <a:bodyPr wrap="none" anchor="ctr"/>
          <a:lstStyle/>
          <a:p>
            <a:endParaRPr lang="en-US"/>
          </a:p>
        </p:txBody>
      </p:sp>
      <p:sp>
        <p:nvSpPr>
          <p:cNvPr id="640006" name="Line 6"/>
          <p:cNvSpPr>
            <a:spLocks noChangeShapeType="1"/>
          </p:cNvSpPr>
          <p:nvPr/>
        </p:nvSpPr>
        <p:spPr bwMode="blackWhite">
          <a:xfrm rot="-2727649">
            <a:off x="5360194" y="2855119"/>
            <a:ext cx="1141412" cy="0"/>
          </a:xfrm>
          <a:prstGeom prst="line">
            <a:avLst/>
          </a:prstGeom>
          <a:noFill/>
          <a:ln w="76200">
            <a:solidFill>
              <a:schemeClr val="tx1"/>
            </a:solidFill>
            <a:round/>
            <a:headEnd type="triangle" w="med" len="med"/>
            <a:tailEnd/>
          </a:ln>
          <a:effectLst>
            <a:outerShdw dist="35921" dir="2700000" algn="ctr" rotWithShape="0">
              <a:schemeClr val="bg2">
                <a:alpha val="50000"/>
              </a:schemeClr>
            </a:outerShdw>
          </a:effectLst>
          <a:extLst>
            <a:ext uri="{909E8E84-426E-40DD-AFC4-6F175D3DCCD1}">
              <a14:hiddenFill xmlns="" xmlns:a14="http://schemas.microsoft.com/office/drawing/2010/main">
                <a:noFill/>
              </a14:hiddenFill>
            </a:ext>
          </a:extLst>
        </p:spPr>
        <p:txBody>
          <a:bodyPr wrap="none" anchor="ctr"/>
          <a:lstStyle/>
          <a:p>
            <a:endParaRPr lang="en-US"/>
          </a:p>
        </p:txBody>
      </p:sp>
      <p:sp>
        <p:nvSpPr>
          <p:cNvPr id="640007" name="Oval 7"/>
          <p:cNvSpPr>
            <a:spLocks noChangeArrowheads="1"/>
          </p:cNvSpPr>
          <p:nvPr/>
        </p:nvSpPr>
        <p:spPr bwMode="blackWhite">
          <a:xfrm>
            <a:off x="2755900" y="5105400"/>
            <a:ext cx="3629025" cy="884238"/>
          </a:xfrm>
          <a:prstGeom prst="ellipse">
            <a:avLst/>
          </a:prstGeom>
          <a:solidFill>
            <a:srgbClr val="CCECFF"/>
          </a:solidFill>
          <a:ln w="3175" algn="ctr">
            <a:solidFill>
              <a:schemeClr val="tx1"/>
            </a:solidFill>
            <a:round/>
            <a:headEnd/>
            <a:tailEnd/>
          </a:ln>
          <a:effectLst>
            <a:outerShdw dist="107763" dir="2700000" algn="ctr" rotWithShape="0">
              <a:srgbClr val="C0C0C0">
                <a:alpha val="50000"/>
              </a:srgbClr>
            </a:outerShdw>
          </a:effectLst>
        </p:spPr>
        <p:txBody>
          <a:bodyPr anchor="ctr" anchorCtr="1"/>
          <a:lstStyle/>
          <a:p>
            <a:pPr algn="ctr" eaLnBrk="0" hangingPunct="0"/>
            <a:r>
              <a:rPr lang="en-US" sz="2000"/>
              <a:t>Compliance</a:t>
            </a:r>
            <a:br>
              <a:rPr lang="en-US" sz="2000"/>
            </a:br>
            <a:r>
              <a:rPr lang="en-US" sz="2000"/>
              <a:t>Programs</a:t>
            </a:r>
          </a:p>
        </p:txBody>
      </p:sp>
      <p:sp>
        <p:nvSpPr>
          <p:cNvPr id="640008" name="Oval 8"/>
          <p:cNvSpPr>
            <a:spLocks noChangeArrowheads="1"/>
          </p:cNvSpPr>
          <p:nvPr/>
        </p:nvSpPr>
        <p:spPr bwMode="blackWhite">
          <a:xfrm>
            <a:off x="549275" y="1692275"/>
            <a:ext cx="3629025" cy="931863"/>
          </a:xfrm>
          <a:prstGeom prst="ellipse">
            <a:avLst/>
          </a:prstGeom>
          <a:solidFill>
            <a:srgbClr val="CCECFF"/>
          </a:solidFill>
          <a:ln w="3175">
            <a:solidFill>
              <a:schemeClr val="tx1"/>
            </a:solidFill>
            <a:round/>
            <a:headEnd/>
            <a:tailEnd/>
          </a:ln>
          <a:effectLst>
            <a:outerShdw dist="107763" dir="2700000" algn="ctr" rotWithShape="0">
              <a:srgbClr val="C0C0C0">
                <a:alpha val="50000"/>
              </a:srgbClr>
            </a:outerShdw>
          </a:effectLst>
        </p:spPr>
        <p:txBody>
          <a:bodyPr anchor="ctr" anchorCtr="1"/>
          <a:lstStyle/>
          <a:p>
            <a:pPr algn="ctr" eaLnBrk="0" hangingPunct="0"/>
            <a:r>
              <a:rPr lang="en-US" sz="2000"/>
              <a:t>Commitment of Top Management</a:t>
            </a:r>
          </a:p>
        </p:txBody>
      </p:sp>
      <p:sp>
        <p:nvSpPr>
          <p:cNvPr id="640009" name="Oval 9"/>
          <p:cNvSpPr>
            <a:spLocks noChangeArrowheads="1"/>
          </p:cNvSpPr>
          <p:nvPr/>
        </p:nvSpPr>
        <p:spPr bwMode="blackWhite">
          <a:xfrm>
            <a:off x="4889500" y="1692275"/>
            <a:ext cx="3629025" cy="931863"/>
          </a:xfrm>
          <a:prstGeom prst="ellipse">
            <a:avLst/>
          </a:prstGeom>
          <a:solidFill>
            <a:srgbClr val="CCECFF"/>
          </a:solidFill>
          <a:ln w="3175" algn="ctr">
            <a:solidFill>
              <a:schemeClr val="tx1"/>
            </a:solidFill>
            <a:round/>
            <a:headEnd/>
            <a:tailEnd/>
          </a:ln>
          <a:effectLst>
            <a:outerShdw dist="107763" dir="2700000" algn="ctr" rotWithShape="0">
              <a:srgbClr val="C0C0C0">
                <a:alpha val="50000"/>
              </a:srgbClr>
            </a:outerShdw>
          </a:effectLst>
        </p:spPr>
        <p:txBody>
          <a:bodyPr lIns="0" rIns="0" anchor="ctr" anchorCtr="1"/>
          <a:lstStyle/>
          <a:p>
            <a:pPr algn="ctr" eaLnBrk="0" hangingPunct="0"/>
            <a:r>
              <a:rPr lang="en-US" sz="2000"/>
              <a:t>Codes of</a:t>
            </a:r>
            <a:br>
              <a:rPr lang="en-US" sz="2000"/>
            </a:br>
            <a:r>
              <a:rPr lang="en-US" sz="2000"/>
              <a:t>Ethics</a:t>
            </a:r>
          </a:p>
        </p:txBody>
      </p:sp>
      <p:sp>
        <p:nvSpPr>
          <p:cNvPr id="640010" name="Oval 10"/>
          <p:cNvSpPr>
            <a:spLocks noChangeArrowheads="1"/>
          </p:cNvSpPr>
          <p:nvPr/>
        </p:nvSpPr>
        <p:spPr bwMode="blackWhite">
          <a:xfrm>
            <a:off x="3017838" y="3122613"/>
            <a:ext cx="3095625" cy="1358900"/>
          </a:xfrm>
          <a:prstGeom prst="ellipse">
            <a:avLst/>
          </a:prstGeom>
          <a:solidFill>
            <a:srgbClr val="0099CC"/>
          </a:solidFill>
          <a:ln w="3175" algn="ctr">
            <a:solidFill>
              <a:schemeClr val="tx1"/>
            </a:solidFill>
            <a:round/>
            <a:headEnd/>
            <a:tailEnd/>
          </a:ln>
          <a:effectLst>
            <a:outerShdw dist="107763" dir="2700000" algn="ctr" rotWithShape="0">
              <a:srgbClr val="C0C0C0">
                <a:alpha val="50000"/>
              </a:srgbClr>
            </a:outerShdw>
          </a:effec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rPr>
              <a:t>Promoting Ethical Conduct</a:t>
            </a:r>
          </a:p>
        </p:txBody>
      </p:sp>
      <p:grpSp>
        <p:nvGrpSpPr>
          <p:cNvPr id="22540" name="Group 11"/>
          <p:cNvGrpSpPr>
            <a:grpSpLocks/>
          </p:cNvGrpSpPr>
          <p:nvPr/>
        </p:nvGrpSpPr>
        <p:grpSpPr bwMode="auto">
          <a:xfrm>
            <a:off x="274638" y="1508781"/>
            <a:ext cx="8594725" cy="4754828"/>
            <a:chOff x="173" y="144"/>
            <a:chExt cx="5414" cy="3981"/>
          </a:xfrm>
        </p:grpSpPr>
        <p:sp>
          <p:nvSpPr>
            <p:cNvPr id="22541" name="AutoShape 12"/>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2" name="Oval 13"/>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16"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11</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640010"/>
                                        </p:tgtEl>
                                        <p:attrNameLst>
                                          <p:attrName>style.visibility</p:attrName>
                                        </p:attrNameLst>
                                      </p:cBhvr>
                                      <p:to>
                                        <p:strVal val="visible"/>
                                      </p:to>
                                    </p:set>
                                    <p:animEffect transition="in" filter="box(out)">
                                      <p:cBhvr>
                                        <p:cTn id="7" dur="500"/>
                                        <p:tgtEl>
                                          <p:spTgt spid="640010"/>
                                        </p:tgtEl>
                                      </p:cBhvr>
                                    </p:animEffect>
                                  </p:childTnLst>
                                </p:cTn>
                              </p:par>
                            </p:childTnLst>
                          </p:cTn>
                        </p:par>
                        <p:par>
                          <p:cTn id="8" fill="hold" nodeType="afterGroup">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640008"/>
                                        </p:tgtEl>
                                        <p:attrNameLst>
                                          <p:attrName>style.visibility</p:attrName>
                                        </p:attrNameLst>
                                      </p:cBhvr>
                                      <p:to>
                                        <p:strVal val="visible"/>
                                      </p:to>
                                    </p:set>
                                    <p:anim calcmode="lin" valueType="num">
                                      <p:cBhvr>
                                        <p:cTn id="11" dur="1000" fill="hold"/>
                                        <p:tgtEl>
                                          <p:spTgt spid="640008"/>
                                        </p:tgtEl>
                                        <p:attrNameLst>
                                          <p:attrName>ppt_w</p:attrName>
                                        </p:attrNameLst>
                                      </p:cBhvr>
                                      <p:tavLst>
                                        <p:tav tm="0">
                                          <p:val>
                                            <p:fltVal val="0"/>
                                          </p:val>
                                        </p:tav>
                                        <p:tav tm="100000">
                                          <p:val>
                                            <p:strVal val="#ppt_w"/>
                                          </p:val>
                                        </p:tav>
                                      </p:tavLst>
                                    </p:anim>
                                    <p:anim calcmode="lin" valueType="num">
                                      <p:cBhvr>
                                        <p:cTn id="12" dur="1000" fill="hold"/>
                                        <p:tgtEl>
                                          <p:spTgt spid="640008"/>
                                        </p:tgtEl>
                                        <p:attrNameLst>
                                          <p:attrName>ppt_h</p:attrName>
                                        </p:attrNameLst>
                                      </p:cBhvr>
                                      <p:tavLst>
                                        <p:tav tm="0">
                                          <p:val>
                                            <p:strVal val="#ppt_h"/>
                                          </p:val>
                                        </p:tav>
                                        <p:tav tm="100000">
                                          <p:val>
                                            <p:strVal val="#ppt_h"/>
                                          </p:val>
                                        </p:tav>
                                      </p:tavLst>
                                    </p:anim>
                                  </p:childTnLst>
                                </p:cTn>
                              </p:par>
                            </p:childTnLst>
                          </p:cTn>
                        </p:par>
                        <p:par>
                          <p:cTn id="13" fill="hold" nodeType="afterGroup">
                            <p:stCondLst>
                              <p:cond delay="1500"/>
                            </p:stCondLst>
                            <p:childTnLst>
                              <p:par>
                                <p:cTn id="14" presetID="18" presetClass="entr" presetSubtype="6" fill="hold" grpId="0" nodeType="afterEffect">
                                  <p:stCondLst>
                                    <p:cond delay="0"/>
                                  </p:stCondLst>
                                  <p:childTnLst>
                                    <p:set>
                                      <p:cBhvr>
                                        <p:cTn id="15" dur="1" fill="hold">
                                          <p:stCondLst>
                                            <p:cond delay="0"/>
                                          </p:stCondLst>
                                        </p:cTn>
                                        <p:tgtEl>
                                          <p:spTgt spid="640005"/>
                                        </p:tgtEl>
                                        <p:attrNameLst>
                                          <p:attrName>style.visibility</p:attrName>
                                        </p:attrNameLst>
                                      </p:cBhvr>
                                      <p:to>
                                        <p:strVal val="visible"/>
                                      </p:to>
                                    </p:set>
                                    <p:animEffect transition="in" filter="strips(downRight)">
                                      <p:cBhvr>
                                        <p:cTn id="16" dur="500"/>
                                        <p:tgtEl>
                                          <p:spTgt spid="640005"/>
                                        </p:tgtEl>
                                      </p:cBhvr>
                                    </p:animEffect>
                                  </p:childTnLst>
                                </p:cTn>
                              </p:par>
                            </p:childTnLst>
                          </p:cTn>
                        </p:par>
                        <p:par>
                          <p:cTn id="17" fill="hold" nodeType="afterGroup">
                            <p:stCondLst>
                              <p:cond delay="2000"/>
                            </p:stCondLst>
                            <p:childTnLst>
                              <p:par>
                                <p:cTn id="18" presetID="17" presetClass="entr" presetSubtype="10" fill="hold" grpId="0" nodeType="afterEffect">
                                  <p:stCondLst>
                                    <p:cond delay="0"/>
                                  </p:stCondLst>
                                  <p:childTnLst>
                                    <p:set>
                                      <p:cBhvr>
                                        <p:cTn id="19" dur="1" fill="hold">
                                          <p:stCondLst>
                                            <p:cond delay="0"/>
                                          </p:stCondLst>
                                        </p:cTn>
                                        <p:tgtEl>
                                          <p:spTgt spid="640009"/>
                                        </p:tgtEl>
                                        <p:attrNameLst>
                                          <p:attrName>style.visibility</p:attrName>
                                        </p:attrNameLst>
                                      </p:cBhvr>
                                      <p:to>
                                        <p:strVal val="visible"/>
                                      </p:to>
                                    </p:set>
                                    <p:anim calcmode="lin" valueType="num">
                                      <p:cBhvr>
                                        <p:cTn id="20" dur="1000" fill="hold"/>
                                        <p:tgtEl>
                                          <p:spTgt spid="640009"/>
                                        </p:tgtEl>
                                        <p:attrNameLst>
                                          <p:attrName>ppt_w</p:attrName>
                                        </p:attrNameLst>
                                      </p:cBhvr>
                                      <p:tavLst>
                                        <p:tav tm="0">
                                          <p:val>
                                            <p:fltVal val="0"/>
                                          </p:val>
                                        </p:tav>
                                        <p:tav tm="100000">
                                          <p:val>
                                            <p:strVal val="#ppt_w"/>
                                          </p:val>
                                        </p:tav>
                                      </p:tavLst>
                                    </p:anim>
                                    <p:anim calcmode="lin" valueType="num">
                                      <p:cBhvr>
                                        <p:cTn id="21" dur="1000" fill="hold"/>
                                        <p:tgtEl>
                                          <p:spTgt spid="640009"/>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3000"/>
                            </p:stCondLst>
                            <p:childTnLst>
                              <p:par>
                                <p:cTn id="23" presetID="18" presetClass="entr" presetSubtype="12" fill="hold" grpId="0" nodeType="afterEffect">
                                  <p:stCondLst>
                                    <p:cond delay="0"/>
                                  </p:stCondLst>
                                  <p:childTnLst>
                                    <p:set>
                                      <p:cBhvr>
                                        <p:cTn id="24" dur="1" fill="hold">
                                          <p:stCondLst>
                                            <p:cond delay="0"/>
                                          </p:stCondLst>
                                        </p:cTn>
                                        <p:tgtEl>
                                          <p:spTgt spid="640006"/>
                                        </p:tgtEl>
                                        <p:attrNameLst>
                                          <p:attrName>style.visibility</p:attrName>
                                        </p:attrNameLst>
                                      </p:cBhvr>
                                      <p:to>
                                        <p:strVal val="visible"/>
                                      </p:to>
                                    </p:set>
                                    <p:animEffect transition="in" filter="strips(downLeft)">
                                      <p:cBhvr>
                                        <p:cTn id="25" dur="500"/>
                                        <p:tgtEl>
                                          <p:spTgt spid="640006"/>
                                        </p:tgtEl>
                                      </p:cBhvr>
                                    </p:animEffect>
                                  </p:childTnLst>
                                </p:cTn>
                              </p:par>
                            </p:childTnLst>
                          </p:cTn>
                        </p:par>
                        <p:par>
                          <p:cTn id="26" fill="hold" nodeType="afterGroup">
                            <p:stCondLst>
                              <p:cond delay="3500"/>
                            </p:stCondLst>
                            <p:childTnLst>
                              <p:par>
                                <p:cTn id="27" presetID="17" presetClass="entr" presetSubtype="10" fill="hold" grpId="0" nodeType="afterEffect">
                                  <p:stCondLst>
                                    <p:cond delay="0"/>
                                  </p:stCondLst>
                                  <p:childTnLst>
                                    <p:set>
                                      <p:cBhvr>
                                        <p:cTn id="28" dur="1" fill="hold">
                                          <p:stCondLst>
                                            <p:cond delay="0"/>
                                          </p:stCondLst>
                                        </p:cTn>
                                        <p:tgtEl>
                                          <p:spTgt spid="640007"/>
                                        </p:tgtEl>
                                        <p:attrNameLst>
                                          <p:attrName>style.visibility</p:attrName>
                                        </p:attrNameLst>
                                      </p:cBhvr>
                                      <p:to>
                                        <p:strVal val="visible"/>
                                      </p:to>
                                    </p:set>
                                    <p:anim calcmode="lin" valueType="num">
                                      <p:cBhvr>
                                        <p:cTn id="29" dur="1000" fill="hold"/>
                                        <p:tgtEl>
                                          <p:spTgt spid="640007"/>
                                        </p:tgtEl>
                                        <p:attrNameLst>
                                          <p:attrName>ppt_w</p:attrName>
                                        </p:attrNameLst>
                                      </p:cBhvr>
                                      <p:tavLst>
                                        <p:tav tm="0">
                                          <p:val>
                                            <p:fltVal val="0"/>
                                          </p:val>
                                        </p:tav>
                                        <p:tav tm="100000">
                                          <p:val>
                                            <p:strVal val="#ppt_w"/>
                                          </p:val>
                                        </p:tav>
                                      </p:tavLst>
                                    </p:anim>
                                    <p:anim calcmode="lin" valueType="num">
                                      <p:cBhvr>
                                        <p:cTn id="30" dur="1000" fill="hold"/>
                                        <p:tgtEl>
                                          <p:spTgt spid="640007"/>
                                        </p:tgtEl>
                                        <p:attrNameLst>
                                          <p:attrName>ppt_h</p:attrName>
                                        </p:attrNameLst>
                                      </p:cBhvr>
                                      <p:tavLst>
                                        <p:tav tm="0">
                                          <p:val>
                                            <p:strVal val="#ppt_h"/>
                                          </p:val>
                                        </p:tav>
                                        <p:tav tm="100000">
                                          <p:val>
                                            <p:strVal val="#ppt_h"/>
                                          </p:val>
                                        </p:tav>
                                      </p:tavLst>
                                    </p:anim>
                                  </p:childTnLst>
                                </p:cTn>
                              </p:par>
                            </p:childTnLst>
                          </p:cTn>
                        </p:par>
                        <p:par>
                          <p:cTn id="31" fill="hold" nodeType="afterGroup">
                            <p:stCondLst>
                              <p:cond delay="4500"/>
                            </p:stCondLst>
                            <p:childTnLst>
                              <p:par>
                                <p:cTn id="32" presetID="22" presetClass="entr" presetSubtype="4" fill="hold" grpId="0" nodeType="afterEffect">
                                  <p:stCondLst>
                                    <p:cond delay="0"/>
                                  </p:stCondLst>
                                  <p:childTnLst>
                                    <p:set>
                                      <p:cBhvr>
                                        <p:cTn id="33" dur="1" fill="hold">
                                          <p:stCondLst>
                                            <p:cond delay="0"/>
                                          </p:stCondLst>
                                        </p:cTn>
                                        <p:tgtEl>
                                          <p:spTgt spid="640004"/>
                                        </p:tgtEl>
                                        <p:attrNameLst>
                                          <p:attrName>style.visibility</p:attrName>
                                        </p:attrNameLst>
                                      </p:cBhvr>
                                      <p:to>
                                        <p:strVal val="visible"/>
                                      </p:to>
                                    </p:set>
                                    <p:animEffect transition="in" filter="wipe(down)">
                                      <p:cBhvr>
                                        <p:cTn id="34" dur="500"/>
                                        <p:tgtEl>
                                          <p:spTgt spid="640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04" grpId="0" animBg="1"/>
      <p:bldP spid="640005" grpId="0" animBg="1"/>
      <p:bldP spid="640006" grpId="0" animBg="1"/>
      <p:bldP spid="640007" grpId="0" animBg="1" autoUpdateAnimBg="0"/>
      <p:bldP spid="640008" grpId="0" animBg="1" autoUpdateAnimBg="0"/>
      <p:bldP spid="640009" grpId="0" animBg="1" autoUpdateAnimBg="0"/>
      <p:bldP spid="640010"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548683" y="411513"/>
            <a:ext cx="7955193" cy="1005829"/>
          </a:xfrm>
        </p:spPr>
        <p:txBody>
          <a:bodyPr/>
          <a:lstStyle/>
          <a:p>
            <a:pPr eaLnBrk="1" hangingPunct="1">
              <a:defRPr/>
            </a:pPr>
            <a:r>
              <a:rPr lang="en-US" sz="3600" dirty="0" smtClean="0"/>
              <a:t>Commitment of Top Management</a:t>
            </a:r>
          </a:p>
        </p:txBody>
      </p:sp>
      <p:grpSp>
        <p:nvGrpSpPr>
          <p:cNvPr id="642069" name="Group 21"/>
          <p:cNvGrpSpPr>
            <a:grpSpLocks/>
          </p:cNvGrpSpPr>
          <p:nvPr/>
        </p:nvGrpSpPr>
        <p:grpSpPr bwMode="auto">
          <a:xfrm>
            <a:off x="1484224" y="1614488"/>
            <a:ext cx="6503988" cy="3695700"/>
            <a:chOff x="916" y="1023"/>
            <a:chExt cx="4097" cy="2328"/>
          </a:xfrm>
        </p:grpSpPr>
        <p:sp>
          <p:nvSpPr>
            <p:cNvPr id="23558" name="_s1028"/>
            <p:cNvSpPr>
              <a:spLocks noChangeShapeType="1"/>
            </p:cNvSpPr>
            <p:nvPr/>
          </p:nvSpPr>
          <p:spPr bwMode="auto">
            <a:xfrm flipV="1">
              <a:off x="3258" y="1596"/>
              <a:ext cx="643"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23559" name="_s1028"/>
            <p:cNvSpPr>
              <a:spLocks noChangeShapeType="1"/>
            </p:cNvSpPr>
            <p:nvPr/>
          </p:nvSpPr>
          <p:spPr bwMode="auto">
            <a:xfrm flipH="1" flipV="1">
              <a:off x="1863" y="1595"/>
              <a:ext cx="643"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23560" name="_s1032"/>
            <p:cNvSpPr>
              <a:spLocks noChangeShapeType="1"/>
            </p:cNvSpPr>
            <p:nvPr/>
          </p:nvSpPr>
          <p:spPr bwMode="auto">
            <a:xfrm>
              <a:off x="2895" y="2392"/>
              <a:ext cx="0" cy="34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42058" name="Text Box 10"/>
            <p:cNvSpPr txBox="1">
              <a:spLocks noChangeArrowheads="1"/>
            </p:cNvSpPr>
            <p:nvPr/>
          </p:nvSpPr>
          <p:spPr bwMode="blackWhite">
            <a:xfrm>
              <a:off x="1899" y="1884"/>
              <a:ext cx="2129" cy="530"/>
            </a:xfrm>
            <a:prstGeom prst="rect">
              <a:avLst/>
            </a:prstGeom>
            <a:solidFill>
              <a:srgbClr val="0099CC"/>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000" b="1">
                  <a:solidFill>
                    <a:schemeClr val="bg1"/>
                  </a:solidFill>
                  <a:effectLst>
                    <a:outerShdw blurRad="38100" dist="38100" dir="2700000" algn="tl">
                      <a:srgbClr val="000000"/>
                    </a:outerShdw>
                  </a:effectLst>
                </a:rPr>
                <a:t>Discouraging Unethical Behavior</a:t>
              </a:r>
            </a:p>
          </p:txBody>
        </p:sp>
        <p:pic>
          <p:nvPicPr>
            <p:cNvPr id="23563" name="Picture 12"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6" y="1023"/>
              <a:ext cx="1845"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4" name="Text Box 13"/>
            <p:cNvSpPr txBox="1">
              <a:spLocks noChangeArrowheads="1"/>
            </p:cNvSpPr>
            <p:nvPr/>
          </p:nvSpPr>
          <p:spPr bwMode="auto">
            <a:xfrm>
              <a:off x="1018" y="1068"/>
              <a:ext cx="1498"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Establishing a code</a:t>
              </a:r>
              <a:br>
                <a:rPr lang="en-US" sz="1600" b="1"/>
              </a:br>
              <a:r>
                <a:rPr lang="en-US" sz="1600" b="1"/>
                <a:t>of ethics</a:t>
              </a:r>
            </a:p>
          </p:txBody>
        </p:sp>
        <p:pic>
          <p:nvPicPr>
            <p:cNvPr id="23565" name="Picture 15"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39" y="2657"/>
              <a:ext cx="1845"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6" name="Text Box 16"/>
            <p:cNvSpPr txBox="1">
              <a:spLocks noChangeArrowheads="1"/>
            </p:cNvSpPr>
            <p:nvPr/>
          </p:nvSpPr>
          <p:spPr bwMode="auto">
            <a:xfrm>
              <a:off x="2141" y="2695"/>
              <a:ext cx="1498"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Punish wrongdoers</a:t>
              </a:r>
            </a:p>
          </p:txBody>
        </p:sp>
        <p:pic>
          <p:nvPicPr>
            <p:cNvPr id="23567" name="Picture 18"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68" y="1031"/>
              <a:ext cx="1845"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8" name="Text Box 19"/>
            <p:cNvSpPr txBox="1">
              <a:spLocks noChangeArrowheads="1"/>
            </p:cNvSpPr>
            <p:nvPr/>
          </p:nvSpPr>
          <p:spPr bwMode="auto">
            <a:xfrm>
              <a:off x="3270" y="1069"/>
              <a:ext cx="1498"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600" b="1"/>
                <a:t>Training, oversight, and rewarding ethical behavior</a:t>
              </a:r>
            </a:p>
          </p:txBody>
        </p:sp>
      </p:grpSp>
      <p:sp>
        <p:nvSpPr>
          <p:cNvPr id="18"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642069"/>
                                        </p:tgtEl>
                                        <p:attrNameLst>
                                          <p:attrName>style.visibility</p:attrName>
                                        </p:attrNameLst>
                                      </p:cBhvr>
                                      <p:to>
                                        <p:strVal val="visible"/>
                                      </p:to>
                                    </p:set>
                                    <p:animEffect transition="in" filter="box(out)">
                                      <p:cBhvr>
                                        <p:cTn id="7" dur="2000"/>
                                        <p:tgtEl>
                                          <p:spTgt spid="642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65"/>
          <p:cNvSpPr>
            <a:spLocks noChangeArrowheads="1"/>
          </p:cNvSpPr>
          <p:nvPr/>
        </p:nvSpPr>
        <p:spPr bwMode="auto">
          <a:xfrm>
            <a:off x="639763" y="1043299"/>
            <a:ext cx="7864475" cy="4881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346075" indent="-346075">
              <a:spcBef>
                <a:spcPct val="50000"/>
              </a:spcBef>
              <a:tabLst>
                <a:tab pos="6054725" algn="ctr"/>
                <a:tab pos="6632575" algn="ctr"/>
              </a:tabLst>
            </a:pPr>
            <a:r>
              <a:rPr lang="en-US" sz="1400" b="1" dirty="0"/>
              <a:t>IS THE COMPANY: 	YES	NO</a:t>
            </a:r>
          </a:p>
          <a:p>
            <a:pPr marL="346075" indent="-346075">
              <a:spcBef>
                <a:spcPct val="50000"/>
              </a:spcBef>
              <a:buFontTx/>
              <a:buAutoNum type="arabicPeriod"/>
              <a:tabLst>
                <a:tab pos="6054725" algn="ctr"/>
                <a:tab pos="6632575" algn="ctr"/>
              </a:tabLst>
            </a:pPr>
            <a:r>
              <a:rPr lang="en-US" sz="1200" b="1" dirty="0"/>
              <a:t>Concerned about quality in its services, products, and operations? 	❑	❑</a:t>
            </a:r>
          </a:p>
          <a:p>
            <a:pPr marL="346075" indent="-346075">
              <a:spcBef>
                <a:spcPct val="50000"/>
              </a:spcBef>
              <a:buFontTx/>
              <a:buAutoNum type="arabicPeriod"/>
              <a:tabLst>
                <a:tab pos="6054725" algn="ctr"/>
                <a:tab pos="6632575" algn="ctr"/>
              </a:tabLst>
            </a:pPr>
            <a:r>
              <a:rPr lang="en-US" sz="1200" b="1" dirty="0"/>
              <a:t>Concerned about its employees’ quality of life? 	❑	❑</a:t>
            </a:r>
          </a:p>
          <a:p>
            <a:pPr marL="346075" indent="-346075">
              <a:spcBef>
                <a:spcPct val="50000"/>
              </a:spcBef>
              <a:buFontTx/>
              <a:buAutoNum type="arabicPeriod"/>
              <a:tabLst>
                <a:tab pos="6054725" algn="ctr"/>
                <a:tab pos="6632575" algn="ctr"/>
              </a:tabLst>
            </a:pPr>
            <a:r>
              <a:rPr lang="en-US" sz="1200" b="1" dirty="0"/>
              <a:t>Proud of its reputation in the industry? 	❑ 	❑</a:t>
            </a:r>
          </a:p>
          <a:p>
            <a:pPr marL="346075" indent="-346075">
              <a:spcBef>
                <a:spcPct val="50000"/>
              </a:spcBef>
              <a:buFontTx/>
              <a:buAutoNum type="arabicPeriod"/>
              <a:tabLst>
                <a:tab pos="6054725" algn="ctr"/>
                <a:tab pos="6632575" algn="ctr"/>
              </a:tabLst>
            </a:pPr>
            <a:r>
              <a:rPr lang="en-US" sz="1200" b="1" dirty="0"/>
              <a:t>Proud of its reputation in the community? 	❑ 	❑</a:t>
            </a:r>
          </a:p>
          <a:p>
            <a:pPr marL="346075" indent="-346075">
              <a:spcBef>
                <a:spcPct val="50000"/>
              </a:spcBef>
              <a:buFontTx/>
              <a:buAutoNum type="arabicPeriod"/>
              <a:tabLst>
                <a:tab pos="6054725" algn="ctr"/>
                <a:tab pos="6632575" algn="ctr"/>
              </a:tabLst>
            </a:pPr>
            <a:r>
              <a:rPr lang="en-US" sz="1200" b="1" dirty="0"/>
              <a:t>Focused on the needs of its customers? 	❑ 	❑</a:t>
            </a:r>
          </a:p>
          <a:p>
            <a:pPr marL="346075" indent="-346075">
              <a:spcBef>
                <a:spcPct val="50000"/>
              </a:spcBef>
              <a:buFontTx/>
              <a:buAutoNum type="arabicPeriod"/>
              <a:tabLst>
                <a:tab pos="6054725" algn="ctr"/>
                <a:tab pos="6632575" algn="ctr"/>
              </a:tabLst>
            </a:pPr>
            <a:r>
              <a:rPr lang="en-US" sz="1200" b="1" dirty="0"/>
              <a:t>Honest in its dealings with you? 	❑ 	❑</a:t>
            </a:r>
          </a:p>
          <a:p>
            <a:pPr marL="346075" indent="-346075">
              <a:spcBef>
                <a:spcPct val="50000"/>
              </a:spcBef>
              <a:buFontTx/>
              <a:buAutoNum type="arabicPeriod"/>
              <a:tabLst>
                <a:tab pos="6054725" algn="ctr"/>
                <a:tab pos="6632575" algn="ctr"/>
              </a:tabLst>
            </a:pPr>
            <a:r>
              <a:rPr lang="en-US" sz="1200" b="1" dirty="0"/>
              <a:t>Honest in its dealings with customers? 	❑ 	❑</a:t>
            </a:r>
          </a:p>
          <a:p>
            <a:pPr marL="346075" indent="-346075">
              <a:spcBef>
                <a:spcPct val="50000"/>
              </a:spcBef>
              <a:buFontTx/>
              <a:buAutoNum type="arabicPeriod"/>
              <a:tabLst>
                <a:tab pos="6054725" algn="ctr"/>
                <a:tab pos="6632575" algn="ctr"/>
              </a:tabLst>
            </a:pPr>
            <a:r>
              <a:rPr lang="en-US" sz="1200" b="1" dirty="0"/>
              <a:t>Honest in its dealings with others? 	❑ 	❑</a:t>
            </a:r>
          </a:p>
          <a:p>
            <a:pPr marL="346075" indent="-346075">
              <a:spcBef>
                <a:spcPct val="50000"/>
              </a:spcBef>
              <a:buFontTx/>
              <a:buAutoNum type="arabicPeriod"/>
              <a:tabLst>
                <a:tab pos="6054725" algn="ctr"/>
                <a:tab pos="6632575" algn="ctr"/>
              </a:tabLst>
            </a:pPr>
            <a:r>
              <a:rPr lang="en-US" sz="1200" b="1" dirty="0"/>
              <a:t>Fair and equitable in the ways in which it decides on promotions? 	❑ 	❑</a:t>
            </a:r>
          </a:p>
          <a:p>
            <a:pPr marL="346075" indent="-346075">
              <a:spcBef>
                <a:spcPct val="50000"/>
              </a:spcBef>
              <a:buFontTx/>
              <a:buAutoNum type="arabicPeriod"/>
              <a:tabLst>
                <a:tab pos="6054725" algn="ctr"/>
                <a:tab pos="6632575" algn="ctr"/>
              </a:tabLst>
            </a:pPr>
            <a:r>
              <a:rPr lang="en-US" sz="1200" b="1" dirty="0"/>
              <a:t>Fair and equitable in the ways in which it compensates employees? 	❑ 	❑</a:t>
            </a:r>
          </a:p>
          <a:p>
            <a:pPr marL="346075" indent="-346075">
              <a:spcBef>
                <a:spcPct val="50000"/>
              </a:spcBef>
              <a:buFontTx/>
              <a:buAutoNum type="arabicPeriod"/>
              <a:tabLst>
                <a:tab pos="6054725" algn="ctr"/>
                <a:tab pos="6632575" algn="ctr"/>
              </a:tabLst>
            </a:pPr>
            <a:r>
              <a:rPr lang="en-US" sz="1200" b="1" dirty="0"/>
              <a:t>Open in its communications? 	❑ 	❑</a:t>
            </a:r>
          </a:p>
          <a:p>
            <a:pPr marL="346075" indent="-346075">
              <a:spcBef>
                <a:spcPct val="50000"/>
              </a:spcBef>
              <a:buFontTx/>
              <a:buAutoNum type="arabicPeriod"/>
              <a:tabLst>
                <a:tab pos="6054725" algn="ctr"/>
                <a:tab pos="6632575" algn="ctr"/>
              </a:tabLst>
            </a:pPr>
            <a:r>
              <a:rPr lang="en-US" sz="1200" b="1" dirty="0"/>
              <a:t>Trusting in its relationships with employees? 	❑ 	❑</a:t>
            </a:r>
          </a:p>
          <a:p>
            <a:pPr marL="346075" indent="-346075">
              <a:spcBef>
                <a:spcPct val="50000"/>
              </a:spcBef>
              <a:buFontTx/>
              <a:buAutoNum type="arabicPeriod"/>
              <a:tabLst>
                <a:tab pos="6054725" algn="ctr"/>
                <a:tab pos="6632575" algn="ctr"/>
              </a:tabLst>
            </a:pPr>
            <a:r>
              <a:rPr lang="en-US" sz="1200" b="1" dirty="0"/>
              <a:t>Concerned with developing and keeping its employees? 	❑ 	❑</a:t>
            </a:r>
          </a:p>
          <a:p>
            <a:pPr marL="346075" indent="-346075">
              <a:spcBef>
                <a:spcPct val="50000"/>
              </a:spcBef>
              <a:buFontTx/>
              <a:buAutoNum type="arabicPeriod"/>
              <a:tabLst>
                <a:tab pos="6054725" algn="ctr"/>
                <a:tab pos="6632575" algn="ctr"/>
              </a:tabLst>
            </a:pPr>
            <a:r>
              <a:rPr lang="en-US" sz="1200" b="1" dirty="0"/>
              <a:t>Actively promoting ethical conduct in all its operations and employees?	❑ 	❑</a:t>
            </a:r>
          </a:p>
          <a:p>
            <a:pPr marL="346075" indent="-346075">
              <a:spcBef>
                <a:spcPct val="50000"/>
              </a:spcBef>
              <a:buFontTx/>
              <a:buAutoNum type="arabicPeriod"/>
              <a:tabLst>
                <a:tab pos="6054725" algn="ctr"/>
                <a:tab pos="6632575" algn="ctr"/>
              </a:tabLst>
            </a:pPr>
            <a:r>
              <a:rPr lang="en-US" sz="1200" b="1" dirty="0"/>
              <a:t>Actively searching for ways to better serve its stakeholders? 	❑ 	❑</a:t>
            </a:r>
          </a:p>
          <a:p>
            <a:pPr marL="346075" indent="-346075">
              <a:spcBef>
                <a:spcPct val="50000"/>
              </a:spcBef>
              <a:buFontTx/>
              <a:buAutoNum type="arabicPeriod"/>
              <a:tabLst>
                <a:tab pos="6054725" algn="ctr"/>
                <a:tab pos="6632575" algn="ctr"/>
              </a:tabLst>
            </a:pPr>
            <a:r>
              <a:rPr lang="en-US" sz="1200" b="1" dirty="0"/>
              <a:t>Carefully monitoring how decisions are made and checking them for 	❑ 	❑</a:t>
            </a:r>
            <a:br>
              <a:rPr lang="en-US" sz="1200" b="1" dirty="0"/>
            </a:br>
            <a:r>
              <a:rPr lang="en-US" sz="1200" b="1" dirty="0"/>
              <a:t>their concern for ethical behavior?</a:t>
            </a:r>
          </a:p>
        </p:txBody>
      </p:sp>
      <p:sp>
        <p:nvSpPr>
          <p:cNvPr id="3" name="Title 2"/>
          <p:cNvSpPr>
            <a:spLocks noGrp="1"/>
          </p:cNvSpPr>
          <p:nvPr>
            <p:ph type="title"/>
          </p:nvPr>
        </p:nvSpPr>
        <p:spPr>
          <a:xfrm>
            <a:off x="274367" y="411514"/>
            <a:ext cx="8503827" cy="365756"/>
          </a:xfrm>
        </p:spPr>
        <p:txBody>
          <a:bodyPr/>
          <a:lstStyle/>
          <a:p>
            <a:r>
              <a:rPr lang="en-US" sz="1200" dirty="0" smtClean="0"/>
              <a:t>Figure 9.1 Checklist for determining if a corporate culture supports ethical behavior and social responsibility</a:t>
            </a:r>
            <a:endParaRPr lang="en-US" sz="12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4" name="Rectangle 4"/>
          <p:cNvSpPr>
            <a:spLocks noGrp="1" noChangeArrowheads="1"/>
          </p:cNvSpPr>
          <p:nvPr>
            <p:ph type="title"/>
          </p:nvPr>
        </p:nvSpPr>
        <p:spPr>
          <a:xfrm>
            <a:off x="548683" y="411513"/>
            <a:ext cx="7955193" cy="731512"/>
          </a:xfrm>
        </p:spPr>
        <p:txBody>
          <a:bodyPr/>
          <a:lstStyle/>
          <a:p>
            <a:pPr eaLnBrk="1" hangingPunct="1">
              <a:defRPr/>
            </a:pPr>
            <a:r>
              <a:rPr lang="en-US" dirty="0" smtClean="0"/>
              <a:t>Codes of Ethics</a:t>
            </a:r>
          </a:p>
        </p:txBody>
      </p:sp>
      <p:sp>
        <p:nvSpPr>
          <p:cNvPr id="650245" name="Freeform 5"/>
          <p:cNvSpPr>
            <a:spLocks/>
          </p:cNvSpPr>
          <p:nvPr/>
        </p:nvSpPr>
        <p:spPr bwMode="blackWhite">
          <a:xfrm>
            <a:off x="914400" y="1900238"/>
            <a:ext cx="533400" cy="609600"/>
          </a:xfrm>
          <a:custGeom>
            <a:avLst/>
            <a:gdLst>
              <a:gd name="T0" fmla="*/ 0 w 480"/>
              <a:gd name="T1" fmla="*/ 0 h 528"/>
              <a:gd name="T2" fmla="*/ 0 w 480"/>
              <a:gd name="T3" fmla="*/ 609600 h 528"/>
              <a:gd name="T4" fmla="*/ 533400 w 480"/>
              <a:gd name="T5" fmla="*/ 6096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50246" name="Rectangle 6"/>
          <p:cNvSpPr>
            <a:spLocks noChangeArrowheads="1"/>
          </p:cNvSpPr>
          <p:nvPr/>
        </p:nvSpPr>
        <p:spPr bwMode="auto">
          <a:xfrm>
            <a:off x="1447800" y="4922838"/>
            <a:ext cx="68580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They remind employees to look beyond the bottom line, and they provide a touchstone for appeals through the hierarchy.</a:t>
            </a:r>
          </a:p>
        </p:txBody>
      </p:sp>
      <p:sp>
        <p:nvSpPr>
          <p:cNvPr id="650247" name="Rectangle 7"/>
          <p:cNvSpPr>
            <a:spLocks noChangeArrowheads="1"/>
          </p:cNvSpPr>
          <p:nvPr/>
        </p:nvSpPr>
        <p:spPr bwMode="auto">
          <a:xfrm>
            <a:off x="1447800" y="3059113"/>
            <a:ext cx="68580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They are an unchallengeable basis for firing an unethical employee. </a:t>
            </a:r>
          </a:p>
        </p:txBody>
      </p:sp>
      <p:sp>
        <p:nvSpPr>
          <p:cNvPr id="650248" name="AutoShape 8"/>
          <p:cNvSpPr>
            <a:spLocks noChangeArrowheads="1"/>
          </p:cNvSpPr>
          <p:nvPr/>
        </p:nvSpPr>
        <p:spPr bwMode="blackWhite">
          <a:xfrm>
            <a:off x="631825" y="1325563"/>
            <a:ext cx="6683375" cy="611187"/>
          </a:xfrm>
          <a:prstGeom prst="roundRect">
            <a:avLst>
              <a:gd name="adj" fmla="val 16667"/>
            </a:avLst>
          </a:prstGeom>
          <a:solidFill>
            <a:srgbClr val="0099CC"/>
          </a:solidFill>
          <a:ln w="3175" algn="ctr">
            <a:solidFill>
              <a:schemeClr val="tx1"/>
            </a:solidFill>
            <a:round/>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rPr>
              <a:t>Characteristics of effective codes of ethics</a:t>
            </a:r>
          </a:p>
        </p:txBody>
      </p:sp>
      <p:sp>
        <p:nvSpPr>
          <p:cNvPr id="650249" name="Rectangle 9"/>
          <p:cNvSpPr>
            <a:spLocks noChangeArrowheads="1"/>
          </p:cNvSpPr>
          <p:nvPr/>
        </p:nvSpPr>
        <p:spPr bwMode="auto">
          <a:xfrm>
            <a:off x="1447800" y="2198688"/>
            <a:ext cx="68580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They are visible guidelines for ethical behavior at all organization levels.</a:t>
            </a:r>
          </a:p>
        </p:txBody>
      </p:sp>
      <p:sp>
        <p:nvSpPr>
          <p:cNvPr id="650250" name="Rectangle 10"/>
          <p:cNvSpPr>
            <a:spLocks noChangeArrowheads="1"/>
          </p:cNvSpPr>
          <p:nvPr/>
        </p:nvSpPr>
        <p:spPr bwMode="auto">
          <a:xfrm>
            <a:off x="1447800" y="3975100"/>
            <a:ext cx="68580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They protect all personnel from the pressures of the market, which tend to incite desperation and unethical behavior.</a:t>
            </a:r>
          </a:p>
        </p:txBody>
      </p:sp>
      <p:sp>
        <p:nvSpPr>
          <p:cNvPr id="650251" name="Freeform 11"/>
          <p:cNvSpPr>
            <a:spLocks/>
          </p:cNvSpPr>
          <p:nvPr/>
        </p:nvSpPr>
        <p:spPr bwMode="blackWhite">
          <a:xfrm>
            <a:off x="914400" y="2522538"/>
            <a:ext cx="533400" cy="838200"/>
          </a:xfrm>
          <a:custGeom>
            <a:avLst/>
            <a:gdLst>
              <a:gd name="T0" fmla="*/ 0 w 480"/>
              <a:gd name="T1" fmla="*/ 0 h 528"/>
              <a:gd name="T2" fmla="*/ 0 w 480"/>
              <a:gd name="T3" fmla="*/ 838200 h 528"/>
              <a:gd name="T4" fmla="*/ 533400 w 480"/>
              <a:gd name="T5" fmla="*/ 8382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50252" name="Freeform 12"/>
          <p:cNvSpPr>
            <a:spLocks/>
          </p:cNvSpPr>
          <p:nvPr/>
        </p:nvSpPr>
        <p:spPr bwMode="blackWhite">
          <a:xfrm>
            <a:off x="914400" y="3322638"/>
            <a:ext cx="533400" cy="952500"/>
          </a:xfrm>
          <a:custGeom>
            <a:avLst/>
            <a:gdLst>
              <a:gd name="T0" fmla="*/ 0 w 480"/>
              <a:gd name="T1" fmla="*/ 0 h 528"/>
              <a:gd name="T2" fmla="*/ 0 w 480"/>
              <a:gd name="T3" fmla="*/ 952500 h 528"/>
              <a:gd name="T4" fmla="*/ 533400 w 480"/>
              <a:gd name="T5" fmla="*/ 9525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50253" name="Freeform 13"/>
          <p:cNvSpPr>
            <a:spLocks/>
          </p:cNvSpPr>
          <p:nvPr/>
        </p:nvSpPr>
        <p:spPr bwMode="blackWhite">
          <a:xfrm>
            <a:off x="914400" y="4160838"/>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0248"/>
                                        </p:tgtEl>
                                        <p:attrNameLst>
                                          <p:attrName>style.visibility</p:attrName>
                                        </p:attrNameLst>
                                      </p:cBhvr>
                                      <p:to>
                                        <p:strVal val="visible"/>
                                      </p:to>
                                    </p:set>
                                    <p:animEffect transition="in" filter="wipe(left)">
                                      <p:cBhvr>
                                        <p:cTn id="7" dur="500"/>
                                        <p:tgtEl>
                                          <p:spTgt spid="6502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50245"/>
                                        </p:tgtEl>
                                        <p:attrNameLst>
                                          <p:attrName>style.visibility</p:attrName>
                                        </p:attrNameLst>
                                      </p:cBhvr>
                                      <p:to>
                                        <p:strVal val="visible"/>
                                      </p:to>
                                    </p:set>
                                    <p:animEffect transition="in" filter="strips(downRight)">
                                      <p:cBhvr>
                                        <p:cTn id="12" dur="500"/>
                                        <p:tgtEl>
                                          <p:spTgt spid="650245"/>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50249"/>
                                        </p:tgtEl>
                                        <p:attrNameLst>
                                          <p:attrName>style.visibility</p:attrName>
                                        </p:attrNameLst>
                                      </p:cBhvr>
                                      <p:to>
                                        <p:strVal val="visible"/>
                                      </p:to>
                                    </p:set>
                                    <p:animEffect transition="in" filter="wipe(left)">
                                      <p:cBhvr>
                                        <p:cTn id="16" dur="500"/>
                                        <p:tgtEl>
                                          <p:spTgt spid="65024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650251"/>
                                        </p:tgtEl>
                                        <p:attrNameLst>
                                          <p:attrName>style.visibility</p:attrName>
                                        </p:attrNameLst>
                                      </p:cBhvr>
                                      <p:to>
                                        <p:strVal val="visible"/>
                                      </p:to>
                                    </p:set>
                                    <p:animEffect transition="in" filter="strips(downRight)">
                                      <p:cBhvr>
                                        <p:cTn id="21" dur="500"/>
                                        <p:tgtEl>
                                          <p:spTgt spid="650251"/>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50247"/>
                                        </p:tgtEl>
                                        <p:attrNameLst>
                                          <p:attrName>style.visibility</p:attrName>
                                        </p:attrNameLst>
                                      </p:cBhvr>
                                      <p:to>
                                        <p:strVal val="visible"/>
                                      </p:to>
                                    </p:set>
                                    <p:animEffect transition="in" filter="wipe(left)">
                                      <p:cBhvr>
                                        <p:cTn id="25" dur="500"/>
                                        <p:tgtEl>
                                          <p:spTgt spid="65024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650252"/>
                                        </p:tgtEl>
                                        <p:attrNameLst>
                                          <p:attrName>style.visibility</p:attrName>
                                        </p:attrNameLst>
                                      </p:cBhvr>
                                      <p:to>
                                        <p:strVal val="visible"/>
                                      </p:to>
                                    </p:set>
                                    <p:animEffect transition="in" filter="strips(downRight)">
                                      <p:cBhvr>
                                        <p:cTn id="30" dur="500"/>
                                        <p:tgtEl>
                                          <p:spTgt spid="650252"/>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650250"/>
                                        </p:tgtEl>
                                        <p:attrNameLst>
                                          <p:attrName>style.visibility</p:attrName>
                                        </p:attrNameLst>
                                      </p:cBhvr>
                                      <p:to>
                                        <p:strVal val="visible"/>
                                      </p:to>
                                    </p:set>
                                    <p:animEffect transition="in" filter="wipe(left)">
                                      <p:cBhvr>
                                        <p:cTn id="34" dur="500"/>
                                        <p:tgtEl>
                                          <p:spTgt spid="65025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650253"/>
                                        </p:tgtEl>
                                        <p:attrNameLst>
                                          <p:attrName>style.visibility</p:attrName>
                                        </p:attrNameLst>
                                      </p:cBhvr>
                                      <p:to>
                                        <p:strVal val="visible"/>
                                      </p:to>
                                    </p:set>
                                    <p:animEffect transition="in" filter="strips(downRight)">
                                      <p:cBhvr>
                                        <p:cTn id="39" dur="500"/>
                                        <p:tgtEl>
                                          <p:spTgt spid="650253"/>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650246"/>
                                        </p:tgtEl>
                                        <p:attrNameLst>
                                          <p:attrName>style.visibility</p:attrName>
                                        </p:attrNameLst>
                                      </p:cBhvr>
                                      <p:to>
                                        <p:strVal val="visible"/>
                                      </p:to>
                                    </p:set>
                                    <p:animEffect transition="in" filter="wipe(left)">
                                      <p:cBhvr>
                                        <p:cTn id="43" dur="500"/>
                                        <p:tgtEl>
                                          <p:spTgt spid="65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5" grpId="0" animBg="1"/>
      <p:bldP spid="650246" grpId="0" animBg="1" autoUpdateAnimBg="0"/>
      <p:bldP spid="650247" grpId="0" animBg="1" autoUpdateAnimBg="0"/>
      <p:bldP spid="650248" grpId="0" animBg="1" autoUpdateAnimBg="0"/>
      <p:bldP spid="650249" grpId="0" animBg="1" autoUpdateAnimBg="0"/>
      <p:bldP spid="650250" grpId="0" animBg="1" autoUpdateAnimBg="0"/>
      <p:bldP spid="650251" grpId="0" animBg="1"/>
      <p:bldP spid="650252" grpId="0" animBg="1"/>
      <p:bldP spid="65025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7" name="Rectangle 5"/>
          <p:cNvSpPr>
            <a:spLocks noGrp="1" noChangeArrowheads="1"/>
          </p:cNvSpPr>
          <p:nvPr>
            <p:ph type="title"/>
          </p:nvPr>
        </p:nvSpPr>
        <p:spPr>
          <a:xfrm>
            <a:off x="548683" y="411513"/>
            <a:ext cx="7955193" cy="822951"/>
          </a:xfrm>
        </p:spPr>
        <p:txBody>
          <a:bodyPr/>
          <a:lstStyle/>
          <a:p>
            <a:pPr eaLnBrk="1" hangingPunct="1">
              <a:defRPr/>
            </a:pPr>
            <a:r>
              <a:rPr lang="en-US" dirty="0" smtClean="0"/>
              <a:t>Compliance Programs</a:t>
            </a:r>
          </a:p>
        </p:txBody>
      </p:sp>
      <p:sp>
        <p:nvSpPr>
          <p:cNvPr id="653321" name="Text Box 9"/>
          <p:cNvSpPr txBox="1">
            <a:spLocks noChangeArrowheads="1"/>
          </p:cNvSpPr>
          <p:nvPr/>
        </p:nvSpPr>
        <p:spPr bwMode="blackWhite">
          <a:xfrm>
            <a:off x="2133130" y="1449388"/>
            <a:ext cx="4572000" cy="84772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2400" b="1">
                <a:solidFill>
                  <a:schemeClr val="bg1"/>
                </a:solidFill>
                <a:effectLst>
                  <a:outerShdw blurRad="38100" dist="38100" dir="2700000" algn="tl">
                    <a:srgbClr val="000000"/>
                  </a:outerShdw>
                </a:effectLst>
              </a:rPr>
              <a:t>Ethics Training</a:t>
            </a:r>
          </a:p>
        </p:txBody>
      </p:sp>
      <p:grpSp>
        <p:nvGrpSpPr>
          <p:cNvPr id="653322" name="Group 10"/>
          <p:cNvGrpSpPr>
            <a:grpSpLocks/>
          </p:cNvGrpSpPr>
          <p:nvPr/>
        </p:nvGrpSpPr>
        <p:grpSpPr bwMode="auto">
          <a:xfrm>
            <a:off x="973138" y="2297113"/>
            <a:ext cx="7713663" cy="3208508"/>
            <a:chOff x="613" y="1386"/>
            <a:chExt cx="4859" cy="2024"/>
          </a:xfrm>
        </p:grpSpPr>
        <p:grpSp>
          <p:nvGrpSpPr>
            <p:cNvPr id="26631" name="Group 11"/>
            <p:cNvGrpSpPr>
              <a:grpSpLocks/>
            </p:cNvGrpSpPr>
            <p:nvPr/>
          </p:nvGrpSpPr>
          <p:grpSpPr bwMode="auto">
            <a:xfrm>
              <a:off x="2324" y="1386"/>
              <a:ext cx="1112" cy="233"/>
              <a:chOff x="2324" y="1386"/>
              <a:chExt cx="1112" cy="233"/>
            </a:xfrm>
          </p:grpSpPr>
          <p:sp>
            <p:nvSpPr>
              <p:cNvPr id="26639" name="_s1030"/>
              <p:cNvSpPr>
                <a:spLocks noChangeShapeType="1"/>
              </p:cNvSpPr>
              <p:nvPr/>
            </p:nvSpPr>
            <p:spPr bwMode="auto">
              <a:xfrm flipH="1">
                <a:off x="2324" y="1386"/>
                <a:ext cx="277" cy="233"/>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26640" name="_s1032"/>
              <p:cNvSpPr>
                <a:spLocks noChangeShapeType="1"/>
              </p:cNvSpPr>
              <p:nvPr/>
            </p:nvSpPr>
            <p:spPr bwMode="auto">
              <a:xfrm>
                <a:off x="3158" y="1386"/>
                <a:ext cx="278" cy="233"/>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grpSp>
          <p:nvGrpSpPr>
            <p:cNvPr id="26632" name="Group 14"/>
            <p:cNvGrpSpPr>
              <a:grpSpLocks/>
            </p:cNvGrpSpPr>
            <p:nvPr/>
          </p:nvGrpSpPr>
          <p:grpSpPr bwMode="auto">
            <a:xfrm>
              <a:off x="613" y="1580"/>
              <a:ext cx="4859" cy="1830"/>
              <a:chOff x="613" y="1580"/>
              <a:chExt cx="4859" cy="1830"/>
            </a:xfrm>
          </p:grpSpPr>
          <p:sp>
            <p:nvSpPr>
              <p:cNvPr id="26638" name="Text Box 17"/>
              <p:cNvSpPr txBox="1">
                <a:spLocks noChangeArrowheads="1"/>
              </p:cNvSpPr>
              <p:nvPr/>
            </p:nvSpPr>
            <p:spPr bwMode="blackWhite">
              <a:xfrm>
                <a:off x="613" y="1636"/>
                <a:ext cx="1845" cy="1509"/>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lIns="182880" tIns="137160" rIns="182880"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2000" b="1" dirty="0"/>
                  <a:t>Compliance Training</a:t>
                </a:r>
              </a:p>
              <a:p>
                <a:pPr algn="ctr" eaLnBrk="1" hangingPunct="1">
                  <a:spcBef>
                    <a:spcPct val="50000"/>
                  </a:spcBef>
                </a:pPr>
                <a:r>
                  <a:rPr lang="en-US" sz="1800" dirty="0"/>
                  <a:t>Alerts people to policies, regulations, and laws that establish acceptable behavior within a company</a:t>
                </a:r>
              </a:p>
            </p:txBody>
          </p:sp>
          <p:grpSp>
            <p:nvGrpSpPr>
              <p:cNvPr id="26634" name="Group 18"/>
              <p:cNvGrpSpPr>
                <a:grpSpLocks/>
              </p:cNvGrpSpPr>
              <p:nvPr/>
            </p:nvGrpSpPr>
            <p:grpSpPr bwMode="auto">
              <a:xfrm>
                <a:off x="3260" y="1580"/>
                <a:ext cx="2212" cy="1830"/>
                <a:chOff x="3260" y="1580"/>
                <a:chExt cx="2212" cy="1830"/>
              </a:xfrm>
            </p:grpSpPr>
            <p:pic>
              <p:nvPicPr>
                <p:cNvPr id="26635" name="Picture 19"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60" y="1580"/>
                  <a:ext cx="2212" cy="18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6" name="Text Box 20"/>
                <p:cNvSpPr txBox="1">
                  <a:spLocks noChangeArrowheads="1"/>
                </p:cNvSpPr>
                <p:nvPr/>
              </p:nvSpPr>
              <p:spPr bwMode="blackWhite">
                <a:xfrm>
                  <a:off x="3334" y="1608"/>
                  <a:ext cx="1850" cy="1509"/>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tIns="137160"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2000" b="1"/>
                    <a:t>Cognitive Thinking</a:t>
                  </a:r>
                </a:p>
                <a:p>
                  <a:pPr algn="ctr" eaLnBrk="1" hangingPunct="1">
                    <a:spcBef>
                      <a:spcPct val="50000"/>
                    </a:spcBef>
                  </a:pPr>
                  <a:r>
                    <a:rPr lang="en-US" sz="1800"/>
                    <a:t>Develops skills to allow people to think through various “moral mazes”</a:t>
                  </a:r>
                  <a:br>
                    <a:rPr lang="en-US" sz="1800"/>
                  </a:br>
                  <a:r>
                    <a:rPr lang="en-US" sz="1800"/>
                    <a:t>with which they may be confronted in the workplace</a:t>
                  </a:r>
                </a:p>
              </p:txBody>
            </p:sp>
          </p:grpSp>
        </p:grpSp>
      </p:grpSp>
      <p:sp>
        <p:nvSpPr>
          <p:cNvPr id="20"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653322"/>
                                        </p:tgtEl>
                                        <p:attrNameLst>
                                          <p:attrName>style.visibility</p:attrName>
                                        </p:attrNameLst>
                                      </p:cBhvr>
                                      <p:to>
                                        <p:strVal val="visible"/>
                                      </p:to>
                                    </p:set>
                                    <p:animEffect transition="in" filter="wipe(up)">
                                      <p:cBhvr>
                                        <p:cTn id="7" dur="1000"/>
                                        <p:tgtEl>
                                          <p:spTgt spid="653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5"/>
          <p:cNvSpPr>
            <a:spLocks noChangeArrowheads="1"/>
          </p:cNvSpPr>
          <p:nvPr/>
        </p:nvSpPr>
        <p:spPr bwMode="auto">
          <a:xfrm>
            <a:off x="452437" y="5532097"/>
            <a:ext cx="4754873" cy="2308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900" dirty="0"/>
              <a:t>Sources: </a:t>
            </a:r>
            <a:r>
              <a:rPr lang="en-US" sz="900" dirty="0" smtClean="0"/>
              <a:t>ECOA http://www.theecoa.org</a:t>
            </a:r>
            <a:endParaRPr lang="en-US" sz="900" dirty="0"/>
          </a:p>
        </p:txBody>
      </p:sp>
      <p:sp>
        <p:nvSpPr>
          <p:cNvPr id="3" name="Title 2"/>
          <p:cNvSpPr>
            <a:spLocks noGrp="1"/>
          </p:cNvSpPr>
          <p:nvPr>
            <p:ph type="title"/>
          </p:nvPr>
        </p:nvSpPr>
        <p:spPr>
          <a:xfrm>
            <a:off x="457200" y="411513"/>
            <a:ext cx="8320994" cy="548634"/>
          </a:xfrm>
        </p:spPr>
        <p:txBody>
          <a:bodyPr/>
          <a:lstStyle/>
          <a:p>
            <a:r>
              <a:rPr lang="en-US" sz="1400" dirty="0" smtClean="0"/>
              <a:t>Figure 9.2 The ECOA standards of conduct for business ethics and compliance professionals</a:t>
            </a:r>
            <a:endParaRPr lang="en-US" sz="140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2437" y="1419225"/>
            <a:ext cx="8239125" cy="4019550"/>
          </a:xfrm>
          <a:prstGeom prst="rect">
            <a:avLst/>
          </a:prstGeom>
        </p:spPr>
      </p:pic>
      <p:sp>
        <p:nvSpPr>
          <p:cNvPr id="11"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16</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45" y="228635"/>
            <a:ext cx="7955193" cy="1005829"/>
          </a:xfrm>
        </p:spPr>
        <p:txBody>
          <a:bodyPr/>
          <a:lstStyle/>
          <a:p>
            <a:r>
              <a:rPr lang="en-US" sz="4000" dirty="0" smtClean="0"/>
              <a:t>Relationship of Law to Ethics</a:t>
            </a:r>
            <a:endParaRPr lang="en-US" sz="4000" dirty="0"/>
          </a:p>
        </p:txBody>
      </p:sp>
      <p:sp>
        <p:nvSpPr>
          <p:cNvPr id="8" name="Content Placeholder 7"/>
          <p:cNvSpPr>
            <a:spLocks noGrp="1"/>
          </p:cNvSpPr>
          <p:nvPr>
            <p:ph sz="quarter" idx="13"/>
          </p:nvPr>
        </p:nvSpPr>
        <p:spPr>
          <a:xfrm>
            <a:off x="1005879" y="1691659"/>
            <a:ext cx="7132242" cy="4206194"/>
          </a:xfrm>
        </p:spPr>
        <p:txBody>
          <a:bodyPr/>
          <a:lstStyle/>
          <a:p>
            <a:r>
              <a:rPr lang="en-US" dirty="0" smtClean="0"/>
              <a:t>According to Dr. Peter Madsen, “</a:t>
            </a:r>
            <a:r>
              <a:rPr lang="en-US" i="1" dirty="0" smtClean="0"/>
              <a:t>Laws and policies form an ethical foundation. But the law is a moral minimum……The best ethics training goes beyond legal compliance.” </a:t>
            </a:r>
            <a:r>
              <a:rPr lang="en-US" sz="1100" i="1" dirty="0" smtClean="0"/>
              <a:t> </a:t>
            </a:r>
            <a:r>
              <a:rPr lang="en-US" sz="1100" dirty="0" smtClean="0"/>
              <a:t>Source: Human Resources </a:t>
            </a:r>
            <a:r>
              <a:rPr lang="en-US" sz="1100" dirty="0" err="1" smtClean="0"/>
              <a:t>Management:I</a:t>
            </a:r>
            <a:r>
              <a:rPr lang="en-US" sz="1100" dirty="0" smtClean="0"/>
              <a:t> </a:t>
            </a:r>
            <a:r>
              <a:rPr lang="en-US" sz="1100" dirty="0" err="1" smtClean="0"/>
              <a:t>deas</a:t>
            </a:r>
            <a:r>
              <a:rPr lang="en-US" sz="1100" dirty="0" smtClean="0"/>
              <a:t> &amp; Trends in Personnel 273. “The best ethics training goes beyond legal compliance by giving people skills needed to make value-based decision,” an interview with Dr. Peter Madsen. Chicago: Commerce Clearing House, (April 15, 1992), 60.</a:t>
            </a:r>
          </a:p>
          <a:p>
            <a:r>
              <a:rPr lang="en-US" dirty="0" smtClean="0"/>
              <a:t>Author Vincent Barry says, “</a:t>
            </a:r>
            <a:r>
              <a:rPr lang="en-US" i="1" dirty="0" smtClean="0"/>
              <a:t>Although useful in alerting us to moral issues and informing us of our rights and responsibilities, law cannot be taken as an adequate standard of moral conduct.” </a:t>
            </a:r>
            <a:r>
              <a:rPr lang="en-US" sz="1100" dirty="0" smtClean="0"/>
              <a:t>Source: Barry, Vincent. </a:t>
            </a:r>
            <a:r>
              <a:rPr lang="en-US" sz="1100" i="1" dirty="0" smtClean="0"/>
              <a:t>Moral Issues in Business</a:t>
            </a:r>
            <a:r>
              <a:rPr lang="en-US" sz="1100" dirty="0" smtClean="0"/>
              <a:t>, 3d ed. Belmont, Calif.: Wadsworth, 1986,5, 9-10, 156.</a:t>
            </a:r>
            <a:endParaRPr lang="en-US" dirty="0" smtClean="0"/>
          </a:p>
          <a:p>
            <a:endParaRPr lang="en-US" i="1" dirty="0" smtClean="0"/>
          </a:p>
          <a:p>
            <a:pPr marL="46037" indent="0">
              <a:buNone/>
            </a:pPr>
            <a:endParaRPr lang="en-US" dirty="0"/>
          </a:p>
        </p:txBody>
      </p:sp>
      <p:grpSp>
        <p:nvGrpSpPr>
          <p:cNvPr id="9" name="Group 9"/>
          <p:cNvGrpSpPr>
            <a:grpSpLocks/>
          </p:cNvGrpSpPr>
          <p:nvPr/>
        </p:nvGrpSpPr>
        <p:grpSpPr bwMode="auto">
          <a:xfrm>
            <a:off x="274638" y="1417342"/>
            <a:ext cx="8594725" cy="4389072"/>
            <a:chOff x="173" y="144"/>
            <a:chExt cx="5414" cy="3981"/>
          </a:xfrm>
        </p:grpSpPr>
        <p:sp>
          <p:nvSpPr>
            <p:cNvPr id="10" name="AutoShape 1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Oval 1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5</a:t>
              </a:r>
            </a:p>
          </p:txBody>
        </p:sp>
      </p:grpSp>
      <p:sp>
        <p:nvSpPr>
          <p:cNvPr id="12"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17</a:t>
            </a:fld>
            <a:endParaRPr lang="en-US" dirty="0">
              <a:cs typeface="+mn-cs"/>
            </a:endParaRPr>
          </a:p>
        </p:txBody>
      </p:sp>
    </p:spTree>
    <p:extLst>
      <p:ext uri="{BB962C8B-B14F-4D97-AF65-F5344CB8AC3E}">
        <p14:creationId xmlns="" xmlns:p14="http://schemas.microsoft.com/office/powerpoint/2010/main" val="25002991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702" name="Group 9"/>
          <p:cNvGrpSpPr>
            <a:grpSpLocks/>
          </p:cNvGrpSpPr>
          <p:nvPr/>
        </p:nvGrpSpPr>
        <p:grpSpPr bwMode="auto">
          <a:xfrm>
            <a:off x="274638" y="960147"/>
            <a:ext cx="8594725" cy="5386678"/>
            <a:chOff x="173" y="144"/>
            <a:chExt cx="5414" cy="3981"/>
          </a:xfrm>
        </p:grpSpPr>
        <p:sp>
          <p:nvSpPr>
            <p:cNvPr id="29703" name="AutoShape 1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4" name="Oval 1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5</a:t>
              </a:r>
            </a:p>
          </p:txBody>
        </p:sp>
      </p:grpSp>
      <p:sp>
        <p:nvSpPr>
          <p:cNvPr id="3" name="Title 2"/>
          <p:cNvSpPr>
            <a:spLocks noGrp="1"/>
          </p:cNvSpPr>
          <p:nvPr>
            <p:ph type="title"/>
          </p:nvPr>
        </p:nvSpPr>
        <p:spPr>
          <a:xfrm>
            <a:off x="548683" y="321360"/>
            <a:ext cx="7955193" cy="548634"/>
          </a:xfrm>
        </p:spPr>
        <p:txBody>
          <a:bodyPr/>
          <a:lstStyle/>
          <a:p>
            <a:r>
              <a:rPr lang="en-US" sz="1400" dirty="0" smtClean="0"/>
              <a:t>Figure 9.3 Legal/ethical behavior model applied to the issue of smoking in the workplace</a:t>
            </a:r>
            <a:endParaRPr lang="en-US" sz="1400" dirty="0"/>
          </a:p>
        </p:txBody>
      </p:sp>
      <p:sp>
        <p:nvSpPr>
          <p:cNvPr id="13"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18</a:t>
            </a:fld>
            <a:endParaRPr lang="en-US" dirty="0">
              <a:cs typeface="+mn-cs"/>
            </a:endParaRPr>
          </a:p>
        </p:txBody>
      </p:sp>
      <p:pic>
        <p:nvPicPr>
          <p:cNvPr id="2050" name="Picture 2"/>
          <p:cNvPicPr>
            <a:picLocks noChangeAspect="1" noChangeArrowheads="1"/>
          </p:cNvPicPr>
          <p:nvPr/>
        </p:nvPicPr>
        <p:blipFill>
          <a:blip r:embed="rId3" cstate="print"/>
          <a:srcRect/>
          <a:stretch>
            <a:fillRect/>
          </a:stretch>
        </p:blipFill>
        <p:spPr bwMode="auto">
          <a:xfrm>
            <a:off x="2095500" y="1146781"/>
            <a:ext cx="4953000" cy="493395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2" name="Rectangle 4"/>
          <p:cNvSpPr>
            <a:spLocks noGrp="1" noChangeArrowheads="1"/>
          </p:cNvSpPr>
          <p:nvPr>
            <p:ph type="title"/>
          </p:nvPr>
        </p:nvSpPr>
        <p:spPr>
          <a:xfrm>
            <a:off x="548683" y="256965"/>
            <a:ext cx="7955193" cy="886060"/>
          </a:xfrm>
        </p:spPr>
        <p:txBody>
          <a:bodyPr/>
          <a:lstStyle/>
          <a:p>
            <a:pPr eaLnBrk="1" hangingPunct="1">
              <a:defRPr/>
            </a:pPr>
            <a:r>
              <a:rPr lang="en-US" smtClean="0"/>
              <a:t>Ethical Dilemmas</a:t>
            </a:r>
          </a:p>
        </p:txBody>
      </p:sp>
      <p:sp>
        <p:nvSpPr>
          <p:cNvPr id="657413" name="Rectangle 5"/>
          <p:cNvSpPr>
            <a:spLocks noGrp="1" noChangeArrowheads="1"/>
          </p:cNvSpPr>
          <p:nvPr>
            <p:ph sz="quarter" idx="13"/>
          </p:nvPr>
        </p:nvSpPr>
        <p:spPr>
          <a:xfrm>
            <a:off x="631825" y="1352919"/>
            <a:ext cx="7780613" cy="1165860"/>
          </a:xfrm>
        </p:spPr>
        <p:txBody>
          <a:bodyPr/>
          <a:lstStyle/>
          <a:p>
            <a:pPr eaLnBrk="1" hangingPunct="1">
              <a:defRPr/>
            </a:pPr>
            <a:r>
              <a:rPr lang="en-US" dirty="0" smtClean="0"/>
              <a:t>Ethical Dilemma</a:t>
            </a:r>
          </a:p>
          <a:p>
            <a:pPr lvl="1" eaLnBrk="1" hangingPunct="1">
              <a:defRPr/>
            </a:pPr>
            <a:r>
              <a:rPr lang="en-US" dirty="0" smtClean="0"/>
              <a:t>A situation that arises when all courses of action open to a decision maker are judged to be unethical</a:t>
            </a:r>
          </a:p>
        </p:txBody>
      </p:sp>
      <p:sp>
        <p:nvSpPr>
          <p:cNvPr id="657414" name="Freeform 6"/>
          <p:cNvSpPr>
            <a:spLocks/>
          </p:cNvSpPr>
          <p:nvPr/>
        </p:nvSpPr>
        <p:spPr bwMode="blackWhite">
          <a:xfrm>
            <a:off x="914400" y="3360738"/>
            <a:ext cx="533400" cy="609600"/>
          </a:xfrm>
          <a:custGeom>
            <a:avLst/>
            <a:gdLst>
              <a:gd name="T0" fmla="*/ 0 w 480"/>
              <a:gd name="T1" fmla="*/ 0 h 528"/>
              <a:gd name="T2" fmla="*/ 0 w 480"/>
              <a:gd name="T3" fmla="*/ 609600 h 528"/>
              <a:gd name="T4" fmla="*/ 533400 w 480"/>
              <a:gd name="T5" fmla="*/ 6096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57416" name="Rectangle 8"/>
          <p:cNvSpPr>
            <a:spLocks noChangeArrowheads="1"/>
          </p:cNvSpPr>
          <p:nvPr/>
        </p:nvSpPr>
        <p:spPr bwMode="auto">
          <a:xfrm>
            <a:off x="1447800" y="4519613"/>
            <a:ext cx="67818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b="1"/>
              <a:t>Don’t try to find out “how far is too far.”</a:t>
            </a:r>
          </a:p>
        </p:txBody>
      </p:sp>
      <p:sp>
        <p:nvSpPr>
          <p:cNvPr id="657417" name="AutoShape 9"/>
          <p:cNvSpPr>
            <a:spLocks noChangeArrowheads="1"/>
          </p:cNvSpPr>
          <p:nvPr/>
        </p:nvSpPr>
        <p:spPr bwMode="blackWhite">
          <a:xfrm>
            <a:off x="631825" y="2789238"/>
            <a:ext cx="5768975" cy="608012"/>
          </a:xfrm>
          <a:prstGeom prst="roundRect">
            <a:avLst>
              <a:gd name="adj" fmla="val 16667"/>
            </a:avLst>
          </a:prstGeom>
          <a:solidFill>
            <a:srgbClr val="0099CC"/>
          </a:solidFill>
          <a:ln w="3175" algn="ctr">
            <a:solidFill>
              <a:schemeClr val="tx1"/>
            </a:solidFill>
            <a:round/>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rPr>
              <a:t>Suggestions for Handling Dilemmas</a:t>
            </a:r>
          </a:p>
        </p:txBody>
      </p:sp>
      <p:sp>
        <p:nvSpPr>
          <p:cNvPr id="657418" name="Rectangle 10"/>
          <p:cNvSpPr>
            <a:spLocks noChangeArrowheads="1"/>
          </p:cNvSpPr>
          <p:nvPr/>
        </p:nvSpPr>
        <p:spPr bwMode="auto">
          <a:xfrm>
            <a:off x="1447800" y="3659188"/>
            <a:ext cx="67818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b="1" dirty="0"/>
              <a:t>When in doubt, </a:t>
            </a:r>
            <a:r>
              <a:rPr lang="en-US" sz="1600" b="1" dirty="0" smtClean="0"/>
              <a:t>don’t.</a:t>
            </a:r>
            <a:endParaRPr lang="en-US" sz="1600" b="1" dirty="0"/>
          </a:p>
        </p:txBody>
      </p:sp>
      <p:sp>
        <p:nvSpPr>
          <p:cNvPr id="657419" name="Rectangle 11"/>
          <p:cNvSpPr>
            <a:spLocks noChangeArrowheads="1"/>
          </p:cNvSpPr>
          <p:nvPr/>
        </p:nvSpPr>
        <p:spPr bwMode="auto">
          <a:xfrm>
            <a:off x="1447800" y="5435600"/>
            <a:ext cx="67818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b="1"/>
              <a:t>Superiors who push you to do things better, faster, cheaper will turn on you when you cross the line between right and wrong.</a:t>
            </a:r>
          </a:p>
        </p:txBody>
      </p:sp>
      <p:sp>
        <p:nvSpPr>
          <p:cNvPr id="657420" name="Freeform 12"/>
          <p:cNvSpPr>
            <a:spLocks/>
          </p:cNvSpPr>
          <p:nvPr/>
        </p:nvSpPr>
        <p:spPr bwMode="blackWhite">
          <a:xfrm>
            <a:off x="914400" y="3995738"/>
            <a:ext cx="533400" cy="838200"/>
          </a:xfrm>
          <a:custGeom>
            <a:avLst/>
            <a:gdLst>
              <a:gd name="T0" fmla="*/ 0 w 480"/>
              <a:gd name="T1" fmla="*/ 0 h 528"/>
              <a:gd name="T2" fmla="*/ 0 w 480"/>
              <a:gd name="T3" fmla="*/ 838200 h 528"/>
              <a:gd name="T4" fmla="*/ 533400 w 480"/>
              <a:gd name="T5" fmla="*/ 8382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57421" name="Freeform 13"/>
          <p:cNvSpPr>
            <a:spLocks/>
          </p:cNvSpPr>
          <p:nvPr/>
        </p:nvSpPr>
        <p:spPr bwMode="blackWhite">
          <a:xfrm>
            <a:off x="914400" y="4783138"/>
            <a:ext cx="533400" cy="952500"/>
          </a:xfrm>
          <a:custGeom>
            <a:avLst/>
            <a:gdLst>
              <a:gd name="T0" fmla="*/ 0 w 480"/>
              <a:gd name="T1" fmla="*/ 0 h 528"/>
              <a:gd name="T2" fmla="*/ 0 w 480"/>
              <a:gd name="T3" fmla="*/ 952500 h 528"/>
              <a:gd name="T4" fmla="*/ 533400 w 480"/>
              <a:gd name="T5" fmla="*/ 9525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grpSp>
        <p:nvGrpSpPr>
          <p:cNvPr id="30733" name="Group 15"/>
          <p:cNvGrpSpPr>
            <a:grpSpLocks/>
          </p:cNvGrpSpPr>
          <p:nvPr/>
        </p:nvGrpSpPr>
        <p:grpSpPr bwMode="auto">
          <a:xfrm>
            <a:off x="274638" y="1234464"/>
            <a:ext cx="8594725" cy="5144450"/>
            <a:chOff x="173" y="144"/>
            <a:chExt cx="5414" cy="3981"/>
          </a:xfrm>
        </p:grpSpPr>
        <p:sp>
          <p:nvSpPr>
            <p:cNvPr id="30734" name="AutoShape 16"/>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35" name="Oval 17"/>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6</a:t>
              </a:r>
            </a:p>
          </p:txBody>
        </p:sp>
      </p:grpSp>
      <p:sp>
        <p:nvSpPr>
          <p:cNvPr id="17"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19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7417"/>
                                        </p:tgtEl>
                                        <p:attrNameLst>
                                          <p:attrName>style.visibility</p:attrName>
                                        </p:attrNameLst>
                                      </p:cBhvr>
                                      <p:to>
                                        <p:strVal val="visible"/>
                                      </p:to>
                                    </p:set>
                                    <p:animEffect transition="in" filter="wipe(left)">
                                      <p:cBhvr>
                                        <p:cTn id="7" dur="500"/>
                                        <p:tgtEl>
                                          <p:spTgt spid="6574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57414"/>
                                        </p:tgtEl>
                                        <p:attrNameLst>
                                          <p:attrName>style.visibility</p:attrName>
                                        </p:attrNameLst>
                                      </p:cBhvr>
                                      <p:to>
                                        <p:strVal val="visible"/>
                                      </p:to>
                                    </p:set>
                                    <p:animEffect transition="in" filter="strips(downRight)">
                                      <p:cBhvr>
                                        <p:cTn id="12" dur="500"/>
                                        <p:tgtEl>
                                          <p:spTgt spid="657414"/>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57418"/>
                                        </p:tgtEl>
                                        <p:attrNameLst>
                                          <p:attrName>style.visibility</p:attrName>
                                        </p:attrNameLst>
                                      </p:cBhvr>
                                      <p:to>
                                        <p:strVal val="visible"/>
                                      </p:to>
                                    </p:set>
                                    <p:animEffect transition="in" filter="wipe(left)">
                                      <p:cBhvr>
                                        <p:cTn id="16" dur="500"/>
                                        <p:tgtEl>
                                          <p:spTgt spid="6574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657420"/>
                                        </p:tgtEl>
                                        <p:attrNameLst>
                                          <p:attrName>style.visibility</p:attrName>
                                        </p:attrNameLst>
                                      </p:cBhvr>
                                      <p:to>
                                        <p:strVal val="visible"/>
                                      </p:to>
                                    </p:set>
                                    <p:animEffect transition="in" filter="strips(downRight)">
                                      <p:cBhvr>
                                        <p:cTn id="21" dur="500"/>
                                        <p:tgtEl>
                                          <p:spTgt spid="657420"/>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57416"/>
                                        </p:tgtEl>
                                        <p:attrNameLst>
                                          <p:attrName>style.visibility</p:attrName>
                                        </p:attrNameLst>
                                      </p:cBhvr>
                                      <p:to>
                                        <p:strVal val="visible"/>
                                      </p:to>
                                    </p:set>
                                    <p:animEffect transition="in" filter="wipe(left)">
                                      <p:cBhvr>
                                        <p:cTn id="25" dur="500"/>
                                        <p:tgtEl>
                                          <p:spTgt spid="65741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657421"/>
                                        </p:tgtEl>
                                        <p:attrNameLst>
                                          <p:attrName>style.visibility</p:attrName>
                                        </p:attrNameLst>
                                      </p:cBhvr>
                                      <p:to>
                                        <p:strVal val="visible"/>
                                      </p:to>
                                    </p:set>
                                    <p:animEffect transition="in" filter="strips(downRight)">
                                      <p:cBhvr>
                                        <p:cTn id="30" dur="500"/>
                                        <p:tgtEl>
                                          <p:spTgt spid="657421"/>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657419"/>
                                        </p:tgtEl>
                                        <p:attrNameLst>
                                          <p:attrName>style.visibility</p:attrName>
                                        </p:attrNameLst>
                                      </p:cBhvr>
                                      <p:to>
                                        <p:strVal val="visible"/>
                                      </p:to>
                                    </p:set>
                                    <p:animEffect transition="in" filter="wipe(left)">
                                      <p:cBhvr>
                                        <p:cTn id="34" dur="500"/>
                                        <p:tgtEl>
                                          <p:spTgt spid="657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4" grpId="0" animBg="1"/>
      <p:bldP spid="657416" grpId="0" animBg="1" autoUpdateAnimBg="0"/>
      <p:bldP spid="657417" grpId="0" animBg="1" autoUpdateAnimBg="0"/>
      <p:bldP spid="657418" grpId="0" animBg="1" autoUpdateAnimBg="0"/>
      <p:bldP spid="657419" grpId="0" animBg="1" autoUpdateAnimBg="0"/>
      <p:bldP spid="657420" grpId="0" animBg="1"/>
      <p:bldP spid="6574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a:xfrm>
            <a:off x="548683" y="141054"/>
            <a:ext cx="7955193" cy="1005829"/>
          </a:xfrm>
        </p:spPr>
        <p:txBody>
          <a:bodyPr/>
          <a:lstStyle/>
          <a:p>
            <a:pPr eaLnBrk="1" hangingPunct="1">
              <a:defRPr/>
            </a:pPr>
            <a:r>
              <a:rPr lang="en-US" sz="4000" dirty="0" smtClean="0"/>
              <a:t>Guidelines for Acting Ethically</a:t>
            </a:r>
          </a:p>
        </p:txBody>
      </p:sp>
      <p:sp>
        <p:nvSpPr>
          <p:cNvPr id="660483" name="Rectangle 3"/>
          <p:cNvSpPr>
            <a:spLocks noGrp="1" noChangeArrowheads="1"/>
          </p:cNvSpPr>
          <p:nvPr>
            <p:ph sz="quarter" idx="13"/>
          </p:nvPr>
        </p:nvSpPr>
        <p:spPr>
          <a:xfrm>
            <a:off x="731561" y="1355658"/>
            <a:ext cx="7772315" cy="3474720"/>
          </a:xfrm>
        </p:spPr>
        <p:txBody>
          <a:bodyPr/>
          <a:lstStyle/>
          <a:p>
            <a:pPr eaLnBrk="1" hangingPunct="1">
              <a:spcBef>
                <a:spcPct val="40000"/>
              </a:spcBef>
              <a:defRPr/>
            </a:pPr>
            <a:r>
              <a:rPr lang="en-US" sz="2000" dirty="0" smtClean="0"/>
              <a:t>Consider other people’s well-being, including the well-being of nonparticipants.</a:t>
            </a:r>
          </a:p>
          <a:p>
            <a:pPr eaLnBrk="1" hangingPunct="1">
              <a:spcBef>
                <a:spcPct val="40000"/>
              </a:spcBef>
              <a:defRPr/>
            </a:pPr>
            <a:r>
              <a:rPr lang="en-US" sz="2000" dirty="0" smtClean="0"/>
              <a:t>Think as a member of the business community and not as an isolated individual.</a:t>
            </a:r>
          </a:p>
          <a:p>
            <a:pPr eaLnBrk="1" hangingPunct="1">
              <a:spcBef>
                <a:spcPct val="40000"/>
              </a:spcBef>
              <a:defRPr/>
            </a:pPr>
            <a:r>
              <a:rPr lang="en-US" sz="2000" dirty="0" smtClean="0"/>
              <a:t>Obey, but do not depend solely on, the law.</a:t>
            </a:r>
          </a:p>
          <a:p>
            <a:pPr eaLnBrk="1" hangingPunct="1">
              <a:spcBef>
                <a:spcPct val="40000"/>
              </a:spcBef>
              <a:defRPr/>
            </a:pPr>
            <a:r>
              <a:rPr lang="en-US" sz="2000" dirty="0" smtClean="0"/>
              <a:t>Think of yourself—and your company—as part of society.</a:t>
            </a:r>
          </a:p>
          <a:p>
            <a:pPr eaLnBrk="1" hangingPunct="1">
              <a:spcBef>
                <a:spcPct val="40000"/>
              </a:spcBef>
              <a:defRPr/>
            </a:pPr>
            <a:r>
              <a:rPr lang="en-US" sz="2000" dirty="0" smtClean="0"/>
              <a:t>Obey moral rules.</a:t>
            </a:r>
          </a:p>
          <a:p>
            <a:pPr eaLnBrk="1" hangingPunct="1">
              <a:spcBef>
                <a:spcPct val="40000"/>
              </a:spcBef>
              <a:defRPr/>
            </a:pPr>
            <a:r>
              <a:rPr lang="en-US" sz="2000" dirty="0" smtClean="0"/>
              <a:t>Think objectively.</a:t>
            </a:r>
          </a:p>
          <a:p>
            <a:pPr eaLnBrk="1" hangingPunct="1">
              <a:spcBef>
                <a:spcPct val="40000"/>
              </a:spcBef>
              <a:defRPr/>
            </a:pPr>
            <a:r>
              <a:rPr lang="en-US" sz="2000" dirty="0" smtClean="0"/>
              <a:t>Ask the question, “What sort of person would</a:t>
            </a:r>
            <a:br>
              <a:rPr lang="en-US" sz="2000" dirty="0" smtClean="0"/>
            </a:br>
            <a:r>
              <a:rPr lang="en-US" sz="2000" dirty="0" smtClean="0"/>
              <a:t>do such a thing?”</a:t>
            </a:r>
          </a:p>
          <a:p>
            <a:pPr eaLnBrk="1" hangingPunct="1">
              <a:spcBef>
                <a:spcPct val="40000"/>
              </a:spcBef>
              <a:defRPr/>
            </a:pPr>
            <a:r>
              <a:rPr lang="en-US" sz="2000" dirty="0" smtClean="0"/>
              <a:t>Respect the customs of others, but not at the </a:t>
            </a:r>
            <a:br>
              <a:rPr lang="en-US" sz="2000" dirty="0" smtClean="0"/>
            </a:br>
            <a:r>
              <a:rPr lang="en-US" sz="2000" dirty="0" smtClean="0"/>
              <a:t>expense of your own ethics.</a:t>
            </a:r>
          </a:p>
        </p:txBody>
      </p:sp>
      <p:grpSp>
        <p:nvGrpSpPr>
          <p:cNvPr id="31751" name="Group 5"/>
          <p:cNvGrpSpPr>
            <a:grpSpLocks/>
          </p:cNvGrpSpPr>
          <p:nvPr/>
        </p:nvGrpSpPr>
        <p:grpSpPr bwMode="auto">
          <a:xfrm>
            <a:off x="274638" y="1234464"/>
            <a:ext cx="8594725" cy="5144450"/>
            <a:chOff x="173" y="144"/>
            <a:chExt cx="5414" cy="3981"/>
          </a:xfrm>
        </p:grpSpPr>
        <p:sp>
          <p:nvSpPr>
            <p:cNvPr id="31752" name="AutoShape 6"/>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3" name="Oval 7"/>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7</a:t>
              </a:r>
            </a:p>
          </p:txBody>
        </p:sp>
      </p:grpSp>
      <p:sp>
        <p:nvSpPr>
          <p:cNvPr id="11"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20</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8" name="Rectangle 4"/>
          <p:cNvSpPr>
            <a:spLocks noGrp="1" noChangeArrowheads="1"/>
          </p:cNvSpPr>
          <p:nvPr>
            <p:ph type="title"/>
          </p:nvPr>
        </p:nvSpPr>
        <p:spPr>
          <a:xfrm>
            <a:off x="548683" y="411513"/>
            <a:ext cx="7955193" cy="914390"/>
          </a:xfrm>
        </p:spPr>
        <p:txBody>
          <a:bodyPr/>
          <a:lstStyle/>
          <a:p>
            <a:pPr eaLnBrk="1" hangingPunct="1">
              <a:defRPr/>
            </a:pPr>
            <a:r>
              <a:rPr lang="en-US" sz="4000" dirty="0" smtClean="0"/>
              <a:t>Guidelines for Ethical Actions</a:t>
            </a:r>
          </a:p>
        </p:txBody>
      </p:sp>
      <p:grpSp>
        <p:nvGrpSpPr>
          <p:cNvPr id="661520" name="Group 16"/>
          <p:cNvGrpSpPr>
            <a:grpSpLocks/>
          </p:cNvGrpSpPr>
          <p:nvPr/>
        </p:nvGrpSpPr>
        <p:grpSpPr bwMode="auto">
          <a:xfrm>
            <a:off x="1454150" y="1624013"/>
            <a:ext cx="6503988" cy="3686175"/>
            <a:chOff x="916" y="1023"/>
            <a:chExt cx="4097" cy="2322"/>
          </a:xfrm>
        </p:grpSpPr>
        <p:sp>
          <p:nvSpPr>
            <p:cNvPr id="32774" name="_s1028"/>
            <p:cNvSpPr>
              <a:spLocks noChangeShapeType="1"/>
            </p:cNvSpPr>
            <p:nvPr/>
          </p:nvSpPr>
          <p:spPr bwMode="auto">
            <a:xfrm flipV="1">
              <a:off x="3258" y="1596"/>
              <a:ext cx="643"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2775" name="_s1028"/>
            <p:cNvSpPr>
              <a:spLocks noChangeShapeType="1"/>
            </p:cNvSpPr>
            <p:nvPr/>
          </p:nvSpPr>
          <p:spPr bwMode="auto">
            <a:xfrm flipH="1" flipV="1">
              <a:off x="1863" y="1595"/>
              <a:ext cx="643"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2776" name="_s1032"/>
            <p:cNvSpPr>
              <a:spLocks noChangeShapeType="1"/>
            </p:cNvSpPr>
            <p:nvPr/>
          </p:nvSpPr>
          <p:spPr bwMode="auto">
            <a:xfrm>
              <a:off x="2895" y="2392"/>
              <a:ext cx="0" cy="34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61513" name="Text Box 9"/>
            <p:cNvSpPr txBox="1">
              <a:spLocks noChangeArrowheads="1"/>
            </p:cNvSpPr>
            <p:nvPr/>
          </p:nvSpPr>
          <p:spPr bwMode="blackWhite">
            <a:xfrm>
              <a:off x="1687" y="1883"/>
              <a:ext cx="2444" cy="530"/>
            </a:xfrm>
            <a:prstGeom prst="rect">
              <a:avLst/>
            </a:prstGeom>
            <a:solidFill>
              <a:srgbClr val="0099CC"/>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000" b="1" dirty="0">
                  <a:solidFill>
                    <a:schemeClr val="bg1"/>
                  </a:solidFill>
                  <a:effectLst>
                    <a:outerShdw blurRad="38100" dist="38100" dir="2700000" algn="tl">
                      <a:srgbClr val="000000"/>
                    </a:outerShdw>
                  </a:effectLst>
                </a:rPr>
                <a:t>Tests for Ethical Implications of Intended Actions</a:t>
              </a:r>
            </a:p>
          </p:txBody>
        </p:sp>
        <p:pic>
          <p:nvPicPr>
            <p:cNvPr id="32779" name="Picture 10"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6" y="1023"/>
              <a:ext cx="1845"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80" name="Text Box 11"/>
            <p:cNvSpPr txBox="1">
              <a:spLocks noChangeArrowheads="1"/>
            </p:cNvSpPr>
            <p:nvPr/>
          </p:nvSpPr>
          <p:spPr bwMode="auto">
            <a:xfrm>
              <a:off x="1018" y="1068"/>
              <a:ext cx="1498"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Is it legal?</a:t>
              </a:r>
            </a:p>
          </p:txBody>
        </p:sp>
        <p:pic>
          <p:nvPicPr>
            <p:cNvPr id="32781" name="Picture 12"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39" y="2651"/>
              <a:ext cx="1845"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82" name="Text Box 13"/>
            <p:cNvSpPr txBox="1">
              <a:spLocks noChangeArrowheads="1"/>
            </p:cNvSpPr>
            <p:nvPr/>
          </p:nvSpPr>
          <p:spPr bwMode="auto">
            <a:xfrm>
              <a:off x="2141" y="2689"/>
              <a:ext cx="1498"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How will it make me feel about myself?</a:t>
              </a:r>
            </a:p>
          </p:txBody>
        </p:sp>
        <p:pic>
          <p:nvPicPr>
            <p:cNvPr id="32783" name="Picture 14"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68" y="1031"/>
              <a:ext cx="1845"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84" name="Text Box 15"/>
            <p:cNvSpPr txBox="1">
              <a:spLocks noChangeArrowheads="1"/>
            </p:cNvSpPr>
            <p:nvPr/>
          </p:nvSpPr>
          <p:spPr bwMode="auto">
            <a:xfrm>
              <a:off x="3270" y="1069"/>
              <a:ext cx="1498"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Is it balanced?</a:t>
              </a:r>
            </a:p>
          </p:txBody>
        </p:sp>
      </p:grpSp>
      <p:sp>
        <p:nvSpPr>
          <p:cNvPr id="18"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21</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661520"/>
                                        </p:tgtEl>
                                        <p:attrNameLst>
                                          <p:attrName>style.visibility</p:attrName>
                                        </p:attrNameLst>
                                      </p:cBhvr>
                                      <p:to>
                                        <p:strVal val="visible"/>
                                      </p:to>
                                    </p:set>
                                    <p:animEffect transition="in" filter="box(out)">
                                      <p:cBhvr>
                                        <p:cTn id="7" dur="1000"/>
                                        <p:tgtEl>
                                          <p:spTgt spid="661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6" name="Rectangle 4"/>
          <p:cNvSpPr>
            <a:spLocks noGrp="1" noChangeArrowheads="1"/>
          </p:cNvSpPr>
          <p:nvPr>
            <p:ph type="title"/>
          </p:nvPr>
        </p:nvSpPr>
        <p:spPr/>
        <p:txBody>
          <a:bodyPr/>
          <a:lstStyle/>
          <a:p>
            <a:pPr eaLnBrk="1" hangingPunct="1">
              <a:defRPr/>
            </a:pPr>
            <a:r>
              <a:rPr lang="en-US" sz="4000" dirty="0" smtClean="0"/>
              <a:t>Nature of Social Responsibility</a:t>
            </a:r>
          </a:p>
        </p:txBody>
      </p:sp>
      <p:sp>
        <p:nvSpPr>
          <p:cNvPr id="663557" name="Rectangle 5"/>
          <p:cNvSpPr>
            <a:spLocks noGrp="1" noChangeArrowheads="1"/>
          </p:cNvSpPr>
          <p:nvPr>
            <p:ph sz="quarter" idx="13"/>
          </p:nvPr>
        </p:nvSpPr>
        <p:spPr/>
        <p:txBody>
          <a:bodyPr/>
          <a:lstStyle/>
          <a:p>
            <a:pPr eaLnBrk="1" hangingPunct="1">
              <a:defRPr/>
            </a:pPr>
            <a:r>
              <a:rPr lang="en-US" dirty="0" smtClean="0"/>
              <a:t>Social Responsibility</a:t>
            </a:r>
          </a:p>
          <a:p>
            <a:pPr lvl="1" eaLnBrk="1" hangingPunct="1">
              <a:defRPr/>
            </a:pPr>
            <a:r>
              <a:rPr lang="en-US" dirty="0" smtClean="0"/>
              <a:t>The notion that, in addition to their business interests, individuals and organizations have certain obligations to protect and benefit other individuals and society and to avoid actions that could harm them</a:t>
            </a:r>
          </a:p>
          <a:p>
            <a:pPr lvl="1" eaLnBrk="1" hangingPunct="1">
              <a:defRPr/>
            </a:pPr>
            <a:r>
              <a:rPr lang="en-US" dirty="0" smtClean="0"/>
              <a:t>Being socially responsible does not mean making everyone happy</a:t>
            </a:r>
          </a:p>
        </p:txBody>
      </p:sp>
      <p:sp>
        <p:nvSpPr>
          <p:cNvPr id="7"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274639" y="411513"/>
            <a:ext cx="8594724" cy="914390"/>
          </a:xfrm>
        </p:spPr>
        <p:txBody>
          <a:bodyPr/>
          <a:lstStyle/>
          <a:p>
            <a:pPr eaLnBrk="1" hangingPunct="1">
              <a:defRPr/>
            </a:pPr>
            <a:r>
              <a:rPr lang="en-US" sz="4000" dirty="0" smtClean="0"/>
              <a:t>Nature of Social Responsibility</a:t>
            </a:r>
            <a:r>
              <a:rPr lang="en-US" dirty="0" smtClean="0"/>
              <a:t> </a:t>
            </a:r>
            <a:r>
              <a:rPr lang="en-US" sz="1400" dirty="0" smtClean="0"/>
              <a:t>(cont’d)</a:t>
            </a:r>
          </a:p>
        </p:txBody>
      </p:sp>
      <p:sp>
        <p:nvSpPr>
          <p:cNvPr id="666628" name="Rectangle 4"/>
          <p:cNvSpPr>
            <a:spLocks noChangeArrowheads="1"/>
          </p:cNvSpPr>
          <p:nvPr/>
        </p:nvSpPr>
        <p:spPr bwMode="blackWhite">
          <a:xfrm>
            <a:off x="792163" y="2971800"/>
            <a:ext cx="2209800" cy="9144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rPr>
              <a:t>Reactive Approach</a:t>
            </a:r>
          </a:p>
        </p:txBody>
      </p:sp>
      <p:sp>
        <p:nvSpPr>
          <p:cNvPr id="666629" name="Rectangle 5"/>
          <p:cNvSpPr>
            <a:spLocks noChangeArrowheads="1"/>
          </p:cNvSpPr>
          <p:nvPr/>
        </p:nvSpPr>
        <p:spPr bwMode="blackWhite">
          <a:xfrm>
            <a:off x="792163" y="4175125"/>
            <a:ext cx="2209800"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rPr>
              <a:t>Proactive Approach</a:t>
            </a:r>
          </a:p>
        </p:txBody>
      </p:sp>
      <p:sp>
        <p:nvSpPr>
          <p:cNvPr id="666630" name="Rectangle 6"/>
          <p:cNvSpPr>
            <a:spLocks noChangeArrowheads="1"/>
          </p:cNvSpPr>
          <p:nvPr/>
        </p:nvSpPr>
        <p:spPr bwMode="blackWhite">
          <a:xfrm>
            <a:off x="3001963" y="2971800"/>
            <a:ext cx="5472112" cy="91440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800" dirty="0"/>
              <a:t>Businesses wait for demands to be made and then react to them, choosing a response by </a:t>
            </a:r>
            <a:r>
              <a:rPr lang="en-US" sz="1800" dirty="0" smtClean="0"/>
              <a:t>evaluating alternatives</a:t>
            </a:r>
            <a:endParaRPr lang="en-US" sz="1800" dirty="0"/>
          </a:p>
        </p:txBody>
      </p:sp>
      <p:sp>
        <p:nvSpPr>
          <p:cNvPr id="666631" name="Rectangle 7"/>
          <p:cNvSpPr>
            <a:spLocks noChangeArrowheads="1"/>
          </p:cNvSpPr>
          <p:nvPr/>
        </p:nvSpPr>
        <p:spPr bwMode="blackWhite">
          <a:xfrm>
            <a:off x="3001963" y="4175125"/>
            <a:ext cx="5470525"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800"/>
              <a:t>Businesses continually look to the needs of constituents and try to find ways to meet those needs</a:t>
            </a:r>
          </a:p>
        </p:txBody>
      </p:sp>
      <p:sp>
        <p:nvSpPr>
          <p:cNvPr id="666632" name="Rectangle 8"/>
          <p:cNvSpPr>
            <a:spLocks noChangeArrowheads="1"/>
          </p:cNvSpPr>
          <p:nvPr/>
        </p:nvSpPr>
        <p:spPr bwMode="blackWhite">
          <a:xfrm>
            <a:off x="783374" y="1798529"/>
            <a:ext cx="2209800" cy="82232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rPr>
              <a:t>Resistance Approach</a:t>
            </a:r>
          </a:p>
        </p:txBody>
      </p:sp>
      <p:sp>
        <p:nvSpPr>
          <p:cNvPr id="666633" name="Rectangle 9"/>
          <p:cNvSpPr>
            <a:spLocks noChangeArrowheads="1"/>
          </p:cNvSpPr>
          <p:nvPr/>
        </p:nvSpPr>
        <p:spPr bwMode="blackWhite">
          <a:xfrm>
            <a:off x="2993174" y="1798529"/>
            <a:ext cx="5472113" cy="822325"/>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800"/>
              <a:t>Businesses actively fight to eliminate, delay, or fend off demands being made on them</a:t>
            </a:r>
          </a:p>
        </p:txBody>
      </p:sp>
      <p:grpSp>
        <p:nvGrpSpPr>
          <p:cNvPr id="34828" name="Group 10"/>
          <p:cNvGrpSpPr>
            <a:grpSpLocks/>
          </p:cNvGrpSpPr>
          <p:nvPr/>
        </p:nvGrpSpPr>
        <p:grpSpPr bwMode="auto">
          <a:xfrm>
            <a:off x="274638" y="1691659"/>
            <a:ext cx="8594725" cy="4114756"/>
            <a:chOff x="173" y="144"/>
            <a:chExt cx="5414" cy="3981"/>
          </a:xfrm>
        </p:grpSpPr>
        <p:sp>
          <p:nvSpPr>
            <p:cNvPr id="34829" name="AutoShape 11"/>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30" name="Oval 12"/>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dirty="0">
                  <a:solidFill>
                    <a:schemeClr val="bg1"/>
                  </a:solidFill>
                </a:rPr>
                <a:t>8</a:t>
              </a:r>
            </a:p>
          </p:txBody>
        </p:sp>
      </p:grpSp>
      <p:sp>
        <p:nvSpPr>
          <p:cNvPr id="15"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6632"/>
                                        </p:tgtEl>
                                        <p:attrNameLst>
                                          <p:attrName>style.visibility</p:attrName>
                                        </p:attrNameLst>
                                      </p:cBhvr>
                                      <p:to>
                                        <p:strVal val="visible"/>
                                      </p:to>
                                    </p:set>
                                    <p:animEffect transition="in" filter="wipe(left)">
                                      <p:cBhvr>
                                        <p:cTn id="7" dur="500"/>
                                        <p:tgtEl>
                                          <p:spTgt spid="666632"/>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66633"/>
                                        </p:tgtEl>
                                        <p:attrNameLst>
                                          <p:attrName>style.visibility</p:attrName>
                                        </p:attrNameLst>
                                      </p:cBhvr>
                                      <p:to>
                                        <p:strVal val="visible"/>
                                      </p:to>
                                    </p:set>
                                    <p:animEffect transition="in" filter="slide(fromLeft)">
                                      <p:cBhvr>
                                        <p:cTn id="11" dur="500"/>
                                        <p:tgtEl>
                                          <p:spTgt spid="66663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66628"/>
                                        </p:tgtEl>
                                        <p:attrNameLst>
                                          <p:attrName>style.visibility</p:attrName>
                                        </p:attrNameLst>
                                      </p:cBhvr>
                                      <p:to>
                                        <p:strVal val="visible"/>
                                      </p:to>
                                    </p:set>
                                    <p:animEffect transition="in" filter="wipe(left)">
                                      <p:cBhvr>
                                        <p:cTn id="16" dur="500"/>
                                        <p:tgtEl>
                                          <p:spTgt spid="666628"/>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666630"/>
                                        </p:tgtEl>
                                        <p:attrNameLst>
                                          <p:attrName>style.visibility</p:attrName>
                                        </p:attrNameLst>
                                      </p:cBhvr>
                                      <p:to>
                                        <p:strVal val="visible"/>
                                      </p:to>
                                    </p:set>
                                    <p:animEffect transition="in" filter="slide(fromLeft)">
                                      <p:cBhvr>
                                        <p:cTn id="20" dur="500"/>
                                        <p:tgtEl>
                                          <p:spTgt spid="66663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66629"/>
                                        </p:tgtEl>
                                        <p:attrNameLst>
                                          <p:attrName>style.visibility</p:attrName>
                                        </p:attrNameLst>
                                      </p:cBhvr>
                                      <p:to>
                                        <p:strVal val="visible"/>
                                      </p:to>
                                    </p:set>
                                    <p:animEffect transition="in" filter="wipe(left)">
                                      <p:cBhvr>
                                        <p:cTn id="25" dur="500"/>
                                        <p:tgtEl>
                                          <p:spTgt spid="666629"/>
                                        </p:tgtEl>
                                      </p:cBhvr>
                                    </p:animEffect>
                                  </p:childTnLst>
                                </p:cTn>
                              </p:par>
                            </p:childTnLst>
                          </p:cTn>
                        </p:par>
                        <p:par>
                          <p:cTn id="26" fill="hold" nodeType="afterGroup">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666631"/>
                                        </p:tgtEl>
                                        <p:attrNameLst>
                                          <p:attrName>style.visibility</p:attrName>
                                        </p:attrNameLst>
                                      </p:cBhvr>
                                      <p:to>
                                        <p:strVal val="visible"/>
                                      </p:to>
                                    </p:set>
                                    <p:animEffect transition="in" filter="slide(fromLeft)">
                                      <p:cBhvr>
                                        <p:cTn id="29" dur="500"/>
                                        <p:tgtEl>
                                          <p:spTgt spid="666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8" grpId="0" animBg="1" autoUpdateAnimBg="0"/>
      <p:bldP spid="666629" grpId="0" animBg="1" autoUpdateAnimBg="0"/>
      <p:bldP spid="666630" grpId="0" animBg="1" autoUpdateAnimBg="0"/>
      <p:bldP spid="666631" grpId="0" animBg="1" autoUpdateAnimBg="0"/>
      <p:bldP spid="666632" grpId="0" animBg="1" autoUpdateAnimBg="0"/>
      <p:bldP spid="666633"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4"/>
          <p:cNvSpPr>
            <a:spLocks noChangeArrowheads="1"/>
          </p:cNvSpPr>
          <p:nvPr/>
        </p:nvSpPr>
        <p:spPr bwMode="auto">
          <a:xfrm>
            <a:off x="459007" y="6129338"/>
            <a:ext cx="394970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sz="900" dirty="0"/>
              <a:t>Source: Harris Interactive Inc. “Harris–</a:t>
            </a:r>
            <a:r>
              <a:rPr lang="en-US" sz="900" dirty="0" err="1"/>
              <a:t>Fombrun</a:t>
            </a:r>
            <a:r>
              <a:rPr lang="en-US" sz="900" dirty="0"/>
              <a:t> Reputation Quotient (RQ)”</a:t>
            </a:r>
          </a:p>
        </p:txBody>
      </p:sp>
      <p:sp>
        <p:nvSpPr>
          <p:cNvPr id="36870" name="Rectangle 6"/>
          <p:cNvSpPr>
            <a:spLocks noChangeArrowheads="1"/>
          </p:cNvSpPr>
          <p:nvPr/>
        </p:nvSpPr>
        <p:spPr bwMode="auto">
          <a:xfrm>
            <a:off x="549275" y="898525"/>
            <a:ext cx="4022725" cy="5230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168275" indent="-168275">
              <a:spcBef>
                <a:spcPct val="20000"/>
              </a:spcBef>
            </a:pPr>
            <a:r>
              <a:rPr lang="en-US" sz="1600" b="1" dirty="0"/>
              <a:t>Emotional Appeal</a:t>
            </a:r>
          </a:p>
          <a:p>
            <a:pPr marL="168275" indent="-168275">
              <a:spcBef>
                <a:spcPct val="20000"/>
              </a:spcBef>
              <a:buFontTx/>
              <a:buChar char="•"/>
            </a:pPr>
            <a:r>
              <a:rPr lang="en-US" sz="1600" dirty="0"/>
              <a:t>Has a good feeling about the company</a:t>
            </a:r>
          </a:p>
          <a:p>
            <a:pPr marL="168275" indent="-168275">
              <a:spcBef>
                <a:spcPct val="20000"/>
              </a:spcBef>
              <a:buFontTx/>
              <a:buChar char="•"/>
            </a:pPr>
            <a:r>
              <a:rPr lang="en-US" sz="1600" dirty="0"/>
              <a:t>Admires and respects the company</a:t>
            </a:r>
          </a:p>
          <a:p>
            <a:pPr marL="168275" indent="-168275">
              <a:spcBef>
                <a:spcPct val="20000"/>
              </a:spcBef>
              <a:spcAft>
                <a:spcPct val="20000"/>
              </a:spcAft>
              <a:buFontTx/>
              <a:buChar char="•"/>
            </a:pPr>
            <a:r>
              <a:rPr lang="en-US" sz="1600" dirty="0"/>
              <a:t>Trusts the company a great deal</a:t>
            </a:r>
          </a:p>
          <a:p>
            <a:pPr marL="168275" indent="-168275">
              <a:spcBef>
                <a:spcPct val="20000"/>
              </a:spcBef>
            </a:pPr>
            <a:r>
              <a:rPr lang="en-US" sz="1600" b="1" dirty="0"/>
              <a:t>Products &amp; Services</a:t>
            </a:r>
          </a:p>
          <a:p>
            <a:pPr marL="168275" indent="-168275">
              <a:spcBef>
                <a:spcPct val="20000"/>
              </a:spcBef>
              <a:buFontTx/>
              <a:buChar char="•"/>
            </a:pPr>
            <a:r>
              <a:rPr lang="en-US" sz="1600" dirty="0"/>
              <a:t>Stands behind its products and services</a:t>
            </a:r>
          </a:p>
          <a:p>
            <a:pPr marL="168275" indent="-168275">
              <a:spcBef>
                <a:spcPct val="20000"/>
              </a:spcBef>
              <a:buFontTx/>
              <a:buChar char="•"/>
            </a:pPr>
            <a:r>
              <a:rPr lang="en-US" sz="1600" dirty="0"/>
              <a:t>Develops innovative products and services</a:t>
            </a:r>
          </a:p>
          <a:p>
            <a:pPr marL="168275" indent="-168275">
              <a:spcBef>
                <a:spcPct val="20000"/>
              </a:spcBef>
              <a:buFontTx/>
              <a:buChar char="•"/>
            </a:pPr>
            <a:r>
              <a:rPr lang="en-US" sz="1600" dirty="0"/>
              <a:t>Offers high-quality products and services</a:t>
            </a:r>
          </a:p>
          <a:p>
            <a:pPr marL="168275" indent="-168275">
              <a:spcBef>
                <a:spcPct val="20000"/>
              </a:spcBef>
              <a:spcAft>
                <a:spcPct val="20000"/>
              </a:spcAft>
              <a:buFontTx/>
              <a:buChar char="•"/>
            </a:pPr>
            <a:r>
              <a:rPr lang="en-US" sz="1600" dirty="0"/>
              <a:t>Offers products and services that are a good value for the money</a:t>
            </a:r>
          </a:p>
          <a:p>
            <a:pPr marL="168275" indent="-168275">
              <a:spcBef>
                <a:spcPct val="20000"/>
              </a:spcBef>
            </a:pPr>
            <a:r>
              <a:rPr lang="en-US" sz="1600" b="1" dirty="0"/>
              <a:t>Financial Performance</a:t>
            </a:r>
          </a:p>
          <a:p>
            <a:pPr marL="168275" indent="-168275">
              <a:spcBef>
                <a:spcPct val="20000"/>
              </a:spcBef>
              <a:buFontTx/>
              <a:buChar char="•"/>
            </a:pPr>
            <a:r>
              <a:rPr lang="en-US" sz="1600" dirty="0"/>
              <a:t>Has a strong record of profitability</a:t>
            </a:r>
          </a:p>
          <a:p>
            <a:pPr marL="168275" indent="-168275">
              <a:spcBef>
                <a:spcPct val="20000"/>
              </a:spcBef>
              <a:buFontTx/>
              <a:buChar char="•"/>
            </a:pPr>
            <a:r>
              <a:rPr lang="en-US" sz="1600" dirty="0"/>
              <a:t>Looks like a low-risk investment</a:t>
            </a:r>
          </a:p>
          <a:p>
            <a:pPr marL="168275" indent="-168275">
              <a:spcBef>
                <a:spcPct val="20000"/>
              </a:spcBef>
              <a:buFontTx/>
              <a:buChar char="•"/>
            </a:pPr>
            <a:r>
              <a:rPr lang="en-US" sz="1600" dirty="0"/>
              <a:t>Looks like a company with strong prospects for future growth</a:t>
            </a:r>
          </a:p>
          <a:p>
            <a:pPr marL="168275" indent="-168275">
              <a:spcBef>
                <a:spcPct val="20000"/>
              </a:spcBef>
              <a:buFontTx/>
              <a:buChar char="•"/>
            </a:pPr>
            <a:r>
              <a:rPr lang="en-US" sz="1600" dirty="0"/>
              <a:t>Tends to outperform its competitors</a:t>
            </a:r>
          </a:p>
        </p:txBody>
      </p:sp>
      <p:sp>
        <p:nvSpPr>
          <p:cNvPr id="36871" name="Rectangle 8"/>
          <p:cNvSpPr>
            <a:spLocks noChangeArrowheads="1"/>
          </p:cNvSpPr>
          <p:nvPr/>
        </p:nvSpPr>
        <p:spPr bwMode="auto">
          <a:xfrm>
            <a:off x="4754563" y="960438"/>
            <a:ext cx="4022725" cy="4643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marL="168275" indent="-168275">
              <a:spcBef>
                <a:spcPct val="20000"/>
              </a:spcBef>
            </a:pPr>
            <a:r>
              <a:rPr lang="en-US" sz="1600" b="1" dirty="0"/>
              <a:t>Vision &amp; Leadership</a:t>
            </a:r>
          </a:p>
          <a:p>
            <a:pPr marL="168275" indent="-168275">
              <a:spcBef>
                <a:spcPct val="20000"/>
              </a:spcBef>
              <a:buFontTx/>
              <a:buChar char="•"/>
            </a:pPr>
            <a:r>
              <a:rPr lang="en-US" sz="1600" dirty="0"/>
              <a:t>Has excellent leadership</a:t>
            </a:r>
          </a:p>
          <a:p>
            <a:pPr marL="168275" indent="-168275">
              <a:spcBef>
                <a:spcPct val="20000"/>
              </a:spcBef>
              <a:buFontTx/>
              <a:buChar char="•"/>
            </a:pPr>
            <a:r>
              <a:rPr lang="en-US" sz="1600" dirty="0"/>
              <a:t>Has a clear vision for its future</a:t>
            </a:r>
          </a:p>
          <a:p>
            <a:pPr marL="168275" indent="-168275">
              <a:spcBef>
                <a:spcPct val="20000"/>
              </a:spcBef>
              <a:spcAft>
                <a:spcPct val="20000"/>
              </a:spcAft>
              <a:buFontTx/>
              <a:buChar char="•"/>
            </a:pPr>
            <a:r>
              <a:rPr lang="en-US" sz="1600" dirty="0"/>
              <a:t>Recognizes and takes advantage of market opportunities</a:t>
            </a:r>
          </a:p>
          <a:p>
            <a:pPr marL="168275" indent="-168275">
              <a:spcBef>
                <a:spcPct val="20000"/>
              </a:spcBef>
            </a:pPr>
            <a:r>
              <a:rPr lang="en-US" sz="1600" b="1" dirty="0"/>
              <a:t>Workplace Environment</a:t>
            </a:r>
          </a:p>
          <a:p>
            <a:pPr marL="168275" indent="-168275">
              <a:spcBef>
                <a:spcPct val="20000"/>
              </a:spcBef>
              <a:buFontTx/>
              <a:buChar char="•"/>
            </a:pPr>
            <a:r>
              <a:rPr lang="en-US" sz="1600" dirty="0"/>
              <a:t>Is well-managed</a:t>
            </a:r>
          </a:p>
          <a:p>
            <a:pPr marL="168275" indent="-168275">
              <a:spcBef>
                <a:spcPct val="20000"/>
              </a:spcBef>
              <a:buFontTx/>
              <a:buChar char="•"/>
            </a:pPr>
            <a:r>
              <a:rPr lang="en-US" sz="1600" dirty="0"/>
              <a:t>Looks like a good company to work for</a:t>
            </a:r>
          </a:p>
          <a:p>
            <a:pPr marL="168275" indent="-168275">
              <a:spcBef>
                <a:spcPct val="20000"/>
              </a:spcBef>
              <a:spcAft>
                <a:spcPct val="20000"/>
              </a:spcAft>
              <a:buFontTx/>
              <a:buChar char="•"/>
            </a:pPr>
            <a:r>
              <a:rPr lang="en-US" sz="1600" dirty="0"/>
              <a:t>Looks like a company that would have good employees</a:t>
            </a:r>
          </a:p>
          <a:p>
            <a:pPr marL="168275" indent="-168275">
              <a:spcBef>
                <a:spcPct val="20000"/>
              </a:spcBef>
            </a:pPr>
            <a:r>
              <a:rPr lang="en-US" sz="1600" b="1" dirty="0"/>
              <a:t>Social Responsibility</a:t>
            </a:r>
          </a:p>
          <a:p>
            <a:pPr marL="168275" indent="-168275">
              <a:spcBef>
                <a:spcPct val="20000"/>
              </a:spcBef>
              <a:buFontTx/>
              <a:buChar char="•"/>
            </a:pPr>
            <a:r>
              <a:rPr lang="en-US" sz="1600" dirty="0"/>
              <a:t>Supports good causes</a:t>
            </a:r>
          </a:p>
          <a:p>
            <a:pPr marL="168275" indent="-168275">
              <a:spcBef>
                <a:spcPct val="20000"/>
              </a:spcBef>
              <a:buFontTx/>
              <a:buChar char="•"/>
            </a:pPr>
            <a:r>
              <a:rPr lang="en-US" sz="1600" dirty="0"/>
              <a:t>Is an environmentally responsible company</a:t>
            </a:r>
          </a:p>
          <a:p>
            <a:pPr marL="168275" indent="-168275">
              <a:spcBef>
                <a:spcPct val="20000"/>
              </a:spcBef>
              <a:buFontTx/>
              <a:buChar char="•"/>
            </a:pPr>
            <a:r>
              <a:rPr lang="en-US" sz="1600" dirty="0"/>
              <a:t>Maintains high standards in the way it treats people</a:t>
            </a:r>
          </a:p>
        </p:txBody>
      </p:sp>
      <p:sp>
        <p:nvSpPr>
          <p:cNvPr id="3" name="Title 2"/>
          <p:cNvSpPr>
            <a:spLocks noGrp="1"/>
          </p:cNvSpPr>
          <p:nvPr>
            <p:ph type="title"/>
          </p:nvPr>
        </p:nvSpPr>
        <p:spPr>
          <a:xfrm>
            <a:off x="548683" y="411513"/>
            <a:ext cx="7955193" cy="365756"/>
          </a:xfrm>
        </p:spPr>
        <p:txBody>
          <a:bodyPr/>
          <a:lstStyle/>
          <a:p>
            <a:r>
              <a:rPr lang="en-US" sz="1800" dirty="0" smtClean="0"/>
              <a:t>Figure 9.4 Dimensions of reputation</a:t>
            </a:r>
            <a:endParaRPr lang="en-US" sz="1800" dirty="0"/>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2" name="Rectangle 4"/>
          <p:cNvSpPr>
            <a:spLocks noGrp="1" noChangeArrowheads="1"/>
          </p:cNvSpPr>
          <p:nvPr>
            <p:ph type="title"/>
          </p:nvPr>
        </p:nvSpPr>
        <p:spPr>
          <a:xfrm>
            <a:off x="274638" y="205449"/>
            <a:ext cx="8503555" cy="754698"/>
          </a:xfrm>
        </p:spPr>
        <p:txBody>
          <a:bodyPr/>
          <a:lstStyle/>
          <a:p>
            <a:pPr eaLnBrk="1" hangingPunct="1">
              <a:defRPr/>
            </a:pPr>
            <a:r>
              <a:rPr lang="en-US" sz="4000" dirty="0" smtClean="0"/>
              <a:t>Responsibilities to Stakeholders</a:t>
            </a:r>
          </a:p>
        </p:txBody>
      </p:sp>
      <p:grpSp>
        <p:nvGrpSpPr>
          <p:cNvPr id="667674" name="Group 26"/>
          <p:cNvGrpSpPr>
            <a:grpSpLocks/>
          </p:cNvGrpSpPr>
          <p:nvPr/>
        </p:nvGrpSpPr>
        <p:grpSpPr bwMode="auto">
          <a:xfrm>
            <a:off x="1057275" y="1285875"/>
            <a:ext cx="7218363" cy="4441825"/>
            <a:chOff x="666" y="810"/>
            <a:chExt cx="4547" cy="2798"/>
          </a:xfrm>
        </p:grpSpPr>
        <p:pic>
          <p:nvPicPr>
            <p:cNvPr id="35849" name="Picture 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1767"/>
              <a:ext cx="1394" cy="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5850" name="Picture 6"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5851" name="Group 7"/>
            <p:cNvGrpSpPr>
              <a:grpSpLocks/>
            </p:cNvGrpSpPr>
            <p:nvPr/>
          </p:nvGrpSpPr>
          <p:grpSpPr bwMode="auto">
            <a:xfrm>
              <a:off x="1878" y="1366"/>
              <a:ext cx="2002" cy="1575"/>
              <a:chOff x="1878" y="1496"/>
              <a:chExt cx="2002" cy="1360"/>
            </a:xfrm>
          </p:grpSpPr>
          <p:sp>
            <p:nvSpPr>
              <p:cNvPr id="35864" name="_s1028"/>
              <p:cNvSpPr>
                <a:spLocks noChangeShapeType="1"/>
              </p:cNvSpPr>
              <p:nvPr/>
            </p:nvSpPr>
            <p:spPr bwMode="auto">
              <a:xfrm flipH="1" flipV="1">
                <a:off x="1878" y="1835"/>
                <a:ext cx="501"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5865" name="_s1030"/>
              <p:cNvSpPr>
                <a:spLocks noChangeShapeType="1"/>
              </p:cNvSpPr>
              <p:nvPr/>
            </p:nvSpPr>
            <p:spPr bwMode="auto">
              <a:xfrm flipH="1">
                <a:off x="1878" y="2346"/>
                <a:ext cx="501"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5866" name="_s1032"/>
              <p:cNvSpPr>
                <a:spLocks noChangeShapeType="1"/>
              </p:cNvSpPr>
              <p:nvPr/>
            </p:nvSpPr>
            <p:spPr bwMode="auto">
              <a:xfrm>
                <a:off x="2879" y="2516"/>
                <a:ext cx="0" cy="34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5867" name="_s1034"/>
              <p:cNvSpPr>
                <a:spLocks noChangeShapeType="1"/>
              </p:cNvSpPr>
              <p:nvPr/>
            </p:nvSpPr>
            <p:spPr bwMode="auto">
              <a:xfrm>
                <a:off x="3380" y="2346"/>
                <a:ext cx="500"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5868" name="_s1036"/>
              <p:cNvSpPr>
                <a:spLocks noChangeShapeType="1"/>
              </p:cNvSpPr>
              <p:nvPr/>
            </p:nvSpPr>
            <p:spPr bwMode="auto">
              <a:xfrm flipV="1">
                <a:off x="3380" y="1836"/>
                <a:ext cx="500"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5869" name="_s1038"/>
              <p:cNvSpPr>
                <a:spLocks noChangeShapeType="1"/>
              </p:cNvSpPr>
              <p:nvPr/>
            </p:nvSpPr>
            <p:spPr bwMode="auto">
              <a:xfrm flipV="1">
                <a:off x="2879" y="1496"/>
                <a:ext cx="0" cy="34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grpSp>
        <p:sp>
          <p:nvSpPr>
            <p:cNvPr id="35852" name="Text Box 14"/>
            <p:cNvSpPr txBox="1">
              <a:spLocks noChangeArrowheads="1"/>
            </p:cNvSpPr>
            <p:nvPr/>
          </p:nvSpPr>
          <p:spPr bwMode="auto">
            <a:xfrm>
              <a:off x="2301" y="838"/>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Owners and Stockholders</a:t>
              </a:r>
            </a:p>
          </p:txBody>
        </p:sp>
        <p:pic>
          <p:nvPicPr>
            <p:cNvPr id="35853" name="Picture 1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9" y="149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854" name="Text Box 16"/>
            <p:cNvSpPr txBox="1">
              <a:spLocks noChangeArrowheads="1"/>
            </p:cNvSpPr>
            <p:nvPr/>
          </p:nvSpPr>
          <p:spPr bwMode="auto">
            <a:xfrm>
              <a:off x="3881" y="1518"/>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Employees</a:t>
              </a:r>
            </a:p>
          </p:txBody>
        </p:sp>
        <p:pic>
          <p:nvPicPr>
            <p:cNvPr id="35855" name="Picture 17"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1" y="147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856" name="Text Box 18"/>
            <p:cNvSpPr txBox="1">
              <a:spLocks noChangeArrowheads="1"/>
            </p:cNvSpPr>
            <p:nvPr/>
          </p:nvSpPr>
          <p:spPr bwMode="auto">
            <a:xfrm>
              <a:off x="733" y="1500"/>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Society</a:t>
              </a:r>
            </a:p>
          </p:txBody>
        </p:sp>
        <p:pic>
          <p:nvPicPr>
            <p:cNvPr id="35857" name="Picture 19"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6" y="226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858" name="Text Box 20"/>
            <p:cNvSpPr txBox="1">
              <a:spLocks noChangeArrowheads="1"/>
            </p:cNvSpPr>
            <p:nvPr/>
          </p:nvSpPr>
          <p:spPr bwMode="auto">
            <a:xfrm>
              <a:off x="728" y="2288"/>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Communities</a:t>
              </a:r>
            </a:p>
          </p:txBody>
        </p:sp>
        <p:pic>
          <p:nvPicPr>
            <p:cNvPr id="35859" name="Picture 21"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5" y="225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860" name="Text Box 22"/>
            <p:cNvSpPr txBox="1">
              <a:spLocks noChangeArrowheads="1"/>
            </p:cNvSpPr>
            <p:nvPr/>
          </p:nvSpPr>
          <p:spPr bwMode="auto">
            <a:xfrm>
              <a:off x="3877" y="2284"/>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Customers</a:t>
              </a:r>
            </a:p>
          </p:txBody>
        </p:sp>
        <p:pic>
          <p:nvPicPr>
            <p:cNvPr id="35861" name="Picture 23"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2914"/>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862" name="Text Box 24"/>
            <p:cNvSpPr txBox="1">
              <a:spLocks noChangeArrowheads="1"/>
            </p:cNvSpPr>
            <p:nvPr/>
          </p:nvSpPr>
          <p:spPr bwMode="auto">
            <a:xfrm>
              <a:off x="2307" y="2942"/>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800" b="1"/>
                <a:t>Suppliers</a:t>
              </a:r>
            </a:p>
          </p:txBody>
        </p:sp>
        <p:sp>
          <p:nvSpPr>
            <p:cNvPr id="667673" name="Text Box 25"/>
            <p:cNvSpPr txBox="1">
              <a:spLocks noChangeArrowheads="1"/>
            </p:cNvSpPr>
            <p:nvPr/>
          </p:nvSpPr>
          <p:spPr bwMode="blackWhite">
            <a:xfrm>
              <a:off x="2307" y="1744"/>
              <a:ext cx="1146" cy="816"/>
            </a:xfrm>
            <a:prstGeom prst="rect">
              <a:avLst/>
            </a:prstGeom>
            <a:solidFill>
              <a:srgbClr val="0099CC"/>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000" b="1">
                  <a:solidFill>
                    <a:schemeClr val="bg1"/>
                  </a:solidFill>
                  <a:effectLst>
                    <a:outerShdw blurRad="38100" dist="38100" dir="2700000" algn="tl">
                      <a:srgbClr val="000000"/>
                    </a:outerShdw>
                  </a:effectLst>
                </a:rPr>
                <a:t>Stakeholder</a:t>
              </a:r>
              <a:br>
                <a:rPr lang="en-US" sz="2000" b="1">
                  <a:solidFill>
                    <a:schemeClr val="bg1"/>
                  </a:solidFill>
                  <a:effectLst>
                    <a:outerShdw blurRad="38100" dist="38100" dir="2700000" algn="tl">
                      <a:srgbClr val="000000"/>
                    </a:outerShdw>
                  </a:effectLst>
                </a:rPr>
              </a:br>
              <a:r>
                <a:rPr lang="en-US" sz="2000" b="1">
                  <a:solidFill>
                    <a:schemeClr val="bg1"/>
                  </a:solidFill>
                  <a:effectLst>
                    <a:outerShdw blurRad="38100" dist="38100" dir="2700000" algn="tl">
                      <a:srgbClr val="000000"/>
                    </a:outerShdw>
                  </a:effectLst>
                </a:rPr>
                <a:t>Interests</a:t>
              </a:r>
            </a:p>
          </p:txBody>
        </p:sp>
      </p:grpSp>
      <p:grpSp>
        <p:nvGrpSpPr>
          <p:cNvPr id="35846" name="Group 27"/>
          <p:cNvGrpSpPr>
            <a:grpSpLocks/>
          </p:cNvGrpSpPr>
          <p:nvPr/>
        </p:nvGrpSpPr>
        <p:grpSpPr bwMode="auto">
          <a:xfrm>
            <a:off x="274638" y="1051586"/>
            <a:ext cx="8594725" cy="5029145"/>
            <a:chOff x="173" y="144"/>
            <a:chExt cx="5414" cy="3981"/>
          </a:xfrm>
        </p:grpSpPr>
        <p:sp>
          <p:nvSpPr>
            <p:cNvPr id="35847" name="AutoShape 2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48" name="Oval 2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9</a:t>
              </a:r>
            </a:p>
          </p:txBody>
        </p:sp>
      </p:grpSp>
      <p:sp>
        <p:nvSpPr>
          <p:cNvPr id="31"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667674"/>
                                        </p:tgtEl>
                                        <p:attrNameLst>
                                          <p:attrName>style.visibility</p:attrName>
                                        </p:attrNameLst>
                                      </p:cBhvr>
                                      <p:to>
                                        <p:strVal val="visible"/>
                                      </p:to>
                                    </p:set>
                                    <p:animEffect transition="in" filter="box(out)">
                                      <p:cBhvr>
                                        <p:cTn id="7" dur="1000"/>
                                        <p:tgtEl>
                                          <p:spTgt spid="667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a:xfrm>
            <a:off x="182928" y="411513"/>
            <a:ext cx="8778143" cy="914390"/>
          </a:xfrm>
        </p:spPr>
        <p:txBody>
          <a:bodyPr/>
          <a:lstStyle/>
          <a:p>
            <a:pPr eaLnBrk="1" hangingPunct="1">
              <a:defRPr/>
            </a:pPr>
            <a:r>
              <a:rPr lang="en-US" sz="3500" dirty="0" smtClean="0"/>
              <a:t>Government Regulation: Pros and Cons</a:t>
            </a:r>
          </a:p>
        </p:txBody>
      </p:sp>
      <p:sp>
        <p:nvSpPr>
          <p:cNvPr id="676867" name="Rectangle 3"/>
          <p:cNvSpPr>
            <a:spLocks noGrp="1" noChangeArrowheads="1"/>
          </p:cNvSpPr>
          <p:nvPr>
            <p:ph sz="quarter" idx="13"/>
          </p:nvPr>
        </p:nvSpPr>
        <p:spPr>
          <a:xfrm>
            <a:off x="640123" y="1600359"/>
            <a:ext cx="7863754" cy="3474720"/>
          </a:xfrm>
        </p:spPr>
        <p:txBody>
          <a:bodyPr/>
          <a:lstStyle/>
          <a:p>
            <a:pPr eaLnBrk="1" hangingPunct="1">
              <a:defRPr/>
            </a:pPr>
            <a:r>
              <a:rPr lang="en-US" dirty="0" smtClean="0"/>
              <a:t>Laws and Regulations</a:t>
            </a:r>
          </a:p>
          <a:p>
            <a:pPr lvl="1" eaLnBrk="1" hangingPunct="1">
              <a:defRPr/>
            </a:pPr>
            <a:r>
              <a:rPr lang="en-US" dirty="0" smtClean="0"/>
              <a:t>Were brought about to compel corporations to stop environmentally abusive acts</a:t>
            </a:r>
          </a:p>
          <a:p>
            <a:pPr lvl="1" eaLnBrk="1" hangingPunct="1">
              <a:defRPr/>
            </a:pPr>
            <a:r>
              <a:rPr lang="en-US" dirty="0" smtClean="0"/>
              <a:t>Protect whistleblowers who report wrongdoing</a:t>
            </a:r>
          </a:p>
          <a:p>
            <a:pPr lvl="1" eaLnBrk="1" hangingPunct="1">
              <a:defRPr/>
            </a:pPr>
            <a:r>
              <a:rPr lang="en-US" dirty="0" smtClean="0"/>
              <a:t>Cannot prevent all acts, rely on individuals to know, obey, and assist in enforcement</a:t>
            </a:r>
          </a:p>
          <a:p>
            <a:pPr lvl="1" eaLnBrk="1" hangingPunct="1">
              <a:defRPr/>
            </a:pPr>
            <a:r>
              <a:rPr lang="en-US" dirty="0" smtClean="0"/>
              <a:t>Are increasingly costly to business and compliance makes businesses less competitive</a:t>
            </a:r>
          </a:p>
          <a:p>
            <a:pPr>
              <a:defRPr/>
            </a:pPr>
            <a:r>
              <a:rPr lang="en-US" dirty="0" smtClean="0"/>
              <a:t>Sustainable Communities – Healthy, livable </a:t>
            </a:r>
            <a:r>
              <a:rPr lang="en-US" smtClean="0"/>
              <a:t>communities effectively </a:t>
            </a:r>
            <a:r>
              <a:rPr lang="en-US" dirty="0" smtClean="0"/>
              <a:t>using resources to meet today’s community needs while ensuring that these resources are available to meet the community’s future needs.</a:t>
            </a:r>
          </a:p>
        </p:txBody>
      </p:sp>
      <p:grpSp>
        <p:nvGrpSpPr>
          <p:cNvPr id="37894" name="Group 4"/>
          <p:cNvGrpSpPr>
            <a:grpSpLocks/>
          </p:cNvGrpSpPr>
          <p:nvPr/>
        </p:nvGrpSpPr>
        <p:grpSpPr bwMode="auto">
          <a:xfrm>
            <a:off x="274638" y="1417342"/>
            <a:ext cx="8594725" cy="5029145"/>
            <a:chOff x="173" y="144"/>
            <a:chExt cx="5414" cy="3981"/>
          </a:xfrm>
        </p:grpSpPr>
        <p:sp>
          <p:nvSpPr>
            <p:cNvPr id="37895" name="AutoShape 5"/>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6" name="Oval 6"/>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10</a:t>
              </a:r>
            </a:p>
          </p:txBody>
        </p:sp>
      </p:grpSp>
      <p:sp>
        <p:nvSpPr>
          <p:cNvPr id="9"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26</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a:xfrm>
            <a:off x="274638" y="141054"/>
            <a:ext cx="8686433" cy="819093"/>
          </a:xfrm>
        </p:spPr>
        <p:txBody>
          <a:bodyPr/>
          <a:lstStyle/>
          <a:p>
            <a:pPr eaLnBrk="1" hangingPunct="1">
              <a:defRPr/>
            </a:pPr>
            <a:r>
              <a:rPr lang="en-US" sz="4000" dirty="0" smtClean="0"/>
              <a:t>Managing for Social Responsibility</a:t>
            </a:r>
          </a:p>
        </p:txBody>
      </p:sp>
      <p:grpSp>
        <p:nvGrpSpPr>
          <p:cNvPr id="677913" name="Group 25"/>
          <p:cNvGrpSpPr>
            <a:grpSpLocks/>
          </p:cNvGrpSpPr>
          <p:nvPr/>
        </p:nvGrpSpPr>
        <p:grpSpPr bwMode="auto">
          <a:xfrm>
            <a:off x="1057275" y="1285875"/>
            <a:ext cx="7218363" cy="4441825"/>
            <a:chOff x="666" y="810"/>
            <a:chExt cx="4547" cy="2798"/>
          </a:xfrm>
        </p:grpSpPr>
        <p:pic>
          <p:nvPicPr>
            <p:cNvPr id="38921" name="Picture 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1767"/>
              <a:ext cx="1394" cy="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922" name="Picture 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8923" name="Group 6"/>
            <p:cNvGrpSpPr>
              <a:grpSpLocks/>
            </p:cNvGrpSpPr>
            <p:nvPr/>
          </p:nvGrpSpPr>
          <p:grpSpPr bwMode="auto">
            <a:xfrm>
              <a:off x="1878" y="1366"/>
              <a:ext cx="2002" cy="1575"/>
              <a:chOff x="1878" y="1496"/>
              <a:chExt cx="2002" cy="1360"/>
            </a:xfrm>
          </p:grpSpPr>
          <p:sp>
            <p:nvSpPr>
              <p:cNvPr id="38936" name="_s1028"/>
              <p:cNvSpPr>
                <a:spLocks noChangeShapeType="1"/>
              </p:cNvSpPr>
              <p:nvPr/>
            </p:nvSpPr>
            <p:spPr bwMode="auto">
              <a:xfrm flipH="1" flipV="1">
                <a:off x="1878" y="1835"/>
                <a:ext cx="501"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8937" name="_s1030"/>
              <p:cNvSpPr>
                <a:spLocks noChangeShapeType="1"/>
              </p:cNvSpPr>
              <p:nvPr/>
            </p:nvSpPr>
            <p:spPr bwMode="auto">
              <a:xfrm flipH="1">
                <a:off x="1878" y="2346"/>
                <a:ext cx="501"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8938" name="_s1032"/>
              <p:cNvSpPr>
                <a:spLocks noChangeShapeType="1"/>
              </p:cNvSpPr>
              <p:nvPr/>
            </p:nvSpPr>
            <p:spPr bwMode="auto">
              <a:xfrm>
                <a:off x="2879" y="2516"/>
                <a:ext cx="0" cy="34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8939" name="_s1034"/>
              <p:cNvSpPr>
                <a:spLocks noChangeShapeType="1"/>
              </p:cNvSpPr>
              <p:nvPr/>
            </p:nvSpPr>
            <p:spPr bwMode="auto">
              <a:xfrm>
                <a:off x="3380" y="2346"/>
                <a:ext cx="500"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8940" name="_s1036"/>
              <p:cNvSpPr>
                <a:spLocks noChangeShapeType="1"/>
              </p:cNvSpPr>
              <p:nvPr/>
            </p:nvSpPr>
            <p:spPr bwMode="auto">
              <a:xfrm flipV="1">
                <a:off x="3380" y="1836"/>
                <a:ext cx="500" cy="17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38941" name="_s1038"/>
              <p:cNvSpPr>
                <a:spLocks noChangeShapeType="1"/>
              </p:cNvSpPr>
              <p:nvPr/>
            </p:nvSpPr>
            <p:spPr bwMode="auto">
              <a:xfrm flipV="1">
                <a:off x="2879" y="1496"/>
                <a:ext cx="0" cy="34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lIns="0" tIns="0" rIns="0" bIns="0" anchor="ctr"/>
              <a:lstStyle/>
              <a:p>
                <a:endParaRPr lang="en-US"/>
              </a:p>
            </p:txBody>
          </p:sp>
        </p:grpSp>
        <p:sp>
          <p:nvSpPr>
            <p:cNvPr id="38924" name="Text Box 13"/>
            <p:cNvSpPr txBox="1">
              <a:spLocks noChangeArrowheads="1"/>
            </p:cNvSpPr>
            <p:nvPr/>
          </p:nvSpPr>
          <p:spPr bwMode="auto">
            <a:xfrm>
              <a:off x="2301" y="838"/>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200" b="1"/>
                <a:t>Top-level commitment and support</a:t>
              </a:r>
            </a:p>
          </p:txBody>
        </p:sp>
        <p:pic>
          <p:nvPicPr>
            <p:cNvPr id="38925" name="Picture 1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9" y="149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26" name="Text Box 15"/>
            <p:cNvSpPr txBox="1">
              <a:spLocks noChangeArrowheads="1"/>
            </p:cNvSpPr>
            <p:nvPr/>
          </p:nvSpPr>
          <p:spPr bwMode="auto">
            <a:xfrm>
              <a:off x="3881" y="1518"/>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200" b="1"/>
                <a:t>Corporate policies that integrate environmental issues</a:t>
              </a:r>
            </a:p>
          </p:txBody>
        </p:sp>
        <p:pic>
          <p:nvPicPr>
            <p:cNvPr id="38927" name="Picture 16"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1" y="147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28" name="Text Box 17"/>
            <p:cNvSpPr txBox="1">
              <a:spLocks noChangeArrowheads="1"/>
            </p:cNvSpPr>
            <p:nvPr/>
          </p:nvSpPr>
          <p:spPr bwMode="auto">
            <a:xfrm>
              <a:off x="733" y="1500"/>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200" b="1"/>
                <a:t>Establishment of responsibility for environmental problems</a:t>
              </a:r>
            </a:p>
          </p:txBody>
        </p:sp>
        <p:pic>
          <p:nvPicPr>
            <p:cNvPr id="38929" name="Picture 18"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6" y="226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30" name="Text Box 19"/>
            <p:cNvSpPr txBox="1">
              <a:spLocks noChangeArrowheads="1"/>
            </p:cNvSpPr>
            <p:nvPr/>
          </p:nvSpPr>
          <p:spPr bwMode="auto">
            <a:xfrm>
              <a:off x="728" y="2288"/>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200" b="1"/>
                <a:t>Strong auditing programs</a:t>
              </a:r>
            </a:p>
          </p:txBody>
        </p:sp>
        <p:pic>
          <p:nvPicPr>
            <p:cNvPr id="38931" name="Picture 20"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5" y="225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32" name="Text Box 21"/>
            <p:cNvSpPr txBox="1">
              <a:spLocks noChangeArrowheads="1"/>
            </p:cNvSpPr>
            <p:nvPr/>
          </p:nvSpPr>
          <p:spPr bwMode="auto">
            <a:xfrm>
              <a:off x="3877" y="2284"/>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200" b="1"/>
                <a:t>Effective interfaces between corporate and business-unit staff</a:t>
              </a:r>
            </a:p>
          </p:txBody>
        </p:sp>
        <p:pic>
          <p:nvPicPr>
            <p:cNvPr id="38933" name="Picture 22"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2914"/>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934" name="Text Box 23"/>
            <p:cNvSpPr txBox="1">
              <a:spLocks noChangeArrowheads="1"/>
            </p:cNvSpPr>
            <p:nvPr/>
          </p:nvSpPr>
          <p:spPr bwMode="auto">
            <a:xfrm>
              <a:off x="2307" y="2942"/>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pPr>
              <a:r>
                <a:rPr lang="en-US" sz="1200" b="1"/>
                <a:t>High degree of employee awareness and training</a:t>
              </a:r>
            </a:p>
          </p:txBody>
        </p:sp>
        <p:sp>
          <p:nvSpPr>
            <p:cNvPr id="677912" name="Text Box 24"/>
            <p:cNvSpPr txBox="1">
              <a:spLocks noChangeArrowheads="1"/>
            </p:cNvSpPr>
            <p:nvPr/>
          </p:nvSpPr>
          <p:spPr bwMode="blackWhite">
            <a:xfrm>
              <a:off x="2307" y="1744"/>
              <a:ext cx="1146" cy="816"/>
            </a:xfrm>
            <a:prstGeom prst="rect">
              <a:avLst/>
            </a:prstGeom>
            <a:solidFill>
              <a:srgbClr val="0099CC"/>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1800" b="1">
                  <a:solidFill>
                    <a:schemeClr val="bg1"/>
                  </a:solidFill>
                  <a:effectLst>
                    <a:outerShdw blurRad="38100" dist="38100" dir="2700000" algn="tl">
                      <a:srgbClr val="000000"/>
                    </a:outerShdw>
                  </a:effectLst>
                </a:rPr>
                <a:t>Making  an Organization Proactive</a:t>
              </a:r>
            </a:p>
          </p:txBody>
        </p:sp>
      </p:grpSp>
      <p:grpSp>
        <p:nvGrpSpPr>
          <p:cNvPr id="38918" name="Group 26"/>
          <p:cNvGrpSpPr>
            <a:grpSpLocks/>
          </p:cNvGrpSpPr>
          <p:nvPr/>
        </p:nvGrpSpPr>
        <p:grpSpPr bwMode="auto">
          <a:xfrm>
            <a:off x="274638" y="1051586"/>
            <a:ext cx="8594725" cy="4846267"/>
            <a:chOff x="173" y="144"/>
            <a:chExt cx="5414" cy="3981"/>
          </a:xfrm>
        </p:grpSpPr>
        <p:sp>
          <p:nvSpPr>
            <p:cNvPr id="38919" name="AutoShape 27"/>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20" name="Oval 28"/>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11</a:t>
              </a:r>
            </a:p>
          </p:txBody>
        </p:sp>
      </p:grpSp>
      <p:sp>
        <p:nvSpPr>
          <p:cNvPr id="31"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27</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677913"/>
                                        </p:tgtEl>
                                        <p:attrNameLst>
                                          <p:attrName>style.visibility</p:attrName>
                                        </p:attrNameLst>
                                      </p:cBhvr>
                                      <p:to>
                                        <p:strVal val="visible"/>
                                      </p:to>
                                    </p:set>
                                    <p:animEffect transition="in" filter="box(out)">
                                      <p:cBhvr>
                                        <p:cTn id="7" dur="1000"/>
                                        <p:tgtEl>
                                          <p:spTgt spid="677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807" y="166812"/>
            <a:ext cx="8138431" cy="548925"/>
          </a:xfrm>
        </p:spPr>
        <p:txBody>
          <a:bodyPr/>
          <a:lstStyle/>
          <a:p>
            <a:r>
              <a:rPr lang="en-US" sz="1400" dirty="0" smtClean="0"/>
              <a:t>Figure 9.5 Components and elements for generic EMS</a:t>
            </a:r>
            <a:endParaRPr lang="en-US" sz="1400" dirty="0"/>
          </a:p>
        </p:txBody>
      </p:sp>
      <p:sp>
        <p:nvSpPr>
          <p:cNvPr id="39941" name="Rectangle 7"/>
          <p:cNvSpPr>
            <a:spLocks noChangeArrowheads="1"/>
          </p:cNvSpPr>
          <p:nvPr/>
        </p:nvSpPr>
        <p:spPr bwMode="auto">
          <a:xfrm>
            <a:off x="365807" y="831648"/>
            <a:ext cx="8320948" cy="53707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tabLst>
                <a:tab pos="1712913" algn="l"/>
              </a:tabLst>
            </a:pPr>
            <a:r>
              <a:rPr lang="en-US" sz="1400" b="1" dirty="0"/>
              <a:t>COMPONENT 	ELEMENT</a:t>
            </a:r>
          </a:p>
          <a:p>
            <a:pPr>
              <a:spcBef>
                <a:spcPct val="50000"/>
              </a:spcBef>
              <a:tabLst>
                <a:tab pos="1712913" algn="l"/>
              </a:tabLst>
            </a:pPr>
            <a:r>
              <a:rPr lang="en-US" sz="1400" b="1" dirty="0"/>
              <a:t>Policy</a:t>
            </a:r>
            <a:r>
              <a:rPr lang="en-US" sz="1400" dirty="0"/>
              <a:t> 	Develop, document, and communicate policy</a:t>
            </a:r>
          </a:p>
          <a:p>
            <a:pPr>
              <a:spcBef>
                <a:spcPct val="50000"/>
              </a:spcBef>
              <a:tabLst>
                <a:tab pos="1712913" algn="l"/>
              </a:tabLst>
            </a:pPr>
            <a:r>
              <a:rPr lang="en-US" sz="1400" b="1" dirty="0"/>
              <a:t>Planning </a:t>
            </a:r>
            <a:r>
              <a:rPr lang="en-US" sz="1400" dirty="0"/>
              <a:t>	Identify and track requirements</a:t>
            </a:r>
            <a:br>
              <a:rPr lang="en-US" sz="1400" dirty="0"/>
            </a:br>
            <a:r>
              <a:rPr lang="en-US" sz="1400" dirty="0"/>
              <a:t>	Identify vulnerable assets and business and management practices that</a:t>
            </a:r>
            <a:br>
              <a:rPr lang="en-US" sz="1400" dirty="0"/>
            </a:br>
            <a:r>
              <a:rPr lang="en-US" sz="1400" dirty="0"/>
              <a:t>	may impact them</a:t>
            </a:r>
            <a:br>
              <a:rPr lang="en-US" sz="1400" dirty="0"/>
            </a:br>
            <a:r>
              <a:rPr lang="en-US" sz="1400" dirty="0"/>
              <a:t>	Identify pollution prevention (P2) opportunities</a:t>
            </a:r>
            <a:br>
              <a:rPr lang="en-US" sz="1400" dirty="0"/>
            </a:br>
            <a:r>
              <a:rPr lang="en-US" sz="1400" dirty="0"/>
              <a:t>	Identify, document, and rank environmental impacts</a:t>
            </a:r>
            <a:br>
              <a:rPr lang="en-US" sz="1400" dirty="0"/>
            </a:br>
            <a:r>
              <a:rPr lang="en-US" sz="1400" dirty="0"/>
              <a:t>	Develop objectives and targets based on environmental impacts</a:t>
            </a:r>
            <a:br>
              <a:rPr lang="en-US" sz="1400" dirty="0"/>
            </a:br>
            <a:r>
              <a:rPr lang="en-US" sz="1400" dirty="0"/>
              <a:t>	Establish programs to meet objectives and targets</a:t>
            </a:r>
          </a:p>
          <a:p>
            <a:pPr>
              <a:spcBef>
                <a:spcPct val="50000"/>
              </a:spcBef>
              <a:tabLst>
                <a:tab pos="1712913" algn="l"/>
              </a:tabLst>
            </a:pPr>
            <a:r>
              <a:rPr lang="en-US" sz="1400" b="1" dirty="0"/>
              <a:t>Implementation</a:t>
            </a:r>
            <a:r>
              <a:rPr lang="en-US" sz="1400" dirty="0"/>
              <a:t>	Provide resources (funding, manpower, technical, material)</a:t>
            </a:r>
            <a:br>
              <a:rPr lang="en-US" sz="1400" dirty="0"/>
            </a:br>
            <a:r>
              <a:rPr lang="en-US" sz="1400" dirty="0"/>
              <a:t>	Identify training needs and provide training</a:t>
            </a:r>
            <a:br>
              <a:rPr lang="en-US" sz="1400" dirty="0"/>
            </a:br>
            <a:r>
              <a:rPr lang="en-US" sz="1400" dirty="0"/>
              <a:t>	Develop and control EMS documentation</a:t>
            </a:r>
            <a:br>
              <a:rPr lang="en-US" sz="1400" dirty="0"/>
            </a:br>
            <a:r>
              <a:rPr lang="en-US" sz="1400" dirty="0"/>
              <a:t>	Develop and document standard operating procedures (SOPs) for practices</a:t>
            </a:r>
            <a:br>
              <a:rPr lang="en-US" sz="1400" dirty="0"/>
            </a:br>
            <a:r>
              <a:rPr lang="en-US" sz="1400" dirty="0"/>
              <a:t>	associated with impacts</a:t>
            </a:r>
            <a:br>
              <a:rPr lang="en-US" sz="1400" dirty="0"/>
            </a:br>
            <a:r>
              <a:rPr lang="en-US" sz="1400" dirty="0"/>
              <a:t>	Develop and test emergency procedures</a:t>
            </a:r>
          </a:p>
          <a:p>
            <a:pPr>
              <a:spcBef>
                <a:spcPct val="50000"/>
              </a:spcBef>
              <a:tabLst>
                <a:tab pos="1712913" algn="l"/>
              </a:tabLst>
            </a:pPr>
            <a:r>
              <a:rPr lang="en-US" sz="1400" b="1" dirty="0"/>
              <a:t>Evaluation</a:t>
            </a:r>
            <a:r>
              <a:rPr lang="en-US" sz="1400" dirty="0"/>
              <a:t>	Identify, characterize, and document problems (compliance and</a:t>
            </a:r>
            <a:br>
              <a:rPr lang="en-US" sz="1400" dirty="0"/>
            </a:br>
            <a:r>
              <a:rPr lang="en-US" sz="1400" dirty="0"/>
              <a:t>	management system)</a:t>
            </a:r>
            <a:br>
              <a:rPr lang="en-US" sz="1400" dirty="0"/>
            </a:br>
            <a:r>
              <a:rPr lang="en-US" sz="1400" dirty="0"/>
              <a:t>	Develop corrective/preventive actions (solutions)</a:t>
            </a:r>
            <a:br>
              <a:rPr lang="en-US" sz="1400" dirty="0"/>
            </a:br>
            <a:r>
              <a:rPr lang="en-US" sz="1400" dirty="0"/>
              <a:t>	Secure management approval for solutions</a:t>
            </a:r>
            <a:br>
              <a:rPr lang="en-US" sz="1400" dirty="0"/>
            </a:br>
            <a:r>
              <a:rPr lang="en-US" sz="1400" dirty="0"/>
              <a:t>	Implement solutions</a:t>
            </a:r>
            <a:br>
              <a:rPr lang="en-US" sz="1400" dirty="0"/>
            </a:br>
            <a:r>
              <a:rPr lang="en-US" sz="1400" dirty="0"/>
              <a:t>	Review EMS</a:t>
            </a:r>
          </a:p>
          <a:p>
            <a:pPr>
              <a:spcBef>
                <a:spcPct val="50000"/>
              </a:spcBef>
              <a:tabLst>
                <a:tab pos="1712913" algn="l"/>
              </a:tabLst>
            </a:pPr>
            <a:r>
              <a:rPr lang="en-US" sz="1400" b="1" dirty="0"/>
              <a:t>Improvement</a:t>
            </a:r>
            <a:r>
              <a:rPr lang="en-US" sz="1400" dirty="0"/>
              <a:t>	Aim for continual improvement</a:t>
            </a:r>
          </a:p>
        </p:txBody>
      </p:sp>
      <p:sp>
        <p:nvSpPr>
          <p:cNvPr id="39942" name="Rectangle 8"/>
          <p:cNvSpPr>
            <a:spLocks noChangeArrowheads="1"/>
          </p:cNvSpPr>
          <p:nvPr/>
        </p:nvSpPr>
        <p:spPr bwMode="auto">
          <a:xfrm>
            <a:off x="729605" y="6139353"/>
            <a:ext cx="7748587"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900" dirty="0"/>
              <a:t>Source: U.S. Navy Environmental Quality Assessment Guide, Au gust 31, 1999, http://www-nehc.med.navy.mil/downloads/ep/eqaguide.pdf.</a:t>
            </a:r>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9</a:t>
            </a:r>
            <a:r>
              <a:rPr lang="en-US" dirty="0" smtClean="0"/>
              <a:t>–</a:t>
            </a:r>
            <a:fld id="{22311AF2-5E87-4AD9-B3B4-DA4DE34BAB0A}" type="slidenum">
              <a:rPr lang="en-US" smtClean="0">
                <a:cs typeface="+mn-cs"/>
              </a:rPr>
              <a:pPr/>
              <a:t>28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3284" name="Rectangle 4"/>
          <p:cNvSpPr>
            <a:spLocks noGrp="1" noChangeArrowheads="1"/>
          </p:cNvSpPr>
          <p:nvPr>
            <p:ph sz="quarter" idx="13"/>
          </p:nvPr>
        </p:nvSpPr>
        <p:spPr>
          <a:xfrm>
            <a:off x="548684" y="1691659"/>
            <a:ext cx="4389072" cy="3474720"/>
          </a:xfrm>
        </p:spPr>
        <p:txBody>
          <a:bodyPr/>
          <a:lstStyle/>
          <a:p>
            <a:pPr eaLnBrk="1" hangingPunct="1">
              <a:buClr>
                <a:srgbClr val="C00000"/>
              </a:buClr>
              <a:defRPr/>
            </a:pPr>
            <a:r>
              <a:rPr lang="en-US" sz="2400" dirty="0" smtClean="0">
                <a:solidFill>
                  <a:srgbClr val="003366"/>
                </a:solidFill>
              </a:rPr>
              <a:t>business ethics</a:t>
            </a:r>
          </a:p>
          <a:p>
            <a:pPr eaLnBrk="1" hangingPunct="1">
              <a:buClr>
                <a:srgbClr val="C00000"/>
              </a:buClr>
              <a:defRPr/>
            </a:pPr>
            <a:r>
              <a:rPr lang="en-US" sz="2400" dirty="0" smtClean="0">
                <a:solidFill>
                  <a:srgbClr val="003366"/>
                </a:solidFill>
              </a:rPr>
              <a:t>ethical dilemma</a:t>
            </a:r>
          </a:p>
          <a:p>
            <a:pPr eaLnBrk="1" hangingPunct="1">
              <a:buClr>
                <a:srgbClr val="C00000"/>
              </a:buClr>
              <a:defRPr/>
            </a:pPr>
            <a:r>
              <a:rPr lang="en-US" sz="2400" dirty="0" smtClean="0">
                <a:solidFill>
                  <a:srgbClr val="003366"/>
                </a:solidFill>
              </a:rPr>
              <a:t>green products</a:t>
            </a:r>
          </a:p>
          <a:p>
            <a:pPr eaLnBrk="1" hangingPunct="1">
              <a:buClr>
                <a:srgbClr val="C00000"/>
              </a:buClr>
              <a:defRPr/>
            </a:pPr>
            <a:r>
              <a:rPr lang="en-US" sz="2400" dirty="0" smtClean="0">
                <a:solidFill>
                  <a:srgbClr val="003366"/>
                </a:solidFill>
              </a:rPr>
              <a:t>morality</a:t>
            </a:r>
          </a:p>
          <a:p>
            <a:pPr eaLnBrk="1" hangingPunct="1">
              <a:buClr>
                <a:srgbClr val="C00000"/>
              </a:buClr>
              <a:defRPr/>
            </a:pPr>
            <a:r>
              <a:rPr lang="en-US" sz="2400" dirty="0" smtClean="0">
                <a:solidFill>
                  <a:srgbClr val="003366"/>
                </a:solidFill>
              </a:rPr>
              <a:t>proactive approach</a:t>
            </a:r>
          </a:p>
          <a:p>
            <a:pPr eaLnBrk="1" hangingPunct="1">
              <a:buClr>
                <a:srgbClr val="C00000"/>
              </a:buClr>
              <a:defRPr/>
            </a:pPr>
            <a:r>
              <a:rPr lang="en-US" sz="2400" dirty="0" smtClean="0">
                <a:solidFill>
                  <a:srgbClr val="003366"/>
                </a:solidFill>
              </a:rPr>
              <a:t>reactive approach</a:t>
            </a:r>
          </a:p>
          <a:p>
            <a:pPr eaLnBrk="1" hangingPunct="1">
              <a:buClr>
                <a:srgbClr val="C00000"/>
              </a:buClr>
              <a:defRPr/>
            </a:pPr>
            <a:r>
              <a:rPr lang="en-US" sz="2400" dirty="0" smtClean="0">
                <a:solidFill>
                  <a:srgbClr val="003366"/>
                </a:solidFill>
              </a:rPr>
              <a:t>resistance approach</a:t>
            </a:r>
          </a:p>
        </p:txBody>
      </p:sp>
      <p:sp>
        <p:nvSpPr>
          <p:cNvPr id="353285" name="Rectangle 5"/>
          <p:cNvSpPr>
            <a:spLocks noGrp="1" noChangeArrowheads="1"/>
          </p:cNvSpPr>
          <p:nvPr>
            <p:ph sz="quarter" idx="4294967295"/>
          </p:nvPr>
        </p:nvSpPr>
        <p:spPr>
          <a:xfrm>
            <a:off x="5120634" y="1739317"/>
            <a:ext cx="3290887" cy="4879975"/>
          </a:xfrm>
        </p:spPr>
        <p:txBody>
          <a:bodyPr/>
          <a:lstStyle/>
          <a:p>
            <a:pPr eaLnBrk="1" hangingPunct="1">
              <a:buClr>
                <a:srgbClr val="C00000"/>
              </a:buClr>
              <a:defRPr/>
            </a:pPr>
            <a:r>
              <a:rPr lang="en-US" sz="2400" dirty="0" smtClean="0">
                <a:solidFill>
                  <a:srgbClr val="003366"/>
                </a:solidFill>
              </a:rPr>
              <a:t>Sarbanes–Oxley Act of 2002 (SOX)</a:t>
            </a:r>
          </a:p>
          <a:p>
            <a:pPr eaLnBrk="1" hangingPunct="1">
              <a:buClr>
                <a:srgbClr val="C00000"/>
              </a:buClr>
              <a:defRPr/>
            </a:pPr>
            <a:r>
              <a:rPr lang="en-US" sz="2400" dirty="0" smtClean="0">
                <a:solidFill>
                  <a:srgbClr val="003366"/>
                </a:solidFill>
              </a:rPr>
              <a:t>social audit</a:t>
            </a:r>
          </a:p>
          <a:p>
            <a:pPr eaLnBrk="1" hangingPunct="1">
              <a:buClr>
                <a:srgbClr val="C00000"/>
              </a:buClr>
              <a:defRPr/>
            </a:pPr>
            <a:r>
              <a:rPr lang="en-US" sz="2400" dirty="0" smtClean="0">
                <a:solidFill>
                  <a:srgbClr val="003366"/>
                </a:solidFill>
              </a:rPr>
              <a:t>social responsibility</a:t>
            </a:r>
          </a:p>
          <a:p>
            <a:pPr eaLnBrk="1" hangingPunct="1">
              <a:buClr>
                <a:srgbClr val="C00000"/>
              </a:buClr>
              <a:defRPr/>
            </a:pPr>
            <a:r>
              <a:rPr lang="en-US" sz="2400" dirty="0" smtClean="0">
                <a:solidFill>
                  <a:srgbClr val="003366"/>
                </a:solidFill>
              </a:rPr>
              <a:t>sustainable communities</a:t>
            </a:r>
          </a:p>
          <a:p>
            <a:pPr eaLnBrk="1" hangingPunct="1">
              <a:buClr>
                <a:srgbClr val="C00000"/>
              </a:buClr>
              <a:defRPr/>
            </a:pPr>
            <a:r>
              <a:rPr lang="en-US" sz="2400" dirty="0">
                <a:solidFill>
                  <a:srgbClr val="003366"/>
                </a:solidFill>
              </a:rPr>
              <a:t>w</a:t>
            </a:r>
            <a:r>
              <a:rPr lang="en-US" sz="2400" dirty="0" smtClean="0">
                <a:solidFill>
                  <a:srgbClr val="003366"/>
                </a:solidFill>
              </a:rPr>
              <a:t>histle-blower</a:t>
            </a:r>
          </a:p>
        </p:txBody>
      </p:sp>
      <p:sp>
        <p:nvSpPr>
          <p:cNvPr id="2" name="Title 1"/>
          <p:cNvSpPr>
            <a:spLocks noGrp="1"/>
          </p:cNvSpPr>
          <p:nvPr>
            <p:ph type="title"/>
          </p:nvPr>
        </p:nvSpPr>
        <p:spPr>
          <a:xfrm>
            <a:off x="548683" y="411513"/>
            <a:ext cx="7955193" cy="914390"/>
          </a:xfrm>
        </p:spPr>
        <p:txBody>
          <a:bodyPr/>
          <a:lstStyle/>
          <a:p>
            <a:r>
              <a:rPr lang="en-US" dirty="0" smtClean="0"/>
              <a:t>Key Terms</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New Management Without Background Graphics">
  <a:themeElements>
    <a:clrScheme name="Custom 1">
      <a:dk1>
        <a:sysClr val="windowText" lastClr="000000"/>
      </a:dk1>
      <a:lt1>
        <a:sysClr val="window" lastClr="FFFFFF"/>
      </a:lt1>
      <a:dk2>
        <a:srgbClr val="212745"/>
      </a:dk2>
      <a:lt2>
        <a:srgbClr val="9BCAE3"/>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Management Without Background Graphics</Template>
  <TotalTime>3468</TotalTime>
  <Words>1465</Words>
  <Application>Microsoft Office PowerPoint</Application>
  <PresentationFormat>On-screen Show (4:3)</PresentationFormat>
  <Paragraphs>269</Paragraphs>
  <Slides>29</Slides>
  <Notes>27</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New Management Without Background Graphics</vt:lpstr>
      <vt:lpstr>Slide 1</vt:lpstr>
      <vt:lpstr>Learning Objectives</vt:lpstr>
      <vt:lpstr>Learning Objectives Cont.</vt:lpstr>
      <vt:lpstr>Managing Ethically</vt:lpstr>
      <vt:lpstr>Categories of Ethical Theories</vt:lpstr>
      <vt:lpstr>Balancing Demands</vt:lpstr>
      <vt:lpstr>TQM Foundation</vt:lpstr>
      <vt:lpstr>Individuals and Ethical Conduct</vt:lpstr>
      <vt:lpstr>Leaders’ Ethics</vt:lpstr>
      <vt:lpstr>Organizational Influences on Ethical Conduct</vt:lpstr>
      <vt:lpstr>Importance of Organizational Controls</vt:lpstr>
      <vt:lpstr>Commitment of Top Management</vt:lpstr>
      <vt:lpstr>Figure 9.1 Checklist for determining if a corporate culture supports ethical behavior and social responsibility</vt:lpstr>
      <vt:lpstr>Codes of Ethics</vt:lpstr>
      <vt:lpstr>Compliance Programs</vt:lpstr>
      <vt:lpstr>Figure 9.2 The ECOA standards of conduct for business ethics and compliance professionals</vt:lpstr>
      <vt:lpstr>Relationship of Law to Ethics</vt:lpstr>
      <vt:lpstr>Figure 9.3 Legal/ethical behavior model applied to the issue of smoking in the workplace</vt:lpstr>
      <vt:lpstr>Ethical Dilemmas</vt:lpstr>
      <vt:lpstr>Guidelines for Acting Ethically</vt:lpstr>
      <vt:lpstr>Guidelines for Ethical Actions</vt:lpstr>
      <vt:lpstr>Nature of Social Responsibility</vt:lpstr>
      <vt:lpstr>Nature of Social Responsibility (cont’d)</vt:lpstr>
      <vt:lpstr>Figure 9.4 Dimensions of reputation</vt:lpstr>
      <vt:lpstr>Responsibilities to Stakeholders</vt:lpstr>
      <vt:lpstr>Government Regulation: Pros and Cons</vt:lpstr>
      <vt:lpstr>Managing for Social Responsibility</vt:lpstr>
      <vt:lpstr>Figure 9.5 Components and elements for generic EMS</vt:lpstr>
      <vt:lpstr>Key Terms</vt:lpstr>
    </vt:vector>
  </TitlesOfParts>
  <Manager>Elizabeth Lowry</Manager>
  <Company>Thomson/South-Western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10e.</dc:title>
  <dc:subject>Chapter 9</dc:subject>
  <dc:creator>Marisa Sudano, Isothermal Community College</dc:creator>
  <cp:lastModifiedBy>CL User</cp:lastModifiedBy>
  <cp:revision>229</cp:revision>
  <dcterms:created xsi:type="dcterms:W3CDTF">2003-02-17T02:06:55Z</dcterms:created>
  <dcterms:modified xsi:type="dcterms:W3CDTF">2011-11-09T21:12:18Z</dcterms:modified>
</cp:coreProperties>
</file>