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6" r:id="rId3"/>
    <p:sldId id="268" r:id="rId4"/>
    <p:sldId id="262" r:id="rId5"/>
    <p:sldId id="274" r:id="rId6"/>
    <p:sldId id="275" r:id="rId7"/>
    <p:sldId id="304" r:id="rId8"/>
    <p:sldId id="277" r:id="rId9"/>
    <p:sldId id="276" r:id="rId10"/>
    <p:sldId id="278" r:id="rId11"/>
    <p:sldId id="307" r:id="rId12"/>
    <p:sldId id="305"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0"/>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58753-BAD2-8D46-91A5-6CEF8038B49B}" type="datetimeFigureOut">
              <a:rPr lang="en-US" smtClean="0"/>
              <a:t>3/15/21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0DB6F-FF54-8141-8C1E-9A6FF1522BCF}" type="slidenum">
              <a:rPr lang="en-US" smtClean="0"/>
              <a:t>‹#›</a:t>
            </a:fld>
            <a:endParaRPr lang="en-US"/>
          </a:p>
        </p:txBody>
      </p:sp>
    </p:spTree>
    <p:extLst>
      <p:ext uri="{BB962C8B-B14F-4D97-AF65-F5344CB8AC3E}">
        <p14:creationId xmlns:p14="http://schemas.microsoft.com/office/powerpoint/2010/main" val="8007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56323"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5632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563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8C9C1B91-BC52-4473-8363-4272DAE90C18}" type="slidenum">
              <a:rPr lang="en-US" altLang="en-US" sz="1200" b="0" smtClean="0">
                <a:solidFill>
                  <a:schemeClr val="tx1"/>
                </a:solidFill>
                <a:latin typeface="Times New Roman" panose="02020603050405020304" pitchFamily="18" charset="0"/>
              </a:rPr>
              <a:pPr/>
              <a:t>2</a:t>
            </a:fld>
            <a:endParaRPr lang="en-US" altLang="en-US" sz="1200" b="0">
              <a:solidFill>
                <a:schemeClr val="tx1"/>
              </a:solidFill>
              <a:latin typeface="Times New Roman" panose="02020603050405020304" pitchFamily="18" charset="0"/>
            </a:endParaRPr>
          </a:p>
        </p:txBody>
      </p:sp>
      <p:sp>
        <p:nvSpPr>
          <p:cNvPr id="2560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632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050" tIns="0" rIns="19050" bIns="0" anchor="b"/>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r"/>
            <a:r>
              <a:rPr lang="en-US" altLang="en-US" sz="1000" b="0" i="1">
                <a:solidFill>
                  <a:schemeClr val="tx1"/>
                </a:solidFill>
                <a:latin typeface="Times New Roman" panose="02020603050405020304" pitchFamily="18" charset="0"/>
              </a:rPr>
              <a:t>11</a:t>
            </a:r>
          </a:p>
        </p:txBody>
      </p:sp>
      <p:sp>
        <p:nvSpPr>
          <p:cNvPr id="2560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560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6330"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FIT formula is used to describe the amounts of exercise needed to improve fitness or health.  </a:t>
            </a:r>
          </a:p>
          <a:p>
            <a:r>
              <a:rPr lang="en-US" altLang="en-US" dirty="0"/>
              <a:t>They are similar to a doctor's prescription in that if you follow the guidelines you will receive the best results. When prescribing medication doctors typically tell you how much to take (dose or intensity), how often to take it (frequency), and how long you should continue (time). These are the same parameters that are used to prescribe exercise.</a:t>
            </a:r>
          </a:p>
          <a:p>
            <a:endParaRPr lang="en-US" altLang="en-US" dirty="0"/>
          </a:p>
          <a:p>
            <a:r>
              <a:rPr lang="en-US" altLang="en-US" dirty="0"/>
              <a:t>The parameters (Frequency, Intensity, and Time) relate to the overload principle. As you get more fit, it is important to change these values if you want to keep improving.  If maintenance is your goal it may only be necessary to follow what you have been doing.</a:t>
            </a:r>
          </a:p>
          <a:p>
            <a:endParaRPr lang="en-US" altLang="en-US" dirty="0"/>
          </a:p>
          <a:p>
            <a:r>
              <a:rPr lang="en-US" altLang="en-US" dirty="0"/>
              <a:t>Some health professionals add a second </a:t>
            </a:r>
            <a:r>
              <a:rPr lang="en-US" altLang="en-US" i="1" dirty="0"/>
              <a:t>T </a:t>
            </a:r>
            <a:r>
              <a:rPr lang="en-US" altLang="en-US" dirty="0"/>
              <a:t>to create the acronym FITT. This is done to illustrate the fact that there is a FIT formula for each different </a:t>
            </a:r>
            <a:r>
              <a:rPr lang="en-US" altLang="en-US" i="1" dirty="0"/>
              <a:t>T</a:t>
            </a:r>
            <a:r>
              <a:rPr lang="en-US" altLang="en-US" dirty="0"/>
              <a:t>ype, or mode, of physical activity. In this book, the acronym FIT formula will be used to describe the amount of activity necessary to produce benefits for each type of activity from the physical activity pyramid described later in this concept.</a:t>
            </a:r>
          </a:p>
          <a:p>
            <a:endParaRPr lang="en-US" altLang="en-US" dirty="0"/>
          </a:p>
          <a:p>
            <a:r>
              <a:rPr lang="en-US" altLang="en-US" dirty="0"/>
              <a:t>The</a:t>
            </a:r>
            <a:r>
              <a:rPr lang="en-US" altLang="en-US" baseline="0" dirty="0"/>
              <a:t> ACSM recently added new terms of Volume (V) and Progression (P) to reinforce these other key training principle. </a:t>
            </a:r>
            <a:r>
              <a:rPr lang="en-US" sz="1200" b="0" i="1" u="none" strike="noStrike" kern="1200" baseline="0" dirty="0">
                <a:solidFill>
                  <a:schemeClr val="tx1"/>
                </a:solidFill>
                <a:latin typeface="Times New Roman" pitchFamily="18" charset="0"/>
                <a:ea typeface="+mn-ea"/>
                <a:cs typeface="+mn-cs"/>
              </a:rPr>
              <a:t>Volume </a:t>
            </a:r>
            <a:r>
              <a:rPr lang="en-US" sz="1200" b="0" i="0" u="none" strike="noStrike" kern="1200" baseline="0" dirty="0">
                <a:solidFill>
                  <a:schemeClr val="tx1"/>
                </a:solidFill>
                <a:latin typeface="Times New Roman" pitchFamily="18" charset="0"/>
                <a:ea typeface="+mn-ea"/>
                <a:cs typeface="+mn-cs"/>
              </a:rPr>
              <a:t>refers to the total amount of physical activity that you perform each day. It is a combination of the frequency and intensity. </a:t>
            </a:r>
            <a:r>
              <a:rPr lang="en-US" sz="1200" b="0" i="1" u="none" strike="noStrike" kern="1200" baseline="0" dirty="0">
                <a:solidFill>
                  <a:schemeClr val="tx1"/>
                </a:solidFill>
                <a:latin typeface="Times New Roman" pitchFamily="18" charset="0"/>
                <a:ea typeface="+mn-ea"/>
                <a:cs typeface="+mn-cs"/>
              </a:rPr>
              <a:t>Progression, </a:t>
            </a:r>
            <a:r>
              <a:rPr lang="en-US" sz="1200" b="0" i="0" u="none" strike="noStrike" kern="1200" baseline="0" dirty="0">
                <a:solidFill>
                  <a:schemeClr val="tx1"/>
                </a:solidFill>
                <a:latin typeface="Times New Roman" pitchFamily="18" charset="0"/>
                <a:ea typeface="+mn-ea"/>
                <a:cs typeface="+mn-cs"/>
              </a:rPr>
              <a:t>in this context, refers to the application of the principle of progression as part of training.</a:t>
            </a:r>
            <a:endParaRPr lang="en-US" altLang="en-US" dirty="0"/>
          </a:p>
          <a:p>
            <a:endParaRPr lang="en-US" altLang="en-US" dirty="0"/>
          </a:p>
          <a:p>
            <a:endParaRPr lang="en-US" altLang="en-US" dirty="0"/>
          </a:p>
          <a:p>
            <a:endParaRPr lang="en-US" altLang="en-US" dirty="0"/>
          </a:p>
        </p:txBody>
      </p:sp>
      <p:sp>
        <p:nvSpPr>
          <p:cNvPr id="56331" name="Rectangle 7"/>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59037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50938" y="692150"/>
            <a:ext cx="4556125" cy="3416300"/>
          </a:xfrm>
          <a:ln/>
        </p:spPr>
      </p:sp>
      <p:sp>
        <p:nvSpPr>
          <p:cNvPr id="74755"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tLang="en-US"/>
              <a:t>Table 1 in the textbook shows the percentage of adults meetings guidelines by the different factors. It is important to consider why there might be variations based on these factors.  Discuss what some of these reasons might be with your students.  Consider environments, opportunities, knowledge of the importance of PA, etc.</a:t>
            </a:r>
          </a:p>
        </p:txBody>
      </p:sp>
      <p:sp>
        <p:nvSpPr>
          <p:cNvPr id="74756"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74757"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74758" name="Footer Placeholder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74759"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6E2AA728-E77B-4584-ACCF-36EBA69780BA}" type="slidenum">
              <a:rPr lang="en-US" altLang="en-US" sz="1200" b="0" smtClean="0">
                <a:solidFill>
                  <a:schemeClr val="tx1"/>
                </a:solidFill>
                <a:latin typeface="Times New Roman" panose="02020603050405020304" pitchFamily="18" charset="0"/>
              </a:rPr>
              <a:pPr/>
              <a:t>11</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96836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76803"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7680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768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861A0945-8C91-411D-8053-395755FF25FB}" type="slidenum">
              <a:rPr lang="en-US" altLang="en-US" sz="1200" b="0" smtClean="0">
                <a:solidFill>
                  <a:schemeClr val="tx1"/>
                </a:solidFill>
                <a:latin typeface="Times New Roman" panose="02020603050405020304" pitchFamily="18" charset="0"/>
              </a:rPr>
              <a:pPr/>
              <a:t>12</a:t>
            </a:fld>
            <a:endParaRPr lang="en-US" altLang="en-US" sz="1200" b="0">
              <a:solidFill>
                <a:schemeClr val="tx1"/>
              </a:solidFill>
              <a:latin typeface="Times New Roman" panose="02020603050405020304" pitchFamily="18" charset="0"/>
            </a:endParaRPr>
          </a:p>
        </p:txBody>
      </p:sp>
      <p:sp>
        <p:nvSpPr>
          <p:cNvPr id="76806" name="Rectangle 2"/>
          <p:cNvSpPr>
            <a:spLocks noGrp="1" noRot="1" noChangeAspect="1" noChangeArrowheads="1" noTextEdit="1"/>
          </p:cNvSpPr>
          <p:nvPr>
            <p:ph type="sldImg"/>
          </p:nvPr>
        </p:nvSpPr>
        <p:spPr>
          <a:xfrm>
            <a:off x="1150938" y="692150"/>
            <a:ext cx="4556125" cy="3416300"/>
          </a:xfrm>
          <a:ln/>
        </p:spPr>
      </p:sp>
      <p:sp>
        <p:nvSpPr>
          <p:cNvPr id="768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Most experts recommend health-based criterion-referenced standards to rate your current fitness. These standards are based on how much fitness is needed for good health. Other standards use norms or percentiles that compare a person’s fitness against a reference population. Knowing how you compare with other people is not that important. In fact, such comparisons have been shown to be discouraging to many people. Determining your fitness is adequate to enhance your health and wellness is more relevant.</a:t>
            </a:r>
          </a:p>
          <a:p>
            <a:endParaRPr lang="en-US" altLang="en-US" dirty="0"/>
          </a:p>
          <a:p>
            <a:r>
              <a:rPr lang="en-US" altLang="en-US" dirty="0"/>
              <a:t>In this book, the health-related standard is referred to as the </a:t>
            </a:r>
            <a:r>
              <a:rPr lang="en-US" altLang="en-US" i="1" dirty="0"/>
              <a:t>good fitness zone</a:t>
            </a:r>
            <a:r>
              <a:rPr lang="en-US" altLang="en-US" dirty="0"/>
              <a:t>. With reasonable amounts of physical activity, most people should be able to improve their fitness enough to make it into this range. For personal reasons, some may wish to aim for a higher level, referred to as the </a:t>
            </a:r>
            <a:r>
              <a:rPr lang="en-US" altLang="en-US" i="1" dirty="0"/>
              <a:t>high performance zone</a:t>
            </a:r>
            <a:r>
              <a:rPr lang="en-US" altLang="en-US" dirty="0"/>
              <a:t>. Attaining this level does not provide many additional health benefits but may be important for those interested in performance. The </a:t>
            </a:r>
            <a:r>
              <a:rPr lang="en-US" altLang="en-US" i="1" dirty="0"/>
              <a:t>low fit zone </a:t>
            </a:r>
            <a:r>
              <a:rPr lang="en-US" altLang="en-US" dirty="0"/>
              <a:t>and the </a:t>
            </a:r>
            <a:r>
              <a:rPr lang="en-US" altLang="en-US" i="1" dirty="0"/>
              <a:t>marginal zone </a:t>
            </a:r>
            <a:r>
              <a:rPr lang="en-US" altLang="en-US" dirty="0"/>
              <a:t>are levels of fitness that are not sufficient for optimal health benefits.</a:t>
            </a:r>
          </a:p>
        </p:txBody>
      </p:sp>
    </p:spTree>
    <p:extLst>
      <p:ext uri="{BB962C8B-B14F-4D97-AF65-F5344CB8AC3E}">
        <p14:creationId xmlns:p14="http://schemas.microsoft.com/office/powerpoint/2010/main" val="21333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78851"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7885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788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4004A18A-15F2-46CB-AE2E-951EFB9D8B16}" type="slidenum">
              <a:rPr lang="en-US" altLang="en-US" sz="1200" b="0" smtClean="0">
                <a:solidFill>
                  <a:schemeClr val="tx1"/>
                </a:solidFill>
                <a:latin typeface="Times New Roman" panose="02020603050405020304" pitchFamily="18" charset="0"/>
              </a:rPr>
              <a:pPr/>
              <a:t>13</a:t>
            </a:fld>
            <a:endParaRPr lang="en-US" altLang="en-US" sz="1200" b="0">
              <a:solidFill>
                <a:schemeClr val="tx1"/>
              </a:solidFill>
              <a:latin typeface="Times New Roman" panose="02020603050405020304" pitchFamily="18" charset="0"/>
            </a:endParaRPr>
          </a:p>
        </p:txBody>
      </p:sp>
      <p:sp>
        <p:nvSpPr>
          <p:cNvPr id="3379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7885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050" tIns="0" rIns="19050" bIns="0" anchor="b"/>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r"/>
            <a:r>
              <a:rPr lang="en-US" altLang="en-US" sz="1000" b="0" i="1">
                <a:solidFill>
                  <a:schemeClr val="tx1"/>
                </a:solidFill>
                <a:latin typeface="Times New Roman" panose="02020603050405020304" pitchFamily="18" charset="0"/>
              </a:rPr>
              <a:t>15</a:t>
            </a:r>
          </a:p>
        </p:txBody>
      </p:sp>
      <p:sp>
        <p:nvSpPr>
          <p:cNvPr id="3379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3379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78858" name="Rectangle 6"/>
          <p:cNvSpPr>
            <a:spLocks noGrp="1" noRot="1" noChangeAspect="1" noChangeArrowheads="1" noTextEdit="1"/>
          </p:cNvSpPr>
          <p:nvPr>
            <p:ph type="sldImg"/>
          </p:nvPr>
        </p:nvSpPr>
        <p:spPr>
          <a:xfrm>
            <a:off x="1150938" y="692150"/>
            <a:ext cx="4556125" cy="3416300"/>
          </a:xfrm>
          <a:ln cap="flat"/>
        </p:spPr>
      </p:sp>
      <p:sp>
        <p:nvSpPr>
          <p:cNvPr id="78859" name="Rectangle 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summary about physical activity is that some is better than none but more is not necessarily better. It is important for everyone to get some activity as part of their normal life. If you want more significant benefits, then aiming for a fitness target zone is a good goal. Too much activity, however, can be hard on the body so this is the reason for the caution about excessive activity.</a:t>
            </a:r>
          </a:p>
        </p:txBody>
      </p:sp>
    </p:spTree>
    <p:extLst>
      <p:ext uri="{BB962C8B-B14F-4D97-AF65-F5344CB8AC3E}">
        <p14:creationId xmlns:p14="http://schemas.microsoft.com/office/powerpoint/2010/main" val="325284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58371"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5837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583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D0AB38B5-0AC0-46B1-BC87-686E08774E6A}" type="slidenum">
              <a:rPr lang="en-US" altLang="en-US" sz="1200" b="0" smtClean="0">
                <a:solidFill>
                  <a:schemeClr val="tx1"/>
                </a:solidFill>
                <a:latin typeface="Times New Roman" panose="02020603050405020304" pitchFamily="18" charset="0"/>
              </a:rPr>
              <a:pPr/>
              <a:t>3</a:t>
            </a:fld>
            <a:endParaRPr lang="en-US" altLang="en-US" sz="1200" b="0">
              <a:solidFill>
                <a:schemeClr val="tx1"/>
              </a:solidFill>
              <a:latin typeface="Times New Roman" panose="02020603050405020304" pitchFamily="18" charset="0"/>
            </a:endParaRPr>
          </a:p>
        </p:txBody>
      </p:sp>
      <p:sp>
        <p:nvSpPr>
          <p:cNvPr id="296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837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050" tIns="0" rIns="19050" bIns="0" anchor="b"/>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r"/>
            <a:r>
              <a:rPr lang="en-US" altLang="en-US" sz="1000" b="0" i="1">
                <a:solidFill>
                  <a:schemeClr val="tx1"/>
                </a:solidFill>
                <a:latin typeface="Times New Roman" panose="02020603050405020304" pitchFamily="18" charset="0"/>
              </a:rPr>
              <a:t>13</a:t>
            </a:r>
          </a:p>
        </p:txBody>
      </p:sp>
      <p:sp>
        <p:nvSpPr>
          <p:cNvPr id="297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297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58378"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Physical Activity Target Zone:</a:t>
            </a:r>
            <a:r>
              <a:rPr lang="en-US" altLang="en-US" dirty="0"/>
              <a:t> The optimal amount and intensity of exercise is known as the "target zone.”</a:t>
            </a:r>
            <a:r>
              <a:rPr lang="en-US" altLang="en-US" baseline="0" dirty="0"/>
              <a:t> </a:t>
            </a:r>
            <a:r>
              <a:rPr lang="en-US" altLang="en-US" dirty="0"/>
              <a:t>For fitness, you have to reach the threshold amount of exercise to make some gains in fitness, but doing a lot more than the optimal level does not guarantee extra health.  </a:t>
            </a:r>
          </a:p>
          <a:p>
            <a:endParaRPr lang="en-US" altLang="en-US" dirty="0"/>
          </a:p>
          <a:p>
            <a:r>
              <a:rPr lang="en-US" altLang="en-US" dirty="0"/>
              <a:t>It is important to point out that too much exercise can also be unhealthy.</a:t>
            </a:r>
          </a:p>
          <a:p>
            <a:endParaRPr lang="en-US" altLang="en-US" dirty="0"/>
          </a:p>
        </p:txBody>
      </p:sp>
      <p:sp>
        <p:nvSpPr>
          <p:cNvPr id="58379" name="Rectangle 7"/>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98000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60419"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6042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604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0EF09BC6-EBD6-4C6F-B397-4076F9DFD3A7}" type="slidenum">
              <a:rPr lang="en-US" altLang="en-US" sz="1200" b="0" smtClean="0">
                <a:solidFill>
                  <a:schemeClr val="tx1"/>
                </a:solidFill>
                <a:latin typeface="Times New Roman" panose="02020603050405020304" pitchFamily="18" charset="0"/>
              </a:rPr>
              <a:pPr/>
              <a:t>4</a:t>
            </a:fld>
            <a:endParaRPr lang="en-US" altLang="en-US" sz="1200" b="0">
              <a:solidFill>
                <a:schemeClr val="tx1"/>
              </a:solidFill>
              <a:latin typeface="Times New Roman" panose="02020603050405020304" pitchFamily="18" charset="0"/>
            </a:endParaRPr>
          </a:p>
        </p:txBody>
      </p:sp>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042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050" tIns="0" rIns="19050" bIns="0" anchor="b"/>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r"/>
            <a:r>
              <a:rPr lang="en-US" altLang="en-US" sz="1000" b="0" i="1">
                <a:solidFill>
                  <a:schemeClr val="tx1"/>
                </a:solidFill>
                <a:latin typeface="Times New Roman" panose="02020603050405020304" pitchFamily="18" charset="0"/>
              </a:rPr>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ctr" eaLnBrk="1" hangingPunct="1">
              <a:defRPr/>
            </a:pPr>
            <a:endParaRPr lang="en-US">
              <a:effectLst>
                <a:outerShdw blurRad="38100" dist="38100" dir="2700000" algn="tl">
                  <a:srgbClr val="000000">
                    <a:alpha val="43137"/>
                  </a:srgbClr>
                </a:outerShdw>
              </a:effectLst>
              <a:latin typeface="Arial" charset="0"/>
            </a:endParaRPr>
          </a:p>
        </p:txBody>
      </p:sp>
      <p:sp>
        <p:nvSpPr>
          <p:cNvPr id="60426" name="Rectangle 6"/>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activity pyramid provides a conceptual diagram of how to incorporate physical activity into your life. The most important factor for health is just to do some form of physical activity. This is the reason why moderate intensity physical activity is at the base of the pyramid. The other activities move up the pyramid in their order of importance. Note that rest is also an important consideration for optimal health and fitness. Excessive periods of inactivity, however should be minimized. </a:t>
            </a:r>
          </a:p>
          <a:p>
            <a:endParaRPr lang="en-US" altLang="en-US" dirty="0"/>
          </a:p>
          <a:p>
            <a:r>
              <a:rPr lang="en-US" altLang="en-US" dirty="0"/>
              <a:t>Additional coverage of each layer of the pyramid will occur in the subsequent concepts.</a:t>
            </a:r>
          </a:p>
        </p:txBody>
      </p:sp>
      <p:sp>
        <p:nvSpPr>
          <p:cNvPr id="60427" name="Rectangle 7"/>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32967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62467"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6246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624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EEEDC8EC-3F75-4ACC-8EF8-E3839F9D5882}" type="slidenum">
              <a:rPr lang="en-US" altLang="en-US" sz="1200" b="0" smtClean="0">
                <a:solidFill>
                  <a:schemeClr val="tx1"/>
                </a:solidFill>
                <a:latin typeface="Times New Roman" panose="02020603050405020304" pitchFamily="18" charset="0"/>
              </a:rPr>
              <a:pPr/>
              <a:t>5</a:t>
            </a:fld>
            <a:endParaRPr lang="en-US" altLang="en-US" sz="1200" b="0">
              <a:solidFill>
                <a:schemeClr val="tx1"/>
              </a:solidFill>
              <a:latin typeface="Times New Roman" panose="02020603050405020304" pitchFamily="18" charset="0"/>
            </a:endParaRPr>
          </a:p>
        </p:txBody>
      </p:sp>
      <p:sp>
        <p:nvSpPr>
          <p:cNvPr id="62470" name="Rectangle 2"/>
          <p:cNvSpPr>
            <a:spLocks noGrp="1" noRot="1" noChangeAspect="1" noChangeArrowheads="1" noTextEdit="1"/>
          </p:cNvSpPr>
          <p:nvPr>
            <p:ph type="sldImg"/>
          </p:nvPr>
        </p:nvSpPr>
        <p:spPr>
          <a:xfrm>
            <a:off x="1150938" y="692150"/>
            <a:ext cx="4556125" cy="3416300"/>
          </a:xfrm>
          <a:ln/>
        </p:spPr>
      </p:sp>
      <p:sp>
        <p:nvSpPr>
          <p:cNvPr id="624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Moderate activities are at the base of the pyramid because they provide many benefits for modest amounts of effort. Moderate aerobic activity equal in intensity to brisk walking results in significant health benefits. Moderate activities, such as walking to and from work, climbing the stairs rather than taking an elevator, or doing brisk housework, when done as part of the normal daily routine are often referred to as lifestyle physical activities.</a:t>
            </a:r>
          </a:p>
          <a:p>
            <a:endParaRPr lang="en-US" altLang="en-US"/>
          </a:p>
          <a:p>
            <a:r>
              <a:rPr lang="en-US" altLang="en-US"/>
              <a:t>Moderate activities that are not part of the normal daily routine, such as taking a walk or a bike ride, can also be planned specifically to increase activity levels.</a:t>
            </a:r>
          </a:p>
        </p:txBody>
      </p:sp>
    </p:spTree>
    <p:extLst>
      <p:ext uri="{BB962C8B-B14F-4D97-AF65-F5344CB8AC3E}">
        <p14:creationId xmlns:p14="http://schemas.microsoft.com/office/powerpoint/2010/main" val="160395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64515"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64516"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645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B579C531-8CD6-4224-A835-1C9D12F8D2B3}" type="slidenum">
              <a:rPr lang="en-US" altLang="en-US" sz="1200" b="0" smtClean="0">
                <a:solidFill>
                  <a:schemeClr val="tx1"/>
                </a:solidFill>
                <a:latin typeface="Times New Roman" panose="02020603050405020304" pitchFamily="18" charset="0"/>
              </a:rPr>
              <a:pPr/>
              <a:t>6</a:t>
            </a:fld>
            <a:endParaRPr lang="en-US" altLang="en-US" sz="1200" b="0">
              <a:solidFill>
                <a:schemeClr val="tx1"/>
              </a:solidFill>
              <a:latin typeface="Times New Roman" panose="02020603050405020304" pitchFamily="18" charset="0"/>
            </a:endParaRPr>
          </a:p>
        </p:txBody>
      </p:sp>
      <p:sp>
        <p:nvSpPr>
          <p:cNvPr id="64518" name="Rectangle 2"/>
          <p:cNvSpPr>
            <a:spLocks noGrp="1" noRot="1" noChangeAspect="1" noChangeArrowheads="1" noTextEdit="1"/>
          </p:cNvSpPr>
          <p:nvPr>
            <p:ph type="sldImg"/>
          </p:nvPr>
        </p:nvSpPr>
        <p:spPr>
          <a:xfrm>
            <a:off x="1150938" y="692150"/>
            <a:ext cx="4556125" cy="3416300"/>
          </a:xfrm>
          <a:ln/>
        </p:spPr>
      </p:sp>
      <p:sp>
        <p:nvSpPr>
          <p:cNvPr id="645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Vigorous aerobic activity is at the second step of the pyramid. They are of greater intensity than moderate activities. The greater intensity results in significantly higher heart rates and higher oxygen consumption. Because of its greater intensity, vigorous aerobics can be performed as few as 3 days/week and are especially good for building cardiovascular fitness and helping control body fatness.</a:t>
            </a:r>
          </a:p>
          <a:p>
            <a:endParaRPr lang="en-US" altLang="en-US" dirty="0"/>
          </a:p>
          <a:p>
            <a:r>
              <a:rPr lang="en-US" altLang="en-US" dirty="0"/>
              <a:t>Examples: Active aerobics, jogging, biking, and aerobic dance.</a:t>
            </a:r>
          </a:p>
        </p:txBody>
      </p:sp>
    </p:spTree>
    <p:extLst>
      <p:ext uri="{BB962C8B-B14F-4D97-AF65-F5344CB8AC3E}">
        <p14:creationId xmlns:p14="http://schemas.microsoft.com/office/powerpoint/2010/main" val="76920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66563"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6656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665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78F6B324-55F9-41C2-B7D7-868E69006E48}" type="slidenum">
              <a:rPr lang="en-US" altLang="en-US" sz="1200" b="0" smtClean="0">
                <a:solidFill>
                  <a:schemeClr val="tx1"/>
                </a:solidFill>
                <a:latin typeface="Times New Roman" panose="02020603050405020304" pitchFamily="18" charset="0"/>
              </a:rPr>
              <a:pPr/>
              <a:t>7</a:t>
            </a:fld>
            <a:endParaRPr lang="en-US" altLang="en-US" sz="1200" b="0">
              <a:solidFill>
                <a:schemeClr val="tx1"/>
              </a:solidFill>
              <a:latin typeface="Times New Roman" panose="02020603050405020304" pitchFamily="18" charset="0"/>
            </a:endParaRPr>
          </a:p>
        </p:txBody>
      </p:sp>
      <p:sp>
        <p:nvSpPr>
          <p:cNvPr id="66566" name="Rectangle 2"/>
          <p:cNvSpPr>
            <a:spLocks noGrp="1" noRot="1" noChangeAspect="1" noChangeArrowheads="1" noTextEdit="1"/>
          </p:cNvSpPr>
          <p:nvPr>
            <p:ph type="sldImg"/>
          </p:nvPr>
        </p:nvSpPr>
        <p:spPr>
          <a:xfrm>
            <a:off x="1150938" y="692150"/>
            <a:ext cx="4556125" cy="3416300"/>
          </a:xfrm>
          <a:ln/>
        </p:spPr>
      </p:sp>
      <p:sp>
        <p:nvSpPr>
          <p:cNvPr id="665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Vigorous sports and recreation activities are at the third step of the pyramid. They are similar in intensity to vigorous aerobics. They can be performed instead of, or in combination with, vigorous aerobic activities or moderate activities, to meet national activity guidelines.</a:t>
            </a:r>
          </a:p>
        </p:txBody>
      </p:sp>
    </p:spTree>
    <p:extLst>
      <p:ext uri="{BB962C8B-B14F-4D97-AF65-F5344CB8AC3E}">
        <p14:creationId xmlns:p14="http://schemas.microsoft.com/office/powerpoint/2010/main" val="98537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68611"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849891A0-B41F-40CD-9584-5A8A2DF0460F}" type="slidenum">
              <a:rPr lang="en-US" altLang="en-US" sz="1200" b="0" smtClean="0">
                <a:solidFill>
                  <a:schemeClr val="tx1"/>
                </a:solidFill>
                <a:latin typeface="Times New Roman" panose="02020603050405020304" pitchFamily="18" charset="0"/>
              </a:rPr>
              <a:pPr/>
              <a:t>8</a:t>
            </a:fld>
            <a:endParaRPr lang="en-US" altLang="en-US" sz="1200" b="0">
              <a:solidFill>
                <a:schemeClr val="tx1"/>
              </a:solidFill>
              <a:latin typeface="Times New Roman" panose="02020603050405020304" pitchFamily="18" charset="0"/>
            </a:endParaRPr>
          </a:p>
        </p:txBody>
      </p:sp>
      <p:sp>
        <p:nvSpPr>
          <p:cNvPr id="68614" name="Rectangle 2"/>
          <p:cNvSpPr>
            <a:spLocks noGrp="1" noRot="1" noChangeAspect="1" noChangeArrowheads="1" noTextEdit="1"/>
          </p:cNvSpPr>
          <p:nvPr>
            <p:ph type="sldImg"/>
          </p:nvPr>
        </p:nvSpPr>
        <p:spPr>
          <a:xfrm>
            <a:off x="1150938" y="692150"/>
            <a:ext cx="4556125" cy="3416300"/>
          </a:xfrm>
          <a:ln/>
        </p:spPr>
      </p:sp>
      <p:sp>
        <p:nvSpPr>
          <p:cNvPr id="6861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There are muscle fitness benefits from many different activities, including vocational activities that require lifting, active sports such as gymnastics and wrestling, and recreational activities such as rock climbing. The muscle fitness activities included in STEP 4 of the pyramid are those that are planned specifically to build strength and muscular endurance, such as resistance training and calisthenics. The many health and performance benefits of muscle fitness exercises are described in a future concept.</a:t>
            </a:r>
          </a:p>
        </p:txBody>
      </p:sp>
    </p:spTree>
    <p:extLst>
      <p:ext uri="{BB962C8B-B14F-4D97-AF65-F5344CB8AC3E}">
        <p14:creationId xmlns:p14="http://schemas.microsoft.com/office/powerpoint/2010/main" val="384186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70659"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7066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706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808F5EA4-6B31-406A-ABDF-9155857A7F9E}" type="slidenum">
              <a:rPr lang="en-US" altLang="en-US" sz="1200" b="0" smtClean="0">
                <a:solidFill>
                  <a:schemeClr val="tx1"/>
                </a:solidFill>
                <a:latin typeface="Times New Roman" panose="02020603050405020304" pitchFamily="18" charset="0"/>
              </a:rPr>
              <a:pPr/>
              <a:t>9</a:t>
            </a:fld>
            <a:endParaRPr lang="en-US" altLang="en-US" sz="1200" b="0">
              <a:solidFill>
                <a:schemeClr val="tx1"/>
              </a:solidFill>
              <a:latin typeface="Times New Roman" panose="02020603050405020304" pitchFamily="18" charset="0"/>
            </a:endParaRPr>
          </a:p>
        </p:txBody>
      </p:sp>
      <p:sp>
        <p:nvSpPr>
          <p:cNvPr id="70662" name="Rectangle 2"/>
          <p:cNvSpPr>
            <a:spLocks noGrp="1" noRot="1" noChangeAspect="1" noChangeArrowheads="1" noTextEdit="1"/>
          </p:cNvSpPr>
          <p:nvPr>
            <p:ph type="sldImg"/>
          </p:nvPr>
        </p:nvSpPr>
        <p:spPr>
          <a:xfrm>
            <a:off x="1150938" y="692150"/>
            <a:ext cx="4556125" cy="3416300"/>
          </a:xfrm>
          <a:ln/>
        </p:spPr>
      </p:sp>
      <p:sp>
        <p:nvSpPr>
          <p:cNvPr id="706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There are flexibility benefits from many different activities, including sports such as gymnastics and diving. The flexibility activities included at STEP 5 are those that are planned specifically to build flexibility, such as stretching and yoga. The many benefits of flexibility exercises are described in a future concept.</a:t>
            </a:r>
          </a:p>
        </p:txBody>
      </p:sp>
    </p:spTree>
    <p:extLst>
      <p:ext uri="{BB962C8B-B14F-4D97-AF65-F5344CB8AC3E}">
        <p14:creationId xmlns:p14="http://schemas.microsoft.com/office/powerpoint/2010/main" val="149326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Concepts of Fitness &amp; Wellness- 8e</a:t>
            </a:r>
          </a:p>
        </p:txBody>
      </p:sp>
      <p:sp>
        <p:nvSpPr>
          <p:cNvPr id="72707"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McGraw Hill - www.mhhe.com</a:t>
            </a:r>
          </a:p>
        </p:txBody>
      </p:sp>
      <p:sp>
        <p:nvSpPr>
          <p:cNvPr id="7270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200" b="0">
                <a:solidFill>
                  <a:schemeClr val="tx1"/>
                </a:solidFill>
                <a:latin typeface="Times New Roman" panose="02020603050405020304" pitchFamily="18" charset="0"/>
              </a:rPr>
              <a:t>Concept 4</a:t>
            </a:r>
          </a:p>
        </p:txBody>
      </p:sp>
      <p:sp>
        <p:nvSpPr>
          <p:cNvPr id="727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fld id="{F8128EC5-A0D7-47EE-90A0-712CFFDFFDDD}" type="slidenum">
              <a:rPr lang="en-US" altLang="en-US" sz="1200" b="0" smtClean="0">
                <a:solidFill>
                  <a:schemeClr val="tx1"/>
                </a:solidFill>
                <a:latin typeface="Times New Roman" panose="02020603050405020304" pitchFamily="18" charset="0"/>
              </a:rPr>
              <a:pPr/>
              <a:t>10</a:t>
            </a:fld>
            <a:endParaRPr lang="en-US" altLang="en-US" sz="1200" b="0">
              <a:solidFill>
                <a:schemeClr val="tx1"/>
              </a:solidFill>
              <a:latin typeface="Times New Roman" panose="02020603050405020304" pitchFamily="18" charset="0"/>
            </a:endParaRPr>
          </a:p>
        </p:txBody>
      </p:sp>
      <p:sp>
        <p:nvSpPr>
          <p:cNvPr id="72710" name="Rectangle 2"/>
          <p:cNvSpPr>
            <a:spLocks noGrp="1" noRot="1" noChangeAspect="1" noChangeArrowheads="1" noTextEdit="1"/>
          </p:cNvSpPr>
          <p:nvPr>
            <p:ph type="sldImg"/>
          </p:nvPr>
        </p:nvSpPr>
        <p:spPr>
          <a:xfrm>
            <a:off x="1150938" y="692150"/>
            <a:ext cx="4556125" cy="3416300"/>
          </a:xfrm>
          <a:ln/>
        </p:spPr>
      </p:sp>
      <p:sp>
        <p:nvSpPr>
          <p:cNvPr id="727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points on the slide reflect the key principles from the activity pyramid. The FIT formula boxes in the physical activity pyramid provide general information about the amounts of activity (energy expenditure) necessary for general health and fitness benefits. But these amounts many not be enough for weight management (or weight loss). New physical activity guidelines suggest that 45-60 minutes of daily moderate activity may be necessary (as opposed to 30 minutes).</a:t>
            </a:r>
          </a:p>
          <a:p>
            <a:endParaRPr lang="en-US" altLang="en-US" dirty="0"/>
          </a:p>
          <a:p>
            <a:r>
              <a:rPr lang="en-US" altLang="en-US" b="1" dirty="0"/>
              <a:t>Separate activity recommendations have been proposed for children. </a:t>
            </a:r>
            <a:r>
              <a:rPr lang="en-US" altLang="en-US" dirty="0"/>
              <a:t>Children are different from adults and they have different needs for activity. The National Association for Sports and Physical Education (NASPE) and the CDC have developed activity recommendations that are specific to children. According to these guidelines, children should accumulate at least 60 minutes, and up to several hours, of age-appropriate physical activity on all, if not most, days of the week. This daily accumulation should include participation in a variety of age-appropriate activities (both moderate and vigorous) with the majority of the time being spent in activity that is intermittent. The guidelines also recommend minimizing periods of inactivity (periods of 2 or more hours). Adults play a major role in shaping children’s activity patterns. Helping children meet these guidelines may help reduce the prevalence of inactive and overweight adults in future years.</a:t>
            </a:r>
          </a:p>
          <a:p>
            <a:endParaRPr lang="en-US" altLang="en-US" dirty="0"/>
          </a:p>
          <a:p>
            <a:r>
              <a:rPr lang="en-US" altLang="en-US" dirty="0"/>
              <a:t>Older adult physical activity recommendations are similar to those for younger adults, but differ in flexibility, balance, and intensity of aerobic activity. These will be described later in the book.</a:t>
            </a:r>
          </a:p>
        </p:txBody>
      </p:sp>
    </p:spTree>
    <p:extLst>
      <p:ext uri="{BB962C8B-B14F-4D97-AF65-F5344CB8AC3E}">
        <p14:creationId xmlns:p14="http://schemas.microsoft.com/office/powerpoint/2010/main" val="394774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36EC-55DC-D641-9E98-3D98156131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9714C7-8A18-B843-B445-CE948DE24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49DBDE-B931-D541-88C1-3BE91B998C4F}"/>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5" name="Footer Placeholder 4">
            <a:extLst>
              <a:ext uri="{FF2B5EF4-FFF2-40B4-BE49-F238E27FC236}">
                <a16:creationId xmlns:a16="http://schemas.microsoft.com/office/drawing/2014/main" id="{53D55592-B1E4-954F-A624-23245528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C8227-3007-F04F-B462-420ED6F73B1B}"/>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206269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E828-5309-2843-B1B6-ACE508C336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530CF-92AB-C847-A4B1-7D967C5EE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15239-F8C5-2E4E-BD2E-3FE2AFA61D62}"/>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5" name="Footer Placeholder 4">
            <a:extLst>
              <a:ext uri="{FF2B5EF4-FFF2-40B4-BE49-F238E27FC236}">
                <a16:creationId xmlns:a16="http://schemas.microsoft.com/office/drawing/2014/main" id="{AF2AD670-EF2E-3C49-A245-12F31E6C2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1F9F2-4A91-CA46-B007-55C15B9DD7E5}"/>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79972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7D8B9-40EB-0C48-B96C-66EB62BD63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D4E8BC-A77A-E140-BA53-7CC61387D2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AF0F5-3053-6F4E-8614-BC759A5E7125}"/>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5" name="Footer Placeholder 4">
            <a:extLst>
              <a:ext uri="{FF2B5EF4-FFF2-40B4-BE49-F238E27FC236}">
                <a16:creationId xmlns:a16="http://schemas.microsoft.com/office/drawing/2014/main" id="{4E3C469C-9960-E74A-8B24-6143E8F0D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1CEA2-5E4C-434A-87D1-3A2EF3AA1002}"/>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403268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9EAF-F722-D941-81DC-6BCC5901A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0FD6E-444C-3A43-92BD-DE0301274C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16817-1D80-D841-B585-5867BC22473A}"/>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5" name="Footer Placeholder 4">
            <a:extLst>
              <a:ext uri="{FF2B5EF4-FFF2-40B4-BE49-F238E27FC236}">
                <a16:creationId xmlns:a16="http://schemas.microsoft.com/office/drawing/2014/main" id="{B67236E6-B164-1845-B393-05BB10B57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720B1-5ACF-424F-91ED-D2959798B1FD}"/>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399417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7087-82FE-F44D-B22B-D84452AEFC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3A7472-6A76-4744-BA94-DF3A36477F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0F5A2E-F43C-C444-B867-9282A02B26C4}"/>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5" name="Footer Placeholder 4">
            <a:extLst>
              <a:ext uri="{FF2B5EF4-FFF2-40B4-BE49-F238E27FC236}">
                <a16:creationId xmlns:a16="http://schemas.microsoft.com/office/drawing/2014/main" id="{B7857A93-BDCD-8C4B-81B3-644DC95C6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B2F01-BC4F-D84F-82C0-B6AEA2CA1A75}"/>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94624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4877-F803-EC47-82BA-497CDF8A86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DB0FD-9F11-BF41-A568-F38EEF702B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98DCAC-AA5F-9643-A1AA-C321BDF0C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D9010-775E-6847-99DC-373E1ACD39FB}"/>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6" name="Footer Placeholder 5">
            <a:extLst>
              <a:ext uri="{FF2B5EF4-FFF2-40B4-BE49-F238E27FC236}">
                <a16:creationId xmlns:a16="http://schemas.microsoft.com/office/drawing/2014/main" id="{1612C6EC-8706-2C4E-A71F-E113EBAC5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5F118-0827-504B-AAE0-D94D8455219A}"/>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253626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DF0-805B-CC45-9B6C-9F44F7F071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598781-C8B7-D24D-9428-49CCAEC2F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9015B2-2A33-3844-9975-BFEBCA19DC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58605A-56A0-E14C-AA87-966AC07ED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BD650-CD15-0647-AC2B-748290C726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B2420E-BD80-5C45-9794-965FA73ABE17}"/>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8" name="Footer Placeholder 7">
            <a:extLst>
              <a:ext uri="{FF2B5EF4-FFF2-40B4-BE49-F238E27FC236}">
                <a16:creationId xmlns:a16="http://schemas.microsoft.com/office/drawing/2014/main" id="{82FBB62B-BE2E-AB45-BE77-129333ED81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275312-507F-4343-9A81-8CAADED6499B}"/>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373437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C4C5-42D1-E541-A270-D7EFE6E00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5085-1D83-614E-AA93-194E9683844C}"/>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4" name="Footer Placeholder 3">
            <a:extLst>
              <a:ext uri="{FF2B5EF4-FFF2-40B4-BE49-F238E27FC236}">
                <a16:creationId xmlns:a16="http://schemas.microsoft.com/office/drawing/2014/main" id="{1AD61C32-8710-934B-BDB9-18FF594438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7893F1-859D-EE40-9665-2943E6A6DCBE}"/>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270174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2922BF-C1E5-0545-8E5D-1168E14BE420}"/>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3" name="Footer Placeholder 2">
            <a:extLst>
              <a:ext uri="{FF2B5EF4-FFF2-40B4-BE49-F238E27FC236}">
                <a16:creationId xmlns:a16="http://schemas.microsoft.com/office/drawing/2014/main" id="{8CC0F640-02BC-7B4E-AEBC-8190F28E1E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EBF5B3-C5AA-7A47-B66B-ED55D955BB44}"/>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2326488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672D-5D7E-064B-AC0A-429FF955E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C3134-D511-D245-A22A-F9CAC54D8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CBD83D-5FD6-2D43-AA5C-E2C34F56E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7DBC6-A7CA-4343-9597-6B5AAB91C209}"/>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6" name="Footer Placeholder 5">
            <a:extLst>
              <a:ext uri="{FF2B5EF4-FFF2-40B4-BE49-F238E27FC236}">
                <a16:creationId xmlns:a16="http://schemas.microsoft.com/office/drawing/2014/main" id="{95BD0271-565F-BB43-B9F8-70DEB0059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057E7-5520-F349-84C7-A45F6EFC7202}"/>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223843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9BCF-86E6-4B41-9592-5FE2CE300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7DF320-BE15-364B-9858-172295A69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1ED4CD-5E8B-234B-BFFF-CCC43E885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0859C-2602-304D-8690-9F90D732A448}"/>
              </a:ext>
            </a:extLst>
          </p:cNvPr>
          <p:cNvSpPr>
            <a:spLocks noGrp="1"/>
          </p:cNvSpPr>
          <p:nvPr>
            <p:ph type="dt" sz="half" idx="10"/>
          </p:nvPr>
        </p:nvSpPr>
        <p:spPr/>
        <p:txBody>
          <a:bodyPr/>
          <a:lstStyle/>
          <a:p>
            <a:fld id="{34FF68A7-37DE-3747-9ACC-B7373AA4E4EF}" type="datetimeFigureOut">
              <a:rPr lang="en-US" smtClean="0"/>
              <a:t>3/15/21</a:t>
            </a:fld>
            <a:endParaRPr lang="en-US"/>
          </a:p>
        </p:txBody>
      </p:sp>
      <p:sp>
        <p:nvSpPr>
          <p:cNvPr id="6" name="Footer Placeholder 5">
            <a:extLst>
              <a:ext uri="{FF2B5EF4-FFF2-40B4-BE49-F238E27FC236}">
                <a16:creationId xmlns:a16="http://schemas.microsoft.com/office/drawing/2014/main" id="{77F319EA-2DCF-0946-96CC-5366FACE0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1C0C5F-2DEB-6E45-9490-328E3AB0546B}"/>
              </a:ext>
            </a:extLst>
          </p:cNvPr>
          <p:cNvSpPr>
            <a:spLocks noGrp="1"/>
          </p:cNvSpPr>
          <p:nvPr>
            <p:ph type="sldNum" sz="quarter" idx="12"/>
          </p:nvPr>
        </p:nvSpPr>
        <p:spPr/>
        <p:txBody>
          <a:bodyPr/>
          <a:lstStyle/>
          <a:p>
            <a:fld id="{12D7C8E0-C156-DA41-A938-FFC6A2D6A0F2}" type="slidenum">
              <a:rPr lang="en-US" smtClean="0"/>
              <a:t>‹#›</a:t>
            </a:fld>
            <a:endParaRPr lang="en-US"/>
          </a:p>
        </p:txBody>
      </p:sp>
    </p:spTree>
    <p:extLst>
      <p:ext uri="{BB962C8B-B14F-4D97-AF65-F5344CB8AC3E}">
        <p14:creationId xmlns:p14="http://schemas.microsoft.com/office/powerpoint/2010/main" val="385300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0F531-7277-9B49-9B2D-28C2F58CB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8A20CC-C0BB-1249-8F95-C70C4D70F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BF558-65A1-2D49-A1B3-5DDCD26D0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F68A7-37DE-3747-9ACC-B7373AA4E4EF}" type="datetimeFigureOut">
              <a:rPr lang="en-US" smtClean="0"/>
              <a:t>3/15/21</a:t>
            </a:fld>
            <a:endParaRPr lang="en-US"/>
          </a:p>
        </p:txBody>
      </p:sp>
      <p:sp>
        <p:nvSpPr>
          <p:cNvPr id="5" name="Footer Placeholder 4">
            <a:extLst>
              <a:ext uri="{FF2B5EF4-FFF2-40B4-BE49-F238E27FC236}">
                <a16:creationId xmlns:a16="http://schemas.microsoft.com/office/drawing/2014/main" id="{EF9DACEB-1A25-1947-AFD9-516A48994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2A948-B027-FA4E-890D-9A5A8E5AA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7C8E0-C156-DA41-A938-FFC6A2D6A0F2}" type="slidenum">
              <a:rPr lang="en-US" smtClean="0"/>
              <a:t>‹#›</a:t>
            </a:fld>
            <a:endParaRPr lang="en-US"/>
          </a:p>
        </p:txBody>
      </p:sp>
    </p:spTree>
    <p:extLst>
      <p:ext uri="{BB962C8B-B14F-4D97-AF65-F5344CB8AC3E}">
        <p14:creationId xmlns:p14="http://schemas.microsoft.com/office/powerpoint/2010/main" val="147909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1.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1.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8241-FCF3-224D-8D74-CAA8F07C4A3A}"/>
              </a:ext>
            </a:extLst>
          </p:cNvPr>
          <p:cNvSpPr>
            <a:spLocks noGrp="1"/>
          </p:cNvSpPr>
          <p:nvPr>
            <p:ph type="ctrTitle"/>
          </p:nvPr>
        </p:nvSpPr>
        <p:spPr/>
        <p:txBody>
          <a:bodyPr>
            <a:normAutofit fontScale="90000"/>
          </a:bodyPr>
          <a:lstStyle/>
          <a:p>
            <a:r>
              <a:rPr lang="en-US" dirty="0"/>
              <a:t>Information Needed to Complete the Exercise Plan and Presentation Parts 1 and Parts 2</a:t>
            </a:r>
          </a:p>
        </p:txBody>
      </p:sp>
      <p:sp>
        <p:nvSpPr>
          <p:cNvPr id="3" name="Subtitle 2">
            <a:extLst>
              <a:ext uri="{FF2B5EF4-FFF2-40B4-BE49-F238E27FC236}">
                <a16:creationId xmlns:a16="http://schemas.microsoft.com/office/drawing/2014/main" id="{07DDD427-7AEB-CB4A-9FC4-12A724BD57D7}"/>
              </a:ext>
            </a:extLst>
          </p:cNvPr>
          <p:cNvSpPr>
            <a:spLocks noGrp="1"/>
          </p:cNvSpPr>
          <p:nvPr>
            <p:ph type="subTitle" idx="1"/>
          </p:nvPr>
        </p:nvSpPr>
        <p:spPr/>
        <p:txBody>
          <a:bodyPr/>
          <a:lstStyle/>
          <a:p>
            <a:r>
              <a:rPr lang="en-US" dirty="0"/>
              <a:t>Dr. Todd Alan Rygh</a:t>
            </a:r>
          </a:p>
        </p:txBody>
      </p:sp>
    </p:spTree>
    <p:extLst>
      <p:ext uri="{BB962C8B-B14F-4D97-AF65-F5344CB8AC3E}">
        <p14:creationId xmlns:p14="http://schemas.microsoft.com/office/powerpoint/2010/main" val="3378954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050"/>
          <p:cNvSpPr>
            <a:spLocks noGrp="1" noChangeArrowheads="1"/>
          </p:cNvSpPr>
          <p:nvPr>
            <p:ph type="title"/>
          </p:nvPr>
        </p:nvSpPr>
        <p:spPr>
          <a:xfrm>
            <a:off x="1981200" y="200025"/>
            <a:ext cx="8229600" cy="1628775"/>
          </a:xfrm>
        </p:spPr>
        <p:txBody>
          <a:bodyPr>
            <a:noAutofit/>
          </a:bodyPr>
          <a:lstStyle/>
          <a:p>
            <a:pPr eaLnBrk="1" hangingPunct="1">
              <a:defRPr/>
            </a:pPr>
            <a:r>
              <a:rPr lang="en-US" sz="5400" dirty="0"/>
              <a:t>Principles from the </a:t>
            </a:r>
            <a:br>
              <a:rPr lang="en-US" sz="5400" dirty="0"/>
            </a:br>
            <a:r>
              <a:rPr lang="en-US" sz="5400" dirty="0"/>
              <a:t>Physical Activity Pyramid</a:t>
            </a:r>
          </a:p>
        </p:txBody>
      </p:sp>
      <p:sp>
        <p:nvSpPr>
          <p:cNvPr id="71683" name="Rectangle 2051"/>
          <p:cNvSpPr>
            <a:spLocks noGrp="1" noChangeArrowheads="1"/>
          </p:cNvSpPr>
          <p:nvPr>
            <p:ph idx="1"/>
          </p:nvPr>
        </p:nvSpPr>
        <p:spPr>
          <a:xfrm>
            <a:off x="1905000" y="2209800"/>
            <a:ext cx="8763000" cy="4114800"/>
          </a:xfrm>
        </p:spPr>
        <p:txBody>
          <a:bodyPr/>
          <a:lstStyle/>
          <a:p>
            <a:pPr marL="225425" indent="-225425">
              <a:buClr>
                <a:srgbClr val="0083B9"/>
              </a:buClr>
            </a:pPr>
            <a:r>
              <a:rPr lang="en-US" altLang="en-US" sz="3200" dirty="0"/>
              <a:t>No single activity provides all the benefits</a:t>
            </a:r>
          </a:p>
          <a:p>
            <a:pPr marL="225425" indent="-225425">
              <a:buClr>
                <a:srgbClr val="0083B9"/>
              </a:buClr>
            </a:pPr>
            <a:r>
              <a:rPr lang="en-US" altLang="en-US" sz="3200" u="sng" dirty="0"/>
              <a:t>Something is better than nothing</a:t>
            </a:r>
          </a:p>
          <a:p>
            <a:pPr marL="225425" indent="-225425">
              <a:buClr>
                <a:srgbClr val="0083B9"/>
              </a:buClr>
            </a:pPr>
            <a:r>
              <a:rPr lang="en-US" altLang="en-US" sz="3200" dirty="0"/>
              <a:t>These amounts may not be enough for weight management or weight loss </a:t>
            </a:r>
          </a:p>
          <a:p>
            <a:pPr marL="500062" lvl="1" indent="-225425">
              <a:buClr>
                <a:srgbClr val="0083B9"/>
              </a:buClr>
            </a:pPr>
            <a:r>
              <a:rPr lang="en-US" altLang="en-US" sz="2200" dirty="0"/>
              <a:t>Longer duration may be needed to burn more calories</a:t>
            </a:r>
            <a:endParaRPr lang="en-US" altLang="en-US" sz="2200" dirty="0">
              <a:solidFill>
                <a:srgbClr val="0083B9"/>
              </a:solidFill>
            </a:endParaRPr>
          </a:p>
          <a:p>
            <a:pPr marL="225425" indent="-225425">
              <a:buClr>
                <a:srgbClr val="0083B9"/>
              </a:buClr>
            </a:pPr>
            <a:r>
              <a:rPr lang="en-US" altLang="en-US" sz="3200" dirty="0"/>
              <a:t>Specific activity recommendations for youth and older adults</a:t>
            </a:r>
          </a:p>
        </p:txBody>
      </p:sp>
      <p:sp>
        <p:nvSpPr>
          <p:cNvPr id="4" name="Rectangle 34"/>
          <p:cNvSpPr>
            <a:spLocks noGrp="1" noChangeArrowheads="1"/>
          </p:cNvSpPr>
          <p:nvPr>
            <p:ph type="sldNum" sz="quarter" idx="12"/>
          </p:nvPr>
        </p:nvSpPr>
        <p:spPr/>
        <p:txBody>
          <a:bodyPr/>
          <a:lstStyle/>
          <a:p>
            <a:pPr>
              <a:defRPr/>
            </a:pPr>
            <a:r>
              <a:rPr lang="en-US" altLang="en-US" dirty="0"/>
              <a:t>6-</a:t>
            </a:r>
            <a:fld id="{A0FC3A74-BCC9-430F-82C6-75A9CB9BE29E}" type="slidenum">
              <a:rPr lang="en-US" altLang="en-US" smtClean="0"/>
              <a:pPr>
                <a:defRPr/>
              </a:pPr>
              <a:t>10</a:t>
            </a:fld>
            <a:endParaRPr lang="en-US" altLang="en-US" dirty="0"/>
          </a:p>
        </p:txBody>
      </p:sp>
      <p:sp>
        <p:nvSpPr>
          <p:cNvPr id="71685" name="Rectangle 37"/>
          <p:cNvSpPr>
            <a:spLocks noChangeArrowheads="1"/>
          </p:cNvSpPr>
          <p:nvPr/>
        </p:nvSpPr>
        <p:spPr bwMode="auto">
          <a:xfrm>
            <a:off x="1524001" y="64008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pic>
        <p:nvPicPr>
          <p:cNvPr id="2" name="Audio Recording Mar 15, 2021 at 2:48:32 PM" descr="Audio Recording Mar 15, 2021 at 2:48:32 PM">
            <a:hlinkClick r:id="" action="ppaction://media"/>
            <a:extLst>
              <a:ext uri="{FF2B5EF4-FFF2-40B4-BE49-F238E27FC236}">
                <a16:creationId xmlns:a16="http://schemas.microsoft.com/office/drawing/2014/main" id="{E45F69D1-0B78-7741-B91D-7B63AEAD4E7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10600" y="5511800"/>
            <a:ext cx="812800" cy="812800"/>
          </a:xfrm>
          <a:prstGeom prst="rect">
            <a:avLst/>
          </a:prstGeom>
        </p:spPr>
      </p:pic>
    </p:spTree>
    <p:extLst>
      <p:ext uri="{BB962C8B-B14F-4D97-AF65-F5344CB8AC3E}">
        <p14:creationId xmlns:p14="http://schemas.microsoft.com/office/powerpoint/2010/main" val="10450848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fade">
                                      <p:cBhvr>
                                        <p:cTn id="7" dur="500"/>
                                        <p:tgtEl>
                                          <p:spTgt spid="71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Effect transition="in" filter="fade">
                                      <p:cBhvr>
                                        <p:cTn id="12" dur="500"/>
                                        <p:tgtEl>
                                          <p:spTgt spid="716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animEffect transition="in" filter="fade">
                                      <p:cBhvr>
                                        <p:cTn id="17" dur="500"/>
                                        <p:tgtEl>
                                          <p:spTgt spid="716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683">
                                            <p:txEl>
                                              <p:pRg st="4" end="4"/>
                                            </p:txEl>
                                          </p:spTgt>
                                        </p:tgtEl>
                                        <p:attrNameLst>
                                          <p:attrName>style.visibility</p:attrName>
                                        </p:attrNameLst>
                                      </p:cBhvr>
                                      <p:to>
                                        <p:strVal val="visible"/>
                                      </p:to>
                                    </p:set>
                                    <p:animEffect transition="in" filter="fade">
                                      <p:cBhvr>
                                        <p:cTn id="22" dur="500"/>
                                        <p:tgtEl>
                                          <p:spTgt spid="716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31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dirty="0"/>
              <a:t>6-</a:t>
            </a:r>
            <a:fld id="{A8840D4C-6CD3-440F-B522-2F51C471822A}" type="slidenum">
              <a:rPr lang="en-US" smtClean="0"/>
              <a:pPr>
                <a:defRPr/>
              </a:pPr>
              <a:t>11</a:t>
            </a:fld>
            <a:endParaRPr lang="en-US" dirty="0"/>
          </a:p>
        </p:txBody>
      </p:sp>
      <p:sp>
        <p:nvSpPr>
          <p:cNvPr id="6" name="Rectangle 2050"/>
          <p:cNvSpPr>
            <a:spLocks noGrp="1" noChangeArrowheads="1"/>
          </p:cNvSpPr>
          <p:nvPr>
            <p:ph type="title"/>
          </p:nvPr>
        </p:nvSpPr>
        <p:spPr>
          <a:xfrm>
            <a:off x="1981200" y="47624"/>
            <a:ext cx="8229600" cy="1095376"/>
          </a:xfrm>
        </p:spPr>
        <p:txBody>
          <a:bodyPr>
            <a:noAutofit/>
          </a:bodyPr>
          <a:lstStyle/>
          <a:p>
            <a:pPr eaLnBrk="1" hangingPunct="1">
              <a:defRPr/>
            </a:pPr>
            <a:r>
              <a:rPr lang="en-US" sz="4800" dirty="0"/>
              <a:t>Physical Activity Patterns</a:t>
            </a:r>
          </a:p>
        </p:txBody>
      </p:sp>
      <p:sp>
        <p:nvSpPr>
          <p:cNvPr id="73732" name="Rectangle 2051"/>
          <p:cNvSpPr>
            <a:spLocks noGrp="1" noChangeArrowheads="1"/>
          </p:cNvSpPr>
          <p:nvPr>
            <p:ph idx="1"/>
          </p:nvPr>
        </p:nvSpPr>
        <p:spPr>
          <a:xfrm>
            <a:off x="1905000" y="1345144"/>
            <a:ext cx="8305800" cy="5494338"/>
          </a:xfrm>
        </p:spPr>
        <p:txBody>
          <a:bodyPr/>
          <a:lstStyle/>
          <a:p>
            <a:pPr marL="225425" indent="-225425">
              <a:buClr>
                <a:srgbClr val="0083B9"/>
              </a:buClr>
            </a:pPr>
            <a:r>
              <a:rPr lang="en-US" altLang="en-US" sz="3200" dirty="0"/>
              <a:t>Prevalence of adults meeting recommendations varies based on:</a:t>
            </a:r>
          </a:p>
          <a:p>
            <a:pPr marL="498475" lvl="1" indent="-225425">
              <a:buClr>
                <a:srgbClr val="0083B9"/>
              </a:buClr>
            </a:pPr>
            <a:r>
              <a:rPr lang="en-US" altLang="en-US" sz="3000" dirty="0"/>
              <a:t>Gender</a:t>
            </a:r>
          </a:p>
          <a:p>
            <a:pPr marL="498475" lvl="1" indent="-225425">
              <a:buClr>
                <a:srgbClr val="0083B9"/>
              </a:buClr>
            </a:pPr>
            <a:r>
              <a:rPr lang="en-US" altLang="en-US" sz="3000" dirty="0"/>
              <a:t>Age</a:t>
            </a:r>
          </a:p>
          <a:p>
            <a:pPr marL="498475" lvl="1" indent="-225425">
              <a:buClr>
                <a:srgbClr val="0083B9"/>
              </a:buClr>
            </a:pPr>
            <a:r>
              <a:rPr lang="en-US" altLang="en-US" sz="3000" dirty="0"/>
              <a:t>Ethnicity</a:t>
            </a:r>
          </a:p>
          <a:p>
            <a:pPr marL="498475" lvl="1" indent="-225425">
              <a:buClr>
                <a:srgbClr val="0083B9"/>
              </a:buClr>
            </a:pPr>
            <a:r>
              <a:rPr lang="en-US" altLang="en-US" sz="3000" dirty="0"/>
              <a:t>Income</a:t>
            </a:r>
          </a:p>
          <a:p>
            <a:pPr marL="498475" lvl="1" indent="-225425">
              <a:buClr>
                <a:srgbClr val="0083B9"/>
              </a:buClr>
            </a:pPr>
            <a:r>
              <a:rPr lang="en-US" altLang="en-US" sz="3000" dirty="0"/>
              <a:t>Education</a:t>
            </a:r>
          </a:p>
          <a:p>
            <a:pPr marL="498475" lvl="1" indent="-225425">
              <a:buClr>
                <a:srgbClr val="0083B9"/>
              </a:buClr>
            </a:pPr>
            <a:r>
              <a:rPr lang="en-US" altLang="en-US" sz="3000" dirty="0"/>
              <a:t>Disability status</a:t>
            </a:r>
          </a:p>
          <a:p>
            <a:pPr marL="225425" indent="-225425">
              <a:buClr>
                <a:srgbClr val="0083B9"/>
              </a:buClr>
            </a:pPr>
            <a:r>
              <a:rPr lang="en-US" altLang="en-US" sz="3200" dirty="0"/>
              <a:t>For children, age is a critical factor in the variations among those meeting recommendations</a:t>
            </a:r>
          </a:p>
        </p:txBody>
      </p:sp>
      <p:sp>
        <p:nvSpPr>
          <p:cNvPr id="73733" name="Rectangle 37"/>
          <p:cNvSpPr>
            <a:spLocks noChangeArrowheads="1"/>
          </p:cNvSpPr>
          <p:nvPr/>
        </p:nvSpPr>
        <p:spPr bwMode="auto">
          <a:xfrm>
            <a:off x="7239001" y="6430963"/>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8932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050"/>
          <p:cNvSpPr>
            <a:spLocks noGrp="1" noChangeArrowheads="1"/>
          </p:cNvSpPr>
          <p:nvPr>
            <p:ph type="title"/>
          </p:nvPr>
        </p:nvSpPr>
        <p:spPr>
          <a:xfrm>
            <a:off x="3581400" y="107950"/>
            <a:ext cx="6629400" cy="1143000"/>
          </a:xfrm>
        </p:spPr>
        <p:txBody>
          <a:bodyPr>
            <a:normAutofit/>
          </a:bodyPr>
          <a:lstStyle/>
          <a:p>
            <a:pPr eaLnBrk="1" hangingPunct="1">
              <a:defRPr/>
            </a:pPr>
            <a:r>
              <a:rPr lang="en-US" sz="4800" dirty="0"/>
              <a:t>Physical Fitness Standards</a:t>
            </a:r>
          </a:p>
        </p:txBody>
      </p:sp>
      <p:sp>
        <p:nvSpPr>
          <p:cNvPr id="75779" name="Rectangle 2051"/>
          <p:cNvSpPr>
            <a:spLocks noGrp="1" noChangeArrowheads="1"/>
          </p:cNvSpPr>
          <p:nvPr>
            <p:ph idx="1"/>
          </p:nvPr>
        </p:nvSpPr>
        <p:spPr>
          <a:xfrm>
            <a:off x="2079626" y="1879600"/>
            <a:ext cx="8131175" cy="4337050"/>
          </a:xfrm>
        </p:spPr>
        <p:txBody>
          <a:bodyPr/>
          <a:lstStyle/>
          <a:p>
            <a:pPr marL="225425" indent="-225425">
              <a:buClr>
                <a:srgbClr val="0083B9"/>
              </a:buClr>
            </a:pPr>
            <a:r>
              <a:rPr lang="en-US" altLang="en-US" sz="3600" dirty="0"/>
              <a:t>Health-based criterion-referenced standards are recommended for rating your fitness</a:t>
            </a:r>
          </a:p>
          <a:p>
            <a:pPr marL="225425" indent="-225425">
              <a:buClr>
                <a:srgbClr val="0083B9"/>
              </a:buClr>
            </a:pPr>
            <a:endParaRPr lang="en-US" altLang="en-US" sz="3600" dirty="0"/>
          </a:p>
          <a:p>
            <a:pPr marL="225425" indent="-225425">
              <a:buClr>
                <a:srgbClr val="0083B9"/>
              </a:buClr>
            </a:pPr>
            <a:r>
              <a:rPr lang="en-US" altLang="en-US" sz="3600" dirty="0"/>
              <a:t>Good fitness zone</a:t>
            </a:r>
          </a:p>
          <a:p>
            <a:pPr marL="225425" indent="-225425">
              <a:buClr>
                <a:srgbClr val="0083B9"/>
              </a:buClr>
            </a:pPr>
            <a:endParaRPr lang="en-US" altLang="en-US" sz="3600" dirty="0"/>
          </a:p>
          <a:p>
            <a:pPr marL="225425" indent="-225425">
              <a:buClr>
                <a:srgbClr val="0083B9"/>
              </a:buClr>
            </a:pPr>
            <a:r>
              <a:rPr lang="en-US" altLang="en-US" sz="3600" dirty="0"/>
              <a:t>High performance zone</a:t>
            </a:r>
          </a:p>
        </p:txBody>
      </p:sp>
      <p:sp>
        <p:nvSpPr>
          <p:cNvPr id="6" name="Rectangle 34"/>
          <p:cNvSpPr>
            <a:spLocks noGrp="1" noChangeArrowheads="1"/>
          </p:cNvSpPr>
          <p:nvPr>
            <p:ph type="sldNum" sz="quarter" idx="12"/>
          </p:nvPr>
        </p:nvSpPr>
        <p:spPr/>
        <p:txBody>
          <a:bodyPr/>
          <a:lstStyle/>
          <a:p>
            <a:pPr>
              <a:defRPr/>
            </a:pPr>
            <a:r>
              <a:rPr lang="en-US" altLang="en-US" dirty="0"/>
              <a:t>6-</a:t>
            </a:r>
            <a:fld id="{F3C4F161-F78F-47C3-87C2-7FFE4D02B12E}" type="slidenum">
              <a:rPr lang="en-US" altLang="en-US" smtClean="0"/>
              <a:pPr>
                <a:defRPr/>
              </a:pPr>
              <a:t>12</a:t>
            </a:fld>
            <a:endParaRPr lang="en-US" altLang="en-US" dirty="0"/>
          </a:p>
        </p:txBody>
      </p:sp>
      <p:sp>
        <p:nvSpPr>
          <p:cNvPr id="75782" name="Text Box 2053"/>
          <p:cNvSpPr txBox="1">
            <a:spLocks noChangeArrowheads="1"/>
          </p:cNvSpPr>
          <p:nvPr/>
        </p:nvSpPr>
        <p:spPr bwMode="auto">
          <a:xfrm>
            <a:off x="1676400" y="990601"/>
            <a:ext cx="17526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2100" dirty="0">
                <a:solidFill>
                  <a:schemeClr val="tx1"/>
                </a:solidFill>
              </a:rPr>
              <a:t>Lab 6b Info</a:t>
            </a:r>
          </a:p>
        </p:txBody>
      </p:sp>
      <p:sp>
        <p:nvSpPr>
          <p:cNvPr id="75783" name="Rectangle 37"/>
          <p:cNvSpPr>
            <a:spLocks noChangeArrowheads="1"/>
          </p:cNvSpPr>
          <p:nvPr/>
        </p:nvSpPr>
        <p:spPr bwMode="auto">
          <a:xfrm>
            <a:off x="1524001" y="64008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sp>
        <p:nvSpPr>
          <p:cNvPr id="2" name="Action Button: Forward or Next 1">
            <a:hlinkClick r:id="" action="ppaction://noaction" highlightClick="1"/>
          </p:cNvPr>
          <p:cNvSpPr/>
          <p:nvPr/>
        </p:nvSpPr>
        <p:spPr>
          <a:xfrm>
            <a:off x="1872640" y="73025"/>
            <a:ext cx="1143000" cy="889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27236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1981200" y="457200"/>
            <a:ext cx="8305800" cy="914400"/>
          </a:xfrm>
        </p:spPr>
        <p:txBody>
          <a:bodyPr vert="horz" lIns="90488" tIns="44450" rIns="90488" bIns="44450" rtlCol="0" anchor="b">
            <a:noAutofit/>
          </a:bodyPr>
          <a:lstStyle/>
          <a:p>
            <a:pPr eaLnBrk="1" hangingPunct="1">
              <a:defRPr/>
            </a:pPr>
            <a:r>
              <a:rPr lang="en-US" sz="4800" dirty="0"/>
              <a:t>How Much is Enough?: </a:t>
            </a:r>
            <a:r>
              <a:rPr lang="en-US" sz="4800" dirty="0">
                <a:solidFill>
                  <a:srgbClr val="0083B9"/>
                </a:solidFill>
              </a:rPr>
              <a:t>Summary</a:t>
            </a:r>
          </a:p>
        </p:txBody>
      </p:sp>
      <p:sp>
        <p:nvSpPr>
          <p:cNvPr id="77827" name="Rectangle 5"/>
          <p:cNvSpPr>
            <a:spLocks noGrp="1" noChangeArrowheads="1"/>
          </p:cNvSpPr>
          <p:nvPr>
            <p:ph idx="1"/>
          </p:nvPr>
        </p:nvSpPr>
        <p:spPr>
          <a:xfrm>
            <a:off x="1981200" y="1828800"/>
            <a:ext cx="8229600" cy="4076700"/>
          </a:xfrm>
        </p:spPr>
        <p:txBody>
          <a:bodyPr vert="horz" lIns="90488" tIns="44450" rIns="90488" bIns="44450" rtlCol="0">
            <a:normAutofit/>
          </a:bodyPr>
          <a:lstStyle/>
          <a:p>
            <a:pPr marL="225425" indent="-225425">
              <a:buClr>
                <a:srgbClr val="0083B9"/>
              </a:buClr>
            </a:pPr>
            <a:r>
              <a:rPr lang="en-US" altLang="en-US" sz="3200" dirty="0"/>
              <a:t>Some activity is better than none</a:t>
            </a:r>
          </a:p>
          <a:p>
            <a:pPr marL="225425" indent="-225425">
              <a:buClr>
                <a:srgbClr val="0083B9"/>
              </a:buClr>
            </a:pPr>
            <a:endParaRPr lang="en-US" altLang="en-US" sz="3200" dirty="0"/>
          </a:p>
          <a:p>
            <a:pPr marL="225425" indent="-225425">
              <a:buClr>
                <a:srgbClr val="0083B9"/>
              </a:buClr>
            </a:pPr>
            <a:r>
              <a:rPr lang="en-US" altLang="en-US" sz="3200" dirty="0"/>
              <a:t>More activity is not necessarily better</a:t>
            </a:r>
          </a:p>
          <a:p>
            <a:pPr marL="225425" indent="-225425">
              <a:buClr>
                <a:srgbClr val="0083B9"/>
              </a:buClr>
            </a:pPr>
            <a:endParaRPr lang="en-US" altLang="en-US" sz="3200" dirty="0"/>
          </a:p>
          <a:p>
            <a:pPr marL="225425" indent="-225425">
              <a:buClr>
                <a:srgbClr val="0083B9"/>
              </a:buClr>
            </a:pPr>
            <a:r>
              <a:rPr lang="en-US" altLang="en-US" sz="3200" dirty="0"/>
              <a:t>Use the recommendations that best apply to your specific needs and goals</a:t>
            </a:r>
          </a:p>
        </p:txBody>
      </p:sp>
      <p:sp>
        <p:nvSpPr>
          <p:cNvPr id="7" name="Rectangle 34"/>
          <p:cNvSpPr>
            <a:spLocks noGrp="1" noChangeArrowheads="1"/>
          </p:cNvSpPr>
          <p:nvPr>
            <p:ph type="sldNum" sz="quarter" idx="12"/>
          </p:nvPr>
        </p:nvSpPr>
        <p:spPr/>
        <p:txBody>
          <a:bodyPr/>
          <a:lstStyle/>
          <a:p>
            <a:pPr>
              <a:defRPr/>
            </a:pPr>
            <a:r>
              <a:rPr lang="en-US" altLang="en-US" dirty="0"/>
              <a:t>6-</a:t>
            </a:r>
            <a:fld id="{6191C87C-4F8C-4E2E-AA7F-9CC3EB7B8072}" type="slidenum">
              <a:rPr lang="en-US" altLang="en-US" smtClean="0"/>
              <a:pPr>
                <a:defRPr/>
              </a:pPr>
              <a:t>13</a:t>
            </a:fld>
            <a:endParaRPr lang="en-US" altLang="en-US" dirty="0"/>
          </a:p>
        </p:txBody>
      </p:sp>
      <p:graphicFrame>
        <p:nvGraphicFramePr>
          <p:cNvPr id="77829" name="Object 5"/>
          <p:cNvGraphicFramePr>
            <a:graphicFrameLocks noChangeAspect="1"/>
          </p:cNvGraphicFramePr>
          <p:nvPr/>
        </p:nvGraphicFramePr>
        <p:xfrm>
          <a:off x="9915526" y="5156200"/>
          <a:ext cx="663575" cy="1104900"/>
        </p:xfrm>
        <a:graphic>
          <a:graphicData uri="http://schemas.openxmlformats.org/presentationml/2006/ole">
            <mc:AlternateContent xmlns:mc="http://schemas.openxmlformats.org/markup-compatibility/2006">
              <mc:Choice xmlns:v="urn:schemas-microsoft-com:vml" Requires="v">
                <p:oleObj spid="_x0000_s1025" name="Clip" r:id="rId5" imgW="2033588" imgH="3390900" progId="">
                  <p:embed/>
                </p:oleObj>
              </mc:Choice>
              <mc:Fallback>
                <p:oleObj name="Clip" r:id="rId5" imgW="2033588" imgH="3390900" progId="">
                  <p:embed/>
                  <p:pic>
                    <p:nvPicPr>
                      <p:cNvPr id="778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5526" y="5156200"/>
                        <a:ext cx="663575"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77830" name="Text Box 2053"/>
          <p:cNvSpPr txBox="1">
            <a:spLocks noChangeArrowheads="1"/>
          </p:cNvSpPr>
          <p:nvPr/>
        </p:nvSpPr>
        <p:spPr bwMode="auto">
          <a:xfrm>
            <a:off x="7081839" y="6286501"/>
            <a:ext cx="293052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r"/>
            <a:r>
              <a:rPr lang="en-US" altLang="en-US" sz="2100">
                <a:solidFill>
                  <a:schemeClr val="tx1"/>
                </a:solidFill>
              </a:rPr>
              <a:t>End of presentation</a:t>
            </a:r>
          </a:p>
        </p:txBody>
      </p:sp>
      <p:sp>
        <p:nvSpPr>
          <p:cNvPr id="77831" name="Rectangle 37"/>
          <p:cNvSpPr>
            <a:spLocks noChangeArrowheads="1"/>
          </p:cNvSpPr>
          <p:nvPr/>
        </p:nvSpPr>
        <p:spPr bwMode="auto">
          <a:xfrm>
            <a:off x="1503363" y="63881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spTree>
    <p:custDataLst>
      <p:tags r:id="rId2"/>
    </p:custDataLst>
    <p:extLst>
      <p:ext uri="{BB962C8B-B14F-4D97-AF65-F5344CB8AC3E}">
        <p14:creationId xmlns:p14="http://schemas.microsoft.com/office/powerpoint/2010/main" val="198423428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3352800" y="119064"/>
            <a:ext cx="6477000" cy="1066800"/>
          </a:xfrm>
        </p:spPr>
        <p:txBody>
          <a:bodyPr vert="horz" lIns="90488" tIns="44450" rIns="90488" bIns="44450" rtlCol="0" anchor="b">
            <a:noAutofit/>
          </a:bodyPr>
          <a:lstStyle/>
          <a:p>
            <a:pPr algn="ctr" eaLnBrk="1" hangingPunct="1">
              <a:defRPr/>
            </a:pPr>
            <a:r>
              <a:rPr lang="en-US" sz="6000" dirty="0"/>
              <a:t>FITT Formula</a:t>
            </a:r>
          </a:p>
        </p:txBody>
      </p:sp>
      <p:sp>
        <p:nvSpPr>
          <p:cNvPr id="55299" name="Rectangle 5"/>
          <p:cNvSpPr>
            <a:spLocks noGrp="1" noChangeArrowheads="1"/>
          </p:cNvSpPr>
          <p:nvPr>
            <p:ph idx="1"/>
          </p:nvPr>
        </p:nvSpPr>
        <p:spPr>
          <a:xfrm>
            <a:off x="3352801" y="1202532"/>
            <a:ext cx="3598863" cy="5181600"/>
          </a:xfrm>
        </p:spPr>
        <p:txBody>
          <a:bodyPr vert="horz" lIns="90488" tIns="44450" rIns="90488" bIns="44450" rtlCol="0">
            <a:normAutofit/>
          </a:bodyPr>
          <a:lstStyle/>
          <a:p>
            <a:pPr eaLnBrk="1" hangingPunct="1">
              <a:spcBef>
                <a:spcPct val="0"/>
              </a:spcBef>
              <a:buFont typeface="Wingdings" panose="05000000000000000000" pitchFamily="2" charset="2"/>
              <a:buNone/>
            </a:pPr>
            <a:r>
              <a:rPr lang="en-US" altLang="en-US" sz="4800" dirty="0"/>
              <a:t>Frequency</a:t>
            </a:r>
          </a:p>
          <a:p>
            <a:pPr eaLnBrk="1" hangingPunct="1">
              <a:spcBef>
                <a:spcPct val="0"/>
              </a:spcBef>
              <a:buFont typeface="Wingdings" panose="05000000000000000000" pitchFamily="2" charset="2"/>
              <a:buNone/>
            </a:pPr>
            <a:endParaRPr lang="en-US" altLang="en-US" dirty="0"/>
          </a:p>
          <a:p>
            <a:pPr eaLnBrk="1" hangingPunct="1">
              <a:spcBef>
                <a:spcPct val="0"/>
              </a:spcBef>
              <a:buFont typeface="Wingdings" panose="05000000000000000000" pitchFamily="2" charset="2"/>
              <a:buNone/>
            </a:pPr>
            <a:endParaRPr lang="en-US" altLang="en-US" dirty="0"/>
          </a:p>
          <a:p>
            <a:pPr eaLnBrk="1" hangingPunct="1">
              <a:spcBef>
                <a:spcPct val="0"/>
              </a:spcBef>
              <a:buFont typeface="Wingdings" panose="05000000000000000000" pitchFamily="2" charset="2"/>
              <a:buNone/>
            </a:pPr>
            <a:r>
              <a:rPr lang="en-US" altLang="en-US" sz="4800" dirty="0"/>
              <a:t>Intensity</a:t>
            </a:r>
          </a:p>
          <a:p>
            <a:pPr eaLnBrk="1" hangingPunct="1">
              <a:spcBef>
                <a:spcPct val="0"/>
              </a:spcBef>
              <a:buFont typeface="Wingdings" panose="05000000000000000000" pitchFamily="2" charset="2"/>
              <a:buNone/>
            </a:pPr>
            <a:endParaRPr lang="en-US" altLang="en-US" dirty="0"/>
          </a:p>
          <a:p>
            <a:pPr eaLnBrk="1" hangingPunct="1">
              <a:spcBef>
                <a:spcPct val="0"/>
              </a:spcBef>
              <a:buFont typeface="Wingdings" panose="05000000000000000000" pitchFamily="2" charset="2"/>
              <a:buNone/>
            </a:pPr>
            <a:endParaRPr lang="en-US" altLang="en-US" dirty="0"/>
          </a:p>
          <a:p>
            <a:pPr eaLnBrk="1" hangingPunct="1">
              <a:spcBef>
                <a:spcPct val="0"/>
              </a:spcBef>
              <a:buFont typeface="Wingdings" panose="05000000000000000000" pitchFamily="2" charset="2"/>
              <a:buNone/>
            </a:pPr>
            <a:r>
              <a:rPr lang="en-US" altLang="en-US" sz="4800" dirty="0"/>
              <a:t>Time</a:t>
            </a:r>
          </a:p>
          <a:p>
            <a:pPr eaLnBrk="1" hangingPunct="1">
              <a:spcBef>
                <a:spcPct val="0"/>
              </a:spcBef>
              <a:buFont typeface="Wingdings" panose="05000000000000000000" pitchFamily="2" charset="2"/>
              <a:buNone/>
            </a:pPr>
            <a:endParaRPr lang="en-US" altLang="en-US" sz="2400" dirty="0"/>
          </a:p>
          <a:p>
            <a:pPr eaLnBrk="1" hangingPunct="1">
              <a:spcBef>
                <a:spcPct val="0"/>
              </a:spcBef>
              <a:buFont typeface="Wingdings" panose="05000000000000000000" pitchFamily="2" charset="2"/>
              <a:buNone/>
            </a:pPr>
            <a:endParaRPr lang="en-US" altLang="en-US" sz="2400" dirty="0"/>
          </a:p>
          <a:p>
            <a:pPr eaLnBrk="1" hangingPunct="1">
              <a:spcBef>
                <a:spcPct val="0"/>
              </a:spcBef>
              <a:buFont typeface="Wingdings" panose="05000000000000000000" pitchFamily="2" charset="2"/>
              <a:buNone/>
            </a:pPr>
            <a:r>
              <a:rPr lang="en-US" altLang="en-US" sz="4800" dirty="0"/>
              <a:t>Type</a:t>
            </a:r>
            <a:endParaRPr lang="en-US" altLang="en-US" dirty="0"/>
          </a:p>
        </p:txBody>
      </p:sp>
      <p:sp>
        <p:nvSpPr>
          <p:cNvPr id="9" name="Rectangle 34"/>
          <p:cNvSpPr>
            <a:spLocks noGrp="1" noChangeArrowheads="1"/>
          </p:cNvSpPr>
          <p:nvPr>
            <p:ph type="sldNum" sz="quarter" idx="12"/>
          </p:nvPr>
        </p:nvSpPr>
        <p:spPr/>
        <p:txBody>
          <a:bodyPr/>
          <a:lstStyle/>
          <a:p>
            <a:pPr>
              <a:defRPr/>
            </a:pPr>
            <a:r>
              <a:rPr lang="en-US" altLang="en-US" dirty="0"/>
              <a:t>6-</a:t>
            </a:r>
            <a:fld id="{EE08C3C9-19FA-4030-9EDD-2976FC370BF0}" type="slidenum">
              <a:rPr lang="en-US" altLang="en-US" smtClean="0"/>
              <a:pPr>
                <a:defRPr/>
              </a:pPr>
              <a:t>2</a:t>
            </a:fld>
            <a:endParaRPr lang="en-US" altLang="en-US" dirty="0"/>
          </a:p>
        </p:txBody>
      </p:sp>
      <p:sp>
        <p:nvSpPr>
          <p:cNvPr id="55301" name="WordArt 11"/>
          <p:cNvSpPr>
            <a:spLocks noChangeArrowheads="1" noChangeShapeType="1" noTextEdit="1"/>
          </p:cNvSpPr>
          <p:nvPr/>
        </p:nvSpPr>
        <p:spPr bwMode="auto">
          <a:xfrm rot="5400000">
            <a:off x="2399507" y="1125539"/>
            <a:ext cx="833437" cy="996950"/>
          </a:xfrm>
          <a:prstGeom prst="rect">
            <a:avLst/>
          </a:prstGeom>
        </p:spPr>
        <p:txBody>
          <a:bodyPr vert="wordArtVert" wrap="none" fromWordArt="1">
            <a:prstTxWarp prst="textPlain">
              <a:avLst>
                <a:gd name="adj" fmla="val 50000"/>
              </a:avLst>
            </a:prstTxWarp>
          </a:bodyPr>
          <a:lstStyle/>
          <a:p>
            <a:pPr algn="ctr" fontAlgn="auto"/>
            <a:r>
              <a:rPr lang="en-US" sz="3600" i="1" kern="10" dirty="0">
                <a:ln w="9525">
                  <a:solidFill>
                    <a:schemeClr val="tx2"/>
                  </a:solidFill>
                  <a:round/>
                  <a:headEnd/>
                  <a:tailEnd/>
                </a:ln>
                <a:solidFill>
                  <a:schemeClr val="accent1"/>
                </a:solidFill>
                <a:effectLst>
                  <a:outerShdw dist="35921" dir="2700000" algn="ctr" rotWithShape="0">
                    <a:srgbClr val="C0C0C0"/>
                  </a:outerShdw>
                </a:effectLst>
                <a:latin typeface="Arial Black" panose="020B0A04020102020204" pitchFamily="34" charset="0"/>
              </a:rPr>
              <a:t>F</a:t>
            </a:r>
          </a:p>
        </p:txBody>
      </p:sp>
      <p:sp>
        <p:nvSpPr>
          <p:cNvPr id="55302" name="WordArt 12"/>
          <p:cNvSpPr>
            <a:spLocks noChangeArrowheads="1" noChangeShapeType="1" noTextEdit="1"/>
          </p:cNvSpPr>
          <p:nvPr/>
        </p:nvSpPr>
        <p:spPr bwMode="auto">
          <a:xfrm rot="5400000">
            <a:off x="2233613" y="2401095"/>
            <a:ext cx="831850" cy="885825"/>
          </a:xfrm>
          <a:prstGeom prst="rect">
            <a:avLst/>
          </a:prstGeom>
        </p:spPr>
        <p:txBody>
          <a:bodyPr vert="wordArtVert" wrap="none" fromWordArt="1">
            <a:prstTxWarp prst="textPlain">
              <a:avLst>
                <a:gd name="adj" fmla="val 50000"/>
              </a:avLst>
            </a:prstTxWarp>
          </a:bodyPr>
          <a:lstStyle/>
          <a:p>
            <a:pPr algn="ctr" fontAlgn="auto"/>
            <a:r>
              <a:rPr lang="en-US" sz="3600" i="1" kern="10">
                <a:ln w="9525">
                  <a:solidFill>
                    <a:schemeClr val="tx2"/>
                  </a:solidFill>
                  <a:round/>
                  <a:headEnd/>
                  <a:tailEnd/>
                </a:ln>
                <a:solidFill>
                  <a:schemeClr val="accent1"/>
                </a:solidFill>
                <a:effectLst>
                  <a:outerShdw dist="35921" dir="2700000" algn="ctr" rotWithShape="0">
                    <a:srgbClr val="C0C0C0"/>
                  </a:outerShdw>
                </a:effectLst>
                <a:latin typeface="Arial Black" panose="020B0A04020102020204" pitchFamily="34" charset="0"/>
              </a:rPr>
              <a:t>I</a:t>
            </a:r>
          </a:p>
        </p:txBody>
      </p:sp>
      <p:sp>
        <p:nvSpPr>
          <p:cNvPr id="55303" name="WordArt 13"/>
          <p:cNvSpPr>
            <a:spLocks noChangeArrowheads="1" noChangeShapeType="1" noTextEdit="1"/>
          </p:cNvSpPr>
          <p:nvPr/>
        </p:nvSpPr>
        <p:spPr bwMode="auto">
          <a:xfrm rot="5400000">
            <a:off x="2285207" y="3563939"/>
            <a:ext cx="833437" cy="996950"/>
          </a:xfrm>
          <a:prstGeom prst="rect">
            <a:avLst/>
          </a:prstGeom>
        </p:spPr>
        <p:txBody>
          <a:bodyPr vert="wordArtVert" wrap="none" fromWordArt="1">
            <a:prstTxWarp prst="textPlain">
              <a:avLst>
                <a:gd name="adj" fmla="val 50000"/>
              </a:avLst>
            </a:prstTxWarp>
          </a:bodyPr>
          <a:lstStyle/>
          <a:p>
            <a:pPr algn="ctr" fontAlgn="auto"/>
            <a:r>
              <a:rPr lang="en-US" sz="3600" i="1" kern="10" dirty="0">
                <a:ln w="9525">
                  <a:solidFill>
                    <a:schemeClr val="tx2"/>
                  </a:solidFill>
                  <a:round/>
                  <a:headEnd/>
                  <a:tailEnd/>
                </a:ln>
                <a:solidFill>
                  <a:schemeClr val="accent1"/>
                </a:solidFill>
                <a:effectLst>
                  <a:outerShdw dist="35921" dir="2700000" algn="ctr" rotWithShape="0">
                    <a:srgbClr val="C0C0C0"/>
                  </a:outerShdw>
                </a:effectLst>
                <a:latin typeface="Arial Black" panose="020B0A04020102020204" pitchFamily="34" charset="0"/>
              </a:rPr>
              <a:t>T</a:t>
            </a:r>
          </a:p>
        </p:txBody>
      </p:sp>
      <p:sp>
        <p:nvSpPr>
          <p:cNvPr id="55304" name="WordArt 13"/>
          <p:cNvSpPr>
            <a:spLocks noChangeArrowheads="1" noChangeShapeType="1" noTextEdit="1"/>
          </p:cNvSpPr>
          <p:nvPr/>
        </p:nvSpPr>
        <p:spPr bwMode="auto">
          <a:xfrm rot="5400000">
            <a:off x="2209006" y="4778376"/>
            <a:ext cx="833438" cy="996950"/>
          </a:xfrm>
          <a:prstGeom prst="rect">
            <a:avLst/>
          </a:prstGeom>
        </p:spPr>
        <p:txBody>
          <a:bodyPr vert="wordArtVert" wrap="none" fromWordArt="1">
            <a:prstTxWarp prst="textPlain">
              <a:avLst>
                <a:gd name="adj" fmla="val 50000"/>
              </a:avLst>
            </a:prstTxWarp>
          </a:bodyPr>
          <a:lstStyle/>
          <a:p>
            <a:pPr algn="ctr" fontAlgn="auto"/>
            <a:r>
              <a:rPr lang="en-US" sz="3600" i="1" kern="10">
                <a:ln w="9525">
                  <a:solidFill>
                    <a:schemeClr val="tx2"/>
                  </a:solidFill>
                  <a:round/>
                  <a:headEnd/>
                  <a:tailEnd/>
                </a:ln>
                <a:solidFill>
                  <a:schemeClr val="accent1"/>
                </a:solidFill>
                <a:effectLst>
                  <a:outerShdw dist="35921" dir="2700000" algn="ctr" rotWithShape="0">
                    <a:srgbClr val="C0C0C0"/>
                  </a:outerShdw>
                </a:effectLst>
                <a:latin typeface="Arial Black" panose="020B0A04020102020204" pitchFamily="34" charset="0"/>
              </a:rPr>
              <a:t>T</a:t>
            </a:r>
          </a:p>
        </p:txBody>
      </p:sp>
      <p:sp>
        <p:nvSpPr>
          <p:cNvPr id="55305" name="Rectangle 37"/>
          <p:cNvSpPr>
            <a:spLocks noChangeArrowheads="1"/>
          </p:cNvSpPr>
          <p:nvPr/>
        </p:nvSpPr>
        <p:spPr bwMode="auto">
          <a:xfrm>
            <a:off x="1524001" y="64008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grpSp>
        <p:nvGrpSpPr>
          <p:cNvPr id="5" name="Group 4"/>
          <p:cNvGrpSpPr/>
          <p:nvPr/>
        </p:nvGrpSpPr>
        <p:grpSpPr>
          <a:xfrm>
            <a:off x="5881644" y="3496912"/>
            <a:ext cx="4780494" cy="2579444"/>
            <a:chOff x="4357644" y="3496912"/>
            <a:chExt cx="4780494" cy="2579444"/>
          </a:xfrm>
        </p:grpSpPr>
        <p:sp>
          <p:nvSpPr>
            <p:cNvPr id="4" name="Rounded Rectangle 3"/>
            <p:cNvSpPr/>
            <p:nvPr/>
          </p:nvSpPr>
          <p:spPr>
            <a:xfrm>
              <a:off x="4357644" y="3496912"/>
              <a:ext cx="4780494" cy="2579444"/>
            </a:xfrm>
            <a:prstGeom prst="roundRect">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ordArt 11"/>
            <p:cNvSpPr>
              <a:spLocks noChangeArrowheads="1" noChangeShapeType="1" noTextEdit="1"/>
            </p:cNvSpPr>
            <p:nvPr/>
          </p:nvSpPr>
          <p:spPr bwMode="auto">
            <a:xfrm rot="5400000">
              <a:off x="5034481" y="3587476"/>
              <a:ext cx="786364" cy="996950"/>
            </a:xfrm>
            <a:prstGeom prst="rect">
              <a:avLst/>
            </a:prstGeom>
          </p:spPr>
          <p:txBody>
            <a:bodyPr vert="wordArtVert" wrap="none" fromWordArt="1">
              <a:prstTxWarp prst="textPlain">
                <a:avLst>
                  <a:gd name="adj" fmla="val 50000"/>
                </a:avLst>
              </a:prstTxWarp>
            </a:bodyPr>
            <a:lstStyle/>
            <a:p>
              <a:pPr algn="ctr" fontAlgn="auto"/>
              <a:r>
                <a:rPr lang="en-US" sz="3600" i="1" kern="10" dirty="0">
                  <a:ln w="9525">
                    <a:solidFill>
                      <a:schemeClr val="tx2"/>
                    </a:solidFill>
                    <a:round/>
                    <a:headEnd/>
                    <a:tailEnd/>
                  </a:ln>
                  <a:solidFill>
                    <a:schemeClr val="accent1"/>
                  </a:solidFill>
                  <a:effectLst>
                    <a:outerShdw dist="35921" dir="2700000" algn="ctr" rotWithShape="0">
                      <a:srgbClr val="C0C0C0"/>
                    </a:outerShdw>
                  </a:effectLst>
                  <a:latin typeface="Arial Black" panose="020B0A04020102020204" pitchFamily="34" charset="0"/>
                </a:rPr>
                <a:t>V</a:t>
              </a:r>
            </a:p>
          </p:txBody>
        </p:sp>
        <p:sp>
          <p:nvSpPr>
            <p:cNvPr id="12" name="WordArt 11"/>
            <p:cNvSpPr>
              <a:spLocks noChangeArrowheads="1" noChangeShapeType="1" noTextEdit="1"/>
            </p:cNvSpPr>
            <p:nvPr/>
          </p:nvSpPr>
          <p:spPr bwMode="auto">
            <a:xfrm rot="5400000">
              <a:off x="4701565" y="4853386"/>
              <a:ext cx="833437" cy="996950"/>
            </a:xfrm>
            <a:prstGeom prst="rect">
              <a:avLst/>
            </a:prstGeom>
          </p:spPr>
          <p:txBody>
            <a:bodyPr vert="wordArtVert" wrap="none" fromWordArt="1">
              <a:prstTxWarp prst="textPlain">
                <a:avLst>
                  <a:gd name="adj" fmla="val 50000"/>
                </a:avLst>
              </a:prstTxWarp>
            </a:bodyPr>
            <a:lstStyle/>
            <a:p>
              <a:pPr algn="ctr" fontAlgn="auto"/>
              <a:r>
                <a:rPr lang="en-US" sz="3600" i="1" kern="10" dirty="0">
                  <a:ln w="9525">
                    <a:solidFill>
                      <a:schemeClr val="tx2"/>
                    </a:solidFill>
                    <a:round/>
                    <a:headEnd/>
                    <a:tailEnd/>
                  </a:ln>
                  <a:solidFill>
                    <a:schemeClr val="accent1"/>
                  </a:solidFill>
                  <a:effectLst>
                    <a:outerShdw dist="35921" dir="2700000" algn="ctr" rotWithShape="0">
                      <a:srgbClr val="C0C0C0"/>
                    </a:outerShdw>
                  </a:effectLst>
                  <a:latin typeface="Arial Black" panose="020B0A04020102020204" pitchFamily="34" charset="0"/>
                </a:rPr>
                <a:t>P</a:t>
              </a:r>
            </a:p>
          </p:txBody>
        </p:sp>
        <p:sp>
          <p:nvSpPr>
            <p:cNvPr id="3" name="TextBox 2"/>
            <p:cNvSpPr txBox="1"/>
            <p:nvPr/>
          </p:nvSpPr>
          <p:spPr>
            <a:xfrm>
              <a:off x="5603965" y="5245359"/>
              <a:ext cx="3106491" cy="830997"/>
            </a:xfrm>
            <a:prstGeom prst="rect">
              <a:avLst/>
            </a:prstGeom>
            <a:noFill/>
          </p:spPr>
          <p:txBody>
            <a:bodyPr wrap="none" rtlCol="0">
              <a:spAutoFit/>
            </a:bodyPr>
            <a:lstStyle/>
            <a:p>
              <a:r>
                <a:rPr lang="en-US" altLang="en-US" sz="4800" dirty="0"/>
                <a:t>Progression</a:t>
              </a:r>
              <a:endParaRPr lang="en-US" dirty="0"/>
            </a:p>
          </p:txBody>
        </p:sp>
        <p:sp>
          <p:nvSpPr>
            <p:cNvPr id="14" name="TextBox 13"/>
            <p:cNvSpPr txBox="1"/>
            <p:nvPr/>
          </p:nvSpPr>
          <p:spPr>
            <a:xfrm>
              <a:off x="5634344" y="3876140"/>
              <a:ext cx="2096856" cy="830997"/>
            </a:xfrm>
            <a:prstGeom prst="rect">
              <a:avLst/>
            </a:prstGeom>
            <a:noFill/>
          </p:spPr>
          <p:txBody>
            <a:bodyPr wrap="none" rtlCol="0">
              <a:spAutoFit/>
            </a:bodyPr>
            <a:lstStyle/>
            <a:p>
              <a:r>
                <a:rPr lang="en-US" altLang="en-US" sz="4800" dirty="0"/>
                <a:t>Volume</a:t>
              </a:r>
              <a:endParaRPr lang="en-US" dirty="0"/>
            </a:p>
          </p:txBody>
        </p:sp>
      </p:grpSp>
      <p:sp>
        <p:nvSpPr>
          <p:cNvPr id="6" name="TextBox 5"/>
          <p:cNvSpPr txBox="1"/>
          <p:nvPr/>
        </p:nvSpPr>
        <p:spPr>
          <a:xfrm>
            <a:off x="6232171" y="2860478"/>
            <a:ext cx="1835567" cy="369332"/>
          </a:xfrm>
          <a:prstGeom prst="rect">
            <a:avLst/>
          </a:prstGeom>
          <a:noFill/>
        </p:spPr>
        <p:txBody>
          <a:bodyPr wrap="none" rtlCol="0">
            <a:spAutoFit/>
          </a:bodyPr>
          <a:lstStyle/>
          <a:p>
            <a:r>
              <a:rPr lang="en-US" dirty="0"/>
              <a:t>2 other key terms</a:t>
            </a:r>
          </a:p>
        </p:txBody>
      </p:sp>
      <p:pic>
        <p:nvPicPr>
          <p:cNvPr id="2" name="Audio Recording Mar 15, 2021 at 2:22:59 PM" descr="Audio Recording Mar 15, 2021 at 2:22:59 PM">
            <a:hlinkClick r:id="" action="ppaction://media"/>
            <a:extLst>
              <a:ext uri="{FF2B5EF4-FFF2-40B4-BE49-F238E27FC236}">
                <a16:creationId xmlns:a16="http://schemas.microsoft.com/office/drawing/2014/main" id="{57E36776-6B4B-1A4C-BB32-219EAA58921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895051" y="5853327"/>
            <a:ext cx="812800" cy="812800"/>
          </a:xfrm>
          <a:prstGeom prst="rect">
            <a:avLst/>
          </a:prstGeom>
        </p:spPr>
      </p:pic>
    </p:spTree>
    <p:custDataLst>
      <p:tags r:id="rId1"/>
    </p:custDataLst>
    <p:extLst>
      <p:ext uri="{BB962C8B-B14F-4D97-AF65-F5344CB8AC3E}">
        <p14:creationId xmlns:p14="http://schemas.microsoft.com/office/powerpoint/2010/main" val="38150708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43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0" name="Rectangle 28"/>
          <p:cNvSpPr>
            <a:spLocks noGrp="1" noChangeArrowheads="1"/>
          </p:cNvSpPr>
          <p:nvPr>
            <p:ph type="title"/>
          </p:nvPr>
        </p:nvSpPr>
        <p:spPr>
          <a:xfrm>
            <a:off x="1970088" y="277813"/>
            <a:ext cx="8240712" cy="1143000"/>
          </a:xfrm>
        </p:spPr>
        <p:txBody>
          <a:bodyPr>
            <a:normAutofit fontScale="90000"/>
          </a:bodyPr>
          <a:lstStyle/>
          <a:p>
            <a:pPr eaLnBrk="1" hangingPunct="1">
              <a:defRPr/>
            </a:pPr>
            <a:r>
              <a:rPr lang="en-US" sz="6000" dirty="0"/>
              <a:t>Physical Activity Target Zone</a:t>
            </a:r>
            <a:endParaRPr lang="en-US" sz="6000" i="1" dirty="0"/>
          </a:p>
        </p:txBody>
      </p:sp>
      <p:sp>
        <p:nvSpPr>
          <p:cNvPr id="7" name="Rectangle 34"/>
          <p:cNvSpPr>
            <a:spLocks noGrp="1" noChangeArrowheads="1"/>
          </p:cNvSpPr>
          <p:nvPr>
            <p:ph type="sldNum" sz="quarter" idx="12"/>
          </p:nvPr>
        </p:nvSpPr>
        <p:spPr/>
        <p:txBody>
          <a:bodyPr/>
          <a:lstStyle/>
          <a:p>
            <a:pPr>
              <a:defRPr/>
            </a:pPr>
            <a:r>
              <a:rPr lang="en-US" altLang="en-US" dirty="0"/>
              <a:t>6-</a:t>
            </a:r>
            <a:fld id="{B8C55499-1A6D-4F4B-AB32-3EDDBC6CA80B}" type="slidenum">
              <a:rPr lang="en-US" altLang="en-US" smtClean="0"/>
              <a:pPr>
                <a:defRPr/>
              </a:pPr>
              <a:t>3</a:t>
            </a:fld>
            <a:endParaRPr lang="en-US" altLang="en-US" dirty="0"/>
          </a:p>
        </p:txBody>
      </p:sp>
      <p:sp>
        <p:nvSpPr>
          <p:cNvPr id="57348" name="Rectangle 5"/>
          <p:cNvSpPr>
            <a:spLocks noChangeArrowheads="1"/>
          </p:cNvSpPr>
          <p:nvPr/>
        </p:nvSpPr>
        <p:spPr bwMode="auto">
          <a:xfrm>
            <a:off x="1970088" y="304800"/>
            <a:ext cx="182808" cy="82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endParaRPr lang="en-US" altLang="en-US" sz="4800">
              <a:solidFill>
                <a:srgbClr val="FFFF00"/>
              </a:solidFill>
            </a:endParaRPr>
          </a:p>
        </p:txBody>
      </p:sp>
      <p:pic>
        <p:nvPicPr>
          <p:cNvPr id="57349" name="Picture 30" descr="0017l"/>
          <p:cNvPicPr>
            <a:picLocks noChangeAspect="1" noChangeArrowheads="1"/>
          </p:cNvPicPr>
          <p:nvPr/>
        </p:nvPicPr>
        <p:blipFill>
          <a:blip r:embed="rId6">
            <a:extLst>
              <a:ext uri="{28A0092B-C50C-407E-A947-70E740481C1C}">
                <a14:useLocalDpi xmlns:a14="http://schemas.microsoft.com/office/drawing/2010/main" val="0"/>
              </a:ext>
            </a:extLst>
          </a:blip>
          <a:srcRect t="11452"/>
          <a:stretch>
            <a:fillRect/>
          </a:stretch>
        </p:blipFill>
        <p:spPr bwMode="auto">
          <a:xfrm>
            <a:off x="2743200" y="1981200"/>
            <a:ext cx="65532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0" name="Rectangle 37"/>
          <p:cNvSpPr>
            <a:spLocks noChangeArrowheads="1"/>
          </p:cNvSpPr>
          <p:nvPr/>
        </p:nvSpPr>
        <p:spPr bwMode="auto">
          <a:xfrm>
            <a:off x="1524001" y="64008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pic>
        <p:nvPicPr>
          <p:cNvPr id="2" name="Audio Recording Mar 15, 2021 at 2:24:06 PM" descr="Audio Recording Mar 15, 2021 at 2:24:06 PM">
            <a:hlinkClick r:id="" action="ppaction://media"/>
            <a:extLst>
              <a:ext uri="{FF2B5EF4-FFF2-40B4-BE49-F238E27FC236}">
                <a16:creationId xmlns:a16="http://schemas.microsoft.com/office/drawing/2014/main" id="{324B73CE-6E0A-4B40-91F1-ABC73233EC5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194800" y="5383078"/>
            <a:ext cx="812800" cy="812800"/>
          </a:xfrm>
          <a:prstGeom prst="rect">
            <a:avLst/>
          </a:prstGeom>
        </p:spPr>
      </p:pic>
    </p:spTree>
    <p:custDataLst>
      <p:tags r:id="rId1"/>
    </p:custDataLst>
    <p:extLst>
      <p:ext uri="{BB962C8B-B14F-4D97-AF65-F5344CB8AC3E}">
        <p14:creationId xmlns:p14="http://schemas.microsoft.com/office/powerpoint/2010/main" val="19071257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1806817" y="-14784"/>
            <a:ext cx="8839200" cy="1066800"/>
          </a:xfrm>
        </p:spPr>
        <p:txBody>
          <a:bodyPr vert="horz" lIns="90488" tIns="44450" rIns="90488" bIns="44450" rtlCol="0" anchor="b">
            <a:noAutofit/>
          </a:bodyPr>
          <a:lstStyle/>
          <a:p>
            <a:pPr eaLnBrk="1" hangingPunct="1">
              <a:defRPr/>
            </a:pPr>
            <a:r>
              <a:rPr lang="en-US" dirty="0"/>
              <a:t>Physical Activity Pyramid</a:t>
            </a:r>
          </a:p>
        </p:txBody>
      </p:sp>
      <p:sp>
        <p:nvSpPr>
          <p:cNvPr id="4" name="Rectangle 34"/>
          <p:cNvSpPr>
            <a:spLocks noGrp="1" noChangeArrowheads="1"/>
          </p:cNvSpPr>
          <p:nvPr>
            <p:ph type="sldNum" sz="quarter" idx="12"/>
          </p:nvPr>
        </p:nvSpPr>
        <p:spPr/>
        <p:txBody>
          <a:bodyPr/>
          <a:lstStyle/>
          <a:p>
            <a:pPr>
              <a:defRPr/>
            </a:pPr>
            <a:r>
              <a:rPr lang="en-US" altLang="en-US" dirty="0"/>
              <a:t>6-</a:t>
            </a:r>
            <a:fld id="{2D4F52D2-EC3E-4AA5-8657-5A28EB02B619}" type="slidenum">
              <a:rPr lang="en-US" altLang="en-US" smtClean="0"/>
              <a:pPr>
                <a:defRPr/>
              </a:pPr>
              <a:t>4</a:t>
            </a:fld>
            <a:endParaRPr lang="en-US" altLang="en-US" dirty="0"/>
          </a:p>
        </p:txBody>
      </p:sp>
      <p:pic>
        <p:nvPicPr>
          <p:cNvPr id="59396"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219200"/>
            <a:ext cx="7620000" cy="543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7" name="Rectangle 37"/>
          <p:cNvSpPr>
            <a:spLocks noChangeArrowheads="1"/>
          </p:cNvSpPr>
          <p:nvPr/>
        </p:nvSpPr>
        <p:spPr bwMode="auto">
          <a:xfrm>
            <a:off x="7983538" y="4114800"/>
            <a:ext cx="26844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sp>
        <p:nvSpPr>
          <p:cNvPr id="59398" name="Rectangle 7"/>
          <p:cNvSpPr>
            <a:spLocks noChangeArrowheads="1"/>
          </p:cNvSpPr>
          <p:nvPr/>
        </p:nvSpPr>
        <p:spPr bwMode="auto">
          <a:xfrm>
            <a:off x="4648200" y="6637338"/>
            <a:ext cx="18288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000" i="1">
                <a:solidFill>
                  <a:schemeClr val="tx1"/>
                </a:solidFill>
              </a:rPr>
              <a:t>Photo Credit: C. B. Corbin</a:t>
            </a:r>
          </a:p>
        </p:txBody>
      </p:sp>
      <p:pic>
        <p:nvPicPr>
          <p:cNvPr id="2" name="Audio Recording Mar 15, 2021 at 2:34:23 PM" descr="Audio Recording Mar 15, 2021 at 2:34:23 PM">
            <a:hlinkClick r:id="" action="ppaction://media"/>
            <a:extLst>
              <a:ext uri="{FF2B5EF4-FFF2-40B4-BE49-F238E27FC236}">
                <a16:creationId xmlns:a16="http://schemas.microsoft.com/office/drawing/2014/main" id="{C73ADE46-D353-EF43-928D-0DDA68FEE5C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310271" y="5450372"/>
            <a:ext cx="812800" cy="812800"/>
          </a:xfrm>
          <a:prstGeom prst="rect">
            <a:avLst/>
          </a:prstGeom>
        </p:spPr>
      </p:pic>
    </p:spTree>
    <p:custDataLst>
      <p:tags r:id="rId1"/>
    </p:custDataLst>
    <p:extLst>
      <p:ext uri="{BB962C8B-B14F-4D97-AF65-F5344CB8AC3E}">
        <p14:creationId xmlns:p14="http://schemas.microsoft.com/office/powerpoint/2010/main" val="7366420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8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228600"/>
            <a:ext cx="8229600" cy="1066800"/>
          </a:xfrm>
        </p:spPr>
        <p:txBody>
          <a:bodyPr>
            <a:normAutofit/>
          </a:bodyPr>
          <a:lstStyle/>
          <a:p>
            <a:pPr eaLnBrk="1" hangingPunct="1">
              <a:defRPr/>
            </a:pPr>
            <a:r>
              <a:rPr lang="en-US" sz="5400" u="sng" dirty="0">
                <a:solidFill>
                  <a:srgbClr val="0083B9"/>
                </a:solidFill>
              </a:rPr>
              <a:t>STEP 1</a:t>
            </a:r>
            <a:r>
              <a:rPr lang="en-US" sz="5400" dirty="0"/>
              <a:t> </a:t>
            </a:r>
            <a:r>
              <a:rPr lang="en-US" sz="4800" dirty="0"/>
              <a:t>Moderate Activities</a:t>
            </a:r>
          </a:p>
        </p:txBody>
      </p:sp>
      <p:sp>
        <p:nvSpPr>
          <p:cNvPr id="61443" name="Rectangle 3"/>
          <p:cNvSpPr>
            <a:spLocks noGrp="1" noChangeArrowheads="1"/>
          </p:cNvSpPr>
          <p:nvPr>
            <p:ph idx="1"/>
          </p:nvPr>
        </p:nvSpPr>
        <p:spPr>
          <a:xfrm>
            <a:off x="1981200" y="1447800"/>
            <a:ext cx="8229600" cy="2827338"/>
          </a:xfrm>
        </p:spPr>
        <p:txBody>
          <a:bodyPr/>
          <a:lstStyle/>
          <a:p>
            <a:pPr marL="225425" indent="-225425">
              <a:buClr>
                <a:srgbClr val="0083B9"/>
              </a:buClr>
            </a:pPr>
            <a:r>
              <a:rPr lang="en-US" altLang="en-US" sz="3200"/>
              <a:t>Base of pyramid</a:t>
            </a:r>
          </a:p>
          <a:p>
            <a:pPr marL="225425" indent="-225425">
              <a:buClr>
                <a:srgbClr val="0083B9"/>
              </a:buClr>
            </a:pPr>
            <a:r>
              <a:rPr lang="en-US" altLang="en-US" sz="3200"/>
              <a:t>Equal in intensity to brisk walking</a:t>
            </a:r>
          </a:p>
          <a:p>
            <a:pPr marL="225425" indent="-225425">
              <a:buClr>
                <a:srgbClr val="0083B9"/>
              </a:buClr>
            </a:pPr>
            <a:r>
              <a:rPr lang="en-US" altLang="en-US" sz="3200"/>
              <a:t>When done as part of </a:t>
            </a:r>
            <a:r>
              <a:rPr lang="en-US" altLang="en-US" sz="3200" u="sng">
                <a:solidFill>
                  <a:srgbClr val="0083B9"/>
                </a:solidFill>
              </a:rPr>
              <a:t>normal daily routine</a:t>
            </a:r>
            <a:r>
              <a:rPr lang="en-US" altLang="en-US" sz="3200"/>
              <a:t> = lifestyle physical activities</a:t>
            </a:r>
          </a:p>
        </p:txBody>
      </p:sp>
      <p:sp>
        <p:nvSpPr>
          <p:cNvPr id="5" name="Rectangle 34"/>
          <p:cNvSpPr>
            <a:spLocks noGrp="1" noChangeArrowheads="1"/>
          </p:cNvSpPr>
          <p:nvPr>
            <p:ph type="sldNum" sz="quarter" idx="12"/>
          </p:nvPr>
        </p:nvSpPr>
        <p:spPr/>
        <p:txBody>
          <a:bodyPr/>
          <a:lstStyle/>
          <a:p>
            <a:pPr>
              <a:defRPr/>
            </a:pPr>
            <a:r>
              <a:rPr lang="en-US" altLang="en-US" dirty="0"/>
              <a:t>6-</a:t>
            </a:r>
            <a:fld id="{7D28E27F-1494-4DB9-A8F8-8A8B4CD6F1C3}" type="slidenum">
              <a:rPr lang="en-US" altLang="en-US" smtClean="0"/>
              <a:pPr>
                <a:defRPr/>
              </a:pPr>
              <a:t>5</a:t>
            </a:fld>
            <a:endParaRPr lang="en-US" altLang="en-US" dirty="0"/>
          </a:p>
        </p:txBody>
      </p:sp>
      <p:pic>
        <p:nvPicPr>
          <p:cNvPr id="61445" name="Picture 1"/>
          <p:cNvPicPr>
            <a:picLocks noChangeAspect="1"/>
          </p:cNvPicPr>
          <p:nvPr/>
        </p:nvPicPr>
        <p:blipFill>
          <a:blip r:embed="rId5">
            <a:extLst>
              <a:ext uri="{28A0092B-C50C-407E-A947-70E740481C1C}">
                <a14:useLocalDpi xmlns:a14="http://schemas.microsoft.com/office/drawing/2010/main" val="0"/>
              </a:ext>
            </a:extLst>
          </a:blip>
          <a:srcRect l="3000" t="81760" r="7001"/>
          <a:stretch>
            <a:fillRect/>
          </a:stretch>
        </p:blipFill>
        <p:spPr bwMode="auto">
          <a:xfrm>
            <a:off x="1665289" y="4648201"/>
            <a:ext cx="8861425"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6" name="Rectangle 37"/>
          <p:cNvSpPr>
            <a:spLocks noChangeArrowheads="1"/>
          </p:cNvSpPr>
          <p:nvPr/>
        </p:nvSpPr>
        <p:spPr bwMode="auto">
          <a:xfrm>
            <a:off x="1524001" y="64008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sp>
        <p:nvSpPr>
          <p:cNvPr id="61447" name="Rectangle 8"/>
          <p:cNvSpPr>
            <a:spLocks noChangeArrowheads="1"/>
          </p:cNvSpPr>
          <p:nvPr/>
        </p:nvSpPr>
        <p:spPr bwMode="auto">
          <a:xfrm>
            <a:off x="5181600" y="5918201"/>
            <a:ext cx="1828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000" i="1">
                <a:solidFill>
                  <a:schemeClr val="tx1"/>
                </a:solidFill>
              </a:rPr>
              <a:t>Photo Credit: C. B. Corbin</a:t>
            </a:r>
          </a:p>
        </p:txBody>
      </p:sp>
      <p:pic>
        <p:nvPicPr>
          <p:cNvPr id="2" name="Audio Recording Mar 15, 2021 at 2:35:32 PM" descr="Audio Recording Mar 15, 2021 at 2:35:32 PM">
            <a:hlinkClick r:id="" action="ppaction://media"/>
            <a:extLst>
              <a:ext uri="{FF2B5EF4-FFF2-40B4-BE49-F238E27FC236}">
                <a16:creationId xmlns:a16="http://schemas.microsoft.com/office/drawing/2014/main" id="{7AAEAE21-3C43-9244-B6E7-D5492640C3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15400" y="6032190"/>
            <a:ext cx="812800" cy="812800"/>
          </a:xfrm>
          <a:prstGeom prst="rect">
            <a:avLst/>
          </a:prstGeom>
        </p:spPr>
      </p:pic>
    </p:spTree>
    <p:extLst>
      <p:ext uri="{BB962C8B-B14F-4D97-AF65-F5344CB8AC3E}">
        <p14:creationId xmlns:p14="http://schemas.microsoft.com/office/powerpoint/2010/main" val="3653553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200" y="152400"/>
            <a:ext cx="8305800" cy="1030288"/>
          </a:xfrm>
        </p:spPr>
        <p:txBody>
          <a:bodyPr>
            <a:normAutofit/>
          </a:bodyPr>
          <a:lstStyle/>
          <a:p>
            <a:pPr eaLnBrk="1" hangingPunct="1">
              <a:defRPr/>
            </a:pPr>
            <a:r>
              <a:rPr lang="en-US" sz="5400" u="sng" dirty="0">
                <a:solidFill>
                  <a:srgbClr val="0083B9"/>
                </a:solidFill>
              </a:rPr>
              <a:t>STEP 2</a:t>
            </a:r>
            <a:r>
              <a:rPr lang="en-US" sz="5400" dirty="0"/>
              <a:t> </a:t>
            </a:r>
            <a:r>
              <a:rPr lang="en-US" sz="4800" dirty="0"/>
              <a:t>Vigorous Aerobic Activity</a:t>
            </a:r>
          </a:p>
        </p:txBody>
      </p:sp>
      <p:sp>
        <p:nvSpPr>
          <p:cNvPr id="63491" name="Rectangle 3"/>
          <p:cNvSpPr>
            <a:spLocks noGrp="1" noChangeArrowheads="1"/>
          </p:cNvSpPr>
          <p:nvPr>
            <p:ph idx="1"/>
          </p:nvPr>
        </p:nvSpPr>
        <p:spPr>
          <a:xfrm>
            <a:off x="1981200" y="1247776"/>
            <a:ext cx="8305800" cy="3552825"/>
          </a:xfrm>
        </p:spPr>
        <p:txBody>
          <a:bodyPr/>
          <a:lstStyle/>
          <a:p>
            <a:pPr marL="225425" indent="-225425">
              <a:buClr>
                <a:srgbClr val="0083B9"/>
              </a:buClr>
            </a:pPr>
            <a:r>
              <a:rPr lang="en-US" altLang="en-US" sz="3200"/>
              <a:t>Greater intensity</a:t>
            </a:r>
          </a:p>
          <a:p>
            <a:pPr marL="225425" indent="-225425">
              <a:buClr>
                <a:srgbClr val="0083B9"/>
              </a:buClr>
            </a:pPr>
            <a:r>
              <a:rPr lang="en-US" altLang="en-US" sz="3200"/>
              <a:t>3 days/week</a:t>
            </a:r>
          </a:p>
          <a:p>
            <a:pPr marL="225425" indent="-225425">
              <a:buClr>
                <a:srgbClr val="0083B9"/>
              </a:buClr>
            </a:pPr>
            <a:r>
              <a:rPr lang="en-US" altLang="en-US" sz="3200"/>
              <a:t>Builds cardiovascular fitness</a:t>
            </a:r>
          </a:p>
          <a:p>
            <a:pPr marL="225425" indent="-225425">
              <a:buClr>
                <a:srgbClr val="0083B9"/>
              </a:buClr>
            </a:pPr>
            <a:r>
              <a:rPr lang="en-US" altLang="en-US" sz="3200"/>
              <a:t>Helps control body fatness</a:t>
            </a:r>
          </a:p>
          <a:p>
            <a:pPr marL="225425" indent="-225425">
              <a:buClr>
                <a:srgbClr val="0083B9"/>
              </a:buClr>
            </a:pPr>
            <a:r>
              <a:rPr lang="en-US" altLang="en-US" sz="3200"/>
              <a:t>Instead of, or in combination with, </a:t>
            </a:r>
            <a:r>
              <a:rPr lang="en-US" altLang="en-US" sz="3200">
                <a:solidFill>
                  <a:srgbClr val="0083B9"/>
                </a:solidFill>
              </a:rPr>
              <a:t>STEP 1</a:t>
            </a:r>
            <a:r>
              <a:rPr lang="en-US" altLang="en-US" sz="3200"/>
              <a:t> moderate activities</a:t>
            </a:r>
          </a:p>
        </p:txBody>
      </p:sp>
      <p:sp>
        <p:nvSpPr>
          <p:cNvPr id="5" name="Rectangle 34"/>
          <p:cNvSpPr>
            <a:spLocks noGrp="1" noChangeArrowheads="1"/>
          </p:cNvSpPr>
          <p:nvPr>
            <p:ph type="sldNum" sz="quarter" idx="12"/>
          </p:nvPr>
        </p:nvSpPr>
        <p:spPr/>
        <p:txBody>
          <a:bodyPr/>
          <a:lstStyle/>
          <a:p>
            <a:pPr>
              <a:defRPr/>
            </a:pPr>
            <a:r>
              <a:rPr lang="en-US" altLang="en-US" dirty="0"/>
              <a:t>6-</a:t>
            </a:r>
            <a:fld id="{9B4472A7-D822-499B-8BC2-EFDE16D0E798}" type="slidenum">
              <a:rPr lang="en-US" altLang="en-US" smtClean="0"/>
              <a:pPr>
                <a:defRPr/>
              </a:pPr>
              <a:t>6</a:t>
            </a:fld>
            <a:endParaRPr lang="en-US" altLang="en-US" dirty="0"/>
          </a:p>
        </p:txBody>
      </p:sp>
      <p:pic>
        <p:nvPicPr>
          <p:cNvPr id="63493" name="Picture 1"/>
          <p:cNvPicPr>
            <a:picLocks noChangeAspect="1"/>
          </p:cNvPicPr>
          <p:nvPr/>
        </p:nvPicPr>
        <p:blipFill>
          <a:blip r:embed="rId5">
            <a:extLst>
              <a:ext uri="{28A0092B-C50C-407E-A947-70E740481C1C}">
                <a14:useLocalDpi xmlns:a14="http://schemas.microsoft.com/office/drawing/2010/main" val="0"/>
              </a:ext>
            </a:extLst>
          </a:blip>
          <a:srcRect l="9000" t="66325" r="14000" b="18240"/>
          <a:stretch>
            <a:fillRect/>
          </a:stretch>
        </p:blipFill>
        <p:spPr bwMode="auto">
          <a:xfrm>
            <a:off x="2017714" y="4941889"/>
            <a:ext cx="8321675"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Rectangle 37"/>
          <p:cNvSpPr>
            <a:spLocks noChangeArrowheads="1"/>
          </p:cNvSpPr>
          <p:nvPr/>
        </p:nvSpPr>
        <p:spPr bwMode="auto">
          <a:xfrm>
            <a:off x="1524001" y="64008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sp>
        <p:nvSpPr>
          <p:cNvPr id="63495" name="Rectangle 8"/>
          <p:cNvSpPr>
            <a:spLocks noChangeArrowheads="1"/>
          </p:cNvSpPr>
          <p:nvPr/>
        </p:nvSpPr>
        <p:spPr bwMode="auto">
          <a:xfrm>
            <a:off x="5105400" y="6135688"/>
            <a:ext cx="18288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000" i="1">
                <a:solidFill>
                  <a:schemeClr val="tx1"/>
                </a:solidFill>
              </a:rPr>
              <a:t>Photo Credit: C. B. Corbin</a:t>
            </a:r>
          </a:p>
        </p:txBody>
      </p:sp>
      <p:pic>
        <p:nvPicPr>
          <p:cNvPr id="2" name="Audio Recording Mar 15, 2021 at 2:38:14 PM" descr="Audio Recording Mar 15, 2021 at 2:38:14 PM">
            <a:hlinkClick r:id="" action="ppaction://media"/>
            <a:extLst>
              <a:ext uri="{FF2B5EF4-FFF2-40B4-BE49-F238E27FC236}">
                <a16:creationId xmlns:a16="http://schemas.microsoft.com/office/drawing/2014/main" id="{1C05C6FB-8666-6D44-9F0C-F38E321720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91600" y="5865813"/>
            <a:ext cx="812800" cy="812800"/>
          </a:xfrm>
          <a:prstGeom prst="rect">
            <a:avLst/>
          </a:prstGeom>
        </p:spPr>
      </p:pic>
    </p:spTree>
    <p:extLst>
      <p:ext uri="{BB962C8B-B14F-4D97-AF65-F5344CB8AC3E}">
        <p14:creationId xmlns:p14="http://schemas.microsoft.com/office/powerpoint/2010/main" val="1166200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200" y="152400"/>
            <a:ext cx="8229600" cy="2438400"/>
          </a:xfrm>
        </p:spPr>
        <p:txBody>
          <a:bodyPr/>
          <a:lstStyle/>
          <a:p>
            <a:pPr eaLnBrk="1" hangingPunct="1">
              <a:defRPr/>
            </a:pPr>
            <a:r>
              <a:rPr lang="en-US" sz="5400" u="sng" dirty="0">
                <a:solidFill>
                  <a:srgbClr val="0083B9"/>
                </a:solidFill>
              </a:rPr>
              <a:t>STEP 3</a:t>
            </a:r>
            <a:br>
              <a:rPr lang="en-US" sz="5400" dirty="0"/>
            </a:br>
            <a:r>
              <a:rPr lang="en-US" sz="4800" dirty="0"/>
              <a:t>Vigorous sports &amp; recreation activities</a:t>
            </a:r>
          </a:p>
        </p:txBody>
      </p:sp>
      <p:sp>
        <p:nvSpPr>
          <p:cNvPr id="65539" name="Rectangle 3"/>
          <p:cNvSpPr>
            <a:spLocks noGrp="1" noChangeArrowheads="1"/>
          </p:cNvSpPr>
          <p:nvPr>
            <p:ph idx="1"/>
          </p:nvPr>
        </p:nvSpPr>
        <p:spPr>
          <a:xfrm>
            <a:off x="1981200" y="2819400"/>
            <a:ext cx="8229600" cy="3538538"/>
          </a:xfrm>
        </p:spPr>
        <p:txBody>
          <a:bodyPr/>
          <a:lstStyle/>
          <a:p>
            <a:pPr marL="225425" indent="-225425">
              <a:buClr>
                <a:srgbClr val="0083B9"/>
              </a:buClr>
            </a:pPr>
            <a:r>
              <a:rPr lang="en-US" altLang="en-US" sz="3200" dirty="0"/>
              <a:t>Similar in intensity to vigorous aerobics</a:t>
            </a:r>
          </a:p>
          <a:p>
            <a:pPr marL="225425" indent="-225425">
              <a:buClr>
                <a:srgbClr val="0083B9"/>
              </a:buClr>
            </a:pPr>
            <a:r>
              <a:rPr lang="en-US" altLang="en-US" sz="3200" dirty="0"/>
              <a:t>Instead of, or in combination with, vigorous aerobic or moderate activities</a:t>
            </a:r>
          </a:p>
        </p:txBody>
      </p:sp>
      <p:sp>
        <p:nvSpPr>
          <p:cNvPr id="5" name="Rectangle 34"/>
          <p:cNvSpPr>
            <a:spLocks noGrp="1" noChangeArrowheads="1"/>
          </p:cNvSpPr>
          <p:nvPr>
            <p:ph type="sldNum" sz="quarter" idx="12"/>
          </p:nvPr>
        </p:nvSpPr>
        <p:spPr/>
        <p:txBody>
          <a:bodyPr/>
          <a:lstStyle/>
          <a:p>
            <a:pPr>
              <a:defRPr/>
            </a:pPr>
            <a:r>
              <a:rPr lang="en-US" altLang="en-US" dirty="0"/>
              <a:t>6-</a:t>
            </a:r>
            <a:fld id="{D5020BE7-838A-4C07-952E-7C74FB6DC6AB}" type="slidenum">
              <a:rPr lang="en-US" altLang="en-US" smtClean="0"/>
              <a:pPr>
                <a:defRPr/>
              </a:pPr>
              <a:t>7</a:t>
            </a:fld>
            <a:endParaRPr lang="en-US" altLang="en-US" dirty="0"/>
          </a:p>
        </p:txBody>
      </p:sp>
      <p:grpSp>
        <p:nvGrpSpPr>
          <p:cNvPr id="65541" name="Group 2"/>
          <p:cNvGrpSpPr>
            <a:grpSpLocks/>
          </p:cNvGrpSpPr>
          <p:nvPr/>
        </p:nvGrpSpPr>
        <p:grpSpPr bwMode="auto">
          <a:xfrm>
            <a:off x="1931989" y="4762500"/>
            <a:ext cx="8091487" cy="1409700"/>
            <a:chOff x="407554" y="4495800"/>
            <a:chExt cx="8092611" cy="1409977"/>
          </a:xfrm>
        </p:grpSpPr>
        <p:pic>
          <p:nvPicPr>
            <p:cNvPr id="65544" name="Picture 1"/>
            <p:cNvPicPr>
              <a:picLocks noChangeAspect="1"/>
            </p:cNvPicPr>
            <p:nvPr/>
          </p:nvPicPr>
          <p:blipFill>
            <a:blip r:embed="rId5">
              <a:extLst>
                <a:ext uri="{28A0092B-C50C-407E-A947-70E740481C1C}">
                  <a14:useLocalDpi xmlns:a14="http://schemas.microsoft.com/office/drawing/2010/main" val="0"/>
                </a:ext>
              </a:extLst>
            </a:blip>
            <a:srcRect l="14999" t="51105" r="21001" b="33675"/>
            <a:stretch>
              <a:fillRect/>
            </a:stretch>
          </p:blipFill>
          <p:spPr bwMode="auto">
            <a:xfrm>
              <a:off x="407554" y="4534177"/>
              <a:ext cx="8092611"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895512" y="4495800"/>
              <a:ext cx="4709179" cy="152430"/>
            </a:xfrm>
            <a:prstGeom prst="rect">
              <a:avLst/>
            </a:prstGeom>
            <a:solidFill>
              <a:srgbClr val="FFE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65542" name="Rectangle 37"/>
          <p:cNvSpPr>
            <a:spLocks noChangeArrowheads="1"/>
          </p:cNvSpPr>
          <p:nvPr/>
        </p:nvSpPr>
        <p:spPr bwMode="auto">
          <a:xfrm>
            <a:off x="1524001" y="64008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sp>
        <p:nvSpPr>
          <p:cNvPr id="65543" name="Rectangle 11"/>
          <p:cNvSpPr>
            <a:spLocks noChangeArrowheads="1"/>
          </p:cNvSpPr>
          <p:nvPr/>
        </p:nvSpPr>
        <p:spPr bwMode="auto">
          <a:xfrm>
            <a:off x="5062538" y="6162675"/>
            <a:ext cx="18288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000" i="1">
                <a:solidFill>
                  <a:schemeClr val="tx1"/>
                </a:solidFill>
              </a:rPr>
              <a:t>Photo Credit: C. B. Corbin</a:t>
            </a:r>
          </a:p>
        </p:txBody>
      </p:sp>
      <p:pic>
        <p:nvPicPr>
          <p:cNvPr id="3" name="Audio Recording Mar 15, 2021 at 2:40:05 PM" descr="Audio Recording Mar 15, 2021 at 2:40:05 PM">
            <a:hlinkClick r:id="" action="ppaction://media"/>
            <a:extLst>
              <a:ext uri="{FF2B5EF4-FFF2-40B4-BE49-F238E27FC236}">
                <a16:creationId xmlns:a16="http://schemas.microsoft.com/office/drawing/2014/main" id="{F4FBDE50-D2E6-0D45-A450-B9C83BBCAE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98000" y="5278438"/>
            <a:ext cx="812800" cy="812800"/>
          </a:xfrm>
          <a:prstGeom prst="rect">
            <a:avLst/>
          </a:prstGeom>
        </p:spPr>
      </p:pic>
    </p:spTree>
    <p:extLst>
      <p:ext uri="{BB962C8B-B14F-4D97-AF65-F5344CB8AC3E}">
        <p14:creationId xmlns:p14="http://schemas.microsoft.com/office/powerpoint/2010/main" val="4700832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2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81200" y="55563"/>
            <a:ext cx="8229600" cy="1773237"/>
          </a:xfrm>
        </p:spPr>
        <p:txBody>
          <a:bodyPr>
            <a:normAutofit/>
          </a:bodyPr>
          <a:lstStyle/>
          <a:p>
            <a:pPr eaLnBrk="1" hangingPunct="1">
              <a:defRPr/>
            </a:pPr>
            <a:r>
              <a:rPr lang="en-US" sz="5400" u="sng" dirty="0">
                <a:solidFill>
                  <a:srgbClr val="0083B9"/>
                </a:solidFill>
              </a:rPr>
              <a:t>STEP 4</a:t>
            </a:r>
            <a:br>
              <a:rPr lang="en-US" sz="5200" dirty="0"/>
            </a:br>
            <a:r>
              <a:rPr lang="en-US" sz="4800" dirty="0"/>
              <a:t>Muscle Fitness Exercises</a:t>
            </a:r>
          </a:p>
        </p:txBody>
      </p:sp>
      <p:sp>
        <p:nvSpPr>
          <p:cNvPr id="67587" name="Rectangle 3"/>
          <p:cNvSpPr>
            <a:spLocks noGrp="1" noChangeArrowheads="1"/>
          </p:cNvSpPr>
          <p:nvPr>
            <p:ph idx="1"/>
          </p:nvPr>
        </p:nvSpPr>
        <p:spPr>
          <a:xfrm>
            <a:off x="1981200" y="1905000"/>
            <a:ext cx="8229600" cy="4953000"/>
          </a:xfrm>
        </p:spPr>
        <p:txBody>
          <a:bodyPr/>
          <a:lstStyle/>
          <a:p>
            <a:pPr marL="225425" indent="-225425">
              <a:spcBef>
                <a:spcPct val="0"/>
              </a:spcBef>
              <a:buClr>
                <a:srgbClr val="0083B9"/>
              </a:buClr>
            </a:pPr>
            <a:r>
              <a:rPr lang="en-US" altLang="en-US" sz="3200" u="sng" dirty="0">
                <a:solidFill>
                  <a:srgbClr val="0083B9"/>
                </a:solidFill>
              </a:rPr>
              <a:t>Planned activities</a:t>
            </a:r>
            <a:r>
              <a:rPr lang="en-US" altLang="en-US" sz="3200" dirty="0">
                <a:solidFill>
                  <a:srgbClr val="0083B9"/>
                </a:solidFill>
              </a:rPr>
              <a:t> </a:t>
            </a:r>
            <a:r>
              <a:rPr lang="en-US" altLang="en-US" sz="3200" dirty="0"/>
              <a:t>to build strength and muscular endurance </a:t>
            </a:r>
            <a:br>
              <a:rPr lang="en-US" altLang="en-US" sz="3200" dirty="0"/>
            </a:br>
            <a:r>
              <a:rPr lang="en-US" altLang="en-US" sz="3200" dirty="0"/>
              <a:t>(e.g., resistance training and calisthenics)</a:t>
            </a:r>
          </a:p>
        </p:txBody>
      </p:sp>
      <p:sp>
        <p:nvSpPr>
          <p:cNvPr id="5" name="Rectangle 34"/>
          <p:cNvSpPr>
            <a:spLocks noGrp="1" noChangeArrowheads="1"/>
          </p:cNvSpPr>
          <p:nvPr>
            <p:ph type="sldNum" sz="quarter" idx="12"/>
          </p:nvPr>
        </p:nvSpPr>
        <p:spPr/>
        <p:txBody>
          <a:bodyPr/>
          <a:lstStyle/>
          <a:p>
            <a:pPr>
              <a:defRPr/>
            </a:pPr>
            <a:r>
              <a:rPr lang="en-US" altLang="en-US" b="0" dirty="0"/>
              <a:t>6-</a:t>
            </a:r>
            <a:fld id="{A02DDCBA-1532-4D22-9842-7D7187AF4F3C}" type="slidenum">
              <a:rPr lang="en-US" altLang="en-US" b="0" smtClean="0"/>
              <a:pPr>
                <a:defRPr/>
              </a:pPr>
              <a:t>8</a:t>
            </a:fld>
            <a:endParaRPr lang="en-US" altLang="en-US" b="0" dirty="0"/>
          </a:p>
        </p:txBody>
      </p:sp>
      <p:grpSp>
        <p:nvGrpSpPr>
          <p:cNvPr id="67589" name="Group 2"/>
          <p:cNvGrpSpPr>
            <a:grpSpLocks/>
          </p:cNvGrpSpPr>
          <p:nvPr/>
        </p:nvGrpSpPr>
        <p:grpSpPr bwMode="auto">
          <a:xfrm>
            <a:off x="2135189" y="3995738"/>
            <a:ext cx="8213725" cy="1784350"/>
            <a:chOff x="533400" y="4114800"/>
            <a:chExt cx="8212976" cy="1784351"/>
          </a:xfrm>
        </p:grpSpPr>
        <p:pic>
          <p:nvPicPr>
            <p:cNvPr id="67592" name="Picture 1"/>
            <p:cNvPicPr>
              <a:picLocks noChangeAspect="1"/>
            </p:cNvPicPr>
            <p:nvPr/>
          </p:nvPicPr>
          <p:blipFill>
            <a:blip r:embed="rId5">
              <a:extLst>
                <a:ext uri="{28A0092B-C50C-407E-A947-70E740481C1C}">
                  <a14:useLocalDpi xmlns:a14="http://schemas.microsoft.com/office/drawing/2010/main" val="0"/>
                </a:ext>
              </a:extLst>
            </a:blip>
            <a:srcRect l="21001" t="35457" r="27000" b="49109"/>
            <a:stretch>
              <a:fillRect/>
            </a:stretch>
          </p:blipFill>
          <p:spPr bwMode="auto">
            <a:xfrm>
              <a:off x="533400" y="4161791"/>
              <a:ext cx="8212976" cy="1737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657315" y="4114800"/>
              <a:ext cx="3962039" cy="228600"/>
            </a:xfrm>
            <a:prstGeom prst="rect">
              <a:avLst/>
            </a:prstGeom>
            <a:solidFill>
              <a:srgbClr val="9ECB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7590" name="Rectangle 37"/>
          <p:cNvSpPr>
            <a:spLocks noChangeArrowheads="1"/>
          </p:cNvSpPr>
          <p:nvPr/>
        </p:nvSpPr>
        <p:spPr bwMode="auto">
          <a:xfrm>
            <a:off x="1524001" y="64008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dirty="0">
                <a:solidFill>
                  <a:schemeClr val="tx1"/>
                </a:solidFill>
              </a:rPr>
              <a:t>Copyright © 2016 McGraw-Hill Education. All rights reserved. No reproduction or distribution without the prior written consent of McGraw-Hill Education.</a:t>
            </a:r>
            <a:endParaRPr lang="en-US" altLang="en-US" sz="800" dirty="0">
              <a:solidFill>
                <a:schemeClr val="tx1"/>
              </a:solidFill>
              <a:latin typeface="Times New Roman" panose="02020603050405020304" pitchFamily="18" charset="0"/>
              <a:ea typeface="ＭＳ Ｐゴシック" panose="020B0600070205080204" pitchFamily="34" charset="-128"/>
            </a:endParaRPr>
          </a:p>
        </p:txBody>
      </p:sp>
      <p:sp>
        <p:nvSpPr>
          <p:cNvPr id="67591" name="Rectangle 10"/>
          <p:cNvSpPr>
            <a:spLocks noChangeArrowheads="1"/>
          </p:cNvSpPr>
          <p:nvPr/>
        </p:nvSpPr>
        <p:spPr bwMode="auto">
          <a:xfrm>
            <a:off x="5029200" y="5813426"/>
            <a:ext cx="1828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000" b="0" i="1">
                <a:solidFill>
                  <a:schemeClr val="tx1"/>
                </a:solidFill>
              </a:rPr>
              <a:t>Photo Credit: C. B. Corbin</a:t>
            </a:r>
          </a:p>
        </p:txBody>
      </p:sp>
      <p:pic>
        <p:nvPicPr>
          <p:cNvPr id="3" name="Audio Recording Mar 15, 2021 at 2:43:08 PM" descr="Audio Recording Mar 15, 2021 at 2:43:08 PM">
            <a:hlinkClick r:id="" action="ppaction://media"/>
            <a:extLst>
              <a:ext uri="{FF2B5EF4-FFF2-40B4-BE49-F238E27FC236}">
                <a16:creationId xmlns:a16="http://schemas.microsoft.com/office/drawing/2014/main" id="{0F5694EA-CFA3-8249-A86B-C35A51927B1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66200" y="5936456"/>
            <a:ext cx="812800" cy="812800"/>
          </a:xfrm>
          <a:prstGeom prst="rect">
            <a:avLst/>
          </a:prstGeom>
        </p:spPr>
      </p:pic>
    </p:spTree>
    <p:extLst>
      <p:ext uri="{BB962C8B-B14F-4D97-AF65-F5344CB8AC3E}">
        <p14:creationId xmlns:p14="http://schemas.microsoft.com/office/powerpoint/2010/main" val="7605271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228601"/>
            <a:ext cx="8229600" cy="1865313"/>
          </a:xfrm>
        </p:spPr>
        <p:txBody>
          <a:bodyPr/>
          <a:lstStyle/>
          <a:p>
            <a:pPr eaLnBrk="1" hangingPunct="1">
              <a:defRPr/>
            </a:pPr>
            <a:r>
              <a:rPr lang="en-US" altLang="en-US" sz="5400" u="sng" dirty="0">
                <a:solidFill>
                  <a:srgbClr val="0083B9"/>
                </a:solidFill>
              </a:rPr>
              <a:t>STEP 5</a:t>
            </a:r>
            <a:r>
              <a:rPr lang="en-US" altLang="en-US" sz="5400" dirty="0">
                <a:solidFill>
                  <a:srgbClr val="0083B9"/>
                </a:solidFill>
              </a:rPr>
              <a:t> </a:t>
            </a:r>
            <a:br>
              <a:rPr lang="en-US" altLang="en-US" dirty="0"/>
            </a:br>
            <a:r>
              <a:rPr lang="en-US" altLang="en-US" sz="4800" dirty="0"/>
              <a:t>Flexibility Exercises</a:t>
            </a:r>
          </a:p>
        </p:txBody>
      </p:sp>
      <p:sp>
        <p:nvSpPr>
          <p:cNvPr id="69635" name="Rectangle 3"/>
          <p:cNvSpPr>
            <a:spLocks noGrp="1" noChangeArrowheads="1"/>
          </p:cNvSpPr>
          <p:nvPr>
            <p:ph idx="1"/>
          </p:nvPr>
        </p:nvSpPr>
        <p:spPr>
          <a:xfrm>
            <a:off x="1981200" y="2093913"/>
            <a:ext cx="8229600" cy="4037012"/>
          </a:xfrm>
        </p:spPr>
        <p:txBody>
          <a:bodyPr/>
          <a:lstStyle/>
          <a:p>
            <a:pPr marL="225425" indent="-225425">
              <a:buClr>
                <a:srgbClr val="0083B9"/>
              </a:buClr>
            </a:pPr>
            <a:r>
              <a:rPr lang="en-US" altLang="en-US" sz="3200" dirty="0"/>
              <a:t>Promotes full range of motion in joints and decreases risk of injuries and back pain</a:t>
            </a:r>
          </a:p>
        </p:txBody>
      </p:sp>
      <p:sp>
        <p:nvSpPr>
          <p:cNvPr id="5" name="Rectangle 34"/>
          <p:cNvSpPr>
            <a:spLocks noGrp="1" noChangeArrowheads="1"/>
          </p:cNvSpPr>
          <p:nvPr>
            <p:ph type="sldNum" sz="quarter" idx="12"/>
          </p:nvPr>
        </p:nvSpPr>
        <p:spPr/>
        <p:txBody>
          <a:bodyPr/>
          <a:lstStyle/>
          <a:p>
            <a:pPr>
              <a:defRPr/>
            </a:pPr>
            <a:r>
              <a:rPr lang="en-US" altLang="en-US" dirty="0"/>
              <a:t>6-</a:t>
            </a:r>
            <a:fld id="{0FA3EE8E-1FEE-470A-A62E-5D99F9DE4AE4}" type="slidenum">
              <a:rPr lang="en-US" altLang="en-US" smtClean="0"/>
              <a:pPr>
                <a:defRPr/>
              </a:pPr>
              <a:t>9</a:t>
            </a:fld>
            <a:endParaRPr lang="en-US" altLang="en-US" dirty="0"/>
          </a:p>
        </p:txBody>
      </p:sp>
      <p:grpSp>
        <p:nvGrpSpPr>
          <p:cNvPr id="69637" name="Group 2"/>
          <p:cNvGrpSpPr>
            <a:grpSpLocks/>
          </p:cNvGrpSpPr>
          <p:nvPr/>
        </p:nvGrpSpPr>
        <p:grpSpPr bwMode="auto">
          <a:xfrm>
            <a:off x="2971800" y="3959225"/>
            <a:ext cx="5791200" cy="1828800"/>
            <a:chOff x="1447800" y="3958778"/>
            <a:chExt cx="5791200" cy="1828800"/>
          </a:xfrm>
        </p:grpSpPr>
        <p:pic>
          <p:nvPicPr>
            <p:cNvPr id="69640" name="Picture 1"/>
            <p:cNvPicPr>
              <a:picLocks noChangeAspect="1"/>
            </p:cNvPicPr>
            <p:nvPr/>
          </p:nvPicPr>
          <p:blipFill>
            <a:blip r:embed="rId5">
              <a:extLst>
                <a:ext uri="{28A0092B-C50C-407E-A947-70E740481C1C}">
                  <a14:useLocalDpi xmlns:a14="http://schemas.microsoft.com/office/drawing/2010/main" val="0"/>
                </a:ext>
              </a:extLst>
            </a:blip>
            <a:srcRect l="28999" t="20023" r="33000" b="63139"/>
            <a:stretch>
              <a:fillRect/>
            </a:stretch>
          </p:blipFill>
          <p:spPr bwMode="auto">
            <a:xfrm>
              <a:off x="1447800" y="3958778"/>
              <a:ext cx="5791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191000" y="3958778"/>
              <a:ext cx="1905000" cy="232222"/>
            </a:xfrm>
            <a:prstGeom prst="rect">
              <a:avLst/>
            </a:prstGeom>
            <a:solidFill>
              <a:srgbClr val="AAA7D4"/>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9638" name="Rectangle 37"/>
          <p:cNvSpPr>
            <a:spLocks noChangeArrowheads="1"/>
          </p:cNvSpPr>
          <p:nvPr/>
        </p:nvSpPr>
        <p:spPr bwMode="auto">
          <a:xfrm>
            <a:off x="1524001" y="6400800"/>
            <a:ext cx="2684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pPr algn="ctr" eaLnBrk="1" hangingPunct="1"/>
            <a:r>
              <a:rPr lang="en-US" altLang="en-US" sz="800" i="1">
                <a:solidFill>
                  <a:schemeClr val="tx1"/>
                </a:solidFill>
              </a:rPr>
              <a:t>Copyright © 2016 McGraw-Hill Education. All rights reserved. No reproduction or distribution without the prior written consent of McGraw-Hill Education.</a:t>
            </a:r>
            <a:endParaRPr lang="en-US" altLang="en-US" sz="800">
              <a:solidFill>
                <a:schemeClr val="tx1"/>
              </a:solidFill>
              <a:latin typeface="Times New Roman" panose="02020603050405020304" pitchFamily="18" charset="0"/>
              <a:ea typeface="ＭＳ Ｐゴシック" panose="020B0600070205080204" pitchFamily="34" charset="-128"/>
            </a:endParaRPr>
          </a:p>
        </p:txBody>
      </p:sp>
      <p:sp>
        <p:nvSpPr>
          <p:cNvPr id="69639" name="Rectangle 10"/>
          <p:cNvSpPr>
            <a:spLocks noChangeArrowheads="1"/>
          </p:cNvSpPr>
          <p:nvPr/>
        </p:nvSpPr>
        <p:spPr bwMode="auto">
          <a:xfrm>
            <a:off x="4838700" y="5810251"/>
            <a:ext cx="1828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b="1">
                <a:solidFill>
                  <a:schemeClr val="tx2"/>
                </a:solidFill>
                <a:latin typeface="Arial" panose="020B0604020202020204" pitchFamily="34" charset="0"/>
              </a:defRPr>
            </a:lvl1pPr>
            <a:lvl2pPr marL="742950" indent="-285750">
              <a:defRPr sz="4000" b="1">
                <a:solidFill>
                  <a:schemeClr val="tx2"/>
                </a:solidFill>
                <a:latin typeface="Arial" panose="020B0604020202020204" pitchFamily="34" charset="0"/>
              </a:defRPr>
            </a:lvl2pPr>
            <a:lvl3pPr marL="1143000" indent="-228600">
              <a:defRPr sz="4000" b="1">
                <a:solidFill>
                  <a:schemeClr val="tx2"/>
                </a:solidFill>
                <a:latin typeface="Arial" panose="020B0604020202020204" pitchFamily="34" charset="0"/>
              </a:defRPr>
            </a:lvl3pPr>
            <a:lvl4pPr marL="1600200" indent="-228600">
              <a:defRPr sz="4000" b="1">
                <a:solidFill>
                  <a:schemeClr val="tx2"/>
                </a:solidFill>
                <a:latin typeface="Arial" panose="020B0604020202020204" pitchFamily="34" charset="0"/>
              </a:defRPr>
            </a:lvl4pPr>
            <a:lvl5pPr marL="2057400" indent="-228600">
              <a:defRPr sz="4000" b="1">
                <a:solidFill>
                  <a:schemeClr val="tx2"/>
                </a:solidFill>
                <a:latin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defRPr>
            </a:lvl9pPr>
          </a:lstStyle>
          <a:p>
            <a:r>
              <a:rPr lang="en-US" altLang="en-US" sz="1000" i="1">
                <a:solidFill>
                  <a:schemeClr val="tx1"/>
                </a:solidFill>
              </a:rPr>
              <a:t>Photo Credit: C. B. Corbin</a:t>
            </a:r>
          </a:p>
        </p:txBody>
      </p:sp>
      <p:pic>
        <p:nvPicPr>
          <p:cNvPr id="3" name="Audio Recording Mar 15, 2021 at 2:46:08 PM" descr="Audio Recording Mar 15, 2021 at 2:46:08 PM">
            <a:hlinkClick r:id="" action="ppaction://media"/>
            <a:extLst>
              <a:ext uri="{FF2B5EF4-FFF2-40B4-BE49-F238E27FC236}">
                <a16:creationId xmlns:a16="http://schemas.microsoft.com/office/drawing/2014/main" id="{355C4F35-D099-BB4F-BC88-1087BC5A5B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90122" y="5830040"/>
            <a:ext cx="812800" cy="812800"/>
          </a:xfrm>
          <a:prstGeom prst="rect">
            <a:avLst/>
          </a:prstGeom>
        </p:spPr>
      </p:pic>
    </p:spTree>
    <p:extLst>
      <p:ext uri="{BB962C8B-B14F-4D97-AF65-F5344CB8AC3E}">
        <p14:creationId xmlns:p14="http://schemas.microsoft.com/office/powerpoint/2010/main" val="21092366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6,1219189120,C:\Documents and Settings\cara sidman\Desktop\NEW LECTURES\LECTUREch05_PPT\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7,1219189120,C:\Documents and Settings\cara sidman\Desktop\NEW LECTURES\LECTUREch05_PPT\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8,1219189120,C:\Documents and Settings\cara sidman\Desktop\NEW LECTURES\LECTUREch05_PPT\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1,1219189120,C:\Documents and Settings\cara sidman\Desktop\NEW LECTURES\LECTUREch05_PPT\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2273</Words>
  <Application>Microsoft Macintosh PowerPoint</Application>
  <PresentationFormat>Widescreen</PresentationFormat>
  <Paragraphs>186</Paragraphs>
  <Slides>13</Slides>
  <Notes>12</Notes>
  <HiddenSlides>0</HiddenSlides>
  <MMClips>9</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 Black</vt:lpstr>
      <vt:lpstr>Calibri</vt:lpstr>
      <vt:lpstr>Calibri Light</vt:lpstr>
      <vt:lpstr>Times New Roman</vt:lpstr>
      <vt:lpstr>Wingdings</vt:lpstr>
      <vt:lpstr>Office Theme</vt:lpstr>
      <vt:lpstr>Clip</vt:lpstr>
      <vt:lpstr>Information Needed to Complete the Exercise Plan and Presentation Parts 1 and Parts 2</vt:lpstr>
      <vt:lpstr>FITT Formula</vt:lpstr>
      <vt:lpstr>Physical Activity Target Zone</vt:lpstr>
      <vt:lpstr>Physical Activity Pyramid</vt:lpstr>
      <vt:lpstr>STEP 1 Moderate Activities</vt:lpstr>
      <vt:lpstr>STEP 2 Vigorous Aerobic Activity</vt:lpstr>
      <vt:lpstr>STEP 3 Vigorous sports &amp; recreation activities</vt:lpstr>
      <vt:lpstr>STEP 4 Muscle Fitness Exercises</vt:lpstr>
      <vt:lpstr>STEP 5  Flexibility Exercises</vt:lpstr>
      <vt:lpstr>Principles from the  Physical Activity Pyramid</vt:lpstr>
      <vt:lpstr>Physical Activity Patterns</vt:lpstr>
      <vt:lpstr>Physical Fitness Standards</vt:lpstr>
      <vt:lpstr>How Much is Enough?: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Needed to Complete the Exercise Plan and Presentation Parts 1 and Parts 2</dc:title>
  <dc:creator>Todd Rygh</dc:creator>
  <cp:lastModifiedBy>Todd Rygh</cp:lastModifiedBy>
  <cp:revision>1</cp:revision>
  <dcterms:created xsi:type="dcterms:W3CDTF">2021-03-15T21:49:45Z</dcterms:created>
  <dcterms:modified xsi:type="dcterms:W3CDTF">2021-03-15T21:51:15Z</dcterms:modified>
</cp:coreProperties>
</file>