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96" r:id="rId4"/>
  </p:sldMasterIdLst>
  <p:sldIdLst>
    <p:sldId id="256" r:id="rId5"/>
    <p:sldId id="257" r:id="rId6"/>
    <p:sldId id="259" r:id="rId7"/>
    <p:sldId id="258" r:id="rId8"/>
    <p:sldId id="260" r:id="rId9"/>
  </p:sldIdLst>
  <p:sldSz cx="100584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1" autoAdjust="0"/>
    <p:restoredTop sz="94660"/>
  </p:normalViewPr>
  <p:slideViewPr>
    <p:cSldViewPr snapToGrid="0">
      <p:cViewPr varScale="1">
        <p:scale>
          <a:sx n="66" d="100"/>
          <a:sy n="66" d="100"/>
        </p:scale>
        <p:origin x="133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1272011"/>
            <a:ext cx="8549640" cy="2705947"/>
          </a:xfrm>
        </p:spPr>
        <p:txBody>
          <a:bodyPr anchor="b"/>
          <a:lstStyle>
            <a:lvl1pPr algn="ctr">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1257300" y="4082310"/>
            <a:ext cx="7543800" cy="1876530"/>
          </a:xfrm>
        </p:spPr>
        <p:txBody>
          <a:bodyPr/>
          <a:lstStyle>
            <a:lvl1pPr marL="0" indent="0" algn="ctr">
              <a:buNone/>
              <a:defRPr sz="264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2AC39B-AEF8-47A6-997C-02F38BF17500}"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7A91BD-2D30-4D1B-B388-0538F34CA7E2}" type="slidenum">
              <a:rPr lang="en-US" smtClean="0"/>
              <a:t>‹#›</a:t>
            </a:fld>
            <a:endParaRPr lang="en-US"/>
          </a:p>
        </p:txBody>
      </p:sp>
    </p:spTree>
    <p:extLst>
      <p:ext uri="{BB962C8B-B14F-4D97-AF65-F5344CB8AC3E}">
        <p14:creationId xmlns:p14="http://schemas.microsoft.com/office/powerpoint/2010/main" val="1663383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2AC39B-AEF8-47A6-997C-02F38BF17500}"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7A91BD-2D30-4D1B-B388-0538F34CA7E2}" type="slidenum">
              <a:rPr lang="en-US" smtClean="0"/>
              <a:t>‹#›</a:t>
            </a:fld>
            <a:endParaRPr lang="en-US"/>
          </a:p>
        </p:txBody>
      </p:sp>
    </p:spTree>
    <p:extLst>
      <p:ext uri="{BB962C8B-B14F-4D97-AF65-F5344CB8AC3E}">
        <p14:creationId xmlns:p14="http://schemas.microsoft.com/office/powerpoint/2010/main" val="3518147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6277" y="1937705"/>
            <a:ext cx="8675370" cy="3233102"/>
          </a:xfrm>
        </p:spPr>
        <p:txBody>
          <a:bodyPr anchor="b"/>
          <a:lstStyle>
            <a:lvl1pPr>
              <a:defRPr sz="6600"/>
            </a:lvl1pPr>
          </a:lstStyle>
          <a:p>
            <a:r>
              <a:rPr lang="en-US" smtClean="0"/>
              <a:t>Click to edit Master title style</a:t>
            </a:r>
            <a:endParaRPr lang="en-US" dirty="0"/>
          </a:p>
        </p:txBody>
      </p:sp>
      <p:sp>
        <p:nvSpPr>
          <p:cNvPr id="3" name="Text Placeholder 2"/>
          <p:cNvSpPr>
            <a:spLocks noGrp="1"/>
          </p:cNvSpPr>
          <p:nvPr>
            <p:ph type="body" idx="1"/>
          </p:nvPr>
        </p:nvSpPr>
        <p:spPr>
          <a:xfrm>
            <a:off x="686277" y="5201393"/>
            <a:ext cx="8675370" cy="1700212"/>
          </a:xfrm>
        </p:spPr>
        <p:txBody>
          <a:bodyPr/>
          <a:lstStyle>
            <a:lvl1pPr marL="0" indent="0">
              <a:buNone/>
              <a:defRPr sz="2640">
                <a:solidFill>
                  <a:schemeClr val="tx1"/>
                </a:solidFill>
              </a:defRPr>
            </a:lvl1pPr>
            <a:lvl2pPr marL="502920" indent="0">
              <a:buNone/>
              <a:defRPr sz="2200">
                <a:solidFill>
                  <a:schemeClr val="tx1">
                    <a:tint val="75000"/>
                  </a:schemeClr>
                </a:solidFill>
              </a:defRPr>
            </a:lvl2pPr>
            <a:lvl3pPr marL="1005840" indent="0">
              <a:buNone/>
              <a:defRPr sz="1980">
                <a:solidFill>
                  <a:schemeClr val="tx1">
                    <a:tint val="75000"/>
                  </a:schemeClr>
                </a:solidFill>
              </a:defRPr>
            </a:lvl3pPr>
            <a:lvl4pPr marL="1508760" indent="0">
              <a:buNone/>
              <a:defRPr sz="1760">
                <a:solidFill>
                  <a:schemeClr val="tx1">
                    <a:tint val="75000"/>
                  </a:schemeClr>
                </a:solidFill>
              </a:defRPr>
            </a:lvl4pPr>
            <a:lvl5pPr marL="2011680" indent="0">
              <a:buNone/>
              <a:defRPr sz="1760">
                <a:solidFill>
                  <a:schemeClr val="tx1">
                    <a:tint val="75000"/>
                  </a:schemeClr>
                </a:solidFill>
              </a:defRPr>
            </a:lvl5pPr>
            <a:lvl6pPr marL="2514600" indent="0">
              <a:buNone/>
              <a:defRPr sz="1760">
                <a:solidFill>
                  <a:schemeClr val="tx1">
                    <a:tint val="75000"/>
                  </a:schemeClr>
                </a:solidFill>
              </a:defRPr>
            </a:lvl6pPr>
            <a:lvl7pPr marL="3017520" indent="0">
              <a:buNone/>
              <a:defRPr sz="1760">
                <a:solidFill>
                  <a:schemeClr val="tx1">
                    <a:tint val="75000"/>
                  </a:schemeClr>
                </a:solidFill>
              </a:defRPr>
            </a:lvl7pPr>
            <a:lvl8pPr marL="3520440" indent="0">
              <a:buNone/>
              <a:defRPr sz="1760">
                <a:solidFill>
                  <a:schemeClr val="tx1">
                    <a:tint val="75000"/>
                  </a:schemeClr>
                </a:solidFill>
              </a:defRPr>
            </a:lvl8pPr>
            <a:lvl9pPr marL="4023360" indent="0">
              <a:buNone/>
              <a:defRPr sz="176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2AC39B-AEF8-47A6-997C-02F38BF17500}"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7A91BD-2D30-4D1B-B388-0538F34CA7E2}" type="slidenum">
              <a:rPr lang="en-US" smtClean="0"/>
              <a:t>‹#›</a:t>
            </a:fld>
            <a:endParaRPr lang="en-US"/>
          </a:p>
        </p:txBody>
      </p:sp>
    </p:spTree>
    <p:extLst>
      <p:ext uri="{BB962C8B-B14F-4D97-AF65-F5344CB8AC3E}">
        <p14:creationId xmlns:p14="http://schemas.microsoft.com/office/powerpoint/2010/main" val="687354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91515" y="2069042"/>
            <a:ext cx="4274820" cy="49315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2065" y="2069042"/>
            <a:ext cx="4274820" cy="49315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2AC39B-AEF8-47A6-997C-02F38BF17500}"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7A91BD-2D30-4D1B-B388-0538F34CA7E2}" type="slidenum">
              <a:rPr lang="en-US" smtClean="0"/>
              <a:t>‹#›</a:t>
            </a:fld>
            <a:endParaRPr lang="en-US"/>
          </a:p>
        </p:txBody>
      </p:sp>
    </p:spTree>
    <p:extLst>
      <p:ext uri="{BB962C8B-B14F-4D97-AF65-F5344CB8AC3E}">
        <p14:creationId xmlns:p14="http://schemas.microsoft.com/office/powerpoint/2010/main" val="531661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825" y="413810"/>
            <a:ext cx="8675370" cy="1502305"/>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92826" y="1905318"/>
            <a:ext cx="4255174"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smtClean="0"/>
              <a:t>Click to edit Master text styles</a:t>
            </a:r>
          </a:p>
        </p:txBody>
      </p:sp>
      <p:sp>
        <p:nvSpPr>
          <p:cNvPr id="4" name="Content Placeholder 3"/>
          <p:cNvSpPr>
            <a:spLocks noGrp="1"/>
          </p:cNvSpPr>
          <p:nvPr>
            <p:ph sz="half" idx="2"/>
          </p:nvPr>
        </p:nvSpPr>
        <p:spPr>
          <a:xfrm>
            <a:off x="692826" y="2839085"/>
            <a:ext cx="4255174" cy="417586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2066" y="1905318"/>
            <a:ext cx="4276130"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smtClean="0"/>
              <a:t>Click to edit Master text styles</a:t>
            </a:r>
          </a:p>
        </p:txBody>
      </p:sp>
      <p:sp>
        <p:nvSpPr>
          <p:cNvPr id="6" name="Content Placeholder 5"/>
          <p:cNvSpPr>
            <a:spLocks noGrp="1"/>
          </p:cNvSpPr>
          <p:nvPr>
            <p:ph sz="quarter" idx="4"/>
          </p:nvPr>
        </p:nvSpPr>
        <p:spPr>
          <a:xfrm>
            <a:off x="5092066" y="2839085"/>
            <a:ext cx="4276130" cy="417586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2AC39B-AEF8-47A6-997C-02F38BF17500}" type="datetimeFigureOut">
              <a:rPr lang="en-US" smtClean="0"/>
              <a:t>8/26/2019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7A91BD-2D30-4D1B-B388-0538F34CA7E2}" type="slidenum">
              <a:rPr lang="en-US" smtClean="0"/>
              <a:t>‹#›</a:t>
            </a:fld>
            <a:endParaRPr lang="en-US"/>
          </a:p>
        </p:txBody>
      </p:sp>
    </p:spTree>
    <p:extLst>
      <p:ext uri="{BB962C8B-B14F-4D97-AF65-F5344CB8AC3E}">
        <p14:creationId xmlns:p14="http://schemas.microsoft.com/office/powerpoint/2010/main" val="1815779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2AC39B-AEF8-47A6-997C-02F38BF17500}" type="datetimeFigureOut">
              <a:rPr lang="en-US" smtClean="0"/>
              <a:t>8/26/2019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7A91BD-2D30-4D1B-B388-0538F34CA7E2}" type="slidenum">
              <a:rPr lang="en-US" smtClean="0"/>
              <a:t>‹#›</a:t>
            </a:fld>
            <a:endParaRPr lang="en-US"/>
          </a:p>
        </p:txBody>
      </p:sp>
    </p:spTree>
    <p:extLst>
      <p:ext uri="{BB962C8B-B14F-4D97-AF65-F5344CB8AC3E}">
        <p14:creationId xmlns:p14="http://schemas.microsoft.com/office/powerpoint/2010/main" val="3072181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2AC39B-AEF8-47A6-997C-02F38BF17500}" type="datetimeFigureOut">
              <a:rPr lang="en-US" smtClean="0"/>
              <a:t>8/26/2019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7A91BD-2D30-4D1B-B388-0538F34CA7E2}" type="slidenum">
              <a:rPr lang="en-US" smtClean="0"/>
              <a:t>‹#›</a:t>
            </a:fld>
            <a:endParaRPr lang="en-US"/>
          </a:p>
        </p:txBody>
      </p:sp>
    </p:spTree>
    <p:extLst>
      <p:ext uri="{BB962C8B-B14F-4D97-AF65-F5344CB8AC3E}">
        <p14:creationId xmlns:p14="http://schemas.microsoft.com/office/powerpoint/2010/main" val="973818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2AC39B-AEF8-47A6-997C-02F38BF17500}" type="datetimeFigureOut">
              <a:rPr lang="en-US" smtClean="0"/>
              <a:t>8/26/2019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7A91BD-2D30-4D1B-B388-0538F34CA7E2}" type="slidenum">
              <a:rPr lang="en-US" smtClean="0"/>
              <a:t>‹#›</a:t>
            </a:fld>
            <a:endParaRPr lang="en-US"/>
          </a:p>
        </p:txBody>
      </p:sp>
      <p:sp>
        <p:nvSpPr>
          <p:cNvPr id="7" name="Title 1">
            <a:extLst>
              <a:ext uri="{FF2B5EF4-FFF2-40B4-BE49-F238E27FC236}">
                <a16:creationId xmlns:a16="http://schemas.microsoft.com/office/drawing/2014/main" xmlns="" id="{783A5797-F8E3-4FC5-A2FA-6511E5713558}"/>
              </a:ext>
            </a:extLst>
          </p:cNvPr>
          <p:cNvSpPr>
            <a:spLocks noGrp="1"/>
          </p:cNvSpPr>
          <p:nvPr>
            <p:ph type="title"/>
          </p:nvPr>
        </p:nvSpPr>
        <p:spPr>
          <a:xfrm>
            <a:off x="281321" y="749264"/>
            <a:ext cx="4942432" cy="1303337"/>
          </a:xfrm>
        </p:spPr>
        <p:txBody>
          <a:bodyPr>
            <a:noAutofit/>
          </a:bodyPr>
          <a:lstStyle>
            <a:lvl1pPr>
              <a:defRPr sz="4800">
                <a:solidFill>
                  <a:schemeClr val="bg1"/>
                </a:solidFill>
                <a:latin typeface="Segoe UI Semibold" panose="020B0702040204020203" pitchFamily="34" charset="0"/>
                <a:cs typeface="Segoe UI Semibold" panose="020B0702040204020203"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418741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2AC39B-AEF8-47A6-997C-02F38BF17500}" type="datetimeFigureOut">
              <a:rPr lang="en-US" smtClean="0"/>
              <a:t>8/26/2019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7A91BD-2D30-4D1B-B388-0538F34CA7E2}" type="slidenum">
              <a:rPr lang="en-US" smtClean="0"/>
              <a:t>‹#›</a:t>
            </a:fld>
            <a:endParaRPr lang="en-US"/>
          </a:p>
        </p:txBody>
      </p:sp>
      <p:sp>
        <p:nvSpPr>
          <p:cNvPr id="6" name="Title 1">
            <a:extLst>
              <a:ext uri="{FF2B5EF4-FFF2-40B4-BE49-F238E27FC236}">
                <a16:creationId xmlns:a16="http://schemas.microsoft.com/office/drawing/2014/main" xmlns="" id="{EFF044CA-FAFA-47D9-BC6F-4024DF5852AB}"/>
              </a:ext>
            </a:extLst>
          </p:cNvPr>
          <p:cNvSpPr>
            <a:spLocks noGrp="1"/>
          </p:cNvSpPr>
          <p:nvPr>
            <p:ph type="title"/>
          </p:nvPr>
        </p:nvSpPr>
        <p:spPr>
          <a:xfrm>
            <a:off x="360773" y="504921"/>
            <a:ext cx="9152877" cy="633216"/>
          </a:xfrm>
        </p:spPr>
        <p:txBody>
          <a:bodyPr>
            <a:normAutofit/>
          </a:bodyPr>
          <a:lstStyle>
            <a:lvl1pPr>
              <a:defRPr sz="2400" b="1">
                <a:latin typeface="Segoe UI" panose="020B0502040204020203" pitchFamily="34" charset="0"/>
                <a:cs typeface="Segoe UI" panose="020B0502040204020203"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354798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smtClean="0"/>
              <a:t>Click to edit Master title style</a:t>
            </a:r>
            <a:endParaRPr lang="en-US" dirty="0"/>
          </a:p>
        </p:txBody>
      </p:sp>
      <p:sp>
        <p:nvSpPr>
          <p:cNvPr id="3" name="Content Placeholder 2"/>
          <p:cNvSpPr>
            <a:spLocks noGrp="1"/>
          </p:cNvSpPr>
          <p:nvPr>
            <p:ph idx="1"/>
          </p:nvPr>
        </p:nvSpPr>
        <p:spPr>
          <a:xfrm>
            <a:off x="4276130" y="1119083"/>
            <a:ext cx="5092065" cy="5523442"/>
          </a:xfrm>
        </p:spPr>
        <p:txBody>
          <a:bodyPr/>
          <a:lstStyle>
            <a:lvl1pPr>
              <a:defRPr sz="3520"/>
            </a:lvl1pPr>
            <a:lvl2pPr>
              <a:defRPr sz="3080"/>
            </a:lvl2pPr>
            <a:lvl3pPr>
              <a:defRPr sz="264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2AC39B-AEF8-47A6-997C-02F38BF17500}"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7A91BD-2D30-4D1B-B388-0538F34CA7E2}" type="slidenum">
              <a:rPr lang="en-US" smtClean="0"/>
              <a:t>‹#›</a:t>
            </a:fld>
            <a:endParaRPr lang="en-US"/>
          </a:p>
        </p:txBody>
      </p:sp>
    </p:spTree>
    <p:extLst>
      <p:ext uri="{BB962C8B-B14F-4D97-AF65-F5344CB8AC3E}">
        <p14:creationId xmlns:p14="http://schemas.microsoft.com/office/powerpoint/2010/main" val="3326977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276130" y="1119083"/>
            <a:ext cx="5092065" cy="5523442"/>
          </a:xfrm>
        </p:spPr>
        <p:txBody>
          <a:bodyPr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smtClean="0"/>
              <a:t>Click icon to add picture</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2AC39B-AEF8-47A6-997C-02F38BF17500}"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7A91BD-2D30-4D1B-B388-0538F34CA7E2}" type="slidenum">
              <a:rPr lang="en-US" smtClean="0"/>
              <a:t>‹#›</a:t>
            </a:fld>
            <a:endParaRPr lang="en-US"/>
          </a:p>
        </p:txBody>
      </p:sp>
    </p:spTree>
    <p:extLst>
      <p:ext uri="{BB962C8B-B14F-4D97-AF65-F5344CB8AC3E}">
        <p14:creationId xmlns:p14="http://schemas.microsoft.com/office/powerpoint/2010/main" val="2076399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E82AC39B-AEF8-47A6-997C-02F38BF17500}" type="datetimeFigureOut">
              <a:rPr lang="en-US" smtClean="0"/>
              <a:t>8/26/2019</a:t>
            </a:fld>
            <a:endParaRPr lang="en-US"/>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E07A91BD-2D30-4D1B-B388-0538F34CA7E2}" type="slidenum">
              <a:rPr lang="en-US" smtClean="0"/>
              <a:t>‹#›</a:t>
            </a:fld>
            <a:endParaRPr lang="en-US"/>
          </a:p>
        </p:txBody>
      </p:sp>
    </p:spTree>
    <p:extLst>
      <p:ext uri="{BB962C8B-B14F-4D97-AF65-F5344CB8AC3E}">
        <p14:creationId xmlns:p14="http://schemas.microsoft.com/office/powerpoint/2010/main" val="246443806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8" r:id="rId8"/>
    <p:sldLayoutId id="2147483709" r:id="rId9"/>
    <p:sldLayoutId id="2147483704" r:id="rId10"/>
    <p:sldLayoutId id="2147483705" r:id="rId11"/>
  </p:sldLayoutIdLst>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ttangolo 4">
            <a:extLst>
              <a:ext uri="{FF2B5EF4-FFF2-40B4-BE49-F238E27FC236}">
                <a16:creationId xmlns:a16="http://schemas.microsoft.com/office/drawing/2014/main" xmlns="" id="{BAC6A0F5-7623-499D-9CF6-293E2B9D438C}"/>
              </a:ext>
              <a:ext uri="{C183D7F6-B498-43B3-948B-1728B52AA6E4}">
                <adec:decorative xmlns:adec="http://schemas.microsoft.com/office/drawing/2017/decorative" xmlns="" val="1"/>
              </a:ext>
            </a:extLst>
          </p:cNvPr>
          <p:cNvSpPr/>
          <p:nvPr/>
        </p:nvSpPr>
        <p:spPr>
          <a:xfrm>
            <a:off x="264822" y="492176"/>
            <a:ext cx="9590377" cy="3132961"/>
          </a:xfrm>
          <a:prstGeom prst="rect">
            <a:avLst/>
          </a:prstGeom>
          <a:solidFill>
            <a:srgbClr val="D83B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2550" tIns="31277" rIns="62550" bIns="31277" numCol="1" spcCol="0" rtlCol="0" fromWordArt="0" anchor="ctr" anchorCtr="0" forceAA="0" compatLnSpc="1">
            <a:prstTxWarp prst="textNoShape">
              <a:avLst/>
            </a:prstTxWarp>
            <a:noAutofit/>
          </a:bodyPr>
          <a:lstStyle/>
          <a:p>
            <a:pPr algn="ctr"/>
            <a:endParaRPr lang="en-US" sz="1229" dirty="0"/>
          </a:p>
        </p:txBody>
      </p:sp>
      <p:sp>
        <p:nvSpPr>
          <p:cNvPr id="3" name="Title 2">
            <a:extLst>
              <a:ext uri="{FF2B5EF4-FFF2-40B4-BE49-F238E27FC236}">
                <a16:creationId xmlns:a16="http://schemas.microsoft.com/office/drawing/2014/main" xmlns="" id="{4349519B-79AB-4D6E-804F-6C6A22B18323}"/>
              </a:ext>
            </a:extLst>
          </p:cNvPr>
          <p:cNvSpPr>
            <a:spLocks noGrp="1"/>
          </p:cNvSpPr>
          <p:nvPr>
            <p:ph type="title"/>
          </p:nvPr>
        </p:nvSpPr>
        <p:spPr>
          <a:xfrm>
            <a:off x="78121" y="723684"/>
            <a:ext cx="4942432" cy="1303337"/>
          </a:xfrm>
        </p:spPr>
        <p:txBody>
          <a:bodyPr/>
          <a:lstStyle/>
          <a:p>
            <a:r>
              <a:rPr lang="en-US" kern="1500" spc="-83" dirty="0" smtClean="0"/>
              <a:t>PERSUASION</a:t>
            </a:r>
            <a:r>
              <a:rPr lang="en-US" kern="1500" spc="-83" dirty="0"/>
              <a:t/>
            </a:r>
            <a:br>
              <a:rPr lang="en-US" kern="1500" spc="-83" dirty="0"/>
            </a:br>
            <a:endParaRPr lang="en-US" dirty="0"/>
          </a:p>
        </p:txBody>
      </p:sp>
      <p:sp>
        <p:nvSpPr>
          <p:cNvPr id="53" name="CasellaDiTesto 30">
            <a:extLst>
              <a:ext uri="{FF2B5EF4-FFF2-40B4-BE49-F238E27FC236}">
                <a16:creationId xmlns:a16="http://schemas.microsoft.com/office/drawing/2014/main" xmlns="" id="{200F6693-B23F-484F-872C-C27F145F3055}"/>
              </a:ext>
            </a:extLst>
          </p:cNvPr>
          <p:cNvSpPr txBox="1"/>
          <p:nvPr/>
        </p:nvSpPr>
        <p:spPr>
          <a:xfrm>
            <a:off x="264823" y="1548640"/>
            <a:ext cx="6316458" cy="1733808"/>
          </a:xfrm>
          <a:prstGeom prst="rect">
            <a:avLst/>
          </a:prstGeom>
          <a:noFill/>
        </p:spPr>
        <p:txBody>
          <a:bodyPr wrap="square" rtlCol="0">
            <a:spAutoFit/>
          </a:bodyPr>
          <a:lstStyle/>
          <a:p>
            <a:pPr>
              <a:lnSpc>
                <a:spcPts val="1556"/>
              </a:lnSpc>
            </a:pPr>
            <a:r>
              <a:rPr lang="en-US" sz="2400" dirty="0" smtClean="0">
                <a:solidFill>
                  <a:schemeClr val="bg1"/>
                </a:solidFill>
                <a:latin typeface="Rockwell Extra Bold" panose="02060903040505020403" pitchFamily="18" charset="0"/>
                <a:cs typeface="Segoe UI" panose="020B0502040204020203" pitchFamily="34" charset="0"/>
              </a:rPr>
              <a:t>There are three main modes of persuasion.</a:t>
            </a:r>
          </a:p>
          <a:p>
            <a:pPr>
              <a:lnSpc>
                <a:spcPts val="1556"/>
              </a:lnSpc>
            </a:pPr>
            <a:endParaRPr lang="en-US" sz="2400" dirty="0" smtClean="0">
              <a:solidFill>
                <a:schemeClr val="bg1"/>
              </a:solidFill>
              <a:latin typeface="Rockwell Extra Bold" panose="02060903040505020403" pitchFamily="18" charset="0"/>
              <a:cs typeface="Segoe UI" panose="020B0502040204020203" pitchFamily="34" charset="0"/>
            </a:endParaRPr>
          </a:p>
          <a:p>
            <a:pPr>
              <a:lnSpc>
                <a:spcPts val="1556"/>
              </a:lnSpc>
            </a:pPr>
            <a:r>
              <a:rPr lang="en-US" sz="2400" dirty="0" smtClean="0">
                <a:solidFill>
                  <a:schemeClr val="bg1"/>
                </a:solidFill>
                <a:latin typeface="Rockwell Extra Bold" panose="02060903040505020403" pitchFamily="18" charset="0"/>
                <a:cs typeface="Segoe UI" panose="020B0502040204020203" pitchFamily="34" charset="0"/>
              </a:rPr>
              <a:t>Persuasion is a process whereby one is able to influence an individual or a group’s attitude or behavior regarding an issue</a:t>
            </a:r>
          </a:p>
          <a:p>
            <a:pPr>
              <a:lnSpc>
                <a:spcPts val="1556"/>
              </a:lnSpc>
            </a:pPr>
            <a:endParaRPr lang="en-US" sz="2400" dirty="0">
              <a:solidFill>
                <a:schemeClr val="bg1"/>
              </a:solidFill>
              <a:latin typeface="Rockwell Extra Bold" panose="02060903040505020403" pitchFamily="18" charset="0"/>
              <a:cs typeface="Segoe UI" panose="020B0502040204020203" pitchFamily="34" charset="0"/>
            </a:endParaRPr>
          </a:p>
        </p:txBody>
      </p:sp>
      <p:sp>
        <p:nvSpPr>
          <p:cNvPr id="54" name="CasellaDiTesto 15">
            <a:extLst>
              <a:ext uri="{FF2B5EF4-FFF2-40B4-BE49-F238E27FC236}">
                <a16:creationId xmlns:a16="http://schemas.microsoft.com/office/drawing/2014/main" xmlns="" id="{AB38EF5A-1266-4C7E-8264-0032ACA01708}"/>
              </a:ext>
            </a:extLst>
          </p:cNvPr>
          <p:cNvSpPr txBox="1"/>
          <p:nvPr/>
        </p:nvSpPr>
        <p:spPr>
          <a:xfrm>
            <a:off x="264821" y="3588784"/>
            <a:ext cx="4296229" cy="1200329"/>
          </a:xfrm>
          <a:prstGeom prst="rect">
            <a:avLst/>
          </a:prstGeom>
          <a:noFill/>
        </p:spPr>
        <p:txBody>
          <a:bodyPr wrap="square" rtlCol="0">
            <a:spAutoFit/>
          </a:bodyPr>
          <a:lstStyle/>
          <a:p>
            <a:pPr>
              <a:lnSpc>
                <a:spcPct val="150000"/>
              </a:lnSpc>
            </a:pPr>
            <a:r>
              <a:rPr lang="en-US" sz="2400" b="1" dirty="0" smtClean="0">
                <a:latin typeface="Segoe UI" panose="020B0502040204020203" pitchFamily="34" charset="0"/>
                <a:ea typeface="Segoe UI" panose="020B0502040204020203" pitchFamily="34" charset="0"/>
                <a:cs typeface="Segoe UI" panose="020B0502040204020203" pitchFamily="34" charset="0"/>
              </a:rPr>
              <a:t>ethos</a:t>
            </a:r>
          </a:p>
          <a:p>
            <a:pPr>
              <a:lnSpc>
                <a:spcPct val="150000"/>
              </a:lnSpc>
            </a:pPr>
            <a:endParaRPr lang="en-US" sz="2400" b="1" dirty="0">
              <a:latin typeface="Segoe UI" panose="020B0502040204020203" pitchFamily="34" charset="0"/>
              <a:ea typeface="Segoe UI" panose="020B0502040204020203" pitchFamily="34" charset="0"/>
              <a:cs typeface="Segoe UI" panose="020B0502040204020203" pitchFamily="34" charset="0"/>
            </a:endParaRPr>
          </a:p>
        </p:txBody>
      </p:sp>
      <p:sp>
        <p:nvSpPr>
          <p:cNvPr id="56" name="CasellaDiTesto 24">
            <a:extLst>
              <a:ext uri="{FF2B5EF4-FFF2-40B4-BE49-F238E27FC236}">
                <a16:creationId xmlns:a16="http://schemas.microsoft.com/office/drawing/2014/main" xmlns="" id="{AE12625D-DAA2-44A7-BEE4-8740C4747BDE}"/>
              </a:ext>
            </a:extLst>
          </p:cNvPr>
          <p:cNvSpPr txBox="1"/>
          <p:nvPr/>
        </p:nvSpPr>
        <p:spPr>
          <a:xfrm>
            <a:off x="1104113" y="4995555"/>
            <a:ext cx="4417626" cy="1054135"/>
          </a:xfrm>
          <a:prstGeom prst="rect">
            <a:avLst/>
          </a:prstGeom>
          <a:noFill/>
        </p:spPr>
        <p:txBody>
          <a:bodyPr wrap="square" rtlCol="0">
            <a:spAutoFit/>
          </a:bodyPr>
          <a:lstStyle/>
          <a:p>
            <a:pPr>
              <a:lnSpc>
                <a:spcPts val="1457"/>
              </a:lnSpc>
            </a:pPr>
            <a:r>
              <a:rPr lang="en-US" sz="1600" b="1" dirty="0" smtClean="0">
                <a:latin typeface="Segoe Pro" panose="020B0502040504020203" pitchFamily="34" charset="0"/>
                <a:ea typeface="Segoe UI" panose="020B0502040204020203" pitchFamily="34" charset="0"/>
                <a:cs typeface="Segoe UI" panose="020B0502040204020203" pitchFamily="34" charset="0"/>
              </a:rPr>
              <a:t>This means the personality of the persuading personnel. Their credibility or ability to appeal means a lot a far as achieving the objectives of the process is to be achieved.</a:t>
            </a:r>
            <a:endParaRPr lang="en-US" sz="1600" b="1" dirty="0">
              <a:latin typeface="Segoe Pro" panose="020B0502040504020203" pitchFamily="34" charset="0"/>
              <a:ea typeface="Segoe UI" panose="020B0502040204020203" pitchFamily="34" charset="0"/>
              <a:cs typeface="Segoe UI" panose="020B0502040204020203" pitchFamily="34" charset="0"/>
            </a:endParaRPr>
          </a:p>
        </p:txBody>
      </p:sp>
      <p:sp>
        <p:nvSpPr>
          <p:cNvPr id="47" name="CasellaDiTesto 24">
            <a:extLst>
              <a:ext uri="{FF2B5EF4-FFF2-40B4-BE49-F238E27FC236}">
                <a16:creationId xmlns:a16="http://schemas.microsoft.com/office/drawing/2014/main" xmlns="" id="{92FBA182-87DA-4565-9B47-ADF1CD720188}"/>
              </a:ext>
            </a:extLst>
          </p:cNvPr>
          <p:cNvSpPr txBox="1"/>
          <p:nvPr/>
        </p:nvSpPr>
        <p:spPr>
          <a:xfrm>
            <a:off x="1047083" y="6193284"/>
            <a:ext cx="4417626" cy="1054135"/>
          </a:xfrm>
          <a:prstGeom prst="rect">
            <a:avLst/>
          </a:prstGeom>
          <a:noFill/>
        </p:spPr>
        <p:txBody>
          <a:bodyPr wrap="square" rtlCol="0">
            <a:spAutoFit/>
          </a:bodyPr>
          <a:lstStyle/>
          <a:p>
            <a:pPr>
              <a:lnSpc>
                <a:spcPts val="1457"/>
              </a:lnSpc>
            </a:pPr>
            <a:r>
              <a:rPr lang="en-US" sz="1600" b="1" dirty="0" smtClean="0">
                <a:latin typeface="Segoe Pro" panose="020B0502040504020203" pitchFamily="34" charset="0"/>
                <a:ea typeface="Segoe UI" panose="020B0502040204020203" pitchFamily="34" charset="0"/>
                <a:cs typeface="Segoe UI" panose="020B0502040204020203" pitchFamily="34" charset="0"/>
              </a:rPr>
              <a:t>The issue is that it appeals to the way the appealing is being done. The person who is persuading must do that in an ethical way and with high level of professionalism.( </a:t>
            </a:r>
            <a:r>
              <a:rPr lang="en-US" sz="1600" b="1" dirty="0"/>
              <a:t>Lin, W. A. N. G. </a:t>
            </a:r>
            <a:r>
              <a:rPr lang="en-US" sz="1600" b="1" dirty="0" smtClean="0"/>
              <a:t>106)</a:t>
            </a:r>
            <a:endParaRPr lang="en-US" sz="1600" b="1" dirty="0">
              <a:latin typeface="Segoe Pro" panose="020B0502040504020203" pitchFamily="34" charset="0"/>
              <a:ea typeface="Segoe UI" panose="020B0502040204020203" pitchFamily="34" charset="0"/>
              <a:cs typeface="Segoe UI" panose="020B0502040204020203" pitchFamily="34" charset="0"/>
            </a:endParaRPr>
          </a:p>
        </p:txBody>
      </p:sp>
      <p:sp>
        <p:nvSpPr>
          <p:cNvPr id="60" name="CasellaDiTesto 24">
            <a:extLst>
              <a:ext uri="{FF2B5EF4-FFF2-40B4-BE49-F238E27FC236}">
                <a16:creationId xmlns:a16="http://schemas.microsoft.com/office/drawing/2014/main" xmlns="" id="{F0106BE8-49D0-4BB8-B40E-5BDEC2D1720A}"/>
              </a:ext>
            </a:extLst>
          </p:cNvPr>
          <p:cNvSpPr txBox="1"/>
          <p:nvPr/>
        </p:nvSpPr>
        <p:spPr>
          <a:xfrm>
            <a:off x="1104113" y="11250993"/>
            <a:ext cx="4417626" cy="284693"/>
          </a:xfrm>
          <a:prstGeom prst="rect">
            <a:avLst/>
          </a:prstGeom>
          <a:noFill/>
        </p:spPr>
        <p:txBody>
          <a:bodyPr wrap="square" rtlCol="0">
            <a:spAutoFit/>
          </a:bodyPr>
          <a:lstStyle/>
          <a:p>
            <a:pPr>
              <a:lnSpc>
                <a:spcPts val="1457"/>
              </a:lnSpc>
            </a:pPr>
            <a:endParaRPr lang="en-US" sz="1400" dirty="0">
              <a:latin typeface="Segoe Pro" panose="020B0502040504020203" pitchFamily="34" charset="0"/>
              <a:ea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9179" y="4995555"/>
            <a:ext cx="2915643" cy="2189016"/>
          </a:xfrm>
          <a:prstGeom prst="rect">
            <a:avLst/>
          </a:prstGeom>
        </p:spPr>
      </p:pic>
    </p:spTree>
    <p:extLst>
      <p:ext uri="{BB962C8B-B14F-4D97-AF65-F5344CB8AC3E}">
        <p14:creationId xmlns:p14="http://schemas.microsoft.com/office/powerpoint/2010/main" val="2328055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EFA0F08A-1019-4F10-9D5F-A37DFA4674D3}"/>
              </a:ext>
            </a:extLst>
          </p:cNvPr>
          <p:cNvSpPr>
            <a:spLocks noGrp="1"/>
          </p:cNvSpPr>
          <p:nvPr>
            <p:ph type="title"/>
          </p:nvPr>
        </p:nvSpPr>
        <p:spPr>
          <a:xfrm>
            <a:off x="391796" y="490406"/>
            <a:ext cx="9318427" cy="4763765"/>
          </a:xfrm>
        </p:spPr>
        <p:txBody>
          <a:bodyPr>
            <a:normAutofit/>
          </a:bodyPr>
          <a:lstStyle/>
          <a:p>
            <a:r>
              <a:rPr lang="en-US" dirty="0" smtClean="0">
                <a:ea typeface="Segoe UI" panose="020B0502040204020203" pitchFamily="34" charset="0"/>
              </a:rPr>
              <a:t>Pathos</a:t>
            </a:r>
            <a:br>
              <a:rPr lang="en-US" dirty="0" smtClean="0">
                <a:ea typeface="Segoe UI" panose="020B0502040204020203" pitchFamily="34" charset="0"/>
              </a:rPr>
            </a:br>
            <a:r>
              <a:rPr lang="en-US" dirty="0" smtClean="0">
                <a:ea typeface="Segoe UI" panose="020B0502040204020203" pitchFamily="34" charset="0"/>
              </a:rPr>
              <a:t>This mode of persuading appeals to the emotions of the audience. The main purpose is to show that target group the feelings that you are intending to pass across. This means that persuasion depends on how much the issue is emotional. The more emotional it is the better the results.</a:t>
            </a:r>
            <a:br>
              <a:rPr lang="en-US" dirty="0" smtClean="0">
                <a:ea typeface="Segoe UI" panose="020B0502040204020203" pitchFamily="34" charset="0"/>
              </a:rPr>
            </a:br>
            <a:r>
              <a:rPr lang="en-US" dirty="0" smtClean="0">
                <a:ea typeface="Segoe UI" panose="020B0502040204020203" pitchFamily="34" charset="0"/>
              </a:rPr>
              <a:t>Happiness in many cases attracts in many cases more than sorrowful emotions although it depends on the issue at hand.</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720" y="4930005"/>
            <a:ext cx="2495550" cy="1838325"/>
          </a:xfrm>
          <a:prstGeom prst="rect">
            <a:avLst/>
          </a:prstGeom>
        </p:spPr>
      </p:pic>
    </p:spTree>
    <p:extLst>
      <p:ext uri="{BB962C8B-B14F-4D97-AF65-F5344CB8AC3E}">
        <p14:creationId xmlns:p14="http://schemas.microsoft.com/office/powerpoint/2010/main" val="1747442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55DA7-6C10-483B-8519-C5294A24AC2B}"/>
              </a:ext>
            </a:extLst>
          </p:cNvPr>
          <p:cNvSpPr>
            <a:spLocks noGrp="1"/>
          </p:cNvSpPr>
          <p:nvPr>
            <p:ph type="title"/>
          </p:nvPr>
        </p:nvSpPr>
        <p:spPr>
          <a:xfrm>
            <a:off x="612989" y="244188"/>
            <a:ext cx="8746479" cy="1707478"/>
          </a:xfrm>
        </p:spPr>
        <p:txBody>
          <a:bodyPr>
            <a:normAutofit fontScale="90000"/>
          </a:bodyPr>
          <a:lstStyle/>
          <a:p>
            <a:r>
              <a:rPr lang="en-US" dirty="0" smtClean="0"/>
              <a:t>Logos. </a:t>
            </a:r>
            <a:br>
              <a:rPr lang="en-US" dirty="0" smtClean="0"/>
            </a:br>
            <a:r>
              <a:rPr lang="en-US" dirty="0" smtClean="0"/>
              <a:t> This kind of persuasion appeals to the needs of the consumers or the audience being targeted. The main aim is to show the consumer on reasons why they need the product that is being advertised.</a:t>
            </a:r>
            <a:br>
              <a:rPr lang="en-US" dirty="0" smtClean="0"/>
            </a:br>
            <a:r>
              <a:rPr lang="en-US" dirty="0"/>
              <a:t> </a:t>
            </a:r>
          </a:p>
        </p:txBody>
      </p:sp>
      <p:sp>
        <p:nvSpPr>
          <p:cNvPr id="8" name="CasellaDiTesto 34">
            <a:extLst>
              <a:ext uri="{FF2B5EF4-FFF2-40B4-BE49-F238E27FC236}">
                <a16:creationId xmlns:a16="http://schemas.microsoft.com/office/drawing/2014/main" xmlns="" id="{80A9F5D8-4F4F-4774-9EDE-B66BFFFCE528}"/>
              </a:ext>
            </a:extLst>
          </p:cNvPr>
          <p:cNvSpPr txBox="1"/>
          <p:nvPr/>
        </p:nvSpPr>
        <p:spPr>
          <a:xfrm>
            <a:off x="6270171" y="1962837"/>
            <a:ext cx="3503724" cy="432020"/>
          </a:xfrm>
          <a:prstGeom prst="rect">
            <a:avLst/>
          </a:prstGeom>
          <a:noFill/>
        </p:spPr>
        <p:txBody>
          <a:bodyPr wrap="square" rtlCol="0">
            <a:spAutoFit/>
          </a:bodyPr>
          <a:lstStyle/>
          <a:p>
            <a:pPr>
              <a:lnSpc>
                <a:spcPct val="150000"/>
              </a:lnSpc>
            </a:pPr>
            <a:endParaRPr lang="en-US" sz="1400" b="1" dirty="0">
              <a:latin typeface="Segoe UI" panose="020B0502040204020203" pitchFamily="34" charset="0"/>
              <a:ea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3759" y="2406028"/>
            <a:ext cx="3269893" cy="1993837"/>
          </a:xfrm>
          <a:prstGeom prst="rect">
            <a:avLst/>
          </a:prstGeom>
        </p:spPr>
      </p:pic>
    </p:spTree>
    <p:extLst>
      <p:ext uri="{BB962C8B-B14F-4D97-AF65-F5344CB8AC3E}">
        <p14:creationId xmlns:p14="http://schemas.microsoft.com/office/powerpoint/2010/main" val="3466208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5598" y="821529"/>
            <a:ext cx="3432402" cy="257098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9029" y="3936218"/>
            <a:ext cx="6611258" cy="3718833"/>
          </a:xfrm>
          <a:prstGeom prst="rect">
            <a:avLst/>
          </a:prstGeom>
        </p:spPr>
      </p:pic>
    </p:spTree>
    <p:extLst>
      <p:ext uri="{BB962C8B-B14F-4D97-AF65-F5344CB8AC3E}">
        <p14:creationId xmlns:p14="http://schemas.microsoft.com/office/powerpoint/2010/main" val="2053217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REFERENCES.</a:t>
            </a:r>
            <a:br>
              <a:rPr lang="en-US" dirty="0"/>
            </a:br>
            <a:endParaRPr lang="en-US" dirty="0"/>
          </a:p>
        </p:txBody>
      </p:sp>
      <p:sp>
        <p:nvSpPr>
          <p:cNvPr id="3" name="Rectangle 2"/>
          <p:cNvSpPr/>
          <p:nvPr/>
        </p:nvSpPr>
        <p:spPr>
          <a:xfrm>
            <a:off x="360773" y="1436077"/>
            <a:ext cx="5029200" cy="923330"/>
          </a:xfrm>
          <a:prstGeom prst="rect">
            <a:avLst/>
          </a:prstGeom>
        </p:spPr>
        <p:txBody>
          <a:bodyPr>
            <a:spAutoFit/>
          </a:bodyPr>
          <a:lstStyle/>
          <a:p>
            <a:r>
              <a:rPr lang="en-US" dirty="0"/>
              <a:t>Lin, W. A. N. G. "Three Modes of Rhetorical Persuasion." </a:t>
            </a:r>
            <a:r>
              <a:rPr lang="en-US" i="1" dirty="0"/>
              <a:t>Sino-US English Teaching</a:t>
            </a:r>
            <a:r>
              <a:rPr lang="en-US" dirty="0"/>
              <a:t> 16.3 (2019): 106-112.</a:t>
            </a:r>
            <a:endParaRPr lang="en-US" dirty="0"/>
          </a:p>
        </p:txBody>
      </p:sp>
      <p:sp>
        <p:nvSpPr>
          <p:cNvPr id="4" name="Rectangle 3"/>
          <p:cNvSpPr/>
          <p:nvPr/>
        </p:nvSpPr>
        <p:spPr>
          <a:xfrm>
            <a:off x="360773" y="2657347"/>
            <a:ext cx="5221514" cy="951522"/>
          </a:xfrm>
          <a:prstGeom prst="rect">
            <a:avLst/>
          </a:prstGeom>
        </p:spPr>
        <p:txBody>
          <a:bodyPr wrap="square">
            <a:spAutoFit/>
          </a:bodyPr>
          <a:lstStyle/>
          <a:p>
            <a:r>
              <a:rPr lang="en-US" dirty="0"/>
              <a:t>Bardhi, Arjada, and Yingni Guo. "Modes of persuasion toward unanimous consent." </a:t>
            </a:r>
            <a:r>
              <a:rPr lang="en-US" i="1" dirty="0"/>
              <a:t>Theoretical Economics</a:t>
            </a:r>
            <a:r>
              <a:rPr lang="en-US" dirty="0"/>
              <a:t> 13.3 (2018): 1111-1149.</a:t>
            </a:r>
            <a:endParaRPr lang="en-US" dirty="0"/>
          </a:p>
        </p:txBody>
      </p:sp>
    </p:spTree>
    <p:extLst>
      <p:ext uri="{BB962C8B-B14F-4D97-AF65-F5344CB8AC3E}">
        <p14:creationId xmlns:p14="http://schemas.microsoft.com/office/powerpoint/2010/main" val="400263933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6411120_4 ways to stay safe online_AAS_v3" id="{66688630-FC79-4EDE-9161-4AE2D91919CB}" vid="{F9B40B84-8160-4EA6-ADE0-3FB44A46D3F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587A33-BAAF-43BA-ACCE-24A69EAEB396}">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68A505A1-65CC-4DE6-A517-2B4B7A9301CB}">
  <ds:schemaRefs>
    <ds:schemaRef ds:uri="http://schemas.microsoft.com/sharepoint/v3/contenttype/forms"/>
  </ds:schemaRefs>
</ds:datastoreItem>
</file>

<file path=customXml/itemProps3.xml><?xml version="1.0" encoding="utf-8"?>
<ds:datastoreItem xmlns:ds="http://schemas.openxmlformats.org/officeDocument/2006/customXml" ds:itemID="{B593C01B-1392-470C-AC17-F8077D1AAE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4 ways to stay safe online</Template>
  <TotalTime>0</TotalTime>
  <Words>165</Words>
  <Application>Microsoft Office PowerPoint</Application>
  <PresentationFormat>Custom</PresentationFormat>
  <Paragraphs>13</Paragraphs>
  <Slides>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Arial</vt:lpstr>
      <vt:lpstr>Calibri</vt:lpstr>
      <vt:lpstr>Calibri Light</vt:lpstr>
      <vt:lpstr>Rockwell Extra Bold</vt:lpstr>
      <vt:lpstr>Segoe Pro</vt:lpstr>
      <vt:lpstr>Segoe UI</vt:lpstr>
      <vt:lpstr>Segoe UI Semibold</vt:lpstr>
      <vt:lpstr>Office Theme</vt:lpstr>
      <vt:lpstr>PERSUASION </vt:lpstr>
      <vt:lpstr>Pathos This mode of persuading appeals to the emotions of the audience. The main purpose is to show that target group the feelings that you are intending to pass across. This means that persuasion depends on how much the issue is emotional. The more emotional it is the better the results. Happiness in many cases attracts in many cases more than sorrowful emotions although it depends on the issue at hand.</vt:lpstr>
      <vt:lpstr>Logos.   This kind of persuasion appeals to the needs of the consumers or the audience being targeted. The main aim is to show the consumer on reasons why they need the product that is being advertised.  </vt:lpstr>
      <vt:lpstr>summary</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2019-08-26T15:05:54Z</dcterms:created>
  <dcterms:modified xsi:type="dcterms:W3CDTF">2019-08-26T19:13:02Z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