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12"/>
  </p:notesMasterIdLst>
  <p:sldIdLst>
    <p:sldId id="257" r:id="rId2"/>
    <p:sldId id="258" r:id="rId3"/>
    <p:sldId id="260" r:id="rId4"/>
    <p:sldId id="267" r:id="rId5"/>
    <p:sldId id="261" r:id="rId6"/>
    <p:sldId id="262" r:id="rId7"/>
    <p:sldId id="263" r:id="rId8"/>
    <p:sldId id="266" r:id="rId9"/>
    <p:sldId id="269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5620" autoAdjust="0"/>
    <p:restoredTop sz="87097" autoAdjust="0"/>
  </p:normalViewPr>
  <p:slideViewPr>
    <p:cSldViewPr>
      <p:cViewPr varScale="1">
        <p:scale>
          <a:sx n="63" d="100"/>
          <a:sy n="63" d="100"/>
        </p:scale>
        <p:origin x="202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4BCBE8-00BD-4A54-B3BE-1D41CA07D37F}" type="datetimeFigureOut">
              <a:rPr lang="en-US" smtClean="0"/>
              <a:pPr/>
              <a:t>5/13/2021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22A6C9-A55E-48CF-BBC0-C229E346C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22A6C9-A55E-48CF-BBC0-C229E346C2C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22A6C9-A55E-48CF-BBC0-C229E346C2C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22A6C9-A55E-48CF-BBC0-C229E346C2C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22A6C9-A55E-48CF-BBC0-C229E346C2C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22A6C9-A55E-48CF-BBC0-C229E346C2C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22A6C9-A55E-48CF-BBC0-C229E346C2C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38A0-383E-47DD-B5BF-85F70B34C95B}" type="datetimeFigureOut">
              <a:rPr lang="en-US" smtClean="0"/>
              <a:pPr/>
              <a:t>5/13/2021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41F5-23A9-439C-AB20-1BC1A19FA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38A0-383E-47DD-B5BF-85F70B34C95B}" type="datetimeFigureOut">
              <a:rPr lang="en-US" smtClean="0"/>
              <a:pPr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41F5-23A9-439C-AB20-1BC1A19FA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38A0-383E-47DD-B5BF-85F70B34C95B}" type="datetimeFigureOut">
              <a:rPr lang="en-US" smtClean="0"/>
              <a:pPr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41F5-23A9-439C-AB20-1BC1A19FA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38A0-383E-47DD-B5BF-85F70B34C95B}" type="datetimeFigureOut">
              <a:rPr lang="en-US" smtClean="0"/>
              <a:pPr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41F5-23A9-439C-AB20-1BC1A19FA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38A0-383E-47DD-B5BF-85F70B34C95B}" type="datetimeFigureOut">
              <a:rPr lang="en-US" smtClean="0"/>
              <a:pPr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41F5-23A9-439C-AB20-1BC1A19FA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38A0-383E-47DD-B5BF-85F70B34C95B}" type="datetimeFigureOut">
              <a:rPr lang="en-US" smtClean="0"/>
              <a:pPr/>
              <a:t>5/13/2021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41F5-23A9-439C-AB20-1BC1A19FA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38A0-383E-47DD-B5BF-85F70B34C95B}" type="datetimeFigureOut">
              <a:rPr lang="en-US" smtClean="0"/>
              <a:pPr/>
              <a:t>5/13/2021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41F5-23A9-439C-AB20-1BC1A19FA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38A0-383E-47DD-B5BF-85F70B34C95B}" type="datetimeFigureOut">
              <a:rPr lang="en-US" smtClean="0"/>
              <a:pPr/>
              <a:t>5/13/2021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41F5-23A9-439C-AB20-1BC1A19FA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38A0-383E-47DD-B5BF-85F70B34C95B}" type="datetimeFigureOut">
              <a:rPr lang="en-US" smtClean="0"/>
              <a:pPr/>
              <a:t>5/13/2021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41F5-23A9-439C-AB20-1BC1A19FA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38A0-383E-47DD-B5BF-85F70B34C95B}" type="datetimeFigureOut">
              <a:rPr lang="en-US" smtClean="0"/>
              <a:pPr/>
              <a:t>5/13/2021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F41F5-23A9-439C-AB20-1BC1A19FA4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38A0-383E-47DD-B5BF-85F70B34C95B}" type="datetimeFigureOut">
              <a:rPr lang="en-US" smtClean="0"/>
              <a:pPr/>
              <a:t>5/13/2021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8AF41F5-23A9-439C-AB20-1BC1A19FA4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1C138A0-383E-47DD-B5BF-85F70B34C95B}" type="datetimeFigureOut">
              <a:rPr lang="en-US" smtClean="0"/>
              <a:pPr/>
              <a:t>5/13/2021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8AF41F5-23A9-439C-AB20-1BC1A19FA42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>
            <a:noAutofit/>
          </a:bodyPr>
          <a:lstStyle/>
          <a:p>
            <a:pPr algn="ctr"/>
            <a:r>
              <a:rPr lang="en-GB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Pulmonary Fun Test (PFT) 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458200" cy="4922520"/>
          </a:xfrm>
        </p:spPr>
        <p:txBody>
          <a:bodyPr>
            <a:normAutofit/>
          </a:bodyPr>
          <a:lstStyle/>
          <a:p>
            <a:pPr marL="0" marR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486400" algn="r"/>
              </a:tabLst>
            </a:pP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Student's Name</a:t>
            </a:r>
            <a:endParaRPr lang="en-A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486400" algn="r"/>
              </a:tabLst>
            </a:pP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Institutional Affiliation</a:t>
            </a:r>
            <a:endParaRPr lang="en-A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486400" algn="r"/>
              </a:tabLst>
            </a:pP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Course</a:t>
            </a:r>
            <a:endParaRPr lang="en-A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486400" algn="r"/>
              </a:tabLst>
            </a:pP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Professor's Name</a:t>
            </a:r>
            <a:endParaRPr lang="en-A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5486400" algn="r"/>
              </a:tabLst>
            </a:pPr>
            <a:r>
              <a:rPr lang="en-US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Date</a:t>
            </a:r>
            <a:endParaRPr lang="en-A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buNone/>
            </a:pPr>
            <a:endParaRPr 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References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763000" cy="4953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Cheung, H. J., &amp; Cheung, L. (2015). Coaching patients during pulmonary function testing: A practical guide. Canadian Journal of Respiratory Therapy, 51(3), 65-68. 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Miller, M., Crapo, R., Hankinson, J.,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Brusasco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F., Burgos, F.,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Casaburi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R., Coates, A.,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Enright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P., van der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Grinten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C.,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Gustafsson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P., Jensen, R., Johnson, D.,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MacIntyre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N., McKay, R.,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Navajas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D.,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Prdersen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O.,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Pellegrine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R.,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Viegi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G., &amp;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Wanger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J. (2005).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European Respiratory Journal, 26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153-161. https://www.thoracic.org/statements/resources/pfet/PFT1.pdf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latin typeface="Times New Roman" pitchFamily="18" charset="0"/>
                <a:cs typeface="Times New Roman" pitchFamily="18" charset="0"/>
              </a:rPr>
              <a:t>When is PFT Recommended?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533400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According to the American Thoracic Society (ATS), PFT is recommended when the patient presents respiratory symptoms, such as wheezing &amp; coughing (Miller et al., 2005). 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Regardless of ATS’ position, current GOLD guidelines &amp; new studies recommend a PTF in the following situations (Cheung &amp; Cheung, 2015): </a:t>
            </a:r>
            <a:endParaRPr lang="en-GB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Early smokers</a:t>
            </a:r>
          </a:p>
          <a:p>
            <a:pPr lvl="0">
              <a:buFont typeface="Wingdings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After surgical procedures known to cause lung dysfunction, such as an abnormal X-ray.</a:t>
            </a:r>
          </a:p>
          <a:p>
            <a:pPr lvl="0">
              <a:buFont typeface="Wingdings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Disability/impairment assessment.</a:t>
            </a:r>
          </a:p>
          <a:p>
            <a:pPr lvl="0">
              <a:buFont typeface="Wingdings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Potential effects of occupational/environmental exposures</a:t>
            </a:r>
          </a:p>
          <a:p>
            <a:pPr lvl="0">
              <a:buFont typeface="Wingdings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Have scleroderma</a:t>
            </a:r>
          </a:p>
          <a:p>
            <a:pPr lvl="0">
              <a:buFont typeface="Wingdings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Have sarcoidosis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latin typeface="Times New Roman" pitchFamily="18" charset="0"/>
                <a:cs typeface="Times New Roman" pitchFamily="18" charset="0"/>
              </a:rPr>
              <a:t>Instructions to the Patient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334000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q"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Before PFT, do the following: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Avoid heavy meals</a:t>
            </a:r>
          </a:p>
          <a:p>
            <a:pPr lvl="0">
              <a:buFont typeface="Wingdings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Avoid bronchodilators for 4 hrs to the test </a:t>
            </a:r>
          </a:p>
          <a:p>
            <a:pPr lvl="0">
              <a:buFont typeface="Wingdings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No smoking </a:t>
            </a:r>
          </a:p>
          <a:p>
            <a:pPr lvl="0">
              <a:buFont typeface="Wingdings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Avoid tight/heaving clothing</a:t>
            </a:r>
          </a:p>
          <a:p>
            <a:pPr lvl="0">
              <a:buFont typeface="Wingdings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Put on buttoned shirt </a:t>
            </a:r>
          </a:p>
          <a:p>
            <a:pPr lvl="0">
              <a:buFont typeface="Wingdings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Wear comfortable shoes </a:t>
            </a:r>
          </a:p>
          <a:p>
            <a:pPr lvl="0">
              <a:buFont typeface="Wingdings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Avoid alcohol 4 hrs to the test</a:t>
            </a:r>
          </a:p>
          <a:p>
            <a:pPr lvl="0">
              <a:buFont typeface="Wingdings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Arrive 15 minutes earlier</a:t>
            </a:r>
          </a:p>
          <a:p>
            <a:pPr lvl="0">
              <a:buFont typeface="Wingdings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Remain relaxed</a:t>
            </a:r>
          </a:p>
          <a:p>
            <a:pPr lvl="0">
              <a:buFont typeface="Wingdings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test will take 1hr 30 minutes</a:t>
            </a:r>
          </a:p>
          <a:p>
            <a:pPr lvl="0">
              <a:buNone/>
            </a:pPr>
            <a:endParaRPr lang="en-GB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95400"/>
          </a:xfrm>
        </p:spPr>
        <p:txBody>
          <a:bodyPr>
            <a:noAutofit/>
          </a:bodyPr>
          <a:lstStyle/>
          <a:p>
            <a:pPr algn="ctr"/>
            <a:r>
              <a:rPr lang="en-GB" sz="4000" b="1" dirty="0">
                <a:latin typeface="Times New Roman" pitchFamily="18" charset="0"/>
                <a:cs typeface="Times New Roman" pitchFamily="18" charset="0"/>
              </a:rPr>
              <a:t>Instructions to the Patient Continued…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915400" cy="5181600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q"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During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Remain relaxed throughout the test</a:t>
            </a:r>
          </a:p>
          <a:p>
            <a:pPr lvl="0">
              <a:buFont typeface="Wingdings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Loosen clothing if they are tight </a:t>
            </a:r>
          </a:p>
          <a:p>
            <a:pPr lvl="0">
              <a:buFont typeface="Wingdings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Leave dentures in place or removed if they are loose</a:t>
            </a:r>
          </a:p>
          <a:p>
            <a:pPr lvl="0">
              <a:buFont typeface="Wingdings" pitchFamily="2" charset="2"/>
              <a:buChar char="ü"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Follow every instruction of each PFT test.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752600"/>
          </a:xfrm>
        </p:spPr>
        <p:txBody>
          <a:bodyPr>
            <a:noAutofit/>
          </a:bodyPr>
          <a:lstStyle/>
          <a:p>
            <a:pPr algn="ctr"/>
            <a:br>
              <a:rPr lang="en-GB" sz="4000" b="1" dirty="0">
                <a:latin typeface="Times New Roman" pitchFamily="18" charset="0"/>
                <a:cs typeface="Times New Roman" pitchFamily="18" charset="0"/>
              </a:rPr>
            </a:br>
            <a:br>
              <a:rPr lang="en-GB" sz="4000" b="1" dirty="0">
                <a:latin typeface="Times New Roman" pitchFamily="18" charset="0"/>
                <a:cs typeface="Times New Roman" pitchFamily="18" charset="0"/>
              </a:rPr>
            </a:br>
            <a:br>
              <a:rPr lang="en-GB" sz="4000" b="1" dirty="0">
                <a:latin typeface="Times New Roman" pitchFamily="18" charset="0"/>
                <a:cs typeface="Times New Roman" pitchFamily="18" charset="0"/>
              </a:rPr>
            </a:br>
            <a:br>
              <a:rPr lang="en-GB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en-GB" sz="4000" b="1" dirty="0">
                <a:latin typeface="Times New Roman" pitchFamily="18" charset="0"/>
                <a:cs typeface="Times New Roman" pitchFamily="18" charset="0"/>
              </a:rPr>
              <a:t>Instructions to the Patient Continued…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534400" cy="5334000"/>
          </a:xfrm>
        </p:spPr>
        <p:txBody>
          <a:bodyPr>
            <a:normAutofit/>
          </a:bodyPr>
          <a:lstStyle/>
          <a:p>
            <a:pPr>
              <a:buNone/>
            </a:pPr>
            <a:endParaRPr lang="en-GB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GB" sz="2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Char char="q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After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Don’t smoke</a:t>
            </a:r>
          </a:p>
          <a:p>
            <a:pPr lvl="0">
              <a:buFont typeface="Wingdings" pitchFamily="2" charset="2"/>
              <a:buChar char="ü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Prevent infection</a:t>
            </a:r>
          </a:p>
          <a:p>
            <a:pPr lvl="0">
              <a:buFont typeface="Wingdings" pitchFamily="2" charset="2"/>
              <a:buChar char="ü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Exercise</a:t>
            </a:r>
          </a:p>
          <a:p>
            <a:pPr lvl="0">
              <a:buFont typeface="Wingdings" pitchFamily="2" charset="2"/>
              <a:buChar char="ü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Avoid outdoor air pollution</a:t>
            </a:r>
          </a:p>
          <a:p>
            <a:pPr lvl="0">
              <a:buFont typeface="Wingdings" pitchFamily="2" charset="2"/>
              <a:buChar char="ü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Regular check-ups </a:t>
            </a:r>
          </a:p>
          <a:p>
            <a:pPr lvl="0">
              <a:buFont typeface="Wingdings" pitchFamily="2" charset="2"/>
              <a:buChar char="ü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Avoid indoor pollutants</a:t>
            </a:r>
            <a:endParaRPr lang="en-GB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latin typeface="Times New Roman" pitchFamily="18" charset="0"/>
                <a:cs typeface="Times New Roman" pitchFamily="18" charset="0"/>
              </a:rPr>
              <a:t>BTPS &amp; PFT Performance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50292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Meaning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BTPS refers to lung conditions, including body temperature (BT), pressure (P), &amp; saturated water vapor (S).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Significance/Importance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BTPS useful in the conversion of volume &amp; flow measured at ATP to the lungs’ conditions.</a:t>
            </a: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latin typeface="Times New Roman" pitchFamily="18" charset="0"/>
                <a:cs typeface="Times New Roman" pitchFamily="18" charset="0"/>
              </a:rPr>
              <a:t>Tests Under PFT Classification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9916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PFT comprises 4 main tests, including: 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Spirometry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Lung volume test (LVT)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Gas diffusion test (GDT)</a:t>
            </a:r>
          </a:p>
          <a:p>
            <a:pPr marL="457200" lvl="0" indent="-457200" fontAlgn="base">
              <a:buFont typeface="+mj-lt"/>
              <a:buAutoNum type="arabicPeriod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Exercise stress test (EST)</a:t>
            </a:r>
          </a:p>
          <a:p>
            <a:pPr>
              <a:buNone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954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PFT Tests Continued… Items Measured/Diagnosis Relevance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1676400"/>
            <a:ext cx="8763000" cy="4953000"/>
          </a:xfrm>
        </p:spPr>
        <p:txBody>
          <a:bodyPr>
            <a:noAutofit/>
          </a:bodyPr>
          <a:lstStyle/>
          <a:p>
            <a:pPr marL="342900" lvl="0" indent="-342900" fontAlgn="base">
              <a:buFont typeface="+mj-lt"/>
              <a:buAutoNum type="arabicPeriod"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Spirometry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measures the amount &amp; rate at which the patent can breathe in &amp; out. Spirometry diagnoses conditions affecting breathing, including asthma &amp; COPD. </a:t>
            </a:r>
          </a:p>
          <a:p>
            <a:pPr marL="342900" lvl="0" indent="-342900" fontAlgn="base">
              <a:buFont typeface="+mj-lt"/>
              <a:buAutoNum type="arabicPeriod"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Lung volume test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Measures the amount of air the patient can hold in their lungs &amp; the remaining air following a breathe-out. LVT seeks to diagnose restriction.</a:t>
            </a:r>
          </a:p>
          <a:p>
            <a:pPr marL="342900" lvl="0" indent="-342900" fontAlgn="base">
              <a:buFont typeface="+mj-lt"/>
              <a:buAutoNum type="arabicPeriod"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Gas diffusion test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measures the movement of O</a:t>
            </a:r>
            <a:r>
              <a:rPr lang="en-US" sz="2400" baseline="-25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&amp; other gases to the patient’s bloodstream from the lungs. Low oxygen levels indicate a diffusion defect.</a:t>
            </a:r>
          </a:p>
          <a:p>
            <a:pPr marL="342900" lvl="0" indent="-342900" fontAlgn="base">
              <a:buFont typeface="+mj-lt"/>
              <a:buAutoNum type="arabicPeriod"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Exercise stress test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measures the effect of exercise on lung function.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>
            <a:normAutofit/>
          </a:bodyPr>
          <a:lstStyle/>
          <a:p>
            <a:pPr algn="ctr" fontAlgn="base"/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Performing FVC Maneuver: Instructing the Patient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05000"/>
            <a:ext cx="8763000" cy="48006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 would first demonstrate the test, then instruct the patient o do the following:</a:t>
            </a:r>
          </a:p>
          <a:p>
            <a:pPr marL="342900" lvl="0" indent="-342900">
              <a:buFont typeface="+mj-lt"/>
              <a:buAutoNum type="alphaL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Start by breathing normally </a:t>
            </a:r>
          </a:p>
          <a:p>
            <a:pPr marL="342900" lvl="0" indent="-342900">
              <a:buFont typeface="+mj-lt"/>
              <a:buAutoNum type="alphaL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Now, take a deep/huge breath.</a:t>
            </a:r>
          </a:p>
          <a:p>
            <a:pPr marL="342900" lvl="0" indent="-342900">
              <a:buFont typeface="+mj-lt"/>
              <a:buAutoNum type="alphaL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Do that until each of your lungs is full.</a:t>
            </a:r>
          </a:p>
          <a:p>
            <a:pPr marL="342900" lvl="0" indent="-342900">
              <a:buFont typeface="+mj-lt"/>
              <a:buAutoNum type="alphaL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No, blast the accumulate air with the hardest and fastest force possible </a:t>
            </a:r>
          </a:p>
          <a:p>
            <a:pPr marL="342900" lvl="0" indent="-342900">
              <a:buFont typeface="+mj-lt"/>
              <a:buAutoNum type="alphaL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Ensure that the blast empties your lungs </a:t>
            </a:r>
          </a:p>
          <a:p>
            <a:pPr marL="342900" lvl="0" indent="-342900">
              <a:buFont typeface="+mj-lt"/>
              <a:buAutoNum type="alphaLcPeriod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After that, take the deepest, fastest, and fullest breath in. </a:t>
            </a: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645</Words>
  <Application>Microsoft Office PowerPoint</Application>
  <PresentationFormat>On-screen Show (4:3)</PresentationFormat>
  <Paragraphs>75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Constantia</vt:lpstr>
      <vt:lpstr>Times New Roman</vt:lpstr>
      <vt:lpstr>Wingdings</vt:lpstr>
      <vt:lpstr>Wingdings 2</vt:lpstr>
      <vt:lpstr>Flow</vt:lpstr>
      <vt:lpstr>Pulmonary Fun Test (PFT) </vt:lpstr>
      <vt:lpstr>When is PFT Recommended?</vt:lpstr>
      <vt:lpstr>Instructions to the Patient </vt:lpstr>
      <vt:lpstr>Instructions to the Patient Continued…</vt:lpstr>
      <vt:lpstr>    Instructions to the Patient Continued…</vt:lpstr>
      <vt:lpstr>BTPS &amp; PFT Performance</vt:lpstr>
      <vt:lpstr>Tests Under PFT Classification</vt:lpstr>
      <vt:lpstr>PFT Tests Continued… Items Measured/Diagnosis Relevance</vt:lpstr>
      <vt:lpstr>Performing FVC Maneuver: Instructing the Patient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2021-03-28T16:34:45Z</dcterms:created>
  <dcterms:modified xsi:type="dcterms:W3CDTF">2021-05-13T17:37:43Z</dcterms:modified>
</cp:coreProperties>
</file>