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5" autoAdjust="0"/>
    <p:restoredTop sz="94660"/>
  </p:normalViewPr>
  <p:slideViewPr>
    <p:cSldViewPr snapToGrid="0">
      <p:cViewPr varScale="1">
        <p:scale>
          <a:sx n="79" d="100"/>
          <a:sy n="79" d="100"/>
        </p:scale>
        <p:origin x="22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8/6/2018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50719" y="952331"/>
            <a:ext cx="7197726" cy="2421464"/>
          </a:xfrm>
        </p:spPr>
        <p:txBody>
          <a:bodyPr/>
          <a:lstStyle/>
          <a:p>
            <a:pPr algn="ctr"/>
            <a:r>
              <a:rPr lang="en-US" b="1" dirty="0" smtClean="0">
                <a:solidFill>
                  <a:schemeClr val="tx1">
                    <a:lumMod val="50000"/>
                  </a:schemeClr>
                </a:solidFill>
                <a:effectLst>
                  <a:outerShdw blurRad="38100" dist="38100" dir="2700000" algn="tl">
                    <a:srgbClr val="000000">
                      <a:alpha val="43137"/>
                    </a:srgbClr>
                  </a:outerShdw>
                </a:effectLst>
                <a:latin typeface="Agency FB" panose="020B0503020202020204" pitchFamily="34" charset="0"/>
              </a:rPr>
              <a:t>PHILOSOPHY</a:t>
            </a:r>
            <a:endParaRPr lang="en-US" b="1" dirty="0">
              <a:solidFill>
                <a:schemeClr val="tx1">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3" name="Subtitle 2"/>
          <p:cNvSpPr>
            <a:spLocks noGrp="1"/>
          </p:cNvSpPr>
          <p:nvPr>
            <p:ph type="subTitle" idx="1"/>
          </p:nvPr>
        </p:nvSpPr>
        <p:spPr/>
        <p:txBody>
          <a:bodyPr>
            <a:normAutofit fontScale="92500" lnSpcReduction="10000"/>
          </a:bodyPr>
          <a:lstStyle/>
          <a:p>
            <a:pPr algn="l"/>
            <a:endParaRPr lang="en-US" dirty="0" smtClean="0"/>
          </a:p>
          <a:p>
            <a:pPr algn="l"/>
            <a:endParaRPr lang="en-US" dirty="0"/>
          </a:p>
          <a:p>
            <a:pPr algn="l"/>
            <a:endParaRPr lang="en-US" dirty="0" smtClean="0"/>
          </a:p>
          <a:p>
            <a:pPr algn="l"/>
            <a:r>
              <a:rPr lang="en-US" b="1" i="1" dirty="0">
                <a:solidFill>
                  <a:schemeClr val="tx1">
                    <a:lumMod val="50000"/>
                  </a:schemeClr>
                </a:solidFill>
              </a:rPr>
              <a:t>	</a:t>
            </a:r>
            <a:r>
              <a:rPr lang="en-US" b="1" i="1" dirty="0" smtClean="0">
                <a:solidFill>
                  <a:schemeClr val="tx1">
                    <a:lumMod val="50000"/>
                  </a:schemeClr>
                </a:solidFill>
              </a:rPr>
              <a:t>									Presented by: </a:t>
            </a:r>
            <a:endParaRPr lang="en-US" b="1" i="1" dirty="0">
              <a:solidFill>
                <a:schemeClr val="tx1">
                  <a:lumMod val="50000"/>
                </a:schemeClr>
              </a:solidFill>
            </a:endParaRPr>
          </a:p>
        </p:txBody>
      </p:sp>
    </p:spTree>
    <p:extLst>
      <p:ext uri="{BB962C8B-B14F-4D97-AF65-F5344CB8AC3E}">
        <p14:creationId xmlns:p14="http://schemas.microsoft.com/office/powerpoint/2010/main" val="11745686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lumMod val="50000"/>
                  </a:schemeClr>
                </a:solidFill>
                <a:effectLst>
                  <a:outerShdw blurRad="38100" dist="38100" dir="2700000" algn="tl">
                    <a:srgbClr val="000000">
                      <a:alpha val="43137"/>
                    </a:srgbClr>
                  </a:outerShdw>
                </a:effectLst>
                <a:latin typeface="Agency FB" panose="020B0503020202020204" pitchFamily="34" charset="0"/>
              </a:rPr>
              <a:t>What is dialogism ?</a:t>
            </a:r>
            <a:endParaRPr lang="en-US" b="1" dirty="0">
              <a:solidFill>
                <a:schemeClr val="tx1">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3" name="Content Placeholder 2"/>
          <p:cNvSpPr>
            <a:spLocks noGrp="1"/>
          </p:cNvSpPr>
          <p:nvPr>
            <p:ph sz="half" idx="1"/>
          </p:nvPr>
        </p:nvSpPr>
        <p:spPr>
          <a:xfrm>
            <a:off x="685801" y="2142067"/>
            <a:ext cx="4995334" cy="3734477"/>
          </a:xfrm>
        </p:spPr>
        <p:txBody>
          <a:bodyPr>
            <a:normAutofit/>
          </a:bodyPr>
          <a:lstStyle/>
          <a:p>
            <a:pPr marL="0" indent="0">
              <a:buNone/>
            </a:pPr>
            <a:r>
              <a:rPr lang="en-US" sz="2000" dirty="0" smtClean="0">
                <a:latin typeface="Agency FB" panose="020B0503020202020204" pitchFamily="34" charset="0"/>
              </a:rPr>
              <a:t>	Dialogism claims of diversity in  viewpoints and expressions where  mismatched components or parties are pooled within different viewpoints of equivalent worth, in the presence of an observer. The truth from such a scenario is determined through engagement and commitment.</a:t>
            </a:r>
          </a:p>
          <a:p>
            <a:pPr marL="0" indent="0">
              <a:buNone/>
            </a:pPr>
            <a:r>
              <a:rPr lang="en-US" sz="2000" dirty="0" smtClean="0">
                <a:latin typeface="Agency FB" panose="020B0503020202020204" pitchFamily="34" charset="0"/>
              </a:rPr>
              <a:t>	Bakhtin insists the </a:t>
            </a:r>
            <a:r>
              <a:rPr lang="en-US" sz="2000" dirty="0">
                <a:latin typeface="Agency FB" panose="020B0503020202020204" pitchFamily="34" charset="0"/>
              </a:rPr>
              <a:t>non-centeredness </a:t>
            </a:r>
            <a:r>
              <a:rPr lang="en-US" sz="2000" dirty="0" smtClean="0">
                <a:latin typeface="Agency FB" panose="020B0503020202020204" pitchFamily="34" charset="0"/>
              </a:rPr>
              <a:t>of the parties </a:t>
            </a:r>
            <a:r>
              <a:rPr lang="en-US" sz="2000" dirty="0">
                <a:latin typeface="Agency FB" panose="020B0503020202020204" pitchFamily="34" charset="0"/>
              </a:rPr>
              <a:t>themselves </a:t>
            </a:r>
            <a:r>
              <a:rPr lang="en-US" sz="2000" dirty="0" smtClean="0">
                <a:latin typeface="Agency FB" panose="020B0503020202020204" pitchFamily="34" charset="0"/>
              </a:rPr>
              <a:t>requires </a:t>
            </a:r>
            <a:r>
              <a:rPr lang="en-US" sz="2000" dirty="0">
                <a:latin typeface="Agency FB" panose="020B0503020202020204" pitchFamily="34" charset="0"/>
              </a:rPr>
              <a:t>the center constituted by </a:t>
            </a:r>
            <a:r>
              <a:rPr lang="en-US" sz="2000" dirty="0" smtClean="0">
                <a:latin typeface="Agency FB" panose="020B0503020202020204" pitchFamily="34" charset="0"/>
              </a:rPr>
              <a:t>an observer</a:t>
            </a:r>
            <a:r>
              <a:rPr lang="en-US" sz="2000" dirty="0">
                <a:latin typeface="Agency FB" panose="020B0503020202020204" pitchFamily="34" charset="0"/>
              </a:rPr>
              <a:t>.</a:t>
            </a:r>
            <a:endParaRPr lang="en-US" sz="1200" dirty="0" smtClean="0"/>
          </a:p>
        </p:txBody>
      </p:sp>
      <p:pic>
        <p:nvPicPr>
          <p:cNvPr id="5" name="Content Placeholder 4"/>
          <p:cNvPicPr>
            <a:picLocks noGrp="1" noChangeAspect="1"/>
          </p:cNvPicPr>
          <p:nvPr>
            <p:ph sz="half" idx="2"/>
          </p:nvPr>
        </p:nvPicPr>
        <p:blipFill>
          <a:blip r:embed="rId2"/>
          <a:stretch>
            <a:fillRect/>
          </a:stretch>
        </p:blipFill>
        <p:spPr>
          <a:xfrm>
            <a:off x="6373154" y="1967104"/>
            <a:ext cx="3673054" cy="3909440"/>
          </a:xfrm>
          <a:prstGeom prst="ellipse">
            <a:avLst/>
          </a:prstGeom>
          <a:ln>
            <a:noFill/>
          </a:ln>
          <a:effectLst>
            <a:softEdge rad="112500"/>
          </a:effectLst>
        </p:spPr>
      </p:pic>
    </p:spTree>
    <p:extLst>
      <p:ext uri="{BB962C8B-B14F-4D97-AF65-F5344CB8AC3E}">
        <p14:creationId xmlns:p14="http://schemas.microsoft.com/office/powerpoint/2010/main" val="1734537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lumMod val="50000"/>
                  </a:schemeClr>
                </a:solidFill>
                <a:effectLst>
                  <a:outerShdw blurRad="38100" dist="38100" dir="2700000" algn="tl">
                    <a:srgbClr val="000000">
                      <a:alpha val="43137"/>
                    </a:srgbClr>
                  </a:outerShdw>
                </a:effectLst>
                <a:latin typeface="Agency FB" panose="020B0503020202020204" pitchFamily="34" charset="0"/>
              </a:rPr>
              <a:t>The self as a sign</a:t>
            </a:r>
            <a:endParaRPr lang="en-US" b="1" dirty="0">
              <a:solidFill>
                <a:schemeClr val="tx1">
                  <a:lumMod val="50000"/>
                </a:schemeClr>
              </a:solidFill>
              <a:effectLst>
                <a:outerShdw blurRad="38100" dist="38100" dir="2700000" algn="tl">
                  <a:srgbClr val="000000">
                    <a:alpha val="43137"/>
                  </a:srgbClr>
                </a:outerShdw>
              </a:effectLst>
              <a:latin typeface="Agency FB" panose="020B0503020202020204" pitchFamily="34" charset="0"/>
            </a:endParaRPr>
          </a:p>
        </p:txBody>
      </p:sp>
      <p:sp>
        <p:nvSpPr>
          <p:cNvPr id="3" name="Content Placeholder 2"/>
          <p:cNvSpPr>
            <a:spLocks noGrp="1"/>
          </p:cNvSpPr>
          <p:nvPr>
            <p:ph sz="half" idx="1"/>
          </p:nvPr>
        </p:nvSpPr>
        <p:spPr>
          <a:xfrm>
            <a:off x="685801" y="2065867"/>
            <a:ext cx="5751574" cy="3725334"/>
          </a:xfrm>
        </p:spPr>
        <p:txBody>
          <a:bodyPr>
            <a:normAutofit/>
          </a:bodyPr>
          <a:lstStyle/>
          <a:p>
            <a:pPr marL="0" lvl="1" indent="0">
              <a:buNone/>
            </a:pPr>
            <a:r>
              <a:rPr lang="en-US" sz="2000" dirty="0" smtClean="0">
                <a:latin typeface="Agency FB" panose="020B0503020202020204" pitchFamily="34" charset="0"/>
              </a:rPr>
              <a:t>	Basically </a:t>
            </a:r>
            <a:r>
              <a:rPr lang="en-US" sz="2000" dirty="0">
                <a:latin typeface="Agency FB" panose="020B0503020202020204" pitchFamily="34" charset="0"/>
              </a:rPr>
              <a:t>the thoughts on “self as a sign” defines the meaning of whatever is observed by an individual being shaped by the place from which it is perceived.</a:t>
            </a:r>
          </a:p>
          <a:p>
            <a:pPr marL="0" indent="0">
              <a:buNone/>
            </a:pPr>
            <a:r>
              <a:rPr lang="en-US" sz="2000" dirty="0" smtClean="0">
                <a:latin typeface="Agency FB" panose="020B0503020202020204" pitchFamily="34" charset="0"/>
              </a:rPr>
              <a:t>	The self and the other observer don’t necessarily exist as separate entities. It is more of the two synchronizing in viewing the other differently.</a:t>
            </a:r>
            <a:endParaRPr lang="en-US" sz="2000" dirty="0">
              <a:latin typeface="Agency FB" panose="020B0503020202020204" pitchFamily="34" charset="0"/>
            </a:endParaRPr>
          </a:p>
        </p:txBody>
      </p:sp>
      <p:pic>
        <p:nvPicPr>
          <p:cNvPr id="5" name="Content Placeholder 4"/>
          <p:cNvPicPr>
            <a:picLocks noGrp="1" noChangeAspect="1"/>
          </p:cNvPicPr>
          <p:nvPr>
            <p:ph sz="half" idx="2"/>
          </p:nvPr>
        </p:nvPicPr>
        <p:blipFill>
          <a:blip r:embed="rId2"/>
          <a:stretch>
            <a:fillRect/>
          </a:stretch>
        </p:blipFill>
        <p:spPr>
          <a:xfrm>
            <a:off x="6658035" y="2525669"/>
            <a:ext cx="3924621" cy="283541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436072458"/>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lumMod val="50000"/>
                  </a:schemeClr>
                </a:solidFill>
                <a:effectLst>
                  <a:outerShdw blurRad="38100" dist="38100" dir="2700000" algn="tl">
                    <a:srgbClr val="000000">
                      <a:alpha val="43137"/>
                    </a:srgbClr>
                  </a:outerShdw>
                </a:effectLst>
                <a:latin typeface="Agency FB" panose="020B0503020202020204" pitchFamily="34" charset="0"/>
              </a:rPr>
              <a:t>The Time and Space of Self and Other</a:t>
            </a:r>
          </a:p>
        </p:txBody>
      </p:sp>
      <p:sp>
        <p:nvSpPr>
          <p:cNvPr id="3" name="Content Placeholder 2"/>
          <p:cNvSpPr>
            <a:spLocks noGrp="1"/>
          </p:cNvSpPr>
          <p:nvPr>
            <p:ph sz="half" idx="1"/>
          </p:nvPr>
        </p:nvSpPr>
        <p:spPr/>
        <p:txBody>
          <a:bodyPr>
            <a:normAutofit/>
          </a:bodyPr>
          <a:lstStyle/>
          <a:p>
            <a:pPr marL="0" indent="0">
              <a:buNone/>
            </a:pPr>
            <a:endParaRPr lang="en-US" sz="2000" dirty="0" smtClean="0">
              <a:latin typeface="Agency FB" panose="020B0503020202020204" pitchFamily="34" charset="0"/>
            </a:endParaRPr>
          </a:p>
          <a:p>
            <a:pPr marL="0" indent="0">
              <a:buNone/>
            </a:pPr>
            <a:r>
              <a:rPr lang="en-US" sz="2000" dirty="0" smtClean="0">
                <a:latin typeface="Agency FB" panose="020B0503020202020204" pitchFamily="34" charset="0"/>
              </a:rPr>
              <a:t>	According to Michael Holquist, two individuals could be doing </a:t>
            </a:r>
            <a:r>
              <a:rPr lang="en-US" sz="2000" dirty="0">
                <a:latin typeface="Agency FB" panose="020B0503020202020204" pitchFamily="34" charset="0"/>
              </a:rPr>
              <a:t>essentially the same thing, but from different </a:t>
            </a:r>
            <a:r>
              <a:rPr lang="en-US" sz="2000" dirty="0" smtClean="0">
                <a:latin typeface="Agency FB" panose="020B0503020202020204" pitchFamily="34" charset="0"/>
              </a:rPr>
              <a:t>places. Although </a:t>
            </a:r>
            <a:r>
              <a:rPr lang="en-US" sz="2000" dirty="0">
                <a:latin typeface="Agency FB" panose="020B0503020202020204" pitchFamily="34" charset="0"/>
              </a:rPr>
              <a:t>we are in the same event, that event is different </a:t>
            </a:r>
            <a:r>
              <a:rPr lang="en-US" sz="2000" dirty="0" smtClean="0">
                <a:latin typeface="Agency FB" panose="020B0503020202020204" pitchFamily="34" charset="0"/>
              </a:rPr>
              <a:t>for each </a:t>
            </a:r>
            <a:r>
              <a:rPr lang="en-US" sz="2000" dirty="0">
                <a:latin typeface="Agency FB" panose="020B0503020202020204" pitchFamily="34" charset="0"/>
              </a:rPr>
              <a:t>of us. </a:t>
            </a:r>
            <a:endParaRPr lang="en-US" sz="2000" dirty="0" smtClean="0">
              <a:latin typeface="Agency FB" panose="020B0503020202020204" pitchFamily="34" charset="0"/>
            </a:endParaRPr>
          </a:p>
          <a:p>
            <a:pPr marL="0" indent="0">
              <a:buNone/>
            </a:pPr>
            <a:r>
              <a:rPr lang="en-US" sz="2000" dirty="0" smtClean="0">
                <a:latin typeface="Agency FB" panose="020B0503020202020204" pitchFamily="34" charset="0"/>
              </a:rPr>
              <a:t>	We as humans observe situations according to what we feel is appropriate or right, in making the most sense.</a:t>
            </a:r>
            <a:endParaRPr lang="en-US" sz="2000" dirty="0">
              <a:latin typeface="Agency FB" panose="020B0503020202020204" pitchFamily="34" charset="0"/>
            </a:endParaRPr>
          </a:p>
        </p:txBody>
      </p:sp>
      <p:pic>
        <p:nvPicPr>
          <p:cNvPr id="5" name="Content Placeholder 4"/>
          <p:cNvPicPr>
            <a:picLocks noGrp="1" noChangeAspect="1"/>
          </p:cNvPicPr>
          <p:nvPr>
            <p:ph sz="half" idx="2"/>
          </p:nvPr>
        </p:nvPicPr>
        <p:blipFill>
          <a:blip r:embed="rId2"/>
          <a:stretch>
            <a:fillRect/>
          </a:stretch>
        </p:blipFill>
        <p:spPr>
          <a:xfrm>
            <a:off x="6147022" y="2065867"/>
            <a:ext cx="4021106" cy="3469301"/>
          </a:xfrm>
          <a:prstGeom prst="ellipse">
            <a:avLst/>
          </a:prstGeom>
          <a:ln>
            <a:noFill/>
          </a:ln>
          <a:effectLst>
            <a:softEdge rad="112500"/>
          </a:effectLst>
        </p:spPr>
      </p:pic>
    </p:spTree>
    <p:extLst>
      <p:ext uri="{BB962C8B-B14F-4D97-AF65-F5344CB8AC3E}">
        <p14:creationId xmlns:p14="http://schemas.microsoft.com/office/powerpoint/2010/main" val="423466385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1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2"/>
          </p:nvPr>
        </p:nvPicPr>
        <p:blipFill>
          <a:blip r:embed="rId2"/>
          <a:stretch>
            <a:fillRect/>
          </a:stretch>
        </p:blipFill>
        <p:spPr>
          <a:xfrm>
            <a:off x="6565550" y="2142067"/>
            <a:ext cx="3566002" cy="2917613"/>
          </a:xfrm>
          <a:prstGeom prst="ellipse">
            <a:avLst/>
          </a:prstGeom>
          <a:ln>
            <a:solidFill>
              <a:srgbClr val="0070C0"/>
            </a:solidFill>
          </a:ln>
          <a:effectLst>
            <a:glow rad="228600">
              <a:schemeClr val="accent2">
                <a:satMod val="175000"/>
                <a:alpha val="40000"/>
              </a:schemeClr>
            </a:glow>
            <a:softEdge rad="112500"/>
          </a:effectLst>
        </p:spPr>
      </p:pic>
      <p:sp>
        <p:nvSpPr>
          <p:cNvPr id="2" name="Title 1"/>
          <p:cNvSpPr>
            <a:spLocks noGrp="1"/>
          </p:cNvSpPr>
          <p:nvPr>
            <p:ph type="title"/>
          </p:nvPr>
        </p:nvSpPr>
        <p:spPr/>
        <p:txBody>
          <a:bodyPr/>
          <a:lstStyle/>
          <a:p>
            <a:r>
              <a:rPr lang="en-US" b="1" dirty="0">
                <a:solidFill>
                  <a:schemeClr val="tx1">
                    <a:lumMod val="50000"/>
                  </a:schemeClr>
                </a:solidFill>
                <a:effectLst>
                  <a:outerShdw blurRad="38100" dist="38100" dir="2700000" algn="tl">
                    <a:srgbClr val="000000">
                      <a:alpha val="43137"/>
                    </a:srgbClr>
                  </a:outerShdw>
                </a:effectLst>
                <a:latin typeface="Agency FB" panose="020B0503020202020204" pitchFamily="34" charset="0"/>
              </a:rPr>
              <a:t>Outsideness and Values</a:t>
            </a:r>
          </a:p>
        </p:txBody>
      </p:sp>
      <p:sp>
        <p:nvSpPr>
          <p:cNvPr id="3" name="Content Placeholder 2"/>
          <p:cNvSpPr>
            <a:spLocks noGrp="1"/>
          </p:cNvSpPr>
          <p:nvPr>
            <p:ph sz="half" idx="1"/>
          </p:nvPr>
        </p:nvSpPr>
        <p:spPr/>
        <p:txBody>
          <a:bodyPr>
            <a:normAutofit/>
          </a:bodyPr>
          <a:lstStyle/>
          <a:p>
            <a:pPr marL="0" indent="0">
              <a:buNone/>
            </a:pPr>
            <a:r>
              <a:rPr lang="en-US" sz="2000" dirty="0" smtClean="0">
                <a:latin typeface="Agency FB" panose="020B0503020202020204" pitchFamily="34" charset="0"/>
              </a:rPr>
              <a:t>	</a:t>
            </a:r>
            <a:r>
              <a:rPr lang="en-US" sz="2000" dirty="0">
                <a:latin typeface="Agency FB" panose="020B0503020202020204" pitchFamily="34" charset="0"/>
              </a:rPr>
              <a:t> Bakhtin's view summarizes the impossibility of one being completely </a:t>
            </a:r>
            <a:r>
              <a:rPr lang="en-US" sz="2000" dirty="0" err="1" smtClean="0">
                <a:latin typeface="Agency FB" panose="020B0503020202020204" pitchFamily="34" charset="0"/>
              </a:rPr>
              <a:t>transgredience</a:t>
            </a:r>
            <a:r>
              <a:rPr lang="en-US" sz="2000" dirty="0" smtClean="0">
                <a:latin typeface="Agency FB" panose="020B0503020202020204" pitchFamily="34" charset="0"/>
              </a:rPr>
              <a:t> </a:t>
            </a:r>
            <a:r>
              <a:rPr lang="en-US" sz="2000" dirty="0">
                <a:latin typeface="Agency FB" panose="020B0503020202020204" pitchFamily="34" charset="0"/>
              </a:rPr>
              <a:t>to another living subject, i.e. having the ability to see the Outsideness of an individual,  like he/she never </a:t>
            </a:r>
            <a:r>
              <a:rPr lang="en-US" sz="2000" dirty="0" smtClean="0">
                <a:latin typeface="Agency FB" panose="020B0503020202020204" pitchFamily="34" charset="0"/>
              </a:rPr>
              <a:t>existed.</a:t>
            </a:r>
          </a:p>
          <a:p>
            <a:pPr marL="0" indent="0">
              <a:buNone/>
            </a:pPr>
            <a:r>
              <a:rPr lang="en-US" sz="2000" dirty="0" smtClean="0">
                <a:latin typeface="Agency FB" panose="020B0503020202020204" pitchFamily="34" charset="0"/>
              </a:rPr>
              <a:t>	Outsideness </a:t>
            </a:r>
            <a:r>
              <a:rPr lang="en-US" sz="2000" dirty="0">
                <a:latin typeface="Agency FB" panose="020B0503020202020204" pitchFamily="34" charset="0"/>
              </a:rPr>
              <a:t>is the only perspective from which values of specificity and completeness may be brought to </a:t>
            </a:r>
            <a:r>
              <a:rPr lang="en-US" sz="2000" dirty="0" smtClean="0">
                <a:latin typeface="Agency FB" panose="020B0503020202020204" pitchFamily="34" charset="0"/>
              </a:rPr>
              <a:t>bear. Ultimately one should be in the same exact position of the observer in time and space to understand others’ perceptive of yourself.</a:t>
            </a:r>
            <a:endParaRPr lang="en-US" sz="2000" dirty="0">
              <a:latin typeface="Agency FB" panose="020B0503020202020204" pitchFamily="34" charset="0"/>
            </a:endParaRPr>
          </a:p>
        </p:txBody>
      </p:sp>
    </p:spTree>
    <p:extLst>
      <p:ext uri="{BB962C8B-B14F-4D97-AF65-F5344CB8AC3E}">
        <p14:creationId xmlns:p14="http://schemas.microsoft.com/office/powerpoint/2010/main" val="338707929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75000"/>
                  </a:schemeClr>
                </a:solidFill>
                <a:effectLst>
                  <a:outerShdw blurRad="38100" dist="38100" dir="2700000" algn="tl">
                    <a:srgbClr val="000000">
                      <a:alpha val="43137"/>
                    </a:srgbClr>
                  </a:outerShdw>
                </a:effectLst>
                <a:latin typeface="Agency FB" panose="020B0503020202020204" pitchFamily="34" charset="0"/>
              </a:rPr>
              <a:t>Bakhtin and his world</a:t>
            </a:r>
            <a:endParaRPr lang="en-US" b="1" dirty="0">
              <a:solidFill>
                <a:schemeClr val="tx2">
                  <a:lumMod val="75000"/>
                </a:schemeClr>
              </a:solidFill>
              <a:effectLst>
                <a:outerShdw blurRad="38100" dist="38100" dir="2700000" algn="tl">
                  <a:srgbClr val="000000">
                    <a:alpha val="43137"/>
                  </a:srgbClr>
                </a:outerShdw>
              </a:effectLst>
              <a:latin typeface="Agency FB" panose="020B0503020202020204" pitchFamily="34" charset="0"/>
            </a:endParaRPr>
          </a:p>
        </p:txBody>
      </p:sp>
      <p:sp>
        <p:nvSpPr>
          <p:cNvPr id="3" name="Content Placeholder 2"/>
          <p:cNvSpPr>
            <a:spLocks noGrp="1"/>
          </p:cNvSpPr>
          <p:nvPr>
            <p:ph sz="half" idx="1"/>
          </p:nvPr>
        </p:nvSpPr>
        <p:spPr>
          <a:xfrm>
            <a:off x="685802" y="1814286"/>
            <a:ext cx="4995334" cy="4383314"/>
          </a:xfrm>
        </p:spPr>
        <p:txBody>
          <a:bodyPr>
            <a:normAutofit lnSpcReduction="10000"/>
          </a:bodyPr>
          <a:lstStyle/>
          <a:p>
            <a:pPr marL="0" indent="0">
              <a:buNone/>
            </a:pPr>
            <a:r>
              <a:rPr lang="en-US" sz="2000" dirty="0" smtClean="0">
                <a:latin typeface="Agency FB" panose="020B0503020202020204" pitchFamily="34" charset="0"/>
              </a:rPr>
              <a:t>	In a brief summary, the world of Bakhtin was focused on developing his philosophical work at a time wher</a:t>
            </a:r>
            <a:r>
              <a:rPr lang="en-US" sz="2000" dirty="0" smtClean="0">
                <a:latin typeface="Agency FB" panose="020B0503020202020204" pitchFamily="34" charset="0"/>
              </a:rPr>
              <a:t>e his motherland Russia was involved in wars , famines, revolutions and exiles. Observation on humanity was on record.</a:t>
            </a:r>
          </a:p>
          <a:p>
            <a:pPr marL="0" indent="0">
              <a:buNone/>
            </a:pPr>
            <a:r>
              <a:rPr lang="en-US" sz="2000" dirty="0">
                <a:latin typeface="Agency FB" panose="020B0503020202020204" pitchFamily="34" charset="0"/>
              </a:rPr>
              <a:t>	</a:t>
            </a:r>
            <a:r>
              <a:rPr lang="en-US" sz="2000" dirty="0" smtClean="0">
                <a:latin typeface="Agency FB" panose="020B0503020202020204" pitchFamily="34" charset="0"/>
              </a:rPr>
              <a:t> His view of the world was “dialogue” potentially being an endless process. The thoughts seemed valid since they were shaped and inspired from the works of Kagan, Kant, and Cohen. </a:t>
            </a:r>
          </a:p>
          <a:p>
            <a:pPr marL="0" indent="0">
              <a:buNone/>
            </a:pPr>
            <a:r>
              <a:rPr lang="en-US" sz="2000" dirty="0">
                <a:latin typeface="Agency FB" panose="020B0503020202020204" pitchFamily="34" charset="0"/>
              </a:rPr>
              <a:t>	</a:t>
            </a:r>
            <a:r>
              <a:rPr lang="en-US" sz="2000" dirty="0" smtClean="0">
                <a:latin typeface="Agency FB" panose="020B0503020202020204" pitchFamily="34" charset="0"/>
              </a:rPr>
              <a:t>His analogy has now been bridged collectively with other intellectuals of dialogue like Frankenstein, distinct schools that support his work, among others, thanks to  Michael Holquist. </a:t>
            </a:r>
          </a:p>
          <a:p>
            <a:pPr marL="0" indent="0">
              <a:buNone/>
            </a:pPr>
            <a:endParaRPr lang="en-US" sz="2000" dirty="0">
              <a:latin typeface="Agency FB" panose="020B0503020202020204" pitchFamily="34" charset="0"/>
            </a:endParaRPr>
          </a:p>
        </p:txBody>
      </p:sp>
      <p:pic>
        <p:nvPicPr>
          <p:cNvPr id="5" name="Content Placeholder 4"/>
          <p:cNvPicPr>
            <a:picLocks noGrp="1" noChangeAspect="1"/>
          </p:cNvPicPr>
          <p:nvPr>
            <p:ph sz="half" idx="2"/>
          </p:nvPr>
        </p:nvPicPr>
        <p:blipFill>
          <a:blip r:embed="rId2"/>
          <a:stretch>
            <a:fillRect/>
          </a:stretch>
        </p:blipFill>
        <p:spPr>
          <a:xfrm>
            <a:off x="6309695" y="1030515"/>
            <a:ext cx="3472933" cy="496388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327124009"/>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1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1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1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5"/>
                                        </p:tgtEl>
                                      </p:cBhvr>
                                    </p:animEffect>
                                    <p:animScale>
                                      <p:cBhvr>
                                        <p:cTn id="22"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825" y="2901696"/>
            <a:ext cx="10131425" cy="1456267"/>
          </a:xfrm>
        </p:spPr>
        <p:txBody>
          <a:bodyPr>
            <a:normAutofit/>
          </a:bodyPr>
          <a:lstStyle/>
          <a:p>
            <a:pPr algn="ctr"/>
            <a:r>
              <a:rPr lang="en-US" sz="6000" b="1" dirty="0" smtClean="0">
                <a:effectLst>
                  <a:outerShdw blurRad="38100" dist="38100" dir="2700000" algn="tl">
                    <a:srgbClr val="000000">
                      <a:alpha val="43137"/>
                    </a:srgbClr>
                  </a:outerShdw>
                </a:effectLst>
                <a:latin typeface="Agency FB" panose="020B0503020202020204" pitchFamily="34" charset="0"/>
              </a:rPr>
              <a:t>THE END </a:t>
            </a:r>
            <a:endParaRPr lang="en-US" sz="6000" b="1" dirty="0">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17015409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250">
        <p15:prstTrans prst="pageCurlDouble"/>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190</TotalTime>
  <Words>27</Words>
  <Application>Microsoft Office PowerPoint</Application>
  <PresentationFormat>Widescreen</PresentationFormat>
  <Paragraphs>23</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Agency FB</vt:lpstr>
      <vt:lpstr>Arial</vt:lpstr>
      <vt:lpstr>Calibri</vt:lpstr>
      <vt:lpstr>Calibri Light</vt:lpstr>
      <vt:lpstr>Celestial</vt:lpstr>
      <vt:lpstr>PHILOSOPHY</vt:lpstr>
      <vt:lpstr>What is dialogism ?</vt:lpstr>
      <vt:lpstr>The self as a sign</vt:lpstr>
      <vt:lpstr>The Time and Space of Self and Other</vt:lpstr>
      <vt:lpstr>Outsideness and Values</vt:lpstr>
      <vt:lpstr>Bakhtin and his world</vt:lpstr>
      <vt:lpstr>THE END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PHILOSOPHY</dc:title>
  <dc:creator>NGURU</dc:creator>
  <cp:lastModifiedBy>NGURU</cp:lastModifiedBy>
  <cp:revision>18</cp:revision>
  <dcterms:created xsi:type="dcterms:W3CDTF">2018-08-06T08:42:54Z</dcterms:created>
  <dcterms:modified xsi:type="dcterms:W3CDTF">2018-08-06T12:24:30Z</dcterms:modified>
</cp:coreProperties>
</file>