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9" r:id="rId1"/>
  </p:sldMasterIdLst>
  <p:notesMasterIdLst>
    <p:notesMasterId r:id="rId9"/>
  </p:notesMasterIdLst>
  <p:sldIdLst>
    <p:sldId id="256" r:id="rId2"/>
    <p:sldId id="277" r:id="rId3"/>
    <p:sldId id="278" r:id="rId4"/>
    <p:sldId id="282" r:id="rId5"/>
    <p:sldId id="281" r:id="rId6"/>
    <p:sldId id="279" r:id="rId7"/>
    <p:sldId id="275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E71F4E6-F71E-4DFC-9B84-1605EFEA483E}">
          <p14:sldIdLst>
            <p14:sldId id="256"/>
            <p14:sldId id="277"/>
            <p14:sldId id="278"/>
            <p14:sldId id="282"/>
            <p14:sldId id="281"/>
            <p14:sldId id="279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9" autoAdjust="0"/>
    <p:restoredTop sz="94660"/>
  </p:normalViewPr>
  <p:slideViewPr>
    <p:cSldViewPr>
      <p:cViewPr varScale="1">
        <p:scale>
          <a:sx n="93" d="100"/>
          <a:sy n="93" d="100"/>
        </p:scale>
        <p:origin x="858" y="7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BF60B-3165-4812-A990-0EF5BCE655C0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2EE49-3A5B-4EB0-98E4-E44D69B18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7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2EE49-3A5B-4EB0-98E4-E44D69B189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310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1539720"/>
            <a:ext cx="1981200" cy="13716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1539720"/>
            <a:ext cx="6324600" cy="13716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0" y="2169208"/>
            <a:ext cx="1600201" cy="123444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169208"/>
            <a:ext cx="6324600" cy="123444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182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13189"/>
            <a:ext cx="8831802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14300"/>
            <a:ext cx="6705600" cy="491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"/>
            <a:ext cx="586740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1597914"/>
            <a:ext cx="1673352" cy="2112264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342900"/>
            <a:ext cx="1675660" cy="1255014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14300"/>
            <a:ext cx="6705600" cy="49149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1600200"/>
            <a:ext cx="1676400" cy="222885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345186"/>
            <a:ext cx="1676400" cy="1255014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10489"/>
            <a:ext cx="6705600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0489"/>
            <a:ext cx="1956046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05979"/>
            <a:ext cx="1676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226228"/>
            <a:ext cx="8831802" cy="37841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4301"/>
            <a:ext cx="8814047" cy="10098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66885"/>
            <a:ext cx="8381260" cy="7907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89303"/>
            <a:ext cx="8407893" cy="33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72480D4D-FC8A-4648-A422-46D85A233111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4767263"/>
            <a:ext cx="33528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science/photosynthesis/Basic-products-of-photosynthesis#ref60557" TargetMode="External"/><Relationship Id="rId2" Type="http://schemas.openxmlformats.org/officeDocument/2006/relationships/hyperlink" Target="https://courses.lumenlearning.com/boundless-biology/chapter/overview-of-photosynthesi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114550"/>
            <a:ext cx="6705600" cy="1314450"/>
          </a:xfrm>
        </p:spPr>
        <p:txBody>
          <a:bodyPr/>
          <a:lstStyle/>
          <a:p>
            <a:pPr algn="ctr"/>
            <a:r>
              <a:rPr lang="en-US" dirty="0" smtClean="0"/>
              <a:t>Student’s Name</a:t>
            </a:r>
            <a:r>
              <a:rPr lang="en-US" dirty="0" smtClean="0"/>
              <a:t>:</a:t>
            </a:r>
          </a:p>
          <a:p>
            <a:pPr algn="ctr"/>
            <a:r>
              <a:rPr lang="en-US" dirty="0" smtClean="0"/>
              <a:t>Institution: </a:t>
            </a:r>
          </a:p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"/>
            <a:ext cx="6705600" cy="1828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PHOTOSYNTHESIS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83030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00150"/>
            <a:ext cx="8839200" cy="38100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 </a:t>
            </a:r>
            <a:r>
              <a:rPr lang="en-US" dirty="0"/>
              <a:t>It is the process via which green plants </a:t>
            </a:r>
            <a:r>
              <a:rPr lang="en-US" dirty="0" smtClean="0"/>
              <a:t>&amp;other </a:t>
            </a:r>
            <a:r>
              <a:rPr lang="en-US" dirty="0"/>
              <a:t>photoautotrophs convert light energy to chemical </a:t>
            </a:r>
            <a:r>
              <a:rPr lang="en-US" dirty="0" smtClean="0"/>
              <a:t>energy (Lumenlearning.com, 2020).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Green plants capture light energy and used in transforming water, carbon dioxide &amp; minerals to organic compounds rich in energy. 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 conditions necessary for photosynthesis include; sunlight, water &amp; carbon dioxide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This process generates oxygen &amp; carbohydrate molecules consequently sugar molecules such as sucrose &amp; glucose.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These sugar molecules have covalent bonds responsible for energy storage in green plants.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 Fundamental </a:t>
            </a:r>
            <a:r>
              <a:rPr lang="en-US" dirty="0"/>
              <a:t>reaction for photosynthesis </a:t>
            </a:r>
            <a:r>
              <a:rPr lang="en-US" dirty="0" smtClean="0"/>
              <a:t>; </a:t>
            </a:r>
            <a:r>
              <a:rPr lang="en-US" dirty="0"/>
              <a:t>Carbon </a:t>
            </a:r>
            <a:r>
              <a:rPr lang="en-US" dirty="0" smtClean="0"/>
              <a:t>dioxide +Water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/>
              <a:t>Sugar + Oxygen. </a:t>
            </a:r>
          </a:p>
          <a:p>
            <a:pPr marL="4572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33350"/>
            <a:ext cx="8839200" cy="990600"/>
          </a:xfrm>
        </p:spPr>
        <p:txBody>
          <a:bodyPr/>
          <a:lstStyle/>
          <a:p>
            <a:r>
              <a:rPr lang="en-US" cap="none" dirty="0" smtClean="0"/>
              <a:t>Process of Photosynthesis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879395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00150"/>
            <a:ext cx="8839200" cy="3810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Photosynthesis occurs in two consecutive stages namely light-dependent &amp; light independent </a:t>
            </a:r>
            <a:r>
              <a:rPr lang="en-US" dirty="0" smtClean="0"/>
              <a:t>reactions </a:t>
            </a:r>
            <a:r>
              <a:rPr lang="en-US" dirty="0"/>
              <a:t>(Lumenlearning.com, 2020</a:t>
            </a:r>
            <a:r>
              <a:rPr lang="en-US" dirty="0" smtClean="0"/>
              <a:t>). </a:t>
            </a:r>
            <a:endParaRPr lang="en-US" dirty="0"/>
          </a:p>
          <a:p>
            <a:r>
              <a:rPr lang="en-US" dirty="0"/>
              <a:t>Light-dependent reaction takes place in thylakoid membranes within the chloroplast.   </a:t>
            </a:r>
          </a:p>
          <a:p>
            <a:r>
              <a:rPr lang="en-US" dirty="0"/>
              <a:t>The basic requirement for light dependent reaction is sunlight. </a:t>
            </a:r>
          </a:p>
          <a:p>
            <a:r>
              <a:rPr lang="en-US" dirty="0"/>
              <a:t>Sunlight energy is absorbed by chlorophyll &amp; transformed to chemical energy. </a:t>
            </a:r>
          </a:p>
          <a:p>
            <a:r>
              <a:rPr lang="en-US" dirty="0"/>
              <a:t>The chemical energy is stored in the form of electron carrier </a:t>
            </a:r>
            <a:r>
              <a:rPr lang="en-US" dirty="0" smtClean="0"/>
              <a:t>molecule; Nicotinamide </a:t>
            </a:r>
            <a:r>
              <a:rPr lang="en-US" dirty="0"/>
              <a:t>Adenine Dinucleotide </a:t>
            </a:r>
            <a:r>
              <a:rPr lang="en-US" dirty="0" smtClean="0"/>
              <a:t>Phosphate(NADPH).</a:t>
            </a:r>
          </a:p>
          <a:p>
            <a:r>
              <a:rPr lang="en-US" dirty="0" smtClean="0"/>
              <a:t> It is also stored in form of </a:t>
            </a:r>
            <a:r>
              <a:rPr lang="en-US" dirty="0"/>
              <a:t>energy current molecule</a:t>
            </a:r>
            <a:r>
              <a:rPr lang="en-US" dirty="0" smtClean="0"/>
              <a:t>; </a:t>
            </a:r>
            <a:r>
              <a:rPr lang="en-US" dirty="0"/>
              <a:t>Adenosine </a:t>
            </a:r>
            <a:r>
              <a:rPr lang="en-US" dirty="0" smtClean="0"/>
              <a:t>Triphosphate (ATP).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33350"/>
            <a:ext cx="8839200" cy="990600"/>
          </a:xfrm>
        </p:spPr>
        <p:txBody>
          <a:bodyPr/>
          <a:lstStyle/>
          <a:p>
            <a:r>
              <a:rPr lang="en-US" cap="none" dirty="0"/>
              <a:t>Stages of Photosynthesis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75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00150"/>
            <a:ext cx="8763000" cy="3810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Light independent reactions is also known as Calvin cycle due to the cyclical nature of the </a:t>
            </a:r>
            <a:r>
              <a:rPr lang="en-US" dirty="0" smtClean="0"/>
              <a:t>process </a:t>
            </a:r>
            <a:r>
              <a:rPr lang="en-US" dirty="0"/>
              <a:t>(Lumenlearning.com, 2020)</a:t>
            </a:r>
            <a:r>
              <a:rPr lang="en-US" dirty="0" smtClean="0"/>
              <a:t>. 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Energized electrons from light-dependent reactions provide energy to convert carbon dioxide molecules to produce carbohydrates.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Calvin cycle can occur during daytime or at night since the process don’t use light as a reactant.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 products generated from light-dependent reaction are required for Calvin cycle to occur.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 molecules in this reactions depend on NADPH &amp; ATP </a:t>
            </a:r>
            <a:r>
              <a:rPr lang="en-US" dirty="0" smtClean="0"/>
              <a:t>to </a:t>
            </a:r>
            <a:r>
              <a:rPr lang="en-US" dirty="0"/>
              <a:t>activate the generation of new carbohydrate molecules.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399" y="57150"/>
            <a:ext cx="8636493" cy="1057681"/>
          </a:xfrm>
        </p:spPr>
        <p:txBody>
          <a:bodyPr/>
          <a:lstStyle/>
          <a:p>
            <a:r>
              <a:rPr lang="en-US" cap="none" dirty="0" smtClean="0"/>
              <a:t>Cont;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3264908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63721"/>
            <a:ext cx="8839200" cy="374642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There are various environmental aspects that influence the rate of </a:t>
            </a:r>
            <a:r>
              <a:rPr lang="en-US" dirty="0" smtClean="0"/>
              <a:t>photosynthesis (Encyclopedia </a:t>
            </a:r>
            <a:r>
              <a:rPr lang="en-US" dirty="0"/>
              <a:t>Britannica, 2020)</a:t>
            </a:r>
            <a:r>
              <a:rPr lang="en-US" dirty="0" smtClean="0"/>
              <a:t>. 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Sunlight intensity is a crucial factor that affects the rate of this process since photosynthesis rate upsurges with increase in light intensity.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Rate of photosynthesis relatively depends on the prevalent temperature within the atmosphere.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The amount of carbon dioxide also influences the entire rate of the process.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Other factors attributed to the rate of photosynthesis include availability of minerals and water supply in plants.             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33350"/>
            <a:ext cx="8763000" cy="990600"/>
          </a:xfrm>
        </p:spPr>
        <p:txBody>
          <a:bodyPr/>
          <a:lstStyle/>
          <a:p>
            <a:r>
              <a:rPr lang="en-US" cap="none" dirty="0" smtClean="0"/>
              <a:t>Factors Influencing </a:t>
            </a:r>
            <a:r>
              <a:rPr lang="en-US" cap="none" dirty="0"/>
              <a:t>P</a:t>
            </a:r>
            <a:r>
              <a:rPr lang="en-US" cap="none" dirty="0" smtClean="0"/>
              <a:t>hotosynthesis </a:t>
            </a:r>
            <a:r>
              <a:rPr lang="en-US" dirty="0"/>
              <a:t/>
            </a:r>
            <a:br>
              <a:rPr lang="en-US" dirty="0"/>
            </a:b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4083386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00150"/>
            <a:ext cx="8839200" cy="3810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Photosynthesis involve various organisms incorporating; plants, bacteria and algae which play a crucial ecological </a:t>
            </a:r>
            <a:r>
              <a:rPr lang="en-US" dirty="0" smtClean="0"/>
              <a:t>role </a:t>
            </a:r>
            <a:r>
              <a:rPr lang="en-US" dirty="0"/>
              <a:t>(Encyclopedia Britannica, 2020)</a:t>
            </a:r>
            <a:r>
              <a:rPr lang="en-US" dirty="0" smtClean="0"/>
              <a:t>.  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Firstly, they introduce chemical energy &amp; static carbon to ecosystems by using light energy to produce sugars.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Most photosynthetic organisms liberate oxygen gas as a byproduct thus increasing oxygen concentration in the atmosphere.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Photosynthetic organisms use carbon atoms to construct organic molecules thereby reducing of concentration of carbon dioxide in the atmosphere</a:t>
            </a:r>
            <a:r>
              <a:rPr lang="en-US" dirty="0" smtClean="0"/>
              <a:t>.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33350"/>
            <a:ext cx="8839200" cy="990600"/>
          </a:xfrm>
        </p:spPr>
        <p:txBody>
          <a:bodyPr/>
          <a:lstStyle/>
          <a:p>
            <a:r>
              <a:rPr lang="en-US" cap="none" dirty="0" smtClean="0"/>
              <a:t>Ecological Significance</a:t>
            </a:r>
            <a:r>
              <a:rPr lang="en-US" dirty="0"/>
              <a:t/>
            </a:r>
            <a:br>
              <a:rPr lang="en-US" dirty="0"/>
            </a:b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04944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00150"/>
            <a:ext cx="8839200" cy="3810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endParaRPr lang="en-US" sz="14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1400" i="1" dirty="0"/>
              <a:t>Overview of Photosynthesis | Boundless Biology</a:t>
            </a:r>
            <a:r>
              <a:rPr lang="en-US" sz="1400" dirty="0"/>
              <a:t>. Courses.lumenlearning.com. (2020). Retrieved 14 July 2020, from </a:t>
            </a:r>
            <a:r>
              <a:rPr lang="en-US" sz="1400" u="sng" dirty="0">
                <a:hlinkClick r:id="rId2"/>
              </a:rPr>
              <a:t>https://courses.lumenlearning.com/boundless-biology/chapter/overview-of-photosynthesis/</a:t>
            </a:r>
            <a:r>
              <a:rPr lang="en-US" sz="1400" dirty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400" i="1" dirty="0"/>
              <a:t>Photosynthesis - Basic products of photosynthesis</a:t>
            </a:r>
            <a:r>
              <a:rPr lang="en-US" sz="1400" dirty="0"/>
              <a:t>. Encyclopedia Britannica. (2020). Retrieved 14 July 2020, from </a:t>
            </a:r>
            <a:r>
              <a:rPr lang="en-US" sz="1400" u="sng" dirty="0">
                <a:hlinkClick r:id="rId3"/>
              </a:rPr>
              <a:t>https://www.britannica.com/science/photosynthesis/Basic-products-of-photosynthesis#ref60557</a:t>
            </a:r>
            <a:r>
              <a:rPr lang="en-US" sz="1400" dirty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33350"/>
            <a:ext cx="8839200" cy="9906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8546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2757</TotalTime>
  <Words>509</Words>
  <Application>Microsoft Office PowerPoint</Application>
  <PresentationFormat>On-screen Show (16:9)</PresentationFormat>
  <Paragraphs>39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Franklin Gothic Medium</vt:lpstr>
      <vt:lpstr>Wingdings</vt:lpstr>
      <vt:lpstr>Wingdings 2</vt:lpstr>
      <vt:lpstr>Grid</vt:lpstr>
      <vt:lpstr>   PHOTOSYNTHESIS</vt:lpstr>
      <vt:lpstr>Process of Photosynthesis</vt:lpstr>
      <vt:lpstr>Stages of Photosynthesis</vt:lpstr>
      <vt:lpstr>Cont;</vt:lpstr>
      <vt:lpstr>Factors Influencing Photosynthesis  </vt:lpstr>
      <vt:lpstr>Ecological Significance 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lesson planning in learning</dc:title>
  <dc:creator>MBUGUA</dc:creator>
  <cp:lastModifiedBy>user</cp:lastModifiedBy>
  <cp:revision>197</cp:revision>
  <dcterms:created xsi:type="dcterms:W3CDTF">2019-07-23T13:40:05Z</dcterms:created>
  <dcterms:modified xsi:type="dcterms:W3CDTF">2020-07-14T14:26:06Z</dcterms:modified>
</cp:coreProperties>
</file>