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9" r:id="rId3"/>
    <p:sldId id="259" r:id="rId4"/>
    <p:sldId id="272" r:id="rId5"/>
    <p:sldId id="270" r:id="rId6"/>
    <p:sldId id="271" r:id="rId7"/>
    <p:sldId id="257" r:id="rId8"/>
    <p:sldId id="258" r:id="rId9"/>
    <p:sldId id="260" r:id="rId10"/>
    <p:sldId id="261" r:id="rId11"/>
    <p:sldId id="273" r:id="rId12"/>
    <p:sldId id="274"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149" autoAdjust="0"/>
  </p:normalViewPr>
  <p:slideViewPr>
    <p:cSldViewPr>
      <p:cViewPr>
        <p:scale>
          <a:sx n="54" d="100"/>
          <a:sy n="54" d="100"/>
        </p:scale>
        <p:origin x="-183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A6B4DC-F903-4A66-9731-13BB1337BB67}" type="datetimeFigureOut">
              <a:rPr lang="en-US" smtClean="0"/>
              <a:t>11/29/2021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22AEA7-64EF-4BB1-A738-300BB1C9413D}" type="slidenum">
              <a:rPr lang="en-US" smtClean="0"/>
              <a:t>‹#›</a:t>
            </a:fld>
            <a:endParaRPr lang="en-US" dirty="0"/>
          </a:p>
        </p:txBody>
      </p:sp>
    </p:spTree>
    <p:extLst>
      <p:ext uri="{BB962C8B-B14F-4D97-AF65-F5344CB8AC3E}">
        <p14:creationId xmlns:p14="http://schemas.microsoft.com/office/powerpoint/2010/main" val="2579700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Since the 1960s, police roles have evolved from only being seen as warriors to also becoming peacekeepers. Research shows that in North America, 7% to 31% of police calls include emotionally disturbed persons (Blais et al., 2020). In response to mental health emergencies, police officers serve as first responders hence the first encounter of mentally ill people with the judicial system. Police responses to mental health emergencies differ from the emergencies of people who do not have a mental illness. As Charette et al. (2014) discuss, people with mental illness are likely to portray resistance and aggressive behavior, increasing the likelihood of police violence and force. Studies show that police lack training on responding to calls and emergencies involving mentally ill people, therefore increasing the risks of use of violence and force. Use of force towards people with mental illness can lead to mortal injuries to the involved individuals. </a:t>
            </a:r>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2</a:t>
            </a:fld>
            <a:endParaRPr lang="en-US" dirty="0"/>
          </a:p>
        </p:txBody>
      </p:sp>
    </p:spTree>
    <p:extLst>
      <p:ext uri="{BB962C8B-B14F-4D97-AF65-F5344CB8AC3E}">
        <p14:creationId xmlns:p14="http://schemas.microsoft.com/office/powerpoint/2010/main" val="3186782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According to Charette et al., 2014), “justice involvement of individuals with mental illness is associated with psychosocial consequences, but it also implies certain financial costs, including the public safety and justice system resources implicit in police intervention” (p. 511). The Justice system as a government force has the responsibility to allocate police forces with resources to implement interventions of dealing with the aggression of PwMI. </a:t>
            </a:r>
          </a:p>
          <a:p>
            <a:pPr indent="457200"/>
            <a:r>
              <a:rPr lang="en-US" dirty="0" smtClean="0"/>
              <a:t>The justice system has two categories discussing police interaction with PwMI, with each type detailing how the police force should deal with the aggression of PwMI committing crimes. Under the law enforcement function, the police apply criminal statutes (Tartaro et al., 2021). Under this function, the objective is the protection of the public; the police are required not to use force or violence but to use communication such as talking down or subduing PwMI suspects during the arrest. In the police involvement function, the objective is the protection of PwMI; the police are allowed to use non-criminal statutes, which includes activities such as the government providing resources to cater for individuals unable to cater for themselves. </a:t>
            </a:r>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3</a:t>
            </a:fld>
            <a:endParaRPr lang="en-US" dirty="0"/>
          </a:p>
        </p:txBody>
      </p:sp>
    </p:spTree>
    <p:extLst>
      <p:ext uri="{BB962C8B-B14F-4D97-AF65-F5344CB8AC3E}">
        <p14:creationId xmlns:p14="http://schemas.microsoft.com/office/powerpoint/2010/main" val="1999343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baseline="0" dirty="0" smtClean="0"/>
              <a:t>One approach of the American government in dealing with the aggression of PwMI is the implementation of the CIT program, which includes 40 h training offered to volunteer police officers (Blais et al., 2020). The topic of discussion in this program is the education of mental health issues and techniques to handle and reduce aggressive behavior. According to Blais et al., “more specifically, police officers learn about symptoms associated with mental illness, effective interventions and communication strategies, services offered by different agencies, and risk assessment” (p. 3). The second approach of government dealing with aggression is the Canadian's current use of the mobile crisis intervention team (MCIT). MCIT programs allowed police officers and health caregivers to collaborate when dealing with PwMI (Blais et al., 2020). Health caregivers provided the police officers with health care intervention strategies when handling aggression episodes of PMI.</a:t>
            </a:r>
          </a:p>
        </p:txBody>
      </p:sp>
      <p:sp>
        <p:nvSpPr>
          <p:cNvPr id="4" name="Slide Number Placeholder 3"/>
          <p:cNvSpPr>
            <a:spLocks noGrp="1"/>
          </p:cNvSpPr>
          <p:nvPr>
            <p:ph type="sldNum" sz="quarter" idx="10"/>
          </p:nvPr>
        </p:nvSpPr>
        <p:spPr/>
        <p:txBody>
          <a:bodyPr/>
          <a:lstStyle/>
          <a:p>
            <a:fld id="{BB22AEA7-64EF-4BB1-A738-300BB1C9413D}" type="slidenum">
              <a:rPr lang="en-US" smtClean="0"/>
              <a:t>4</a:t>
            </a:fld>
            <a:endParaRPr lang="en-US" dirty="0"/>
          </a:p>
        </p:txBody>
      </p:sp>
    </p:spTree>
    <p:extLst>
      <p:ext uri="{BB962C8B-B14F-4D97-AF65-F5344CB8AC3E}">
        <p14:creationId xmlns:p14="http://schemas.microsoft.com/office/powerpoint/2010/main" val="4283512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Increasing evidence on the police use of force and violence when dealing with people with mental illness has led some non-governmental organizations in the American community to develop specialized programs (Blais et al., 2021). These organizations have developed these programs intending to control the police use of force when dealing with PwMI as suspects, prisoners, or arrestees. There is evidence showing the existence of public stigma towards PMI in the United States (Tartaro et al., 2020). Public stigma of PwMI includes the public having negative beliefs about the PwMI group, agreeing towards these beliefs, and discriminating towards them. An example of negative belief is that PMI is hard to deal with or communicate with. Due to these beliefs, rather than the community coping with the aggression of mentally ill people positively and calmly, they resort to using force to calm them down during their aggressive episodes. Public stigmatization of PwMI can also influence police interaction with these groups. As Tartaro et al. (2021) discuss, the police are also not immune to the public influence of the stigmatization of PMI. </a:t>
            </a:r>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5</a:t>
            </a:fld>
            <a:endParaRPr lang="en-US" dirty="0"/>
          </a:p>
        </p:txBody>
      </p:sp>
    </p:spTree>
    <p:extLst>
      <p:ext uri="{BB962C8B-B14F-4D97-AF65-F5344CB8AC3E}">
        <p14:creationId xmlns:p14="http://schemas.microsoft.com/office/powerpoint/2010/main" val="419934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Compared to government interventions and strategies when dealing with people with mental illness, communities lack the resources and knowledge to develop these interventions. For example, the American government in the 1980s had the resources to develop the crisis intervention team (CIT) aimed at educating the police forces on mental health issues. However, there are no education programs offered to the community on the topic. </a:t>
            </a:r>
          </a:p>
          <a:p>
            <a:pPr indent="457200"/>
            <a:r>
              <a:rPr lang="en-US" dirty="0" smtClean="0"/>
              <a:t>Research shows that there were high cases of mental health stigmatization in early history by the public in the U.S., which is still present in the contemporary world (Tartaro et al., 2021). Suppose the community had available resources to educate the public on mental health issues, stigmatization of mental health cases would subside. Some non-government organizations in the community have worked towards developing programs specializing in reducing police use of force towards PwMI (Blais et al., 2021). However, due to limited resources and support from the government, there has been no further research examining the effectiveness of these programs. </a:t>
            </a:r>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6</a:t>
            </a:fld>
            <a:endParaRPr lang="en-US" dirty="0"/>
          </a:p>
        </p:txBody>
      </p:sp>
    </p:spTree>
    <p:extLst>
      <p:ext uri="{BB962C8B-B14F-4D97-AF65-F5344CB8AC3E}">
        <p14:creationId xmlns:p14="http://schemas.microsoft.com/office/powerpoint/2010/main" val="996075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7</a:t>
            </a:fld>
            <a:endParaRPr lang="en-US" dirty="0"/>
          </a:p>
        </p:txBody>
      </p:sp>
    </p:spTree>
    <p:extLst>
      <p:ext uri="{BB962C8B-B14F-4D97-AF65-F5344CB8AC3E}">
        <p14:creationId xmlns:p14="http://schemas.microsoft.com/office/powerpoint/2010/main" val="559016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MCIT program in Canada focused on four outcomes, examining emotionally disturbed people (EDP) who were referred to the community resources, EDPs managed by their social network care providers, EDPs subjected to the police force, and violence, and EDP transported to hospital without their consent (Blais et al., 2021). The study results show a decrease in police use of force towards EDP since the program advocated for connecting the EDP with community resources and joint teams, the social workers, and health care providers in dealing with the group. German government used trialogical intervention, which included the use of mental health services users, PwMI relatives, partners, or close friends meeting and brainstorming on approaches and strategies to develop interventions of dealing with aggressive behavior of EDP without segregating or harming them</a:t>
            </a:r>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8</a:t>
            </a:fld>
            <a:endParaRPr lang="en-US" dirty="0"/>
          </a:p>
        </p:txBody>
      </p:sp>
    </p:spTree>
    <p:extLst>
      <p:ext uri="{BB962C8B-B14F-4D97-AF65-F5344CB8AC3E}">
        <p14:creationId xmlns:p14="http://schemas.microsoft.com/office/powerpoint/2010/main" val="2988029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In early history, the USA public had several myths about mental health, such as possession of demons and witches (Tartaro et al., 2021). These myths from early history have also influenced the current public attitude towards mentally ill people. Mentally ill people are viewed as outcast groups due to these myths. These attitudes negatively impact the community when dealing with the aggressive behavior of PMI. Additionally, the lack of adequate resources to educate both the community and professionals such as police officers on mental health issues such as interventions to control aggressive behavior has a significant impact in dealing with aggression. </a:t>
            </a:r>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9</a:t>
            </a:fld>
            <a:endParaRPr lang="en-US" dirty="0"/>
          </a:p>
        </p:txBody>
      </p:sp>
    </p:spTree>
    <p:extLst>
      <p:ext uri="{BB962C8B-B14F-4D97-AF65-F5344CB8AC3E}">
        <p14:creationId xmlns:p14="http://schemas.microsoft.com/office/powerpoint/2010/main" val="2940776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News Reports, through increased coverage of PwMI injured by police officers, increased the awareness of high criminalization of mental health (Blais et al., 2020). Through news reports on police use of force when dealing with mentally ill people, the USA criminal justice system gained insights on the gap of lack of knowledge of mental health issues among police officers and intervention strategies to counter aggressive behavior of PwMI. These reports led the criminal justice system to provide the police force with education training programs focusing on mental health issues such as symptoms and intervention strategies.Additionally, with the media coverage of intervention programs such as the MCIT, more police officers gained exposure to the intervention. The news report exposing police use of force and violence on PwMI led to reducing these cases. </a:t>
            </a:r>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10</a:t>
            </a:fld>
            <a:endParaRPr lang="en-US" dirty="0"/>
          </a:p>
        </p:txBody>
      </p:sp>
    </p:spTree>
    <p:extLst>
      <p:ext uri="{BB962C8B-B14F-4D97-AF65-F5344CB8AC3E}">
        <p14:creationId xmlns:p14="http://schemas.microsoft.com/office/powerpoint/2010/main" val="899308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dirty="0" smtClean="0"/>
              <a:t>In the study by Wittmann et al. (2021), examining encounters of mentally ill people with police officers, the participants gave recommendations of how they wish to be treated by the police. PwMI in the study stated they would like to be given personal space in the episodes of aggressiveness to prevent the possibility of harming the police and the police resorting to violence. Additionally, PwMI recommends that police respect them as other citizens. One respondent in the study stated, “I am not a second-class citizen. I am mentally ill, but I deserve as much respect as every other human being” (p. 3). </a:t>
            </a:r>
            <a:endParaRPr lang="en-US" dirty="0"/>
          </a:p>
        </p:txBody>
      </p:sp>
      <p:sp>
        <p:nvSpPr>
          <p:cNvPr id="4" name="Slide Number Placeholder 3"/>
          <p:cNvSpPr>
            <a:spLocks noGrp="1"/>
          </p:cNvSpPr>
          <p:nvPr>
            <p:ph type="sldNum" sz="quarter" idx="10"/>
          </p:nvPr>
        </p:nvSpPr>
        <p:spPr/>
        <p:txBody>
          <a:bodyPr/>
          <a:lstStyle/>
          <a:p>
            <a:fld id="{BB22AEA7-64EF-4BB1-A738-300BB1C9413D}" type="slidenum">
              <a:rPr lang="en-US" smtClean="0"/>
              <a:t>11</a:t>
            </a:fld>
            <a:endParaRPr lang="en-US" dirty="0"/>
          </a:p>
        </p:txBody>
      </p:sp>
    </p:spTree>
    <p:extLst>
      <p:ext uri="{BB962C8B-B14F-4D97-AF65-F5344CB8AC3E}">
        <p14:creationId xmlns:p14="http://schemas.microsoft.com/office/powerpoint/2010/main" val="2345214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F081F83A-859F-4D06-96BD-628F5D0981F7}"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C940CC-594A-40FD-8E77-D01E2D4EFB3D}" type="datetimeFigureOut">
              <a:rPr lang="en-US" smtClean="0"/>
              <a:t>11/29/2021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081F83A-859F-4D06-96BD-628F5D0981F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AC940CC-594A-40FD-8E77-D01E2D4EFB3D}" type="datetimeFigureOut">
              <a:rPr lang="en-US" smtClean="0"/>
              <a:t>11/29/2021</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081F83A-859F-4D06-96BD-628F5D0981F7}"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Aggressive Behaviors Towards Outgroups</a:t>
            </a:r>
            <a:endParaRPr lang="en-US" dirty="0"/>
          </a:p>
        </p:txBody>
      </p:sp>
      <p:sp>
        <p:nvSpPr>
          <p:cNvPr id="3" name="Subtitle 2"/>
          <p:cNvSpPr>
            <a:spLocks noGrp="1"/>
          </p:cNvSpPr>
          <p:nvPr>
            <p:ph type="subTitle" idx="1"/>
          </p:nvPr>
        </p:nvSpPr>
        <p:spPr/>
        <p:txBody>
          <a:bodyPr>
            <a:normAutofit fontScale="85000" lnSpcReduction="20000"/>
          </a:bodyPr>
          <a:lstStyle/>
          <a:p>
            <a:pPr algn="ctr"/>
            <a:r>
              <a:rPr lang="en-US" dirty="0" smtClean="0"/>
              <a:t>Student Name</a:t>
            </a:r>
          </a:p>
          <a:p>
            <a:pPr algn="ctr"/>
            <a:r>
              <a:rPr lang="en-US" dirty="0" smtClean="0"/>
              <a:t>Institution Affiliations</a:t>
            </a:r>
          </a:p>
          <a:p>
            <a:pPr algn="ctr"/>
            <a:r>
              <a:rPr lang="en-US" dirty="0" smtClean="0"/>
              <a:t>Course Name </a:t>
            </a:r>
          </a:p>
          <a:p>
            <a:pPr algn="ctr"/>
            <a:r>
              <a:rPr lang="en-US" dirty="0" smtClean="0"/>
              <a:t>Instructor Name</a:t>
            </a:r>
          </a:p>
          <a:p>
            <a:pPr algn="ctr"/>
            <a:r>
              <a:rPr lang="en-US" dirty="0" smtClean="0"/>
              <a:t>Date of Submission</a:t>
            </a:r>
            <a:endParaRPr lang="en-US" dirty="0"/>
          </a:p>
        </p:txBody>
      </p:sp>
    </p:spTree>
    <p:extLst>
      <p:ext uri="{BB962C8B-B14F-4D97-AF65-F5344CB8AC3E}">
        <p14:creationId xmlns:p14="http://schemas.microsoft.com/office/powerpoint/2010/main" val="2721904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Encounter of Mentally ill People with Police Officers</a:t>
            </a:r>
            <a:endParaRPr lang="en-US" sz="4000" dirty="0"/>
          </a:p>
        </p:txBody>
      </p:sp>
      <p:sp>
        <p:nvSpPr>
          <p:cNvPr id="3" name="Content Placeholder 2"/>
          <p:cNvSpPr>
            <a:spLocks noGrp="1"/>
          </p:cNvSpPr>
          <p:nvPr>
            <p:ph idx="1"/>
          </p:nvPr>
        </p:nvSpPr>
        <p:spPr/>
        <p:txBody>
          <a:bodyPr>
            <a:normAutofit fontScale="92500" lnSpcReduction="10000"/>
          </a:bodyPr>
          <a:lstStyle/>
          <a:p>
            <a:r>
              <a:rPr lang="en-US" sz="2400" dirty="0"/>
              <a:t>Mentally ill people encounter police officers during the police response to mental health emergencies. </a:t>
            </a:r>
            <a:endParaRPr lang="en-US" sz="2400" dirty="0" smtClean="0"/>
          </a:p>
          <a:p>
            <a:r>
              <a:rPr lang="en-US" sz="2400" dirty="0" smtClean="0"/>
              <a:t>Police </a:t>
            </a:r>
            <a:r>
              <a:rPr lang="en-US" sz="2400" dirty="0"/>
              <a:t>officers serve as the first </a:t>
            </a:r>
            <a:r>
              <a:rPr lang="en-US" sz="2400" dirty="0" smtClean="0"/>
              <a:t>respondents </a:t>
            </a:r>
            <a:r>
              <a:rPr lang="en-US" sz="2400" dirty="0"/>
              <a:t>to mental health emergencies (Blais et al., 2020</a:t>
            </a:r>
            <a:r>
              <a:rPr lang="en-US" sz="2400" dirty="0" smtClean="0"/>
              <a:t>).</a:t>
            </a:r>
          </a:p>
          <a:p>
            <a:r>
              <a:rPr lang="en-US" sz="2400" dirty="0" smtClean="0"/>
              <a:t>The </a:t>
            </a:r>
            <a:r>
              <a:rPr lang="en-US" sz="2400" dirty="0"/>
              <a:t>theory of mental illness criminalization categorizes people with mental illness as the highest risk group of being arrested due to minor offenses (Charette et al., 2014</a:t>
            </a:r>
            <a:r>
              <a:rPr lang="en-US" sz="2400" dirty="0" smtClean="0"/>
              <a:t>).</a:t>
            </a:r>
          </a:p>
          <a:p>
            <a:r>
              <a:rPr lang="en-US" sz="2400" dirty="0" smtClean="0"/>
              <a:t>Aggressive </a:t>
            </a:r>
            <a:r>
              <a:rPr lang="en-US" sz="2400" dirty="0"/>
              <a:t>behavior portrayed by mentally ill people increases their likelihood of being arrested</a:t>
            </a:r>
            <a:r>
              <a:rPr lang="en-US" sz="2400" dirty="0" smtClean="0"/>
              <a:t>.</a:t>
            </a:r>
          </a:p>
          <a:p>
            <a:r>
              <a:rPr lang="en-US" sz="2400" dirty="0" smtClean="0"/>
              <a:t>Lack </a:t>
            </a:r>
            <a:r>
              <a:rPr lang="en-US" sz="2400" dirty="0"/>
              <a:t>of police training on mental illness response approaches is a root cause for police violence towards these groups. </a:t>
            </a:r>
            <a:endParaRPr lang="en-US" sz="2400" dirty="0" smtClean="0"/>
          </a:p>
          <a:p>
            <a:r>
              <a:rPr lang="en-US" sz="2400" dirty="0" smtClean="0"/>
              <a:t>Police </a:t>
            </a:r>
            <a:r>
              <a:rPr lang="en-US" sz="2400" dirty="0"/>
              <a:t>violence towards mentally ill people leads to a higher risk of mortal injuries (Wittmann et al., 2021). </a:t>
            </a:r>
            <a:endParaRPr lang="en-US" sz="2400" dirty="0" smtClean="0"/>
          </a:p>
        </p:txBody>
      </p:sp>
    </p:spTree>
    <p:extLst>
      <p:ext uri="{BB962C8B-B14F-4D97-AF65-F5344CB8AC3E}">
        <p14:creationId xmlns:p14="http://schemas.microsoft.com/office/powerpoint/2010/main" val="22025650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Government Forces dealing with Aggression</a:t>
            </a:r>
            <a:endParaRPr lang="en-US" sz="4000" dirty="0"/>
          </a:p>
        </p:txBody>
      </p:sp>
      <p:sp>
        <p:nvSpPr>
          <p:cNvPr id="3" name="Content Placeholder 2"/>
          <p:cNvSpPr>
            <a:spLocks noGrp="1"/>
          </p:cNvSpPr>
          <p:nvPr>
            <p:ph idx="1"/>
          </p:nvPr>
        </p:nvSpPr>
        <p:spPr/>
        <p:txBody>
          <a:bodyPr>
            <a:noAutofit/>
          </a:bodyPr>
          <a:lstStyle/>
          <a:p>
            <a:r>
              <a:rPr lang="en-US" sz="2000" dirty="0" smtClean="0"/>
              <a:t>There </a:t>
            </a:r>
            <a:r>
              <a:rPr lang="en-US" sz="2000" dirty="0"/>
              <a:t>are two categories in police interaction with people with mental illness (PwMI</a:t>
            </a:r>
            <a:r>
              <a:rPr lang="en-US" sz="2000" dirty="0" smtClean="0"/>
              <a:t>):</a:t>
            </a:r>
          </a:p>
          <a:p>
            <a:pPr lvl="1"/>
            <a:r>
              <a:rPr lang="en-US" sz="2000" dirty="0"/>
              <a:t>Law enforcement function</a:t>
            </a:r>
          </a:p>
          <a:p>
            <a:pPr lvl="1"/>
            <a:r>
              <a:rPr lang="en-US" sz="2000" dirty="0"/>
              <a:t>Police involvement</a:t>
            </a:r>
          </a:p>
          <a:p>
            <a:r>
              <a:rPr lang="en-US" sz="2000" dirty="0" smtClean="0"/>
              <a:t>Law </a:t>
            </a:r>
            <a:r>
              <a:rPr lang="en-US" sz="2000" dirty="0"/>
              <a:t>enforcement deals with the aggression of PwMI by police officers </a:t>
            </a:r>
            <a:r>
              <a:rPr lang="en-US" sz="2000" dirty="0" smtClean="0"/>
              <a:t>with protection of the public as the priority (Tartaro </a:t>
            </a:r>
            <a:r>
              <a:rPr lang="en-US" sz="2000" dirty="0"/>
              <a:t>et al., 2021</a:t>
            </a:r>
            <a:r>
              <a:rPr lang="en-US" sz="2000" dirty="0" smtClean="0"/>
              <a:t>).</a:t>
            </a:r>
          </a:p>
          <a:p>
            <a:r>
              <a:rPr lang="en-US" sz="2000" dirty="0" smtClean="0"/>
              <a:t>Police </a:t>
            </a:r>
            <a:r>
              <a:rPr lang="en-US" sz="2000" dirty="0"/>
              <a:t>involvement involves dealing with aggression using non-criminal statutes with the protection of PwMI as the objective (Tartaro et al., 2021). </a:t>
            </a:r>
            <a:endParaRPr lang="en-US" sz="2000" dirty="0" smtClean="0"/>
          </a:p>
          <a:p>
            <a:r>
              <a:rPr lang="en-US" sz="2000" dirty="0" smtClean="0"/>
              <a:t>Justice's </a:t>
            </a:r>
            <a:r>
              <a:rPr lang="en-US" sz="2000" dirty="0"/>
              <a:t>role in PwMI interaction is associated with psychosocial consequences</a:t>
            </a:r>
            <a:r>
              <a:rPr lang="en-US" sz="2000" dirty="0" smtClean="0"/>
              <a:t>.</a:t>
            </a:r>
          </a:p>
          <a:p>
            <a:r>
              <a:rPr lang="en-US" sz="2000" dirty="0" smtClean="0"/>
              <a:t>Research </a:t>
            </a:r>
            <a:r>
              <a:rPr lang="en-US" sz="2000" dirty="0"/>
              <a:t>shows few uses of resources by the justice system in developing interventions of dealing with the aggression of PwMI (Charette et al., 2014). </a:t>
            </a:r>
            <a:endParaRPr lang="en-US" sz="2000" dirty="0" smtClean="0"/>
          </a:p>
        </p:txBody>
      </p:sp>
    </p:spTree>
    <p:extLst>
      <p:ext uri="{BB962C8B-B14F-4D97-AF65-F5344CB8AC3E}">
        <p14:creationId xmlns:p14="http://schemas.microsoft.com/office/powerpoint/2010/main" val="39237772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a:t>Government Forces dealing with Aggression</a:t>
            </a:r>
          </a:p>
        </p:txBody>
      </p:sp>
      <p:sp>
        <p:nvSpPr>
          <p:cNvPr id="3" name="Content Placeholder 2"/>
          <p:cNvSpPr>
            <a:spLocks noGrp="1"/>
          </p:cNvSpPr>
          <p:nvPr>
            <p:ph idx="1"/>
          </p:nvPr>
        </p:nvSpPr>
        <p:spPr/>
        <p:txBody>
          <a:bodyPr>
            <a:normAutofit lnSpcReduction="10000"/>
          </a:bodyPr>
          <a:lstStyle/>
          <a:p>
            <a:r>
              <a:rPr lang="en-US" dirty="0"/>
              <a:t>Implementation of crisis intervention team (CIT) in the 1980s in American police organizations targeting improvement of police mental health knowledge and attitude (Blais et al., 2020). </a:t>
            </a:r>
            <a:endParaRPr lang="en-US" dirty="0" smtClean="0"/>
          </a:p>
          <a:p>
            <a:r>
              <a:rPr lang="en-US" dirty="0" smtClean="0"/>
              <a:t>Implementation </a:t>
            </a:r>
            <a:r>
              <a:rPr lang="en-US" dirty="0"/>
              <a:t>of mobile crisis intervention team (MCIT) geared towards improving police mental health awareness (Blais et al., 2020). </a:t>
            </a:r>
            <a:endParaRPr lang="en-US" dirty="0" smtClean="0"/>
          </a:p>
          <a:p>
            <a:r>
              <a:rPr lang="en-US" dirty="0" smtClean="0"/>
              <a:t>The </a:t>
            </a:r>
            <a:r>
              <a:rPr lang="en-US" dirty="0"/>
              <a:t>public stigma of PwMI influences government forces such as criminal justice personnel in dealing with the aggression of mentally ill people (Tartaro et al., 2021).</a:t>
            </a:r>
          </a:p>
        </p:txBody>
      </p:sp>
    </p:spTree>
    <p:extLst>
      <p:ext uri="{BB962C8B-B14F-4D97-AF65-F5344CB8AC3E}">
        <p14:creationId xmlns:p14="http://schemas.microsoft.com/office/powerpoint/2010/main" val="924236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Community Dealing with Aggression</a:t>
            </a:r>
            <a:endParaRPr lang="en-US" sz="4000" dirty="0"/>
          </a:p>
        </p:txBody>
      </p:sp>
      <p:sp>
        <p:nvSpPr>
          <p:cNvPr id="3" name="Content Placeholder 2"/>
          <p:cNvSpPr>
            <a:spLocks noGrp="1"/>
          </p:cNvSpPr>
          <p:nvPr>
            <p:ph idx="1"/>
          </p:nvPr>
        </p:nvSpPr>
        <p:spPr/>
        <p:txBody>
          <a:bodyPr>
            <a:normAutofit fontScale="85000" lnSpcReduction="20000"/>
          </a:bodyPr>
          <a:lstStyle/>
          <a:p>
            <a:r>
              <a:rPr lang="en-US" dirty="0"/>
              <a:t>High cases of public stigma in the United States towards PwMI influences community approaches to dealing with the aggression of PwMI (Tartaro et al., 2021). </a:t>
            </a:r>
            <a:endParaRPr lang="en-US" dirty="0" smtClean="0"/>
          </a:p>
          <a:p>
            <a:r>
              <a:rPr lang="en-US" dirty="0" smtClean="0"/>
              <a:t>Community </a:t>
            </a:r>
            <a:r>
              <a:rPr lang="en-US" dirty="0"/>
              <a:t>members' misinterpretation of PwMI as dangerous can influence police interaction with these groups, hindering communication  (Tartaro et al., 2021</a:t>
            </a:r>
            <a:r>
              <a:rPr lang="en-US" dirty="0" smtClean="0"/>
              <a:t>).</a:t>
            </a:r>
          </a:p>
          <a:p>
            <a:r>
              <a:rPr lang="en-US" dirty="0" smtClean="0"/>
              <a:t>Non-governmental </a:t>
            </a:r>
            <a:r>
              <a:rPr lang="en-US" dirty="0"/>
              <a:t>organizations in the community develop specialized programs to deal with the aggression of PwMI (Blais et al., 2021</a:t>
            </a:r>
            <a:r>
              <a:rPr lang="en-US" dirty="0" smtClean="0"/>
              <a:t>).</a:t>
            </a:r>
          </a:p>
          <a:p>
            <a:r>
              <a:rPr lang="en-US" dirty="0" smtClean="0"/>
              <a:t>Canadian </a:t>
            </a:r>
            <a:r>
              <a:rPr lang="en-US" dirty="0"/>
              <a:t>communities have community services for PwMI</a:t>
            </a:r>
            <a:r>
              <a:rPr lang="en-US" dirty="0" smtClean="0"/>
              <a:t>.</a:t>
            </a:r>
          </a:p>
          <a:p>
            <a:r>
              <a:rPr lang="en-US" dirty="0" smtClean="0"/>
              <a:t>The </a:t>
            </a:r>
            <a:r>
              <a:rPr lang="en-US" dirty="0"/>
              <a:t>availability of community services in Canada for mentally ill people varies among different groups</a:t>
            </a:r>
            <a:r>
              <a:rPr lang="en-US" dirty="0" smtClean="0"/>
              <a:t>.</a:t>
            </a:r>
          </a:p>
          <a:p>
            <a:r>
              <a:rPr lang="en-US" dirty="0" smtClean="0"/>
              <a:t>Males</a:t>
            </a:r>
            <a:r>
              <a:rPr lang="en-US" dirty="0"/>
              <a:t>, ethnic/racial minorities, and younger people lack </a:t>
            </a:r>
            <a:r>
              <a:rPr lang="en-US" dirty="0" smtClean="0"/>
              <a:t>access </a:t>
            </a:r>
            <a:r>
              <a:rPr lang="en-US" dirty="0"/>
              <a:t>to community services (Martin et al., 2018). </a:t>
            </a:r>
            <a:endParaRPr lang="en-US" dirty="0" smtClean="0"/>
          </a:p>
        </p:txBody>
      </p:sp>
    </p:spTree>
    <p:extLst>
      <p:ext uri="{BB962C8B-B14F-4D97-AF65-F5344CB8AC3E}">
        <p14:creationId xmlns:p14="http://schemas.microsoft.com/office/powerpoint/2010/main" val="25955960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Differences in Government and Community Dealing with Aggression</a:t>
            </a:r>
            <a:endParaRPr lang="en-US" sz="4000" dirty="0"/>
          </a:p>
        </p:txBody>
      </p:sp>
      <p:sp>
        <p:nvSpPr>
          <p:cNvPr id="3" name="Content Placeholder 2"/>
          <p:cNvSpPr>
            <a:spLocks noGrp="1"/>
          </p:cNvSpPr>
          <p:nvPr>
            <p:ph idx="1"/>
          </p:nvPr>
        </p:nvSpPr>
        <p:spPr/>
        <p:txBody>
          <a:bodyPr/>
          <a:lstStyle/>
          <a:p>
            <a:r>
              <a:rPr lang="en-US" dirty="0"/>
              <a:t>Governments have resources to develop strategies in dealing with aggression while the community lacks these resources</a:t>
            </a:r>
            <a:r>
              <a:rPr lang="en-US" dirty="0" smtClean="0"/>
              <a:t>.</a:t>
            </a:r>
          </a:p>
          <a:p>
            <a:r>
              <a:rPr lang="en-US" dirty="0" smtClean="0"/>
              <a:t>The </a:t>
            </a:r>
            <a:r>
              <a:rPr lang="en-US" dirty="0"/>
              <a:t>community's approaches in dealing with the aggressive behavior of PwMI are highly influenced by myths, while the government is highly influenced by scientific study and research. </a:t>
            </a:r>
          </a:p>
        </p:txBody>
      </p:sp>
    </p:spTree>
    <p:extLst>
      <p:ext uri="{BB962C8B-B14F-4D97-AF65-F5344CB8AC3E}">
        <p14:creationId xmlns:p14="http://schemas.microsoft.com/office/powerpoint/2010/main" val="30124304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Community Members Organizing and Uniting against Hateful Practices </a:t>
            </a:r>
            <a:endParaRPr lang="en-US" sz="4000" dirty="0"/>
          </a:p>
        </p:txBody>
      </p:sp>
      <p:sp>
        <p:nvSpPr>
          <p:cNvPr id="3" name="Content Placeholder 2"/>
          <p:cNvSpPr>
            <a:spLocks noGrp="1"/>
          </p:cNvSpPr>
          <p:nvPr>
            <p:ph idx="1"/>
          </p:nvPr>
        </p:nvSpPr>
        <p:spPr/>
        <p:txBody>
          <a:bodyPr>
            <a:normAutofit lnSpcReduction="10000"/>
          </a:bodyPr>
          <a:lstStyle/>
          <a:p>
            <a:r>
              <a:rPr lang="en-US" dirty="0"/>
              <a:t>Communities can collaborate and share knowledge among members to debunk mental health myths</a:t>
            </a:r>
            <a:r>
              <a:rPr lang="en-US" dirty="0" smtClean="0"/>
              <a:t>.</a:t>
            </a:r>
          </a:p>
          <a:p>
            <a:r>
              <a:rPr lang="en-US" dirty="0" smtClean="0"/>
              <a:t>The </a:t>
            </a:r>
            <a:r>
              <a:rPr lang="en-US" dirty="0"/>
              <a:t>community can collaborate with government forces such as the police officers in controlling police use of force towards PwMI</a:t>
            </a:r>
            <a:r>
              <a:rPr lang="en-US" dirty="0" smtClean="0"/>
              <a:t>.</a:t>
            </a:r>
          </a:p>
          <a:p>
            <a:r>
              <a:rPr lang="en-US" dirty="0" smtClean="0"/>
              <a:t>Communities </a:t>
            </a:r>
            <a:r>
              <a:rPr lang="en-US" dirty="0"/>
              <a:t>should seek educational resources and support from government forces to reduce the public stigma of mental health</a:t>
            </a:r>
            <a:r>
              <a:rPr lang="en-US" dirty="0" smtClean="0"/>
              <a:t>.</a:t>
            </a:r>
          </a:p>
          <a:p>
            <a:r>
              <a:rPr lang="en-US" dirty="0" smtClean="0"/>
              <a:t>Health </a:t>
            </a:r>
            <a:r>
              <a:rPr lang="en-US" dirty="0"/>
              <a:t>care providers can collaborate with the community to reduce mental health stigma by offering mental health treatment as part of primary care. </a:t>
            </a:r>
          </a:p>
          <a:p>
            <a:endParaRPr lang="en-US" dirty="0"/>
          </a:p>
        </p:txBody>
      </p:sp>
    </p:spTree>
    <p:extLst>
      <p:ext uri="{BB962C8B-B14F-4D97-AF65-F5344CB8AC3E}">
        <p14:creationId xmlns:p14="http://schemas.microsoft.com/office/powerpoint/2010/main" val="1568958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Country’s Manifestation of Aggression</a:t>
            </a:r>
            <a:endParaRPr lang="en-US" dirty="0"/>
          </a:p>
        </p:txBody>
      </p:sp>
      <p:sp>
        <p:nvSpPr>
          <p:cNvPr id="3" name="Content Placeholder 2"/>
          <p:cNvSpPr>
            <a:spLocks noGrp="1"/>
          </p:cNvSpPr>
          <p:nvPr>
            <p:ph idx="1"/>
          </p:nvPr>
        </p:nvSpPr>
        <p:spPr/>
        <p:txBody>
          <a:bodyPr>
            <a:normAutofit fontScale="85000" lnSpcReduction="10000"/>
          </a:bodyPr>
          <a:lstStyle/>
          <a:p>
            <a:r>
              <a:rPr lang="en-US" dirty="0"/>
              <a:t>Canada implemented the use of a mobile crisis intervention team (MCIT) in dealing with emotionally disturbed people (EDP) (Blais et al., 2020</a:t>
            </a:r>
            <a:r>
              <a:rPr lang="en-US" dirty="0" smtClean="0"/>
              <a:t>).</a:t>
            </a:r>
          </a:p>
          <a:p>
            <a:r>
              <a:rPr lang="en-US" dirty="0" smtClean="0"/>
              <a:t>Germany </a:t>
            </a:r>
            <a:r>
              <a:rPr lang="en-US" dirty="0"/>
              <a:t>used trialogical interventions, which included mental health service users brainstorming ideas to deal with aggression (Wittmann et al., 2021</a:t>
            </a:r>
            <a:r>
              <a:rPr lang="en-US" dirty="0" smtClean="0"/>
              <a:t>).</a:t>
            </a:r>
          </a:p>
          <a:p>
            <a:r>
              <a:rPr lang="en-US" dirty="0" smtClean="0"/>
              <a:t>A </a:t>
            </a:r>
            <a:r>
              <a:rPr lang="en-US" dirty="0"/>
              <a:t>study on Canadian prisons on approaches to aggression recommended mental health screening on prisoners to examine the appropriate treatment level (Martin et al., 2018</a:t>
            </a:r>
            <a:r>
              <a:rPr lang="en-US" dirty="0" smtClean="0"/>
              <a:t>).</a:t>
            </a:r>
          </a:p>
          <a:p>
            <a:r>
              <a:rPr lang="en-US" dirty="0" smtClean="0"/>
              <a:t>Studies </a:t>
            </a:r>
            <a:r>
              <a:rPr lang="en-US" dirty="0"/>
              <a:t>in New Jersey, United States, on police ability to handle people with mental illness CIT training includes police education on mental illness issues, inclusive of symptoms and myths (Tartaro et al., 2021). </a:t>
            </a:r>
          </a:p>
        </p:txBody>
      </p:sp>
    </p:spTree>
    <p:extLst>
      <p:ext uri="{BB962C8B-B14F-4D97-AF65-F5344CB8AC3E}">
        <p14:creationId xmlns:p14="http://schemas.microsoft.com/office/powerpoint/2010/main" val="3126418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Contributory Variables of dealing with Aggression</a:t>
            </a:r>
            <a:endParaRPr lang="en-US" dirty="0"/>
          </a:p>
        </p:txBody>
      </p:sp>
      <p:sp>
        <p:nvSpPr>
          <p:cNvPr id="3" name="Content Placeholder 2"/>
          <p:cNvSpPr>
            <a:spLocks noGrp="1"/>
          </p:cNvSpPr>
          <p:nvPr>
            <p:ph idx="1"/>
          </p:nvPr>
        </p:nvSpPr>
        <p:spPr/>
        <p:txBody>
          <a:bodyPr/>
          <a:lstStyle/>
          <a:p>
            <a:r>
              <a:rPr lang="en-US" dirty="0"/>
              <a:t>Police officers lack rudimentary training on mental health issues (Tartaro et al., 2021</a:t>
            </a:r>
            <a:r>
              <a:rPr lang="en-US" dirty="0" smtClean="0"/>
              <a:t>).</a:t>
            </a:r>
          </a:p>
          <a:p>
            <a:r>
              <a:rPr lang="en-US" dirty="0" smtClean="0"/>
              <a:t>Public </a:t>
            </a:r>
            <a:r>
              <a:rPr lang="en-US" dirty="0"/>
              <a:t>stigmatization in the USA influenced by early days myths about mental health issues. </a:t>
            </a:r>
            <a:endParaRPr lang="en-US" dirty="0" smtClean="0"/>
          </a:p>
          <a:p>
            <a:r>
              <a:rPr lang="en-US" dirty="0" smtClean="0"/>
              <a:t>Limitation </a:t>
            </a:r>
            <a:r>
              <a:rPr lang="en-US" dirty="0"/>
              <a:t>of resources to educate the community members and professionals such as police officers.</a:t>
            </a:r>
          </a:p>
        </p:txBody>
      </p:sp>
    </p:spTree>
    <p:extLst>
      <p:ext uri="{BB962C8B-B14F-4D97-AF65-F5344CB8AC3E}">
        <p14:creationId xmlns:p14="http://schemas.microsoft.com/office/powerpoint/2010/main" val="14529046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News Reports Dealing with Hateful Threats</a:t>
            </a:r>
            <a:endParaRPr lang="en-US" dirty="0"/>
          </a:p>
        </p:txBody>
      </p:sp>
      <p:sp>
        <p:nvSpPr>
          <p:cNvPr id="3" name="Content Placeholder 2"/>
          <p:cNvSpPr>
            <a:spLocks noGrp="1"/>
          </p:cNvSpPr>
          <p:nvPr>
            <p:ph idx="1"/>
          </p:nvPr>
        </p:nvSpPr>
        <p:spPr/>
        <p:txBody>
          <a:bodyPr/>
          <a:lstStyle/>
          <a:p>
            <a:r>
              <a:rPr lang="en-US" dirty="0"/>
              <a:t>Extensive media coverage on cases of EDPs mortally injured by police officers leads to increased criminalization of mental health awareness(Blais et al., 2020</a:t>
            </a:r>
            <a:r>
              <a:rPr lang="en-US" dirty="0" smtClean="0"/>
              <a:t>).</a:t>
            </a:r>
          </a:p>
          <a:p>
            <a:r>
              <a:rPr lang="en-US" dirty="0" smtClean="0"/>
              <a:t>Led </a:t>
            </a:r>
            <a:r>
              <a:rPr lang="en-US" dirty="0"/>
              <a:t>to police officers' exposure to aggressive intervention programs.</a:t>
            </a:r>
          </a:p>
        </p:txBody>
      </p:sp>
    </p:spTree>
    <p:extLst>
      <p:ext uri="{BB962C8B-B14F-4D97-AF65-F5344CB8AC3E}">
        <p14:creationId xmlns:p14="http://schemas.microsoft.com/office/powerpoint/2010/main" val="1541718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Aggression Intervention Strategies</a:t>
            </a:r>
            <a:endParaRPr lang="en-US" dirty="0"/>
          </a:p>
        </p:txBody>
      </p:sp>
      <p:sp>
        <p:nvSpPr>
          <p:cNvPr id="3" name="Content Placeholder 2"/>
          <p:cNvSpPr>
            <a:spLocks noGrp="1"/>
          </p:cNvSpPr>
          <p:nvPr>
            <p:ph idx="1"/>
          </p:nvPr>
        </p:nvSpPr>
        <p:spPr/>
        <p:txBody>
          <a:bodyPr/>
          <a:lstStyle/>
          <a:p>
            <a:r>
              <a:rPr lang="en-US" dirty="0"/>
              <a:t>Police officers take time when dealing with PwMI</a:t>
            </a:r>
            <a:r>
              <a:rPr lang="en-US" dirty="0" smtClean="0"/>
              <a:t>.</a:t>
            </a:r>
          </a:p>
          <a:p>
            <a:r>
              <a:rPr lang="en-US" dirty="0" smtClean="0"/>
              <a:t>Police </a:t>
            </a:r>
            <a:r>
              <a:rPr lang="en-US" dirty="0"/>
              <a:t>respect PwMI as other citizens</a:t>
            </a:r>
            <a:r>
              <a:rPr lang="en-US" dirty="0" smtClean="0"/>
              <a:t>.</a:t>
            </a:r>
          </a:p>
          <a:p>
            <a:r>
              <a:rPr lang="en-US" dirty="0" smtClean="0"/>
              <a:t>Giving </a:t>
            </a:r>
            <a:r>
              <a:rPr lang="en-US" dirty="0"/>
              <a:t>mentally ill persons personal space</a:t>
            </a:r>
            <a:r>
              <a:rPr lang="en-US" dirty="0" smtClean="0"/>
              <a:t>.</a:t>
            </a:r>
          </a:p>
          <a:p>
            <a:r>
              <a:rPr lang="en-US" dirty="0" smtClean="0"/>
              <a:t>Using </a:t>
            </a:r>
            <a:r>
              <a:rPr lang="en-US" dirty="0"/>
              <a:t>calm and de-escalating techniques</a:t>
            </a:r>
            <a:r>
              <a:rPr lang="en-US" dirty="0" smtClean="0"/>
              <a:t>.</a:t>
            </a:r>
          </a:p>
          <a:p>
            <a:r>
              <a:rPr lang="en-US" dirty="0" smtClean="0"/>
              <a:t>In </a:t>
            </a:r>
            <a:r>
              <a:rPr lang="en-US" dirty="0"/>
              <a:t>uncooperative cases, police officers should not use force or violence to coerce the mentally ill into cooperation. </a:t>
            </a:r>
            <a:endParaRPr lang="en-US" dirty="0" smtClean="0"/>
          </a:p>
          <a:p>
            <a:r>
              <a:rPr lang="en-US" dirty="0" smtClean="0"/>
              <a:t>Community </a:t>
            </a:r>
            <a:r>
              <a:rPr lang="en-US" dirty="0"/>
              <a:t>members reduced stigmatization of mental health illness.</a:t>
            </a:r>
            <a:endParaRPr lang="en-US" dirty="0" smtClean="0"/>
          </a:p>
        </p:txBody>
      </p:sp>
    </p:spTree>
    <p:extLst>
      <p:ext uri="{BB962C8B-B14F-4D97-AF65-F5344CB8AC3E}">
        <p14:creationId xmlns:p14="http://schemas.microsoft.com/office/powerpoint/2010/main" val="9094201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r>
              <a:rPr lang="en-US" dirty="0"/>
              <a:t>Blais, E., Landry, M., Elazhary, N., Carrier, S., &amp; Savard, A. M. (2020). Assessing the capability of a co-responding police-mental health program to connect emotionally disturbed people with community resources and decrease police use-of-force. </a:t>
            </a:r>
            <a:r>
              <a:rPr lang="en-US" i="1" dirty="0"/>
              <a:t>Journal of Experimental Criminology</a:t>
            </a:r>
            <a:r>
              <a:rPr lang="en-US" dirty="0"/>
              <a:t>, 1-25. </a:t>
            </a:r>
          </a:p>
          <a:p>
            <a:r>
              <a:rPr lang="en-US" dirty="0"/>
              <a:t>Charette, Y., Crocker, A. G., &amp; Billette, I. (2014). Police encounters involving citizens with mental illness: use of resources and outcomes. </a:t>
            </a:r>
            <a:r>
              <a:rPr lang="en-US" i="1" dirty="0"/>
              <a:t>Psychiatric Services</a:t>
            </a:r>
            <a:r>
              <a:rPr lang="en-US" dirty="0"/>
              <a:t>, </a:t>
            </a:r>
            <a:r>
              <a:rPr lang="en-US" i="1" dirty="0"/>
              <a:t>65</a:t>
            </a:r>
            <a:r>
              <a:rPr lang="en-US" dirty="0"/>
              <a:t>(4), 511-516. </a:t>
            </a:r>
          </a:p>
          <a:p>
            <a:endParaRPr lang="en-US" dirty="0" smtClean="0"/>
          </a:p>
          <a:p>
            <a:endParaRPr lang="en-US" dirty="0"/>
          </a:p>
        </p:txBody>
      </p:sp>
    </p:spTree>
    <p:extLst>
      <p:ext uri="{BB962C8B-B14F-4D97-AF65-F5344CB8AC3E}">
        <p14:creationId xmlns:p14="http://schemas.microsoft.com/office/powerpoint/2010/main" val="2455855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r>
              <a:rPr lang="en-US" dirty="0"/>
              <a:t>Martin, M. S., Crocker, A. G., Potter, B. K., Wells, G. A., Grace, R. M., &amp; Colman, I. (2018). Mental health screening and differences in access to care among prisoners. </a:t>
            </a:r>
            <a:r>
              <a:rPr lang="en-US" i="1" dirty="0"/>
              <a:t>The Canadian Journal of Psychiatry</a:t>
            </a:r>
            <a:r>
              <a:rPr lang="en-US" dirty="0"/>
              <a:t>, </a:t>
            </a:r>
            <a:r>
              <a:rPr lang="en-US" i="1" dirty="0"/>
              <a:t>63</a:t>
            </a:r>
            <a:r>
              <a:rPr lang="en-US" dirty="0"/>
              <a:t>(10), 692-700. </a:t>
            </a:r>
          </a:p>
          <a:p>
            <a:r>
              <a:rPr lang="en-US" dirty="0"/>
              <a:t>Tartaro, C., Bonnan-White, J., Mastrangelo, M. A., &amp; Mulvihill, R. (2021). Police Officers’ Attitudes Toward Mental Health and Crisis Intervention: Understanding Preparedness to Respond to Community Members in Crisis. </a:t>
            </a:r>
            <a:r>
              <a:rPr lang="en-US" i="1" dirty="0"/>
              <a:t>Journal of Police and Criminal Psychology</a:t>
            </a:r>
            <a:r>
              <a:rPr lang="en-US" dirty="0"/>
              <a:t>, 1-13.</a:t>
            </a:r>
          </a:p>
          <a:p>
            <a:r>
              <a:rPr lang="en-US" dirty="0"/>
              <a:t>Wittmann, L., Groen, G., Ogorka, J., &amp; Jörns-Presentati, A. (2021). “I Didn’t Know What They Wanted From Me”–the Perspective of Individuals with Mental Disorders on Police Interventions. </a:t>
            </a:r>
            <a:r>
              <a:rPr lang="en-US" i="1" dirty="0"/>
              <a:t>Journal of Police and Criminal Psychology</a:t>
            </a:r>
            <a:r>
              <a:rPr lang="en-US" dirty="0"/>
              <a:t>, 1-6.</a:t>
            </a:r>
          </a:p>
          <a:p>
            <a:endParaRPr lang="en-US" dirty="0"/>
          </a:p>
        </p:txBody>
      </p:sp>
    </p:spTree>
    <p:extLst>
      <p:ext uri="{BB962C8B-B14F-4D97-AF65-F5344CB8AC3E}">
        <p14:creationId xmlns:p14="http://schemas.microsoft.com/office/powerpoint/2010/main" val="93246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283</TotalTime>
  <Words>2431</Words>
  <Application>Microsoft Office PowerPoint</Application>
  <PresentationFormat>On-screen Show (4:3)</PresentationFormat>
  <Paragraphs>87</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Aggressive Behaviors Towards Outgroups</vt:lpstr>
      <vt:lpstr>Encounter of Mentally ill People with Police Officers</vt:lpstr>
      <vt:lpstr>Government Forces dealing with Aggression</vt:lpstr>
      <vt:lpstr>Government Forces dealing with Aggression</vt:lpstr>
      <vt:lpstr>Community Dealing with Aggression</vt:lpstr>
      <vt:lpstr>Differences in Government and Community Dealing with Aggression</vt:lpstr>
      <vt:lpstr>Community Members Organizing and Uniting against Hateful Practices </vt:lpstr>
      <vt:lpstr>Country’s Manifestation of Aggression</vt:lpstr>
      <vt:lpstr>Contributory Variables of dealing with Aggression</vt:lpstr>
      <vt:lpstr>News Reports Dealing with Hateful Threats</vt:lpstr>
      <vt:lpstr>Aggression Intervention Strategies</vt:lpstr>
      <vt:lpstr>References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ROZ</dc:creator>
  <cp:lastModifiedBy>Simon</cp:lastModifiedBy>
  <cp:revision>58</cp:revision>
  <dcterms:created xsi:type="dcterms:W3CDTF">2021-11-30T00:40:13Z</dcterms:created>
  <dcterms:modified xsi:type="dcterms:W3CDTF">2021-11-29T18:27:29Z</dcterms:modified>
</cp:coreProperties>
</file>