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4660"/>
  </p:normalViewPr>
  <p:slideViewPr>
    <p:cSldViewPr snapToGrid="0">
      <p:cViewPr varScale="1">
        <p:scale>
          <a:sx n="71" d="100"/>
          <a:sy n="71" d="100"/>
        </p:scale>
        <p:origin x="84"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94A338-5EF1-4037-9581-80E33073491A}"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4082807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94A338-5EF1-4037-9581-80E33073491A}"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3502754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94A338-5EF1-4037-9581-80E33073491A}"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59C7E4-7832-402D-88BA-A7DBCC16D61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934951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E94A338-5EF1-4037-9581-80E33073491A}"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11624542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E94A338-5EF1-4037-9581-80E33073491A}"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59C7E4-7832-402D-88BA-A7DBCC16D61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529132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E94A338-5EF1-4037-9581-80E33073491A}"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2428779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94A338-5EF1-4037-9581-80E33073491A}"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2091415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94A338-5EF1-4037-9581-80E33073491A}"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3442225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94A338-5EF1-4037-9581-80E33073491A}"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4255047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94A338-5EF1-4037-9581-80E33073491A}" type="datetimeFigureOut">
              <a:rPr lang="en-US" smtClean="0"/>
              <a:t>5/4/2021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398465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94A338-5EF1-4037-9581-80E33073491A}"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3729794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94A338-5EF1-4037-9581-80E33073491A}" type="datetimeFigureOut">
              <a:rPr lang="en-US" smtClean="0"/>
              <a:t>5/4/2021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330621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4A338-5EF1-4037-9581-80E33073491A}" type="datetimeFigureOut">
              <a:rPr lang="en-US" smtClean="0"/>
              <a:t>5/4/2021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3477502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4A338-5EF1-4037-9581-80E33073491A}" type="datetimeFigureOut">
              <a:rPr lang="en-US" smtClean="0"/>
              <a:t>5/4/2021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2428126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94A338-5EF1-4037-9581-80E33073491A}"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4242569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94A338-5EF1-4037-9581-80E33073491A}" type="datetimeFigureOut">
              <a:rPr lang="en-US" smtClean="0"/>
              <a:t>5/4/2021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59C7E4-7832-402D-88BA-A7DBCC16D613}" type="slidenum">
              <a:rPr lang="en-US" smtClean="0"/>
              <a:t>‹#›</a:t>
            </a:fld>
            <a:endParaRPr lang="en-US"/>
          </a:p>
        </p:txBody>
      </p:sp>
    </p:spTree>
    <p:extLst>
      <p:ext uri="{BB962C8B-B14F-4D97-AF65-F5344CB8AC3E}">
        <p14:creationId xmlns:p14="http://schemas.microsoft.com/office/powerpoint/2010/main" val="3118161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4A338-5EF1-4037-9581-80E33073491A}" type="datetimeFigureOut">
              <a:rPr lang="en-US" smtClean="0"/>
              <a:t>5/4/2021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C59C7E4-7832-402D-88BA-A7DBCC16D613}" type="slidenum">
              <a:rPr lang="en-US" smtClean="0"/>
              <a:t>‹#›</a:t>
            </a:fld>
            <a:endParaRPr lang="en-US"/>
          </a:p>
        </p:txBody>
      </p:sp>
    </p:spTree>
    <p:extLst>
      <p:ext uri="{BB962C8B-B14F-4D97-AF65-F5344CB8AC3E}">
        <p14:creationId xmlns:p14="http://schemas.microsoft.com/office/powerpoint/2010/main" val="2564184087"/>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NURSING WORKLOAD AND PATIENT’S SAFETY</a:t>
            </a:r>
            <a:endParaRPr lang="en-US" dirty="0"/>
          </a:p>
        </p:txBody>
      </p:sp>
      <p:sp>
        <p:nvSpPr>
          <p:cNvPr id="3" name="Subtitle 2"/>
          <p:cNvSpPr>
            <a:spLocks noGrp="1"/>
          </p:cNvSpPr>
          <p:nvPr>
            <p:ph type="subTitle" idx="1"/>
          </p:nvPr>
        </p:nvSpPr>
        <p:spPr/>
        <p:txBody>
          <a:bodyPr>
            <a:normAutofit/>
          </a:bodyPr>
          <a:lstStyle/>
          <a:p>
            <a:r>
              <a:rPr lang="en-US" sz="1600" dirty="0" smtClean="0">
                <a:latin typeface="Times New Roman" panose="02020603050405020304" pitchFamily="18" charset="0"/>
                <a:cs typeface="Times New Roman" panose="02020603050405020304" pitchFamily="18" charset="0"/>
              </a:rPr>
              <a:t>STUDENT’S NAME</a:t>
            </a:r>
          </a:p>
          <a:p>
            <a:r>
              <a:rPr lang="en-US" sz="1600" dirty="0" smtClean="0">
                <a:latin typeface="Times New Roman" panose="02020603050405020304" pitchFamily="18" charset="0"/>
                <a:cs typeface="Times New Roman" panose="02020603050405020304" pitchFamily="18" charset="0"/>
              </a:rPr>
              <a:t>INSTITUTION AFFILIATION</a:t>
            </a:r>
          </a:p>
          <a:p>
            <a:r>
              <a:rPr lang="en-US" sz="1600" dirty="0" smtClean="0">
                <a:latin typeface="Times New Roman" panose="02020603050405020304" pitchFamily="18" charset="0"/>
                <a:cs typeface="Times New Roman" panose="02020603050405020304" pitchFamily="18" charset="0"/>
              </a:rPr>
              <a:t>DATE </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52430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REFERENCES</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1600" dirty="0" err="1"/>
              <a:t>Aivazi</a:t>
            </a:r>
            <a:r>
              <a:rPr lang="en-US" sz="1600" dirty="0"/>
              <a:t>, A. A., </a:t>
            </a:r>
            <a:r>
              <a:rPr lang="en-US" sz="1600" dirty="0" err="1"/>
              <a:t>Menati</a:t>
            </a:r>
            <a:r>
              <a:rPr lang="en-US" sz="1600" dirty="0"/>
              <a:t>, W., </a:t>
            </a:r>
            <a:r>
              <a:rPr lang="en-US" sz="1600" dirty="0" err="1"/>
              <a:t>Tavan</a:t>
            </a:r>
            <a:r>
              <a:rPr lang="en-US" sz="1600" dirty="0"/>
              <a:t>, H., </a:t>
            </a:r>
            <a:r>
              <a:rPr lang="en-US" sz="1600" dirty="0" err="1"/>
              <a:t>Navkhasi</a:t>
            </a:r>
            <a:r>
              <a:rPr lang="en-US" sz="1600" dirty="0"/>
              <a:t>, S., &amp; </a:t>
            </a:r>
            <a:r>
              <a:rPr lang="en-US" sz="1600" dirty="0" err="1"/>
              <a:t>Mehrdadi</a:t>
            </a:r>
            <a:r>
              <a:rPr lang="en-US" sz="1600" dirty="0"/>
              <a:t>, A. (2017). Patients’ bill of rights and effective factors of workplace violence against female nurses on duty at </a:t>
            </a:r>
            <a:r>
              <a:rPr lang="en-US" sz="1600" dirty="0" err="1"/>
              <a:t>Ilam</a:t>
            </a:r>
            <a:r>
              <a:rPr lang="en-US" sz="1600" dirty="0"/>
              <a:t> teaching hospitals. Journal of injury and violence research, 9(1), 1</a:t>
            </a:r>
            <a:r>
              <a:rPr lang="en-US" sz="1600" dirty="0" smtClean="0"/>
              <a:t>.</a:t>
            </a:r>
          </a:p>
          <a:p>
            <a:endParaRPr lang="en-US" sz="1600" dirty="0"/>
          </a:p>
          <a:p>
            <a:r>
              <a:rPr lang="en-US" sz="1600" dirty="0"/>
              <a:t>Blake, N. (2016). Building respect and reducing incivility in the workplace: Professional standards and recommendations to improve the work environment for nurses. AACN advanced critical care, 27(4), 368-371.</a:t>
            </a:r>
          </a:p>
          <a:p>
            <a:endParaRPr lang="en-US" sz="1600" dirty="0"/>
          </a:p>
          <a:p>
            <a:r>
              <a:rPr lang="en-US" sz="1600" dirty="0"/>
              <a:t>Back, A. L., Young, J. P., </a:t>
            </a:r>
            <a:r>
              <a:rPr lang="en-US" sz="1600" dirty="0" err="1"/>
              <a:t>McCown</a:t>
            </a:r>
            <a:r>
              <a:rPr lang="en-US" sz="1600" dirty="0"/>
              <a:t>, E., </a:t>
            </a:r>
            <a:r>
              <a:rPr lang="en-US" sz="1600" dirty="0" err="1"/>
              <a:t>Engelberg</a:t>
            </a:r>
            <a:r>
              <a:rPr lang="en-US" sz="1600" dirty="0"/>
              <a:t>, R. A., </a:t>
            </a:r>
            <a:r>
              <a:rPr lang="en-US" sz="1600" dirty="0" err="1"/>
              <a:t>Vig</a:t>
            </a:r>
            <a:r>
              <a:rPr lang="en-US" sz="1600" dirty="0"/>
              <a:t>, E. K., </a:t>
            </a:r>
            <a:r>
              <a:rPr lang="en-US" sz="1600" dirty="0" err="1"/>
              <a:t>Reinke</a:t>
            </a:r>
            <a:r>
              <a:rPr lang="en-US" sz="1600" dirty="0"/>
              <a:t>, L. F., ... &amp; Curtis, J. R. (2009). Abandonment at the end of life from patient, caregiver, nurse, and physician perspectives: loss of continuity and lack of closure. Archives of Internal Medicine, 169(5), 474-479</a:t>
            </a:r>
            <a:r>
              <a:rPr lang="en-US" dirty="0"/>
              <a:t>.</a:t>
            </a:r>
          </a:p>
          <a:p>
            <a:endParaRPr lang="en-US" dirty="0"/>
          </a:p>
        </p:txBody>
      </p:sp>
    </p:spTree>
    <p:extLst>
      <p:ext uri="{BB962C8B-B14F-4D97-AF65-F5344CB8AC3E}">
        <p14:creationId xmlns:p14="http://schemas.microsoft.com/office/powerpoint/2010/main" val="4056137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470" y="270995"/>
            <a:ext cx="10515600" cy="1325563"/>
          </a:xfrm>
        </p:spPr>
        <p:txBody>
          <a:bodyPr>
            <a:normAutofit/>
          </a:bodyPr>
          <a:lstStyle/>
          <a:p>
            <a:pPr algn="ctr"/>
            <a:r>
              <a:rPr lang="en-US" sz="4800" dirty="0" smtClean="0"/>
              <a:t> </a:t>
            </a:r>
            <a:r>
              <a:rPr lang="en-US" sz="4800" dirty="0" smtClean="0">
                <a:latin typeface="Times New Roman" panose="02020603050405020304" pitchFamily="18" charset="0"/>
                <a:cs typeface="Times New Roman" panose="02020603050405020304" pitchFamily="18" charset="0"/>
              </a:rPr>
              <a:t>INTRODUCTION </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 healthcare system has experienced increased demand for nurses, reduced staffing and an inadequate supply of nurses. </a:t>
            </a:r>
          </a:p>
          <a:p>
            <a:r>
              <a:rPr lang="en-US" sz="2000" dirty="0" smtClean="0">
                <a:latin typeface="Times New Roman" panose="02020603050405020304" pitchFamily="18" charset="0"/>
                <a:cs typeface="Times New Roman" panose="02020603050405020304" pitchFamily="18" charset="0"/>
              </a:rPr>
              <a:t>These three major factors have led to a significant heavy workload of hospital nurses, thus becoming a major challenge to most healthcare centers worldwide. As such, many nurses have shown deep intention to leave their current nursing jobs due to workload in hospitals. </a:t>
            </a:r>
          </a:p>
          <a:p>
            <a:r>
              <a:rPr lang="en-US" sz="2000" dirty="0" smtClean="0">
                <a:latin typeface="Times New Roman" panose="02020603050405020304" pitchFamily="18" charset="0"/>
                <a:cs typeface="Times New Roman" panose="02020603050405020304" pitchFamily="18" charset="0"/>
              </a:rPr>
              <a:t>The nurse could have sought other alternatives to ensure the patients have a constant source of care through proper arrangement and communication with the agency to deploy other nurses in the unit. </a:t>
            </a:r>
          </a:p>
        </p:txBody>
      </p:sp>
    </p:spTree>
    <p:extLst>
      <p:ext uri="{BB962C8B-B14F-4D97-AF65-F5344CB8AC3E}">
        <p14:creationId xmlns:p14="http://schemas.microsoft.com/office/powerpoint/2010/main" val="3861892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t>NURSES STANDARDS</a:t>
            </a:r>
            <a:r>
              <a:rPr lang="en-US" dirty="0" smtClean="0"/>
              <a:t>	</a:t>
            </a:r>
            <a:endParaRPr lang="en-US" dirty="0"/>
          </a:p>
        </p:txBody>
      </p:sp>
      <p:sp>
        <p:nvSpPr>
          <p:cNvPr id="3" name="Content Placeholder 2"/>
          <p:cNvSpPr>
            <a:spLocks noGrp="1"/>
          </p:cNvSpPr>
          <p:nvPr>
            <p:ph idx="1"/>
          </p:nvPr>
        </p:nvSpPr>
        <p:spPr/>
        <p:txBody>
          <a:bodyPr>
            <a:normAutofit fontScale="92500" lnSpcReduction="20000"/>
          </a:bodyPr>
          <a:lstStyle/>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Professional performance standards describe the conduct of behaviors to be done by professionals.</a:t>
            </a:r>
          </a:p>
          <a:p>
            <a:r>
              <a:rPr lang="en-US" sz="2000" dirty="0" smtClean="0">
                <a:latin typeface="Times New Roman" panose="02020603050405020304" pitchFamily="18" charset="0"/>
                <a:cs typeface="Times New Roman" panose="02020603050405020304" pitchFamily="18" charset="0"/>
              </a:rPr>
              <a:t> For instance, it is required that all nurses communicate effectively in all areas of their professional practice. </a:t>
            </a:r>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In our case, the nurse could report her decision and reasons to her agency supervisor effectively and on time. This act, therefore, complies with the professional standard regarding communication.</a:t>
            </a:r>
          </a:p>
          <a:p>
            <a:r>
              <a:rPr lang="en-US" sz="2000" dirty="0" smtClean="0">
                <a:latin typeface="Times New Roman" panose="02020603050405020304" pitchFamily="18" charset="0"/>
                <a:cs typeface="Times New Roman" panose="02020603050405020304" pitchFamily="18" charset="0"/>
              </a:rPr>
              <a:t> The nurse also complied with the standard of professional practice evaluation. She evaluated her own professional nursing practice at risk and decided not to take the assignment.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5432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smtClean="0">
                <a:latin typeface="Times New Roman" panose="02020603050405020304" pitchFamily="18" charset="0"/>
                <a:cs typeface="Times New Roman" panose="02020603050405020304" pitchFamily="18" charset="0"/>
              </a:rPr>
              <a:t>REASONS  FOR LEAVING THE ASSIGNMENT</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 action cannot be termed as abandonment because the nurse did not accept the assignment and reported the decision to her agency supervisor before starting the shift.</a:t>
            </a:r>
          </a:p>
          <a:p>
            <a:r>
              <a:rPr lang="en-US" sz="2000" dirty="0" smtClean="0">
                <a:latin typeface="Times New Roman" panose="02020603050405020304" pitchFamily="18" charset="0"/>
                <a:cs typeface="Times New Roman" panose="02020603050405020304" pitchFamily="18" charset="0"/>
              </a:rPr>
              <a:t> Patient abandonment would only occur if the nurse could have accepted the patient assignment and then alter the nurse-patient relationship that he or she would have created without reasonable notice to his or her supervisor.</a:t>
            </a:r>
          </a:p>
          <a:p>
            <a:r>
              <a:rPr lang="en-US" sz="2000" dirty="0" smtClean="0">
                <a:latin typeface="Times New Roman" panose="02020603050405020304" pitchFamily="18" charset="0"/>
                <a:cs typeface="Times New Roman" panose="02020603050405020304" pitchFamily="18" charset="0"/>
              </a:rPr>
              <a:t>When the nurse accepts the patient assignment, a nurse-patient relationship is created, and the nurse has the responsibility to take care of the patient within the stipulated timeframe</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8441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NURSES’ BILL OF RIGHTS</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Nurses do the incredible duty of promoting and restoring patients' health entrusted to them. Therefore, their dignity and autonomy must be protected in their workplace. </a:t>
            </a:r>
          </a:p>
          <a:p>
            <a:r>
              <a:rPr lang="en-US" sz="2000" dirty="0" smtClean="0">
                <a:latin typeface="Times New Roman" panose="02020603050405020304" pitchFamily="18" charset="0"/>
                <a:cs typeface="Times New Roman" panose="02020603050405020304" pitchFamily="18" charset="0"/>
              </a:rPr>
              <a:t>This is achieved through the bill of rights that protects and promotes their welfare. </a:t>
            </a:r>
          </a:p>
          <a:p>
            <a:pPr marL="0" indent="0">
              <a:buNone/>
            </a:pP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Statements in the bill of right that could have triggered the nurse to decide that way include; the nurse has the right to work environment that is safe for themselves and their patient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891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dirty="0" smtClean="0">
                <a:latin typeface="Times New Roman" panose="02020603050405020304" pitchFamily="18" charset="0"/>
                <a:cs typeface="Times New Roman" panose="02020603050405020304" pitchFamily="18" charset="0"/>
              </a:rPr>
              <a:t>FACTORS CONSIDER BY NURSES IN BILL OF RIGHTS.</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0" y="1892860"/>
            <a:ext cx="10515600" cy="4351338"/>
          </a:xfrm>
        </p:spPr>
        <p:txBody>
          <a:bodyPr/>
          <a:lstStyle/>
          <a:p>
            <a:endParaRPr lang="en-US" dirty="0" smtClean="0"/>
          </a:p>
          <a:p>
            <a:r>
              <a:rPr lang="en-US" dirty="0" smtClean="0"/>
              <a:t> </a:t>
            </a:r>
            <a:r>
              <a:rPr lang="en-US" sz="2000" dirty="0">
                <a:latin typeface="Times New Roman" panose="02020603050405020304" pitchFamily="18" charset="0"/>
                <a:cs typeface="Times New Roman" panose="02020603050405020304" pitchFamily="18" charset="0"/>
              </a:rPr>
              <a:t>N</a:t>
            </a:r>
            <a:r>
              <a:rPr lang="en-US" sz="2000" dirty="0" smtClean="0">
                <a:latin typeface="Times New Roman" panose="02020603050405020304" pitchFamily="18" charset="0"/>
                <a:cs typeface="Times New Roman" panose="02020603050405020304" pitchFamily="18" charset="0"/>
              </a:rPr>
              <a:t>urses have the right to practice in environments that allow them to act per professional standards. </a:t>
            </a:r>
          </a:p>
          <a:p>
            <a:r>
              <a:rPr lang="en-US" sz="2000" dirty="0" smtClean="0">
                <a:latin typeface="Times New Roman" panose="02020603050405020304" pitchFamily="18" charset="0"/>
                <a:cs typeface="Times New Roman" panose="02020603050405020304" pitchFamily="18" charset="0"/>
              </a:rPr>
              <a:t>The number of patients assigned to the nurse did not reflect the actual nurse-patient ratio required. Therefore, the environment could deny the nurse an opportunity to practice per her professional standard.  </a:t>
            </a:r>
          </a:p>
          <a:p>
            <a:r>
              <a:rPr lang="en-US" sz="2000" dirty="0" smtClean="0">
                <a:latin typeface="Times New Roman" panose="02020603050405020304" pitchFamily="18" charset="0"/>
                <a:cs typeface="Times New Roman" panose="02020603050405020304" pitchFamily="18" charset="0"/>
              </a:rPr>
              <a:t>Another factor is that the nurse could have foreseen the harm that could arise to the patient from her decline of assignment. </a:t>
            </a:r>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4954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800" dirty="0" smtClean="0">
                <a:latin typeface="Times New Roman" panose="02020603050405020304" pitchFamily="18" charset="0"/>
                <a:cs typeface="Times New Roman" panose="02020603050405020304" pitchFamily="18" charset="0"/>
              </a:rPr>
              <a:t>ACTIONS TO BE TAKEN BY NURSES </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It is the responsibility of any healthcare provider to arrange for care provided to patients if they abandon the duty or decline the assignment. </a:t>
            </a:r>
          </a:p>
          <a:p>
            <a:r>
              <a:rPr lang="en-US" sz="2000" dirty="0" smtClean="0">
                <a:latin typeface="Times New Roman" panose="02020603050405020304" pitchFamily="18" charset="0"/>
                <a:cs typeface="Times New Roman" panose="02020603050405020304" pitchFamily="18" charset="0"/>
              </a:rPr>
              <a:t>It was clear to the nurse that no more registered nurses were available in the healthcare center.</a:t>
            </a:r>
          </a:p>
          <a:p>
            <a:r>
              <a:rPr lang="en-US" sz="2000" dirty="0">
                <a:latin typeface="Times New Roman" panose="02020603050405020304" pitchFamily="18" charset="0"/>
                <a:cs typeface="Times New Roman" panose="02020603050405020304" pitchFamily="18" charset="0"/>
              </a:rPr>
              <a:t>T</a:t>
            </a:r>
            <a:r>
              <a:rPr lang="en-US" sz="2000" dirty="0" smtClean="0">
                <a:latin typeface="Times New Roman" panose="02020603050405020304" pitchFamily="18" charset="0"/>
                <a:cs typeface="Times New Roman" panose="02020603050405020304" pitchFamily="18" charset="0"/>
              </a:rPr>
              <a:t>he nurse could have divided the patients into three groups, be in charge with one group and assign the other two groups to the nursing assistive personnel whom will work under her directives and order. </a:t>
            </a:r>
          </a:p>
          <a:p>
            <a:r>
              <a:rPr lang="en-US" sz="2000" dirty="0" smtClean="0">
                <a:latin typeface="Times New Roman" panose="02020603050405020304" pitchFamily="18" charset="0"/>
                <a:cs typeface="Times New Roman" panose="02020603050405020304" pitchFamily="18" charset="0"/>
              </a:rPr>
              <a:t>Another alternative would be to take the assignment and ask the agency supervisor to deploy additional nurses to the unit to cater for the number of patients and reduce the operational risks</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9874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MORAL OBLIGATION</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endParaRPr lang="en-US" sz="24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When someone becomes a teacher, responsibilities are not tied to teaching alone, and the teacher becomes a tutor, a mentor, and a parent. </a:t>
            </a:r>
          </a:p>
          <a:p>
            <a:r>
              <a:rPr lang="en-US" sz="2000" dirty="0" smtClean="0">
                <a:latin typeface="Times New Roman" panose="02020603050405020304" pitchFamily="18" charset="0"/>
                <a:cs typeface="Times New Roman" panose="02020603050405020304" pitchFamily="18" charset="0"/>
              </a:rPr>
              <a:t>Furthermore, it is also expected that teacher protect students from any potential dangerous outcome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3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latin typeface="Times New Roman" panose="02020603050405020304" pitchFamily="18" charset="0"/>
                <a:cs typeface="Times New Roman" panose="02020603050405020304" pitchFamily="18" charset="0"/>
              </a:rPr>
              <a:t>MY OWN OPINION</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No, I don't think it was the right decision by the nurse to leave the unit. </a:t>
            </a:r>
          </a:p>
          <a:p>
            <a:r>
              <a:rPr lang="en-US" sz="2000" dirty="0" smtClean="0">
                <a:latin typeface="Times New Roman" panose="02020603050405020304" pitchFamily="18" charset="0"/>
                <a:cs typeface="Times New Roman" panose="02020603050405020304" pitchFamily="18" charset="0"/>
              </a:rPr>
              <a:t>It was very clear there were no other registered nurses available in the healthcare center, the number of the patient was high and more than half of them were in critical condition.</a:t>
            </a:r>
          </a:p>
          <a:p>
            <a:r>
              <a:rPr lang="en-US" sz="2000" dirty="0" smtClean="0">
                <a:latin typeface="Times New Roman" panose="02020603050405020304" pitchFamily="18" charset="0"/>
                <a:cs typeface="Times New Roman" panose="02020603050405020304" pitchFamily="18" charset="0"/>
              </a:rPr>
              <a:t>Therefore, it was necessary that the nurse assumes the assignment and then look for alternative measures to curb the situation.</a:t>
            </a:r>
          </a:p>
          <a:p>
            <a:r>
              <a:rPr lang="en-US" sz="2000" dirty="0" smtClean="0">
                <a:latin typeface="Times New Roman" panose="02020603050405020304" pitchFamily="18" charset="0"/>
                <a:cs typeface="Times New Roman" panose="02020603050405020304" pitchFamily="18" charset="0"/>
              </a:rPr>
              <a:t>Her decision to refuse the assignment reveal her self-risk measure priority, thus suspending the self-sacrifice virtue expected for the medical professions</a:t>
            </a:r>
            <a:r>
              <a:rPr lang="en-US" dirty="0" smtClean="0"/>
              <a:t>. </a:t>
            </a:r>
            <a:endParaRPr lang="en-US" dirty="0"/>
          </a:p>
        </p:txBody>
      </p:sp>
    </p:spTree>
    <p:extLst>
      <p:ext uri="{BB962C8B-B14F-4D97-AF65-F5344CB8AC3E}">
        <p14:creationId xmlns:p14="http://schemas.microsoft.com/office/powerpoint/2010/main" val="381199896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89</TotalTime>
  <Words>919</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Times New Roman</vt:lpstr>
      <vt:lpstr>Wingdings 3</vt:lpstr>
      <vt:lpstr>Wisp</vt:lpstr>
      <vt:lpstr> NURSING WORKLOAD AND PATIENT’S SAFETY</vt:lpstr>
      <vt:lpstr> INTRODUCTION </vt:lpstr>
      <vt:lpstr>NURSES STANDARDS </vt:lpstr>
      <vt:lpstr>REASONS  FOR LEAVING THE ASSIGNMENT</vt:lpstr>
      <vt:lpstr>NURSES’ BILL OF RIGHTS</vt:lpstr>
      <vt:lpstr>FACTORS CONSIDER BY NURSES IN BILL OF RIGHTS.</vt:lpstr>
      <vt:lpstr>ACTIONS TO BE TAKEN BY NURSES </vt:lpstr>
      <vt:lpstr>MORAL OBLIGATION</vt:lpstr>
      <vt:lpstr>MY OWN OPINION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WORKLOAD AND PATIENT’S SAFETY</dc:title>
  <dc:creator>User</dc:creator>
  <cp:lastModifiedBy>User</cp:lastModifiedBy>
  <cp:revision>14</cp:revision>
  <dcterms:created xsi:type="dcterms:W3CDTF">2021-05-03T20:30:46Z</dcterms:created>
  <dcterms:modified xsi:type="dcterms:W3CDTF">2021-05-03T22:40:16Z</dcterms:modified>
</cp:coreProperties>
</file>