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60" r:id="rId4"/>
    <p:sldId id="261" r:id="rId5"/>
    <p:sldId id="262" r:id="rId6"/>
    <p:sldId id="259" r:id="rId7"/>
    <p:sldId id="25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48B65C2-E49F-40EC-BEC0-8CF87A933C11}" type="datetimeFigureOut">
              <a:rPr lang="en-US" smtClean="0"/>
              <a:t>22-Mar-18</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C55EC10-E59F-4649-B470-65E8CB29663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48B65C2-E49F-40EC-BEC0-8CF87A933C11}" type="datetimeFigureOut">
              <a:rPr lang="en-US" smtClean="0"/>
              <a:t>22-Mar-18</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EC55EC10-E59F-4649-B470-65E8CB29663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B48B65C2-E49F-40EC-BEC0-8CF87A933C11}" type="datetimeFigureOut">
              <a:rPr lang="en-US" smtClean="0"/>
              <a:t>22-Mar-18</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C55EC10-E59F-4649-B470-65E8CB29663F}"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B48B65C2-E49F-40EC-BEC0-8CF87A933C11}" type="datetimeFigureOut">
              <a:rPr lang="en-US" smtClean="0"/>
              <a:t>22-Mar-18</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C55EC10-E59F-4649-B470-65E8CB29663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48B65C2-E49F-40EC-BEC0-8CF87A933C11}" type="datetimeFigureOut">
              <a:rPr lang="en-US" smtClean="0"/>
              <a:t>22-Mar-18</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C55EC10-E59F-4649-B470-65E8CB29663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PROPOSAL</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77500" lnSpcReduction="20000"/>
          </a:bodyPr>
          <a:lstStyle/>
          <a:p>
            <a:r>
              <a:rPr lang="en-US" b="1" dirty="0">
                <a:solidFill>
                  <a:schemeClr val="tx1"/>
                </a:solidFill>
                <a:latin typeface="Times New Roman" panose="02020603050405020304" pitchFamily="18" charset="0"/>
                <a:cs typeface="Times New Roman" panose="02020603050405020304" pitchFamily="18" charset="0"/>
              </a:rPr>
              <a:t>Summer classes in LTU for EE</a:t>
            </a:r>
            <a:endParaRPr lang="en-US" dirty="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Name:</a:t>
            </a:r>
          </a:p>
          <a:p>
            <a:r>
              <a:rPr lang="en-US" dirty="0" smtClean="0">
                <a:solidFill>
                  <a:schemeClr val="tx1"/>
                </a:solidFill>
                <a:latin typeface="Times New Roman" panose="02020603050405020304" pitchFamily="18" charset="0"/>
                <a:cs typeface="Times New Roman" panose="02020603050405020304" pitchFamily="18" charset="0"/>
              </a:rPr>
              <a:t>Tutor:</a:t>
            </a:r>
          </a:p>
          <a:p>
            <a:r>
              <a:rPr lang="en-US" dirty="0" smtClean="0">
                <a:solidFill>
                  <a:schemeClr val="tx1"/>
                </a:solidFill>
                <a:latin typeface="Times New Roman" panose="02020603050405020304" pitchFamily="18" charset="0"/>
                <a:cs typeface="Times New Roman" panose="02020603050405020304" pitchFamily="18" charset="0"/>
              </a:rPr>
              <a:t>Institution:</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5015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lvl="0"/>
            <a:r>
              <a:rPr lang="en-US" dirty="0">
                <a:latin typeface="Times New Roman" panose="02020603050405020304" pitchFamily="18" charset="0"/>
                <a:cs typeface="Times New Roman" panose="02020603050405020304" pitchFamily="18" charset="0"/>
              </a:rPr>
              <a:t>Students come from all other continents to join schools abroad to develop new skills and experiences and training in a new exciting environment. </a:t>
            </a:r>
          </a:p>
          <a:p>
            <a:pPr lvl="0"/>
            <a:r>
              <a:rPr lang="en-US" dirty="0">
                <a:latin typeface="Times New Roman" panose="02020603050405020304" pitchFamily="18" charset="0"/>
                <a:cs typeface="Times New Roman" panose="02020603050405020304" pitchFamily="18" charset="0"/>
              </a:rPr>
              <a:t>However, those who opt to go for holiday in their home countries in the summer for instance in this case Saudi Arabia find it difficult to study during the summer a situation that forces them to remain in the US. </a:t>
            </a:r>
          </a:p>
          <a:p>
            <a:r>
              <a:rPr lang="en-US" dirty="0">
                <a:latin typeface="Times New Roman" panose="02020603050405020304" pitchFamily="18" charset="0"/>
                <a:cs typeface="Times New Roman" panose="02020603050405020304" pitchFamily="18" charset="0"/>
              </a:rPr>
              <a:t>Considering this case, it would be prudent to come up with summer classes in Saudi Arabia so that to help these students continue with their studies while away from the US. </a:t>
            </a:r>
          </a:p>
        </p:txBody>
      </p:sp>
    </p:spTree>
    <p:extLst>
      <p:ext uri="{BB962C8B-B14F-4D97-AF65-F5344CB8AC3E}">
        <p14:creationId xmlns:p14="http://schemas.microsoft.com/office/powerpoint/2010/main" val="3026812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981200"/>
          </a:xfrm>
        </p:spPr>
        <p:txBody>
          <a:bodyPr>
            <a:normAutofit/>
          </a:bodyPr>
          <a:lstStyle/>
          <a:p>
            <a:r>
              <a:rPr lang="en-US" b="1" dirty="0">
                <a:latin typeface="Times New Roman" panose="02020603050405020304" pitchFamily="18" charset="0"/>
                <a:cs typeface="Times New Roman" panose="02020603050405020304" pitchFamily="18" charset="0"/>
              </a:rPr>
              <a:t>Advantages of summer schools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r>
              <a:rPr lang="en-US" dirty="0">
                <a:latin typeface="Times New Roman" panose="02020603050405020304" pitchFamily="18" charset="0"/>
                <a:cs typeface="Times New Roman" panose="02020603050405020304" pitchFamily="18" charset="0"/>
              </a:rPr>
              <a:t>One can start another university degree program. This will enhance someone from progressing in a certain course more quickly. </a:t>
            </a:r>
          </a:p>
          <a:p>
            <a:pPr lvl="0"/>
            <a:r>
              <a:rPr lang="en-US" dirty="0">
                <a:latin typeface="Times New Roman" panose="02020603050405020304" pitchFamily="18" charset="0"/>
                <a:cs typeface="Times New Roman" panose="02020603050405020304" pitchFamily="18" charset="0"/>
              </a:rPr>
              <a:t>It is advantageous for the school for they can use this opportunity to spread the massive workload into summer classes.</a:t>
            </a:r>
          </a:p>
          <a:p>
            <a:pPr lvl="0"/>
            <a:r>
              <a:rPr lang="en-US" dirty="0">
                <a:latin typeface="Times New Roman" panose="02020603050405020304" pitchFamily="18" charset="0"/>
                <a:cs typeface="Times New Roman" panose="02020603050405020304" pitchFamily="18" charset="0"/>
              </a:rPr>
              <a:t>Students can use this chance to have makeup for unsatisfactory performance. </a:t>
            </a:r>
          </a:p>
          <a:p>
            <a:pPr lvl="0"/>
            <a:r>
              <a:rPr lang="en-US" dirty="0">
                <a:latin typeface="Times New Roman" panose="02020603050405020304" pitchFamily="18" charset="0"/>
                <a:cs typeface="Times New Roman" panose="02020603050405020304" pitchFamily="18" charset="0"/>
              </a:rPr>
              <a:t>It becomes flexible to pursue two different courses without much pressure (</a:t>
            </a:r>
            <a:r>
              <a:rPr lang="en-US" dirty="0" err="1">
                <a:latin typeface="Times New Roman" panose="02020603050405020304" pitchFamily="18" charset="0"/>
                <a:cs typeface="Times New Roman" panose="02020603050405020304" pitchFamily="18" charset="0"/>
              </a:rPr>
              <a:t>Borman</a:t>
            </a:r>
            <a:r>
              <a:rPr lang="en-US" dirty="0">
                <a:latin typeface="Times New Roman" panose="02020603050405020304" pitchFamily="18" charset="0"/>
                <a:cs typeface="Times New Roman" panose="02020603050405020304" pitchFamily="18" charset="0"/>
              </a:rPr>
              <a:t>, Benson, &amp; </a:t>
            </a:r>
            <a:r>
              <a:rPr lang="en-US" dirty="0" err="1">
                <a:latin typeface="Times New Roman" panose="02020603050405020304" pitchFamily="18" charset="0"/>
                <a:cs typeface="Times New Roman" panose="02020603050405020304" pitchFamily="18" charset="0"/>
              </a:rPr>
              <a:t>Overman</a:t>
            </a:r>
            <a:r>
              <a:rPr lang="en-US" dirty="0">
                <a:latin typeface="Times New Roman" panose="02020603050405020304" pitchFamily="18" charset="0"/>
                <a:cs typeface="Times New Roman" panose="02020603050405020304" pitchFamily="18" charset="0"/>
              </a:rPr>
              <a:t>, 2005).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0009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b="1" dirty="0">
                <a:latin typeface="Times New Roman" panose="02020603050405020304" pitchFamily="18" charset="0"/>
                <a:cs typeface="Times New Roman" panose="02020603050405020304" pitchFamily="18" charset="0"/>
              </a:rPr>
              <a:t>Benefits of studying electrical engineering abroad</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latin typeface="Times New Roman" panose="02020603050405020304" pitchFamily="18" charset="0"/>
                <a:cs typeface="Times New Roman" panose="02020603050405020304" pitchFamily="18" charset="0"/>
              </a:rPr>
              <a:t>Studying abroad offers exposure to advanced technology </a:t>
            </a:r>
          </a:p>
          <a:p>
            <a:pPr lvl="0"/>
            <a:r>
              <a:rPr lang="en-US" dirty="0">
                <a:latin typeface="Times New Roman" panose="02020603050405020304" pitchFamily="18" charset="0"/>
                <a:cs typeface="Times New Roman" panose="02020603050405020304" pitchFamily="18" charset="0"/>
              </a:rPr>
              <a:t>A student acquires academic, cultural and social benefits. </a:t>
            </a:r>
          </a:p>
          <a:p>
            <a:pPr lvl="0"/>
            <a:r>
              <a:rPr lang="en-US" dirty="0">
                <a:latin typeface="Times New Roman" panose="02020603050405020304" pitchFamily="18" charset="0"/>
                <a:cs typeface="Times New Roman" panose="02020603050405020304" pitchFamily="18" charset="0"/>
              </a:rPr>
              <a:t>The student gets an exposure to learning a new language since mostly there is a requirement for international to learn the mother language for the country (Sasaki, 2007). </a:t>
            </a:r>
          </a:p>
          <a:p>
            <a:pPr lvl="0"/>
            <a:r>
              <a:rPr lang="en-US" dirty="0">
                <a:latin typeface="Times New Roman" panose="02020603050405020304" pitchFamily="18" charset="0"/>
                <a:cs typeface="Times New Roman" panose="02020603050405020304" pitchFamily="18" charset="0"/>
              </a:rPr>
              <a:t>Additionally, it improves the social life of a person for having to meet and share with other students and staffs from different continents. </a:t>
            </a:r>
          </a:p>
          <a:p>
            <a:pPr lvl="0"/>
            <a:r>
              <a:rPr lang="en-US" dirty="0">
                <a:latin typeface="Times New Roman" panose="02020603050405020304" pitchFamily="18" charset="0"/>
                <a:cs typeface="Times New Roman" panose="02020603050405020304" pitchFamily="18" charset="0"/>
              </a:rPr>
              <a:t>Finally, it helps someone understand and appreciate a new culture of abroad. </a:t>
            </a:r>
          </a:p>
        </p:txBody>
      </p:sp>
    </p:spTree>
    <p:extLst>
      <p:ext uri="{BB962C8B-B14F-4D97-AF65-F5344CB8AC3E}">
        <p14:creationId xmlns:p14="http://schemas.microsoft.com/office/powerpoint/2010/main" val="817122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Costs </a:t>
            </a:r>
            <a:r>
              <a:rPr lang="en-US" b="1" dirty="0">
                <a:latin typeface="Times New Roman" panose="02020603050405020304" pitchFamily="18" charset="0"/>
                <a:cs typeface="Times New Roman" panose="02020603050405020304" pitchFamily="18" charset="0"/>
              </a:rPr>
              <a:t>involved in an abroad program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r>
              <a:rPr lang="en-US" dirty="0">
                <a:latin typeface="Times New Roman" panose="02020603050405020304" pitchFamily="18" charset="0"/>
                <a:cs typeface="Times New Roman" panose="02020603050405020304" pitchFamily="18" charset="0"/>
              </a:rPr>
              <a:t>First, for all international students, it is a requirement to possess a certificate in a particular language. </a:t>
            </a:r>
          </a:p>
          <a:p>
            <a:pPr lvl="0"/>
            <a:r>
              <a:rPr lang="en-US" dirty="0">
                <a:latin typeface="Times New Roman" panose="02020603050405020304" pitchFamily="18" charset="0"/>
                <a:cs typeface="Times New Roman" panose="02020603050405020304" pitchFamily="18" charset="0"/>
              </a:rPr>
              <a:t>There is a cost of dealing with a new culture one that one was not used before. </a:t>
            </a:r>
          </a:p>
          <a:p>
            <a:pPr lvl="0"/>
            <a:r>
              <a:rPr lang="en-US" dirty="0">
                <a:latin typeface="Times New Roman" panose="02020603050405020304" pitchFamily="18" charset="0"/>
                <a:cs typeface="Times New Roman" panose="02020603050405020304" pitchFamily="18" charset="0"/>
              </a:rPr>
              <a:t>It conflicts with the culture one is used to in his/her original country. </a:t>
            </a:r>
          </a:p>
          <a:p>
            <a:pPr lvl="0"/>
            <a:r>
              <a:rPr lang="en-US" dirty="0">
                <a:latin typeface="Times New Roman" panose="02020603050405020304" pitchFamily="18" charset="0"/>
                <a:cs typeface="Times New Roman" panose="02020603050405020304" pitchFamily="18" charset="0"/>
              </a:rPr>
              <a:t>Additionally, the cost of living is different in different countries hence international students have to inquire the cost of living in the new state before getting there for a university course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2986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r>
              <a:rPr lang="en-US" dirty="0">
                <a:latin typeface="Times New Roman" panose="02020603050405020304" pitchFamily="18" charset="0"/>
                <a:cs typeface="Times New Roman" panose="02020603050405020304" pitchFamily="18" charset="0"/>
              </a:rPr>
              <a:t> A lot of time is wasted during summer break which instead could be used for continuing with a University course. </a:t>
            </a:r>
          </a:p>
          <a:p>
            <a:pPr lvl="0"/>
            <a:r>
              <a:rPr lang="en-US" dirty="0">
                <a:latin typeface="Times New Roman" panose="02020603050405020304" pitchFamily="18" charset="0"/>
                <a:cs typeface="Times New Roman" panose="02020603050405020304" pitchFamily="18" charset="0"/>
              </a:rPr>
              <a:t>It is a perfect opportunity to spread the heavy workload. Additionally, studying from the home country offers an opportunity for students to interact with their family member and bond. </a:t>
            </a:r>
          </a:p>
          <a:p>
            <a:pPr lvl="0"/>
            <a:r>
              <a:rPr lang="en-US" dirty="0">
                <a:latin typeface="Times New Roman" panose="02020603050405020304" pitchFamily="18" charset="0"/>
                <a:cs typeface="Times New Roman" panose="02020603050405020304" pitchFamily="18" charset="0"/>
              </a:rPr>
              <a:t>Also, being the home country, the students will not have problems like language barrier and differences in culture.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7474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371600"/>
            <a:ext cx="7239000" cy="5084136"/>
          </a:xfrm>
        </p:spPr>
        <p:txBody>
          <a:bodyPr>
            <a:normAutofit fontScale="92500"/>
          </a:bodyPr>
          <a:lstStyle/>
          <a:p>
            <a:pPr marL="0" indent="0">
              <a:buNone/>
            </a:pP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Borman</a:t>
            </a:r>
            <a:r>
              <a:rPr lang="en-US" dirty="0">
                <a:latin typeface="Times New Roman" panose="02020603050405020304" pitchFamily="18" charset="0"/>
                <a:cs typeface="Times New Roman" panose="02020603050405020304" pitchFamily="18" charset="0"/>
              </a:rPr>
              <a:t>, G. D., Benson, J., &amp; </a:t>
            </a:r>
            <a:r>
              <a:rPr lang="en-US" dirty="0" err="1">
                <a:latin typeface="Times New Roman" panose="02020603050405020304" pitchFamily="18" charset="0"/>
                <a:cs typeface="Times New Roman" panose="02020603050405020304" pitchFamily="18" charset="0"/>
              </a:rPr>
              <a:t>Overman</a:t>
            </a:r>
            <a:r>
              <a:rPr lang="en-US" dirty="0">
                <a:latin typeface="Times New Roman" panose="02020603050405020304" pitchFamily="18" charset="0"/>
                <a:cs typeface="Times New Roman" panose="02020603050405020304" pitchFamily="18" charset="0"/>
              </a:rPr>
              <a:t>, L. T. (2005). Families, schools, and summer learning. </a:t>
            </a:r>
            <a:r>
              <a:rPr lang="en-US" i="1" dirty="0">
                <a:latin typeface="Times New Roman" panose="02020603050405020304" pitchFamily="18" charset="0"/>
                <a:cs typeface="Times New Roman" panose="02020603050405020304" pitchFamily="18" charset="0"/>
              </a:rPr>
              <a:t>The Elementary School Journal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106</a:t>
            </a:r>
            <a:r>
              <a:rPr lang="en-US" dirty="0">
                <a:latin typeface="Times New Roman" panose="02020603050405020304" pitchFamily="18" charset="0"/>
                <a:cs typeface="Times New Roman" panose="02020603050405020304" pitchFamily="18" charset="0"/>
              </a:rPr>
              <a:t>(2), 131-150.</a:t>
            </a:r>
          </a:p>
          <a:p>
            <a:r>
              <a:rPr lang="en-US" dirty="0">
                <a:latin typeface="Times New Roman" panose="02020603050405020304" pitchFamily="18" charset="0"/>
                <a:cs typeface="Times New Roman" panose="02020603050405020304" pitchFamily="18" charset="0"/>
              </a:rPr>
              <a:t>Doyle, S., </a:t>
            </a:r>
            <a:r>
              <a:rPr lang="en-US" dirty="0" err="1">
                <a:latin typeface="Times New Roman" panose="02020603050405020304" pitchFamily="18" charset="0"/>
                <a:cs typeface="Times New Roman" panose="02020603050405020304" pitchFamily="18" charset="0"/>
              </a:rPr>
              <a:t>Gendall</a:t>
            </a:r>
            <a:r>
              <a:rPr lang="en-US" dirty="0">
                <a:latin typeface="Times New Roman" panose="02020603050405020304" pitchFamily="18" charset="0"/>
                <a:cs typeface="Times New Roman" panose="02020603050405020304" pitchFamily="18" charset="0"/>
              </a:rPr>
              <a:t>, P., Meyer, L. H., </a:t>
            </a:r>
            <a:r>
              <a:rPr lang="en-US" dirty="0" err="1">
                <a:latin typeface="Times New Roman" panose="02020603050405020304" pitchFamily="18" charset="0"/>
                <a:cs typeface="Times New Roman" panose="02020603050405020304" pitchFamily="18" charset="0"/>
              </a:rPr>
              <a:t>Hoek</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Tait</a:t>
            </a:r>
            <a:r>
              <a:rPr lang="en-US" dirty="0">
                <a:latin typeface="Times New Roman" panose="02020603050405020304" pitchFamily="18" charset="0"/>
                <a:cs typeface="Times New Roman" panose="02020603050405020304" pitchFamily="18" charset="0"/>
              </a:rPr>
              <a:t>, C., McKenzie, L., &amp; </a:t>
            </a:r>
            <a:r>
              <a:rPr lang="en-US" dirty="0" err="1">
                <a:latin typeface="Times New Roman" panose="02020603050405020304" pitchFamily="18" charset="0"/>
                <a:cs typeface="Times New Roman" panose="02020603050405020304" pitchFamily="18" charset="0"/>
              </a:rPr>
              <a:t>Loorparg</a:t>
            </a:r>
            <a:r>
              <a:rPr lang="en-US" dirty="0">
                <a:latin typeface="Times New Roman" panose="02020603050405020304" pitchFamily="18" charset="0"/>
                <a:cs typeface="Times New Roman" panose="02020603050405020304" pitchFamily="18" charset="0"/>
              </a:rPr>
              <a:t>, A. (2010). An investigation of factors associated with student participation in study abroad. </a:t>
            </a:r>
            <a:r>
              <a:rPr lang="en-US" i="1" dirty="0">
                <a:latin typeface="Times New Roman" panose="02020603050405020304" pitchFamily="18" charset="0"/>
                <a:cs typeface="Times New Roman" panose="02020603050405020304" pitchFamily="18" charset="0"/>
              </a:rPr>
              <a:t>Journal of Studies in International Education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14</a:t>
            </a:r>
            <a:r>
              <a:rPr lang="en-US" dirty="0">
                <a:latin typeface="Times New Roman" panose="02020603050405020304" pitchFamily="18" charset="0"/>
                <a:cs typeface="Times New Roman" panose="02020603050405020304" pitchFamily="18" charset="0"/>
              </a:rPr>
              <a:t>(5), 471-490.</a:t>
            </a:r>
          </a:p>
          <a:p>
            <a:r>
              <a:rPr lang="en-US" dirty="0">
                <a:latin typeface="Times New Roman" panose="02020603050405020304" pitchFamily="18" charset="0"/>
                <a:cs typeface="Times New Roman" panose="02020603050405020304" pitchFamily="18" charset="0"/>
              </a:rPr>
              <a:t>Sasaki, M. (2007). Effects of study‐abroad experiences on EFL writers: A multiple‐data analysis. </a:t>
            </a:r>
            <a:r>
              <a:rPr lang="en-US" i="1" dirty="0">
                <a:latin typeface="Times New Roman" panose="02020603050405020304" pitchFamily="18" charset="0"/>
                <a:cs typeface="Times New Roman" panose="02020603050405020304" pitchFamily="18" charset="0"/>
              </a:rPr>
              <a:t>The Modern Language Journal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91</a:t>
            </a:r>
            <a:r>
              <a:rPr lang="en-US" dirty="0">
                <a:latin typeface="Times New Roman" panose="02020603050405020304" pitchFamily="18" charset="0"/>
                <a:cs typeface="Times New Roman" panose="02020603050405020304" pitchFamily="18" charset="0"/>
              </a:rPr>
              <a:t>(4), 602-620.</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74491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34</TotalTime>
  <Words>480</Words>
  <Application>Microsoft Office PowerPoint</Application>
  <PresentationFormat>On-screen Show (4:3)</PresentationFormat>
  <Paragraphs>34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Opulent</vt:lpstr>
      <vt:lpstr>PROPOSAL</vt:lpstr>
      <vt:lpstr>Introduction</vt:lpstr>
      <vt:lpstr>Advantages of summer schools </vt:lpstr>
      <vt:lpstr>Benefits of studying electrical engineering abroad </vt:lpstr>
      <vt:lpstr>Costs involved in an abroad program</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dc:title>
  <dc:creator>user</dc:creator>
  <cp:lastModifiedBy>user</cp:lastModifiedBy>
  <cp:revision>3</cp:revision>
  <dcterms:created xsi:type="dcterms:W3CDTF">2018-03-21T21:06:45Z</dcterms:created>
  <dcterms:modified xsi:type="dcterms:W3CDTF">2018-03-21T21:40:58Z</dcterms:modified>
</cp:coreProperties>
</file>