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3" autoAdjust="0"/>
    <p:restoredTop sz="94660"/>
  </p:normalViewPr>
  <p:slideViewPr>
    <p:cSldViewPr snapToGrid="0">
      <p:cViewPr>
        <p:scale>
          <a:sx n="51" d="100"/>
          <a:sy n="51" d="100"/>
        </p:scale>
        <p:origin x="-402"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5400" dirty="0" smtClean="0">
                <a:latin typeface="Baskerville Old Face" panose="02020602080505020303" pitchFamily="18" charset="0"/>
              </a:rPr>
              <a:t>DYING WITH THE TREES</a:t>
            </a:r>
            <a:endParaRPr lang="en-US" sz="5400" dirty="0">
              <a:latin typeface="Baskerville Old Face" panose="02020602080505020303" pitchFamily="18" charset="0"/>
            </a:endParaRPr>
          </a:p>
        </p:txBody>
      </p:sp>
      <p:sp>
        <p:nvSpPr>
          <p:cNvPr id="5" name="Content Placeholder 4"/>
          <p:cNvSpPr>
            <a:spLocks noGrp="1"/>
          </p:cNvSpPr>
          <p:nvPr>
            <p:ph sz="half" idx="1"/>
          </p:nvPr>
        </p:nvSpPr>
        <p:spPr>
          <a:xfrm>
            <a:off x="677335" y="2689978"/>
            <a:ext cx="3148708" cy="2579853"/>
          </a:xfrm>
        </p:spPr>
        <p:txBody>
          <a:bodyPr/>
          <a:lstStyle/>
          <a:p>
            <a:pPr marL="0" indent="0" algn="ctr">
              <a:buNone/>
            </a:pPr>
            <a:r>
              <a:rPr lang="en-US" b="1" u="sng" dirty="0" smtClean="0">
                <a:latin typeface="Baskerville Old Face" panose="02020602080505020303" pitchFamily="18" charset="0"/>
              </a:rPr>
              <a:t>IMPORTANCE OF TREES</a:t>
            </a:r>
          </a:p>
          <a:p>
            <a:pPr>
              <a:buFont typeface="Wingdings" panose="05000000000000000000" pitchFamily="2" charset="2"/>
              <a:buChar char="v"/>
            </a:pPr>
            <a:r>
              <a:rPr lang="en-US" dirty="0" smtClean="0"/>
              <a:t>PROVIDING OXYGEN</a:t>
            </a:r>
          </a:p>
          <a:p>
            <a:pPr>
              <a:buFont typeface="Wingdings" panose="05000000000000000000" pitchFamily="2" charset="2"/>
              <a:buChar char="v"/>
            </a:pPr>
            <a:r>
              <a:rPr lang="en-US" dirty="0" smtClean="0"/>
              <a:t>IMPROVING AIR QUALITY</a:t>
            </a:r>
          </a:p>
          <a:p>
            <a:pPr>
              <a:buFont typeface="Wingdings" panose="05000000000000000000" pitchFamily="2" charset="2"/>
              <a:buChar char="v"/>
            </a:pPr>
            <a:r>
              <a:rPr lang="en-US" dirty="0" smtClean="0"/>
              <a:t>CONSERVING WATER</a:t>
            </a:r>
          </a:p>
          <a:p>
            <a:pPr>
              <a:buFont typeface="Wingdings" panose="05000000000000000000" pitchFamily="2" charset="2"/>
              <a:buChar char="v"/>
            </a:pPr>
            <a:r>
              <a:rPr lang="en-US" dirty="0" smtClean="0"/>
              <a:t>PRESERVING SOIL</a:t>
            </a:r>
          </a:p>
          <a:p>
            <a:pPr>
              <a:buFont typeface="Wingdings" panose="05000000000000000000" pitchFamily="2" charset="2"/>
              <a:buChar char="v"/>
            </a:pPr>
            <a:r>
              <a:rPr lang="en-US" dirty="0" smtClean="0"/>
              <a:t>IMPROVING OF CLIMATE</a:t>
            </a:r>
            <a:endParaRPr lang="en-US" dirty="0"/>
          </a:p>
        </p:txBody>
      </p:sp>
      <p:sp>
        <p:nvSpPr>
          <p:cNvPr id="6" name="Content Placeholder 5"/>
          <p:cNvSpPr>
            <a:spLocks noGrp="1"/>
          </p:cNvSpPr>
          <p:nvPr>
            <p:ph sz="half" idx="2"/>
          </p:nvPr>
        </p:nvSpPr>
        <p:spPr>
          <a:xfrm>
            <a:off x="3910874" y="2039517"/>
            <a:ext cx="5233125" cy="3687515"/>
          </a:xfrm>
        </p:spPr>
        <p:txBody>
          <a:bodyPr/>
          <a:lstStyle/>
          <a:p>
            <a:pPr marL="0" indent="0" algn="ctr">
              <a:buNone/>
            </a:pPr>
            <a:r>
              <a:rPr lang="en-US" b="1" u="sng" dirty="0" smtClean="0">
                <a:latin typeface="Baskerville Old Face" panose="02020602080505020303" pitchFamily="18" charset="0"/>
              </a:rPr>
              <a:t>VISIBLE EFFECTS OF DEFORESTATION</a:t>
            </a:r>
          </a:p>
          <a:p>
            <a:pPr>
              <a:buFont typeface="Wingdings" panose="05000000000000000000" pitchFamily="2" charset="2"/>
              <a:buChar char="v"/>
            </a:pPr>
            <a:r>
              <a:rPr lang="en-US" dirty="0" smtClean="0"/>
              <a:t>EXTINCTION OF ANIMALS AND PLANT SPECIES</a:t>
            </a:r>
          </a:p>
          <a:p>
            <a:pPr>
              <a:buFont typeface="Wingdings" panose="05000000000000000000" pitchFamily="2" charset="2"/>
              <a:buChar char="v"/>
            </a:pPr>
            <a:r>
              <a:rPr lang="en-US" dirty="0" smtClean="0"/>
              <a:t>GLOBAL WARMING</a:t>
            </a:r>
          </a:p>
          <a:p>
            <a:pPr>
              <a:buFont typeface="Wingdings" panose="05000000000000000000" pitchFamily="2" charset="2"/>
              <a:buChar char="v"/>
            </a:pPr>
            <a:r>
              <a:rPr lang="en-US" dirty="0" smtClean="0"/>
              <a:t>EXPANSION OF DESERTS</a:t>
            </a:r>
          </a:p>
          <a:p>
            <a:pPr>
              <a:buFont typeface="Wingdings" panose="05000000000000000000" pitchFamily="2" charset="2"/>
              <a:buChar char="v"/>
            </a:pPr>
            <a:r>
              <a:rPr lang="en-US" dirty="0" smtClean="0"/>
              <a:t>HUMAN AND ANIMAL CONFLICTS</a:t>
            </a:r>
          </a:p>
          <a:p>
            <a:pPr>
              <a:buFont typeface="Wingdings" panose="05000000000000000000" pitchFamily="2" charset="2"/>
              <a:buChar char="v"/>
            </a:pPr>
            <a:r>
              <a:rPr lang="en-US" dirty="0" smtClean="0"/>
              <a:t>DRYING UP OF WATER BODIES</a:t>
            </a:r>
          </a:p>
          <a:p>
            <a:pPr>
              <a:buFont typeface="Wingdings" panose="05000000000000000000" pitchFamily="2" charset="2"/>
              <a:buChar char="v"/>
            </a:pPr>
            <a:r>
              <a:rPr lang="en-US" dirty="0" smtClean="0"/>
              <a:t>CHANGE IN CLIMATIC PATTERNS</a:t>
            </a:r>
          </a:p>
          <a:p>
            <a:pPr>
              <a:buFont typeface="Wingdings" panose="05000000000000000000" pitchFamily="2" charset="2"/>
              <a:buChar char="v"/>
            </a:pPr>
            <a:r>
              <a:rPr lang="en-US" dirty="0" smtClean="0"/>
              <a:t>DROUGHTS AND FAMINE</a:t>
            </a:r>
          </a:p>
          <a:p>
            <a:pPr>
              <a:buFont typeface="Wingdings" panose="05000000000000000000" pitchFamily="2" charset="2"/>
              <a:buChar char="v"/>
            </a:pPr>
            <a:r>
              <a:rPr lang="en-US" dirty="0" smtClean="0"/>
              <a:t>INCREASE </a:t>
            </a:r>
            <a:r>
              <a:rPr lang="en-US" dirty="0"/>
              <a:t>IN MORTALITY RATES</a:t>
            </a:r>
          </a:p>
          <a:p>
            <a:endParaRPr lang="en-US" dirty="0"/>
          </a:p>
        </p:txBody>
      </p:sp>
      <p:pic>
        <p:nvPicPr>
          <p:cNvPr id="8" name="Picture 7"/>
          <p:cNvPicPr>
            <a:picLocks noChangeAspect="1"/>
          </p:cNvPicPr>
          <p:nvPr/>
        </p:nvPicPr>
        <p:blipFill>
          <a:blip r:embed="rId2"/>
          <a:stretch>
            <a:fillRect/>
          </a:stretch>
        </p:blipFill>
        <p:spPr>
          <a:xfrm>
            <a:off x="9358833" y="385012"/>
            <a:ext cx="2709111" cy="6208294"/>
          </a:xfrm>
          <a:prstGeom prst="rect">
            <a:avLst/>
          </a:prstGeom>
          <a:ln>
            <a:noFill/>
          </a:ln>
          <a:effectLst>
            <a:softEdge rad="112500"/>
          </a:effectLst>
        </p:spPr>
      </p:pic>
    </p:spTree>
    <p:extLst>
      <p:ext uri="{BB962C8B-B14F-4D97-AF65-F5344CB8AC3E}">
        <p14:creationId xmlns:p14="http://schemas.microsoft.com/office/powerpoint/2010/main" val="220690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10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barn(inVertical)">
                                      <p:cBhvr>
                                        <p:cTn id="18" dur="10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barn(inVertical)">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barn(inVertical)">
                                      <p:cBhvr>
                                        <p:cTn id="28" dur="1000"/>
                                        <p:tgtEl>
                                          <p:spTgt spid="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barn(inVertical)">
                                      <p:cBhvr>
                                        <p:cTn id="33" dur="1000"/>
                                        <p:tgtEl>
                                          <p:spTgt spid="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barn(inVertical)">
                                      <p:cBhvr>
                                        <p:cTn id="38" dur="1000"/>
                                        <p:tgtEl>
                                          <p:spTgt spid="5">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43" dur="1000"/>
                                        <p:tgtEl>
                                          <p:spTgt spid="6">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6">
                                            <p:txEl>
                                              <p:pRg st="1" end="1"/>
                                            </p:txEl>
                                          </p:spTgt>
                                        </p:tgtEl>
                                        <p:attrNameLst>
                                          <p:attrName>style.visibility</p:attrName>
                                        </p:attrNameLst>
                                      </p:cBhvr>
                                      <p:to>
                                        <p:strVal val="visible"/>
                                      </p:to>
                                    </p:set>
                                    <p:animEffect transition="in" filter="randombar(horizontal)">
                                      <p:cBhvr>
                                        <p:cTn id="48" dur="1000"/>
                                        <p:tgtEl>
                                          <p:spTgt spid="6">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6">
                                            <p:txEl>
                                              <p:pRg st="2" end="2"/>
                                            </p:txEl>
                                          </p:spTgt>
                                        </p:tgtEl>
                                        <p:attrNameLst>
                                          <p:attrName>style.visibility</p:attrName>
                                        </p:attrNameLst>
                                      </p:cBhvr>
                                      <p:to>
                                        <p:strVal val="visible"/>
                                      </p:to>
                                    </p:set>
                                    <p:animEffect transition="in" filter="randombar(horizontal)">
                                      <p:cBhvr>
                                        <p:cTn id="53" dur="1000"/>
                                        <p:tgtEl>
                                          <p:spTgt spid="6">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6">
                                            <p:txEl>
                                              <p:pRg st="3" end="3"/>
                                            </p:txEl>
                                          </p:spTgt>
                                        </p:tgtEl>
                                        <p:attrNameLst>
                                          <p:attrName>style.visibility</p:attrName>
                                        </p:attrNameLst>
                                      </p:cBhvr>
                                      <p:to>
                                        <p:strVal val="visible"/>
                                      </p:to>
                                    </p:set>
                                    <p:animEffect transition="in" filter="randombar(horizontal)">
                                      <p:cBhvr>
                                        <p:cTn id="58" dur="1000"/>
                                        <p:tgtEl>
                                          <p:spTgt spid="6">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6">
                                            <p:txEl>
                                              <p:pRg st="4" end="4"/>
                                            </p:txEl>
                                          </p:spTgt>
                                        </p:tgtEl>
                                        <p:attrNameLst>
                                          <p:attrName>style.visibility</p:attrName>
                                        </p:attrNameLst>
                                      </p:cBhvr>
                                      <p:to>
                                        <p:strVal val="visible"/>
                                      </p:to>
                                    </p:set>
                                    <p:animEffect transition="in" filter="randombar(horizontal)">
                                      <p:cBhvr>
                                        <p:cTn id="63" dur="1000"/>
                                        <p:tgtEl>
                                          <p:spTgt spid="6">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grpId="0" nodeType="clickEffect">
                                  <p:stCondLst>
                                    <p:cond delay="0"/>
                                  </p:stCondLst>
                                  <p:childTnLst>
                                    <p:set>
                                      <p:cBhvr>
                                        <p:cTn id="67" dur="1" fill="hold">
                                          <p:stCondLst>
                                            <p:cond delay="0"/>
                                          </p:stCondLst>
                                        </p:cTn>
                                        <p:tgtEl>
                                          <p:spTgt spid="6">
                                            <p:txEl>
                                              <p:pRg st="5" end="5"/>
                                            </p:txEl>
                                          </p:spTgt>
                                        </p:tgtEl>
                                        <p:attrNameLst>
                                          <p:attrName>style.visibility</p:attrName>
                                        </p:attrNameLst>
                                      </p:cBhvr>
                                      <p:to>
                                        <p:strVal val="visible"/>
                                      </p:to>
                                    </p:set>
                                    <p:animEffect transition="in" filter="randombar(horizontal)">
                                      <p:cBhvr>
                                        <p:cTn id="68" dur="1000"/>
                                        <p:tgtEl>
                                          <p:spTgt spid="6">
                                            <p:txEl>
                                              <p:pRg st="5" end="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6">
                                            <p:txEl>
                                              <p:pRg st="6" end="6"/>
                                            </p:txEl>
                                          </p:spTgt>
                                        </p:tgtEl>
                                        <p:attrNameLst>
                                          <p:attrName>style.visibility</p:attrName>
                                        </p:attrNameLst>
                                      </p:cBhvr>
                                      <p:to>
                                        <p:strVal val="visible"/>
                                      </p:to>
                                    </p:set>
                                    <p:animEffect transition="in" filter="randombar(horizontal)">
                                      <p:cBhvr>
                                        <p:cTn id="73" dur="1000"/>
                                        <p:tgtEl>
                                          <p:spTgt spid="6">
                                            <p:txEl>
                                              <p:pRg st="6" end="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6">
                                            <p:txEl>
                                              <p:pRg st="7" end="7"/>
                                            </p:txEl>
                                          </p:spTgt>
                                        </p:tgtEl>
                                        <p:attrNameLst>
                                          <p:attrName>style.visibility</p:attrName>
                                        </p:attrNameLst>
                                      </p:cBhvr>
                                      <p:to>
                                        <p:strVal val="visible"/>
                                      </p:to>
                                    </p:set>
                                    <p:animEffect transition="in" filter="randombar(horizontal)">
                                      <p:cBhvr>
                                        <p:cTn id="78" dur="1000"/>
                                        <p:tgtEl>
                                          <p:spTgt spid="6">
                                            <p:txEl>
                                              <p:pRg st="7" end="7"/>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grpId="0" nodeType="clickEffect">
                                  <p:stCondLst>
                                    <p:cond delay="0"/>
                                  </p:stCondLst>
                                  <p:childTnLst>
                                    <p:set>
                                      <p:cBhvr>
                                        <p:cTn id="82" dur="1" fill="hold">
                                          <p:stCondLst>
                                            <p:cond delay="0"/>
                                          </p:stCondLst>
                                        </p:cTn>
                                        <p:tgtEl>
                                          <p:spTgt spid="6">
                                            <p:txEl>
                                              <p:pRg st="8" end="8"/>
                                            </p:txEl>
                                          </p:spTgt>
                                        </p:tgtEl>
                                        <p:attrNameLst>
                                          <p:attrName>style.visibility</p:attrName>
                                        </p:attrNameLst>
                                      </p:cBhvr>
                                      <p:to>
                                        <p:strVal val="visible"/>
                                      </p:to>
                                    </p:set>
                                    <p:animEffect transition="in" filter="randombar(horizontal)">
                                      <p:cBhvr>
                                        <p:cTn id="83" dur="1000"/>
                                        <p:tgtEl>
                                          <p:spTgt spid="6">
                                            <p:txEl>
                                              <p:pRg st="8" end="8"/>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45" presetClass="entr" presetSubtype="0" fill="hold" nodeType="click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2500"/>
                                        <p:tgtEl>
                                          <p:spTgt spid="8"/>
                                        </p:tgtEl>
                                      </p:cBhvr>
                                    </p:animEffect>
                                    <p:anim calcmode="lin" valueType="num">
                                      <p:cBhvr>
                                        <p:cTn id="89" dur="2500" fill="hold"/>
                                        <p:tgtEl>
                                          <p:spTgt spid="8"/>
                                        </p:tgtEl>
                                        <p:attrNameLst>
                                          <p:attrName>ppt_w</p:attrName>
                                        </p:attrNameLst>
                                      </p:cBhvr>
                                      <p:tavLst>
                                        <p:tav tm="0" fmla="#ppt_w*sin(2.5*pi*$)">
                                          <p:val>
                                            <p:fltVal val="0"/>
                                          </p:val>
                                        </p:tav>
                                        <p:tav tm="100000">
                                          <p:val>
                                            <p:fltVal val="1"/>
                                          </p:val>
                                        </p:tav>
                                      </p:tavLst>
                                    </p:anim>
                                    <p:anim calcmode="lin" valueType="num">
                                      <p:cBhvr>
                                        <p:cTn id="90" dur="2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4" y="609600"/>
            <a:ext cx="8596668" cy="1026695"/>
          </a:xfrm>
        </p:spPr>
        <p:txBody>
          <a:bodyPr>
            <a:normAutofit/>
          </a:bodyPr>
          <a:lstStyle/>
          <a:p>
            <a:pPr algn="ctr"/>
            <a:r>
              <a:rPr lang="en-US" sz="4000" b="1" dirty="0" smtClean="0">
                <a:solidFill>
                  <a:schemeClr val="tx2">
                    <a:lumMod val="40000"/>
                    <a:lumOff val="60000"/>
                  </a:schemeClr>
                </a:solidFill>
                <a:latin typeface="Baskerville Old Face" panose="02020602080505020303" pitchFamily="18" charset="0"/>
              </a:rPr>
              <a:t>FACTS ABOUT DEFORESTATION</a:t>
            </a:r>
            <a:endParaRPr lang="en-US" sz="4000" b="1" dirty="0">
              <a:solidFill>
                <a:schemeClr val="tx2">
                  <a:lumMod val="40000"/>
                  <a:lumOff val="60000"/>
                </a:schemeClr>
              </a:solidFill>
              <a:latin typeface="Baskerville Old Face" panose="02020602080505020303" pitchFamily="18" charset="0"/>
            </a:endParaRPr>
          </a:p>
        </p:txBody>
      </p:sp>
      <p:sp>
        <p:nvSpPr>
          <p:cNvPr id="6" name="Content Placeholder 5"/>
          <p:cNvSpPr>
            <a:spLocks noGrp="1"/>
          </p:cNvSpPr>
          <p:nvPr>
            <p:ph idx="1"/>
          </p:nvPr>
        </p:nvSpPr>
        <p:spPr>
          <a:xfrm>
            <a:off x="1158597" y="2334126"/>
            <a:ext cx="8596668" cy="3104148"/>
          </a:xfrm>
        </p:spPr>
        <p:txBody>
          <a:bodyPr/>
          <a:lstStyle/>
          <a:p>
            <a:pPr marL="0" indent="0">
              <a:buNone/>
            </a:pPr>
            <a:r>
              <a:rPr lang="en-US" dirty="0">
                <a:latin typeface="Aharoni" panose="02010803020104030203" pitchFamily="2" charset="-79"/>
                <a:cs typeface="Aharoni" panose="02010803020104030203" pitchFamily="2" charset="-79"/>
              </a:rPr>
              <a:t>Trees create a balance in the earth because they nourish everything with oxygen. Additionally, they absorb carbon dioxide gas hence reduce the green gas effect. At this rate of deforestation, trees are predicted to be extinct in the next 500 lest action is taken to save the remaining trees and plant more. Critics argue that trees are a raw material to complement human life, but it won't be beneficial if we all die after we exhaust all the trees. Moreover, trees attract rainfall; lack of trees on the planet will then lead to catastrophes like droughts that are accompanied by famine. As large green corporations foretaste the Amazon forest, all of us can double the effort by preserving our homegrown trees and planting more. Remember, if trees die, we all die.</a:t>
            </a:r>
            <a:endParaRPr lang="en-US" dirty="0" smtClean="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7328447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3"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4505"/>
          </a:xfrm>
        </p:spPr>
        <p:txBody>
          <a:bodyPr>
            <a:normAutofit fontScale="90000"/>
          </a:bodyPr>
          <a:lstStyle/>
          <a:p>
            <a:pPr algn="ctr"/>
            <a:r>
              <a:rPr lang="en-US" dirty="0" smtClean="0"/>
              <a:t>References</a:t>
            </a:r>
            <a:br>
              <a:rPr lang="en-US" dirty="0" smtClean="0"/>
            </a:b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err="1"/>
              <a:t>Gourdji</a:t>
            </a:r>
            <a:r>
              <a:rPr lang="en-US" dirty="0"/>
              <a:t>, Sharon, et al. "Historical climate trends, deforestation, and maize </a:t>
            </a:r>
            <a:r>
              <a:rPr lang="en-US" dirty="0" smtClean="0"/>
              <a:t>and	bean </a:t>
            </a:r>
            <a:r>
              <a:rPr lang="en-US" dirty="0"/>
              <a:t>yields in Nicaragua." Agricultural and Forest Meteorology 200 (2015</a:t>
            </a:r>
            <a:r>
              <a:rPr lang="en-US" dirty="0" smtClean="0"/>
              <a:t>):	270-281.</a:t>
            </a:r>
          </a:p>
          <a:p>
            <a:pPr marL="0" indent="0">
              <a:buNone/>
            </a:pPr>
            <a:r>
              <a:rPr lang="en-US" dirty="0"/>
              <a:t>Lawrence, Deborah, and Karen </a:t>
            </a:r>
            <a:r>
              <a:rPr lang="en-US" dirty="0" err="1"/>
              <a:t>Vandecar</a:t>
            </a:r>
            <a:r>
              <a:rPr lang="en-US" dirty="0"/>
              <a:t>. "Effects of tropical deforestation </a:t>
            </a:r>
            <a:r>
              <a:rPr lang="en-US" dirty="0" smtClean="0"/>
              <a:t>on	climate </a:t>
            </a:r>
            <a:r>
              <a:rPr lang="en-US" dirty="0"/>
              <a:t>and agriculture." Nature Climate Change 5.1 (2015): 27</a:t>
            </a:r>
            <a:r>
              <a:rPr lang="en-US" dirty="0" smtClean="0"/>
              <a:t>.</a:t>
            </a:r>
          </a:p>
          <a:p>
            <a:pPr marL="0" indent="0">
              <a:buNone/>
            </a:pPr>
            <a:r>
              <a:rPr lang="en-US" dirty="0" err="1" smtClean="0"/>
              <a:t>Zemp</a:t>
            </a:r>
            <a:r>
              <a:rPr lang="en-US" dirty="0"/>
              <a:t>, D. C., et al. "Deforestation effects on Amazon forest resilience</a:t>
            </a:r>
            <a:r>
              <a:rPr lang="en-US" dirty="0" smtClean="0"/>
              <a:t>.“	Geophysical </a:t>
            </a:r>
            <a:r>
              <a:rPr lang="en-US" dirty="0"/>
              <a:t>Research Letters 44.12 (2017): 6182-6190</a:t>
            </a:r>
          </a:p>
        </p:txBody>
      </p:sp>
    </p:spTree>
    <p:extLst>
      <p:ext uri="{BB962C8B-B14F-4D97-AF65-F5344CB8AC3E}">
        <p14:creationId xmlns:p14="http://schemas.microsoft.com/office/powerpoint/2010/main" val="398938009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1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1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78</TotalTime>
  <Words>221</Words>
  <Application>Microsoft Office PowerPoint</Application>
  <PresentationFormat>Custom</PresentationFormat>
  <Paragraphs>23</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Facet</vt:lpstr>
      <vt:lpstr>DYING WITH THE TREES</vt:lpstr>
      <vt:lpstr>FACTS ABOUT DEFORESTATION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 SAVE THE TREES</dc:title>
  <cp:lastModifiedBy>Simon</cp:lastModifiedBy>
  <cp:revision>10</cp:revision>
  <dcterms:created xsi:type="dcterms:W3CDTF">2019-02-13T16:17:50Z</dcterms:created>
  <dcterms:modified xsi:type="dcterms:W3CDTF">2019-02-13T18:06:38Z</dcterms:modified>
</cp:coreProperties>
</file>