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38"/>
  </p:notesMasterIdLst>
  <p:sldIdLst>
    <p:sldId id="256" r:id="rId2"/>
    <p:sldId id="257" r:id="rId3"/>
    <p:sldId id="280" r:id="rId4"/>
    <p:sldId id="258" r:id="rId5"/>
    <p:sldId id="259" r:id="rId6"/>
    <p:sldId id="277" r:id="rId7"/>
    <p:sldId id="278" r:id="rId8"/>
    <p:sldId id="276" r:id="rId9"/>
    <p:sldId id="279" r:id="rId10"/>
    <p:sldId id="281" r:id="rId11"/>
    <p:sldId id="282" r:id="rId12"/>
    <p:sldId id="283" r:id="rId13"/>
    <p:sldId id="284" r:id="rId14"/>
    <p:sldId id="261" r:id="rId15"/>
    <p:sldId id="262" r:id="rId16"/>
    <p:sldId id="297" r:id="rId17"/>
    <p:sldId id="285" r:id="rId18"/>
    <p:sldId id="286" r:id="rId19"/>
    <p:sldId id="295" r:id="rId20"/>
    <p:sldId id="296" r:id="rId21"/>
    <p:sldId id="287" r:id="rId22"/>
    <p:sldId id="264" r:id="rId23"/>
    <p:sldId id="265" r:id="rId24"/>
    <p:sldId id="289" r:id="rId25"/>
    <p:sldId id="290" r:id="rId26"/>
    <p:sldId id="291" r:id="rId27"/>
    <p:sldId id="267" r:id="rId28"/>
    <p:sldId id="268" r:id="rId29"/>
    <p:sldId id="293" r:id="rId30"/>
    <p:sldId id="298" r:id="rId31"/>
    <p:sldId id="294" r:id="rId32"/>
    <p:sldId id="269" r:id="rId33"/>
    <p:sldId id="271" r:id="rId34"/>
    <p:sldId id="272" r:id="rId35"/>
    <p:sldId id="266" r:id="rId36"/>
    <p:sldId id="27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24"/>
  </p:normalViewPr>
  <p:slideViewPr>
    <p:cSldViewPr snapToGrid="0" snapToObjects="1">
      <p:cViewPr>
        <p:scale>
          <a:sx n="118" d="100"/>
          <a:sy n="118" d="100"/>
        </p:scale>
        <p:origin x="-276"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54AAA-F6B5-FB44-8881-AC84E6051C65}" type="datetimeFigureOut">
              <a:rPr lang="en-US" smtClean="0"/>
              <a:t>11/15/2017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E07CDD-B89D-5B45-BD2E-4408A86AF06B}" type="slidenum">
              <a:rPr lang="en-US" smtClean="0"/>
              <a:t>‹#›</a:t>
            </a:fld>
            <a:endParaRPr lang="en-US"/>
          </a:p>
        </p:txBody>
      </p:sp>
    </p:spTree>
    <p:extLst>
      <p:ext uri="{BB962C8B-B14F-4D97-AF65-F5344CB8AC3E}">
        <p14:creationId xmlns:p14="http://schemas.microsoft.com/office/powerpoint/2010/main" val="62547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5B3124-8519-3C41-BFB4-DAADCAE6AAC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5B3124-8519-3C41-BFB4-DAADCAE6AAC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5B3124-8519-3C41-BFB4-DAADCAE6AAC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5B3124-8519-3C41-BFB4-DAADCAE6AACE}" type="datetimeFigureOut">
              <a:rPr lang="en-US" smtClean="0"/>
              <a:t>11/15/2017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15B3124-8519-3C41-BFB4-DAADCAE6AACE}" type="datetimeFigureOut">
              <a:rPr lang="en-US" smtClean="0"/>
              <a:t>11/15/2017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15B3124-8519-3C41-BFB4-DAADCAE6AACE}" type="datetimeFigureOut">
              <a:rPr lang="en-US" smtClean="0"/>
              <a:t>11/15/2017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B3124-8519-3C41-BFB4-DAADCAE6AAC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15B3124-8519-3C41-BFB4-DAADCAE6AACE}" type="datetimeFigureOut">
              <a:rPr lang="en-US" smtClean="0"/>
              <a:t>11/15/2017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15B3124-8519-3C41-BFB4-DAADCAE6AACE}" type="datetimeFigureOut">
              <a:rPr lang="en-US" smtClean="0"/>
              <a:t>11/15/2017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5B3124-8519-3C41-BFB4-DAADCAE6AAC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5B3124-8519-3C41-BFB4-DAADCAE6AAC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2FC06-A8F6-EF49-9B30-B9A79B7887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15B3124-8519-3C41-BFB4-DAADCAE6AACE}" type="datetimeFigureOut">
              <a:rPr lang="en-US" smtClean="0"/>
              <a:t>11/15/2017</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3D2FC06-A8F6-EF49-9B30-B9A79B78876E}" type="slidenum">
              <a:rPr lang="en-US" smtClean="0"/>
              <a:t>‹#›</a:t>
            </a:fld>
            <a:endParaRPr lang="en-US"/>
          </a:p>
        </p:txBody>
      </p:sp>
    </p:spTree>
    <p:extLst>
      <p:ext uri="{BB962C8B-B14F-4D97-AF65-F5344CB8AC3E}">
        <p14:creationId xmlns:p14="http://schemas.microsoft.com/office/powerpoint/2010/main" val="130277895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history.com/topics/apartheid" TargetMode="External"/><Relationship Id="rId7" Type="http://schemas.openxmlformats.org/officeDocument/2006/relationships/hyperlink" Target="https://web.cn.edu/kwheeler/documents/Letter_Birmingham_Jail.pdf" TargetMode="External"/><Relationship Id="rId2" Type="http://schemas.openxmlformats.org/officeDocument/2006/relationships/hyperlink" Target="https://www.biography.com/people/martin-luther-king-jr-9365086" TargetMode="External"/><Relationship Id="rId1" Type="http://schemas.openxmlformats.org/officeDocument/2006/relationships/slideLayout" Target="../slideLayouts/slideLayout2.xml"/><Relationship Id="rId6" Type="http://schemas.openxmlformats.org/officeDocument/2006/relationships/hyperlink" Target="http://www-cs-students.stanford.edu/~cale/cs201/apartheid.hist.html" TargetMode="External"/><Relationship Id="rId5" Type="http://schemas.openxmlformats.org/officeDocument/2006/relationships/hyperlink" Target="https://www.geteverwise.com/mentoring/meet-the-mentor-who-inspired-mandela-to-inspire-millions/" TargetMode="External"/><Relationship Id="rId4" Type="http://schemas.openxmlformats.org/officeDocument/2006/relationships/hyperlink" Target="https://www.biography.com/people/nelson-mandela-939701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8C8491E-818C-4AE7-BBAA-80BE32FD99E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37CCBFA6-32E5-4FFD-A52A-9EA1CBF9D49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92B112DF-10D2-4870-B078-D50DE4E04AA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6000" y="0"/>
            <a:ext cx="6096000" cy="6858000"/>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60AF2526-FDFF-42B9-B69A-A7B1EED9C4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a:gsLst>
              <a:gs pos="0">
                <a:srgbClr val="FFFFFF">
                  <a:alpha val="20000"/>
                </a:srgbClr>
              </a:gs>
              <a:gs pos="100000">
                <a:srgbClr val="B8B8B8">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 xmlns:a16="http://schemas.microsoft.com/office/drawing/2014/main" id="{65834D5B-8265-4E33-86C0-531951E8F977}"/>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913775" y="1343377"/>
            <a:ext cx="4860492" cy="3930297"/>
          </a:xfrm>
        </p:spPr>
        <p:txBody>
          <a:bodyPr anchor="ctr">
            <a:normAutofit/>
          </a:bodyPr>
          <a:lstStyle/>
          <a:p>
            <a:pPr algn="r"/>
            <a:r>
              <a:rPr lang="en-US" sz="3200"/>
              <a:t>A Comparative Presentation on Nelson Mandela &amp; Martin Luther King Jr. </a:t>
            </a:r>
          </a:p>
        </p:txBody>
      </p:sp>
      <p:sp>
        <p:nvSpPr>
          <p:cNvPr id="3" name="Subtitle 2"/>
          <p:cNvSpPr>
            <a:spLocks noGrp="1"/>
          </p:cNvSpPr>
          <p:nvPr>
            <p:ph type="subTitle" idx="1"/>
          </p:nvPr>
        </p:nvSpPr>
        <p:spPr>
          <a:xfrm>
            <a:off x="6417733" y="1343377"/>
            <a:ext cx="4860493" cy="3930297"/>
          </a:xfrm>
        </p:spPr>
        <p:txBody>
          <a:bodyPr anchor="ctr">
            <a:normAutofit/>
          </a:bodyPr>
          <a:lstStyle/>
          <a:p>
            <a:pPr algn="l"/>
            <a:r>
              <a:rPr lang="en-US" sz="3200">
                <a:solidFill>
                  <a:schemeClr val="tx1"/>
                </a:solidFill>
              </a:rPr>
              <a:t>BY Taylor Davis</a:t>
            </a:r>
          </a:p>
        </p:txBody>
      </p:sp>
    </p:spTree>
    <p:extLst>
      <p:ext uri="{BB962C8B-B14F-4D97-AF65-F5344CB8AC3E}">
        <p14:creationId xmlns:p14="http://schemas.microsoft.com/office/powerpoint/2010/main" val="8158112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BIASES</a:t>
            </a:r>
            <a:endParaRPr lang="en-US" dirty="0"/>
          </a:p>
        </p:txBody>
      </p:sp>
      <p:sp>
        <p:nvSpPr>
          <p:cNvPr id="3" name="Content Placeholder 2"/>
          <p:cNvSpPr>
            <a:spLocks noGrp="1"/>
          </p:cNvSpPr>
          <p:nvPr>
            <p:ph sz="quarter" idx="13"/>
          </p:nvPr>
        </p:nvSpPr>
        <p:spPr/>
        <p:txBody>
          <a:bodyPr/>
          <a:lstStyle/>
          <a:p>
            <a:r>
              <a:rPr lang="en-US" dirty="0" smtClean="0"/>
              <a:t>What biases do I have as an African American female political science major from the deep south?</a:t>
            </a:r>
            <a:endParaRPr lang="en-US" dirty="0"/>
          </a:p>
        </p:txBody>
      </p:sp>
    </p:spTree>
    <p:extLst>
      <p:ext uri="{BB962C8B-B14F-4D97-AF65-F5344CB8AC3E}">
        <p14:creationId xmlns:p14="http://schemas.microsoft.com/office/powerpoint/2010/main" val="1494083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 xmlns:a16="http://schemas.microsoft.com/office/drawing/2014/main" id="{E2C217DE-5F1D-460D-B5F4-970C1C1F392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
            <a:extLst>
              <a:ext uri="{FF2B5EF4-FFF2-40B4-BE49-F238E27FC236}">
                <a16:creationId xmlns="" xmlns:a16="http://schemas.microsoft.com/office/drawing/2014/main" id="{FE93EA1A-378C-45AE-968D-71E569D5C784}"/>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6" name="Rounded Rectangle 15">
            <a:extLst>
              <a:ext uri="{FF2B5EF4-FFF2-40B4-BE49-F238E27FC236}">
                <a16:creationId xmlns="" xmlns:a16="http://schemas.microsoft.com/office/drawing/2014/main" id="{79CFDBBD-3954-4FC3-9D75-D314EBCEED0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464" y="618517"/>
            <a:ext cx="3995589" cy="5596019"/>
          </a:xfrm>
          <a:prstGeom prst="roundRect">
            <a:avLst>
              <a:gd name="adj" fmla="val 483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186" y="3736856"/>
            <a:ext cx="3668137" cy="2099607"/>
          </a:xfrm>
          <a:prstGeom prst="roundRect">
            <a:avLst>
              <a:gd name="adj" fmla="val 5301"/>
            </a:avLst>
          </a:prstGeom>
          <a:ln w="82550" cap="sq">
            <a:noFill/>
            <a:miter lim="800000"/>
          </a:ln>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186" y="1031055"/>
            <a:ext cx="3668137" cy="2054156"/>
          </a:xfrm>
          <a:prstGeom prst="roundRect">
            <a:avLst>
              <a:gd name="adj" fmla="val 5301"/>
            </a:avLst>
          </a:prstGeom>
          <a:ln w="82550" cap="sq">
            <a:noFill/>
            <a:miter lim="800000"/>
          </a:ln>
          <a:effectLst/>
        </p:spPr>
      </p:pic>
      <p:pic>
        <p:nvPicPr>
          <p:cNvPr id="28" name="Picture 27">
            <a:extLst>
              <a:ext uri="{FF2B5EF4-FFF2-40B4-BE49-F238E27FC236}">
                <a16:creationId xmlns="" xmlns:a16="http://schemas.microsoft.com/office/drawing/2014/main" id="{E34B8C3D-F70D-46E4-82BC-5DF371A09D1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282520" y="618517"/>
            <a:ext cx="5855416" cy="1596177"/>
          </a:xfrm>
        </p:spPr>
        <p:txBody>
          <a:bodyPr>
            <a:normAutofit/>
          </a:bodyPr>
          <a:lstStyle/>
          <a:p>
            <a:r>
              <a:rPr lang="en-US" dirty="0"/>
              <a:t>POLITICAL LEADERS</a:t>
            </a:r>
          </a:p>
        </p:txBody>
      </p:sp>
      <p:sp>
        <p:nvSpPr>
          <p:cNvPr id="3" name="Content Placeholder 2"/>
          <p:cNvSpPr>
            <a:spLocks noGrp="1"/>
          </p:cNvSpPr>
          <p:nvPr>
            <p:ph sz="quarter" idx="13"/>
          </p:nvPr>
        </p:nvSpPr>
        <p:spPr>
          <a:xfrm>
            <a:off x="5282520" y="2367092"/>
            <a:ext cx="5855415" cy="3847444"/>
          </a:xfrm>
        </p:spPr>
        <p:txBody>
          <a:bodyPr numCol="1">
            <a:normAutofit/>
          </a:bodyPr>
          <a:lstStyle/>
          <a:p>
            <a:r>
              <a:rPr lang="en-US" dirty="0"/>
              <a:t>Martin Luther King JR. </a:t>
            </a:r>
          </a:p>
          <a:p>
            <a:endParaRPr lang="en-US" dirty="0"/>
          </a:p>
          <a:p>
            <a:endParaRPr lang="en-US" dirty="0"/>
          </a:p>
          <a:p>
            <a:r>
              <a:rPr lang="en-US" dirty="0"/>
              <a:t>Nelson Mandela</a:t>
            </a:r>
          </a:p>
        </p:txBody>
      </p:sp>
    </p:spTree>
    <p:extLst>
      <p:ext uri="{BB962C8B-B14F-4D97-AF65-F5344CB8AC3E}">
        <p14:creationId xmlns:p14="http://schemas.microsoft.com/office/powerpoint/2010/main" val="120977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 xmlns:a16="http://schemas.microsoft.com/office/drawing/2014/main" id="{CEEB192A-8443-482C-AFF6-77DB793E242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alphaModFix amt="25000"/>
            <a:extLst>
              <a:ext uri="{28A0092B-C50C-407E-A947-70E740481C1C}">
                <a14:useLocalDpi xmlns:a14="http://schemas.microsoft.com/office/drawing/2010/main" val="0"/>
              </a:ext>
            </a:extLst>
          </a:blip>
          <a:srcRect t="7763" b="24228"/>
          <a:stretch/>
        </p:blipFill>
        <p:spPr>
          <a:xfrm>
            <a:off x="20" y="-3278"/>
            <a:ext cx="12191980" cy="6861278"/>
          </a:xfrm>
          <a:prstGeom prst="rect">
            <a:avLst/>
          </a:prstGeom>
        </p:spPr>
      </p:pic>
      <p:pic>
        <p:nvPicPr>
          <p:cNvPr id="22" name="Picture 21">
            <a:extLst>
              <a:ext uri="{FF2B5EF4-FFF2-40B4-BE49-F238E27FC236}">
                <a16:creationId xmlns="" xmlns:a16="http://schemas.microsoft.com/office/drawing/2014/main" id="{77CE03F7-0B3E-496D-9B90-C00E185FB30F}"/>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18517"/>
            <a:ext cx="10364451" cy="1596177"/>
          </a:xfrm>
        </p:spPr>
        <p:txBody>
          <a:bodyPr>
            <a:normAutofit/>
          </a:bodyPr>
          <a:lstStyle/>
          <a:p>
            <a:r>
              <a:rPr lang="en-US" dirty="0"/>
              <a:t>MARTIN LUTHER KING JR.</a:t>
            </a:r>
          </a:p>
        </p:txBody>
      </p:sp>
      <p:sp>
        <p:nvSpPr>
          <p:cNvPr id="3" name="Content Placeholder 2"/>
          <p:cNvSpPr>
            <a:spLocks noGrp="1"/>
          </p:cNvSpPr>
          <p:nvPr>
            <p:ph sz="quarter" idx="13"/>
          </p:nvPr>
        </p:nvSpPr>
        <p:spPr>
          <a:xfrm>
            <a:off x="913774" y="2367092"/>
            <a:ext cx="10363826" cy="3424107"/>
          </a:xfrm>
        </p:spPr>
        <p:txBody>
          <a:bodyPr numCol="2">
            <a:normAutofit/>
          </a:bodyPr>
          <a:lstStyle/>
          <a:p>
            <a:pPr marL="0" indent="0">
              <a:lnSpc>
                <a:spcPct val="110000"/>
              </a:lnSpc>
              <a:buNone/>
            </a:pPr>
            <a:r>
              <a:rPr lang="en-US" b="1" dirty="0"/>
              <a:t>Early Beginnings &amp; Family Life</a:t>
            </a:r>
          </a:p>
          <a:p>
            <a:pPr marL="0" indent="0">
              <a:lnSpc>
                <a:spcPct val="110000"/>
              </a:lnSpc>
              <a:buNone/>
            </a:pPr>
            <a:r>
              <a:rPr lang="en-US" dirty="0"/>
              <a:t>-Born January 15, 1929 in Atlanta GA</a:t>
            </a:r>
          </a:p>
          <a:p>
            <a:pPr marL="0" indent="0">
              <a:lnSpc>
                <a:spcPct val="110000"/>
              </a:lnSpc>
              <a:buNone/>
            </a:pPr>
            <a:r>
              <a:rPr lang="en-US" dirty="0"/>
              <a:t>-Family very involved in church</a:t>
            </a:r>
          </a:p>
          <a:p>
            <a:pPr marL="0" indent="0">
              <a:lnSpc>
                <a:spcPct val="110000"/>
              </a:lnSpc>
              <a:buNone/>
            </a:pPr>
            <a:r>
              <a:rPr lang="en-US" dirty="0"/>
              <a:t>-Martin Sr. saw as racism ungodly &amp; instilled racial equality in the King children	</a:t>
            </a:r>
          </a:p>
          <a:p>
            <a:pPr marL="0" indent="0">
              <a:lnSpc>
                <a:spcPct val="110000"/>
              </a:lnSpc>
              <a:buNone/>
            </a:pPr>
            <a:endParaRPr lang="en-US" b="1" dirty="0"/>
          </a:p>
          <a:p>
            <a:pPr marL="0" indent="0">
              <a:lnSpc>
                <a:spcPct val="110000"/>
              </a:lnSpc>
              <a:buNone/>
            </a:pPr>
            <a:endParaRPr lang="en-US" b="1" dirty="0" smtClean="0"/>
          </a:p>
          <a:p>
            <a:pPr marL="0" indent="0">
              <a:lnSpc>
                <a:spcPct val="110000"/>
              </a:lnSpc>
              <a:buNone/>
            </a:pPr>
            <a:r>
              <a:rPr lang="en-US" b="1" dirty="0" smtClean="0"/>
              <a:t>Education/Occupation</a:t>
            </a:r>
            <a:endParaRPr lang="en-US" b="1" dirty="0"/>
          </a:p>
          <a:p>
            <a:pPr marL="0" indent="0">
              <a:lnSpc>
                <a:spcPct val="110000"/>
              </a:lnSpc>
              <a:buNone/>
            </a:pPr>
            <a:r>
              <a:rPr lang="en-US" dirty="0"/>
              <a:t>-Booker T. Washington High School</a:t>
            </a:r>
          </a:p>
          <a:p>
            <a:pPr marL="0" indent="0">
              <a:lnSpc>
                <a:spcPct val="110000"/>
              </a:lnSpc>
              <a:buNone/>
            </a:pPr>
            <a:r>
              <a:rPr lang="en-US" dirty="0"/>
              <a:t>-Sociology Degree Morehouse College Atlanta GA (1948)</a:t>
            </a:r>
          </a:p>
          <a:p>
            <a:pPr marL="0" indent="0">
              <a:lnSpc>
                <a:spcPct val="110000"/>
              </a:lnSpc>
              <a:buNone/>
            </a:pPr>
            <a:r>
              <a:rPr lang="en-US" dirty="0"/>
              <a:t>-</a:t>
            </a:r>
            <a:r>
              <a:rPr lang="en-US" dirty="0" err="1"/>
              <a:t>Crozer</a:t>
            </a:r>
            <a:r>
              <a:rPr lang="en-US" dirty="0"/>
              <a:t> Theological Seminary Chester PA (1951)</a:t>
            </a:r>
          </a:p>
          <a:p>
            <a:pPr marL="0" indent="0">
              <a:lnSpc>
                <a:spcPct val="110000"/>
              </a:lnSpc>
              <a:buNone/>
            </a:pPr>
            <a:r>
              <a:rPr lang="en-US" dirty="0"/>
              <a:t>-Boston University Ph. D. (1955)	</a:t>
            </a:r>
          </a:p>
          <a:p>
            <a:pPr marL="0" indent="0">
              <a:lnSpc>
                <a:spcPct val="110000"/>
              </a:lnSpc>
              <a:buNone/>
            </a:pPr>
            <a:r>
              <a:rPr lang="en-US" dirty="0"/>
              <a:t>-Minister	</a:t>
            </a:r>
          </a:p>
        </p:txBody>
      </p:sp>
    </p:spTree>
    <p:extLst>
      <p:ext uri="{BB962C8B-B14F-4D97-AF65-F5344CB8AC3E}">
        <p14:creationId xmlns:p14="http://schemas.microsoft.com/office/powerpoint/2010/main" val="326063921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6D58954F-C5AC-4BE0-811D-8DFE18E350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 xmlns:a16="http://schemas.microsoft.com/office/drawing/2014/main" id="{6CA28956-C56F-4FF3-B5FA-94AFABD3F32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 xmlns:a16="http://schemas.microsoft.com/office/drawing/2014/main" id="{C359E835-CE77-4DCC-8EC3-1924094D3B5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760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204" r="10941"/>
          <a:stretch/>
        </p:blipFill>
        <p:spPr>
          <a:xfrm>
            <a:off x="8157374" y="10"/>
            <a:ext cx="4034626" cy="6857990"/>
          </a:xfrm>
          <a:prstGeom prst="rect">
            <a:avLst/>
          </a:prstGeom>
        </p:spPr>
      </p:pic>
      <p:pic>
        <p:nvPicPr>
          <p:cNvPr id="15" name="Picture 14">
            <a:extLst>
              <a:ext uri="{FF2B5EF4-FFF2-40B4-BE49-F238E27FC236}">
                <a16:creationId xmlns="" xmlns:a16="http://schemas.microsoft.com/office/drawing/2014/main" id="{B03B59B5-123A-4DC5-87BD-6D3E22FA6504}"/>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6" y="618517"/>
            <a:ext cx="6672886" cy="1596177"/>
          </a:xfrm>
        </p:spPr>
        <p:txBody>
          <a:bodyPr>
            <a:normAutofit/>
          </a:bodyPr>
          <a:lstStyle/>
          <a:p>
            <a:r>
              <a:rPr lang="en-US" dirty="0"/>
              <a:t>Martin Luther King Jr. Continued</a:t>
            </a:r>
          </a:p>
        </p:txBody>
      </p:sp>
      <p:sp>
        <p:nvSpPr>
          <p:cNvPr id="3" name="Content Placeholder 2"/>
          <p:cNvSpPr>
            <a:spLocks noGrp="1"/>
          </p:cNvSpPr>
          <p:nvPr>
            <p:ph sz="quarter" idx="13"/>
          </p:nvPr>
        </p:nvSpPr>
        <p:spPr>
          <a:xfrm>
            <a:off x="913774" y="2367092"/>
            <a:ext cx="6672887" cy="3424107"/>
          </a:xfrm>
        </p:spPr>
        <p:txBody>
          <a:bodyPr>
            <a:normAutofit/>
          </a:bodyPr>
          <a:lstStyle/>
          <a:p>
            <a:pPr marL="0" indent="0">
              <a:lnSpc>
                <a:spcPct val="110000"/>
              </a:lnSpc>
              <a:buNone/>
            </a:pPr>
            <a:r>
              <a:rPr lang="en-US" sz="1300" b="1" dirty="0"/>
              <a:t>Inspiration</a:t>
            </a:r>
          </a:p>
          <a:p>
            <a:pPr marL="0" indent="0">
              <a:lnSpc>
                <a:spcPct val="110000"/>
              </a:lnSpc>
              <a:buNone/>
            </a:pPr>
            <a:r>
              <a:rPr lang="en-US" sz="1300" dirty="0"/>
              <a:t>Mahatma Gandhi –Non-Violent Activism</a:t>
            </a:r>
          </a:p>
          <a:p>
            <a:pPr marL="0" indent="0">
              <a:lnSpc>
                <a:spcPct val="110000"/>
              </a:lnSpc>
              <a:buNone/>
            </a:pPr>
            <a:r>
              <a:rPr lang="en-US" sz="1300" dirty="0"/>
              <a:t>Thomas Aquinas-Natural Law Theory </a:t>
            </a:r>
          </a:p>
          <a:p>
            <a:pPr marL="0" indent="0">
              <a:lnSpc>
                <a:spcPct val="110000"/>
              </a:lnSpc>
              <a:buNone/>
            </a:pPr>
            <a:r>
              <a:rPr lang="en-US" sz="1300" b="1" dirty="0"/>
              <a:t>Significant Contributions to Movement </a:t>
            </a:r>
          </a:p>
          <a:p>
            <a:pPr marL="0" indent="0">
              <a:lnSpc>
                <a:spcPct val="110000"/>
              </a:lnSpc>
              <a:buNone/>
            </a:pPr>
            <a:r>
              <a:rPr lang="en-US" sz="1300" dirty="0"/>
              <a:t>“I Have a Dream Speech” (1963)</a:t>
            </a:r>
          </a:p>
          <a:p>
            <a:pPr marL="0" indent="0">
              <a:lnSpc>
                <a:spcPct val="110000"/>
              </a:lnSpc>
              <a:buNone/>
            </a:pPr>
            <a:r>
              <a:rPr lang="en-US" sz="1300" dirty="0"/>
              <a:t>Letter from Birmingham Jail (1963)</a:t>
            </a:r>
          </a:p>
          <a:p>
            <a:pPr marL="0" indent="0">
              <a:lnSpc>
                <a:spcPct val="110000"/>
              </a:lnSpc>
              <a:buNone/>
            </a:pPr>
            <a:r>
              <a:rPr lang="en-US" sz="1300" dirty="0"/>
              <a:t>Nobel Peace Prize Speech (1964)</a:t>
            </a:r>
          </a:p>
          <a:p>
            <a:pPr marL="0" indent="0">
              <a:lnSpc>
                <a:spcPct val="110000"/>
              </a:lnSpc>
              <a:buNone/>
            </a:pPr>
            <a:r>
              <a:rPr lang="en-US" sz="1300" b="1" dirty="0"/>
              <a:t>Death</a:t>
            </a:r>
          </a:p>
          <a:p>
            <a:pPr marL="0" indent="0">
              <a:lnSpc>
                <a:spcPct val="110000"/>
              </a:lnSpc>
              <a:buNone/>
            </a:pPr>
            <a:r>
              <a:rPr lang="en-US" sz="1300" dirty="0"/>
              <a:t>Assassinated April 4, 1968 in Memphis TN at the age of 39</a:t>
            </a:r>
          </a:p>
          <a:p>
            <a:pPr marL="0" indent="0">
              <a:lnSpc>
                <a:spcPct val="110000"/>
              </a:lnSpc>
              <a:buNone/>
            </a:pPr>
            <a:r>
              <a:rPr lang="en-US" sz="1300" dirty="0"/>
              <a:t>Dr. Martin Luther King Jr. Day – National Holiday (1983)</a:t>
            </a:r>
          </a:p>
          <a:p>
            <a:pPr>
              <a:lnSpc>
                <a:spcPct val="110000"/>
              </a:lnSpc>
            </a:pPr>
            <a:endParaRPr lang="en-US" sz="1300" dirty="0"/>
          </a:p>
          <a:p>
            <a:pPr>
              <a:lnSpc>
                <a:spcPct val="110000"/>
              </a:lnSpc>
            </a:pPr>
            <a:endParaRPr lang="en-US" sz="1300" dirty="0"/>
          </a:p>
        </p:txBody>
      </p:sp>
    </p:spTree>
    <p:extLst>
      <p:ext uri="{BB962C8B-B14F-4D97-AF65-F5344CB8AC3E}">
        <p14:creationId xmlns:p14="http://schemas.microsoft.com/office/powerpoint/2010/main" val="267116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DC3B8C6B-63CA-4384-8059-2036BE5202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 xmlns:a16="http://schemas.microsoft.com/office/drawing/2014/main" id="{F5B52056-26AD-4841-8A16-C1D9E3C09936}"/>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 xmlns:a16="http://schemas.microsoft.com/office/drawing/2014/main" id="{C71B03AA-C0EB-4104-84F8-E1AB8BFBEF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247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741" r="836" b="-2"/>
          <a:stretch/>
        </p:blipFill>
        <p:spPr>
          <a:xfrm>
            <a:off x="20" y="10"/>
            <a:ext cx="4024741" cy="6857990"/>
          </a:xfrm>
          <a:prstGeom prst="rect">
            <a:avLst/>
          </a:prstGeom>
        </p:spPr>
      </p:pic>
      <p:pic>
        <p:nvPicPr>
          <p:cNvPr id="15" name="Picture 14">
            <a:extLst>
              <a:ext uri="{FF2B5EF4-FFF2-40B4-BE49-F238E27FC236}">
                <a16:creationId xmlns="" xmlns:a16="http://schemas.microsoft.com/office/drawing/2014/main" id="{09C2B723-6C2F-49DE-A429-50BDFD1ADB45}"/>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465050" y="618517"/>
            <a:ext cx="6672886" cy="1596177"/>
          </a:xfrm>
        </p:spPr>
        <p:txBody>
          <a:bodyPr>
            <a:normAutofit/>
          </a:bodyPr>
          <a:lstStyle/>
          <a:p>
            <a:r>
              <a:rPr lang="en-US" dirty="0"/>
              <a:t>NELSON MANDELA</a:t>
            </a:r>
          </a:p>
        </p:txBody>
      </p:sp>
      <p:sp>
        <p:nvSpPr>
          <p:cNvPr id="3" name="Content Placeholder 2"/>
          <p:cNvSpPr>
            <a:spLocks noGrp="1"/>
          </p:cNvSpPr>
          <p:nvPr>
            <p:ph sz="quarter" idx="13"/>
          </p:nvPr>
        </p:nvSpPr>
        <p:spPr>
          <a:xfrm>
            <a:off x="4465048" y="2367092"/>
            <a:ext cx="6672887" cy="3424107"/>
          </a:xfrm>
        </p:spPr>
        <p:txBody>
          <a:bodyPr numCol="2">
            <a:normAutofit/>
          </a:bodyPr>
          <a:lstStyle/>
          <a:p>
            <a:pPr marL="0" indent="0">
              <a:lnSpc>
                <a:spcPct val="110000"/>
              </a:lnSpc>
              <a:buNone/>
            </a:pPr>
            <a:r>
              <a:rPr lang="en-US" sz="1400" b="1" dirty="0"/>
              <a:t>Early Beginnings </a:t>
            </a:r>
          </a:p>
          <a:p>
            <a:pPr marL="0" indent="0">
              <a:lnSpc>
                <a:spcPct val="110000"/>
              </a:lnSpc>
              <a:buNone/>
            </a:pPr>
            <a:r>
              <a:rPr lang="en-US" sz="1400" dirty="0"/>
              <a:t>-Born July 18, 1918 in Transkei South Africa</a:t>
            </a:r>
          </a:p>
          <a:p>
            <a:pPr marL="0" indent="0">
              <a:lnSpc>
                <a:spcPct val="110000"/>
              </a:lnSpc>
              <a:buNone/>
            </a:pPr>
            <a:r>
              <a:rPr lang="en-US" sz="1400" dirty="0"/>
              <a:t>-Rolihlahla means “troublemaker” in Xhosa but was renamed by his British school teacher</a:t>
            </a:r>
          </a:p>
          <a:p>
            <a:pPr marL="0" indent="0">
              <a:lnSpc>
                <a:spcPct val="110000"/>
              </a:lnSpc>
              <a:buNone/>
            </a:pPr>
            <a:r>
              <a:rPr lang="en-US" sz="1400" dirty="0"/>
              <a:t>-Father was a chief but was stripped of title by British magistrate</a:t>
            </a:r>
          </a:p>
          <a:p>
            <a:pPr marL="0" indent="0">
              <a:lnSpc>
                <a:spcPct val="110000"/>
              </a:lnSpc>
              <a:buNone/>
            </a:pPr>
            <a:r>
              <a:rPr lang="en-US" sz="1400" dirty="0"/>
              <a:t>-groomed to be a counselor for high office by his adoptive father	</a:t>
            </a:r>
          </a:p>
          <a:p>
            <a:pPr marL="0" indent="0">
              <a:lnSpc>
                <a:spcPct val="110000"/>
              </a:lnSpc>
              <a:buNone/>
            </a:pPr>
            <a:r>
              <a:rPr lang="en-US" sz="1400" b="1" dirty="0"/>
              <a:t>Education/Occupation</a:t>
            </a:r>
          </a:p>
          <a:p>
            <a:pPr marL="0" indent="0">
              <a:lnSpc>
                <a:spcPct val="110000"/>
              </a:lnSpc>
              <a:buNone/>
            </a:pPr>
            <a:r>
              <a:rPr lang="en-US" sz="1400" dirty="0"/>
              <a:t>-British elementary school</a:t>
            </a:r>
          </a:p>
          <a:p>
            <a:pPr marL="0" indent="0">
              <a:lnSpc>
                <a:spcPct val="110000"/>
              </a:lnSpc>
              <a:buNone/>
            </a:pPr>
            <a:r>
              <a:rPr lang="en-US" sz="1400" dirty="0"/>
              <a:t>-Clarkebury Boarding Institute/ Wesleyan College</a:t>
            </a:r>
          </a:p>
          <a:p>
            <a:pPr marL="0" indent="0">
              <a:lnSpc>
                <a:spcPct val="110000"/>
              </a:lnSpc>
              <a:buNone/>
            </a:pPr>
            <a:r>
              <a:rPr lang="en-US" sz="1400" dirty="0"/>
              <a:t>-University College of Fort Hare  </a:t>
            </a:r>
          </a:p>
          <a:p>
            <a:pPr marL="0" indent="0">
              <a:lnSpc>
                <a:spcPct val="110000"/>
              </a:lnSpc>
              <a:buNone/>
            </a:pPr>
            <a:r>
              <a:rPr lang="en-US" sz="1400" dirty="0"/>
              <a:t>-Bachelor of Law Degree –University of London</a:t>
            </a:r>
          </a:p>
          <a:p>
            <a:pPr marL="0" indent="0">
              <a:lnSpc>
                <a:spcPct val="110000"/>
              </a:lnSpc>
              <a:buNone/>
            </a:pPr>
            <a:r>
              <a:rPr lang="en-US" sz="1400" dirty="0"/>
              <a:t>-Lawyer</a:t>
            </a:r>
          </a:p>
          <a:p>
            <a:pPr>
              <a:lnSpc>
                <a:spcPct val="110000"/>
              </a:lnSpc>
            </a:pPr>
            <a:endParaRPr lang="en-US" sz="1400" dirty="0"/>
          </a:p>
        </p:txBody>
      </p:sp>
    </p:spTree>
    <p:extLst>
      <p:ext uri="{BB962C8B-B14F-4D97-AF65-F5344CB8AC3E}">
        <p14:creationId xmlns:p14="http://schemas.microsoft.com/office/powerpoint/2010/main" val="3848288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 xmlns:a16="http://schemas.microsoft.com/office/drawing/2014/main" id="{CEEB192A-8443-482C-AFF6-77DB793E242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alphaModFix amt="25000"/>
            <a:extLst>
              <a:ext uri="{28A0092B-C50C-407E-A947-70E740481C1C}">
                <a14:useLocalDpi xmlns:a14="http://schemas.microsoft.com/office/drawing/2010/main" val="0"/>
              </a:ext>
            </a:extLst>
          </a:blip>
          <a:srcRect t="4006" b="18903"/>
          <a:stretch/>
        </p:blipFill>
        <p:spPr>
          <a:xfrm>
            <a:off x="20" y="-3278"/>
            <a:ext cx="12191980" cy="6861278"/>
          </a:xfrm>
          <a:prstGeom prst="rect">
            <a:avLst/>
          </a:prstGeom>
        </p:spPr>
      </p:pic>
      <p:pic>
        <p:nvPicPr>
          <p:cNvPr id="22" name="Picture 21">
            <a:extLst>
              <a:ext uri="{FF2B5EF4-FFF2-40B4-BE49-F238E27FC236}">
                <a16:creationId xmlns="" xmlns:a16="http://schemas.microsoft.com/office/drawing/2014/main" id="{77CE03F7-0B3E-496D-9B90-C00E185FB30F}"/>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18517"/>
            <a:ext cx="10364451" cy="1596177"/>
          </a:xfrm>
        </p:spPr>
        <p:txBody>
          <a:bodyPr>
            <a:normAutofit/>
          </a:bodyPr>
          <a:lstStyle/>
          <a:p>
            <a:r>
              <a:rPr lang="en-US" dirty="0"/>
              <a:t>NELSON MANDELA Continued </a:t>
            </a:r>
          </a:p>
        </p:txBody>
      </p:sp>
      <p:sp>
        <p:nvSpPr>
          <p:cNvPr id="3" name="Content Placeholder 2"/>
          <p:cNvSpPr>
            <a:spLocks noGrp="1"/>
          </p:cNvSpPr>
          <p:nvPr>
            <p:ph sz="quarter" idx="13"/>
          </p:nvPr>
        </p:nvSpPr>
        <p:spPr>
          <a:xfrm>
            <a:off x="913774" y="2367092"/>
            <a:ext cx="10363826" cy="3424107"/>
          </a:xfrm>
        </p:spPr>
        <p:txBody>
          <a:bodyPr numCol="2">
            <a:normAutofit/>
          </a:bodyPr>
          <a:lstStyle/>
          <a:p>
            <a:pPr marL="0" indent="0">
              <a:buNone/>
            </a:pPr>
            <a:r>
              <a:rPr lang="en-US" b="1" dirty="0"/>
              <a:t>Inspiration</a:t>
            </a:r>
          </a:p>
          <a:p>
            <a:pPr marL="0" indent="0">
              <a:buNone/>
            </a:pPr>
            <a:r>
              <a:rPr lang="en-US" dirty="0"/>
              <a:t>The history of the African people</a:t>
            </a:r>
          </a:p>
          <a:p>
            <a:pPr marL="0" indent="0">
              <a:buNone/>
            </a:pPr>
            <a:r>
              <a:rPr lang="en-US" dirty="0"/>
              <a:t>ANC Mentor Walter Sisulu</a:t>
            </a:r>
          </a:p>
          <a:p>
            <a:pPr marL="0" indent="0">
              <a:buNone/>
            </a:pPr>
            <a:r>
              <a:rPr lang="en-US" b="1" dirty="0"/>
              <a:t>Significant Contribution to Movement </a:t>
            </a:r>
          </a:p>
          <a:p>
            <a:pPr marL="0" indent="0">
              <a:buNone/>
            </a:pPr>
            <a:r>
              <a:rPr lang="en-US" dirty="0"/>
              <a:t>Unflinching resistance with over 27 years in prison</a:t>
            </a:r>
          </a:p>
          <a:p>
            <a:pPr marL="0" indent="0">
              <a:buNone/>
            </a:pPr>
            <a:r>
              <a:rPr lang="en-US" dirty="0"/>
              <a:t>20 years of nonviolent activism</a:t>
            </a:r>
          </a:p>
          <a:p>
            <a:pPr marL="0" indent="0">
              <a:buNone/>
            </a:pPr>
            <a:r>
              <a:rPr lang="en-US" dirty="0"/>
              <a:t>Law firm Mandela &amp; Tambo</a:t>
            </a:r>
          </a:p>
          <a:p>
            <a:pPr marL="0" indent="0">
              <a:buNone/>
            </a:pPr>
            <a:r>
              <a:rPr lang="en-US" dirty="0"/>
              <a:t>Nobel Peace Prize (1993)	</a:t>
            </a:r>
          </a:p>
          <a:p>
            <a:pPr marL="0" indent="0">
              <a:buNone/>
            </a:pPr>
            <a:r>
              <a:rPr lang="en-US" b="1" dirty="0"/>
              <a:t>Death</a:t>
            </a:r>
          </a:p>
          <a:p>
            <a:pPr marL="0" indent="0">
              <a:buNone/>
            </a:pPr>
            <a:r>
              <a:rPr lang="en-US" dirty="0"/>
              <a:t>died December 5, 2013 at the age of 95</a:t>
            </a:r>
          </a:p>
          <a:p>
            <a:pPr marL="0" indent="0">
              <a:buNone/>
            </a:pPr>
            <a:r>
              <a:rPr lang="en-US" dirty="0"/>
              <a:t>Internationally televised funeral </a:t>
            </a:r>
          </a:p>
          <a:p>
            <a:endParaRPr lang="en-US" dirty="0"/>
          </a:p>
        </p:txBody>
      </p:sp>
    </p:spTree>
    <p:extLst>
      <p:ext uri="{BB962C8B-B14F-4D97-AF65-F5344CB8AC3E}">
        <p14:creationId xmlns:p14="http://schemas.microsoft.com/office/powerpoint/2010/main" val="341176821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922081EA-7107-46FA-A893-B15086A7487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 xmlns:a16="http://schemas.microsoft.com/office/drawing/2014/main" id="{DD8889DF-D030-4BCD-9797-4BBD1986C26B}"/>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7857411" y="643468"/>
            <a:ext cx="3420815" cy="5130046"/>
          </a:xfrm>
        </p:spPr>
        <p:txBody>
          <a:bodyPr anchor="b">
            <a:normAutofit/>
          </a:bodyPr>
          <a:lstStyle/>
          <a:p>
            <a:pPr algn="r"/>
            <a:r>
              <a:rPr lang="en-US" sz="4400" dirty="0">
                <a:solidFill>
                  <a:schemeClr val="tx1">
                    <a:lumMod val="75000"/>
                    <a:lumOff val="25000"/>
                  </a:schemeClr>
                </a:solidFill>
              </a:rPr>
              <a:t>UNITED STATES OF AMERICA</a:t>
            </a:r>
          </a:p>
        </p:txBody>
      </p:sp>
      <p:sp>
        <p:nvSpPr>
          <p:cNvPr id="3" name="Content Placeholder 2"/>
          <p:cNvSpPr>
            <a:spLocks noGrp="1"/>
          </p:cNvSpPr>
          <p:nvPr>
            <p:ph sz="quarter" idx="13"/>
          </p:nvPr>
        </p:nvSpPr>
        <p:spPr>
          <a:xfrm>
            <a:off x="870912" y="863977"/>
            <a:ext cx="6620882" cy="5130046"/>
          </a:xfrm>
        </p:spPr>
        <p:txBody>
          <a:bodyPr anchor="ctr">
            <a:normAutofit/>
          </a:bodyPr>
          <a:lstStyle/>
          <a:p>
            <a:pPr marL="0" indent="0">
              <a:buNone/>
            </a:pPr>
            <a:r>
              <a:rPr lang="en-US" sz="4000" dirty="0" smtClean="0"/>
              <a:t>-“</a:t>
            </a:r>
            <a:r>
              <a:rPr lang="en-US" sz="4000" dirty="0"/>
              <a:t>Democracy</a:t>
            </a:r>
            <a:r>
              <a:rPr lang="en-US" sz="4000" dirty="0" smtClean="0"/>
              <a:t>”</a:t>
            </a:r>
            <a:endParaRPr lang="en-US" sz="4000" dirty="0"/>
          </a:p>
          <a:p>
            <a:pPr marL="0" indent="0">
              <a:buNone/>
            </a:pPr>
            <a:r>
              <a:rPr lang="en-US" sz="4000" dirty="0" smtClean="0"/>
              <a:t>-inequality </a:t>
            </a:r>
            <a:r>
              <a:rPr lang="en-US" sz="4000" dirty="0"/>
              <a:t>and oppression </a:t>
            </a:r>
            <a:endParaRPr lang="en-US" sz="4000" dirty="0" smtClean="0"/>
          </a:p>
          <a:p>
            <a:pPr marL="0" indent="0">
              <a:buNone/>
            </a:pPr>
            <a:r>
              <a:rPr lang="en-US" sz="4000" dirty="0" smtClean="0"/>
              <a:t>-Judicial system</a:t>
            </a:r>
          </a:p>
          <a:p>
            <a:pPr marL="0" indent="0">
              <a:buNone/>
            </a:pPr>
            <a:r>
              <a:rPr lang="en-US" sz="4000" dirty="0" smtClean="0"/>
              <a:t>-STATES Rights</a:t>
            </a:r>
          </a:p>
          <a:p>
            <a:pPr marL="0" indent="0">
              <a:buNone/>
            </a:pPr>
            <a:r>
              <a:rPr lang="en-US" sz="4000" dirty="0" smtClean="0"/>
              <a:t>-de facto laws</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626" y="863977"/>
            <a:ext cx="4761600" cy="2986088"/>
          </a:xfrm>
          <a:prstGeom prst="rect">
            <a:avLst/>
          </a:prstGeom>
        </p:spPr>
      </p:pic>
    </p:spTree>
    <p:extLst>
      <p:ext uri="{BB962C8B-B14F-4D97-AF65-F5344CB8AC3E}">
        <p14:creationId xmlns:p14="http://schemas.microsoft.com/office/powerpoint/2010/main" val="401027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a:t>
            </a:r>
            <a:endParaRPr lang="en-US" dirty="0"/>
          </a:p>
        </p:txBody>
      </p:sp>
      <p:sp>
        <p:nvSpPr>
          <p:cNvPr id="3" name="Content Placeholder 2"/>
          <p:cNvSpPr>
            <a:spLocks noGrp="1"/>
          </p:cNvSpPr>
          <p:nvPr>
            <p:ph sz="quarter" idx="13"/>
          </p:nvPr>
        </p:nvSpPr>
        <p:spPr/>
        <p:txBody>
          <a:bodyPr/>
          <a:lstStyle/>
          <a:p>
            <a:pPr marL="0" indent="0">
              <a:buNone/>
            </a:pPr>
            <a:r>
              <a:rPr lang="en-US" dirty="0" smtClean="0"/>
              <a:t>-Built </a:t>
            </a:r>
            <a:r>
              <a:rPr lang="en-US" dirty="0"/>
              <a:t>as a republic for white </a:t>
            </a:r>
            <a:r>
              <a:rPr lang="en-US" dirty="0" smtClean="0"/>
              <a:t>land-owning </a:t>
            </a:r>
            <a:r>
              <a:rPr lang="en-US" dirty="0"/>
              <a:t>men </a:t>
            </a:r>
            <a:endParaRPr lang="en-US" dirty="0" smtClean="0"/>
          </a:p>
          <a:p>
            <a:pPr marL="0" indent="0">
              <a:buNone/>
            </a:pPr>
            <a:r>
              <a:rPr lang="en-US" dirty="0" smtClean="0"/>
              <a:t>-Previously </a:t>
            </a:r>
            <a:r>
              <a:rPr lang="en-US" dirty="0"/>
              <a:t>a colony of British government</a:t>
            </a:r>
          </a:p>
          <a:p>
            <a:pPr marL="0" indent="0">
              <a:buNone/>
            </a:pPr>
            <a:r>
              <a:rPr lang="en-US" dirty="0" smtClean="0"/>
              <a:t>-Known </a:t>
            </a:r>
            <a:r>
              <a:rPr lang="en-US" dirty="0"/>
              <a:t>as the Land of Free, Home of the </a:t>
            </a:r>
            <a:r>
              <a:rPr lang="en-US" dirty="0" smtClean="0"/>
              <a:t>Brave</a:t>
            </a:r>
          </a:p>
          <a:p>
            <a:pPr marL="0" indent="0">
              <a:buNone/>
            </a:pPr>
            <a:endParaRPr lang="en-US" dirty="0"/>
          </a:p>
          <a:p>
            <a:endParaRPr lang="en-US" dirty="0"/>
          </a:p>
        </p:txBody>
      </p:sp>
    </p:spTree>
    <p:extLst>
      <p:ext uri="{BB962C8B-B14F-4D97-AF65-F5344CB8AC3E}">
        <p14:creationId xmlns:p14="http://schemas.microsoft.com/office/powerpoint/2010/main" val="1601309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Inequality &amp; oppression</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a:t>l</a:t>
            </a:r>
            <a:r>
              <a:rPr lang="en-US" dirty="0" smtClean="0"/>
              <a:t>ynchings</a:t>
            </a:r>
          </a:p>
          <a:p>
            <a:r>
              <a:rPr lang="en-US" dirty="0" smtClean="0"/>
              <a:t>Discrimination in every part of life</a:t>
            </a:r>
          </a:p>
          <a:p>
            <a:r>
              <a:rPr lang="en-US" dirty="0" smtClean="0"/>
              <a:t>Poll tax at voting booth</a:t>
            </a:r>
          </a:p>
          <a:p>
            <a:r>
              <a:rPr lang="en-US" dirty="0" smtClean="0"/>
              <a:t>Leftover feelings from slavery &amp; civil war</a:t>
            </a:r>
          </a:p>
          <a:p>
            <a:r>
              <a:rPr lang="en-US" dirty="0" err="1" smtClean="0"/>
              <a:t>Kkk</a:t>
            </a:r>
            <a:r>
              <a:rPr lang="en-US" dirty="0" smtClean="0"/>
              <a:t> presence in the deep south</a:t>
            </a:r>
          </a:p>
          <a:p>
            <a:r>
              <a:rPr lang="en-US" dirty="0" smtClean="0"/>
              <a:t>segregation of facilities</a:t>
            </a:r>
          </a:p>
          <a:p>
            <a:r>
              <a:rPr lang="en-US" dirty="0" smtClean="0"/>
              <a:t>No upward mobility for minorities especially blacks</a:t>
            </a:r>
          </a:p>
          <a:p>
            <a:r>
              <a:rPr lang="en-US" dirty="0" smtClean="0"/>
              <a:t>Plessy v Ferguson- separate but unequal doctrine</a:t>
            </a:r>
            <a:endParaRPr lang="en-US" dirty="0"/>
          </a:p>
        </p:txBody>
      </p:sp>
    </p:spTree>
    <p:extLst>
      <p:ext uri="{BB962C8B-B14F-4D97-AF65-F5344CB8AC3E}">
        <p14:creationId xmlns:p14="http://schemas.microsoft.com/office/powerpoint/2010/main" val="1964459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Judicial system</a:t>
            </a:r>
            <a:endParaRPr lang="en-US" dirty="0"/>
          </a:p>
        </p:txBody>
      </p:sp>
      <p:sp>
        <p:nvSpPr>
          <p:cNvPr id="3" name="Content Placeholder 2"/>
          <p:cNvSpPr>
            <a:spLocks noGrp="1"/>
          </p:cNvSpPr>
          <p:nvPr>
            <p:ph sz="quarter" idx="13"/>
          </p:nvPr>
        </p:nvSpPr>
        <p:spPr/>
        <p:txBody>
          <a:bodyPr/>
          <a:lstStyle/>
          <a:p>
            <a:r>
              <a:rPr lang="en-US" dirty="0" smtClean="0"/>
              <a:t>Dred Scott v Sanford </a:t>
            </a:r>
            <a:r>
              <a:rPr lang="mr-IN" dirty="0" smtClean="0"/>
              <a:t>–</a:t>
            </a:r>
            <a:r>
              <a:rPr lang="en-US" dirty="0" smtClean="0"/>
              <a:t> BLACK PEOPLE WERE NOT CITIZENS &amp; COULDN</a:t>
            </a:r>
            <a:r>
              <a:rPr lang="mr-IN" dirty="0" smtClean="0"/>
              <a:t>’</a:t>
            </a:r>
            <a:r>
              <a:rPr lang="en-US" dirty="0" smtClean="0"/>
              <a:t>T SUE </a:t>
            </a:r>
          </a:p>
          <a:p>
            <a:r>
              <a:rPr lang="en-US" dirty="0" smtClean="0"/>
              <a:t>Judicial system favored the white population</a:t>
            </a:r>
          </a:p>
          <a:p>
            <a:r>
              <a:rPr lang="en-US" dirty="0" smtClean="0"/>
              <a:t>For a long time blacks were seen as citizen so there words in court were not valid</a:t>
            </a:r>
          </a:p>
          <a:p>
            <a:r>
              <a:rPr lang="en-US" dirty="0" smtClean="0"/>
              <a:t>Slavery by another name- prisons turned into places for free labor</a:t>
            </a:r>
          </a:p>
          <a:p>
            <a:r>
              <a:rPr lang="en-US" dirty="0" smtClean="0"/>
              <a:t>Black life was insignificant in the eyes of the court</a:t>
            </a:r>
          </a:p>
          <a:p>
            <a:r>
              <a:rPr lang="en-US" dirty="0" smtClean="0"/>
              <a:t>Emmet till (1955)</a:t>
            </a:r>
          </a:p>
          <a:p>
            <a:endParaRPr lang="en-US" dirty="0"/>
          </a:p>
        </p:txBody>
      </p:sp>
    </p:spTree>
    <p:extLst>
      <p:ext uri="{BB962C8B-B14F-4D97-AF65-F5344CB8AC3E}">
        <p14:creationId xmlns:p14="http://schemas.microsoft.com/office/powerpoint/2010/main" val="367165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Nation-state</a:t>
            </a:r>
            <a:endParaRPr lang="en-US" dirty="0"/>
          </a:p>
        </p:txBody>
      </p:sp>
      <p:sp>
        <p:nvSpPr>
          <p:cNvPr id="3" name="Content Placeholder 2"/>
          <p:cNvSpPr>
            <a:spLocks noGrp="1"/>
          </p:cNvSpPr>
          <p:nvPr>
            <p:ph sz="quarter" idx="13"/>
          </p:nvPr>
        </p:nvSpPr>
        <p:spPr/>
        <p:txBody>
          <a:bodyPr/>
          <a:lstStyle/>
          <a:p>
            <a:r>
              <a:rPr lang="en-US" dirty="0" smtClean="0"/>
              <a:t>The united states is a nation-state or  </a:t>
            </a:r>
            <a:r>
              <a:rPr lang="en-US" dirty="0"/>
              <a:t>a sovereign state whose citizens or subjects are relatively homogeneous in factors such as </a:t>
            </a:r>
            <a:r>
              <a:rPr lang="en-US" dirty="0" smtClean="0"/>
              <a:t>language, common descent or shared identity.</a:t>
            </a:r>
            <a:endParaRPr lang="en-US" dirty="0"/>
          </a:p>
          <a:p>
            <a:r>
              <a:rPr lang="en-US" dirty="0" smtClean="0"/>
              <a:t>This was very important to the success of the civil rights movement </a:t>
            </a:r>
            <a:endParaRPr lang="en-US" dirty="0"/>
          </a:p>
        </p:txBody>
      </p:sp>
    </p:spTree>
    <p:extLst>
      <p:ext uri="{BB962C8B-B14F-4D97-AF65-F5344CB8AC3E}">
        <p14:creationId xmlns:p14="http://schemas.microsoft.com/office/powerpoint/2010/main" val="4404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facto laws</a:t>
            </a:r>
            <a:endParaRPr lang="en-US" dirty="0"/>
          </a:p>
        </p:txBody>
      </p:sp>
      <p:sp>
        <p:nvSpPr>
          <p:cNvPr id="3" name="Content Placeholder 2"/>
          <p:cNvSpPr>
            <a:spLocks noGrp="1"/>
          </p:cNvSpPr>
          <p:nvPr>
            <p:ph sz="quarter" idx="13"/>
          </p:nvPr>
        </p:nvSpPr>
        <p:spPr/>
        <p:txBody>
          <a:bodyPr/>
          <a:lstStyle/>
          <a:p>
            <a:r>
              <a:rPr lang="en-US" dirty="0" smtClean="0"/>
              <a:t>Segregation was synonymous to state rights to many on both sides of the issue</a:t>
            </a:r>
          </a:p>
          <a:p>
            <a:r>
              <a:rPr lang="en-US" dirty="0" smtClean="0"/>
              <a:t>Even though these laws were enforced in the states they were unconstitutional</a:t>
            </a:r>
          </a:p>
          <a:p>
            <a:r>
              <a:rPr lang="en-US" dirty="0" smtClean="0"/>
              <a:t>Little rock 9 (1957) </a:t>
            </a:r>
            <a:r>
              <a:rPr lang="mr-IN" dirty="0" smtClean="0"/>
              <a:t>–</a:t>
            </a:r>
            <a:r>
              <a:rPr lang="en-US" dirty="0" smtClean="0"/>
              <a:t> Dwight Eisenhower federalized the national guard to integrate little rock high school</a:t>
            </a:r>
          </a:p>
          <a:p>
            <a:endParaRPr lang="en-US" dirty="0"/>
          </a:p>
        </p:txBody>
      </p:sp>
    </p:spTree>
    <p:extLst>
      <p:ext uri="{BB962C8B-B14F-4D97-AF65-F5344CB8AC3E}">
        <p14:creationId xmlns:p14="http://schemas.microsoft.com/office/powerpoint/2010/main" val="125947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922081EA-7107-46FA-A893-B15086A7487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 xmlns:a16="http://schemas.microsoft.com/office/drawing/2014/main" id="{DD8889DF-D030-4BCD-9797-4BBD1986C26B}"/>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7857411" y="643468"/>
            <a:ext cx="3420815" cy="5130046"/>
          </a:xfrm>
        </p:spPr>
        <p:txBody>
          <a:bodyPr anchor="b">
            <a:normAutofit/>
          </a:bodyPr>
          <a:lstStyle/>
          <a:p>
            <a:pPr algn="r"/>
            <a:r>
              <a:rPr lang="en-US" sz="4400">
                <a:solidFill>
                  <a:schemeClr val="tx1">
                    <a:lumMod val="75000"/>
                    <a:lumOff val="25000"/>
                  </a:schemeClr>
                </a:solidFill>
              </a:rPr>
              <a:t>SOUTH AFRICA</a:t>
            </a:r>
          </a:p>
        </p:txBody>
      </p:sp>
      <p:sp>
        <p:nvSpPr>
          <p:cNvPr id="3" name="Content Placeholder 2"/>
          <p:cNvSpPr>
            <a:spLocks noGrp="1"/>
          </p:cNvSpPr>
          <p:nvPr>
            <p:ph sz="quarter" idx="13"/>
          </p:nvPr>
        </p:nvSpPr>
        <p:spPr>
          <a:xfrm>
            <a:off x="913775" y="643467"/>
            <a:ext cx="6620882" cy="5130046"/>
          </a:xfrm>
        </p:spPr>
        <p:txBody>
          <a:bodyPr anchor="ctr">
            <a:normAutofit/>
          </a:bodyPr>
          <a:lstStyle/>
          <a:p>
            <a:pPr marL="0" indent="0">
              <a:lnSpc>
                <a:spcPct val="110000"/>
              </a:lnSpc>
              <a:buNone/>
            </a:pPr>
            <a:r>
              <a:rPr lang="en-US" sz="4000" dirty="0" smtClean="0"/>
              <a:t>-oligarchy</a:t>
            </a:r>
          </a:p>
          <a:p>
            <a:pPr marL="0" indent="0">
              <a:lnSpc>
                <a:spcPct val="110000"/>
              </a:lnSpc>
              <a:buNone/>
            </a:pPr>
            <a:r>
              <a:rPr lang="en-US" sz="4000" dirty="0" smtClean="0"/>
              <a:t>-Apartheid </a:t>
            </a:r>
            <a:endParaRPr lang="en-US" sz="4000" dirty="0"/>
          </a:p>
          <a:p>
            <a:pPr marL="0" indent="0">
              <a:lnSpc>
                <a:spcPct val="110000"/>
              </a:lnSpc>
              <a:buNone/>
            </a:pPr>
            <a:r>
              <a:rPr lang="en-US" sz="4000" dirty="0" smtClean="0"/>
              <a:t>-“NEOCOLONALISM”</a:t>
            </a:r>
            <a:endParaRPr lang="en-US" sz="4000" dirty="0"/>
          </a:p>
          <a:p>
            <a:pPr marL="0" indent="0">
              <a:lnSpc>
                <a:spcPct val="110000"/>
              </a:lnSpc>
              <a:buNone/>
            </a:pPr>
            <a:r>
              <a:rPr lang="en-US" sz="4000" dirty="0" smtClean="0"/>
              <a:t>-inequality </a:t>
            </a:r>
            <a:r>
              <a:rPr lang="en-US" sz="4000" dirty="0"/>
              <a:t>and oppression </a:t>
            </a:r>
            <a:endParaRPr lang="en-US" sz="4000" dirty="0" smtClean="0"/>
          </a:p>
          <a:p>
            <a:pPr marL="0" indent="0">
              <a:lnSpc>
                <a:spcPct val="110000"/>
              </a:lnSpc>
              <a:buNone/>
            </a:pPr>
            <a:r>
              <a:rPr lang="en-US" sz="4000" dirty="0" smtClean="0"/>
              <a:t>-judicial system</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9100" y="514350"/>
            <a:ext cx="4959126" cy="3586163"/>
          </a:xfrm>
          <a:prstGeom prst="rect">
            <a:avLst/>
          </a:prstGeom>
        </p:spPr>
      </p:pic>
    </p:spTree>
    <p:extLst>
      <p:ext uri="{BB962C8B-B14F-4D97-AF65-F5344CB8AC3E}">
        <p14:creationId xmlns:p14="http://schemas.microsoft.com/office/powerpoint/2010/main" val="1436316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oligarchy </a:t>
            </a:r>
            <a:endParaRPr lang="en-US" dirty="0"/>
          </a:p>
        </p:txBody>
      </p:sp>
      <p:sp>
        <p:nvSpPr>
          <p:cNvPr id="3" name="Content Placeholder 2"/>
          <p:cNvSpPr>
            <a:spLocks noGrp="1"/>
          </p:cNvSpPr>
          <p:nvPr>
            <p:ph sz="quarter" idx="13"/>
          </p:nvPr>
        </p:nvSpPr>
        <p:spPr/>
        <p:txBody>
          <a:bodyPr/>
          <a:lstStyle/>
          <a:p>
            <a:r>
              <a:rPr lang="en-US" dirty="0" smtClean="0"/>
              <a:t>Oligarchy based on a minority ethnic group becoming the ruling class</a:t>
            </a:r>
          </a:p>
          <a:p>
            <a:r>
              <a:rPr lang="en-US" dirty="0" smtClean="0"/>
              <a:t>Elitist approach to governance</a:t>
            </a:r>
          </a:p>
          <a:p>
            <a:r>
              <a:rPr lang="en-US" dirty="0" smtClean="0"/>
              <a:t>The AFRICAN TRIBES WERE THE MASSES IN THE ELITIST MODEL </a:t>
            </a:r>
          </a:p>
          <a:p>
            <a:r>
              <a:rPr lang="en-US" dirty="0" smtClean="0"/>
              <a:t>Unitary system- the power of the government was in the elite class </a:t>
            </a:r>
          </a:p>
        </p:txBody>
      </p:sp>
    </p:spTree>
    <p:extLst>
      <p:ext uri="{BB962C8B-B14F-4D97-AF65-F5344CB8AC3E}">
        <p14:creationId xmlns:p14="http://schemas.microsoft.com/office/powerpoint/2010/main" val="10611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Apartheid </a:t>
            </a:r>
            <a:endParaRPr lang="en-US" dirty="0"/>
          </a:p>
        </p:txBody>
      </p:sp>
      <p:sp>
        <p:nvSpPr>
          <p:cNvPr id="3" name="Content Placeholder 2"/>
          <p:cNvSpPr>
            <a:spLocks noGrp="1"/>
          </p:cNvSpPr>
          <p:nvPr>
            <p:ph sz="quarter" idx="13"/>
          </p:nvPr>
        </p:nvSpPr>
        <p:spPr/>
        <p:txBody>
          <a:bodyPr/>
          <a:lstStyle/>
          <a:p>
            <a:r>
              <a:rPr lang="en-US" dirty="0" smtClean="0"/>
              <a:t>means apartness in the Afrikaans language</a:t>
            </a:r>
          </a:p>
          <a:p>
            <a:r>
              <a:rPr lang="en-US" dirty="0" smtClean="0"/>
              <a:t>rising </a:t>
            </a:r>
            <a:r>
              <a:rPr lang="en-US" dirty="0"/>
              <a:t>with white elites or “Afrikaans” coming to </a:t>
            </a:r>
            <a:r>
              <a:rPr lang="en-US" dirty="0" smtClean="0"/>
              <a:t>power</a:t>
            </a:r>
          </a:p>
          <a:p>
            <a:r>
              <a:rPr lang="en-US" dirty="0" smtClean="0"/>
              <a:t>A system of institutionalized racism and discrimination from 1948-1991 in south Africa</a:t>
            </a:r>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5980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“neocolonialism”</a:t>
            </a:r>
            <a:endParaRPr lang="en-US" dirty="0"/>
          </a:p>
        </p:txBody>
      </p:sp>
      <p:sp>
        <p:nvSpPr>
          <p:cNvPr id="3" name="Content Placeholder 2"/>
          <p:cNvSpPr>
            <a:spLocks noGrp="1"/>
          </p:cNvSpPr>
          <p:nvPr>
            <p:ph sz="quarter" idx="13"/>
          </p:nvPr>
        </p:nvSpPr>
        <p:spPr/>
        <p:txBody>
          <a:bodyPr/>
          <a:lstStyle/>
          <a:p>
            <a:r>
              <a:rPr lang="en-US" dirty="0" smtClean="0"/>
              <a:t>Previously a colony of Britain</a:t>
            </a:r>
          </a:p>
          <a:p>
            <a:r>
              <a:rPr lang="en-US" dirty="0" smtClean="0"/>
              <a:t>Known </a:t>
            </a:r>
            <a:r>
              <a:rPr lang="en-US" dirty="0"/>
              <a:t>for abundance of resources like diamonds &amp; </a:t>
            </a:r>
            <a:r>
              <a:rPr lang="en-US" dirty="0" smtClean="0"/>
              <a:t>platinum</a:t>
            </a:r>
          </a:p>
          <a:p>
            <a:r>
              <a:rPr lang="en-US" dirty="0" smtClean="0"/>
              <a:t>Marginalized the native people of South Africa and confined them to their tribes</a:t>
            </a:r>
          </a:p>
          <a:p>
            <a:r>
              <a:rPr lang="en-US" dirty="0" smtClean="0"/>
              <a:t>Allowed the non-native Afrikaans to take control </a:t>
            </a:r>
            <a:endParaRPr lang="en-US" dirty="0"/>
          </a:p>
          <a:p>
            <a:endParaRPr lang="en-US" dirty="0"/>
          </a:p>
        </p:txBody>
      </p:sp>
    </p:spTree>
    <p:extLst>
      <p:ext uri="{BB962C8B-B14F-4D97-AF65-F5344CB8AC3E}">
        <p14:creationId xmlns:p14="http://schemas.microsoft.com/office/powerpoint/2010/main" val="1892273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Inequality &amp; oppression</a:t>
            </a:r>
            <a:endParaRPr lang="en-US" dirty="0"/>
          </a:p>
        </p:txBody>
      </p:sp>
      <p:sp>
        <p:nvSpPr>
          <p:cNvPr id="3" name="Content Placeholder 2"/>
          <p:cNvSpPr>
            <a:spLocks noGrp="1"/>
          </p:cNvSpPr>
          <p:nvPr>
            <p:ph sz="quarter" idx="13"/>
          </p:nvPr>
        </p:nvSpPr>
        <p:spPr/>
        <p:txBody>
          <a:bodyPr>
            <a:normAutofit/>
          </a:bodyPr>
          <a:lstStyle/>
          <a:p>
            <a:r>
              <a:rPr lang="en-US" dirty="0" smtClean="0"/>
              <a:t>Jail time for activists </a:t>
            </a:r>
            <a:endParaRPr lang="en-US" dirty="0"/>
          </a:p>
          <a:p>
            <a:r>
              <a:rPr lang="en-US" dirty="0"/>
              <a:t>Discrimination in every part of life</a:t>
            </a:r>
          </a:p>
          <a:p>
            <a:r>
              <a:rPr lang="en-US" dirty="0" smtClean="0"/>
              <a:t>Africans were mandated to carry “pass” books</a:t>
            </a:r>
          </a:p>
          <a:p>
            <a:r>
              <a:rPr lang="en-US" dirty="0" smtClean="0"/>
              <a:t>Uprooted from home and forced to live in slums</a:t>
            </a:r>
            <a:endParaRPr lang="en-US" dirty="0"/>
          </a:p>
          <a:p>
            <a:r>
              <a:rPr lang="en-US" dirty="0" smtClean="0"/>
              <a:t>No </a:t>
            </a:r>
            <a:r>
              <a:rPr lang="en-US" dirty="0"/>
              <a:t>upward mobility for </a:t>
            </a:r>
            <a:r>
              <a:rPr lang="en-US" dirty="0" smtClean="0"/>
              <a:t>AFRICANS</a:t>
            </a:r>
          </a:p>
          <a:p>
            <a:r>
              <a:rPr lang="en-US" dirty="0"/>
              <a:t>separate </a:t>
            </a:r>
            <a:r>
              <a:rPr lang="en-US" dirty="0" smtClean="0"/>
              <a:t>development system to break ties between Africans and make revolt less likely</a:t>
            </a:r>
            <a:endParaRPr lang="en-US" dirty="0"/>
          </a:p>
          <a:p>
            <a:endParaRPr lang="en-US" dirty="0"/>
          </a:p>
        </p:txBody>
      </p:sp>
    </p:spTree>
    <p:extLst>
      <p:ext uri="{BB962C8B-B14F-4D97-AF65-F5344CB8AC3E}">
        <p14:creationId xmlns:p14="http://schemas.microsoft.com/office/powerpoint/2010/main" val="404378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jure laws</a:t>
            </a:r>
            <a:endParaRPr lang="en-US" dirty="0"/>
          </a:p>
        </p:txBody>
      </p:sp>
      <p:sp>
        <p:nvSpPr>
          <p:cNvPr id="3" name="Content Placeholder 2"/>
          <p:cNvSpPr>
            <a:spLocks noGrp="1"/>
          </p:cNvSpPr>
          <p:nvPr>
            <p:ph sz="quarter" idx="13"/>
          </p:nvPr>
        </p:nvSpPr>
        <p:spPr/>
        <p:txBody>
          <a:bodyPr/>
          <a:lstStyle/>
          <a:p>
            <a:r>
              <a:rPr lang="en-US" dirty="0" smtClean="0"/>
              <a:t>Discrimination &amp; marginalization of the Africans were ingrained in the foundation of the country’s laws</a:t>
            </a:r>
          </a:p>
          <a:p>
            <a:r>
              <a:rPr lang="en-US" dirty="0" smtClean="0"/>
              <a:t>Integration </a:t>
            </a:r>
            <a:r>
              <a:rPr lang="en-US" dirty="0"/>
              <a:t>of the races </a:t>
            </a:r>
            <a:r>
              <a:rPr lang="en-US" dirty="0" smtClean="0"/>
              <a:t>was illegal or to be avoided at all costs</a:t>
            </a:r>
          </a:p>
          <a:p>
            <a:r>
              <a:rPr lang="en-US" dirty="0" smtClean="0"/>
              <a:t>Segregation of public facilities </a:t>
            </a:r>
          </a:p>
          <a:p>
            <a:r>
              <a:rPr lang="en-US" dirty="0" smtClean="0"/>
              <a:t>Nothing was “unconstitutional” </a:t>
            </a:r>
          </a:p>
          <a:p>
            <a:endParaRPr lang="en-US" dirty="0"/>
          </a:p>
          <a:p>
            <a:endParaRPr lang="en-US" dirty="0"/>
          </a:p>
        </p:txBody>
      </p:sp>
    </p:spTree>
    <p:extLst>
      <p:ext uri="{BB962C8B-B14F-4D97-AF65-F5344CB8AC3E}">
        <p14:creationId xmlns:p14="http://schemas.microsoft.com/office/powerpoint/2010/main" val="1065295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made up of nations</a:t>
            </a:r>
            <a:endParaRPr lang="en-US" dirty="0"/>
          </a:p>
        </p:txBody>
      </p:sp>
      <p:sp>
        <p:nvSpPr>
          <p:cNvPr id="3" name="Content Placeholder 2"/>
          <p:cNvSpPr>
            <a:spLocks noGrp="1"/>
          </p:cNvSpPr>
          <p:nvPr>
            <p:ph sz="quarter" idx="13"/>
          </p:nvPr>
        </p:nvSpPr>
        <p:spPr/>
        <p:txBody>
          <a:bodyPr/>
          <a:lstStyle/>
          <a:p>
            <a:r>
              <a:rPr lang="en-US" dirty="0" smtClean="0"/>
              <a:t>SOUTH AFRICA HAD MANY TRIBES BUT NO REAL NATIONAL IDENTITY DURING APARTHIED</a:t>
            </a:r>
          </a:p>
          <a:p>
            <a:r>
              <a:rPr lang="en-US" dirty="0" smtClean="0"/>
              <a:t>This made the resistance and political mobilization considerably harder for activists </a:t>
            </a:r>
          </a:p>
        </p:txBody>
      </p:sp>
    </p:spTree>
    <p:extLst>
      <p:ext uri="{BB962C8B-B14F-4D97-AF65-F5344CB8AC3E}">
        <p14:creationId xmlns:p14="http://schemas.microsoft.com/office/powerpoint/2010/main" val="854807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Judicial system</a:t>
            </a:r>
            <a:endParaRPr lang="en-US" dirty="0"/>
          </a:p>
        </p:txBody>
      </p:sp>
      <p:sp>
        <p:nvSpPr>
          <p:cNvPr id="3" name="Content Placeholder 2"/>
          <p:cNvSpPr>
            <a:spLocks noGrp="1"/>
          </p:cNvSpPr>
          <p:nvPr>
            <p:ph sz="quarter" idx="13"/>
          </p:nvPr>
        </p:nvSpPr>
        <p:spPr/>
        <p:txBody>
          <a:bodyPr/>
          <a:lstStyle/>
          <a:p>
            <a:r>
              <a:rPr lang="en-US" dirty="0" smtClean="0"/>
              <a:t>the </a:t>
            </a:r>
            <a:r>
              <a:rPr lang="en-US" dirty="0"/>
              <a:t>judicial system was skewed in the favor of whites or Afrikaans</a:t>
            </a:r>
            <a:r>
              <a:rPr lang="en-US" dirty="0" smtClean="0"/>
              <a:t>.</a:t>
            </a:r>
          </a:p>
          <a:p>
            <a:r>
              <a:rPr lang="en-US" dirty="0" smtClean="0"/>
              <a:t>YOU COULD BE ACCUSED &amp; FOUND GUILTY WITHOUT BEING PROPERLY REPRESENTED—NO DUE PROCESS</a:t>
            </a:r>
          </a:p>
          <a:p>
            <a:r>
              <a:rPr lang="en-US" dirty="0" smtClean="0"/>
              <a:t>No political rights outside of tribe or Bantustan</a:t>
            </a:r>
          </a:p>
          <a:p>
            <a:endParaRPr lang="en-US" dirty="0"/>
          </a:p>
          <a:p>
            <a:endParaRPr lang="en-US" dirty="0"/>
          </a:p>
        </p:txBody>
      </p:sp>
    </p:spTree>
    <p:extLst>
      <p:ext uri="{BB962C8B-B14F-4D97-AF65-F5344CB8AC3E}">
        <p14:creationId xmlns:p14="http://schemas.microsoft.com/office/powerpoint/2010/main" val="361072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CIVIL RIGHTS MOVEMENT of the 1960s</a:t>
            </a:r>
            <a:endParaRPr lang="en-US" dirty="0"/>
          </a:p>
        </p:txBody>
      </p:sp>
      <p:sp>
        <p:nvSpPr>
          <p:cNvPr id="3" name="Content Placeholder 2"/>
          <p:cNvSpPr>
            <a:spLocks noGrp="1"/>
          </p:cNvSpPr>
          <p:nvPr>
            <p:ph sz="quarter" idx="13"/>
          </p:nvPr>
        </p:nvSpPr>
        <p:spPr>
          <a:xfrm>
            <a:off x="838200" y="1690688"/>
            <a:ext cx="10515600" cy="4351338"/>
          </a:xfrm>
        </p:spPr>
        <p:txBody>
          <a:bodyPr numCol="2">
            <a:normAutofit/>
          </a:bodyPr>
          <a:lstStyle/>
          <a:p>
            <a:r>
              <a:rPr lang="en-US" dirty="0" smtClean="0"/>
              <a:t>Beginnings</a:t>
            </a:r>
          </a:p>
          <a:p>
            <a:r>
              <a:rPr lang="en-US" dirty="0" smtClean="0"/>
              <a:t>Political mobilization  </a:t>
            </a:r>
          </a:p>
          <a:p>
            <a:r>
              <a:rPr lang="en-US" dirty="0" smtClean="0"/>
              <a:t>Socialization agents</a:t>
            </a:r>
          </a:p>
          <a:p>
            <a:r>
              <a:rPr lang="en-US" dirty="0" smtClean="0"/>
              <a:t>Demographics of the followers</a:t>
            </a:r>
          </a:p>
          <a:p>
            <a:r>
              <a:rPr lang="en-US" dirty="0" smtClean="0"/>
              <a:t>Theories surrounding the movement </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89507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BEGINNINGS of the Civil Rights Movement in the united states</a:t>
            </a:r>
            <a:endParaRPr lang="en-US" dirty="0"/>
          </a:p>
        </p:txBody>
      </p:sp>
      <p:sp>
        <p:nvSpPr>
          <p:cNvPr id="3" name="Content Placeholder 2"/>
          <p:cNvSpPr>
            <a:spLocks noGrp="1"/>
          </p:cNvSpPr>
          <p:nvPr>
            <p:ph sz="quarter" idx="13"/>
          </p:nvPr>
        </p:nvSpPr>
        <p:spPr/>
        <p:txBody>
          <a:bodyPr/>
          <a:lstStyle/>
          <a:p>
            <a:r>
              <a:rPr lang="en-US" dirty="0" smtClean="0"/>
              <a:t>Harlem Renaissance </a:t>
            </a:r>
          </a:p>
          <a:p>
            <a:r>
              <a:rPr lang="en-US" dirty="0" smtClean="0"/>
              <a:t>W. E. B. Dubois </a:t>
            </a:r>
          </a:p>
          <a:p>
            <a:r>
              <a:rPr lang="en-US" dirty="0" smtClean="0"/>
              <a:t>Booker t. Washington</a:t>
            </a:r>
          </a:p>
          <a:p>
            <a:r>
              <a:rPr lang="en-US" dirty="0" smtClean="0"/>
              <a:t>The great migration of the 1940s &amp; 1950s</a:t>
            </a:r>
          </a:p>
          <a:p>
            <a:r>
              <a:rPr lang="en-US" dirty="0" smtClean="0"/>
              <a:t>The growth of educated blacks</a:t>
            </a:r>
          </a:p>
          <a:p>
            <a:r>
              <a:rPr lang="en-US" dirty="0" smtClean="0"/>
              <a:t>NEED FOR CIVIL RIGHTS &amp; LIBERTIES </a:t>
            </a:r>
            <a:r>
              <a:rPr lang="en-US" i="1" dirty="0" smtClean="0"/>
              <a:t>AS AMERICANS</a:t>
            </a:r>
          </a:p>
          <a:p>
            <a:endParaRPr lang="en-US" dirty="0"/>
          </a:p>
        </p:txBody>
      </p:sp>
    </p:spTree>
    <p:extLst>
      <p:ext uri="{BB962C8B-B14F-4D97-AF65-F5344CB8AC3E}">
        <p14:creationId xmlns:p14="http://schemas.microsoft.com/office/powerpoint/2010/main" val="1175001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of Socialization AS TACTICS FOR POLITICAL MOBILIZATION  </a:t>
            </a:r>
            <a:endParaRPr lang="en-US" dirty="0"/>
          </a:p>
        </p:txBody>
      </p:sp>
      <p:sp>
        <p:nvSpPr>
          <p:cNvPr id="3" name="Content Placeholder 2"/>
          <p:cNvSpPr>
            <a:spLocks noGrp="1"/>
          </p:cNvSpPr>
          <p:nvPr>
            <p:ph sz="quarter" idx="13"/>
          </p:nvPr>
        </p:nvSpPr>
        <p:spPr/>
        <p:txBody>
          <a:bodyPr numCol="2"/>
          <a:lstStyle/>
          <a:p>
            <a:r>
              <a:rPr lang="en-US" dirty="0" smtClean="0"/>
              <a:t>THE BLACK CHURCH &amp; RELIGION</a:t>
            </a:r>
          </a:p>
          <a:p>
            <a:r>
              <a:rPr lang="en-US" dirty="0" smtClean="0"/>
              <a:t>THE MEDIA</a:t>
            </a:r>
          </a:p>
          <a:p>
            <a:r>
              <a:rPr lang="en-US" dirty="0" smtClean="0"/>
              <a:t>SECRET SOCIETIES</a:t>
            </a:r>
          </a:p>
          <a:p>
            <a:r>
              <a:rPr lang="en-US" dirty="0" smtClean="0"/>
              <a:t>FAMILY</a:t>
            </a:r>
          </a:p>
          <a:p>
            <a:r>
              <a:rPr lang="en-US" dirty="0" smtClean="0"/>
              <a:t>CULTURE</a:t>
            </a:r>
          </a:p>
          <a:p>
            <a:endParaRPr lang="en-US" dirty="0"/>
          </a:p>
          <a:p>
            <a:endParaRPr lang="en-US" dirty="0" smtClean="0"/>
          </a:p>
          <a:p>
            <a:r>
              <a:rPr lang="en-US" dirty="0" smtClean="0"/>
              <a:t>NON-VIOLIENCE</a:t>
            </a:r>
          </a:p>
          <a:p>
            <a:r>
              <a:rPr lang="en-US" dirty="0" smtClean="0"/>
              <a:t>CIVIL DISOBEIDIENCE</a:t>
            </a:r>
          </a:p>
          <a:p>
            <a:r>
              <a:rPr lang="en-US" dirty="0" smtClean="0"/>
              <a:t>JAIL CROWDING </a:t>
            </a:r>
          </a:p>
          <a:p>
            <a:r>
              <a:rPr lang="en-US" dirty="0" smtClean="0"/>
              <a:t>SELF-SACRIFICE </a:t>
            </a:r>
          </a:p>
          <a:p>
            <a:r>
              <a:rPr lang="en-US" dirty="0" smtClean="0"/>
              <a:t>Militant groups</a:t>
            </a:r>
          </a:p>
        </p:txBody>
      </p:sp>
    </p:spTree>
    <p:extLst>
      <p:ext uri="{BB962C8B-B14F-4D97-AF65-F5344CB8AC3E}">
        <p14:creationId xmlns:p14="http://schemas.microsoft.com/office/powerpoint/2010/main" val="244108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Demographics of followers</a:t>
            </a:r>
            <a:endParaRPr lang="en-US" dirty="0"/>
          </a:p>
        </p:txBody>
      </p:sp>
      <p:sp>
        <p:nvSpPr>
          <p:cNvPr id="3" name="Content Placeholder 2"/>
          <p:cNvSpPr>
            <a:spLocks noGrp="1"/>
          </p:cNvSpPr>
          <p:nvPr>
            <p:ph sz="quarter" idx="13"/>
          </p:nvPr>
        </p:nvSpPr>
        <p:spPr/>
        <p:txBody>
          <a:bodyPr/>
          <a:lstStyle/>
          <a:p>
            <a:r>
              <a:rPr lang="en-US" dirty="0" smtClean="0"/>
              <a:t>YOUNG COLLEGE STUDENTS</a:t>
            </a:r>
          </a:p>
          <a:p>
            <a:r>
              <a:rPr lang="en-US" dirty="0" smtClean="0"/>
              <a:t>Those with higher levels education</a:t>
            </a:r>
          </a:p>
          <a:p>
            <a:r>
              <a:rPr lang="en-US" dirty="0" smtClean="0"/>
              <a:t>WOMEN</a:t>
            </a:r>
          </a:p>
          <a:p>
            <a:r>
              <a:rPr lang="en-US" dirty="0" smtClean="0"/>
              <a:t>FOLKS FOR GAY RIGHTS</a:t>
            </a:r>
          </a:p>
          <a:p>
            <a:r>
              <a:rPr lang="en-US" dirty="0" smtClean="0"/>
              <a:t>BLACK CHURCH LEADERS</a:t>
            </a:r>
          </a:p>
          <a:p>
            <a:r>
              <a:rPr lang="en-US" dirty="0" smtClean="0"/>
              <a:t>INTERNATIONAL FOLLOWERS FROM AROUND THE WORLD</a:t>
            </a:r>
          </a:p>
          <a:p>
            <a:endParaRPr lang="en-US" dirty="0"/>
          </a:p>
        </p:txBody>
      </p:sp>
    </p:spTree>
    <p:extLst>
      <p:ext uri="{BB962C8B-B14F-4D97-AF65-F5344CB8AC3E}">
        <p14:creationId xmlns:p14="http://schemas.microsoft.com/office/powerpoint/2010/main" val="1042096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surrounding the movement</a:t>
            </a:r>
            <a:endParaRPr lang="en-US" dirty="0"/>
          </a:p>
        </p:txBody>
      </p:sp>
      <p:sp>
        <p:nvSpPr>
          <p:cNvPr id="3" name="Content Placeholder 2"/>
          <p:cNvSpPr>
            <a:spLocks noGrp="1"/>
          </p:cNvSpPr>
          <p:nvPr>
            <p:ph sz="quarter" idx="13"/>
          </p:nvPr>
        </p:nvSpPr>
        <p:spPr/>
        <p:txBody>
          <a:bodyPr/>
          <a:lstStyle/>
          <a:p>
            <a:r>
              <a:rPr lang="en-US" dirty="0" smtClean="0"/>
              <a:t>GHANDI’S IDEAS ON NON-VIOLENT PROTEST</a:t>
            </a:r>
          </a:p>
          <a:p>
            <a:r>
              <a:rPr lang="en-US" dirty="0" smtClean="0"/>
              <a:t>AQUINAS’ IDEA ON An the natural law</a:t>
            </a:r>
          </a:p>
          <a:p>
            <a:r>
              <a:rPr lang="en-US" dirty="0" smtClean="0"/>
              <a:t>THE IMPORTANCE OF ESSENTIALISM FOR MLK’s ARGUMENT</a:t>
            </a:r>
          </a:p>
          <a:p>
            <a:r>
              <a:rPr lang="en-US" dirty="0" smtClean="0"/>
              <a:t>QUESTION OF MORALITY RATHER THAN PREFERENCE </a:t>
            </a:r>
          </a:p>
          <a:p>
            <a:r>
              <a:rPr lang="en-US" dirty="0" smtClean="0"/>
              <a:t>HYPOCRITICAL NOTION OF “LAND OF THE FREE” </a:t>
            </a:r>
          </a:p>
        </p:txBody>
      </p:sp>
    </p:spTree>
    <p:extLst>
      <p:ext uri="{BB962C8B-B14F-4D97-AF65-F5344CB8AC3E}">
        <p14:creationId xmlns:p14="http://schemas.microsoft.com/office/powerpoint/2010/main" val="1661608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Anti-Apartheid movement 1951-1991</a:t>
            </a:r>
            <a:endParaRPr lang="en-US" dirty="0"/>
          </a:p>
        </p:txBody>
      </p:sp>
      <p:sp>
        <p:nvSpPr>
          <p:cNvPr id="3" name="Content Placeholder 2"/>
          <p:cNvSpPr>
            <a:spLocks noGrp="1"/>
          </p:cNvSpPr>
          <p:nvPr>
            <p:ph sz="quarter" idx="13"/>
          </p:nvPr>
        </p:nvSpPr>
        <p:spPr/>
        <p:txBody>
          <a:bodyPr numCol="2">
            <a:normAutofit/>
          </a:bodyPr>
          <a:lstStyle/>
          <a:p>
            <a:r>
              <a:rPr lang="en-US" dirty="0"/>
              <a:t>Beginnings</a:t>
            </a:r>
          </a:p>
          <a:p>
            <a:r>
              <a:rPr lang="en-US" dirty="0"/>
              <a:t>Political mobilization  </a:t>
            </a:r>
          </a:p>
          <a:p>
            <a:r>
              <a:rPr lang="en-US" dirty="0"/>
              <a:t>Socialization agents</a:t>
            </a:r>
          </a:p>
          <a:p>
            <a:r>
              <a:rPr lang="en-US" dirty="0"/>
              <a:t>Demographics of the followers</a:t>
            </a:r>
          </a:p>
          <a:p>
            <a:r>
              <a:rPr lang="en-US" dirty="0"/>
              <a:t>Theories </a:t>
            </a:r>
            <a:r>
              <a:rPr lang="en-US" dirty="0" smtClean="0"/>
              <a:t>surrounding movement </a:t>
            </a:r>
            <a:endParaRPr lang="en-US" dirty="0"/>
          </a:p>
          <a:p>
            <a:endParaRPr lang="en-US" dirty="0"/>
          </a:p>
        </p:txBody>
      </p:sp>
    </p:spTree>
    <p:extLst>
      <p:ext uri="{BB962C8B-B14F-4D97-AF65-F5344CB8AC3E}">
        <p14:creationId xmlns:p14="http://schemas.microsoft.com/office/powerpoint/2010/main" val="1832756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Beginnings of the movement</a:t>
            </a:r>
            <a:endParaRPr lang="en-US" dirty="0"/>
          </a:p>
        </p:txBody>
      </p:sp>
      <p:sp>
        <p:nvSpPr>
          <p:cNvPr id="3" name="Content Placeholder 2"/>
          <p:cNvSpPr>
            <a:spLocks noGrp="1"/>
          </p:cNvSpPr>
          <p:nvPr>
            <p:ph sz="quarter" idx="13"/>
          </p:nvPr>
        </p:nvSpPr>
        <p:spPr/>
        <p:txBody>
          <a:bodyPr/>
          <a:lstStyle/>
          <a:p>
            <a:r>
              <a:rPr lang="en-US" dirty="0" smtClean="0"/>
              <a:t>The African national congress</a:t>
            </a:r>
          </a:p>
          <a:p>
            <a:r>
              <a:rPr lang="en-US" dirty="0" smtClean="0"/>
              <a:t>The congress of the people’s charter (1952)- all Africans should be free </a:t>
            </a:r>
          </a:p>
          <a:p>
            <a:r>
              <a:rPr lang="en-US" dirty="0" smtClean="0"/>
              <a:t>The influence of the civil rights movement of USA</a:t>
            </a:r>
          </a:p>
          <a:p>
            <a:r>
              <a:rPr lang="en-US" dirty="0" smtClean="0"/>
              <a:t>NEED </a:t>
            </a:r>
            <a:r>
              <a:rPr lang="en-US" dirty="0"/>
              <a:t>FOR CIVIL RIGHTS &amp; LIBERTIES </a:t>
            </a:r>
            <a:r>
              <a:rPr lang="en-US" i="1" dirty="0"/>
              <a:t>AS </a:t>
            </a:r>
            <a:r>
              <a:rPr lang="en-US" i="1" dirty="0" smtClean="0"/>
              <a:t>Africans </a:t>
            </a:r>
            <a:endParaRPr lang="en-US" i="1" dirty="0"/>
          </a:p>
          <a:p>
            <a:endParaRPr lang="en-US" dirty="0"/>
          </a:p>
        </p:txBody>
      </p:sp>
    </p:spTree>
    <p:extLst>
      <p:ext uri="{BB962C8B-B14F-4D97-AF65-F5344CB8AC3E}">
        <p14:creationId xmlns:p14="http://schemas.microsoft.com/office/powerpoint/2010/main" val="1773218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 of socialization as tactics for political mobilization </a:t>
            </a:r>
            <a:endParaRPr lang="en-US" dirty="0"/>
          </a:p>
        </p:txBody>
      </p:sp>
      <p:sp>
        <p:nvSpPr>
          <p:cNvPr id="3" name="Content Placeholder 2"/>
          <p:cNvSpPr>
            <a:spLocks noGrp="1"/>
          </p:cNvSpPr>
          <p:nvPr>
            <p:ph sz="quarter" idx="13"/>
          </p:nvPr>
        </p:nvSpPr>
        <p:spPr/>
        <p:txBody>
          <a:bodyPr/>
          <a:lstStyle/>
          <a:p>
            <a:r>
              <a:rPr lang="en-US" dirty="0" smtClean="0"/>
              <a:t>Coalitions of tribes or </a:t>
            </a:r>
            <a:r>
              <a:rPr lang="en-US" dirty="0"/>
              <a:t>Bantustans</a:t>
            </a:r>
            <a:endParaRPr lang="en-US" dirty="0" smtClean="0"/>
          </a:p>
          <a:p>
            <a:r>
              <a:rPr lang="en-US" dirty="0" smtClean="0"/>
              <a:t>Consensus on civil rights/liberties</a:t>
            </a:r>
          </a:p>
          <a:p>
            <a:r>
              <a:rPr lang="en-US" dirty="0" smtClean="0"/>
              <a:t>Media</a:t>
            </a:r>
          </a:p>
          <a:p>
            <a:r>
              <a:rPr lang="en-US" dirty="0" smtClean="0"/>
              <a:t>Jail crowding</a:t>
            </a:r>
          </a:p>
          <a:p>
            <a:r>
              <a:rPr lang="en-US" dirty="0" smtClean="0"/>
              <a:t>Non-violent protests</a:t>
            </a:r>
          </a:p>
          <a:p>
            <a:r>
              <a:rPr lang="en-US" dirty="0" smtClean="0"/>
              <a:t>Secret societies</a:t>
            </a:r>
          </a:p>
          <a:p>
            <a:r>
              <a:rPr lang="en-US" dirty="0" smtClean="0"/>
              <a:t>Militant groups</a:t>
            </a:r>
            <a:endParaRPr lang="en-US" dirty="0"/>
          </a:p>
        </p:txBody>
      </p:sp>
    </p:spTree>
    <p:extLst>
      <p:ext uri="{BB962C8B-B14F-4D97-AF65-F5344CB8AC3E}">
        <p14:creationId xmlns:p14="http://schemas.microsoft.com/office/powerpoint/2010/main" val="1644652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Demographics of followers</a:t>
            </a:r>
            <a:endParaRPr lang="en-US" dirty="0"/>
          </a:p>
        </p:txBody>
      </p:sp>
      <p:sp>
        <p:nvSpPr>
          <p:cNvPr id="3" name="Content Placeholder 2"/>
          <p:cNvSpPr>
            <a:spLocks noGrp="1"/>
          </p:cNvSpPr>
          <p:nvPr>
            <p:ph sz="quarter" idx="13"/>
          </p:nvPr>
        </p:nvSpPr>
        <p:spPr/>
        <p:txBody>
          <a:bodyPr/>
          <a:lstStyle/>
          <a:p>
            <a:r>
              <a:rPr lang="en-US" dirty="0" smtClean="0"/>
              <a:t>African people</a:t>
            </a:r>
          </a:p>
          <a:p>
            <a:r>
              <a:rPr lang="en-US" dirty="0" smtClean="0"/>
              <a:t>White sympathizers</a:t>
            </a:r>
          </a:p>
          <a:p>
            <a:r>
              <a:rPr lang="en-US" dirty="0" smtClean="0"/>
              <a:t>International followers</a:t>
            </a:r>
          </a:p>
          <a:p>
            <a:r>
              <a:rPr lang="en-US" dirty="0" smtClean="0"/>
              <a:t>Lawyers &amp; members of the african national congress</a:t>
            </a:r>
            <a:endParaRPr lang="en-US" dirty="0"/>
          </a:p>
        </p:txBody>
      </p:sp>
    </p:spTree>
    <p:extLst>
      <p:ext uri="{BB962C8B-B14F-4D97-AF65-F5344CB8AC3E}">
        <p14:creationId xmlns:p14="http://schemas.microsoft.com/office/powerpoint/2010/main" val="1197670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surrounding the movement</a:t>
            </a:r>
            <a:endParaRPr lang="en-US" dirty="0"/>
          </a:p>
        </p:txBody>
      </p:sp>
      <p:sp>
        <p:nvSpPr>
          <p:cNvPr id="3" name="Content Placeholder 2"/>
          <p:cNvSpPr>
            <a:spLocks noGrp="1"/>
          </p:cNvSpPr>
          <p:nvPr>
            <p:ph sz="quarter" idx="13"/>
          </p:nvPr>
        </p:nvSpPr>
        <p:spPr/>
        <p:txBody>
          <a:bodyPr/>
          <a:lstStyle/>
          <a:p>
            <a:r>
              <a:rPr lang="en-US" dirty="0" smtClean="0"/>
              <a:t>Nonviolent protests</a:t>
            </a:r>
          </a:p>
          <a:p>
            <a:r>
              <a:rPr lang="en-US" dirty="0" smtClean="0"/>
              <a:t>Civil disobedience</a:t>
            </a:r>
          </a:p>
          <a:p>
            <a:r>
              <a:rPr lang="en-US" dirty="0" smtClean="0"/>
              <a:t>International embarrassment</a:t>
            </a:r>
          </a:p>
          <a:p>
            <a:r>
              <a:rPr lang="en-US" dirty="0" smtClean="0"/>
              <a:t>Many v few</a:t>
            </a:r>
          </a:p>
          <a:p>
            <a:r>
              <a:rPr lang="en-US" dirty="0" smtClean="0"/>
              <a:t>Essentialism as a victim of apartheid</a:t>
            </a:r>
          </a:p>
          <a:p>
            <a:endParaRPr lang="en-US" dirty="0" smtClean="0"/>
          </a:p>
        </p:txBody>
      </p:sp>
    </p:spTree>
    <p:extLst>
      <p:ext uri="{BB962C8B-B14F-4D97-AF65-F5344CB8AC3E}">
        <p14:creationId xmlns:p14="http://schemas.microsoft.com/office/powerpoint/2010/main" val="1420244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LASTING EFFECTS of BOTH movements</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Martin Luther king </a:t>
            </a:r>
            <a:r>
              <a:rPr lang="en-US" dirty="0" err="1" smtClean="0"/>
              <a:t>jr.</a:t>
            </a:r>
            <a:r>
              <a:rPr lang="en-US" dirty="0" smtClean="0"/>
              <a:t> day January 15</a:t>
            </a:r>
          </a:p>
          <a:p>
            <a:r>
              <a:rPr lang="en-US" dirty="0" smtClean="0"/>
              <a:t>Face of civil rights movement</a:t>
            </a:r>
          </a:p>
          <a:p>
            <a:r>
              <a:rPr lang="en-US" dirty="0" smtClean="0"/>
              <a:t>Helped to lift up not just blacks but other minorities like women, disabled or groups who don</a:t>
            </a:r>
            <a:r>
              <a:rPr lang="mr-IN" dirty="0" smtClean="0"/>
              <a:t>’</a:t>
            </a:r>
            <a:r>
              <a:rPr lang="en-US" dirty="0" smtClean="0"/>
              <a:t>t confirm to heteronormative standards</a:t>
            </a:r>
          </a:p>
          <a:p>
            <a:r>
              <a:rPr lang="en-US" dirty="0" smtClean="0"/>
              <a:t>Mandela day July 18</a:t>
            </a:r>
          </a:p>
          <a:p>
            <a:r>
              <a:rPr lang="en-US" dirty="0" smtClean="0"/>
              <a:t>Face of south african excellence</a:t>
            </a:r>
          </a:p>
          <a:p>
            <a:r>
              <a:rPr lang="en-US" dirty="0" smtClean="0"/>
              <a:t>Became an international symbol of hope and influenced many political leaders during his lifetime</a:t>
            </a:r>
          </a:p>
          <a:p>
            <a:endParaRPr lang="en-US" dirty="0"/>
          </a:p>
        </p:txBody>
      </p:sp>
    </p:spTree>
    <p:extLst>
      <p:ext uri="{BB962C8B-B14F-4D97-AF65-F5344CB8AC3E}">
        <p14:creationId xmlns:p14="http://schemas.microsoft.com/office/powerpoint/2010/main" val="1856575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facts</a:t>
            </a:r>
            <a:endParaRPr lang="en-US" dirty="0"/>
          </a:p>
        </p:txBody>
      </p:sp>
      <p:sp>
        <p:nvSpPr>
          <p:cNvPr id="3" name="Content Placeholder 2"/>
          <p:cNvSpPr>
            <a:spLocks noGrp="1"/>
          </p:cNvSpPr>
          <p:nvPr>
            <p:ph sz="quarter" idx="13"/>
          </p:nvPr>
        </p:nvSpPr>
        <p:spPr/>
        <p:txBody>
          <a:bodyPr/>
          <a:lstStyle/>
          <a:p>
            <a:r>
              <a:rPr lang="en-US" dirty="0" smtClean="0"/>
              <a:t>In the civil rights movement religion was a very important agent of socialization for and against the movement</a:t>
            </a:r>
          </a:p>
          <a:p>
            <a:pPr lvl="1"/>
            <a:r>
              <a:rPr lang="en-US" dirty="0" smtClean="0"/>
              <a:t>In his letter from the Birmingham jail king criticizes the white religious leaders for being reluctant in endorsing his campaign for civil rights. To king their adherence to the bible and teachings of Christianity meant they must be for equality and anything else is against their own teachings.</a:t>
            </a:r>
          </a:p>
          <a:p>
            <a:pPr lvl="1"/>
            <a:r>
              <a:rPr lang="en-US" dirty="0" smtClean="0"/>
              <a:t>Many black people used their faith in times of strife and turmoil; the black church was a place to excel and uplift </a:t>
            </a:r>
          </a:p>
          <a:p>
            <a:endParaRPr lang="en-US" dirty="0" smtClean="0"/>
          </a:p>
          <a:p>
            <a:endParaRPr lang="en-US" dirty="0"/>
          </a:p>
        </p:txBody>
      </p:sp>
    </p:spTree>
    <p:extLst>
      <p:ext uri="{BB962C8B-B14F-4D97-AF65-F5344CB8AC3E}">
        <p14:creationId xmlns:p14="http://schemas.microsoft.com/office/powerpoint/2010/main" val="1153417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facts continued </a:t>
            </a:r>
            <a:endParaRPr lang="en-US" dirty="0"/>
          </a:p>
        </p:txBody>
      </p:sp>
      <p:sp>
        <p:nvSpPr>
          <p:cNvPr id="3" name="Content Placeholder 2"/>
          <p:cNvSpPr>
            <a:spLocks noGrp="1"/>
          </p:cNvSpPr>
          <p:nvPr>
            <p:ph sz="quarter" idx="13"/>
          </p:nvPr>
        </p:nvSpPr>
        <p:spPr/>
        <p:txBody>
          <a:bodyPr/>
          <a:lstStyle/>
          <a:p>
            <a:r>
              <a:rPr lang="en-US" dirty="0" smtClean="0"/>
              <a:t>Although nelson Mandela first begin with non-violent protests he did threaten armed struggle between the Afrikaans government and the African national congressional army after his release in 1990. </a:t>
            </a:r>
          </a:p>
          <a:p>
            <a:r>
              <a:rPr lang="en-US" dirty="0" smtClean="0"/>
              <a:t>Nelson Mandela was outspoken with his disagreement of the invasion of </a:t>
            </a:r>
            <a:r>
              <a:rPr lang="en-US" dirty="0" err="1" smtClean="0"/>
              <a:t>iraq</a:t>
            </a:r>
            <a:r>
              <a:rPr lang="en-US" dirty="0" smtClean="0"/>
              <a:t> in 2003.</a:t>
            </a:r>
            <a:r>
              <a:rPr lang="en-US" dirty="0"/>
              <a:t> </a:t>
            </a:r>
            <a:endParaRPr lang="en-US" dirty="0" smtClean="0"/>
          </a:p>
        </p:txBody>
      </p:sp>
    </p:spTree>
    <p:extLst>
      <p:ext uri="{BB962C8B-B14F-4D97-AF65-F5344CB8AC3E}">
        <p14:creationId xmlns:p14="http://schemas.microsoft.com/office/powerpoint/2010/main" val="145343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topics</a:t>
            </a:r>
            <a:endParaRPr lang="en-US" dirty="0"/>
          </a:p>
        </p:txBody>
      </p:sp>
      <p:sp>
        <p:nvSpPr>
          <p:cNvPr id="3" name="Content Placeholder 2"/>
          <p:cNvSpPr>
            <a:spLocks noGrp="1"/>
          </p:cNvSpPr>
          <p:nvPr>
            <p:ph sz="quarter" idx="13"/>
          </p:nvPr>
        </p:nvSpPr>
        <p:spPr/>
        <p:txBody>
          <a:bodyPr>
            <a:normAutofit/>
          </a:bodyPr>
          <a:lstStyle/>
          <a:p>
            <a:r>
              <a:rPr lang="en-US" dirty="0" smtClean="0"/>
              <a:t>USA &amp; South Africa RELATIONS DURING THESE TIMES</a:t>
            </a:r>
          </a:p>
          <a:p>
            <a:r>
              <a:rPr lang="en-US" dirty="0" smtClean="0"/>
              <a:t>MANDELA’S APPROACH TO USA as president of south Africa</a:t>
            </a:r>
          </a:p>
          <a:p>
            <a:r>
              <a:rPr lang="en-US" dirty="0" smtClean="0"/>
              <a:t>Un assembly denouement of apartheid  </a:t>
            </a:r>
          </a:p>
          <a:p>
            <a:r>
              <a:rPr lang="en-US" dirty="0" smtClean="0"/>
              <a:t>Nelson Mandela &amp; Obama's relationship </a:t>
            </a:r>
            <a:endParaRPr lang="en-US" dirty="0"/>
          </a:p>
        </p:txBody>
      </p:sp>
    </p:spTree>
    <p:extLst>
      <p:ext uri="{BB962C8B-B14F-4D97-AF65-F5344CB8AC3E}">
        <p14:creationId xmlns:p14="http://schemas.microsoft.com/office/powerpoint/2010/main" val="2136093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3"/>
          </p:nvPr>
        </p:nvSpPr>
        <p:spPr/>
        <p:txBody>
          <a:bodyPr>
            <a:normAutofit/>
          </a:bodyPr>
          <a:lstStyle/>
          <a:p>
            <a:r>
              <a:rPr lang="en-US" u="sng" dirty="0">
                <a:hlinkClick r:id="rId2"/>
              </a:rPr>
              <a:t>https://www.biography.com/people/martin-luther-king-jr-9365086</a:t>
            </a:r>
            <a:endParaRPr lang="en-US" dirty="0"/>
          </a:p>
          <a:p>
            <a:r>
              <a:rPr lang="en-US" u="sng" dirty="0">
                <a:hlinkClick r:id="rId3"/>
              </a:rPr>
              <a:t>http://www.history.com/topics/apartheid</a:t>
            </a:r>
            <a:endParaRPr lang="en-US" dirty="0"/>
          </a:p>
          <a:p>
            <a:r>
              <a:rPr lang="en-US" u="sng" dirty="0">
                <a:hlinkClick r:id="rId4"/>
              </a:rPr>
              <a:t>https://www.biography.com/people/nelson-mandela-9397017</a:t>
            </a:r>
            <a:endParaRPr lang="en-US" dirty="0"/>
          </a:p>
          <a:p>
            <a:r>
              <a:rPr lang="en-US" u="sng" dirty="0">
                <a:hlinkClick r:id="rId5"/>
              </a:rPr>
              <a:t>https://www.geteverwise.com/mentoring/meet-the-mentor-who-inspired-mandela-to-inspire-millions/</a:t>
            </a:r>
            <a:endParaRPr lang="en-US" dirty="0"/>
          </a:p>
          <a:p>
            <a:r>
              <a:rPr lang="en-US" u="sng" dirty="0" smtClean="0">
                <a:hlinkClick r:id="rId6"/>
              </a:rPr>
              <a:t>http</a:t>
            </a:r>
            <a:r>
              <a:rPr lang="en-US" u="sng" dirty="0">
                <a:hlinkClick r:id="rId6"/>
              </a:rPr>
              <a:t>://www-cs-students.stanford.edu/~</a:t>
            </a:r>
            <a:r>
              <a:rPr lang="en-US" u="sng" dirty="0" smtClean="0">
                <a:hlinkClick r:id="rId6"/>
              </a:rPr>
              <a:t>cale/cs201/apartheid.hist.html</a:t>
            </a:r>
            <a:endParaRPr lang="en-US" u="sng" dirty="0" smtClean="0"/>
          </a:p>
          <a:p>
            <a:r>
              <a:rPr lang="en-US" dirty="0">
                <a:hlinkClick r:id="rId7"/>
              </a:rPr>
              <a:t>https://</a:t>
            </a:r>
            <a:r>
              <a:rPr lang="en-US" dirty="0" smtClean="0">
                <a:hlinkClick r:id="rId7"/>
              </a:rPr>
              <a:t>web.cn.edu/kwheeler/documents/Letter_Birmingham_Jail.pdf</a:t>
            </a:r>
            <a:endParaRPr lang="en-US" dirty="0" smtClean="0"/>
          </a:p>
          <a:p>
            <a:endParaRPr lang="en-US" dirty="0"/>
          </a:p>
        </p:txBody>
      </p:sp>
    </p:spTree>
    <p:extLst>
      <p:ext uri="{BB962C8B-B14F-4D97-AF65-F5344CB8AC3E}">
        <p14:creationId xmlns:p14="http://schemas.microsoft.com/office/powerpoint/2010/main" val="102231957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281</TotalTime>
  <Words>1307</Words>
  <Application>Microsoft Office PowerPoint</Application>
  <PresentationFormat>Custom</PresentationFormat>
  <Paragraphs>226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Droplet</vt:lpstr>
      <vt:lpstr>A Comparative Presentation on Nelson Mandela &amp; Martin Luther King Jr. </vt:lpstr>
      <vt:lpstr>BIASES</vt:lpstr>
      <vt:lpstr>POLITICAL LEADERS</vt:lpstr>
      <vt:lpstr>MARTIN LUTHER KING JR.</vt:lpstr>
      <vt:lpstr>Martin Luther King Jr. Continued</vt:lpstr>
      <vt:lpstr>NELSON MANDELA</vt:lpstr>
      <vt:lpstr>NELSON MANDELA Continued </vt:lpstr>
      <vt:lpstr>UNITED STATES OF AMERICA</vt:lpstr>
      <vt:lpstr>“Democracy”</vt:lpstr>
      <vt:lpstr>Inequality &amp; oppression</vt:lpstr>
      <vt:lpstr>Judicial system</vt:lpstr>
      <vt:lpstr>Nation-state</vt:lpstr>
      <vt:lpstr>De facto laws</vt:lpstr>
      <vt:lpstr>SOUTH AFRICA</vt:lpstr>
      <vt:lpstr>oligarchy </vt:lpstr>
      <vt:lpstr>Apartheid </vt:lpstr>
      <vt:lpstr>“neocolonialism”</vt:lpstr>
      <vt:lpstr>Inequality &amp; oppression</vt:lpstr>
      <vt:lpstr>De jure laws</vt:lpstr>
      <vt:lpstr>State made up of nations</vt:lpstr>
      <vt:lpstr>Judicial system</vt:lpstr>
      <vt:lpstr>CIVIL RIGHTS MOVEMENT of the 1960s</vt:lpstr>
      <vt:lpstr>BEGINNINGS of the Civil Rights Movement in the united states</vt:lpstr>
      <vt:lpstr>Agents of Socialization AS TACTICS FOR POLITICAL MOBILIZATION  </vt:lpstr>
      <vt:lpstr>Demographics of followers</vt:lpstr>
      <vt:lpstr>Theories surrounding the movement</vt:lpstr>
      <vt:lpstr>Anti-Apartheid movement 1951-1991</vt:lpstr>
      <vt:lpstr>Beginnings of the movement</vt:lpstr>
      <vt:lpstr>Agents of socialization as tactics for political mobilization </vt:lpstr>
      <vt:lpstr>Demographics of followers</vt:lpstr>
      <vt:lpstr>Theories surrounding the movement</vt:lpstr>
      <vt:lpstr>LASTING EFFECTS of BOTH movements</vt:lpstr>
      <vt:lpstr>Interesting facts</vt:lpstr>
      <vt:lpstr>Interesting facts continued </vt:lpstr>
      <vt:lpstr>Other topics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Mandela &amp; MLK</dc:title>
  <dc:creator>Taylor Davis</dc:creator>
  <cp:lastModifiedBy>Jaclyn Bunch</cp:lastModifiedBy>
  <cp:revision>32</cp:revision>
  <dcterms:created xsi:type="dcterms:W3CDTF">2017-11-15T05:20:22Z</dcterms:created>
  <dcterms:modified xsi:type="dcterms:W3CDTF">2017-11-15T23:30:48Z</dcterms:modified>
</cp:coreProperties>
</file>