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2" r:id="rId3"/>
    <p:sldId id="257" r:id="rId4"/>
    <p:sldId id="258" r:id="rId5"/>
    <p:sldId id="259" r:id="rId6"/>
    <p:sldId id="260" r:id="rId7"/>
    <p:sldId id="262" r:id="rId8"/>
    <p:sldId id="264" r:id="rId9"/>
    <p:sldId id="265" r:id="rId10"/>
    <p:sldId id="266" r:id="rId11"/>
    <p:sldId id="267" r:id="rId12"/>
    <p:sldId id="268" r:id="rId13"/>
    <p:sldId id="269" r:id="rId14"/>
    <p:sldId id="278" r:id="rId15"/>
    <p:sldId id="270" r:id="rId16"/>
    <p:sldId id="271" r:id="rId17"/>
    <p:sldId id="279" r:id="rId18"/>
    <p:sldId id="273"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p:scale>
          <a:sx n="123" d="100"/>
          <a:sy n="123" d="100"/>
        </p:scale>
        <p:origin x="-11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7E6483EF-F4C8-4972-9365-AFEF66FBC2F1}" type="datetimeFigureOut">
              <a:rPr lang="en-US" smtClean="0"/>
              <a:t>11/15/2017</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47048B9B-A166-4026-ADB1-329BF0F9C0AF}" type="slidenum">
              <a:rPr lang="en-US" smtClean="0"/>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31913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2759768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7E6483EF-F4C8-4972-9365-AFEF66FBC2F1}" type="datetimeFigureOut">
              <a:rPr lang="en-US" smtClean="0"/>
              <a:t>11/15/2017</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47048B9B-A166-4026-ADB1-329BF0F9C0AF}" type="slidenum">
              <a:rPr lang="en-US" smtClean="0"/>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339035810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3786426827"/>
      </p:ext>
    </p:extLst>
  </p:cSld>
  <p:clrMapOvr>
    <a:masterClrMapping/>
  </p:clrMapOvr>
  <p:extLst mod="1">
    <p:ext uri="{DCECCB84-F9BA-43D5-87BE-67443E8EF086}">
      <p15:sldGuideLst xmlns:p15="http://schemas.microsoft.com/office/powerpoint/2012/main" xmlns=""/>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1812115693"/>
      </p:ext>
    </p:extLst>
  </p:cSld>
  <p:clrMapOvr>
    <a:masterClrMapping/>
  </p:clrMapOvr>
  <p:extLst mod="1">
    <p:ext uri="{DCECCB84-F9BA-43D5-87BE-67443E8EF086}">
      <p15:sldGuideLst xmlns:p15="http://schemas.microsoft.com/office/powerpoint/2012/main" xmlns=""/>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401208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682794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7E6483EF-F4C8-4972-9365-AFEF66FBC2F1}" type="datetimeFigureOut">
              <a:rPr lang="en-US" smtClean="0"/>
              <a:t>11/15/2017</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47048B9B-A166-4026-ADB1-329BF0F9C0AF}" type="slidenum">
              <a:rPr lang="en-US" smtClean="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14684887"/>
      </p:ext>
    </p:extLst>
  </p:cSld>
  <p:clrMapOvr>
    <a:masterClrMapping/>
  </p:clrMapOvr>
  <p:extLst mod="1">
    <p:ext uri="{DCECCB84-F9BA-43D5-87BE-67443E8EF086}">
      <p15:sldGuideLst xmlns:p15="http://schemas.microsoft.com/office/powerpoint/2012/main" xmlns="">
        <p15:guide id="4294967295"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7E6483EF-F4C8-4972-9365-AFEF66FBC2F1}" type="datetimeFigureOut">
              <a:rPr lang="en-US" smtClean="0"/>
              <a:t>11/15/2017</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38620448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1889605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E6483EF-F4C8-4972-9365-AFEF66FBC2F1}" type="datetimeFigureOut">
              <a:rPr lang="en-US" smtClean="0"/>
              <a:t>11/15/2017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048B9B-A166-4026-ADB1-329BF0F9C0AF}" type="slidenum">
              <a:rPr lang="en-US" smtClean="0"/>
              <a:t>‹#›</a:t>
            </a:fld>
            <a:endParaRPr lang="en-US" dirty="0"/>
          </a:p>
        </p:txBody>
      </p:sp>
    </p:spTree>
    <p:extLst>
      <p:ext uri="{BB962C8B-B14F-4D97-AF65-F5344CB8AC3E}">
        <p14:creationId xmlns:p14="http://schemas.microsoft.com/office/powerpoint/2010/main" val="2187889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7E6483EF-F4C8-4972-9365-AFEF66FBC2F1}" type="datetimeFigureOut">
              <a:rPr lang="en-US" smtClean="0"/>
              <a:t>11/15/2017</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47048B9B-A166-4026-ADB1-329BF0F9C0AF}" type="slidenum">
              <a:rPr lang="en-US" smtClean="0"/>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73151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4294967295" pos="792">
          <p15:clr>
            <a:srgbClr val="F26B43"/>
          </p15:clr>
        </p15:guide>
        <p15:guide id="4294967295" pos="7200">
          <p15:clr>
            <a:srgbClr val="F26B43"/>
          </p15:clr>
        </p15:guide>
        <p15:guide id="4294967295" orient="horz" pos="4008">
          <p15:clr>
            <a:srgbClr val="F26B43"/>
          </p15:clr>
        </p15:guide>
        <p15:guide id="4294967295" orient="horz" pos="1440">
          <p15:clr>
            <a:srgbClr val="F26B43"/>
          </p15:clr>
        </p15:guide>
        <p15:guide id="4294967295" orient="horz" pos="3720">
          <p15:clr>
            <a:srgbClr val="F26B43"/>
          </p15:clr>
        </p15:guide>
        <p15:guide id="4294967295"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93145" y="2242458"/>
            <a:ext cx="5889171" cy="2579913"/>
          </a:xfrm>
        </p:spPr>
        <p:txBody>
          <a:bodyPr>
            <a:normAutofit/>
          </a:bodyPr>
          <a:lstStyle/>
          <a:p>
            <a:r>
              <a:rPr lang="en-US" sz="4400" dirty="0" smtClean="0"/>
              <a:t>Dakota &amp; </a:t>
            </a:r>
            <a:br>
              <a:rPr lang="en-US" sz="4400" dirty="0" smtClean="0"/>
            </a:br>
            <a:r>
              <a:rPr lang="en-US" sz="4400" dirty="0" smtClean="0"/>
              <a:t>Cameroon-Chad Pipeline Projects</a:t>
            </a:r>
            <a:endParaRPr lang="en-US" sz="4400" dirty="0"/>
          </a:p>
        </p:txBody>
      </p:sp>
      <p:sp>
        <p:nvSpPr>
          <p:cNvPr id="3" name="Subtitle 2"/>
          <p:cNvSpPr>
            <a:spLocks noGrp="1"/>
          </p:cNvSpPr>
          <p:nvPr>
            <p:ph type="subTitle" idx="1"/>
          </p:nvPr>
        </p:nvSpPr>
        <p:spPr/>
        <p:txBody>
          <a:bodyPr/>
          <a:lstStyle/>
          <a:p>
            <a:r>
              <a:rPr lang="en-US" dirty="0" smtClean="0"/>
              <a:t>Chase Pope</a:t>
            </a:r>
            <a:endParaRPr lang="en-US" dirty="0"/>
          </a:p>
        </p:txBody>
      </p:sp>
    </p:spTree>
    <p:extLst>
      <p:ext uri="{BB962C8B-B14F-4D97-AF65-F5344CB8AC3E}">
        <p14:creationId xmlns:p14="http://schemas.microsoft.com/office/powerpoint/2010/main" val="35964132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objectives</a:t>
            </a:r>
            <a:endParaRPr lang="en-US" dirty="0"/>
          </a:p>
        </p:txBody>
      </p:sp>
      <p:sp>
        <p:nvSpPr>
          <p:cNvPr id="3" name="Content Placeholder 2"/>
          <p:cNvSpPr>
            <a:spLocks noGrp="1"/>
          </p:cNvSpPr>
          <p:nvPr>
            <p:ph idx="1"/>
          </p:nvPr>
        </p:nvSpPr>
        <p:spPr/>
        <p:txBody>
          <a:bodyPr/>
          <a:lstStyle/>
          <a:p>
            <a:r>
              <a:rPr lang="en-US" dirty="0" smtClean="0"/>
              <a:t>Detail and compare the Dakota Access Pipeline with the Chad-Cameroon Petroleum Development and Pipeline Project, highlighting three separate political science concepts relevant to the events of the projects.</a:t>
            </a:r>
          </a:p>
          <a:p>
            <a:pPr lvl="1"/>
            <a:r>
              <a:rPr lang="en-US" dirty="0" smtClean="0"/>
              <a:t>Elite Public Policy Approach</a:t>
            </a:r>
          </a:p>
          <a:p>
            <a:pPr lvl="1"/>
            <a:r>
              <a:rPr lang="en-US" dirty="0" smtClean="0"/>
              <a:t>Political Action</a:t>
            </a:r>
          </a:p>
          <a:p>
            <a:pPr lvl="1"/>
            <a:r>
              <a:rPr lang="en-US" dirty="0" smtClean="0"/>
              <a:t>NGOs &amp; IGOs</a:t>
            </a:r>
            <a:endParaRPr lang="en-US" dirty="0"/>
          </a:p>
        </p:txBody>
      </p:sp>
    </p:spTree>
    <p:extLst>
      <p:ext uri="{BB962C8B-B14F-4D97-AF65-F5344CB8AC3E}">
        <p14:creationId xmlns:p14="http://schemas.microsoft.com/office/powerpoint/2010/main" val="9190708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Chad-Cameroon Petroleum Development and Pipeline Project</a:t>
            </a:r>
            <a:endParaRPr lang="en-US" dirty="0"/>
          </a:p>
        </p:txBody>
      </p:sp>
      <p:sp>
        <p:nvSpPr>
          <p:cNvPr id="3" name="Content Placeholder 2"/>
          <p:cNvSpPr>
            <a:spLocks noGrp="1"/>
          </p:cNvSpPr>
          <p:nvPr>
            <p:ph idx="1"/>
          </p:nvPr>
        </p:nvSpPr>
        <p:spPr/>
        <p:txBody>
          <a:bodyPr/>
          <a:lstStyle/>
          <a:p>
            <a:r>
              <a:rPr lang="en-US" dirty="0" smtClean="0"/>
              <a:t>Exploration of oil wells in Chad began in 1975, but were stalled due to a civil war in 1981.</a:t>
            </a:r>
          </a:p>
          <a:p>
            <a:r>
              <a:rPr lang="en-US" dirty="0" smtClean="0"/>
              <a:t>In 1988, the framework of the oil pipeline began to take place.</a:t>
            </a:r>
          </a:p>
          <a:p>
            <a:r>
              <a:rPr lang="en-US" dirty="0" smtClean="0"/>
              <a:t>Major partners in the project included Shell, Elf, and ExxonMobil with the Chad government signing on.</a:t>
            </a:r>
          </a:p>
          <a:p>
            <a:r>
              <a:rPr lang="en-US" dirty="0" smtClean="0"/>
              <a:t>The corporate parties spent the next 12 years slowly building the oil fields in Doba, Chad, with companies Shell, Petronas, and Chevron eventually leaving by 2000 due to controversy and issues with the speed of progression.</a:t>
            </a:r>
            <a:endParaRPr lang="en-US" dirty="0"/>
          </a:p>
        </p:txBody>
      </p:sp>
    </p:spTree>
    <p:extLst>
      <p:ext uri="{BB962C8B-B14F-4D97-AF65-F5344CB8AC3E}">
        <p14:creationId xmlns:p14="http://schemas.microsoft.com/office/powerpoint/2010/main" val="3438546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Cameroon’s Involvement</a:t>
            </a:r>
            <a:endParaRPr lang="en-US" dirty="0"/>
          </a:p>
        </p:txBody>
      </p:sp>
      <p:sp>
        <p:nvSpPr>
          <p:cNvPr id="3" name="Content Placeholder 2"/>
          <p:cNvSpPr>
            <a:spLocks noGrp="1"/>
          </p:cNvSpPr>
          <p:nvPr>
            <p:ph idx="1"/>
          </p:nvPr>
        </p:nvSpPr>
        <p:spPr>
          <a:xfrm>
            <a:off x="840516" y="1412876"/>
            <a:ext cx="5562600" cy="4689475"/>
          </a:xfrm>
        </p:spPr>
        <p:txBody>
          <a:bodyPr>
            <a:normAutofit/>
          </a:bodyPr>
          <a:lstStyle/>
          <a:p>
            <a:r>
              <a:rPr lang="en-US" dirty="0" smtClean="0"/>
              <a:t>Chad being a landlocked country, they sought out the partnership of neighboring coastal state, Cameroon.</a:t>
            </a:r>
          </a:p>
          <a:p>
            <a:r>
              <a:rPr lang="en-US" dirty="0" smtClean="0"/>
              <a:t>Cameroon is among the poorest, and less developed nations in the world. With oil discovered in Chad, the governments of both saw an opportunity to increase the economic growth of each nation.</a:t>
            </a:r>
          </a:p>
          <a:p>
            <a:r>
              <a:rPr lang="en-US" dirty="0" smtClean="0"/>
              <a:t>Without Chad having the geographical advantage Cameroon does, the pipeline project’s goal was to transport oil from the Doba oil fields to an offshore storing facility off the coast of Cameroon called the FSO (floating storage and offloading).</a:t>
            </a:r>
          </a:p>
        </p:txBody>
      </p:sp>
      <p:pic>
        <p:nvPicPr>
          <p:cNvPr id="2050" name="Picture 2" descr="http://prod-upp-image-read.ft.com/a85b561c-9601-11e6-a1dc-bdf38d48458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00800" y="1412876"/>
            <a:ext cx="5440362" cy="3060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0270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Layout</a:t>
            </a:r>
            <a:endParaRPr lang="en-US" dirty="0"/>
          </a:p>
        </p:txBody>
      </p:sp>
      <p:sp>
        <p:nvSpPr>
          <p:cNvPr id="3" name="Content Placeholder 2"/>
          <p:cNvSpPr>
            <a:spLocks noGrp="1"/>
          </p:cNvSpPr>
          <p:nvPr>
            <p:ph idx="1"/>
          </p:nvPr>
        </p:nvSpPr>
        <p:spPr>
          <a:xfrm>
            <a:off x="889908" y="1451610"/>
            <a:ext cx="5943600" cy="5148261"/>
          </a:xfrm>
        </p:spPr>
        <p:txBody>
          <a:bodyPr>
            <a:normAutofit/>
          </a:bodyPr>
          <a:lstStyle/>
          <a:p>
            <a:r>
              <a:rPr lang="en-US" dirty="0" smtClean="0"/>
              <a:t>The pipeline stretches from the oil fields in southern Chad, to the seaport of Kiribi, Cameroon.</a:t>
            </a:r>
          </a:p>
          <a:p>
            <a:r>
              <a:rPr lang="en-US" dirty="0" smtClean="0"/>
              <a:t>Costing $3.7 billion, the total length of the transnational pipeline is approximately 650 miles.</a:t>
            </a:r>
          </a:p>
          <a:p>
            <a:r>
              <a:rPr lang="en-US" dirty="0" smtClean="0"/>
              <a:t>The project sough out to produce 225,000 barrels of oil a day, and the construction of marine pipeline from the port of Kiribi, Cameroon to an offshore, floating storage vessel.</a:t>
            </a:r>
          </a:p>
          <a:p>
            <a:r>
              <a:rPr lang="en-US" dirty="0" smtClean="0"/>
              <a:t>The pipeline was officially operational since 2003.</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3700" y="1328738"/>
            <a:ext cx="4876800" cy="4848225"/>
          </a:xfrm>
          <a:prstGeom prst="rect">
            <a:avLst/>
          </a:prstGeom>
        </p:spPr>
      </p:pic>
    </p:spTree>
    <p:extLst>
      <p:ext uri="{BB962C8B-B14F-4D97-AF65-F5344CB8AC3E}">
        <p14:creationId xmlns:p14="http://schemas.microsoft.com/office/powerpoint/2010/main" val="11811849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Dakota Access Pipeline (DAPL)</a:t>
            </a:r>
            <a:endParaRPr lang="en-US" dirty="0"/>
          </a:p>
        </p:txBody>
      </p:sp>
      <p:sp>
        <p:nvSpPr>
          <p:cNvPr id="3" name="Content Placeholder 2"/>
          <p:cNvSpPr>
            <a:spLocks noGrp="1"/>
          </p:cNvSpPr>
          <p:nvPr>
            <p:ph idx="1"/>
          </p:nvPr>
        </p:nvSpPr>
        <p:spPr/>
        <p:txBody>
          <a:bodyPr/>
          <a:lstStyle/>
          <a:p>
            <a:r>
              <a:rPr lang="en-US" dirty="0" smtClean="0"/>
              <a:t>In 2014, a Dallas based natural gas and propane company applies to the United States government to build a pipeline.</a:t>
            </a:r>
          </a:p>
          <a:p>
            <a:r>
              <a:rPr lang="en-US" dirty="0" smtClean="0"/>
              <a:t>Other partners include oil and gas companies like Phillips 66, Sunoco, Enbridge, and Marathon.</a:t>
            </a:r>
          </a:p>
          <a:p>
            <a:r>
              <a:rPr lang="en-US" dirty="0" smtClean="0"/>
              <a:t>The construction of the build is will incorporate a $3.78 billion, 1,168 mile long pipeline from shale oil producing facilities in western North Dakota, to storage farms in Patoka, Illinois.</a:t>
            </a:r>
          </a:p>
          <a:p>
            <a:r>
              <a:rPr lang="en-US" dirty="0" smtClean="0"/>
              <a:t>The pipeline can transport as much as 450,000 barrels of oil a day, with future expansion capable of possibly up to 570,000 barrels.</a:t>
            </a:r>
          </a:p>
          <a:p>
            <a:r>
              <a:rPr lang="en-US" dirty="0" smtClean="0"/>
              <a:t>Can supposedly provide a safer way to transport crude oil than rail or public roadway.</a:t>
            </a:r>
            <a:endParaRPr lang="en-US" dirty="0"/>
          </a:p>
        </p:txBody>
      </p:sp>
    </p:spTree>
    <p:extLst>
      <p:ext uri="{BB962C8B-B14F-4D97-AF65-F5344CB8AC3E}">
        <p14:creationId xmlns:p14="http://schemas.microsoft.com/office/powerpoint/2010/main" val="3290761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DAPL Geography</a:t>
            </a:r>
            <a:endParaRPr lang="en-US" dirty="0"/>
          </a:p>
        </p:txBody>
      </p:sp>
      <p:sp>
        <p:nvSpPr>
          <p:cNvPr id="3" name="Content Placeholder 2"/>
          <p:cNvSpPr>
            <a:spLocks noGrp="1"/>
          </p:cNvSpPr>
          <p:nvPr>
            <p:ph idx="1"/>
          </p:nvPr>
        </p:nvSpPr>
        <p:spPr>
          <a:xfrm>
            <a:off x="853893" y="1484540"/>
            <a:ext cx="4283552" cy="4938031"/>
          </a:xfrm>
        </p:spPr>
        <p:txBody>
          <a:bodyPr>
            <a:normAutofit fontScale="85000" lnSpcReduction="20000"/>
          </a:bodyPr>
          <a:lstStyle/>
          <a:p>
            <a:r>
              <a:rPr lang="en-US" dirty="0" smtClean="0"/>
              <a:t>Beginning at pumping facilities around Stanley, North Dakota crude oil is pumped along almost 1,200 miles of pipeline to be stored in Patoka, Illinois.</a:t>
            </a:r>
          </a:p>
          <a:p>
            <a:r>
              <a:rPr lang="en-US" dirty="0" smtClean="0"/>
              <a:t>Along with government concerns, large Native American populations are present around the northern parts of the pipeline’s development.</a:t>
            </a:r>
          </a:p>
          <a:p>
            <a:r>
              <a:rPr lang="en-US" dirty="0" smtClean="0"/>
              <a:t>Predominately Sioux tribal communities in north Dakota are leading the protests and resistance to the pipeline’s operation.</a:t>
            </a:r>
          </a:p>
          <a:p>
            <a:r>
              <a:rPr lang="en-US" dirty="0" smtClean="0"/>
              <a:t>These communities cite intrusion to burial and sacred sites, as well as the borders of their reservations.</a:t>
            </a:r>
          </a:p>
          <a:p>
            <a:r>
              <a:rPr lang="en-US" dirty="0" smtClean="0"/>
              <a:t>Issues of eminent domain taken by the federal government for the use of the corporations, have also complicated the construction of the pipeline.</a:t>
            </a:r>
          </a:p>
          <a:p>
            <a:endParaRPr lang="en-US" dirty="0"/>
          </a:p>
        </p:txBody>
      </p:sp>
      <p:pic>
        <p:nvPicPr>
          <p:cNvPr id="3074" name="Picture 2" descr="http://worldonline.media.clients.ellingtoncms.com/img/croppedphotos/2016/09/13/AP127193262999-lead_t640.jpg?a6ea3ebd4438a44b86d2e9c39ecf7613005fe0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3239" y="142358"/>
            <a:ext cx="4936761" cy="268436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www.hcn.org/articles/these-maps-fill-the-gap-in-information-about-the-dakota-access-pipeline/mo-river-basin-2-jpg/@@images/084a8a78-d28c-4d00-9406-9180850e589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1394" y="2826722"/>
            <a:ext cx="6188606" cy="4012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8847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Pipelines and the Elite Approach</a:t>
            </a:r>
            <a:endParaRPr lang="en-US" dirty="0"/>
          </a:p>
        </p:txBody>
      </p:sp>
      <p:sp>
        <p:nvSpPr>
          <p:cNvPr id="3" name="Content Placeholder 2"/>
          <p:cNvSpPr>
            <a:spLocks noGrp="1"/>
          </p:cNvSpPr>
          <p:nvPr>
            <p:ph idx="1"/>
          </p:nvPr>
        </p:nvSpPr>
        <p:spPr/>
        <p:txBody>
          <a:bodyPr/>
          <a:lstStyle/>
          <a:p>
            <a:r>
              <a:rPr lang="en-US" dirty="0" smtClean="0"/>
              <a:t>The elite approach separates populations into “strata” that are based upon each groups level of power in society. </a:t>
            </a:r>
          </a:p>
          <a:p>
            <a:r>
              <a:rPr lang="en-US" dirty="0" smtClean="0"/>
              <a:t>This approach separates them into the ruling elite, the understructure, and the mass of the general population.</a:t>
            </a:r>
          </a:p>
          <a:p>
            <a:r>
              <a:rPr lang="en-US" dirty="0" smtClean="0"/>
              <a:t>C. Wright Mills defines three distinct elite backgrounds that comprise the elite class: </a:t>
            </a:r>
          </a:p>
          <a:p>
            <a:pPr lvl="1"/>
            <a:r>
              <a:rPr lang="en-US" dirty="0" smtClean="0"/>
              <a:t>The “military warlords”</a:t>
            </a:r>
          </a:p>
          <a:p>
            <a:pPr lvl="1"/>
            <a:r>
              <a:rPr lang="en-US" dirty="0" smtClean="0"/>
              <a:t>The “corporate chieftains”</a:t>
            </a:r>
          </a:p>
          <a:p>
            <a:pPr lvl="1"/>
            <a:r>
              <a:rPr lang="en-US" dirty="0" smtClean="0"/>
              <a:t>The “political directorate”</a:t>
            </a:r>
            <a:endParaRPr lang="en-US" dirty="0"/>
          </a:p>
        </p:txBody>
      </p:sp>
    </p:spTree>
    <p:extLst>
      <p:ext uri="{BB962C8B-B14F-4D97-AF65-F5344CB8AC3E}">
        <p14:creationId xmlns:p14="http://schemas.microsoft.com/office/powerpoint/2010/main" val="12693992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Elite Approach - DAPL</a:t>
            </a:r>
            <a:endParaRPr lang="en-US" dirty="0"/>
          </a:p>
        </p:txBody>
      </p:sp>
      <p:sp>
        <p:nvSpPr>
          <p:cNvPr id="3" name="Content Placeholder 2"/>
          <p:cNvSpPr>
            <a:spLocks noGrp="1"/>
          </p:cNvSpPr>
          <p:nvPr>
            <p:ph idx="1"/>
          </p:nvPr>
        </p:nvSpPr>
        <p:spPr/>
        <p:txBody>
          <a:bodyPr>
            <a:normAutofit/>
          </a:bodyPr>
          <a:lstStyle/>
          <a:p>
            <a:r>
              <a:rPr lang="en-US" dirty="0" smtClean="0"/>
              <a:t>The government involvement in the development of the DAPL began to soften with the Trump administration taking office.</a:t>
            </a:r>
          </a:p>
          <a:p>
            <a:r>
              <a:rPr lang="en-US" dirty="0" smtClean="0"/>
              <a:t>In order for the Elite to successfully achieve their goals, they must find way to influence public policy.</a:t>
            </a:r>
          </a:p>
          <a:p>
            <a:r>
              <a:rPr lang="en-US" dirty="0" smtClean="0"/>
              <a:t>In the case of the DAPL and Chad-Cameroon, the elite take the form of Mill’s “Corporate Chieftain”, with understructures being </a:t>
            </a:r>
          </a:p>
          <a:p>
            <a:r>
              <a:rPr lang="en-US" dirty="0" smtClean="0"/>
              <a:t>The understructure would be the American government and political system.</a:t>
            </a:r>
          </a:p>
          <a:p>
            <a:r>
              <a:rPr lang="en-US" dirty="0" smtClean="0"/>
              <a:t>In order for the elite to profit from the DAPL, policy needs to favor their construction and development of the pipeline.</a:t>
            </a:r>
          </a:p>
        </p:txBody>
      </p:sp>
    </p:spTree>
    <p:extLst>
      <p:ext uri="{BB962C8B-B14F-4D97-AF65-F5344CB8AC3E}">
        <p14:creationId xmlns:p14="http://schemas.microsoft.com/office/powerpoint/2010/main" val="42819085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Elite Approach - DAPL</a:t>
            </a:r>
            <a:endParaRPr lang="en-US" dirty="0"/>
          </a:p>
        </p:txBody>
      </p:sp>
      <p:sp>
        <p:nvSpPr>
          <p:cNvPr id="3" name="Content Placeholder 2"/>
          <p:cNvSpPr>
            <a:spLocks noGrp="1"/>
          </p:cNvSpPr>
          <p:nvPr>
            <p:ph idx="1"/>
          </p:nvPr>
        </p:nvSpPr>
        <p:spPr/>
        <p:txBody>
          <a:bodyPr>
            <a:normAutofit/>
          </a:bodyPr>
          <a:lstStyle/>
          <a:p>
            <a:r>
              <a:rPr lang="en-US" dirty="0" smtClean="0"/>
              <a:t>The goal of the understructure is to remain in power, and to do so requires some measure of support.</a:t>
            </a:r>
          </a:p>
          <a:p>
            <a:r>
              <a:rPr lang="en-US" dirty="0" smtClean="0"/>
              <a:t>Kelcy Warren, CEO of Energy Trading Partners, has at least a recorded amount of $100,000 in donations to then Presidential candidate Donald Trump between July and October of 2016.</a:t>
            </a:r>
          </a:p>
          <a:p>
            <a:r>
              <a:rPr lang="en-US" dirty="0" smtClean="0"/>
              <a:t>In order for the DAPL to built, administrators need to be supported.</a:t>
            </a:r>
          </a:p>
          <a:p>
            <a:r>
              <a:rPr lang="en-US" dirty="0" smtClean="0"/>
              <a:t>This also in turn creates a relationship by which the understructure feels obligated to assist the supporting elite for the survival of their political career.</a:t>
            </a:r>
          </a:p>
        </p:txBody>
      </p:sp>
    </p:spTree>
    <p:extLst>
      <p:ext uri="{BB962C8B-B14F-4D97-AF65-F5344CB8AC3E}">
        <p14:creationId xmlns:p14="http://schemas.microsoft.com/office/powerpoint/2010/main" val="415924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7540" y="139916"/>
            <a:ext cx="10515600" cy="1325563"/>
          </a:xfrm>
        </p:spPr>
        <p:txBody>
          <a:bodyPr/>
          <a:lstStyle/>
          <a:p>
            <a:r>
              <a:rPr lang="en-US" dirty="0" smtClean="0"/>
              <a:t>Elite Approach - DAPL</a:t>
            </a:r>
            <a:endParaRPr lang="en-US" dirty="0"/>
          </a:p>
        </p:txBody>
      </p:sp>
      <p:sp>
        <p:nvSpPr>
          <p:cNvPr id="4" name="Isosceles Triangle 3"/>
          <p:cNvSpPr/>
          <p:nvPr/>
        </p:nvSpPr>
        <p:spPr>
          <a:xfrm>
            <a:off x="8413208" y="843359"/>
            <a:ext cx="1559207" cy="918849"/>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4"/>
          <p:cNvSpPr/>
          <p:nvPr/>
        </p:nvSpPr>
        <p:spPr>
          <a:xfrm>
            <a:off x="7887697" y="2116319"/>
            <a:ext cx="2610228" cy="1495105"/>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rapezoid 6"/>
          <p:cNvSpPr/>
          <p:nvPr/>
        </p:nvSpPr>
        <p:spPr>
          <a:xfrm>
            <a:off x="7244948" y="3881049"/>
            <a:ext cx="3895725" cy="1950521"/>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p:cNvSpPr txBox="1"/>
          <p:nvPr/>
        </p:nvSpPr>
        <p:spPr>
          <a:xfrm>
            <a:off x="4344739" y="1170529"/>
            <a:ext cx="2324100" cy="923330"/>
          </a:xfrm>
          <a:prstGeom prst="rect">
            <a:avLst/>
          </a:prstGeom>
          <a:noFill/>
        </p:spPr>
        <p:txBody>
          <a:bodyPr wrap="square" rtlCol="0">
            <a:spAutoFit/>
          </a:bodyPr>
          <a:lstStyle/>
          <a:p>
            <a:r>
              <a:rPr lang="en-US" b="1" dirty="0" smtClean="0"/>
              <a:t>ETP/Kelcy Warren</a:t>
            </a:r>
          </a:p>
          <a:p>
            <a:r>
              <a:rPr lang="en-US" b="1" dirty="0" smtClean="0"/>
              <a:t>“Corporate Chieftains”</a:t>
            </a:r>
            <a:endParaRPr lang="en-US" b="1" dirty="0"/>
          </a:p>
        </p:txBody>
      </p:sp>
      <p:sp>
        <p:nvSpPr>
          <p:cNvPr id="9" name="TextBox 8"/>
          <p:cNvSpPr txBox="1"/>
          <p:nvPr/>
        </p:nvSpPr>
        <p:spPr>
          <a:xfrm>
            <a:off x="4344738" y="2407608"/>
            <a:ext cx="3111976" cy="646331"/>
          </a:xfrm>
          <a:prstGeom prst="rect">
            <a:avLst/>
          </a:prstGeom>
          <a:noFill/>
        </p:spPr>
        <p:txBody>
          <a:bodyPr wrap="square" rtlCol="0">
            <a:spAutoFit/>
          </a:bodyPr>
          <a:lstStyle/>
          <a:p>
            <a:r>
              <a:rPr lang="en-US" b="1" dirty="0" smtClean="0"/>
              <a:t>President Donald Trump Candidacy/Administration</a:t>
            </a:r>
            <a:endParaRPr lang="en-US" b="1" dirty="0"/>
          </a:p>
        </p:txBody>
      </p:sp>
      <p:sp>
        <p:nvSpPr>
          <p:cNvPr id="10" name="TextBox 9"/>
          <p:cNvSpPr txBox="1"/>
          <p:nvPr/>
        </p:nvSpPr>
        <p:spPr>
          <a:xfrm>
            <a:off x="4279701" y="5084069"/>
            <a:ext cx="3886200" cy="369332"/>
          </a:xfrm>
          <a:prstGeom prst="rect">
            <a:avLst/>
          </a:prstGeom>
          <a:noFill/>
        </p:spPr>
        <p:txBody>
          <a:bodyPr wrap="square" rtlCol="0">
            <a:spAutoFit/>
          </a:bodyPr>
          <a:lstStyle/>
          <a:p>
            <a:r>
              <a:rPr lang="en-US" b="1" dirty="0" smtClean="0"/>
              <a:t>Civilian Voting Population</a:t>
            </a:r>
          </a:p>
        </p:txBody>
      </p:sp>
      <p:sp>
        <p:nvSpPr>
          <p:cNvPr id="11" name="Curved Right Arrow 10"/>
          <p:cNvSpPr/>
          <p:nvPr/>
        </p:nvSpPr>
        <p:spPr>
          <a:xfrm>
            <a:off x="2738670" y="1296221"/>
            <a:ext cx="1413389" cy="1877472"/>
          </a:xfrm>
          <a:prstGeom prst="curvedRightArrow">
            <a:avLst>
              <a:gd name="adj1" fmla="val 25000"/>
              <a:gd name="adj2" fmla="val 32281"/>
              <a:gd name="adj3" fmla="val 25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Down Arrow 12"/>
          <p:cNvSpPr/>
          <p:nvPr/>
        </p:nvSpPr>
        <p:spPr>
          <a:xfrm>
            <a:off x="4491261" y="3296740"/>
            <a:ext cx="709390" cy="15228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571750" y="3667216"/>
            <a:ext cx="1772989" cy="923330"/>
          </a:xfrm>
          <a:prstGeom prst="rect">
            <a:avLst/>
          </a:prstGeom>
          <a:noFill/>
        </p:spPr>
        <p:txBody>
          <a:bodyPr wrap="square" rtlCol="0">
            <a:spAutoFit/>
          </a:bodyPr>
          <a:lstStyle/>
          <a:p>
            <a:r>
              <a:rPr lang="en-US" b="1" dirty="0" smtClean="0">
                <a:solidFill>
                  <a:srgbClr val="0070C0"/>
                </a:solidFill>
              </a:rPr>
              <a:t>Political promises given to the public.</a:t>
            </a:r>
            <a:endParaRPr lang="en-US" b="1" dirty="0">
              <a:solidFill>
                <a:srgbClr val="0070C0"/>
              </a:solidFill>
            </a:endParaRPr>
          </a:p>
        </p:txBody>
      </p:sp>
      <p:sp>
        <p:nvSpPr>
          <p:cNvPr id="15" name="Up Arrow 14"/>
          <p:cNvSpPr/>
          <p:nvPr/>
        </p:nvSpPr>
        <p:spPr>
          <a:xfrm>
            <a:off x="5353051" y="3296740"/>
            <a:ext cx="758798" cy="1522820"/>
          </a:xfrm>
          <a:prstGeom prst="up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p:cNvSpPr txBox="1"/>
          <p:nvPr/>
        </p:nvSpPr>
        <p:spPr>
          <a:xfrm>
            <a:off x="6267450" y="3630651"/>
            <a:ext cx="1287236" cy="646331"/>
          </a:xfrm>
          <a:prstGeom prst="rect">
            <a:avLst/>
          </a:prstGeom>
          <a:noFill/>
        </p:spPr>
        <p:txBody>
          <a:bodyPr wrap="square" rtlCol="0">
            <a:spAutoFit/>
          </a:bodyPr>
          <a:lstStyle/>
          <a:p>
            <a:r>
              <a:rPr lang="en-US" b="1" dirty="0" smtClean="0">
                <a:solidFill>
                  <a:srgbClr val="0070C0"/>
                </a:solidFill>
              </a:rPr>
              <a:t>Public Approval</a:t>
            </a:r>
            <a:endParaRPr lang="en-US" b="1" dirty="0">
              <a:solidFill>
                <a:srgbClr val="0070C0"/>
              </a:solidFill>
            </a:endParaRPr>
          </a:p>
        </p:txBody>
      </p:sp>
      <p:sp>
        <p:nvSpPr>
          <p:cNvPr id="17" name="TextBox 16"/>
          <p:cNvSpPr txBox="1"/>
          <p:nvPr/>
        </p:nvSpPr>
        <p:spPr>
          <a:xfrm>
            <a:off x="1309921" y="1654654"/>
            <a:ext cx="1428749" cy="923330"/>
          </a:xfrm>
          <a:prstGeom prst="rect">
            <a:avLst/>
          </a:prstGeom>
          <a:noFill/>
        </p:spPr>
        <p:txBody>
          <a:bodyPr wrap="square" rtlCol="0">
            <a:spAutoFit/>
          </a:bodyPr>
          <a:lstStyle/>
          <a:p>
            <a:r>
              <a:rPr lang="en-US" b="1" dirty="0" smtClean="0">
                <a:solidFill>
                  <a:srgbClr val="0070C0"/>
                </a:solidFill>
              </a:rPr>
              <a:t>Campaign donations and support</a:t>
            </a:r>
            <a:r>
              <a:rPr lang="en-US" dirty="0" smtClean="0"/>
              <a:t>.</a:t>
            </a:r>
            <a:endParaRPr lang="en-US" dirty="0"/>
          </a:p>
        </p:txBody>
      </p:sp>
    </p:spTree>
    <p:extLst>
      <p:ext uri="{BB962C8B-B14F-4D97-AF65-F5344CB8AC3E}">
        <p14:creationId xmlns:p14="http://schemas.microsoft.com/office/powerpoint/2010/main" val="1376592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Chad-Cameroon Pipeline – Elite Approach </a:t>
            </a:r>
            <a:endParaRPr lang="en-US" dirty="0"/>
          </a:p>
        </p:txBody>
      </p:sp>
      <p:sp>
        <p:nvSpPr>
          <p:cNvPr id="3" name="Content Placeholder 2"/>
          <p:cNvSpPr>
            <a:spLocks noGrp="1"/>
          </p:cNvSpPr>
          <p:nvPr>
            <p:ph idx="1"/>
          </p:nvPr>
        </p:nvSpPr>
        <p:spPr/>
        <p:txBody>
          <a:bodyPr/>
          <a:lstStyle/>
          <a:p>
            <a:r>
              <a:rPr lang="en-US" dirty="0" smtClean="0"/>
              <a:t>Both Chad and Cameroon have poor infrastructures, and do not really have the capabilities to direct funds to the needs of the impoverished.</a:t>
            </a:r>
          </a:p>
          <a:p>
            <a:r>
              <a:rPr lang="en-US" dirty="0" smtClean="0"/>
              <a:t>The ability for citizens to change their government in both countries is also largely nonexistent.</a:t>
            </a:r>
          </a:p>
          <a:p>
            <a:r>
              <a:rPr lang="en-US" dirty="0" smtClean="0"/>
              <a:t>As the elite approach would suggest, the masses have very little influence over the actual governance of their country.</a:t>
            </a:r>
            <a:endParaRPr lang="en-US" dirty="0"/>
          </a:p>
        </p:txBody>
      </p:sp>
    </p:spTree>
    <p:extLst>
      <p:ext uri="{BB962C8B-B14F-4D97-AF65-F5344CB8AC3E}">
        <p14:creationId xmlns:p14="http://schemas.microsoft.com/office/powerpoint/2010/main" val="8326511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Chad-Cameroon Pipeline – Elite Approach </a:t>
            </a:r>
            <a:endParaRPr lang="en-US" dirty="0"/>
          </a:p>
        </p:txBody>
      </p:sp>
      <p:sp>
        <p:nvSpPr>
          <p:cNvPr id="3" name="Content Placeholder 2"/>
          <p:cNvSpPr>
            <a:spLocks noGrp="1"/>
          </p:cNvSpPr>
          <p:nvPr>
            <p:ph idx="1"/>
          </p:nvPr>
        </p:nvSpPr>
        <p:spPr/>
        <p:txBody>
          <a:bodyPr>
            <a:normAutofit/>
          </a:bodyPr>
          <a:lstStyle/>
          <a:p>
            <a:r>
              <a:rPr lang="en-US" dirty="0" smtClean="0"/>
              <a:t>Instead of using the power of the elite class to push back obstacles of policy, they instead seek to bolster the security of the elite class. Pushing the masses out of the way for their own profit.</a:t>
            </a:r>
          </a:p>
          <a:p>
            <a:r>
              <a:rPr lang="en-US" dirty="0" smtClean="0"/>
              <a:t>Chad’s President, Idriss Deby, supposedly spent around $4.5 million of the “signing bonus” granted by the oil companies, towards weapons for security forces.</a:t>
            </a:r>
          </a:p>
          <a:p>
            <a:r>
              <a:rPr lang="en-US" dirty="0" smtClean="0"/>
              <a:t>Cameroon has also been considered one of the most corrupt nations in the world.</a:t>
            </a:r>
            <a:r>
              <a:rPr lang="en-US" dirty="0"/>
              <a:t> </a:t>
            </a:r>
            <a:r>
              <a:rPr lang="en-US" dirty="0" smtClean="0"/>
              <a:t>Transparency International ranked it as the </a:t>
            </a:r>
            <a:r>
              <a:rPr lang="en-US" i="1" dirty="0" smtClean="0"/>
              <a:t>most </a:t>
            </a:r>
            <a:r>
              <a:rPr lang="en-US" dirty="0" smtClean="0"/>
              <a:t>corrupt in 1999.</a:t>
            </a:r>
          </a:p>
          <a:p>
            <a:r>
              <a:rPr lang="en-US" dirty="0" smtClean="0"/>
              <a:t>Furthermore, Cameroon has neglectfully internally displaced native peoples, and historic sites, along the path of the pipeline.</a:t>
            </a:r>
          </a:p>
        </p:txBody>
      </p:sp>
    </p:spTree>
    <p:extLst>
      <p:ext uri="{BB962C8B-B14F-4D97-AF65-F5344CB8AC3E}">
        <p14:creationId xmlns:p14="http://schemas.microsoft.com/office/powerpoint/2010/main" val="205674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Chad-Cameroon Pipeline – Elite Approach </a:t>
            </a:r>
            <a:endParaRPr lang="en-US" dirty="0"/>
          </a:p>
        </p:txBody>
      </p:sp>
      <p:sp>
        <p:nvSpPr>
          <p:cNvPr id="4" name="Isosceles Triangle 3"/>
          <p:cNvSpPr/>
          <p:nvPr/>
        </p:nvSpPr>
        <p:spPr>
          <a:xfrm>
            <a:off x="6988629" y="1717258"/>
            <a:ext cx="1326696" cy="817758"/>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rapezoid 4"/>
          <p:cNvSpPr/>
          <p:nvPr/>
        </p:nvSpPr>
        <p:spPr>
          <a:xfrm>
            <a:off x="6445704" y="2756860"/>
            <a:ext cx="2470036" cy="1740125"/>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rapezoid 5"/>
          <p:cNvSpPr/>
          <p:nvPr/>
        </p:nvSpPr>
        <p:spPr>
          <a:xfrm>
            <a:off x="5885769" y="4718829"/>
            <a:ext cx="3528673" cy="1752143"/>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p:cNvSpPr txBox="1"/>
          <p:nvPr/>
        </p:nvSpPr>
        <p:spPr>
          <a:xfrm>
            <a:off x="2459491" y="2270172"/>
            <a:ext cx="3810000" cy="369332"/>
          </a:xfrm>
          <a:prstGeom prst="rect">
            <a:avLst/>
          </a:prstGeom>
          <a:noFill/>
        </p:spPr>
        <p:txBody>
          <a:bodyPr wrap="square" rtlCol="0">
            <a:spAutoFit/>
          </a:bodyPr>
          <a:lstStyle/>
          <a:p>
            <a:r>
              <a:rPr lang="en-US" b="1" dirty="0" smtClean="0"/>
              <a:t>Oil &amp; Gas Companies</a:t>
            </a:r>
            <a:endParaRPr lang="en-US" b="1" dirty="0"/>
          </a:p>
        </p:txBody>
      </p:sp>
      <p:sp>
        <p:nvSpPr>
          <p:cNvPr id="8" name="TextBox 7"/>
          <p:cNvSpPr txBox="1"/>
          <p:nvPr/>
        </p:nvSpPr>
        <p:spPr>
          <a:xfrm>
            <a:off x="1295400" y="3626923"/>
            <a:ext cx="4381500" cy="369332"/>
          </a:xfrm>
          <a:prstGeom prst="rect">
            <a:avLst/>
          </a:prstGeom>
          <a:noFill/>
        </p:spPr>
        <p:txBody>
          <a:bodyPr wrap="square" rtlCol="0">
            <a:spAutoFit/>
          </a:bodyPr>
          <a:lstStyle/>
          <a:p>
            <a:r>
              <a:rPr lang="en-US" b="1" dirty="0" smtClean="0"/>
              <a:t>Corrupt Officials and Military Officers</a:t>
            </a:r>
            <a:endParaRPr lang="en-US" b="1" dirty="0"/>
          </a:p>
        </p:txBody>
      </p:sp>
      <p:sp>
        <p:nvSpPr>
          <p:cNvPr id="10" name="TextBox 9"/>
          <p:cNvSpPr txBox="1"/>
          <p:nvPr/>
        </p:nvSpPr>
        <p:spPr>
          <a:xfrm>
            <a:off x="1314450" y="5048250"/>
            <a:ext cx="3409950" cy="646331"/>
          </a:xfrm>
          <a:prstGeom prst="rect">
            <a:avLst/>
          </a:prstGeom>
          <a:noFill/>
        </p:spPr>
        <p:txBody>
          <a:bodyPr wrap="square" rtlCol="0">
            <a:spAutoFit/>
          </a:bodyPr>
          <a:lstStyle/>
          <a:p>
            <a:r>
              <a:rPr lang="en-US" b="1" dirty="0" smtClean="0"/>
              <a:t>Oppressed &amp; Displaced Citizens</a:t>
            </a:r>
            <a:endParaRPr lang="en-US" b="1" dirty="0"/>
          </a:p>
        </p:txBody>
      </p:sp>
      <p:sp>
        <p:nvSpPr>
          <p:cNvPr id="12" name="Curved Left Arrow 11"/>
          <p:cNvSpPr/>
          <p:nvPr/>
        </p:nvSpPr>
        <p:spPr>
          <a:xfrm>
            <a:off x="5591175" y="2535016"/>
            <a:ext cx="854529" cy="144418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Down Arrow 12"/>
          <p:cNvSpPr/>
          <p:nvPr/>
        </p:nvSpPr>
        <p:spPr>
          <a:xfrm>
            <a:off x="2765652" y="4028743"/>
            <a:ext cx="507546" cy="987019"/>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4" name="Up Arrow 13"/>
          <p:cNvSpPr/>
          <p:nvPr/>
        </p:nvSpPr>
        <p:spPr>
          <a:xfrm>
            <a:off x="2718708" y="2607416"/>
            <a:ext cx="522514" cy="1019507"/>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917327" y="2693051"/>
            <a:ext cx="1983509" cy="1015663"/>
          </a:xfrm>
          <a:prstGeom prst="rect">
            <a:avLst/>
          </a:prstGeom>
          <a:noFill/>
        </p:spPr>
        <p:txBody>
          <a:bodyPr wrap="square" rtlCol="0">
            <a:spAutoFit/>
          </a:bodyPr>
          <a:lstStyle/>
          <a:p>
            <a:r>
              <a:rPr lang="en-US" sz="1200" b="1" dirty="0" smtClean="0">
                <a:solidFill>
                  <a:srgbClr val="00B0F0"/>
                </a:solidFill>
              </a:rPr>
              <a:t>Profit from oil production and trade.</a:t>
            </a:r>
          </a:p>
          <a:p>
            <a:endParaRPr lang="en-US" sz="1200" b="1" dirty="0" smtClean="0">
              <a:solidFill>
                <a:srgbClr val="00B0F0"/>
              </a:solidFill>
            </a:endParaRPr>
          </a:p>
          <a:p>
            <a:r>
              <a:rPr lang="en-US" sz="1200" b="1" dirty="0" smtClean="0">
                <a:solidFill>
                  <a:srgbClr val="00B0F0"/>
                </a:solidFill>
              </a:rPr>
              <a:t>Continue to allow access to land for development.</a:t>
            </a:r>
            <a:endParaRPr lang="en-US" sz="1200" b="1" dirty="0">
              <a:solidFill>
                <a:srgbClr val="00B0F0"/>
              </a:solidFill>
            </a:endParaRPr>
          </a:p>
        </p:txBody>
      </p:sp>
      <p:sp>
        <p:nvSpPr>
          <p:cNvPr id="16" name="TextBox 15"/>
          <p:cNvSpPr txBox="1"/>
          <p:nvPr/>
        </p:nvSpPr>
        <p:spPr>
          <a:xfrm>
            <a:off x="5154385" y="1764974"/>
            <a:ext cx="1462768" cy="646331"/>
          </a:xfrm>
          <a:prstGeom prst="rect">
            <a:avLst/>
          </a:prstGeom>
          <a:noFill/>
        </p:spPr>
        <p:txBody>
          <a:bodyPr wrap="square" rtlCol="0">
            <a:spAutoFit/>
          </a:bodyPr>
          <a:lstStyle/>
          <a:p>
            <a:r>
              <a:rPr lang="en-US" sz="1200" b="1" dirty="0" smtClean="0">
                <a:solidFill>
                  <a:srgbClr val="00B0F0"/>
                </a:solidFill>
              </a:rPr>
              <a:t>Money for development of land.</a:t>
            </a:r>
            <a:endParaRPr lang="en-US" sz="1200" b="1" dirty="0">
              <a:solidFill>
                <a:srgbClr val="00B0F0"/>
              </a:solidFill>
            </a:endParaRPr>
          </a:p>
        </p:txBody>
      </p:sp>
      <p:sp>
        <p:nvSpPr>
          <p:cNvPr id="17" name="TextBox 16"/>
          <p:cNvSpPr txBox="1"/>
          <p:nvPr/>
        </p:nvSpPr>
        <p:spPr>
          <a:xfrm>
            <a:off x="3350418" y="4068031"/>
            <a:ext cx="2474459" cy="1015663"/>
          </a:xfrm>
          <a:prstGeom prst="rect">
            <a:avLst/>
          </a:prstGeom>
          <a:noFill/>
        </p:spPr>
        <p:txBody>
          <a:bodyPr wrap="square" rtlCol="0">
            <a:spAutoFit/>
          </a:bodyPr>
          <a:lstStyle/>
          <a:p>
            <a:r>
              <a:rPr lang="en-US" sz="1200" b="1" dirty="0" smtClean="0">
                <a:solidFill>
                  <a:srgbClr val="00B0F0"/>
                </a:solidFill>
              </a:rPr>
              <a:t>Money withheld from public. </a:t>
            </a:r>
          </a:p>
          <a:p>
            <a:r>
              <a:rPr lang="en-US" sz="1200" b="1" dirty="0" smtClean="0">
                <a:solidFill>
                  <a:srgbClr val="00B0F0"/>
                </a:solidFill>
              </a:rPr>
              <a:t>Poverty continues.</a:t>
            </a:r>
          </a:p>
          <a:p>
            <a:endParaRPr lang="en-US" sz="1200" b="1" dirty="0" smtClean="0">
              <a:solidFill>
                <a:srgbClr val="00B0F0"/>
              </a:solidFill>
            </a:endParaRPr>
          </a:p>
          <a:p>
            <a:r>
              <a:rPr lang="en-US" sz="1200" b="1" dirty="0" smtClean="0">
                <a:solidFill>
                  <a:srgbClr val="00B0F0"/>
                </a:solidFill>
              </a:rPr>
              <a:t>Weapons funded by elites used against political opposition</a:t>
            </a:r>
            <a:endParaRPr lang="en-US" sz="1200" b="1" dirty="0">
              <a:solidFill>
                <a:srgbClr val="00B0F0"/>
              </a:solidFill>
            </a:endParaRPr>
          </a:p>
        </p:txBody>
      </p:sp>
    </p:spTree>
    <p:extLst>
      <p:ext uri="{BB962C8B-B14F-4D97-AF65-F5344CB8AC3E}">
        <p14:creationId xmlns:p14="http://schemas.microsoft.com/office/powerpoint/2010/main" val="19795128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Political action- DAPL</a:t>
            </a:r>
            <a:endParaRPr lang="en-US" dirty="0"/>
          </a:p>
        </p:txBody>
      </p:sp>
      <p:sp>
        <p:nvSpPr>
          <p:cNvPr id="3" name="Content Placeholder 2"/>
          <p:cNvSpPr>
            <a:spLocks noGrp="1"/>
          </p:cNvSpPr>
          <p:nvPr>
            <p:ph idx="1"/>
          </p:nvPr>
        </p:nvSpPr>
        <p:spPr>
          <a:xfrm>
            <a:off x="1251678" y="1128452"/>
            <a:ext cx="6030865" cy="1995748"/>
          </a:xfrm>
        </p:spPr>
        <p:txBody>
          <a:bodyPr>
            <a:normAutofit fontScale="85000" lnSpcReduction="20000"/>
          </a:bodyPr>
          <a:lstStyle/>
          <a:p>
            <a:r>
              <a:rPr lang="en-US" dirty="0" smtClean="0"/>
              <a:t>The Dakota Pipeline Project caused a very public controversial debate among Americans.</a:t>
            </a:r>
          </a:p>
          <a:p>
            <a:r>
              <a:rPr lang="en-US" dirty="0" smtClean="0"/>
              <a:t>Particularly the concerns of Native American infringement, environmental threat, and concerns of eminent domain taking farmland away from locals for the use of the pipeline.</a:t>
            </a:r>
          </a:p>
          <a:p>
            <a:r>
              <a:rPr lang="en-US" dirty="0" smtClean="0"/>
              <a:t>The protests of which sparked many human rights complaints and issues.</a:t>
            </a:r>
            <a:endParaRPr lang="en-US" dirty="0"/>
          </a:p>
        </p:txBody>
      </p:sp>
      <p:pic>
        <p:nvPicPr>
          <p:cNvPr id="6148" name="Picture 4" descr="https://media1.s-nbcnews.com/j/msnbc/components/video/201610/2016-10-27t22-37-07-466z--1280x720.nbcnews-ux-1080-60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2653" y="3037114"/>
            <a:ext cx="3999138" cy="224881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ttp://cdn.cnn.com/cnnnext/dam/assets/160909194706-01-north-dakota-oil-pipeline-super-16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0971" y="4607575"/>
            <a:ext cx="4020819" cy="213387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7032171" y="4872044"/>
            <a:ext cx="4887685" cy="1477328"/>
          </a:xfrm>
          <a:prstGeom prst="rect">
            <a:avLst/>
          </a:prstGeom>
          <a:noFill/>
        </p:spPr>
        <p:txBody>
          <a:bodyPr wrap="square" rtlCol="0">
            <a:spAutoFit/>
          </a:bodyPr>
          <a:lstStyle/>
          <a:p>
            <a:r>
              <a:rPr lang="en-US" dirty="0" smtClean="0"/>
              <a:t>Most forms of public activity took the form of unconventional political action such as protesting at sites of contention, However, online campaigns and activity in political groups also were examples of more conventional methods.</a:t>
            </a:r>
            <a:endParaRPr lang="en-US" dirty="0"/>
          </a:p>
        </p:txBody>
      </p:sp>
      <p:pic>
        <p:nvPicPr>
          <p:cNvPr id="6152" name="Picture 8" descr="https://insideclimatenews.org/sites/default/files/styles/colorbox_full/public/DakotaAccessNDSioux800px.png?itok=4nWsj5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6728" y="1422731"/>
            <a:ext cx="4538569" cy="3449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4922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7" y="382385"/>
            <a:ext cx="10428693" cy="1492132"/>
          </a:xfrm>
        </p:spPr>
        <p:txBody>
          <a:bodyPr/>
          <a:lstStyle/>
          <a:p>
            <a:r>
              <a:rPr lang="en-US" dirty="0" smtClean="0"/>
              <a:t>Political action– Chad-Cameroon </a:t>
            </a:r>
            <a:endParaRPr lang="en-US" dirty="0"/>
          </a:p>
        </p:txBody>
      </p:sp>
      <p:sp>
        <p:nvSpPr>
          <p:cNvPr id="3" name="Content Placeholder 2"/>
          <p:cNvSpPr>
            <a:spLocks noGrp="1"/>
          </p:cNvSpPr>
          <p:nvPr>
            <p:ph idx="1"/>
          </p:nvPr>
        </p:nvSpPr>
        <p:spPr>
          <a:xfrm>
            <a:off x="1251678" y="1390651"/>
            <a:ext cx="10178322" cy="2781299"/>
          </a:xfrm>
        </p:spPr>
        <p:txBody>
          <a:bodyPr>
            <a:normAutofit fontScale="85000" lnSpcReduction="10000"/>
          </a:bodyPr>
          <a:lstStyle/>
          <a:p>
            <a:r>
              <a:rPr lang="en-US" dirty="0" smtClean="0"/>
              <a:t>Similar to the DAPL, native populations such as the Bagueli people were internally displaced.</a:t>
            </a:r>
          </a:p>
          <a:p>
            <a:r>
              <a:rPr lang="en-US" dirty="0" smtClean="0"/>
              <a:t>Much of their home territory is in the jungles of Cameroon, cut through by the construction of the pipeline.</a:t>
            </a:r>
          </a:p>
          <a:p>
            <a:r>
              <a:rPr lang="en-US" dirty="0" smtClean="0"/>
              <a:t>Many important environmental areas would be touch by the pipelines construction. One of which is the Sanaga River, an important water supply in Africa.</a:t>
            </a:r>
          </a:p>
          <a:p>
            <a:r>
              <a:rPr lang="en-US" dirty="0" smtClean="0"/>
              <a:t>The coastal town of Kiribi, in which the oil pipeline unloads to a marine terminal, is reliant on a small fishing industry. But, it threatened by the pollution and ecological disruption of the pipeline.</a:t>
            </a:r>
          </a:p>
          <a:p>
            <a:r>
              <a:rPr lang="en-US" dirty="0" smtClean="0"/>
              <a:t>With a supposedly low 0.002% chance of leakage, at 225,000 barrels of oil today that leaves the chance of 2,000 barrels being leaked unnoticed.</a:t>
            </a:r>
            <a:endParaRPr lang="en-US" dirty="0"/>
          </a:p>
        </p:txBody>
      </p:sp>
      <p:sp>
        <p:nvSpPr>
          <p:cNvPr id="4" name="AutoShape 2" descr="http://delivery.gettyimages.com/xr/52832773.jpg?v=1&amp;c=IWSAsset&amp;k=3&amp;d=77BFBA49EF878921F7C3FC3F69D929FD9D9B980672D5AF6B79DC6FB4185AC2A9D0CE185587D88EAAF3D0D94E1BCCDD78"/>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7172" name="Picture 4" descr="https://savevirunga.files.wordpress.com/2013/12/pipelin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41572" y="3782326"/>
            <a:ext cx="4019550" cy="2894077"/>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http://delivery.gettyimages.com/xr/52832773.jpg?v=1&amp;c=IWSAsset&amp;k=3&amp;d=77BFBA49EF878921F7C3FC3F69D929FD9D9B980672D5AF6B79DC6FB4185AC2A9D0CE185587D88EAAF3D0D94E1BCCDD7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654" y="3977752"/>
            <a:ext cx="4059918" cy="2698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0843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1677" y="382385"/>
            <a:ext cx="10537551" cy="1492132"/>
          </a:xfrm>
        </p:spPr>
        <p:txBody>
          <a:bodyPr/>
          <a:lstStyle/>
          <a:p>
            <a:r>
              <a:rPr lang="en-US" dirty="0"/>
              <a:t>Political action– Chad-Cameroon </a:t>
            </a:r>
          </a:p>
        </p:txBody>
      </p:sp>
      <p:sp>
        <p:nvSpPr>
          <p:cNvPr id="3" name="Content Placeholder 2"/>
          <p:cNvSpPr>
            <a:spLocks noGrp="1"/>
          </p:cNvSpPr>
          <p:nvPr>
            <p:ph idx="1"/>
          </p:nvPr>
        </p:nvSpPr>
        <p:spPr>
          <a:xfrm>
            <a:off x="1251678" y="2286001"/>
            <a:ext cx="10178322" cy="1817913"/>
          </a:xfrm>
        </p:spPr>
        <p:txBody>
          <a:bodyPr>
            <a:normAutofit/>
          </a:bodyPr>
          <a:lstStyle/>
          <a:p>
            <a:r>
              <a:rPr lang="en-US" dirty="0" smtClean="0"/>
              <a:t>With much of the population being suppressed by the elite, very few options were available for the public to political participate.</a:t>
            </a:r>
          </a:p>
          <a:p>
            <a:r>
              <a:rPr lang="en-US" dirty="0" smtClean="0"/>
              <a:t>Instead, many single issue-activists like environmentalists and other political foot soldiers came to aid through international campaigns and </a:t>
            </a:r>
            <a:r>
              <a:rPr lang="en-US" dirty="0" err="1" smtClean="0"/>
              <a:t>monitorization</a:t>
            </a:r>
            <a:r>
              <a:rPr lang="en-US" dirty="0" smtClean="0"/>
              <a:t>.</a:t>
            </a:r>
            <a:endParaRPr lang="en-US" dirty="0"/>
          </a:p>
          <a:p>
            <a:endParaRPr lang="en-US" dirty="0" smtClean="0"/>
          </a:p>
        </p:txBody>
      </p:sp>
    </p:spTree>
    <p:extLst>
      <p:ext uri="{BB962C8B-B14F-4D97-AF65-F5344CB8AC3E}">
        <p14:creationId xmlns:p14="http://schemas.microsoft.com/office/powerpoint/2010/main" val="37860962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NGOs &amp; IGOs</a:t>
            </a:r>
            <a:endParaRPr lang="en-US" dirty="0"/>
          </a:p>
        </p:txBody>
      </p:sp>
      <p:sp>
        <p:nvSpPr>
          <p:cNvPr id="3" name="Content Placeholder 2"/>
          <p:cNvSpPr>
            <a:spLocks noGrp="1"/>
          </p:cNvSpPr>
          <p:nvPr>
            <p:ph idx="1"/>
          </p:nvPr>
        </p:nvSpPr>
        <p:spPr>
          <a:xfrm>
            <a:off x="914400" y="1278180"/>
            <a:ext cx="10515600" cy="2517775"/>
          </a:xfrm>
        </p:spPr>
        <p:txBody>
          <a:bodyPr/>
          <a:lstStyle/>
          <a:p>
            <a:r>
              <a:rPr lang="en-US" dirty="0" smtClean="0"/>
              <a:t>Many different kinds of international groups are involved in both pipeline projects.</a:t>
            </a:r>
          </a:p>
          <a:p>
            <a:r>
              <a:rPr lang="en-US" dirty="0" smtClean="0"/>
              <a:t>Both Intergovernmental organizations (IGOs) and Non-governmental organizations (NGOs), as well as act as major brokers of planning, funding, and criticism.</a:t>
            </a:r>
          </a:p>
          <a:p>
            <a:r>
              <a:rPr lang="en-US" dirty="0" smtClean="0"/>
              <a:t>IGOs were more common in Africa, as more financial assistance and economic planning was need for the underdeveloped nations than in the US.</a:t>
            </a:r>
            <a:endParaRPr lang="en-US" dirty="0"/>
          </a:p>
        </p:txBody>
      </p:sp>
      <p:pic>
        <p:nvPicPr>
          <p:cNvPr id="5122" name="Picture 2" descr="Image result for world ban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7687" y="3317757"/>
            <a:ext cx="3450771" cy="156194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greenpe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0216" y="3382757"/>
            <a:ext cx="1901826" cy="2704820"/>
          </a:xfrm>
          <a:prstGeom prst="rect">
            <a:avLst/>
          </a:prstGeom>
          <a:solidFill>
            <a:schemeClr val="accent1"/>
          </a:solidFill>
        </p:spPr>
      </p:pic>
      <p:pic>
        <p:nvPicPr>
          <p:cNvPr id="5126" name="Picture 6" descr="Image result for catholic relief servic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88632" y="3382757"/>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native american rights fu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07626" y="3457547"/>
            <a:ext cx="2286000" cy="2286001"/>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Image result for european investment bank"/>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51678" y="5229981"/>
            <a:ext cx="2758622" cy="12111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1682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NGOs &amp; IGOs</a:t>
            </a:r>
          </a:p>
        </p:txBody>
      </p:sp>
      <p:sp>
        <p:nvSpPr>
          <p:cNvPr id="3" name="Content Placeholder 2"/>
          <p:cNvSpPr>
            <a:spLocks noGrp="1"/>
          </p:cNvSpPr>
          <p:nvPr>
            <p:ph idx="1"/>
          </p:nvPr>
        </p:nvSpPr>
        <p:spPr/>
        <p:txBody>
          <a:bodyPr/>
          <a:lstStyle/>
          <a:p>
            <a:r>
              <a:rPr lang="en-US" dirty="0" smtClean="0"/>
              <a:t>These groups participated in numerous types of support for each situation, especially since the relationship between the corporate entities and state administrations may focus on different concerns than that of their civilian populations.</a:t>
            </a:r>
          </a:p>
          <a:p>
            <a:r>
              <a:rPr lang="en-US" dirty="0" smtClean="0"/>
              <a:t>In Africa, groups such as the Catholic Relief Services served as watch dog warning against environmental degradation and addressing human rights concerns with the Chad-Cameroon Pipeline.</a:t>
            </a:r>
          </a:p>
          <a:p>
            <a:r>
              <a:rPr lang="en-US" dirty="0" smtClean="0"/>
              <a:t>In the US, NARF (Native American Rights Fund), provided assistance to the Sioux communities seeking legal recourse for the conflict of the DAPL.</a:t>
            </a:r>
            <a:endParaRPr lang="en-US" dirty="0"/>
          </a:p>
        </p:txBody>
      </p:sp>
    </p:spTree>
    <p:extLst>
      <p:ext uri="{BB962C8B-B14F-4D97-AF65-F5344CB8AC3E}">
        <p14:creationId xmlns:p14="http://schemas.microsoft.com/office/powerpoint/2010/main" val="860458556"/>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TM10001106[[fn=Badge]]</Template>
  <TotalTime>664</TotalTime>
  <Words>1543</Words>
  <Application>Microsoft Office PowerPoint</Application>
  <PresentationFormat>Custom</PresentationFormat>
  <Paragraphs>102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Badge</vt:lpstr>
      <vt:lpstr>Dakota &amp;  Cameroon-Chad Pipeline Projects</vt:lpstr>
      <vt:lpstr>Research objectives</vt:lpstr>
      <vt:lpstr>Chad-Cameroon Petroleum Development and Pipeline Project</vt:lpstr>
      <vt:lpstr>Cameroon’s Involvement</vt:lpstr>
      <vt:lpstr>The Layout</vt:lpstr>
      <vt:lpstr>Dakota Access Pipeline (DAPL)</vt:lpstr>
      <vt:lpstr>DAPL Geography</vt:lpstr>
      <vt:lpstr>The Pipelines and the Elite Approach</vt:lpstr>
      <vt:lpstr>Elite Approach - DAPL</vt:lpstr>
      <vt:lpstr>Elite Approach - DAPL</vt:lpstr>
      <vt:lpstr>Elite Approach - DAPL</vt:lpstr>
      <vt:lpstr>Chad-Cameroon Pipeline – Elite Approach </vt:lpstr>
      <vt:lpstr>Chad-Cameroon Pipeline – Elite Approach </vt:lpstr>
      <vt:lpstr>Chad-Cameroon Pipeline – Elite Approach </vt:lpstr>
      <vt:lpstr>Political action- DAPL</vt:lpstr>
      <vt:lpstr>Political action– Chad-Cameroon </vt:lpstr>
      <vt:lpstr>Political action– Chad-Cameroon </vt:lpstr>
      <vt:lpstr>NGOs &amp; IGOs</vt:lpstr>
      <vt:lpstr>NGOs &amp; IGOs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Dakota &amp; Cameroon-Chad Pipeline Projects</dc:title>
  <dc:creator>W. Chase Pope</dc:creator>
  <cp:lastModifiedBy>Jaclyn Bunch</cp:lastModifiedBy>
  <cp:revision>35</cp:revision>
  <dcterms:created xsi:type="dcterms:W3CDTF">2017-11-14T18:23:14Z</dcterms:created>
  <dcterms:modified xsi:type="dcterms:W3CDTF">2017-11-15T22:43:16Z</dcterms:modified>
</cp:coreProperties>
</file>