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065" autoAdjust="0"/>
  </p:normalViewPr>
  <p:slideViewPr>
    <p:cSldViewPr snapToGrid="0">
      <p:cViewPr varScale="1">
        <p:scale>
          <a:sx n="54" d="100"/>
          <a:sy n="54" d="100"/>
        </p:scale>
        <p:origin x="13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DE879-EFAD-408F-BD64-5F42F5BCF43C}"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C382F-D331-454C-BA3B-9E0A40C4BA81}" type="slidenum">
              <a:rPr lang="en-US" smtClean="0"/>
              <a:t>‹#›</a:t>
            </a:fld>
            <a:endParaRPr lang="en-US"/>
          </a:p>
        </p:txBody>
      </p:sp>
    </p:spTree>
    <p:extLst>
      <p:ext uri="{BB962C8B-B14F-4D97-AF65-F5344CB8AC3E}">
        <p14:creationId xmlns:p14="http://schemas.microsoft.com/office/powerpoint/2010/main" val="221497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world continues to advance technologically and this results in another level of interaction among the audience and the media figures. This relationship is referred to as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relationship and is always one-sided because hence can easily influence an adolescent’s development, function and maintenance. High school students are always involved in social media because as stated by Bond (2016), American adolescents spend more than one hour on social media every day. This can interfere with their behavior and interpersonal abilities. The qualitative study will aim in exploring the effects of PSR on adolescents’ emotional interpersonal abilities. The topic is essential because social media has added another level of interaction between celebrities and adolescents and needs to be examined on how it affects their interpersonal capabilities. Therefore, the social cognitive theory will help in explaining the topic.</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2</a:t>
            </a:fld>
            <a:endParaRPr lang="en-US"/>
          </a:p>
        </p:txBody>
      </p:sp>
    </p:spTree>
    <p:extLst>
      <p:ext uri="{BB962C8B-B14F-4D97-AF65-F5344CB8AC3E}">
        <p14:creationId xmlns:p14="http://schemas.microsoft.com/office/powerpoint/2010/main" val="310575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interaction indicates how the audience relates with their media figures. Therefore, as stated by Yuan et al. (2019), PSI is prevalent in the social network landscape such as Twitter, Instagram and Facebook. Most adolescents are on these social media sites. Considering that companies have recognized the impacts of PSI on adolescents they have used it in promoting their products especially fashion designs. Similarly, another research by Gleason et al. (2017), claimed that fictional social interactions are developed by PSI which is unconvincing in intervening physical associations that are essential in social development. however, Dibble et al. (2016) suggested that PSI is intended to bring an imagination to the individuals when they are involved in the context making them feel as if they are in a real relationship. Also (Bond, 2020) added that PSI creates a ground for reducing prejudices as it develops a critical experience for the other group. Although people can dislike that celebrity they are attached to and detach from those they love, likeability and PSI are always together (Cohen et al., 2021). Similarly, it is found that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experiences are developed by ego because it creates an association with media figures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Riles &amp; Adams, 2020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3</a:t>
            </a:fld>
            <a:endParaRPr lang="en-US"/>
          </a:p>
        </p:txBody>
      </p:sp>
    </p:spTree>
    <p:extLst>
      <p:ext uri="{BB962C8B-B14F-4D97-AF65-F5344CB8AC3E}">
        <p14:creationId xmlns:p14="http://schemas.microsoft.com/office/powerpoint/2010/main" val="25709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Social media plays an essential role in PSI development.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Kurtin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et al. (2018), used YouTube as an example indicating that it creates a stand for teenagers to express their emotional abilities and attitudes towards life. However,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Rihl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&amp; Wegener (2019) emphasized that teenagers will have to first create a YouTube channel and to allow them to upload videos and interact through comments. Also,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Stehr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et al. (2015) argued that PSI affects people’s political perception since they tend to agree with their celeb leaders. This argument was supported by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Cohen&amp; Holbert (2018) that political PSR influences teenagers as they offer them artisan knowledge. romantic attachments are also part of the effects of PSI as stated by Erickson et al. (2018) because teenagers can realize and express their romance. However, strong PSR has direct effects on teenager’s breakup when the celebrity is involved in a scandal (Hu, 2016). Similarly,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Ellithorpe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&amp; Brookes (2018) added that experiencing spoilers and confidence increases pleasure and reduces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breakup especially when the movie film has ended.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4</a:t>
            </a:fld>
            <a:endParaRPr lang="en-US"/>
          </a:p>
        </p:txBody>
      </p:sp>
    </p:spTree>
    <p:extLst>
      <p:ext uri="{BB962C8B-B14F-4D97-AF65-F5344CB8AC3E}">
        <p14:creationId xmlns:p14="http://schemas.microsoft.com/office/powerpoint/2010/main" val="121429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study used a qualitative research method and data was collected online through the use of google forms. Online collection of data was essential to allow as many participants as possible to participate in the study. Similarly, Dorman High School was selected because of its diversity in population and geographic location because it is the situation in the middle-income region where participants involved would yield the best results. The sample population was 316 students of varying gender. Almost all races were included in the study. The qualitative survey questions comprised of three parts, one focused on the general life of a teenager with the use of different media sources and the second part focused on the interaction abilities with their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favorite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media celebrities and finally the emotional abilities. The research question to be answered is: How does interaction in a personal relationship with media celebrities impact adolescents’ emotional, interpersonal abilities?</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5</a:t>
            </a:fld>
            <a:endParaRPr lang="en-US"/>
          </a:p>
        </p:txBody>
      </p:sp>
    </p:spTree>
    <p:extLst>
      <p:ext uri="{BB962C8B-B14F-4D97-AF65-F5344CB8AC3E}">
        <p14:creationId xmlns:p14="http://schemas.microsoft.com/office/powerpoint/2010/main" val="189548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findings of the study answered the research questions in different ways. Therefore, 75 per cent of the teenagers reported using more than two hours in media channels such as social media and other streaming sites. Moreover, the study also found that twenty per cent of the participants used between one to five minutes on traditional media channels such as television while the other fifty per cent spend at least thirty minutes.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Favourite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celebrities were many but ten were reported frequently including Remi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Badder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and Kevin Gates. While students followed their celebrities on social media and liked to watch them on television 90% followed the celebrity on Twitter. Also, the interaction occurs when the majority of the students viewed their celebrities as themselves and felt connected with the media figure.</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6</a:t>
            </a:fld>
            <a:endParaRPr lang="en-US"/>
          </a:p>
        </p:txBody>
      </p:sp>
    </p:spTree>
    <p:extLst>
      <p:ext uri="{BB962C8B-B14F-4D97-AF65-F5344CB8AC3E}">
        <p14:creationId xmlns:p14="http://schemas.microsoft.com/office/powerpoint/2010/main" val="77962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social cognitive theory fits in the study because adolescents are in their active part of the development and thus can easily change their behaviors. Therefore, it indicates that social environment, reasoning and behavior are in continuous association. Lim et al. (2020) stated that the theory is explained as the stimulus of people experiences, the activities of other individuals and the ecological conditions on people health behaviors. Therefore, social association and PSI designates to be following a social cognitive approach in addressing individuals reasoning activities thus since teenagers perceive media figures as themselves it leads to more attachment. Celebrities are also considered as friends and this can result in aggravating emotional interpersonal capabilities. The study implies that adolescents cannot be satisfied resulting in a decrease in interpersonal capability such as growth in personal associations.</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7</a:t>
            </a:fld>
            <a:endParaRPr lang="en-US"/>
          </a:p>
        </p:txBody>
      </p:sp>
    </p:spTree>
    <p:extLst>
      <p:ext uri="{BB962C8B-B14F-4D97-AF65-F5344CB8AC3E}">
        <p14:creationId xmlns:p14="http://schemas.microsoft.com/office/powerpoint/2010/main" val="234801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study approves those emotional interpersonal abilities is affected by PSI because, despite its leading to adolescents evading in-person association, the behaviors are considered as a method of dealing with growth variations and thus not entirely harmful because of their prescriptive nature. Also, with the increased development of social networking sites, being part of the PSR is becoming easier because many individuals are connected with media celebrities. Similarly, recognizing PSR will help individuals in viewing the effects and reassess the methods they can interact with media figure. The study had a limitation of using participants from one school hence resulting in environmental and geographical effects on results.</a:t>
            </a:r>
          </a:p>
          <a:p>
            <a:endParaRPr lang="en-US" dirty="0"/>
          </a:p>
        </p:txBody>
      </p:sp>
      <p:sp>
        <p:nvSpPr>
          <p:cNvPr id="4" name="Slide Number Placeholder 3"/>
          <p:cNvSpPr>
            <a:spLocks noGrp="1"/>
          </p:cNvSpPr>
          <p:nvPr>
            <p:ph type="sldNum" sz="quarter" idx="5"/>
          </p:nvPr>
        </p:nvSpPr>
        <p:spPr/>
        <p:txBody>
          <a:bodyPr/>
          <a:lstStyle/>
          <a:p>
            <a:fld id="{622C382F-D331-454C-BA3B-9E0A40C4BA81}" type="slidenum">
              <a:rPr lang="en-US" smtClean="0"/>
              <a:t>8</a:t>
            </a:fld>
            <a:endParaRPr lang="en-US"/>
          </a:p>
        </p:txBody>
      </p:sp>
    </p:spTree>
    <p:extLst>
      <p:ext uri="{BB962C8B-B14F-4D97-AF65-F5344CB8AC3E}">
        <p14:creationId xmlns:p14="http://schemas.microsoft.com/office/powerpoint/2010/main" val="84950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98C4B0-2020-497C-B0E1-BBCF40104208}" type="datetimeFigureOut">
              <a:rPr lang="en-US" smtClean="0"/>
              <a:t>6/23/2021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7AB120E-36FD-447A-91EC-B0A5A07FA02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095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8C4B0-2020-497C-B0E1-BBCF40104208}"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B120E-36FD-447A-91EC-B0A5A07FA02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860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8C4B0-2020-497C-B0E1-BBCF40104208}"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B120E-36FD-447A-91EC-B0A5A07FA02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67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8C4B0-2020-497C-B0E1-BBCF40104208}"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B120E-36FD-447A-91EC-B0A5A07FA02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513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8C4B0-2020-497C-B0E1-BBCF40104208}"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B120E-36FD-447A-91EC-B0A5A07FA02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504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98C4B0-2020-497C-B0E1-BBCF40104208}"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B120E-36FD-447A-91EC-B0A5A07FA02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424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98C4B0-2020-497C-B0E1-BBCF40104208}"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B120E-36FD-447A-91EC-B0A5A07FA02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970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98C4B0-2020-497C-B0E1-BBCF40104208}"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B120E-36FD-447A-91EC-B0A5A07FA02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140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8C4B0-2020-497C-B0E1-BBCF40104208}"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B120E-36FD-447A-91EC-B0A5A07FA026}" type="slidenum">
              <a:rPr lang="en-US" smtClean="0"/>
              <a:t>‹#›</a:t>
            </a:fld>
            <a:endParaRPr lang="en-US"/>
          </a:p>
        </p:txBody>
      </p:sp>
    </p:spTree>
    <p:extLst>
      <p:ext uri="{BB962C8B-B14F-4D97-AF65-F5344CB8AC3E}">
        <p14:creationId xmlns:p14="http://schemas.microsoft.com/office/powerpoint/2010/main" val="373808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98C4B0-2020-497C-B0E1-BBCF40104208}"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B120E-36FD-447A-91EC-B0A5A07FA02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59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C98C4B0-2020-497C-B0E1-BBCF40104208}" type="datetimeFigureOut">
              <a:rPr lang="en-US" smtClean="0"/>
              <a:t>6/23/2021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7AB120E-36FD-447A-91EC-B0A5A07FA02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560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C98C4B0-2020-497C-B0E1-BBCF40104208}" type="datetimeFigureOut">
              <a:rPr lang="en-US" smtClean="0"/>
              <a:t>6/23/2021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7AB120E-36FD-447A-91EC-B0A5A07FA02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535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11/hcre.12063" TargetMode="External"/><Relationship Id="rId2" Type="http://schemas.openxmlformats.org/officeDocument/2006/relationships/hyperlink" Target="https://doi.org/10.1080/15205436.2020.1839102" TargetMode="External"/><Relationship Id="rId1" Type="http://schemas.openxmlformats.org/officeDocument/2006/relationships/slideLayout" Target="../slideLayouts/slideLayout2.xml"/><Relationship Id="rId4" Type="http://schemas.openxmlformats.org/officeDocument/2006/relationships/hyperlink" Target="https://psycnet.apa.org/doi/10.1037/ppm000013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3389/fpsyg.2017.00255" TargetMode="External"/><Relationship Id="rId2" Type="http://schemas.openxmlformats.org/officeDocument/2006/relationships/hyperlink" Target="https://doi.org/10.1093/ct/qtx006" TargetMode="External"/><Relationship Id="rId1" Type="http://schemas.openxmlformats.org/officeDocument/2006/relationships/slideLayout" Target="../slideLayouts/slideLayout2.xml"/><Relationship Id="rId4" Type="http://schemas.openxmlformats.org/officeDocument/2006/relationships/hyperlink" Target="https://psycnet.apa.org/doi/10.1037/ppm000006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1354856517736976" TargetMode="External"/><Relationship Id="rId2" Type="http://schemas.openxmlformats.org/officeDocument/2006/relationships/hyperlink" Target="https://doi.org/10.1080/15213269.2020.181112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77/0093650218759446" TargetMode="External"/><Relationship Id="rId2" Type="http://schemas.openxmlformats.org/officeDocument/2006/relationships/hyperlink" Target="https://doi.org/10.1177/009365021990063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E7A4-C049-41B4-9134-04B45E2DDA7C}"/>
              </a:ext>
            </a:extLst>
          </p:cNvPr>
          <p:cNvSpPr>
            <a:spLocks noGrp="1"/>
          </p:cNvSpPr>
          <p:nvPr>
            <p:ph type="ctrTitle"/>
          </p:nvPr>
        </p:nvSpPr>
        <p:spPr/>
        <p:txBody>
          <a:bodyPr>
            <a:normAutofit fontScale="90000"/>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Effects of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Relationships on Adolescents Emotional Interpersonal Abilities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E74508D4-F614-4BF6-A8D9-59D0A5A819FD}"/>
              </a:ext>
            </a:extLst>
          </p:cNvPr>
          <p:cNvSpPr>
            <a:spLocks noGrp="1"/>
          </p:cNvSpPr>
          <p:nvPr>
            <p:ph type="subTitle"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Institutional Affiliations</a:t>
            </a:r>
          </a:p>
          <a:p>
            <a:r>
              <a:rPr lang="en-US" dirty="0">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104807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C05-32F0-4DE4-B831-23AF24F2576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p>
        </p:txBody>
      </p:sp>
      <p:sp>
        <p:nvSpPr>
          <p:cNvPr id="3" name="Content Placeholder 2">
            <a:extLst>
              <a:ext uri="{FF2B5EF4-FFF2-40B4-BE49-F238E27FC236}">
                <a16:creationId xmlns:a16="http://schemas.microsoft.com/office/drawing/2014/main" id="{24223911-1A82-42A4-82D6-A58C9BED85AA}"/>
              </a:ext>
            </a:extLst>
          </p:cNvPr>
          <p:cNvSpPr>
            <a:spLocks noGrp="1"/>
          </p:cNvSpPr>
          <p:nvPr>
            <p:ph idx="1"/>
          </p:nvPr>
        </p:nvSpPr>
        <p:spPr/>
        <p:txBody>
          <a:bodyPr>
            <a:normAutofit fontScale="25000" lnSpcReduction="20000"/>
          </a:bodyPr>
          <a:lstStyle/>
          <a:p>
            <a:pPr marL="457200" marR="0" indent="-457200">
              <a:lnSpc>
                <a:spcPct val="200000"/>
              </a:lnSpc>
              <a:spcBef>
                <a:spcPts val="0"/>
              </a:spcBef>
              <a:spcAft>
                <a:spcPts val="800"/>
              </a:spcAft>
            </a:pPr>
            <a:r>
              <a:rPr lang="en-US"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Cohen, E. L., Myrick, J. G., &amp; </a:t>
            </a:r>
            <a:r>
              <a:rPr lang="en-US" sz="8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Hoffner</a:t>
            </a:r>
            <a:r>
              <a:rPr lang="en-US"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 (2021). The effects of celebrity silence breakers: Liking and </a:t>
            </a:r>
            <a:r>
              <a:rPr lang="en-US" sz="8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relationship strength interact to predict the social influence of celebrities’ sexual harassment allegations. </a:t>
            </a:r>
            <a:r>
              <a:rPr lang="en-US" sz="8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Mass Communication and Society</a:t>
            </a:r>
            <a:r>
              <a:rPr lang="en-US"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r>
              <a:rPr lang="en-US"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288-313. </a:t>
            </a:r>
            <a:r>
              <a:rPr lang="en-US" sz="8000" u="sng" dirty="0">
                <a:solidFill>
                  <a:srgbClr val="10147E"/>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https://doi.org/10.1080/15205436.2020.1839102</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Dibble, J. L., Hartmann, T., &amp; </a:t>
            </a:r>
            <a:r>
              <a:rPr lang="en-US" sz="8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Rosaen</a:t>
            </a: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F. (2016). </a:t>
            </a:r>
            <a:r>
              <a:rPr lang="en-US" sz="8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interaction and </a:t>
            </a:r>
            <a:r>
              <a:rPr lang="en-US" sz="8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 Conceptual clarification and a critical assessment of measures. </a:t>
            </a:r>
            <a:r>
              <a:rPr lang="en-US" sz="80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Human Communication Research</a:t>
            </a: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42</a:t>
            </a:r>
            <a:r>
              <a:rPr lang="en-US" sz="8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 21-44. </a:t>
            </a:r>
            <a:r>
              <a:rPr lang="en-US" sz="8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dirty="0">
                <a:solidFill>
                  <a:srgbClr val="006FB7"/>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https://doi.org/10.1111/hcre.12063</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8000" u="sng"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Ellithorpe</a:t>
            </a:r>
            <a:r>
              <a:rPr lang="en-US" sz="8000" u="sng"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 E., &amp; Brookes</a:t>
            </a:r>
            <a:r>
              <a:rPr lang="en-US" sz="8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 E. (2018). I didn’t see that coming: Spoilers, fan theories, and their influence on enjoyment and </a:t>
            </a:r>
            <a:r>
              <a:rPr lang="en-US" sz="8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8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breakup distress during a series finale. </a:t>
            </a:r>
            <a:r>
              <a:rPr lang="en-US" sz="8000"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Psychology of Popular Media Culture, 7</a:t>
            </a:r>
            <a:r>
              <a:rPr lang="en-US" sz="8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 250–263. </a:t>
            </a:r>
            <a:r>
              <a:rPr lang="en-US" sz="8000" u="sng" dirty="0">
                <a:solidFill>
                  <a:srgbClr val="2C72B7"/>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https://doi.org/10.1037/ppm0000134</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562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84C1-A572-40D8-9D27-1B23E7F6DA2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endParaRPr lang="en-US" dirty="0"/>
          </a:p>
        </p:txBody>
      </p:sp>
      <p:sp>
        <p:nvSpPr>
          <p:cNvPr id="3" name="Content Placeholder 2">
            <a:extLst>
              <a:ext uri="{FF2B5EF4-FFF2-40B4-BE49-F238E27FC236}">
                <a16:creationId xmlns:a16="http://schemas.microsoft.com/office/drawing/2014/main" id="{62F0CC3F-FBB0-48E2-BFE3-72101F25E877}"/>
              </a:ext>
            </a:extLst>
          </p:cNvPr>
          <p:cNvSpPr>
            <a:spLocks noGrp="1"/>
          </p:cNvSpPr>
          <p:nvPr>
            <p:ph idx="1"/>
          </p:nvPr>
        </p:nvSpPr>
        <p:spPr/>
        <p:txBody>
          <a:bodyPr>
            <a:normAutofit fontScale="70000" lnSpcReduction="20000"/>
          </a:bodyPr>
          <a:lstStyle/>
          <a:p>
            <a:pPr marL="457200" marR="0" indent="-45720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Erickson, S. E., Harrison, K., &amp; Dal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Cin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(2018). Toward a multi-dimensional model of adolescent romantic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attachment.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Communication Theory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 376-399. </a:t>
            </a:r>
            <a:r>
              <a:rPr lang="en-US" sz="1800" u="sng" dirty="0">
                <a:solidFill>
                  <a:srgbClr val="006FB7"/>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https://doi.org/10.1093/ct/qtx006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Gleason,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 R.,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Theran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 &amp; Newberg, E. M. (2017).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interactions and relationships in early adolescence.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Frontiers in 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255.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https://doi.org/10.3389/fpsyg.2017.00255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Hu, M. (2016). The influence of a scandal on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interaction, and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breakup.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Psychology of Popular Media Culture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 217. </a:t>
            </a:r>
            <a:r>
              <a:rPr lang="en-US" sz="1800" u="sng" dirty="0">
                <a:solidFill>
                  <a:srgbClr val="2C72B7"/>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https://doi.org/10.1037/ppm0000068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u="sng"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Kurtin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 S., O'Brien, N., Roy, D., &amp; Dam, L. (2018). The development of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interaction relationships on YouTube.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Journal of Social Media in Society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 233-252. https://www.thejsms.org/index.php/TSMRI/article/viewFile/304/160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765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BFCE-3FD2-4A3D-A811-AF76FDF24F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endParaRPr lang="en-US" dirty="0"/>
          </a:p>
        </p:txBody>
      </p:sp>
      <p:sp>
        <p:nvSpPr>
          <p:cNvPr id="3" name="Content Placeholder 2">
            <a:extLst>
              <a:ext uri="{FF2B5EF4-FFF2-40B4-BE49-F238E27FC236}">
                <a16:creationId xmlns:a16="http://schemas.microsoft.com/office/drawing/2014/main" id="{81CFAEAC-85BC-419C-8288-61DBAC803BF9}"/>
              </a:ext>
            </a:extLst>
          </p:cNvPr>
          <p:cNvSpPr>
            <a:spLocks noGrp="1"/>
          </p:cNvSpPr>
          <p:nvPr>
            <p:ph idx="1"/>
          </p:nvPr>
        </p:nvSpPr>
        <p:spPr/>
        <p:txBody>
          <a:bodyPr>
            <a:normAutofit fontScale="85000" lnSpcReduction="10000"/>
          </a:bodyPr>
          <a:lstStyle/>
          <a:p>
            <a:pPr marL="457200" marR="0" indent="-45720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Lim, J. S., Choe, M. J., Zhang, J., &amp; Noh, G. Y. (2020). The role of wishful identification, emotional engagement, and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relationships in repeated viewing of live-streaming games: A social cognitive theory perspective.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Computers in Human Behavior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108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106327.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Riles, J. M., &amp; Adams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 (2020). Me, myself, and my mediated ties: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experiences as an ego-driven process.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 Psychology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1-22. </a:t>
            </a:r>
            <a:r>
              <a:rPr lang="en-US" sz="1800" u="sng" dirty="0">
                <a:solidFill>
                  <a:srgbClr val="10147E"/>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https://doi.org/10.1080/15213269.2020.1811124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u="sng"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Rihl</a:t>
            </a:r>
            <a:r>
              <a:rPr lang="en-US" sz="1800"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&amp; Wegener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C. (2019). YouTube celebrities and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interaction: Using feedback channels in mediatized relationships.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Convergence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25</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 554-566. </a:t>
            </a:r>
            <a:r>
              <a:rPr lang="en-US" sz="1800" u="sng" dirty="0">
                <a:solidFill>
                  <a:srgbClr val="006A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https://doi.org/10.1177/1354856517736976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642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C33B-9123-4723-A3E2-668559466A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endParaRPr lang="en-US" dirty="0"/>
          </a:p>
        </p:txBody>
      </p:sp>
      <p:sp>
        <p:nvSpPr>
          <p:cNvPr id="3" name="Content Placeholder 2">
            <a:extLst>
              <a:ext uri="{FF2B5EF4-FFF2-40B4-BE49-F238E27FC236}">
                <a16:creationId xmlns:a16="http://schemas.microsoft.com/office/drawing/2014/main" id="{424373F1-8F85-4BE4-9409-24B13CE75713}"/>
              </a:ext>
            </a:extLst>
          </p:cNvPr>
          <p:cNvSpPr>
            <a:spLocks noGrp="1"/>
          </p:cNvSpPr>
          <p:nvPr>
            <p:ph idx="1"/>
          </p:nvPr>
        </p:nvSpPr>
        <p:spPr/>
        <p:txBody>
          <a:bodyPr>
            <a:normAutofit fontScale="62500" lnSpcReduction="20000"/>
          </a:bodyPr>
          <a:lstStyle/>
          <a:p>
            <a:pPr marL="457200" marR="0" indent="-457200">
              <a:lnSpc>
                <a:spcPct val="200000"/>
              </a:lnSpc>
              <a:spcBef>
                <a:spcPts val="0"/>
              </a:spcBef>
              <a:spcAft>
                <a:spcPts val="800"/>
              </a:spcAft>
            </a:pPr>
            <a:r>
              <a:rPr lang="en-US" sz="2800" u="sng"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Stehr</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 Roessler, P., Leissner, L., &amp;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Schoenhardt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F. (2015).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Opinion Leadership Media Personalities' Influence within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 Theoretical Conceptualization and Preliminary Results. </a:t>
            </a:r>
            <a:r>
              <a:rPr lang="en-US" sz="2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Communication (19328036)</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9</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Yuan, C. L., Moon, H., Kim, K. H., &amp; Wang, S. (2019). The influence of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 in fashion web on customer equity. </a:t>
            </a:r>
            <a:r>
              <a:rPr lang="en-US" sz="2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Journal of Business Research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084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6F77-707F-434F-BE76-730AD681FE3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Justification</a:t>
            </a:r>
          </a:p>
        </p:txBody>
      </p:sp>
      <p:sp>
        <p:nvSpPr>
          <p:cNvPr id="3" name="Content Placeholder 2">
            <a:extLst>
              <a:ext uri="{FF2B5EF4-FFF2-40B4-BE49-F238E27FC236}">
                <a16:creationId xmlns:a16="http://schemas.microsoft.com/office/drawing/2014/main" id="{290E5340-DD64-48FA-819E-DEB12ABD2289}"/>
              </a:ext>
            </a:extLst>
          </p:cNvPr>
          <p:cNvSpPr>
            <a:spLocks noGrp="1"/>
          </p:cNvSpPr>
          <p:nvPr>
            <p:ph idx="1"/>
          </p:nvPr>
        </p:nvSpPr>
        <p:spPr>
          <a:xfrm>
            <a:off x="838200" y="1825625"/>
            <a:ext cx="7025640" cy="4351338"/>
          </a:xfrm>
        </p:spPr>
        <p:txBody>
          <a:bodyPr>
            <a:normAutofit fontScale="85000" lnSpcReduction="20000"/>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Advancement in technology has resulted in significant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interaction among high school students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interactions influence adolescent’s growth behaviors when dealing with the changing situations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Typical American adolescent uses over one hour in social media every day (Bond, 2016)</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study aims to explore the consequences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relationship development and impacts on adolescents’ emotional interpersonal abilities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topic is important because social media has added another level of interaction among celebrities and adolescents</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Social cognitive theory is used because it explains the influence of individuals experiences</a:t>
            </a:r>
          </a:p>
          <a:p>
            <a:endParaRPr lang="en-US" dirty="0"/>
          </a:p>
        </p:txBody>
      </p:sp>
      <p:pic>
        <p:nvPicPr>
          <p:cNvPr id="5" name="Picture 4">
            <a:extLst>
              <a:ext uri="{FF2B5EF4-FFF2-40B4-BE49-F238E27FC236}">
                <a16:creationId xmlns:a16="http://schemas.microsoft.com/office/drawing/2014/main" id="{D3C564BE-0F31-4B9F-907D-A58E412B2D2C}"/>
              </a:ext>
            </a:extLst>
          </p:cNvPr>
          <p:cNvPicPr>
            <a:picLocks noChangeAspect="1"/>
          </p:cNvPicPr>
          <p:nvPr/>
        </p:nvPicPr>
        <p:blipFill>
          <a:blip r:embed="rId3"/>
          <a:stretch>
            <a:fillRect/>
          </a:stretch>
        </p:blipFill>
        <p:spPr>
          <a:xfrm>
            <a:off x="7863840" y="2011680"/>
            <a:ext cx="4328160" cy="4041802"/>
          </a:xfrm>
          <a:prstGeom prst="rect">
            <a:avLst/>
          </a:prstGeom>
        </p:spPr>
      </p:pic>
    </p:spTree>
    <p:extLst>
      <p:ext uri="{BB962C8B-B14F-4D97-AF65-F5344CB8AC3E}">
        <p14:creationId xmlns:p14="http://schemas.microsoft.com/office/powerpoint/2010/main" val="326862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8289-A395-4EBB-8A38-6EFBCDB5614A}"/>
              </a:ext>
            </a:extLst>
          </p:cNvPr>
          <p:cNvSpPr>
            <a:spLocks noGrp="1"/>
          </p:cNvSpPr>
          <p:nvPr>
            <p:ph type="title"/>
          </p:nvPr>
        </p:nvSpPr>
        <p:spPr>
          <a:xfrm>
            <a:off x="1294362" y="334113"/>
            <a:ext cx="9603275" cy="1049235"/>
          </a:xfrm>
        </p:spPr>
        <p:txBody>
          <a:bodyPr/>
          <a:lstStyle/>
          <a:p>
            <a:pPr algn="ctr"/>
            <a:r>
              <a:rPr lang="en-US" dirty="0">
                <a:latin typeface="Times New Roman" panose="02020603050405020304" pitchFamily="18" charset="0"/>
                <a:cs typeface="Times New Roman" panose="02020603050405020304" pitchFamily="18" charset="0"/>
              </a:rPr>
              <a:t>Literature Review</a:t>
            </a:r>
          </a:p>
        </p:txBody>
      </p:sp>
      <p:sp>
        <p:nvSpPr>
          <p:cNvPr id="3" name="Content Placeholder 2">
            <a:extLst>
              <a:ext uri="{FF2B5EF4-FFF2-40B4-BE49-F238E27FC236}">
                <a16:creationId xmlns:a16="http://schemas.microsoft.com/office/drawing/2014/main" id="{B3CA568F-DB05-4ABF-8F08-87E49B368534}"/>
              </a:ext>
            </a:extLst>
          </p:cNvPr>
          <p:cNvSpPr>
            <a:spLocks noGrp="1"/>
          </p:cNvSpPr>
          <p:nvPr>
            <p:ph idx="1"/>
          </p:nvPr>
        </p:nvSpPr>
        <p:spPr>
          <a:xfrm>
            <a:off x="129539" y="1093933"/>
            <a:ext cx="11932920" cy="4670133"/>
          </a:xfrm>
        </p:spPr>
        <p:txBody>
          <a:bodyPr>
            <a:normAutofit fontScale="25000" lnSpcReduction="20000"/>
          </a:bodyPr>
          <a:lstStyle/>
          <a:p>
            <a:pPr marL="0" marR="0">
              <a:lnSpc>
                <a:spcPct val="107000"/>
              </a:lnSpc>
              <a:spcBef>
                <a:spcPts val="0"/>
              </a:spcBef>
              <a:spcAft>
                <a:spcPts val="800"/>
              </a:spcAft>
            </a:pP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interactions are particularly predominant in the social network landscape (</a:t>
            </a:r>
            <a:r>
              <a:rPr lang="en-US" sz="9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Yuan et al., 2019)</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Organizations have realized the effects of PSI on adolescents hence using it in marketing procedures</a:t>
            </a:r>
          </a:p>
          <a:p>
            <a:pPr marL="0" marR="0">
              <a:lnSpc>
                <a:spcPct val="107000"/>
              </a:lnSpc>
              <a:spcBef>
                <a:spcPts val="0"/>
              </a:spcBef>
              <a:spcAft>
                <a:spcPts val="800"/>
              </a:spcAf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Fictional social interactions are improbable in intervening physical relationship which is important in social growth (</a:t>
            </a:r>
            <a:r>
              <a:rPr lang="en-US" sz="9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Gleason et al., 2017</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When an individual is involved in the PSI context it intends to developed imagination (Dibble et al., 2016)</a:t>
            </a:r>
          </a:p>
          <a:p>
            <a:pPr marL="0" marR="0">
              <a:lnSpc>
                <a:spcPct val="107000"/>
              </a:lnSpc>
              <a:spcBef>
                <a:spcPts val="0"/>
              </a:spcBef>
              <a:spcAft>
                <a:spcPts val="800"/>
              </a:spcAf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Bond (2020) argued that PSI is the foundation of prejudice decrease because of the experience it creates on arbitrated outgroups</a:t>
            </a:r>
          </a:p>
          <a:p>
            <a:pPr marL="0" marR="0">
              <a:lnSpc>
                <a:spcPct val="107000"/>
              </a:lnSpc>
              <a:spcBef>
                <a:spcPts val="0"/>
              </a:spcBef>
              <a:spcAft>
                <a:spcPts val="800"/>
              </a:spcAft>
              <a:tabLst>
                <a:tab pos="676275" algn="l"/>
              </a:tabLs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Cohen et al. (2021) found that likeability and PSI go </a:t>
            </a:r>
            <a:r>
              <a:rPr lang="en-US" sz="9600" dirty="0" smtClean="0">
                <a:effectLst/>
                <a:latin typeface="Times New Roman" panose="02020603050405020304" pitchFamily="18" charset="0"/>
                <a:ea typeface="Calibri" panose="020F0502020204030204" pitchFamily="34" charset="0"/>
                <a:cs typeface="Times New Roman" panose="02020603050405020304" pitchFamily="18" charset="0"/>
              </a:rPr>
              <a:t>are bound together because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people </a:t>
            </a:r>
            <a:r>
              <a:rPr lang="en-US" sz="9600" dirty="0" smtClean="0">
                <a:effectLst/>
                <a:latin typeface="Times New Roman" panose="02020603050405020304" pitchFamily="18" charset="0"/>
                <a:ea typeface="Calibri" panose="020F0502020204030204" pitchFamily="34" charset="0"/>
                <a:cs typeface="Times New Roman" panose="02020603050405020304" pitchFamily="18" charset="0"/>
              </a:rPr>
              <a:t>may </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dislike their media figure</a:t>
            </a:r>
          </a:p>
          <a:p>
            <a:pPr marL="0" marR="0">
              <a:lnSpc>
                <a:spcPct val="107000"/>
              </a:lnSpc>
              <a:spcBef>
                <a:spcPts val="0"/>
              </a:spcBef>
              <a:spcAft>
                <a:spcPts val="800"/>
              </a:spcAft>
              <a:tabLst>
                <a:tab pos="676275" algn="l"/>
              </a:tabLst>
            </a:pPr>
            <a:r>
              <a:rPr lang="en-US" sz="96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experiences are created by ego since it develops a connection with media figures (</a:t>
            </a:r>
            <a:r>
              <a:rPr lang="en-US" sz="9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Riles &amp; Adams, 2020</a:t>
            </a: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62513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E140-93A2-4C47-8D21-141580397242}"/>
              </a:ext>
            </a:extLst>
          </p:cNvPr>
          <p:cNvSpPr>
            <a:spLocks noGrp="1"/>
          </p:cNvSpPr>
          <p:nvPr>
            <p:ph type="title"/>
          </p:nvPr>
        </p:nvSpPr>
        <p:spPr>
          <a:xfrm>
            <a:off x="1527779" y="301599"/>
            <a:ext cx="9603275" cy="1049235"/>
          </a:xfrm>
        </p:spPr>
        <p:txBody>
          <a:bodyPr>
            <a:normAutofit fontScale="90000"/>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Literature Review Cont.</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4395593-EE7B-4E5A-A86A-D99B2FCD375E}"/>
              </a:ext>
            </a:extLst>
          </p:cNvPr>
          <p:cNvSpPr>
            <a:spLocks noGrp="1"/>
          </p:cNvSpPr>
          <p:nvPr>
            <p:ph idx="1"/>
          </p:nvPr>
        </p:nvSpPr>
        <p:spPr>
          <a:xfrm>
            <a:off x="-121920" y="2057400"/>
            <a:ext cx="8168640" cy="4312919"/>
          </a:xfrm>
        </p:spPr>
        <p:txBody>
          <a:bodyPr>
            <a:normAutofit fontScale="70000" lnSpcReduction="20000"/>
          </a:bodyPr>
          <a:lstStyle/>
          <a:p>
            <a:pPr marL="0" marR="0">
              <a:lnSpc>
                <a:spcPct val="107000"/>
              </a:lnSpc>
              <a:spcBef>
                <a:spcPts val="0"/>
              </a:spcBef>
              <a:spcAft>
                <a:spcPts val="800"/>
              </a:spcAft>
              <a:tabLst>
                <a:tab pos="676275"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YouTube has formed a critical platform for adolescents to present their emotional abilities by opening their channels and create videos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Kurtin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et al., 2018)</a:t>
            </a:r>
          </a:p>
          <a:p>
            <a:pPr marL="0" marR="0">
              <a:lnSpc>
                <a:spcPct val="107000"/>
              </a:lnSpc>
              <a:spcBef>
                <a:spcPts val="0"/>
              </a:spcBef>
              <a:spcAft>
                <a:spcPts val="800"/>
              </a:spcAft>
              <a:tabLst>
                <a:tab pos="676275"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research is supported by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Rihl</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&amp; Wegener (2019), that individuals can upload videos 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Youtube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comment and interact the same way they do physically</a:t>
            </a:r>
          </a:p>
          <a:p>
            <a:pPr marL="0" marR="0">
              <a:lnSpc>
                <a:spcPct val="107000"/>
              </a:lnSpc>
              <a:spcBef>
                <a:spcPts val="0"/>
              </a:spcBef>
              <a:spcAft>
                <a:spcPts val="800"/>
              </a:spcAft>
              <a:tabLst>
                <a:tab pos="676275" algn="l"/>
              </a:tabLs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Stehr</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et al. (2015) claimed that PSI influences individuals political view because they tend to follow the viewpoint of their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leader</a:t>
            </a:r>
          </a:p>
          <a:p>
            <a:pPr marL="0" marR="0">
              <a:lnSpc>
                <a:spcPct val="107000"/>
              </a:lnSpc>
              <a:spcBef>
                <a:spcPts val="0"/>
              </a:spcBef>
              <a:spcAft>
                <a:spcPts val="800"/>
              </a:spcAft>
              <a:tabLst>
                <a:tab pos="676275"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Political PSR has effects on adolescents because it provides them with partisan acquittance in supporting certain policies (</a:t>
            </a:r>
            <a:r>
              <a:rPr lang="en-US" sz="2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Cohen&amp; Holbert, 2018</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tabLst>
                <a:tab pos="676275"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Erickson et al. (2018), stated that interactions with celebrity offer a platform for adolescents to discover and express their romantic and stimulating characters</a:t>
            </a:r>
          </a:p>
          <a:p>
            <a:pPr marL="0" marR="0">
              <a:lnSpc>
                <a:spcPct val="107000"/>
              </a:lnSpc>
              <a:spcBef>
                <a:spcPts val="0"/>
              </a:spcBef>
              <a:spcAft>
                <a:spcPts val="800"/>
              </a:spcAft>
              <a:tabLst>
                <a:tab pos="676275" algn="l"/>
              </a:tabLs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Strong PSR among adolescents results in a robust breakup when the celebrity is involved in a scandal (Hu, 2016)</a:t>
            </a:r>
          </a:p>
          <a:p>
            <a:pPr marL="0" marR="0">
              <a:lnSpc>
                <a:spcPct val="107000"/>
              </a:lnSpc>
              <a:spcBef>
                <a:spcPts val="0"/>
              </a:spcBef>
              <a:spcAft>
                <a:spcPts val="800"/>
              </a:spcAft>
              <a:tabLst>
                <a:tab pos="676275" algn="l"/>
              </a:tabLs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Ellithorpe</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&amp; Brookes (2018) found that experiencing spoilers and confidence increases pleasure and decreases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breakup</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C44ADD84-15BC-47FA-BF8F-44C2C41B9F3B}"/>
              </a:ext>
            </a:extLst>
          </p:cNvPr>
          <p:cNvPicPr>
            <a:picLocks noChangeAspect="1"/>
          </p:cNvPicPr>
          <p:nvPr/>
        </p:nvPicPr>
        <p:blipFill>
          <a:blip r:embed="rId3"/>
          <a:stretch>
            <a:fillRect/>
          </a:stretch>
        </p:blipFill>
        <p:spPr>
          <a:xfrm>
            <a:off x="8168639" y="1935797"/>
            <a:ext cx="4023361" cy="4160203"/>
          </a:xfrm>
          <a:prstGeom prst="rect">
            <a:avLst/>
          </a:prstGeom>
        </p:spPr>
      </p:pic>
    </p:spTree>
    <p:extLst>
      <p:ext uri="{BB962C8B-B14F-4D97-AF65-F5344CB8AC3E}">
        <p14:creationId xmlns:p14="http://schemas.microsoft.com/office/powerpoint/2010/main" val="381180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E1BD-C534-4F0A-80D9-EA92F048673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E4532CF6-19A1-412A-8A53-BDE0CD14A138}"/>
              </a:ext>
            </a:extLst>
          </p:cNvPr>
          <p:cNvSpPr>
            <a:spLocks noGrp="1"/>
          </p:cNvSpPr>
          <p:nvPr>
            <p:ph idx="1"/>
          </p:nvPr>
        </p:nvSpPr>
        <p:spPr/>
        <p:txBody>
          <a:bodyPr>
            <a:normAutofit fontScale="85000" lnSpcReduction="10000"/>
          </a:bodyPr>
          <a:lstStyle/>
          <a:p>
            <a:pPr marL="0" marR="0" algn="ctr">
              <a:lnSpc>
                <a:spcPct val="107000"/>
              </a:lnSpc>
              <a:spcBef>
                <a:spcPts val="0"/>
              </a:spcBef>
              <a:spcAft>
                <a:spcPts val="800"/>
              </a:spcAft>
              <a:tabLst>
                <a:tab pos="67627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qualitative research method will be used in this study because data collected will be based on participants views </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Qualitative surveys will be used to collect data by developing a google form and present to participants to fill</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316 students from Dorman High School will answer the google forms to ensure diversity and enough sample population</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google form questionnaire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had three parts</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namely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first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part;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general questions,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second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focused on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measuring emotional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aspect and the third on the interaction aspect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Research Question: How does interaction in a personal relationship with media celebrities impact adolescents’ emotional, interpersonal abilities?</a:t>
            </a:r>
          </a:p>
          <a:p>
            <a:endParaRPr lang="en-US" dirty="0"/>
          </a:p>
        </p:txBody>
      </p:sp>
    </p:spTree>
    <p:extLst>
      <p:ext uri="{BB962C8B-B14F-4D97-AF65-F5344CB8AC3E}">
        <p14:creationId xmlns:p14="http://schemas.microsoft.com/office/powerpoint/2010/main" val="267877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7A0B-DC18-4DD5-BC8D-59FC59220536}"/>
              </a:ext>
            </a:extLst>
          </p:cNvPr>
          <p:cNvSpPr>
            <a:spLocks noGrp="1"/>
          </p:cNvSpPr>
          <p:nvPr>
            <p:ph type="title"/>
          </p:nvPr>
        </p:nvSpPr>
        <p:spPr>
          <a:xfrm>
            <a:off x="838200" y="-137160"/>
            <a:ext cx="10515600" cy="1066800"/>
          </a:xfrm>
        </p:spPr>
        <p:txBody>
          <a:bodyPr>
            <a:normAutofit fontScale="90000"/>
          </a:bodyPr>
          <a:lstStyle/>
          <a:p>
            <a:pPr marL="0" marR="0" algn="ctr">
              <a:lnSpc>
                <a:spcPct val="107000"/>
              </a:lnSpc>
              <a:spcBef>
                <a:spcPts val="0"/>
              </a:spcBef>
              <a:spcAft>
                <a:spcPts val="800"/>
              </a:spcAft>
              <a:tabLst>
                <a:tab pos="676275"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Data Analysis and Conclusion (Findings)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83FF41-8141-41E6-BC52-13B20871938B}"/>
              </a:ext>
            </a:extLst>
          </p:cNvPr>
          <p:cNvSpPr>
            <a:spLocks noGrp="1"/>
          </p:cNvSpPr>
          <p:nvPr>
            <p:ph idx="1"/>
          </p:nvPr>
        </p:nvSpPr>
        <p:spPr>
          <a:xfrm>
            <a:off x="838200" y="1051561"/>
            <a:ext cx="10515600" cy="3208020"/>
          </a:xfrm>
        </p:spPr>
        <p:txBody>
          <a:bodyPr>
            <a:normAutofit fontScale="92500" lnSpcReduction="10000"/>
          </a:bodyPr>
          <a:lstStyle/>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75% of students spend more than two hours on social media and other streaming sites in a day </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20% spend between 1-5 minutes on television and 50% uses an average of 30 minutes </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 media celebrities were frequently reported to be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favourite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among the participants</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All participants reported to be on at least one social media site and followed their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favourite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celebrity in at least one media site</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75% reported viewing their favorite celebrities to be similar to themselves and 62.5% feel connected with their media figures</a:t>
            </a:r>
          </a:p>
          <a:p>
            <a:endParaRPr lang="en-US" dirty="0"/>
          </a:p>
        </p:txBody>
      </p:sp>
      <p:graphicFrame>
        <p:nvGraphicFramePr>
          <p:cNvPr id="5" name="Table 4">
            <a:extLst>
              <a:ext uri="{FF2B5EF4-FFF2-40B4-BE49-F238E27FC236}">
                <a16:creationId xmlns:a16="http://schemas.microsoft.com/office/drawing/2014/main" id="{5C38E92F-E9E0-45A9-A0A5-BECCD4829E56}"/>
              </a:ext>
            </a:extLst>
          </p:cNvPr>
          <p:cNvGraphicFramePr/>
          <p:nvPr>
            <p:extLst>
              <p:ext uri="{D42A27DB-BD31-4B8C-83A1-F6EECF244321}">
                <p14:modId xmlns:p14="http://schemas.microsoft.com/office/powerpoint/2010/main" val="2481240912"/>
              </p:ext>
            </p:extLst>
          </p:nvPr>
        </p:nvGraphicFramePr>
        <p:xfrm>
          <a:off x="838200" y="4259580"/>
          <a:ext cx="9494520" cy="2598420"/>
        </p:xfrm>
        <a:graphic>
          <a:graphicData uri="http://schemas.openxmlformats.org/drawingml/2006/table">
            <a:tbl>
              <a:tblPr firstRow="1" firstCol="1" bandRow="1">
                <a:tableStyleId>{5C22544A-7EE6-4342-B048-85BDC9FD1C3A}</a:tableStyleId>
              </a:tblPr>
              <a:tblGrid>
                <a:gridCol w="4747260">
                  <a:extLst>
                    <a:ext uri="{9D8B030D-6E8A-4147-A177-3AD203B41FA5}">
                      <a16:colId xmlns:a16="http://schemas.microsoft.com/office/drawing/2014/main" val="4213038143"/>
                    </a:ext>
                  </a:extLst>
                </a:gridCol>
                <a:gridCol w="4747260">
                  <a:extLst>
                    <a:ext uri="{9D8B030D-6E8A-4147-A177-3AD203B41FA5}">
                      <a16:colId xmlns:a16="http://schemas.microsoft.com/office/drawing/2014/main" val="255571428"/>
                    </a:ext>
                  </a:extLst>
                </a:gridCol>
              </a:tblGrid>
              <a:tr h="649605">
                <a:tc>
                  <a:txBody>
                    <a:bodyPr/>
                    <a:lstStyle/>
                    <a:p>
                      <a:pPr marL="0" marR="0" algn="l" fontAlgn="t">
                        <a:lnSpc>
                          <a:spcPct val="200000"/>
                        </a:lnSpc>
                        <a:spcBef>
                          <a:spcPts val="0"/>
                        </a:spcBef>
                        <a:spcAft>
                          <a:spcPts val="0"/>
                        </a:spcAft>
                      </a:pPr>
                      <a:r>
                        <a:rPr lang="en-US" sz="1200" u="none" strike="noStrike" dirty="0">
                          <a:effectLst/>
                        </a:rPr>
                        <a:t>A small fraction is used on my phone/ computer</a:t>
                      </a:r>
                      <a:endParaRPr lang="en-US" sz="1800" b="0" i="0" u="none" strike="noStrike" dirty="0">
                        <a:effectLst/>
                        <a:latin typeface="Arial" panose="020B0604020202020204" pitchFamily="34" charset="0"/>
                      </a:endParaRPr>
                    </a:p>
                  </a:txBody>
                  <a:tcPr marL="68580" marR="68580" marT="9525" marB="0"/>
                </a:tc>
                <a:tc>
                  <a:txBody>
                    <a:bodyPr/>
                    <a:lstStyle/>
                    <a:p>
                      <a:pPr marL="0" marR="0" algn="l" fontAlgn="t">
                        <a:lnSpc>
                          <a:spcPct val="200000"/>
                        </a:lnSpc>
                        <a:spcBef>
                          <a:spcPts val="0"/>
                        </a:spcBef>
                        <a:spcAft>
                          <a:spcPts val="0"/>
                        </a:spcAft>
                      </a:pPr>
                      <a:r>
                        <a:rPr lang="en-US" sz="1200" u="none" strike="noStrike">
                          <a:effectLst/>
                        </a:rPr>
                        <a:t>2%</a:t>
                      </a:r>
                      <a:endParaRPr lang="en-US"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911242822"/>
                  </a:ext>
                </a:extLst>
              </a:tr>
              <a:tr h="649605">
                <a:tc>
                  <a:txBody>
                    <a:bodyPr/>
                    <a:lstStyle/>
                    <a:p>
                      <a:pPr marL="0" marR="0" algn="l" fontAlgn="t">
                        <a:lnSpc>
                          <a:spcPct val="200000"/>
                        </a:lnSpc>
                        <a:spcBef>
                          <a:spcPts val="0"/>
                        </a:spcBef>
                        <a:spcAft>
                          <a:spcPts val="0"/>
                        </a:spcAft>
                      </a:pPr>
                      <a:r>
                        <a:rPr lang="en-US" sz="1200" u="none" strike="noStrike">
                          <a:effectLst/>
                        </a:rPr>
                        <a:t>I spend most of my time on phone/computer</a:t>
                      </a:r>
                      <a:endParaRPr lang="en-US" sz="1800" b="0" i="0" u="none" strike="noStrike">
                        <a:effectLst/>
                        <a:latin typeface="Arial" panose="020B0604020202020204" pitchFamily="34" charset="0"/>
                      </a:endParaRPr>
                    </a:p>
                  </a:txBody>
                  <a:tcPr marL="68580" marR="68580" marT="9525" marB="0"/>
                </a:tc>
                <a:tc>
                  <a:txBody>
                    <a:bodyPr/>
                    <a:lstStyle/>
                    <a:p>
                      <a:pPr marL="0" marR="0" algn="l" fontAlgn="t">
                        <a:lnSpc>
                          <a:spcPct val="200000"/>
                        </a:lnSpc>
                        <a:spcBef>
                          <a:spcPts val="0"/>
                        </a:spcBef>
                        <a:spcAft>
                          <a:spcPts val="0"/>
                        </a:spcAft>
                      </a:pPr>
                      <a:r>
                        <a:rPr lang="en-US" sz="1200" u="none" strike="noStrike">
                          <a:effectLst/>
                        </a:rPr>
                        <a:t>58%</a:t>
                      </a:r>
                      <a:endParaRPr lang="en-US"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484923474"/>
                  </a:ext>
                </a:extLst>
              </a:tr>
              <a:tr h="649605">
                <a:tc>
                  <a:txBody>
                    <a:bodyPr/>
                    <a:lstStyle/>
                    <a:p>
                      <a:pPr marL="0" marR="0" algn="l" fontAlgn="t">
                        <a:lnSpc>
                          <a:spcPct val="200000"/>
                        </a:lnSpc>
                        <a:spcBef>
                          <a:spcPts val="0"/>
                        </a:spcBef>
                        <a:spcAft>
                          <a:spcPts val="0"/>
                        </a:spcAft>
                      </a:pPr>
                      <a:r>
                        <a:rPr lang="en-US" sz="1200" u="none" strike="noStrike">
                          <a:effectLst/>
                        </a:rPr>
                        <a:t>All of my time is used on phone/computer</a:t>
                      </a:r>
                      <a:endParaRPr lang="en-US" sz="1800" b="0" i="0" u="none" strike="noStrike">
                        <a:effectLst/>
                        <a:latin typeface="Arial" panose="020B0604020202020204" pitchFamily="34" charset="0"/>
                      </a:endParaRPr>
                    </a:p>
                  </a:txBody>
                  <a:tcPr marL="68580" marR="68580" marT="9525" marB="0"/>
                </a:tc>
                <a:tc>
                  <a:txBody>
                    <a:bodyPr/>
                    <a:lstStyle/>
                    <a:p>
                      <a:pPr marL="0" marR="0" algn="l" fontAlgn="t">
                        <a:lnSpc>
                          <a:spcPct val="200000"/>
                        </a:lnSpc>
                        <a:spcBef>
                          <a:spcPts val="0"/>
                        </a:spcBef>
                        <a:spcAft>
                          <a:spcPts val="0"/>
                        </a:spcAft>
                      </a:pPr>
                      <a:r>
                        <a:rPr lang="en-US" sz="1200" u="none" strike="noStrike">
                          <a:effectLst/>
                        </a:rPr>
                        <a:t>23%</a:t>
                      </a:r>
                      <a:endParaRPr lang="en-US" sz="1800" b="0" i="0" u="none" strike="noStrike">
                        <a:effectLst/>
                        <a:latin typeface="Arial" panose="020B0604020202020204" pitchFamily="34" charset="0"/>
                      </a:endParaRPr>
                    </a:p>
                  </a:txBody>
                  <a:tcPr marL="68580" marR="68580" marT="9525" marB="0"/>
                </a:tc>
                <a:extLst>
                  <a:ext uri="{0D108BD9-81ED-4DB2-BD59-A6C34878D82A}">
                    <a16:rowId xmlns:a16="http://schemas.microsoft.com/office/drawing/2014/main" val="1320554025"/>
                  </a:ext>
                </a:extLst>
              </a:tr>
              <a:tr h="649605">
                <a:tc>
                  <a:txBody>
                    <a:bodyPr/>
                    <a:lstStyle/>
                    <a:p>
                      <a:pPr marL="0" marR="0" algn="l" fontAlgn="t">
                        <a:lnSpc>
                          <a:spcPct val="200000"/>
                        </a:lnSpc>
                        <a:spcBef>
                          <a:spcPts val="0"/>
                        </a:spcBef>
                        <a:spcAft>
                          <a:spcPts val="0"/>
                        </a:spcAft>
                      </a:pPr>
                      <a:r>
                        <a:rPr lang="en-US" sz="1200" u="none" strike="noStrike">
                          <a:effectLst/>
                        </a:rPr>
                        <a:t>Almost half of the time is used on computer/phone</a:t>
                      </a:r>
                      <a:endParaRPr lang="en-US" sz="1800" b="0" i="0" u="none" strike="noStrike">
                        <a:effectLst/>
                        <a:latin typeface="Arial" panose="020B0604020202020204" pitchFamily="34" charset="0"/>
                      </a:endParaRPr>
                    </a:p>
                  </a:txBody>
                  <a:tcPr marL="68580" marR="68580" marT="9525" marB="0"/>
                </a:tc>
                <a:tc>
                  <a:txBody>
                    <a:bodyPr/>
                    <a:lstStyle/>
                    <a:p>
                      <a:pPr marL="0" marR="0" algn="l" fontAlgn="t">
                        <a:lnSpc>
                          <a:spcPct val="200000"/>
                        </a:lnSpc>
                        <a:spcBef>
                          <a:spcPts val="0"/>
                        </a:spcBef>
                        <a:spcAft>
                          <a:spcPts val="0"/>
                        </a:spcAft>
                      </a:pPr>
                      <a:r>
                        <a:rPr lang="en-US" sz="1200" u="none" strike="noStrike" dirty="0">
                          <a:effectLst/>
                        </a:rPr>
                        <a:t>17%</a:t>
                      </a:r>
                      <a:endParaRPr lang="en-US" sz="1800" b="0" i="0" u="none" strike="noStrike" dirty="0">
                        <a:effectLst/>
                        <a:latin typeface="Arial" panose="020B0604020202020204" pitchFamily="34" charset="0"/>
                      </a:endParaRPr>
                    </a:p>
                  </a:txBody>
                  <a:tcPr marL="68580" marR="68580" marT="9525" marB="0"/>
                </a:tc>
                <a:extLst>
                  <a:ext uri="{0D108BD9-81ED-4DB2-BD59-A6C34878D82A}">
                    <a16:rowId xmlns:a16="http://schemas.microsoft.com/office/drawing/2014/main" val="3900428994"/>
                  </a:ext>
                </a:extLst>
              </a:tr>
            </a:tbl>
          </a:graphicData>
        </a:graphic>
      </p:graphicFrame>
    </p:spTree>
    <p:extLst>
      <p:ext uri="{BB962C8B-B14F-4D97-AF65-F5344CB8AC3E}">
        <p14:creationId xmlns:p14="http://schemas.microsoft.com/office/powerpoint/2010/main" val="5432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91DD-C151-499C-95E6-60220EF8347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Discussion </a:t>
            </a:r>
          </a:p>
        </p:txBody>
      </p:sp>
      <p:sp>
        <p:nvSpPr>
          <p:cNvPr id="3" name="Content Placeholder 2">
            <a:extLst>
              <a:ext uri="{FF2B5EF4-FFF2-40B4-BE49-F238E27FC236}">
                <a16:creationId xmlns:a16="http://schemas.microsoft.com/office/drawing/2014/main" id="{D93B005B-2E7D-41F8-9316-DBCF0A85033B}"/>
              </a:ext>
            </a:extLst>
          </p:cNvPr>
          <p:cNvSpPr>
            <a:spLocks noGrp="1"/>
          </p:cNvSpPr>
          <p:nvPr>
            <p:ph idx="1"/>
          </p:nvPr>
        </p:nvSpPr>
        <p:spPr>
          <a:xfrm>
            <a:off x="838200" y="1825625"/>
            <a:ext cx="7299960" cy="4351338"/>
          </a:xfrm>
        </p:spPr>
        <p:txBody>
          <a:bodyPr>
            <a:normAutofit fontScale="85000" lnSpcReduction="20000"/>
          </a:bodyPr>
          <a:lstStyle/>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Social cognitive theory indicates that social setting, reasoning and behavior are always in a continuous interaction</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theory is explained as the stimulus of people experiences, the activities of other individuals and the ecological conditions on people health behaviors.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Lim et al., 2020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social interaction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interaction indicate to be following a social cognitive method in explaining people reasoning events</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viewing celebrities as themselves result to increased attachment</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media figure is viewed as a friend, what they do can aggravate emotional reactions from the adolescents making them suffer from undesirable feelings</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PSR has implications for individuals because it cannot satisfy their emotional interpersonal abilities</a:t>
            </a:r>
          </a:p>
          <a:p>
            <a:endParaRPr lang="en-US" dirty="0"/>
          </a:p>
        </p:txBody>
      </p:sp>
      <p:pic>
        <p:nvPicPr>
          <p:cNvPr id="5" name="Picture 4">
            <a:extLst>
              <a:ext uri="{FF2B5EF4-FFF2-40B4-BE49-F238E27FC236}">
                <a16:creationId xmlns:a16="http://schemas.microsoft.com/office/drawing/2014/main" id="{2192A58E-1B78-4654-AFFB-BDDD186F2C2C}"/>
              </a:ext>
            </a:extLst>
          </p:cNvPr>
          <p:cNvPicPr>
            <a:picLocks noChangeAspect="1"/>
          </p:cNvPicPr>
          <p:nvPr/>
        </p:nvPicPr>
        <p:blipFill>
          <a:blip r:embed="rId3"/>
          <a:stretch>
            <a:fillRect/>
          </a:stretch>
        </p:blipFill>
        <p:spPr>
          <a:xfrm>
            <a:off x="8138160" y="1965960"/>
            <a:ext cx="4053840" cy="4087521"/>
          </a:xfrm>
          <a:prstGeom prst="rect">
            <a:avLst/>
          </a:prstGeom>
        </p:spPr>
      </p:pic>
    </p:spTree>
    <p:extLst>
      <p:ext uri="{BB962C8B-B14F-4D97-AF65-F5344CB8AC3E}">
        <p14:creationId xmlns:p14="http://schemas.microsoft.com/office/powerpoint/2010/main" val="37247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AB57-08DD-4406-952D-220D5A18419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B69736EC-BA0B-4D70-AFF7-91FF8FA44701}"/>
              </a:ext>
            </a:extLst>
          </p:cNvPr>
          <p:cNvSpPr>
            <a:spLocks noGrp="1"/>
          </p:cNvSpPr>
          <p:nvPr>
            <p:ph idx="1"/>
          </p:nvPr>
        </p:nvSpPr>
        <p:spPr>
          <a:xfrm>
            <a:off x="838200" y="1825625"/>
            <a:ext cx="6080760" cy="4351338"/>
          </a:xfrm>
        </p:spPr>
        <p:txBody>
          <a:bodyPr>
            <a:normAutofit fontScale="85000" lnSpcReduction="10000"/>
          </a:bodyPr>
          <a:lstStyle/>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Emotional interpersonal abilities are affected by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interaction</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Although PSI results in teenagers evading in-person relations, the behaviors are regarded as a way of handling growth variations</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Advancement in social media increases the occurrence of PSR as people can interact easily with celebrities</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Identifying PSR can aid adolescents in understanding the effects of PSI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PSR </a:t>
            </a:r>
          </a:p>
          <a:p>
            <a:pPr marL="0" marR="0">
              <a:lnSpc>
                <a:spcPct val="107000"/>
              </a:lnSpc>
              <a:spcBef>
                <a:spcPts val="0"/>
              </a:spcBef>
              <a:spcAft>
                <a:spcPts val="800"/>
              </a:spcAft>
              <a:tabLst>
                <a:tab pos="6762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study had limitation because only one school was used this can have geographic and environmental effects</a:t>
            </a:r>
          </a:p>
          <a:p>
            <a:endParaRPr lang="en-US" dirty="0"/>
          </a:p>
        </p:txBody>
      </p:sp>
      <p:pic>
        <p:nvPicPr>
          <p:cNvPr id="5" name="Picture 4">
            <a:extLst>
              <a:ext uri="{FF2B5EF4-FFF2-40B4-BE49-F238E27FC236}">
                <a16:creationId xmlns:a16="http://schemas.microsoft.com/office/drawing/2014/main" id="{97887963-F787-4B8F-8DAC-79CB30C35C55}"/>
              </a:ext>
            </a:extLst>
          </p:cNvPr>
          <p:cNvPicPr>
            <a:picLocks noChangeAspect="1"/>
          </p:cNvPicPr>
          <p:nvPr/>
        </p:nvPicPr>
        <p:blipFill>
          <a:blip r:embed="rId3"/>
          <a:stretch>
            <a:fillRect/>
          </a:stretch>
        </p:blipFill>
        <p:spPr>
          <a:xfrm>
            <a:off x="6797040" y="1965960"/>
            <a:ext cx="5394960" cy="4211003"/>
          </a:xfrm>
          <a:prstGeom prst="rect">
            <a:avLst/>
          </a:prstGeom>
        </p:spPr>
      </p:pic>
    </p:spTree>
    <p:extLst>
      <p:ext uri="{BB962C8B-B14F-4D97-AF65-F5344CB8AC3E}">
        <p14:creationId xmlns:p14="http://schemas.microsoft.com/office/powerpoint/2010/main" val="68222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BA0C-52D6-4E8C-9A9E-87592368704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67E31122-83E0-4D9E-8ADF-58982D748E33}"/>
              </a:ext>
            </a:extLst>
          </p:cNvPr>
          <p:cNvSpPr>
            <a:spLocks noGrp="1"/>
          </p:cNvSpPr>
          <p:nvPr>
            <p:ph idx="1"/>
          </p:nvPr>
        </p:nvSpPr>
        <p:spPr/>
        <p:txBody>
          <a:bodyPr>
            <a:normAutofit fontScale="85000" lnSpcReduction="10000"/>
          </a:bodyPr>
          <a:lstStyle/>
          <a:p>
            <a:pPr marL="457200" marR="0" indent="-457200">
              <a:lnSpc>
                <a:spcPct val="200000"/>
              </a:lnSpc>
              <a:spcBef>
                <a:spcPts val="0"/>
              </a:spcBef>
              <a:spcAft>
                <a:spcPts val="800"/>
              </a:spcAft>
            </a:pPr>
            <a:r>
              <a:rPr lang="en-US" sz="1800"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Bond,</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B. J. (2016). Following your “friend”: Social media and the strength of adolescents'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relationships with media personae.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Cyberpsychology, Behavior, and Social Networking</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19</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(11), 656-660.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Bond, B. J. (2020). The development and influence of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relationships with television characters: A longitudinal experimental test of prejudice reduction through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contact.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Communication Research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0093650219900632. </a:t>
            </a:r>
            <a:r>
              <a:rPr lang="en-US" sz="1800" u="sng" dirty="0">
                <a:solidFill>
                  <a:srgbClr val="006ACC"/>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https://doi.org/10.1177/0093650219900632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Cohen, J., &amp; Holbert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 L. (2018). Assessing the predictive value of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parasocial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relationship intensity in a political context.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Communication Research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0093650218759446. </a:t>
            </a:r>
            <a:r>
              <a:rPr lang="en-US" sz="1800" u="sng" dirty="0">
                <a:solidFill>
                  <a:srgbClr val="006A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https://doi.org/10.1177/0093650218759446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004483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TotalTime>
  <Words>2109</Words>
  <Application>Microsoft Office PowerPoint</Application>
  <PresentationFormat>Widescreen</PresentationFormat>
  <Paragraphs>94</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Times New Roman</vt:lpstr>
      <vt:lpstr>Gallery</vt:lpstr>
      <vt:lpstr>Effects of Parasocial Relationships on Adolescents Emotional Interpersonal Abilities </vt:lpstr>
      <vt:lpstr>Justification</vt:lpstr>
      <vt:lpstr>Literature Review</vt:lpstr>
      <vt:lpstr>Literature Review Cont. </vt:lpstr>
      <vt:lpstr>Methodology</vt:lpstr>
      <vt:lpstr>Data Analysis and Conclusion (Findings)  </vt:lpstr>
      <vt:lpstr>Discussion </vt:lpstr>
      <vt:lpstr>Conclusion </vt:lpstr>
      <vt:lpstr>References </vt:lpstr>
      <vt:lpstr>References Cont.</vt:lpstr>
      <vt:lpstr>References Cont.</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Parasocial Relationships on Adolescents Emotional Interpersonal Abilities </dc:title>
  <dc:creator>Robert Mwaura</dc:creator>
  <cp:lastModifiedBy>HP</cp:lastModifiedBy>
  <cp:revision>5</cp:revision>
  <dcterms:created xsi:type="dcterms:W3CDTF">2021-06-20T19:32:50Z</dcterms:created>
  <dcterms:modified xsi:type="dcterms:W3CDTF">2021-06-22T21:12:02Z</dcterms:modified>
</cp:coreProperties>
</file>