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2"/>
    <p:sldId id="257" r:id="rId3"/>
    <p:sldId id="260" r:id="rId4"/>
    <p:sldId id="259"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92" autoAdjust="0"/>
  </p:normalViewPr>
  <p:slideViewPr>
    <p:cSldViewPr>
      <p:cViewPr>
        <p:scale>
          <a:sx n="63" d="100"/>
          <a:sy n="63" d="100"/>
        </p:scale>
        <p:origin x="-15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287BD5A-384D-459D-A2E2-2E5F8B037660}" type="doc">
      <dgm:prSet loTypeId="urn:microsoft.com/office/officeart/2005/8/layout/chevron1" loCatId="process" qsTypeId="urn:microsoft.com/office/officeart/2005/8/quickstyle/simple1#1" qsCatId="simple" csTypeId="urn:microsoft.com/office/officeart/2005/8/colors/accent1_2#1" csCatId="accent1" phldr="1"/>
      <dgm:spPr/>
    </dgm:pt>
    <dgm:pt modelId="{14403AB3-1BBE-4CCF-A3F1-9A04B0E896E0}">
      <dgm:prSet phldrT="[Text]"/>
      <dgm:spPr/>
      <dgm:t>
        <a:bodyPr/>
        <a:lstStyle/>
        <a:p>
          <a:r>
            <a:rPr lang="en-US"/>
            <a:t>Growth and Learning Strategies</a:t>
          </a:r>
        </a:p>
      </dgm:t>
    </dgm:pt>
    <dgm:pt modelId="{50D3C638-A1EE-4AF5-BD31-B38B11E2A2E7}" type="parTrans" cxnId="{B05F2691-5D53-411F-B958-ADC52F7AEED9}">
      <dgm:prSet/>
      <dgm:spPr/>
      <dgm:t>
        <a:bodyPr/>
        <a:lstStyle/>
        <a:p>
          <a:endParaRPr lang="en-US"/>
        </a:p>
      </dgm:t>
    </dgm:pt>
    <dgm:pt modelId="{91AC5498-54A8-4327-99DB-CFC32B964DBF}" type="sibTrans" cxnId="{B05F2691-5D53-411F-B958-ADC52F7AEED9}">
      <dgm:prSet/>
      <dgm:spPr/>
      <dgm:t>
        <a:bodyPr/>
        <a:lstStyle/>
        <a:p>
          <a:endParaRPr lang="en-US"/>
        </a:p>
      </dgm:t>
    </dgm:pt>
    <dgm:pt modelId="{BB5AF747-6A0C-41F5-933C-EA0A5C92EBEC}">
      <dgm:prSet phldrT="[Text]"/>
      <dgm:spPr/>
      <dgm:t>
        <a:bodyPr/>
        <a:lstStyle/>
        <a:p>
          <a:r>
            <a:rPr lang="en-US" dirty="0"/>
            <a:t>Customer </a:t>
          </a:r>
          <a:r>
            <a:rPr lang="en-US" dirty="0" smtClean="0"/>
            <a:t>Strategies</a:t>
          </a:r>
          <a:endParaRPr lang="en-US" dirty="0"/>
        </a:p>
      </dgm:t>
    </dgm:pt>
    <dgm:pt modelId="{0180C71D-736C-4235-B3D6-EB05625F20B0}" type="parTrans" cxnId="{08575524-1DB7-4D05-82C8-9CBD4E914A34}">
      <dgm:prSet/>
      <dgm:spPr/>
      <dgm:t>
        <a:bodyPr/>
        <a:lstStyle/>
        <a:p>
          <a:endParaRPr lang="en-US"/>
        </a:p>
      </dgm:t>
    </dgm:pt>
    <dgm:pt modelId="{7E73DD83-AEE8-4796-AAAA-BF11B33AE5CC}" type="sibTrans" cxnId="{08575524-1DB7-4D05-82C8-9CBD4E914A34}">
      <dgm:prSet/>
      <dgm:spPr/>
      <dgm:t>
        <a:bodyPr/>
        <a:lstStyle/>
        <a:p>
          <a:endParaRPr lang="en-US"/>
        </a:p>
      </dgm:t>
    </dgm:pt>
    <dgm:pt modelId="{22A6E0C3-A777-49DB-B1FC-30713C8752DB}">
      <dgm:prSet phldrT="[Text]"/>
      <dgm:spPr/>
      <dgm:t>
        <a:bodyPr/>
        <a:lstStyle/>
        <a:p>
          <a:r>
            <a:rPr lang="en-US"/>
            <a:t>Financial Process Strategies</a:t>
          </a:r>
        </a:p>
      </dgm:t>
    </dgm:pt>
    <dgm:pt modelId="{B9CCB0EF-A114-46FB-A117-F63B13F48ACB}" type="parTrans" cxnId="{47EF39B6-5291-4200-9564-3B2EDE4A257B}">
      <dgm:prSet/>
      <dgm:spPr/>
      <dgm:t>
        <a:bodyPr/>
        <a:lstStyle/>
        <a:p>
          <a:endParaRPr lang="en-US"/>
        </a:p>
      </dgm:t>
    </dgm:pt>
    <dgm:pt modelId="{5173CC9F-74D0-427C-9C30-448CC03A69DE}" type="sibTrans" cxnId="{47EF39B6-5291-4200-9564-3B2EDE4A257B}">
      <dgm:prSet/>
      <dgm:spPr/>
      <dgm:t>
        <a:bodyPr/>
        <a:lstStyle/>
        <a:p>
          <a:endParaRPr lang="en-US"/>
        </a:p>
      </dgm:t>
    </dgm:pt>
    <dgm:pt modelId="{DF32551D-83F9-4ACF-98BC-11C3CB4977BC}">
      <dgm:prSet phldrT="[Text]"/>
      <dgm:spPr/>
      <dgm:t>
        <a:bodyPr/>
        <a:lstStyle/>
        <a:p>
          <a:r>
            <a:rPr lang="en-US" dirty="0"/>
            <a:t>Internal Process Strategies</a:t>
          </a:r>
        </a:p>
      </dgm:t>
    </dgm:pt>
    <dgm:pt modelId="{2E922513-97E2-4FE8-8834-D8C35E43D238}" type="parTrans" cxnId="{F4B9C240-FDC8-4DE9-AFE0-D858E39C2318}">
      <dgm:prSet/>
      <dgm:spPr/>
      <dgm:t>
        <a:bodyPr/>
        <a:lstStyle/>
        <a:p>
          <a:endParaRPr lang="en-US"/>
        </a:p>
      </dgm:t>
    </dgm:pt>
    <dgm:pt modelId="{7F67BAB9-0FF3-4528-A7D5-AED6A5DA7EFE}" type="sibTrans" cxnId="{F4B9C240-FDC8-4DE9-AFE0-D858E39C2318}">
      <dgm:prSet/>
      <dgm:spPr/>
      <dgm:t>
        <a:bodyPr/>
        <a:lstStyle/>
        <a:p>
          <a:endParaRPr lang="en-US"/>
        </a:p>
      </dgm:t>
    </dgm:pt>
    <dgm:pt modelId="{DFCB3C92-AA4B-4814-A8DB-DBC2183E53A6}" type="pres">
      <dgm:prSet presAssocID="{3287BD5A-384D-459D-A2E2-2E5F8B037660}" presName="Name0" presStyleCnt="0">
        <dgm:presLayoutVars>
          <dgm:dir/>
          <dgm:animLvl val="lvl"/>
          <dgm:resizeHandles val="exact"/>
        </dgm:presLayoutVars>
      </dgm:prSet>
      <dgm:spPr/>
    </dgm:pt>
    <dgm:pt modelId="{5D918792-3CC8-4B85-9879-BA1159D3AD10}" type="pres">
      <dgm:prSet presAssocID="{14403AB3-1BBE-4CCF-A3F1-9A04B0E896E0}" presName="parTxOnly" presStyleLbl="node1" presStyleIdx="0" presStyleCnt="4" custLinFactNeighborX="-1718" custLinFactNeighborY="-4366">
        <dgm:presLayoutVars>
          <dgm:chMax val="0"/>
          <dgm:chPref val="0"/>
          <dgm:bulletEnabled val="1"/>
        </dgm:presLayoutVars>
      </dgm:prSet>
      <dgm:spPr/>
      <dgm:t>
        <a:bodyPr/>
        <a:lstStyle/>
        <a:p>
          <a:endParaRPr lang="en-US"/>
        </a:p>
      </dgm:t>
    </dgm:pt>
    <dgm:pt modelId="{A266087E-6943-4FDB-B66B-751C9C8D631D}" type="pres">
      <dgm:prSet presAssocID="{91AC5498-54A8-4327-99DB-CFC32B964DBF}" presName="parTxOnlySpace" presStyleCnt="0"/>
      <dgm:spPr/>
    </dgm:pt>
    <dgm:pt modelId="{2A686B1D-6D10-4861-B55F-8F231ACF3C33}" type="pres">
      <dgm:prSet presAssocID="{DF32551D-83F9-4ACF-98BC-11C3CB4977BC}" presName="parTxOnly" presStyleLbl="node1" presStyleIdx="1" presStyleCnt="4" custLinFactY="-54286" custLinFactNeighborX="-821" custLinFactNeighborY="-100000">
        <dgm:presLayoutVars>
          <dgm:chMax val="0"/>
          <dgm:chPref val="0"/>
          <dgm:bulletEnabled val="1"/>
        </dgm:presLayoutVars>
      </dgm:prSet>
      <dgm:spPr/>
      <dgm:t>
        <a:bodyPr/>
        <a:lstStyle/>
        <a:p>
          <a:endParaRPr lang="en-US"/>
        </a:p>
      </dgm:t>
    </dgm:pt>
    <dgm:pt modelId="{CCEE1D1A-F408-49EE-AC06-0B44BE49D368}" type="pres">
      <dgm:prSet presAssocID="{7F67BAB9-0FF3-4528-A7D5-AED6A5DA7EFE}" presName="parTxOnlySpace" presStyleCnt="0"/>
      <dgm:spPr/>
    </dgm:pt>
    <dgm:pt modelId="{912D031A-B42F-4989-85F7-77B7E9EB0D90}" type="pres">
      <dgm:prSet presAssocID="{BB5AF747-6A0C-41F5-933C-EA0A5C92EBEC}" presName="parTxOnly" presStyleLbl="node1" presStyleIdx="2" presStyleCnt="4" custLinFactY="-53814" custLinFactNeighborX="6127" custLinFactNeighborY="-100000">
        <dgm:presLayoutVars>
          <dgm:chMax val="0"/>
          <dgm:chPref val="0"/>
          <dgm:bulletEnabled val="1"/>
        </dgm:presLayoutVars>
      </dgm:prSet>
      <dgm:spPr/>
      <dgm:t>
        <a:bodyPr/>
        <a:lstStyle/>
        <a:p>
          <a:endParaRPr lang="en-US"/>
        </a:p>
      </dgm:t>
    </dgm:pt>
    <dgm:pt modelId="{E7020AFA-31A0-4F6A-B1FA-05ECC5AE72D4}" type="pres">
      <dgm:prSet presAssocID="{7E73DD83-AEE8-4796-AAAA-BF11B33AE5CC}" presName="parTxOnlySpace" presStyleCnt="0"/>
      <dgm:spPr/>
    </dgm:pt>
    <dgm:pt modelId="{CAC463F9-8FEA-4F7D-8D80-4D519C2D0B98}" type="pres">
      <dgm:prSet presAssocID="{22A6E0C3-A777-49DB-B1FC-30713C8752DB}" presName="parTxOnly" presStyleLbl="node1" presStyleIdx="3" presStyleCnt="4" custLinFactY="-53153" custLinFactNeighborX="1719" custLinFactNeighborY="-100000">
        <dgm:presLayoutVars>
          <dgm:chMax val="0"/>
          <dgm:chPref val="0"/>
          <dgm:bulletEnabled val="1"/>
        </dgm:presLayoutVars>
      </dgm:prSet>
      <dgm:spPr/>
      <dgm:t>
        <a:bodyPr/>
        <a:lstStyle/>
        <a:p>
          <a:endParaRPr lang="en-US"/>
        </a:p>
      </dgm:t>
    </dgm:pt>
  </dgm:ptLst>
  <dgm:cxnLst>
    <dgm:cxn modelId="{BDBACB68-03F9-4E93-857D-13FC9496168E}" type="presOf" srcId="{3287BD5A-384D-459D-A2E2-2E5F8B037660}" destId="{DFCB3C92-AA4B-4814-A8DB-DBC2183E53A6}" srcOrd="0" destOrd="0" presId="urn:microsoft.com/office/officeart/2005/8/layout/chevron1"/>
    <dgm:cxn modelId="{B2908C6B-15F8-412D-B24D-5C0240AF27DE}" type="presOf" srcId="{22A6E0C3-A777-49DB-B1FC-30713C8752DB}" destId="{CAC463F9-8FEA-4F7D-8D80-4D519C2D0B98}" srcOrd="0" destOrd="0" presId="urn:microsoft.com/office/officeart/2005/8/layout/chevron1"/>
    <dgm:cxn modelId="{F315E78C-49F3-404F-9265-CA1F7C9FF528}" type="presOf" srcId="{14403AB3-1BBE-4CCF-A3F1-9A04B0E896E0}" destId="{5D918792-3CC8-4B85-9879-BA1159D3AD10}" srcOrd="0" destOrd="0" presId="urn:microsoft.com/office/officeart/2005/8/layout/chevron1"/>
    <dgm:cxn modelId="{F4B9C240-FDC8-4DE9-AFE0-D858E39C2318}" srcId="{3287BD5A-384D-459D-A2E2-2E5F8B037660}" destId="{DF32551D-83F9-4ACF-98BC-11C3CB4977BC}" srcOrd="1" destOrd="0" parTransId="{2E922513-97E2-4FE8-8834-D8C35E43D238}" sibTransId="{7F67BAB9-0FF3-4528-A7D5-AED6A5DA7EFE}"/>
    <dgm:cxn modelId="{08575524-1DB7-4D05-82C8-9CBD4E914A34}" srcId="{3287BD5A-384D-459D-A2E2-2E5F8B037660}" destId="{BB5AF747-6A0C-41F5-933C-EA0A5C92EBEC}" srcOrd="2" destOrd="0" parTransId="{0180C71D-736C-4235-B3D6-EB05625F20B0}" sibTransId="{7E73DD83-AEE8-4796-AAAA-BF11B33AE5CC}"/>
    <dgm:cxn modelId="{9D301001-8D30-4B26-AE77-74EACF9C85DA}" type="presOf" srcId="{DF32551D-83F9-4ACF-98BC-11C3CB4977BC}" destId="{2A686B1D-6D10-4861-B55F-8F231ACF3C33}" srcOrd="0" destOrd="0" presId="urn:microsoft.com/office/officeart/2005/8/layout/chevron1"/>
    <dgm:cxn modelId="{47EF39B6-5291-4200-9564-3B2EDE4A257B}" srcId="{3287BD5A-384D-459D-A2E2-2E5F8B037660}" destId="{22A6E0C3-A777-49DB-B1FC-30713C8752DB}" srcOrd="3" destOrd="0" parTransId="{B9CCB0EF-A114-46FB-A117-F63B13F48ACB}" sibTransId="{5173CC9F-74D0-427C-9C30-448CC03A69DE}"/>
    <dgm:cxn modelId="{B05F2691-5D53-411F-B958-ADC52F7AEED9}" srcId="{3287BD5A-384D-459D-A2E2-2E5F8B037660}" destId="{14403AB3-1BBE-4CCF-A3F1-9A04B0E896E0}" srcOrd="0" destOrd="0" parTransId="{50D3C638-A1EE-4AF5-BD31-B38B11E2A2E7}" sibTransId="{91AC5498-54A8-4327-99DB-CFC32B964DBF}"/>
    <dgm:cxn modelId="{19AC6AE6-EE94-483A-86CF-ED65AD8E13A8}" type="presOf" srcId="{BB5AF747-6A0C-41F5-933C-EA0A5C92EBEC}" destId="{912D031A-B42F-4989-85F7-77B7E9EB0D90}" srcOrd="0" destOrd="0" presId="urn:microsoft.com/office/officeart/2005/8/layout/chevron1"/>
    <dgm:cxn modelId="{A80EE9E9-D071-4600-A1CD-AA8275062509}" type="presParOf" srcId="{DFCB3C92-AA4B-4814-A8DB-DBC2183E53A6}" destId="{5D918792-3CC8-4B85-9879-BA1159D3AD10}" srcOrd="0" destOrd="0" presId="urn:microsoft.com/office/officeart/2005/8/layout/chevron1"/>
    <dgm:cxn modelId="{ABD95744-0EE6-42FF-ACA4-70A2E5514342}" type="presParOf" srcId="{DFCB3C92-AA4B-4814-A8DB-DBC2183E53A6}" destId="{A266087E-6943-4FDB-B66B-751C9C8D631D}" srcOrd="1" destOrd="0" presId="urn:microsoft.com/office/officeart/2005/8/layout/chevron1"/>
    <dgm:cxn modelId="{26E66256-68BF-4F91-B593-1D7B08515F5E}" type="presParOf" srcId="{DFCB3C92-AA4B-4814-A8DB-DBC2183E53A6}" destId="{2A686B1D-6D10-4861-B55F-8F231ACF3C33}" srcOrd="2" destOrd="0" presId="urn:microsoft.com/office/officeart/2005/8/layout/chevron1"/>
    <dgm:cxn modelId="{0FD9F883-A380-4C1E-BADD-EB03923B20E7}" type="presParOf" srcId="{DFCB3C92-AA4B-4814-A8DB-DBC2183E53A6}" destId="{CCEE1D1A-F408-49EE-AC06-0B44BE49D368}" srcOrd="3" destOrd="0" presId="urn:microsoft.com/office/officeart/2005/8/layout/chevron1"/>
    <dgm:cxn modelId="{AD547F47-37B7-4D80-BD40-3F63041D8419}" type="presParOf" srcId="{DFCB3C92-AA4B-4814-A8DB-DBC2183E53A6}" destId="{912D031A-B42F-4989-85F7-77B7E9EB0D90}" srcOrd="4" destOrd="0" presId="urn:microsoft.com/office/officeart/2005/8/layout/chevron1"/>
    <dgm:cxn modelId="{DA4C150C-0608-4513-90C3-7432F8420718}" type="presParOf" srcId="{DFCB3C92-AA4B-4814-A8DB-DBC2183E53A6}" destId="{E7020AFA-31A0-4F6A-B1FA-05ECC5AE72D4}" srcOrd="5" destOrd="0" presId="urn:microsoft.com/office/officeart/2005/8/layout/chevron1"/>
    <dgm:cxn modelId="{85C8EE12-8BC2-4FEE-AC2B-520108D5E58C}" type="presParOf" srcId="{DFCB3C92-AA4B-4814-A8DB-DBC2183E53A6}" destId="{CAC463F9-8FEA-4F7D-8D80-4D519C2D0B98}"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18792-3CC8-4B85-9879-BA1159D3AD10}">
      <dsp:nvSpPr>
        <dsp:cNvPr id="0" name=""/>
        <dsp:cNvSpPr/>
      </dsp:nvSpPr>
      <dsp:spPr>
        <a:xfrm>
          <a:off x="0" y="18411"/>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a:t>Growth and Learning Strategies</a:t>
          </a:r>
        </a:p>
      </dsp:txBody>
      <dsp:txXfrm>
        <a:off x="444431" y="18411"/>
        <a:ext cx="1333291" cy="888861"/>
      </dsp:txXfrm>
    </dsp:sp>
    <dsp:sp modelId="{2A686B1D-6D10-4861-B55F-8F231ACF3C33}">
      <dsp:nvSpPr>
        <dsp:cNvPr id="0" name=""/>
        <dsp:cNvSpPr/>
      </dsp:nvSpPr>
      <dsp:spPr>
        <a:xfrm>
          <a:off x="2001930"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Internal Process Strategies</a:t>
          </a:r>
        </a:p>
      </dsp:txBody>
      <dsp:txXfrm>
        <a:off x="2446361" y="0"/>
        <a:ext cx="1333291" cy="888861"/>
      </dsp:txXfrm>
    </dsp:sp>
    <dsp:sp modelId="{912D031A-B42F-4989-85F7-77B7E9EB0D90}">
      <dsp:nvSpPr>
        <dsp:cNvPr id="0" name=""/>
        <dsp:cNvSpPr/>
      </dsp:nvSpPr>
      <dsp:spPr>
        <a:xfrm>
          <a:off x="4017307"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dirty="0"/>
            <a:t>Customer </a:t>
          </a:r>
          <a:r>
            <a:rPr lang="en-US" sz="1500" kern="1200" dirty="0" smtClean="0"/>
            <a:t>Strategies</a:t>
          </a:r>
          <a:endParaRPr lang="en-US" sz="1500" kern="1200" dirty="0"/>
        </a:p>
      </dsp:txBody>
      <dsp:txXfrm>
        <a:off x="4461738" y="0"/>
        <a:ext cx="1333291" cy="888861"/>
      </dsp:txXfrm>
    </dsp:sp>
    <dsp:sp modelId="{CAC463F9-8FEA-4F7D-8D80-4D519C2D0B98}">
      <dsp:nvSpPr>
        <dsp:cNvPr id="0" name=""/>
        <dsp:cNvSpPr/>
      </dsp:nvSpPr>
      <dsp:spPr>
        <a:xfrm>
          <a:off x="6007447" y="0"/>
          <a:ext cx="2222152" cy="888861"/>
        </a:xfrm>
        <a:prstGeom prst="chevron">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kern="1200"/>
            <a:t>Financial Process Strategies</a:t>
          </a:r>
        </a:p>
      </dsp:txBody>
      <dsp:txXfrm>
        <a:off x="6451878" y="0"/>
        <a:ext cx="1333291" cy="8888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E41441-1132-45DB-A6E6-7F088D3C9436}" type="datetimeFigureOut">
              <a:rPr lang="en-US" smtClean="0"/>
              <a:t>8/23/2019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B09608-0992-40BE-A4FA-9AA8B8B38F9A}" type="slidenum">
              <a:rPr lang="en-US" smtClean="0"/>
              <a:t>‹#›</a:t>
            </a:fld>
            <a:endParaRPr lang="en-US"/>
          </a:p>
        </p:txBody>
      </p:sp>
    </p:spTree>
    <p:extLst>
      <p:ext uri="{BB962C8B-B14F-4D97-AF65-F5344CB8AC3E}">
        <p14:creationId xmlns:p14="http://schemas.microsoft.com/office/powerpoint/2010/main" val="573847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B09608-0992-40BE-A4FA-9AA8B8B38F9A}" type="slidenum">
              <a:rPr lang="en-US" smtClean="0"/>
              <a:t>1</a:t>
            </a:fld>
            <a:endParaRPr lang="en-US"/>
          </a:p>
        </p:txBody>
      </p:sp>
    </p:spTree>
    <p:extLst>
      <p:ext uri="{BB962C8B-B14F-4D97-AF65-F5344CB8AC3E}">
        <p14:creationId xmlns:p14="http://schemas.microsoft.com/office/powerpoint/2010/main" val="130956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anose="05000000000000000000" pitchFamily="2" charset="2"/>
              <a:buChar char="Ø"/>
            </a:pPr>
            <a:r>
              <a:rPr lang="en-US" dirty="0" smtClean="0"/>
              <a:t>A strategic planning map is essential in an organization because it helps employees to understand alternative and strategic choices of the company and the role they play. The plan supports the employees to be aware of how vital their roles are. </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Managers use the map through the communication of objectives to the employees. The map is used because of its simplicity and systematic manner which raises the quality and level of communication in the organization.</a:t>
            </a:r>
            <a:endParaRPr lang="en-US" baseline="0" dirty="0" smtClean="0"/>
          </a:p>
        </p:txBody>
      </p:sp>
      <p:sp>
        <p:nvSpPr>
          <p:cNvPr id="4" name="Slide Number Placeholder 3"/>
          <p:cNvSpPr>
            <a:spLocks noGrp="1"/>
          </p:cNvSpPr>
          <p:nvPr>
            <p:ph type="sldNum" sz="quarter" idx="10"/>
          </p:nvPr>
        </p:nvSpPr>
        <p:spPr/>
        <p:txBody>
          <a:bodyPr/>
          <a:lstStyle/>
          <a:p>
            <a:fld id="{C3B09608-0992-40BE-A4FA-9AA8B8B38F9A}" type="slidenum">
              <a:rPr lang="en-US" smtClean="0"/>
              <a:t>2</a:t>
            </a:fld>
            <a:endParaRPr lang="en-US"/>
          </a:p>
        </p:txBody>
      </p:sp>
    </p:spTree>
    <p:extLst>
      <p:ext uri="{BB962C8B-B14F-4D97-AF65-F5344CB8AC3E}">
        <p14:creationId xmlns:p14="http://schemas.microsoft.com/office/powerpoint/2010/main" val="297557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 typeface="Arial" panose="020B0604020202020204" pitchFamily="34" charset="0"/>
              <a:buNone/>
            </a:pPr>
            <a:r>
              <a:rPr lang="en-US" sz="1200" b="0" kern="1200" dirty="0" smtClean="0">
                <a:solidFill>
                  <a:schemeClr val="tx1"/>
                </a:solidFill>
                <a:latin typeface="+mn-lt"/>
                <a:ea typeface="+mn-ea"/>
                <a:cs typeface="+mn-cs"/>
              </a:rPr>
              <a:t>The strategy map of Telehealth implementation is essential since it shows resourceful thinking among health providers un the foundation. The implementation of the strategies is done by incorporating the best ideas and skills to provide quality services to health seekers. Through the strategic map, the implementers understand the amplitude the situation an organization is in and handles. The map creates teamwork, which in the long run, encourages team spirit, enhancing the productivity of the foundation. </a:t>
            </a:r>
          </a:p>
        </p:txBody>
      </p:sp>
      <p:sp>
        <p:nvSpPr>
          <p:cNvPr id="4" name="Slide Number Placeholder 3"/>
          <p:cNvSpPr>
            <a:spLocks noGrp="1"/>
          </p:cNvSpPr>
          <p:nvPr>
            <p:ph type="sldNum" sz="quarter" idx="10"/>
          </p:nvPr>
        </p:nvSpPr>
        <p:spPr/>
        <p:txBody>
          <a:bodyPr/>
          <a:lstStyle/>
          <a:p>
            <a:fld id="{C3B09608-0992-40BE-A4FA-9AA8B8B38F9A}" type="slidenum">
              <a:rPr lang="en-US" smtClean="0"/>
              <a:t>3</a:t>
            </a:fld>
            <a:endParaRPr lang="en-US"/>
          </a:p>
        </p:txBody>
      </p:sp>
    </p:spTree>
    <p:extLst>
      <p:ext uri="{BB962C8B-B14F-4D97-AF65-F5344CB8AC3E}">
        <p14:creationId xmlns:p14="http://schemas.microsoft.com/office/powerpoint/2010/main" val="239813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baseline="0" dirty="0" smtClean="0"/>
              <a:t>Making strategic choices enhances the effectiveness of suitable alternatives in the organization. From this approach, contingency strategies are sued to govern the Public Health Foundation.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baseline="0" dirty="0" smtClean="0"/>
              <a:t>From the strategic planning map, new alternative and strategies choices are introduced and presented by the managers to employees. Strategic choice is a decision made among several great strategies, and it meets the organization's objectives.</a:t>
            </a:r>
          </a:p>
        </p:txBody>
      </p:sp>
      <p:sp>
        <p:nvSpPr>
          <p:cNvPr id="4" name="Slide Number Placeholder 3"/>
          <p:cNvSpPr>
            <a:spLocks noGrp="1"/>
          </p:cNvSpPr>
          <p:nvPr>
            <p:ph type="sldNum" sz="quarter" idx="10"/>
          </p:nvPr>
        </p:nvSpPr>
        <p:spPr/>
        <p:txBody>
          <a:bodyPr/>
          <a:lstStyle/>
          <a:p>
            <a:fld id="{C3B09608-0992-40BE-A4FA-9AA8B8B38F9A}" type="slidenum">
              <a:rPr lang="en-US" smtClean="0"/>
              <a:t>4</a:t>
            </a:fld>
            <a:endParaRPr lang="en-US"/>
          </a:p>
        </p:txBody>
      </p:sp>
    </p:spTree>
    <p:extLst>
      <p:ext uri="{BB962C8B-B14F-4D97-AF65-F5344CB8AC3E}">
        <p14:creationId xmlns:p14="http://schemas.microsoft.com/office/powerpoint/2010/main" val="19661438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F87C7B70-D0F1-4555-926B-C2A20CCC664A}" type="datetimeFigureOut">
              <a:rPr lang="en-US" smtClean="0"/>
              <a:t>8/23/2019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3C79F6A7-F74C-4B74-9F2B-B289BD8068B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7C7B70-D0F1-4555-926B-C2A20CCC664A}"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F6A7-F74C-4B74-9F2B-B289BD8068BC}"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87C7B70-D0F1-4555-926B-C2A20CCC664A}"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F6A7-F74C-4B74-9F2B-B289BD8068B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87C7B70-D0F1-4555-926B-C2A20CCC664A}"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79F6A7-F74C-4B74-9F2B-B289BD8068BC}" type="slidenum">
              <a:rPr lang="en-US" smtClean="0"/>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87C7B70-D0F1-4555-926B-C2A20CCC664A}" type="datetimeFigureOut">
              <a:rPr lang="en-US" smtClean="0"/>
              <a:t>8/23/2019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79F6A7-F74C-4B74-9F2B-B289BD8068B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7C7B70-D0F1-4555-926B-C2A20CCC664A}" type="datetimeFigureOut">
              <a:rPr lang="en-US" smtClean="0"/>
              <a:t>8/23/2019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79F6A7-F74C-4B74-9F2B-B289BD8068BC}" type="slidenum">
              <a:rPr lang="en-US" smtClean="0"/>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7C7B70-D0F1-4555-926B-C2A20CCC664A}" type="datetimeFigureOut">
              <a:rPr lang="en-US" smtClean="0"/>
              <a:t>8/23/2019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79F6A7-F74C-4B74-9F2B-B289BD8068B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F87C7B70-D0F1-4555-926B-C2A20CCC664A}" type="datetimeFigureOut">
              <a:rPr lang="en-US" smtClean="0"/>
              <a:t>8/23/2019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79F6A7-F74C-4B74-9F2B-B289BD8068B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F87C7B70-D0F1-4555-926B-C2A20CCC664A}" type="datetimeFigureOut">
              <a:rPr lang="en-US" smtClean="0"/>
              <a:t>8/23/2019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3C79F6A7-F74C-4B74-9F2B-B289BD8068B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7C7B70-D0F1-4555-926B-C2A20CCC664A}"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F6A7-F74C-4B74-9F2B-B289BD8068B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7C7B70-D0F1-4555-926B-C2A20CCC664A}" type="datetimeFigureOut">
              <a:rPr lang="en-US" smtClean="0"/>
              <a:t>8/23/2019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79F6A7-F74C-4B74-9F2B-B289BD8068B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F87C7B70-D0F1-4555-926B-C2A20CCC664A}" type="datetimeFigureOut">
              <a:rPr lang="en-US" smtClean="0"/>
              <a:t>8/23/2019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3C79F6A7-F74C-4B74-9F2B-B289BD8068B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04801"/>
            <a:ext cx="5334000" cy="1676400"/>
          </a:xfrm>
        </p:spPr>
        <p:txBody>
          <a:bodyPr/>
          <a:lstStyle/>
          <a:p>
            <a:pPr algn="ctr"/>
            <a:r>
              <a:rPr lang="en-US" dirty="0" smtClean="0"/>
              <a:t>PUBLIC HEALTH FOUNDATION</a:t>
            </a:r>
            <a:endParaRPr lang="en-US" dirty="0"/>
          </a:p>
        </p:txBody>
      </p:sp>
      <p:sp>
        <p:nvSpPr>
          <p:cNvPr id="3" name="Subtitle 2"/>
          <p:cNvSpPr>
            <a:spLocks noGrp="1"/>
          </p:cNvSpPr>
          <p:nvPr>
            <p:ph type="subTitle" idx="1"/>
          </p:nvPr>
        </p:nvSpPr>
        <p:spPr>
          <a:xfrm>
            <a:off x="2133600" y="1905000"/>
            <a:ext cx="4114800" cy="762000"/>
          </a:xfrm>
        </p:spPr>
        <p:txBody>
          <a:bodyPr/>
          <a:lstStyle/>
          <a:p>
            <a:pPr algn="ctr"/>
            <a:r>
              <a:rPr lang="en-US" dirty="0" smtClean="0"/>
              <a:t>Strategic Planning</a:t>
            </a:r>
            <a:endParaRPr lang="en-US" dirty="0"/>
          </a:p>
        </p:txBody>
      </p:sp>
      <p:sp>
        <p:nvSpPr>
          <p:cNvPr id="20482" name="AutoShape 2" descr="Image result for public health found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sp>
        <p:nvSpPr>
          <p:cNvPr id="20484" name="AutoShape 4" descr="Image result for public health found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en-US"/>
          </a:p>
        </p:txBody>
      </p:sp>
      <p:pic>
        <p:nvPicPr>
          <p:cNvPr id="6" name="Picture 5" descr="dc0a392c-bc4f-4840-8f31-ad680f101ef5.jpg"/>
          <p:cNvPicPr>
            <a:picLocks noChangeAspect="1"/>
          </p:cNvPicPr>
          <p:nvPr/>
        </p:nvPicPr>
        <p:blipFill>
          <a:blip r:embed="rId3"/>
          <a:stretch>
            <a:fillRect/>
          </a:stretch>
        </p:blipFill>
        <p:spPr>
          <a:xfrm>
            <a:off x="5410200" y="2438400"/>
            <a:ext cx="3352800" cy="2514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382000" cy="5410200"/>
          </a:xfrm>
        </p:spPr>
        <p:txBody>
          <a:bodyPr/>
          <a:lstStyle/>
          <a:p>
            <a:r>
              <a:rPr lang="en-US" dirty="0" smtClean="0"/>
              <a:t>Every organization has strategies and choices that govern it.</a:t>
            </a:r>
          </a:p>
          <a:p>
            <a:endParaRPr lang="en-US" dirty="0" smtClean="0"/>
          </a:p>
          <a:p>
            <a:r>
              <a:rPr lang="en-US" dirty="0" smtClean="0"/>
              <a:t>These strategies and choices are well designed forming a map called strategic planning map.</a:t>
            </a:r>
          </a:p>
          <a:p>
            <a:pPr>
              <a:buNone/>
            </a:pPr>
            <a:endParaRPr lang="en-US" dirty="0" smtClean="0"/>
          </a:p>
          <a:p>
            <a:r>
              <a:rPr lang="en-US" dirty="0" smtClean="0"/>
              <a:t>A strategic planning map is representation of the primary strategic goals of an organization.</a:t>
            </a:r>
            <a:endParaRPr lang="en-US" dirty="0"/>
          </a:p>
        </p:txBody>
      </p:sp>
      <p:sp>
        <p:nvSpPr>
          <p:cNvPr id="3" name="Title 2"/>
          <p:cNvSpPr>
            <a:spLocks noGrp="1"/>
          </p:cNvSpPr>
          <p:nvPr>
            <p:ph type="title"/>
          </p:nvPr>
        </p:nvSpPr>
        <p:spPr>
          <a:xfrm>
            <a:off x="457200" y="274638"/>
            <a:ext cx="8229600" cy="868362"/>
          </a:xfrm>
        </p:spPr>
        <p:txBody>
          <a:bodyPr/>
          <a:lstStyle/>
          <a:p>
            <a:pPr algn="ctr"/>
            <a:r>
              <a:rPr lang="en-US" dirty="0" smtClean="0"/>
              <a:t>Strategic Planning Map</a:t>
            </a:r>
            <a:endParaRPr lang="en-US" dirty="0"/>
          </a:p>
        </p:txBody>
      </p:sp>
      <p:pic>
        <p:nvPicPr>
          <p:cNvPr id="4" name="Picture 3" descr="dc0a392c-bc4f-4840-8f31-ad680f101ef5.jpg"/>
          <p:cNvPicPr>
            <a:picLocks noChangeAspect="1"/>
          </p:cNvPicPr>
          <p:nvPr/>
        </p:nvPicPr>
        <p:blipFill>
          <a:blip r:embed="rId3"/>
          <a:stretch>
            <a:fillRect/>
          </a:stretch>
        </p:blipFill>
        <p:spPr>
          <a:xfrm>
            <a:off x="4724400" y="4724400"/>
            <a:ext cx="3810000" cy="1600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477962"/>
          </a:xfrm>
        </p:spPr>
        <p:txBody>
          <a:bodyPr>
            <a:normAutofit/>
          </a:bodyPr>
          <a:lstStyle/>
          <a:p>
            <a:pPr algn="ctr"/>
            <a:r>
              <a:rPr lang="en-US" dirty="0" smtClean="0"/>
              <a:t>Public Health Foundation </a:t>
            </a:r>
            <a:br>
              <a:rPr lang="en-US" dirty="0" smtClean="0"/>
            </a:br>
            <a:r>
              <a:rPr lang="en-US" dirty="0" smtClean="0"/>
              <a:t>Strategic Planning Map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7257070"/>
              </p:ext>
            </p:extLst>
          </p:nvPr>
        </p:nvGraphicFramePr>
        <p:xfrm>
          <a:off x="457200" y="1872164"/>
          <a:ext cx="8229600" cy="1003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dc0a392c-bc4f-4840-8f31-ad680f101ef5.jpg"/>
          <p:cNvPicPr>
            <a:picLocks noChangeAspect="1"/>
          </p:cNvPicPr>
          <p:nvPr/>
        </p:nvPicPr>
        <p:blipFill>
          <a:blip r:embed="rId8"/>
          <a:stretch>
            <a:fillRect/>
          </a:stretch>
        </p:blipFill>
        <p:spPr>
          <a:xfrm>
            <a:off x="4800600" y="5257799"/>
            <a:ext cx="3886200" cy="1314807"/>
          </a:xfrm>
          <a:prstGeom prst="rect">
            <a:avLst/>
          </a:prstGeom>
        </p:spPr>
      </p:pic>
      <p:sp>
        <p:nvSpPr>
          <p:cNvPr id="5" name="Rectangle 4"/>
          <p:cNvSpPr/>
          <p:nvPr/>
        </p:nvSpPr>
        <p:spPr>
          <a:xfrm>
            <a:off x="2451100" y="2942609"/>
            <a:ext cx="1905000" cy="2585323"/>
          </a:xfrm>
          <a:prstGeom prst="rect">
            <a:avLst/>
          </a:prstGeom>
        </p:spPr>
        <p:txBody>
          <a:bodyPr wrap="square">
            <a:spAutoFit/>
          </a:bodyPr>
          <a:lstStyle/>
          <a:p>
            <a:pPr lvl="0">
              <a:buFont typeface="Arial" panose="020B0604020202020204" pitchFamily="34" charset="0"/>
              <a:buChar char="•"/>
            </a:pPr>
            <a:r>
              <a:rPr lang="en-US" dirty="0"/>
              <a:t>Ensure effective communication</a:t>
            </a:r>
          </a:p>
          <a:p>
            <a:pPr lvl="0">
              <a:buFont typeface="Arial" panose="020B0604020202020204" pitchFamily="34" charset="0"/>
              <a:buChar char="•"/>
            </a:pPr>
            <a:r>
              <a:rPr lang="en-US" dirty="0"/>
              <a:t>Offer efficient services</a:t>
            </a:r>
          </a:p>
          <a:p>
            <a:pPr lvl="0">
              <a:buFont typeface="Arial" panose="020B0604020202020204" pitchFamily="34" charset="0"/>
              <a:buChar char="•"/>
            </a:pPr>
            <a:r>
              <a:rPr lang="en-US" dirty="0"/>
              <a:t>Internal partnership</a:t>
            </a:r>
          </a:p>
          <a:p>
            <a:pPr lvl="0">
              <a:buFont typeface="Arial" panose="020B0604020202020204" pitchFamily="34" charset="0"/>
              <a:buChar char="•"/>
            </a:pPr>
            <a:r>
              <a:rPr lang="en-US" dirty="0"/>
              <a:t>External partnership</a:t>
            </a:r>
          </a:p>
        </p:txBody>
      </p:sp>
      <p:sp>
        <p:nvSpPr>
          <p:cNvPr id="7" name="Rectangle 6"/>
          <p:cNvSpPr/>
          <p:nvPr/>
        </p:nvSpPr>
        <p:spPr>
          <a:xfrm>
            <a:off x="4572000" y="2938818"/>
            <a:ext cx="1981200" cy="2308324"/>
          </a:xfrm>
          <a:prstGeom prst="rect">
            <a:avLst/>
          </a:prstGeom>
        </p:spPr>
        <p:txBody>
          <a:bodyPr wrap="square">
            <a:spAutoFit/>
          </a:bodyPr>
          <a:lstStyle/>
          <a:p>
            <a:pPr lvl="0">
              <a:buFont typeface="Arial" panose="020B0604020202020204" pitchFamily="34" charset="0"/>
              <a:buChar char="•"/>
            </a:pPr>
            <a:r>
              <a:rPr lang="en-US" dirty="0"/>
              <a:t>Offer quality services</a:t>
            </a:r>
          </a:p>
          <a:p>
            <a:pPr lvl="0">
              <a:buFont typeface="Arial" panose="020B0604020202020204" pitchFamily="34" charset="0"/>
              <a:buChar char="•"/>
            </a:pPr>
            <a:r>
              <a:rPr lang="en-US" dirty="0"/>
              <a:t>Good customer relation</a:t>
            </a:r>
          </a:p>
          <a:p>
            <a:pPr lvl="0">
              <a:buFont typeface="Arial" panose="020B0604020202020204" pitchFamily="34" charset="0"/>
              <a:buChar char="•"/>
            </a:pPr>
            <a:r>
              <a:rPr lang="en-US" dirty="0"/>
              <a:t>Convenient Services</a:t>
            </a:r>
          </a:p>
          <a:p>
            <a:pPr lvl="0">
              <a:buFont typeface="Arial" panose="020B0604020202020204" pitchFamily="34" charset="0"/>
              <a:buChar char="•"/>
            </a:pPr>
            <a:r>
              <a:rPr lang="en-US" dirty="0"/>
              <a:t>Community involvement</a:t>
            </a:r>
          </a:p>
        </p:txBody>
      </p:sp>
      <p:sp>
        <p:nvSpPr>
          <p:cNvPr id="8" name="Rectangle 7"/>
          <p:cNvSpPr/>
          <p:nvPr/>
        </p:nvSpPr>
        <p:spPr>
          <a:xfrm>
            <a:off x="6740071" y="2975266"/>
            <a:ext cx="2273300" cy="1754326"/>
          </a:xfrm>
          <a:prstGeom prst="rect">
            <a:avLst/>
          </a:prstGeom>
        </p:spPr>
        <p:txBody>
          <a:bodyPr wrap="square">
            <a:spAutoFit/>
          </a:bodyPr>
          <a:lstStyle/>
          <a:p>
            <a:pPr lvl="0">
              <a:buFont typeface="Arial" panose="020B0604020202020204" pitchFamily="34" charset="0"/>
              <a:buChar char="•"/>
            </a:pPr>
            <a:r>
              <a:rPr lang="en-US" dirty="0"/>
              <a:t>Maximize </a:t>
            </a:r>
            <a:r>
              <a:rPr lang="en-US" dirty="0" smtClean="0"/>
              <a:t> Revenue</a:t>
            </a:r>
            <a:endParaRPr lang="en-US" dirty="0"/>
          </a:p>
          <a:p>
            <a:pPr lvl="0">
              <a:buFont typeface="Arial" panose="020B0604020202020204" pitchFamily="34" charset="0"/>
              <a:buChar char="•"/>
            </a:pPr>
            <a:r>
              <a:rPr lang="en-US" dirty="0"/>
              <a:t>Maximize resources</a:t>
            </a:r>
          </a:p>
          <a:p>
            <a:pPr lvl="0">
              <a:buFont typeface="Arial" panose="020B0604020202020204" pitchFamily="34" charset="0"/>
              <a:buChar char="•"/>
            </a:pPr>
            <a:r>
              <a:rPr lang="en-US" dirty="0"/>
              <a:t>Minimize cost</a:t>
            </a:r>
          </a:p>
          <a:p>
            <a:pPr lvl="0">
              <a:buFont typeface="Arial" panose="020B0604020202020204" pitchFamily="34" charset="0"/>
              <a:buChar char="•"/>
            </a:pPr>
            <a:r>
              <a:rPr lang="en-US" dirty="0"/>
              <a:t>Increase profit</a:t>
            </a:r>
          </a:p>
        </p:txBody>
      </p:sp>
      <p:sp>
        <p:nvSpPr>
          <p:cNvPr id="10" name="Rectangle 9"/>
          <p:cNvSpPr/>
          <p:nvPr/>
        </p:nvSpPr>
        <p:spPr>
          <a:xfrm>
            <a:off x="298450" y="2975266"/>
            <a:ext cx="2152650" cy="1477328"/>
          </a:xfrm>
          <a:prstGeom prst="rect">
            <a:avLst/>
          </a:prstGeom>
        </p:spPr>
        <p:txBody>
          <a:bodyPr wrap="square">
            <a:spAutoFit/>
          </a:bodyPr>
          <a:lstStyle/>
          <a:p>
            <a:pPr marL="285750" indent="-285750">
              <a:buFont typeface="Arial" panose="020B0604020202020204" pitchFamily="34" charset="0"/>
              <a:buChar char="•"/>
            </a:pPr>
            <a:r>
              <a:rPr lang="en-US" dirty="0"/>
              <a:t>Training skills </a:t>
            </a:r>
          </a:p>
          <a:p>
            <a:pPr marL="285750" indent="-285750">
              <a:buFont typeface="Arial" panose="020B0604020202020204" pitchFamily="34" charset="0"/>
              <a:buChar char="•"/>
            </a:pPr>
            <a:r>
              <a:rPr lang="en-US" dirty="0"/>
              <a:t>Developing new skills</a:t>
            </a:r>
          </a:p>
          <a:p>
            <a:pPr marL="285750" indent="-285750">
              <a:buFont typeface="Arial" panose="020B0604020202020204" pitchFamily="34" charset="0"/>
              <a:buChar char="•"/>
            </a:pPr>
            <a:r>
              <a:rPr lang="en-US" dirty="0"/>
              <a:t>Recognize great skills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562600"/>
          </a:xfrm>
        </p:spPr>
        <p:txBody>
          <a:bodyPr/>
          <a:lstStyle/>
          <a:p>
            <a:r>
              <a:rPr lang="en-US" dirty="0" smtClean="0"/>
              <a:t>Focusing on alternatives narrows down feasible strategies of and organization.</a:t>
            </a:r>
          </a:p>
          <a:p>
            <a:endParaRPr lang="en-US" dirty="0" smtClean="0"/>
          </a:p>
          <a:p>
            <a:r>
              <a:rPr lang="en-US" dirty="0" smtClean="0"/>
              <a:t>Alternative and strategic choices helps manager to conduct business in a more structured manner.</a:t>
            </a:r>
          </a:p>
          <a:p>
            <a:endParaRPr lang="en-US" dirty="0" smtClean="0"/>
          </a:p>
          <a:p>
            <a:r>
              <a:rPr lang="en-US" dirty="0" smtClean="0"/>
              <a:t>The GPA analysis is used when making alternative ad strategic choices.</a:t>
            </a:r>
            <a:endParaRPr lang="en-US" dirty="0"/>
          </a:p>
        </p:txBody>
      </p:sp>
      <p:sp>
        <p:nvSpPr>
          <p:cNvPr id="3" name="Title 2"/>
          <p:cNvSpPr>
            <a:spLocks noGrp="1"/>
          </p:cNvSpPr>
          <p:nvPr>
            <p:ph type="title"/>
          </p:nvPr>
        </p:nvSpPr>
        <p:spPr>
          <a:xfrm>
            <a:off x="457200" y="274638"/>
            <a:ext cx="8229600" cy="944562"/>
          </a:xfrm>
        </p:spPr>
        <p:txBody>
          <a:bodyPr>
            <a:normAutofit fontScale="90000"/>
          </a:bodyPr>
          <a:lstStyle/>
          <a:p>
            <a:pPr algn="ctr"/>
            <a:r>
              <a:rPr lang="en-US" dirty="0" smtClean="0"/>
              <a:t>Alternative and Strategic Choices</a:t>
            </a:r>
            <a:endParaRPr lang="en-US" dirty="0"/>
          </a:p>
        </p:txBody>
      </p:sp>
      <p:pic>
        <p:nvPicPr>
          <p:cNvPr id="5" name="Picture 4" descr="dc0a392c-bc4f-4840-8f31-ad680f101ef5.jpg"/>
          <p:cNvPicPr>
            <a:picLocks noChangeAspect="1"/>
          </p:cNvPicPr>
          <p:nvPr/>
        </p:nvPicPr>
        <p:blipFill>
          <a:blip r:embed="rId3"/>
          <a:stretch>
            <a:fillRect/>
          </a:stretch>
        </p:blipFill>
        <p:spPr>
          <a:xfrm>
            <a:off x="4648200" y="5181600"/>
            <a:ext cx="3962400" cy="1447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458200" cy="5715000"/>
          </a:xfrm>
        </p:spPr>
        <p:txBody>
          <a:bodyPr/>
          <a:lstStyle/>
          <a:p>
            <a:pPr lvl="0"/>
            <a:r>
              <a:rPr lang="en-US" sz="2800" dirty="0" smtClean="0">
                <a:latin typeface="Times New Roman" panose="02020603050405020304" pitchFamily="18" charset="0"/>
                <a:cs typeface="Times New Roman" panose="02020603050405020304" pitchFamily="18" charset="0"/>
              </a:rPr>
              <a:t>Clark, M., &amp; Goodwin, N. (2010). Sustaining innovation in </a:t>
            </a:r>
            <a:r>
              <a:rPr lang="en-US" sz="2800" dirty="0" err="1" smtClean="0">
                <a:latin typeface="Times New Roman" panose="02020603050405020304" pitchFamily="18" charset="0"/>
                <a:cs typeface="Times New Roman" panose="02020603050405020304" pitchFamily="18" charset="0"/>
              </a:rPr>
              <a:t>telehealth</a:t>
            </a:r>
            <a:r>
              <a:rPr lang="en-US" sz="2800" dirty="0" smtClean="0">
                <a:latin typeface="Times New Roman" panose="02020603050405020304" pitchFamily="18" charset="0"/>
                <a:cs typeface="Times New Roman" panose="02020603050405020304" pitchFamily="18" charset="0"/>
              </a:rPr>
              <a:t> and telecare. WSD Action Network, King's Fund.</a:t>
            </a:r>
          </a:p>
          <a:p>
            <a:pPr lvl="0"/>
            <a:r>
              <a:rPr lang="en-US" sz="2800" dirty="0" smtClean="0">
                <a:latin typeface="Times New Roman" panose="02020603050405020304" pitchFamily="18" charset="0"/>
                <a:cs typeface="Times New Roman" panose="02020603050405020304" pitchFamily="18" charset="0"/>
              </a:rPr>
              <a:t>Phadermrod, B., Crowder, R. M., &amp; Wills, G. B. (2019). Importance-performance analysis based SWOT analysis. International Journal of Information Management, 44, 194-203.</a:t>
            </a:r>
          </a:p>
          <a:p>
            <a:r>
              <a:rPr lang="en-US" sz="2800" dirty="0" smtClean="0">
                <a:latin typeface="Times New Roman" panose="02020603050405020304" pitchFamily="18" charset="0"/>
                <a:cs typeface="Times New Roman" panose="02020603050405020304" pitchFamily="18" charset="0"/>
              </a:rPr>
              <a:t>United Health Foundation. (2019). America's Health Rankings.</a:t>
            </a:r>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pic>
        <p:nvPicPr>
          <p:cNvPr id="4" name="Picture 3" descr="dc0a392c-bc4f-4840-8f31-ad680f101ef5.jpg"/>
          <p:cNvPicPr>
            <a:picLocks noChangeAspect="1"/>
          </p:cNvPicPr>
          <p:nvPr/>
        </p:nvPicPr>
        <p:blipFill>
          <a:blip r:embed="rId2"/>
          <a:stretch>
            <a:fillRect/>
          </a:stretch>
        </p:blipFill>
        <p:spPr>
          <a:xfrm>
            <a:off x="4953000" y="4876800"/>
            <a:ext cx="3886200" cy="17526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26</TotalTime>
  <Words>337</Words>
  <Application>Microsoft Office PowerPoint</Application>
  <PresentationFormat>On-screen Show (4:3)</PresentationFormat>
  <Paragraphs>49</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PUBLIC HEALTH FOUNDATION</vt:lpstr>
      <vt:lpstr>Strategic Planning Map</vt:lpstr>
      <vt:lpstr>Public Health Foundation  Strategic Planning Map</vt:lpstr>
      <vt:lpstr>Alternative and Strategic Choices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kapyenga</dc:creator>
  <cp:lastModifiedBy>Simon</cp:lastModifiedBy>
  <cp:revision>48</cp:revision>
  <dcterms:created xsi:type="dcterms:W3CDTF">2019-08-20T10:05:00Z</dcterms:created>
  <dcterms:modified xsi:type="dcterms:W3CDTF">2019-08-23T13:26:53Z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1033-11.2.0.8893</vt:lpwstr>
  </property>
</Properties>
</file>