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8" r:id="rId3"/>
    <p:sldId id="257"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810079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15115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4161950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B8B9A0-4D4D-4FCF-86FC-6D9E9ACC77E9}"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2904081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B8B9A0-4D4D-4FCF-86FC-6D9E9ACC77E9}" type="datetimeFigureOut">
              <a:rPr lang="en-GB" smtClean="0"/>
              <a:t>02/07/2020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32595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3"/>
          <p:cNvSpPr>
            <a:spLocks noGrp="1"/>
          </p:cNvSpPr>
          <p:nvPr>
            <p:ph type="ftr" sz="quarter" idx="11"/>
          </p:nvPr>
        </p:nvSpPr>
        <p:spPr/>
        <p:txBody>
          <a:bodyPr/>
          <a:lstStyle/>
          <a:p>
            <a:endParaRPr lang="en-GB"/>
          </a:p>
        </p:txBody>
      </p:sp>
      <p:sp>
        <p:nvSpPr>
          <p:cNvPr id="6" name="Slide Number Placeholder 4"/>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197907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2"/>
          <p:cNvSpPr>
            <a:spLocks noGrp="1"/>
          </p:cNvSpPr>
          <p:nvPr>
            <p:ph type="ftr" sz="quarter" idx="11"/>
          </p:nvPr>
        </p:nvSpPr>
        <p:spPr/>
        <p:txBody>
          <a:bodyPr/>
          <a:lstStyle/>
          <a:p>
            <a:endParaRPr lang="en-GB"/>
          </a:p>
        </p:txBody>
      </p:sp>
      <p:sp>
        <p:nvSpPr>
          <p:cNvPr id="6" name="Slide Number Placeholder 3"/>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4244321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5"/>
          <p:cNvSpPr>
            <a:spLocks noGrp="1"/>
          </p:cNvSpPr>
          <p:nvPr>
            <p:ph type="ftr" sz="quarter" idx="11"/>
          </p:nvPr>
        </p:nvSpPr>
        <p:spPr/>
        <p:txBody>
          <a:bodyPr/>
          <a:lstStyle/>
          <a:p>
            <a:endParaRPr lang="en-GB"/>
          </a:p>
        </p:txBody>
      </p:sp>
      <p:sp>
        <p:nvSpPr>
          <p:cNvPr id="6" name="Slide Number Placeholder 6"/>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2246296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8B9A0-4D4D-4FCF-86FC-6D9E9ACC77E9}"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227477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B8B9A0-4D4D-4FCF-86FC-6D9E9ACC77E9}" type="datetimeFigureOut">
              <a:rPr lang="en-GB" smtClean="0"/>
              <a:t>02/07/2020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604270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4091282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76640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058526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064468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4"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145212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2126927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B8B9A0-4D4D-4FCF-86FC-6D9E9ACC77E9}" type="datetimeFigureOut">
              <a:rPr lang="en-GB" smtClean="0"/>
              <a:t>02/07/2020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C0F884D-DBA4-4C9F-AB2A-06E136241401}" type="slidenum">
              <a:rPr lang="en-GB" smtClean="0"/>
              <a:t>‹#›</a:t>
            </a:fld>
            <a:endParaRPr lang="en-GB"/>
          </a:p>
        </p:txBody>
      </p:sp>
    </p:spTree>
    <p:extLst>
      <p:ext uri="{BB962C8B-B14F-4D97-AF65-F5344CB8AC3E}">
        <p14:creationId xmlns:p14="http://schemas.microsoft.com/office/powerpoint/2010/main" val="21029532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EB8B9A0-4D4D-4FCF-86FC-6D9E9ACC77E9}" type="datetimeFigureOut">
              <a:rPr lang="en-GB" smtClean="0"/>
              <a:t>02/07/2020</a:t>
            </a:fld>
            <a:endParaRPr lang="en-GB"/>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C0F884D-DBA4-4C9F-AB2A-06E136241401}" type="slidenum">
              <a:rPr lang="en-GB" smtClean="0"/>
              <a:t>‹#›</a:t>
            </a:fld>
            <a:endParaRPr lang="en-GB"/>
          </a:p>
        </p:txBody>
      </p:sp>
    </p:spTree>
    <p:extLst>
      <p:ext uri="{BB962C8B-B14F-4D97-AF65-F5344CB8AC3E}">
        <p14:creationId xmlns:p14="http://schemas.microsoft.com/office/powerpoint/2010/main" val="1683990173"/>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1D4B57-0902-481B-A9B8-5DC9DFFC67E6}"/>
              </a:ext>
            </a:extLst>
          </p:cNvPr>
          <p:cNvSpPr>
            <a:spLocks noGrp="1"/>
          </p:cNvSpPr>
          <p:nvPr>
            <p:ph type="title"/>
          </p:nvPr>
        </p:nvSpPr>
        <p:spPr>
          <a:xfrm>
            <a:off x="1168626" y="491907"/>
            <a:ext cx="9404723" cy="1169916"/>
          </a:xfrm>
          <a:solidFill>
            <a:schemeClr val="accent4">
              <a:lumMod val="75000"/>
            </a:schemeClr>
          </a:solidFill>
        </p:spPr>
        <p:txBody>
          <a:bodyPr/>
          <a:lstStyle/>
          <a:p>
            <a:pPr algn="ctr"/>
            <a:r>
              <a:rPr lang="en-GB" sz="6000" dirty="0" smtClean="0">
                <a:latin typeface="Times New Roman" panose="02020603050405020304" pitchFamily="18" charset="0"/>
                <a:cs typeface="Times New Roman" panose="02020603050405020304" pitchFamily="18" charset="0"/>
              </a:rPr>
              <a:t>Pandemics</a:t>
            </a:r>
            <a:endParaRPr lang="en-GB" sz="6000" dirty="0">
              <a:latin typeface="Times New Roman" panose="02020603050405020304" pitchFamily="18" charset="0"/>
              <a:cs typeface="Times New Roman" panose="02020603050405020304" pitchFamily="18" charset="0"/>
            </a:endParaRPr>
          </a:p>
        </p:txBody>
      </p:sp>
      <p:pic>
        <p:nvPicPr>
          <p:cNvPr id="7" name="Content Placeholder 6">
            <a:extLst>
              <a:ext uri="{FF2B5EF4-FFF2-40B4-BE49-F238E27FC236}">
                <a16:creationId xmlns:a16="http://schemas.microsoft.com/office/drawing/2014/main" id="{F97B4E39-8B78-4E11-A39A-CF1DEC73BA7D}"/>
              </a:ext>
            </a:extLst>
          </p:cNvPr>
          <p:cNvPicPr>
            <a:picLocks noGrp="1" noChangeAspect="1"/>
          </p:cNvPicPr>
          <p:nvPr>
            <p:ph idx="1"/>
          </p:nvPr>
        </p:nvPicPr>
        <p:blipFill>
          <a:blip r:embed="rId2"/>
          <a:stretch>
            <a:fillRect/>
          </a:stretch>
        </p:blipFill>
        <p:spPr>
          <a:xfrm>
            <a:off x="1168626" y="1661823"/>
            <a:ext cx="9738860" cy="4830417"/>
          </a:xfrm>
          <a:prstGeom prst="rect">
            <a:avLst/>
          </a:prstGeom>
        </p:spPr>
      </p:pic>
      <p:pic>
        <p:nvPicPr>
          <p:cNvPr id="6" name="Picture 2" descr="COVID-19 pandemic | UNDP in Keny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4912" y="1521735"/>
            <a:ext cx="7907601" cy="467006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528724" y="3726136"/>
            <a:ext cx="4715692" cy="1569660"/>
          </a:xfrm>
          <a:prstGeom prst="rect">
            <a:avLst/>
          </a:prstGeom>
          <a:solidFill>
            <a:schemeClr val="bg1">
              <a:lumMod val="95000"/>
              <a:lumOff val="5000"/>
            </a:schemeClr>
          </a:solidFill>
        </p:spPr>
        <p:txBody>
          <a:bodyPr wrap="square" rtlCol="0">
            <a:spAutoFit/>
          </a:bodyPr>
          <a:lstStyle/>
          <a:p>
            <a:pPr algn="ctr"/>
            <a:r>
              <a:rPr lang="en-US" sz="4800" dirty="0" smtClean="0"/>
              <a:t>Name </a:t>
            </a:r>
          </a:p>
          <a:p>
            <a:pPr algn="ctr"/>
            <a:r>
              <a:rPr lang="en-US" sz="4800" dirty="0" smtClean="0"/>
              <a:t>Institution</a:t>
            </a:r>
            <a:endParaRPr lang="en-US" sz="4800" dirty="0"/>
          </a:p>
        </p:txBody>
      </p:sp>
    </p:spTree>
    <p:extLst>
      <p:ext uri="{BB962C8B-B14F-4D97-AF65-F5344CB8AC3E}">
        <p14:creationId xmlns:p14="http://schemas.microsoft.com/office/powerpoint/2010/main" val="216607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752F3-FD21-4AE8-9C66-8268E1625D98}"/>
              </a:ext>
            </a:extLst>
          </p:cNvPr>
          <p:cNvSpPr>
            <a:spLocks noGrp="1"/>
          </p:cNvSpPr>
          <p:nvPr>
            <p:ph type="title"/>
          </p:nvPr>
        </p:nvSpPr>
        <p:spPr/>
        <p:txBody>
          <a:bodyPr/>
          <a:lstStyle/>
          <a:p>
            <a:pPr algn="ctr"/>
            <a:r>
              <a:rPr lang="en-GB" sz="6000" dirty="0">
                <a:latin typeface="Times New Roman" panose="02020603050405020304" pitchFamily="18" charset="0"/>
                <a:cs typeface="Times New Roman" panose="02020603050405020304" pitchFamily="18" charset="0"/>
              </a:rPr>
              <a:t>The bubonic plague</a:t>
            </a:r>
          </a:p>
        </p:txBody>
      </p:sp>
      <p:sp>
        <p:nvSpPr>
          <p:cNvPr id="3" name="Content Placeholder 2">
            <a:extLst>
              <a:ext uri="{FF2B5EF4-FFF2-40B4-BE49-F238E27FC236}">
                <a16:creationId xmlns:a16="http://schemas.microsoft.com/office/drawing/2014/main" id="{2A42E09F-7117-4C79-8AF6-B560A8959481}"/>
              </a:ext>
            </a:extLst>
          </p:cNvPr>
          <p:cNvSpPr>
            <a:spLocks noGrp="1"/>
          </p:cNvSpPr>
          <p:nvPr>
            <p:ph idx="1"/>
          </p:nvPr>
        </p:nvSpPr>
        <p:spPr>
          <a:xfrm>
            <a:off x="646111" y="1853248"/>
            <a:ext cx="6656025" cy="4195481"/>
          </a:xfrm>
        </p:spPr>
        <p:txBody>
          <a:bodyPr>
            <a:normAutofit fontScale="92500"/>
          </a:bodyPr>
          <a:lstStyle/>
          <a:p>
            <a:r>
              <a:rPr lang="en-GB" sz="2400" dirty="0">
                <a:latin typeface="Times New Roman" panose="02020603050405020304" pitchFamily="18" charset="0"/>
                <a:cs typeface="Times New Roman" panose="02020603050405020304" pitchFamily="18" charset="0"/>
              </a:rPr>
              <a:t>The bubonic plague was also known as the black death was caused by the </a:t>
            </a:r>
            <a:r>
              <a:rPr lang="en-GB" sz="2400" i="1" dirty="0">
                <a:latin typeface="Times New Roman" panose="02020603050405020304" pitchFamily="18" charset="0"/>
                <a:cs typeface="Times New Roman" panose="02020603050405020304" pitchFamily="18" charset="0"/>
              </a:rPr>
              <a:t>yersinia pestis </a:t>
            </a:r>
            <a:r>
              <a:rPr lang="en-GB" sz="2400" dirty="0">
                <a:latin typeface="Times New Roman" panose="02020603050405020304" pitchFamily="18" charset="0"/>
                <a:cs typeface="Times New Roman" panose="02020603050405020304" pitchFamily="18" charset="0"/>
              </a:rPr>
              <a:t>bacteria that lived among rodents. The plague was spread by fleas which had bitten infected animals (</a:t>
            </a:r>
            <a:r>
              <a:rPr lang="en-US" sz="2400" dirty="0">
                <a:latin typeface="Times New Roman" panose="02020603050405020304" pitchFamily="18" charset="0"/>
                <a:cs typeface="Times New Roman" panose="02020603050405020304" pitchFamily="18" charset="0"/>
              </a:rPr>
              <a:t>Echenberg, 2010)</a:t>
            </a:r>
            <a:r>
              <a:rPr lang="en-GB" sz="2400" dirty="0">
                <a:latin typeface="Times New Roman" panose="02020603050405020304" pitchFamily="18" charset="0"/>
                <a:cs typeface="Times New Roman" panose="02020603050405020304" pitchFamily="18" charset="0"/>
              </a:rPr>
              <a:t>.</a:t>
            </a:r>
          </a:p>
          <a:p>
            <a:r>
              <a:rPr lang="en-GB" sz="2400" dirty="0">
                <a:latin typeface="Times New Roman" panose="02020603050405020304" pitchFamily="18" charset="0"/>
                <a:cs typeface="Times New Roman" panose="02020603050405020304" pitchFamily="18" charset="0"/>
              </a:rPr>
              <a:t>The plague seemed to follow huge masses of people thus it quickly spread along trade routes. The limited historical records made it difficult to determine the exact human cost caused by the plague.</a:t>
            </a:r>
          </a:p>
          <a:p>
            <a:r>
              <a:rPr lang="en-GB" sz="2400" dirty="0">
                <a:latin typeface="Times New Roman" panose="02020603050405020304" pitchFamily="18" charset="0"/>
                <a:cs typeface="Times New Roman" panose="02020603050405020304" pitchFamily="18" charset="0"/>
              </a:rPr>
              <a:t>According to historians, the plague killed between 30 and 60% of Europe’s population between 1347 and 1351 (</a:t>
            </a:r>
            <a:r>
              <a:rPr lang="en-US" sz="2400" dirty="0">
                <a:latin typeface="Times New Roman" panose="02020603050405020304" pitchFamily="18" charset="0"/>
                <a:cs typeface="Times New Roman" panose="02020603050405020304" pitchFamily="18" charset="0"/>
              </a:rPr>
              <a:t>Echenberg, 2010)</a:t>
            </a:r>
            <a:r>
              <a:rPr lang="en-GB" sz="2400" dirty="0">
                <a:latin typeface="Times New Roman" panose="02020603050405020304" pitchFamily="18" charset="0"/>
                <a:cs typeface="Times New Roman" panose="02020603050405020304" pitchFamily="18" charset="0"/>
              </a:rPr>
              <a:t>.</a:t>
            </a:r>
          </a:p>
        </p:txBody>
      </p:sp>
      <p:pic>
        <p:nvPicPr>
          <p:cNvPr id="1026" name="Picture 2" descr="Why hasn't the US eradicated the plague? - BBC New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5829" y="1853247"/>
            <a:ext cx="4558937" cy="4195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733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DDE2E-B6F6-4C05-AA94-8EE75D0B88FD}"/>
              </a:ext>
            </a:extLst>
          </p:cNvPr>
          <p:cNvSpPr>
            <a:spLocks noGrp="1"/>
          </p:cNvSpPr>
          <p:nvPr>
            <p:ph type="title"/>
          </p:nvPr>
        </p:nvSpPr>
        <p:spPr/>
        <p:txBody>
          <a:bodyPr/>
          <a:lstStyle/>
          <a:p>
            <a:pPr algn="ctr"/>
            <a:r>
              <a:rPr lang="en-GB" dirty="0">
                <a:latin typeface="Times New Roman" panose="02020603050405020304" pitchFamily="18" charset="0"/>
                <a:cs typeface="Times New Roman" panose="02020603050405020304" pitchFamily="18" charset="0"/>
              </a:rPr>
              <a:t>Political, economic and environmental structures causing the bubonic plague</a:t>
            </a:r>
          </a:p>
        </p:txBody>
      </p:sp>
      <p:sp>
        <p:nvSpPr>
          <p:cNvPr id="3" name="Content Placeholder 2">
            <a:extLst>
              <a:ext uri="{FF2B5EF4-FFF2-40B4-BE49-F238E27FC236}">
                <a16:creationId xmlns:a16="http://schemas.microsoft.com/office/drawing/2014/main" id="{5345B2A3-E51E-454E-B329-86D1FFA05F53}"/>
              </a:ext>
            </a:extLst>
          </p:cNvPr>
          <p:cNvSpPr>
            <a:spLocks noGrp="1"/>
          </p:cNvSpPr>
          <p:nvPr>
            <p:ph idx="1"/>
          </p:nvPr>
        </p:nvSpPr>
        <p:spPr>
          <a:xfrm>
            <a:off x="5087483" y="1970813"/>
            <a:ext cx="6564585" cy="4195481"/>
          </a:xfrm>
        </p:spPr>
        <p:txBody>
          <a:bodyPr>
            <a:normAutofit lnSpcReduction="10000"/>
          </a:bodyPr>
          <a:lstStyle/>
          <a:p>
            <a:r>
              <a:rPr lang="en-GB" dirty="0">
                <a:latin typeface="Times New Roman" panose="02020603050405020304" pitchFamily="18" charset="0"/>
                <a:cs typeface="Times New Roman" panose="02020603050405020304" pitchFamily="18" charset="0"/>
              </a:rPr>
              <a:t>Armies</a:t>
            </a:r>
          </a:p>
          <a:p>
            <a:r>
              <a:rPr lang="en-GB" dirty="0">
                <a:latin typeface="Times New Roman" panose="02020603050405020304" pitchFamily="18" charset="0"/>
                <a:cs typeface="Times New Roman" panose="02020603050405020304" pitchFamily="18" charset="0"/>
              </a:rPr>
              <a:t>Prisoners of war captured from the enemies camp kept in unhygienic prison cells.</a:t>
            </a:r>
          </a:p>
          <a:p>
            <a:r>
              <a:rPr lang="en-GB" dirty="0">
                <a:latin typeface="Times New Roman" panose="02020603050405020304" pitchFamily="18" charset="0"/>
                <a:cs typeface="Times New Roman" panose="02020603050405020304" pitchFamily="18" charset="0"/>
              </a:rPr>
              <a:t>Congested and unhygienic markets facilitating the growth or rats.</a:t>
            </a:r>
          </a:p>
          <a:p>
            <a:r>
              <a:rPr lang="en-GB" dirty="0">
                <a:latin typeface="Times New Roman" panose="02020603050405020304" pitchFamily="18" charset="0"/>
                <a:cs typeface="Times New Roman" panose="02020603050405020304" pitchFamily="18" charset="0"/>
              </a:rPr>
              <a:t>The sewage system beneath the city that was rat infected. Lack of pest control measures.</a:t>
            </a:r>
          </a:p>
          <a:p>
            <a:r>
              <a:rPr lang="en-GB" dirty="0">
                <a:latin typeface="Times New Roman" panose="02020603050405020304" pitchFamily="18" charset="0"/>
                <a:cs typeface="Times New Roman" panose="02020603050405020304" pitchFamily="18" charset="0"/>
              </a:rPr>
              <a:t>Social gatherings such as churches and entertainment joints.</a:t>
            </a:r>
          </a:p>
          <a:p>
            <a:r>
              <a:rPr lang="en-GB" dirty="0">
                <a:latin typeface="Times New Roman" panose="02020603050405020304" pitchFamily="18" charset="0"/>
                <a:cs typeface="Times New Roman" panose="02020603050405020304" pitchFamily="18" charset="0"/>
              </a:rPr>
              <a:t>Merchant ships that harboured infected rats due to poor hygiene. </a:t>
            </a:r>
          </a:p>
          <a:p>
            <a:r>
              <a:rPr lang="en-GB" dirty="0">
                <a:latin typeface="Times New Roman" panose="02020603050405020304" pitchFamily="18" charset="0"/>
                <a:cs typeface="Times New Roman" panose="02020603050405020304" pitchFamily="18" charset="0"/>
              </a:rPr>
              <a:t>Survivors of war seeking better life in other towns.</a:t>
            </a:r>
          </a:p>
        </p:txBody>
      </p:sp>
      <p:pic>
        <p:nvPicPr>
          <p:cNvPr id="2050" name="Picture 2" descr="Bubonic plague - Wikipedia"/>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49163" y="2072930"/>
            <a:ext cx="4441372" cy="4243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8921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VID-19 pandemic | UNDP in Keny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5872" y="1853248"/>
            <a:ext cx="3713868" cy="4666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D4A4472-6A39-4191-8BC9-9B2C724F49DD}"/>
              </a:ext>
            </a:extLst>
          </p:cNvPr>
          <p:cNvSpPr>
            <a:spLocks noGrp="1"/>
          </p:cNvSpPr>
          <p:nvPr>
            <p:ph type="title"/>
          </p:nvPr>
        </p:nvSpPr>
        <p:spPr/>
        <p:txBody>
          <a:bodyPr/>
          <a:lstStyle/>
          <a:p>
            <a:pPr algn="ctr"/>
            <a:r>
              <a:rPr lang="en-GB" sz="4800" dirty="0">
                <a:latin typeface="Times New Roman" panose="02020603050405020304" pitchFamily="18" charset="0"/>
                <a:cs typeface="Times New Roman" panose="02020603050405020304" pitchFamily="18" charset="0"/>
              </a:rPr>
              <a:t>Corona virus pandemic (COVID-19)</a:t>
            </a:r>
          </a:p>
        </p:txBody>
      </p:sp>
      <p:sp>
        <p:nvSpPr>
          <p:cNvPr id="3" name="Content Placeholder 2">
            <a:extLst>
              <a:ext uri="{FF2B5EF4-FFF2-40B4-BE49-F238E27FC236}">
                <a16:creationId xmlns:a16="http://schemas.microsoft.com/office/drawing/2014/main" id="{E6761CAA-E733-48F4-8163-67B7D578C14D}"/>
              </a:ext>
            </a:extLst>
          </p:cNvPr>
          <p:cNvSpPr>
            <a:spLocks noGrp="1"/>
          </p:cNvSpPr>
          <p:nvPr>
            <p:ph idx="1"/>
          </p:nvPr>
        </p:nvSpPr>
        <p:spPr>
          <a:xfrm>
            <a:off x="1145516" y="1602752"/>
            <a:ext cx="7140356" cy="4812116"/>
          </a:xfrm>
          <a:solidFill>
            <a:schemeClr val="bg1">
              <a:lumMod val="65000"/>
              <a:lumOff val="35000"/>
            </a:schemeClr>
          </a:solidFill>
        </p:spPr>
        <p:txBody>
          <a:bodyPr>
            <a:normAutofit lnSpcReduction="10000"/>
          </a:bodyPr>
          <a:lstStyle/>
          <a:p>
            <a:r>
              <a:rPr lang="en-GB" sz="2400" dirty="0">
                <a:solidFill>
                  <a:srgbClr val="FFFF00"/>
                </a:solidFill>
                <a:latin typeface="Times New Roman" panose="02020603050405020304" pitchFamily="18" charset="0"/>
                <a:cs typeface="Times New Roman" panose="02020603050405020304" pitchFamily="18" charset="0"/>
              </a:rPr>
              <a:t>SARS-CoV-2 (Corona virus 2019), is a new strain of virus found in the corona virus family and commonly referred to as COVID-19. the virus is one of several that cause the conditions like middle east respiratory syndrome (MERS) (</a:t>
            </a:r>
            <a:r>
              <a:rPr lang="it-IT" sz="2400" dirty="0">
                <a:solidFill>
                  <a:srgbClr val="FFFF00"/>
                </a:solidFill>
                <a:latin typeface="Times New Roman" panose="02020603050405020304" pitchFamily="18" charset="0"/>
                <a:cs typeface="Times New Roman" panose="02020603050405020304" pitchFamily="18" charset="0"/>
              </a:rPr>
              <a:t>Ciotti et al., 2019).</a:t>
            </a:r>
            <a:endParaRPr lang="en-GB" sz="2400" dirty="0">
              <a:solidFill>
                <a:srgbClr val="FFFF00"/>
              </a:solidFill>
              <a:latin typeface="Times New Roman" panose="02020603050405020304" pitchFamily="18" charset="0"/>
              <a:cs typeface="Times New Roman" panose="02020603050405020304" pitchFamily="18" charset="0"/>
            </a:endParaRPr>
          </a:p>
          <a:p>
            <a:r>
              <a:rPr lang="en-GB" sz="2400" dirty="0">
                <a:solidFill>
                  <a:srgbClr val="FFFF00"/>
                </a:solidFill>
                <a:latin typeface="Times New Roman" panose="02020603050405020304" pitchFamily="18" charset="0"/>
                <a:cs typeface="Times New Roman" panose="02020603050405020304" pitchFamily="18" charset="0"/>
              </a:rPr>
              <a:t>The virus triggers a respiratory tract infection that affects the sinuses, nose, throat, windpipe or the lungs. Symptoms of the virus includes fever, coughing, sore throat, nausea, loss of smell among others (</a:t>
            </a:r>
            <a:r>
              <a:rPr lang="it-IT" sz="2400" dirty="0">
                <a:solidFill>
                  <a:srgbClr val="FFFF00"/>
                </a:solidFill>
                <a:latin typeface="Times New Roman" panose="02020603050405020304" pitchFamily="18" charset="0"/>
                <a:cs typeface="Times New Roman" panose="02020603050405020304" pitchFamily="18" charset="0"/>
              </a:rPr>
              <a:t>Ciotti et al., 2019)</a:t>
            </a:r>
            <a:r>
              <a:rPr lang="en-GB" sz="2400" dirty="0">
                <a:solidFill>
                  <a:srgbClr val="FFFF00"/>
                </a:solidFill>
                <a:latin typeface="Times New Roman" panose="02020603050405020304" pitchFamily="18" charset="0"/>
                <a:cs typeface="Times New Roman" panose="02020603050405020304" pitchFamily="18" charset="0"/>
              </a:rPr>
              <a:t>. </a:t>
            </a:r>
          </a:p>
          <a:p>
            <a:r>
              <a:rPr lang="en-GB" sz="2400" dirty="0">
                <a:solidFill>
                  <a:srgbClr val="FFFF00"/>
                </a:solidFill>
                <a:latin typeface="Times New Roman" panose="02020603050405020304" pitchFamily="18" charset="0"/>
                <a:cs typeface="Times New Roman" panose="02020603050405020304" pitchFamily="18" charset="0"/>
              </a:rPr>
              <a:t>The COVID-19 pandemic was first identified in Wuhan, China from where it spread to different parts of the world. </a:t>
            </a:r>
          </a:p>
        </p:txBody>
      </p:sp>
    </p:spTree>
    <p:extLst>
      <p:ext uri="{BB962C8B-B14F-4D97-AF65-F5344CB8AC3E}">
        <p14:creationId xmlns:p14="http://schemas.microsoft.com/office/powerpoint/2010/main" val="1291503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racking the Global Spread of COVID-19 - MSD Manual Professional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50" y="1853248"/>
            <a:ext cx="6557555" cy="47826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46226E0-C90B-4952-899B-F616FD66B17A}"/>
              </a:ext>
            </a:extLst>
          </p:cNvPr>
          <p:cNvSpPr>
            <a:spLocks noGrp="1"/>
          </p:cNvSpPr>
          <p:nvPr>
            <p:ph type="title"/>
          </p:nvPr>
        </p:nvSpPr>
        <p:spPr>
          <a:solidFill>
            <a:schemeClr val="bg1">
              <a:lumMod val="65000"/>
              <a:lumOff val="35000"/>
            </a:schemeClr>
          </a:solidFill>
        </p:spPr>
        <p:txBody>
          <a:bodyPr/>
          <a:lstStyle/>
          <a:p>
            <a:r>
              <a:rPr lang="en-GB" sz="4000" dirty="0">
                <a:latin typeface="Times New Roman" panose="02020603050405020304" pitchFamily="18" charset="0"/>
                <a:cs typeface="Times New Roman" panose="02020603050405020304" pitchFamily="18" charset="0"/>
              </a:rPr>
              <a:t>Political, economic and environmental structures causing Corona virus pandemic</a:t>
            </a:r>
            <a:endParaRPr lang="en-GB" sz="4000" dirty="0"/>
          </a:p>
        </p:txBody>
      </p:sp>
      <p:sp>
        <p:nvSpPr>
          <p:cNvPr id="3" name="Content Placeholder 2">
            <a:extLst>
              <a:ext uri="{FF2B5EF4-FFF2-40B4-BE49-F238E27FC236}">
                <a16:creationId xmlns:a16="http://schemas.microsoft.com/office/drawing/2014/main" id="{1CB2E434-674A-4F97-B93D-A196FB049178}"/>
              </a:ext>
            </a:extLst>
          </p:cNvPr>
          <p:cNvSpPr>
            <a:spLocks noGrp="1"/>
          </p:cNvSpPr>
          <p:nvPr>
            <p:ph idx="1"/>
          </p:nvPr>
        </p:nvSpPr>
        <p:spPr>
          <a:xfrm>
            <a:off x="3207169" y="2146848"/>
            <a:ext cx="7463913" cy="4195481"/>
          </a:xfrm>
        </p:spPr>
        <p:txBody>
          <a:bodyPr>
            <a:normAutofit fontScale="92500" lnSpcReduction="20000"/>
          </a:bodyPr>
          <a:lstStyle/>
          <a:p>
            <a:r>
              <a:rPr lang="en-GB" sz="2400" dirty="0">
                <a:latin typeface="Times New Roman" panose="02020603050405020304" pitchFamily="18" charset="0"/>
                <a:cs typeface="Times New Roman" panose="02020603050405020304" pitchFamily="18" charset="0"/>
              </a:rPr>
              <a:t>Poor international coordination between countries making it difficult for joint efforts to stop the pandemic.</a:t>
            </a:r>
          </a:p>
          <a:p>
            <a:r>
              <a:rPr lang="en-GB" sz="2400" dirty="0">
                <a:latin typeface="Times New Roman" panose="02020603050405020304" pitchFamily="18" charset="0"/>
                <a:cs typeface="Times New Roman" panose="02020603050405020304" pitchFamily="18" charset="0"/>
              </a:rPr>
              <a:t>The China USA trade war and their allies.</a:t>
            </a:r>
          </a:p>
          <a:p>
            <a:r>
              <a:rPr lang="en-GB" sz="2400" dirty="0">
                <a:latin typeface="Times New Roman" panose="02020603050405020304" pitchFamily="18" charset="0"/>
                <a:cs typeface="Times New Roman" panose="02020603050405020304" pitchFamily="18" charset="0"/>
              </a:rPr>
              <a:t>Congestion in social places such churches, markets, clubs, restaurants and learning institutions</a:t>
            </a:r>
          </a:p>
          <a:p>
            <a:r>
              <a:rPr lang="en-GB" sz="2400" dirty="0">
                <a:latin typeface="Times New Roman" panose="02020603050405020304" pitchFamily="18" charset="0"/>
                <a:cs typeface="Times New Roman" panose="02020603050405020304" pitchFamily="18" charset="0"/>
              </a:rPr>
              <a:t>Porous borders between countries which allowed the movement of infected people. </a:t>
            </a:r>
          </a:p>
          <a:p>
            <a:r>
              <a:rPr lang="en-GB" sz="2400" dirty="0">
                <a:latin typeface="Times New Roman" panose="02020603050405020304" pitchFamily="18" charset="0"/>
                <a:cs typeface="Times New Roman" panose="02020603050405020304" pitchFamily="18" charset="0"/>
              </a:rPr>
              <a:t>Globalization allowing movement of people to different countries</a:t>
            </a:r>
          </a:p>
          <a:p>
            <a:r>
              <a:rPr lang="en-GB" sz="2400" dirty="0">
                <a:latin typeface="Times New Roman" panose="02020603050405020304" pitchFamily="18" charset="0"/>
                <a:cs typeface="Times New Roman" panose="02020603050405020304" pitchFamily="18" charset="0"/>
              </a:rPr>
              <a:t>Late action by governments to increase public awareness and institute social distancing measures.</a:t>
            </a:r>
          </a:p>
          <a:p>
            <a:r>
              <a:rPr lang="en-GB" sz="2400" dirty="0">
                <a:latin typeface="Times New Roman" panose="02020603050405020304" pitchFamily="18" charset="0"/>
                <a:cs typeface="Times New Roman" panose="02020603050405020304" pitchFamily="18" charset="0"/>
              </a:rPr>
              <a:t>Cold climate giving the virus a longer lifespan outside a host.</a:t>
            </a:r>
          </a:p>
        </p:txBody>
      </p:sp>
    </p:spTree>
    <p:extLst>
      <p:ext uri="{BB962C8B-B14F-4D97-AF65-F5344CB8AC3E}">
        <p14:creationId xmlns:p14="http://schemas.microsoft.com/office/powerpoint/2010/main" val="1588327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19A60-65D3-4135-A684-F32F613B5D00}"/>
              </a:ext>
            </a:extLst>
          </p:cNvPr>
          <p:cNvSpPr>
            <a:spLocks noGrp="1"/>
          </p:cNvSpPr>
          <p:nvPr>
            <p:ph type="title"/>
          </p:nvPr>
        </p:nvSpPr>
        <p:spPr/>
        <p:txBody>
          <a:bodyPr/>
          <a:lstStyle/>
          <a:p>
            <a:pPr algn="ctr"/>
            <a:r>
              <a:rPr lang="en-GB" sz="5400" dirty="0">
                <a:latin typeface="Times New Roman" panose="02020603050405020304" pitchFamily="18" charset="0"/>
                <a:cs typeface="Times New Roman" panose="02020603050405020304" pitchFamily="18" charset="0"/>
              </a:rPr>
              <a:t>Sources of pandemic</a:t>
            </a:r>
          </a:p>
        </p:txBody>
      </p:sp>
      <p:sp>
        <p:nvSpPr>
          <p:cNvPr id="3" name="Content Placeholder 2">
            <a:extLst>
              <a:ext uri="{FF2B5EF4-FFF2-40B4-BE49-F238E27FC236}">
                <a16:creationId xmlns:a16="http://schemas.microsoft.com/office/drawing/2014/main" id="{71875E4A-FAD0-4381-A0B5-2D723FEB8632}"/>
              </a:ext>
            </a:extLst>
          </p:cNvPr>
          <p:cNvSpPr>
            <a:spLocks noGrp="1"/>
          </p:cNvSpPr>
          <p:nvPr>
            <p:ph idx="1"/>
          </p:nvPr>
        </p:nvSpPr>
        <p:spPr>
          <a:xfrm>
            <a:off x="528546" y="1582655"/>
            <a:ext cx="6473145" cy="4778956"/>
          </a:xfrm>
        </p:spPr>
        <p:txBody>
          <a:bodyPr>
            <a:normAutofit fontScale="92500"/>
          </a:bodyPr>
          <a:lstStyle/>
          <a:p>
            <a:r>
              <a:rPr lang="en-GB" sz="2400" dirty="0">
                <a:latin typeface="Times New Roman" panose="02020603050405020304" pitchFamily="18" charset="0"/>
                <a:cs typeface="Times New Roman" panose="02020603050405020304" pitchFamily="18" charset="0"/>
              </a:rPr>
              <a:t>Most pandemic are created when a pathogen such as a bacteria or a virus living within an animal is spread to an human being from where it spreads rapidly to other humans leaving mass death in its wake such as COVID-19 and influenza (</a:t>
            </a:r>
            <a:r>
              <a:rPr lang="en-US" sz="2400" dirty="0">
                <a:latin typeface="Times New Roman" panose="02020603050405020304" pitchFamily="18" charset="0"/>
                <a:cs typeface="Times New Roman" panose="02020603050405020304" pitchFamily="18" charset="0"/>
              </a:rPr>
              <a:t>Dennis &amp; Staples, 2009)</a:t>
            </a:r>
            <a:r>
              <a:rPr lang="en-GB" sz="2400" dirty="0">
                <a:latin typeface="Times New Roman" panose="02020603050405020304" pitchFamily="18" charset="0"/>
                <a:cs typeface="Times New Roman" panose="02020603050405020304" pitchFamily="18" charset="0"/>
              </a:rPr>
              <a:t>.</a:t>
            </a:r>
          </a:p>
          <a:p>
            <a:r>
              <a:rPr lang="en-GB" sz="2400" dirty="0">
                <a:latin typeface="Times New Roman" panose="02020603050405020304" pitchFamily="18" charset="0"/>
                <a:cs typeface="Times New Roman" panose="02020603050405020304" pitchFamily="18" charset="0"/>
              </a:rPr>
              <a:t>The bubonic plague emerged from rodents such as rats and squirrels. Rodents were living with the </a:t>
            </a:r>
            <a:r>
              <a:rPr lang="en-GB" sz="2400" i="1" dirty="0">
                <a:latin typeface="Times New Roman" panose="02020603050405020304" pitchFamily="18" charset="0"/>
                <a:cs typeface="Times New Roman" panose="02020603050405020304" pitchFamily="18" charset="0"/>
              </a:rPr>
              <a:t>yersinia pestis </a:t>
            </a:r>
            <a:r>
              <a:rPr lang="en-GB" sz="2400" dirty="0">
                <a:latin typeface="Times New Roman" panose="02020603050405020304" pitchFamily="18" charset="0"/>
                <a:cs typeface="Times New Roman" panose="02020603050405020304" pitchFamily="18" charset="0"/>
              </a:rPr>
              <a:t>bacteria which caused the bubonic plague once it infected humans. Fleas bit infected animals and acquired the bacteria and once they spread to humans, they transmitted the bacteria causing infection (</a:t>
            </a:r>
            <a:r>
              <a:rPr lang="en-US" sz="2400" dirty="0">
                <a:latin typeface="Times New Roman" panose="02020603050405020304" pitchFamily="18" charset="0"/>
                <a:cs typeface="Times New Roman" panose="02020603050405020304" pitchFamily="18" charset="0"/>
              </a:rPr>
              <a:t>Echenberg, 2010)</a:t>
            </a:r>
            <a:r>
              <a:rPr lang="en-GB" sz="2400" dirty="0">
                <a:latin typeface="Times New Roman" panose="02020603050405020304" pitchFamily="18" charset="0"/>
                <a:cs typeface="Times New Roman" panose="02020603050405020304" pitchFamily="18" charset="0"/>
              </a:rPr>
              <a:t>. </a:t>
            </a:r>
          </a:p>
        </p:txBody>
      </p:sp>
      <p:pic>
        <p:nvPicPr>
          <p:cNvPr id="5122" name="Picture 2" descr="Covid-19 – a blessing for pangolins? | Environment | The Guardian"/>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8882745" y="1502229"/>
            <a:ext cx="3174274" cy="303058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Bubonic Plague's Most Dangerous Strain Reported By Chinese ..."/>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7001691" y="4181197"/>
            <a:ext cx="3239588" cy="252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073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at Role Does the Government Play in Capitali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669" y="1709556"/>
            <a:ext cx="2866914" cy="51484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C0AC285-D8B8-43D6-8A31-84D141CEF76D}"/>
              </a:ext>
            </a:extLst>
          </p:cNvPr>
          <p:cNvSpPr>
            <a:spLocks noGrp="1"/>
          </p:cNvSpPr>
          <p:nvPr>
            <p:ph type="title"/>
          </p:nvPr>
        </p:nvSpPr>
        <p:spPr/>
        <p:txBody>
          <a:bodyPr/>
          <a:lstStyle/>
          <a:p>
            <a:pPr algn="ctr"/>
            <a:r>
              <a:rPr lang="en-GB" sz="4800" dirty="0">
                <a:latin typeface="Times New Roman" panose="02020603050405020304" pitchFamily="18" charset="0"/>
                <a:cs typeface="Times New Roman" panose="02020603050405020304" pitchFamily="18" charset="0"/>
              </a:rPr>
              <a:t> Sustainability of our capitalist way</a:t>
            </a:r>
          </a:p>
        </p:txBody>
      </p:sp>
      <p:sp>
        <p:nvSpPr>
          <p:cNvPr id="3" name="Content Placeholder 2">
            <a:extLst>
              <a:ext uri="{FF2B5EF4-FFF2-40B4-BE49-F238E27FC236}">
                <a16:creationId xmlns:a16="http://schemas.microsoft.com/office/drawing/2014/main" id="{FC6340F7-3F06-4C86-82D7-50560FD36AE1}"/>
              </a:ext>
            </a:extLst>
          </p:cNvPr>
          <p:cNvSpPr>
            <a:spLocks noGrp="1"/>
          </p:cNvSpPr>
          <p:nvPr>
            <p:ph idx="1"/>
          </p:nvPr>
        </p:nvSpPr>
        <p:spPr>
          <a:xfrm>
            <a:off x="3030583" y="1853248"/>
            <a:ext cx="8307977" cy="4717369"/>
          </a:xfrm>
        </p:spPr>
        <p:txBody>
          <a:bodyPr>
            <a:normAutofit/>
          </a:bodyPr>
          <a:lstStyle/>
          <a:p>
            <a:r>
              <a:rPr lang="en-GB" sz="2400" dirty="0">
                <a:latin typeface="Times New Roman" panose="02020603050405020304" pitchFamily="18" charset="0"/>
                <a:cs typeface="Times New Roman" panose="02020603050405020304" pitchFamily="18" charset="0"/>
              </a:rPr>
              <a:t>The current capitalist way of life is not biologically sustainable. In the capitalist way of life, everyone is out to cater for their self interests without considering those of others. As such, earth is continuously losing biodiversity to create room for personal businesses (</a:t>
            </a:r>
            <a:r>
              <a:rPr lang="en-US" sz="2400" dirty="0">
                <a:latin typeface="Times New Roman" panose="02020603050405020304" pitchFamily="18" charset="0"/>
                <a:cs typeface="Times New Roman" panose="02020603050405020304" pitchFamily="18" charset="0"/>
              </a:rPr>
              <a:t>Dennis &amp; Staples, 2009)</a:t>
            </a:r>
            <a:r>
              <a:rPr lang="en-GB" sz="2400" dirty="0">
                <a:latin typeface="Times New Roman" panose="02020603050405020304" pitchFamily="18" charset="0"/>
                <a:cs typeface="Times New Roman" panose="02020603050405020304" pitchFamily="18" charset="0"/>
              </a:rPr>
              <a:t>. </a:t>
            </a:r>
          </a:p>
          <a:p>
            <a:r>
              <a:rPr lang="en-GB" sz="2400" dirty="0">
                <a:latin typeface="Times New Roman" panose="02020603050405020304" pitchFamily="18" charset="0"/>
                <a:cs typeface="Times New Roman" panose="02020603050405020304" pitchFamily="18" charset="0"/>
              </a:rPr>
              <a:t>The human and animal contact is significantly increasing which is increasing the rate of spreading viruses and bacteria between animals and humans and this is further increasing the chances of a pandemic outbreak. Therefore, the capitalist way of life is not sustainable (</a:t>
            </a:r>
            <a:r>
              <a:rPr lang="en-US" sz="2400" dirty="0">
                <a:latin typeface="Times New Roman" panose="02020603050405020304" pitchFamily="18" charset="0"/>
                <a:cs typeface="Times New Roman" panose="02020603050405020304" pitchFamily="18" charset="0"/>
              </a:rPr>
              <a:t>Echenberg, 2010)</a:t>
            </a:r>
            <a:r>
              <a:rPr lang="en-GB"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65970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BA0D4-678C-43D0-A0C7-3C6B2F7C5D02}"/>
              </a:ext>
            </a:extLst>
          </p:cNvPr>
          <p:cNvSpPr>
            <a:spLocks noGrp="1"/>
          </p:cNvSpPr>
          <p:nvPr>
            <p:ph type="title"/>
          </p:nvPr>
        </p:nvSpPr>
        <p:spPr/>
        <p:txBody>
          <a:bodyPr/>
          <a:lstStyle/>
          <a:p>
            <a:pPr algn="ctr"/>
            <a:r>
              <a:rPr lang="en-GB" sz="5400"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F83CA196-D78D-4CDD-B892-0B7232711252}"/>
              </a:ext>
            </a:extLst>
          </p:cNvPr>
          <p:cNvSpPr>
            <a:spLocks noGrp="1"/>
          </p:cNvSpPr>
          <p:nvPr>
            <p:ph idx="1"/>
          </p:nvPr>
        </p:nvSpPr>
        <p:spPr/>
        <p:txBody>
          <a:bodyPr>
            <a:normAutofit/>
          </a:bodyPr>
          <a:lstStyle/>
          <a:p>
            <a:r>
              <a:rPr lang="en-GB" sz="2400" dirty="0">
                <a:latin typeface="Times New Roman" panose="02020603050405020304" pitchFamily="18" charset="0"/>
                <a:cs typeface="Times New Roman" panose="02020603050405020304" pitchFamily="18" charset="0"/>
              </a:rPr>
              <a:t>Pandemic are diseases that infect a huge portion of the global population and are caused when bacteria and viruses living in animals are transmitted to humans. Humans and animals interactions should be minimized as much as possible as a way of reducing the possibility of a pandemic (</a:t>
            </a:r>
            <a:r>
              <a:rPr lang="en-US" sz="2400" dirty="0">
                <a:latin typeface="Times New Roman" panose="02020603050405020304" pitchFamily="18" charset="0"/>
                <a:cs typeface="Times New Roman" panose="02020603050405020304" pitchFamily="18" charset="0"/>
              </a:rPr>
              <a:t>Gough, 2017)</a:t>
            </a:r>
            <a:r>
              <a:rPr lang="en-GB" sz="2400" dirty="0">
                <a:latin typeface="Times New Roman" panose="02020603050405020304" pitchFamily="18" charset="0"/>
                <a:cs typeface="Times New Roman" panose="02020603050405020304" pitchFamily="18" charset="0"/>
              </a:rPr>
              <a:t>.</a:t>
            </a:r>
          </a:p>
          <a:p>
            <a:r>
              <a:rPr lang="en-GB" sz="2400" dirty="0">
                <a:latin typeface="Times New Roman" panose="02020603050405020304" pitchFamily="18" charset="0"/>
                <a:cs typeface="Times New Roman" panose="02020603050405020304" pitchFamily="18" charset="0"/>
              </a:rPr>
              <a:t>The capitalist system seeks to promote self interest at the expense of others which is significantly dangerous. Capitalism can be used to spread a pandemic with the sole aim of benefiting from selling of the vaccine or treatment medication. </a:t>
            </a:r>
          </a:p>
        </p:txBody>
      </p:sp>
    </p:spTree>
    <p:extLst>
      <p:ext uri="{BB962C8B-B14F-4D97-AF65-F5344CB8AC3E}">
        <p14:creationId xmlns:p14="http://schemas.microsoft.com/office/powerpoint/2010/main" val="70916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F20C-0D53-4DB9-9F31-E8EDA359E1D0}"/>
              </a:ext>
            </a:extLst>
          </p:cNvPr>
          <p:cNvSpPr>
            <a:spLocks noGrp="1"/>
          </p:cNvSpPr>
          <p:nvPr>
            <p:ph type="title"/>
          </p:nvPr>
        </p:nvSpPr>
        <p:spPr/>
        <p:txBody>
          <a:bodyPr/>
          <a:lstStyle/>
          <a:p>
            <a:pPr algn="ctr"/>
            <a:r>
              <a:rPr lang="en-GB" dirty="0">
                <a:latin typeface="Times New Roman" panose="02020603050405020304" pitchFamily="18" charset="0"/>
                <a:cs typeface="Times New Roman" panose="02020603050405020304" pitchFamily="18" charset="0"/>
              </a:rPr>
              <a:t>Reference</a:t>
            </a:r>
          </a:p>
        </p:txBody>
      </p:sp>
      <p:sp>
        <p:nvSpPr>
          <p:cNvPr id="3" name="Content Placeholder 2">
            <a:extLst>
              <a:ext uri="{FF2B5EF4-FFF2-40B4-BE49-F238E27FC236}">
                <a16:creationId xmlns:a16="http://schemas.microsoft.com/office/drawing/2014/main" id="{41901DC6-EBA9-4095-B291-02AEB8A0E801}"/>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Echenberg, M. (2010). Plague ports: the global urban impact of bubonic plague, 1894-1901. NYU Press.</a:t>
            </a:r>
          </a:p>
          <a:p>
            <a:r>
              <a:rPr lang="it-IT" sz="2400" dirty="0">
                <a:latin typeface="Times New Roman" panose="02020603050405020304" pitchFamily="18" charset="0"/>
                <a:cs typeface="Times New Roman" panose="02020603050405020304" pitchFamily="18" charset="0"/>
              </a:rPr>
              <a:t>Ciotti, M., Angeletti, S., Minieri, M., Giovannetti, M., Benvenuto, D., Pascarella, S., ... &amp; Ciccozzi, M. (2019). COVID-19 outbreak: an overview. Chemotherapy, 64(5-6), 215-223.</a:t>
            </a:r>
          </a:p>
          <a:p>
            <a:r>
              <a:rPr lang="en-US" sz="2400" dirty="0">
                <a:latin typeface="Times New Roman" panose="02020603050405020304" pitchFamily="18" charset="0"/>
                <a:cs typeface="Times New Roman" panose="02020603050405020304" pitchFamily="18" charset="0"/>
              </a:rPr>
              <a:t>Dennis, D. T., &amp; Staples, J. E. (2009). Plague. In Bacterial Infections of Humans (pp. 597-611). Springer, Boston, MA.</a:t>
            </a:r>
          </a:p>
          <a:p>
            <a:r>
              <a:rPr lang="en-US" sz="2400" dirty="0">
                <a:latin typeface="Times New Roman" panose="02020603050405020304" pitchFamily="18" charset="0"/>
                <a:cs typeface="Times New Roman" panose="02020603050405020304" pitchFamily="18" charset="0"/>
              </a:rPr>
              <a:t>Gough, I. (2017). Heat, greed and human need: Climate change, capitalism and sustainable wellbeing. Edward Elgar Publishing.</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78178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502</TotalTime>
  <Words>855</Words>
  <Application>Microsoft Office PowerPoint</Application>
  <PresentationFormat>Widescreen</PresentationFormat>
  <Paragraphs>41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 Gothic</vt:lpstr>
      <vt:lpstr>Times New Roman</vt:lpstr>
      <vt:lpstr>Wingdings 3</vt:lpstr>
      <vt:lpstr>Ion</vt:lpstr>
      <vt:lpstr>Pandemics</vt:lpstr>
      <vt:lpstr>The bubonic plague</vt:lpstr>
      <vt:lpstr>Political, economic and environmental structures causing the bubonic plague</vt:lpstr>
      <vt:lpstr>Corona virus pandemic (COVID-19)</vt:lpstr>
      <vt:lpstr>Political, economic and environmental structures causing Corona virus pandemic</vt:lpstr>
      <vt:lpstr>Sources of pandemic</vt:lpstr>
      <vt:lpstr> Sustainability of our capitalist way</vt:lpstr>
      <vt:lpstr>Conclusion</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18</cp:revision>
  <dcterms:created xsi:type="dcterms:W3CDTF">2020-07-01T16:57:38Z</dcterms:created>
  <dcterms:modified xsi:type="dcterms:W3CDTF">2020-07-02T03:48:00Z</dcterms:modified>
</cp:coreProperties>
</file>