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65" r:id="rId2"/>
    <p:sldId id="256" r:id="rId3"/>
    <p:sldId id="257" r:id="rId4"/>
    <p:sldId id="258" r:id="rId5"/>
    <p:sldId id="259" r:id="rId6"/>
    <p:sldId id="260"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62"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12"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DDE160-4E63-40FF-B0F4-C1F25029EEEF}" type="datetimeFigureOut">
              <a:rPr lang="en-US" smtClean="0"/>
              <a:t>12/16/2018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03C5FA-156F-4378-9363-49B1B5039AD5}" type="slidenum">
              <a:rPr lang="en-US" smtClean="0"/>
              <a:t>‹#›</a:t>
            </a:fld>
            <a:endParaRPr lang="en-US"/>
          </a:p>
        </p:txBody>
      </p:sp>
    </p:spTree>
    <p:extLst>
      <p:ext uri="{BB962C8B-B14F-4D97-AF65-F5344CB8AC3E}">
        <p14:creationId xmlns:p14="http://schemas.microsoft.com/office/powerpoint/2010/main" val="2149581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He thought the tremors were related to nerves and would eventually resolve on its’ own. He also doesn’t like going to the doctor and his wife finally convinced him to go. On inspection you notice a pill-rolling movement in his right hand at rest that resolves with active movement of the hand. Fox is incapacitated because according</a:t>
            </a:r>
            <a:r>
              <a:rPr lang="en-US" baseline="0" dirty="0" smtClean="0">
                <a:latin typeface="Times New Roman" pitchFamily="18" charset="0"/>
                <a:cs typeface="Times New Roman" pitchFamily="18" charset="0"/>
              </a:rPr>
              <a:t> to the head of the neurology clinic this is a clear sign of a Parkinson's disease.</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F03C5FA-156F-4378-9363-49B1B5039AD5}" type="slidenum">
              <a:rPr lang="en-US" smtClean="0"/>
              <a:t>2</a:t>
            </a:fld>
            <a:endParaRPr lang="en-US"/>
          </a:p>
        </p:txBody>
      </p:sp>
    </p:spTree>
    <p:extLst>
      <p:ext uri="{BB962C8B-B14F-4D97-AF65-F5344CB8AC3E}">
        <p14:creationId xmlns:p14="http://schemas.microsoft.com/office/powerpoint/2010/main" val="2202815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Fox and his wife were concerned what the</a:t>
            </a:r>
            <a:r>
              <a:rPr lang="en-US" baseline="0" dirty="0" smtClean="0"/>
              <a:t> disease entailed and the repercussions that come with it. Since Parkinson’s disease interferes with the brain ‘s electrical system, that means it will affect the movement and even cause uncalled for tremors in Mr. Fox’s body.</a:t>
            </a:r>
            <a:endParaRPr lang="en-US" dirty="0"/>
          </a:p>
        </p:txBody>
      </p:sp>
      <p:sp>
        <p:nvSpPr>
          <p:cNvPr id="4" name="Slide Number Placeholder 3"/>
          <p:cNvSpPr>
            <a:spLocks noGrp="1"/>
          </p:cNvSpPr>
          <p:nvPr>
            <p:ph type="sldNum" sz="quarter" idx="10"/>
          </p:nvPr>
        </p:nvSpPr>
        <p:spPr/>
        <p:txBody>
          <a:bodyPr/>
          <a:lstStyle/>
          <a:p>
            <a:fld id="{0F03C5FA-156F-4378-9363-49B1B5039AD5}" type="slidenum">
              <a:rPr lang="en-US" smtClean="0"/>
              <a:t>3</a:t>
            </a:fld>
            <a:endParaRPr lang="en-US"/>
          </a:p>
        </p:txBody>
      </p:sp>
    </p:spTree>
    <p:extLst>
      <p:ext uri="{BB962C8B-B14F-4D97-AF65-F5344CB8AC3E}">
        <p14:creationId xmlns:p14="http://schemas.microsoft.com/office/powerpoint/2010/main" val="4408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Parkinson's disease (PD) is recognized as a complex illness with numerous behavioral symptoms, in addition to the well-recognized motor symptoms such as tremor, rigidity, postural instability, and </a:t>
            </a:r>
            <a:r>
              <a:rPr lang="en-US" dirty="0" err="1" smtClean="0"/>
              <a:t>bradykinesia</a:t>
            </a:r>
            <a:r>
              <a:rPr lang="en-US" dirty="0" smtClean="0"/>
              <a:t>.</a:t>
            </a:r>
            <a:endParaRPr lang="en-US" dirty="0"/>
          </a:p>
        </p:txBody>
      </p:sp>
      <p:sp>
        <p:nvSpPr>
          <p:cNvPr id="4" name="Slide Number Placeholder 3"/>
          <p:cNvSpPr>
            <a:spLocks noGrp="1"/>
          </p:cNvSpPr>
          <p:nvPr>
            <p:ph type="sldNum" sz="quarter" idx="10"/>
          </p:nvPr>
        </p:nvSpPr>
        <p:spPr/>
        <p:txBody>
          <a:bodyPr/>
          <a:lstStyle/>
          <a:p>
            <a:fld id="{0F03C5FA-156F-4378-9363-49B1B5039AD5}" type="slidenum">
              <a:rPr lang="en-US" smtClean="0"/>
              <a:t>4</a:t>
            </a:fld>
            <a:endParaRPr lang="en-US"/>
          </a:p>
        </p:txBody>
      </p:sp>
    </p:spTree>
    <p:extLst>
      <p:ext uri="{BB962C8B-B14F-4D97-AF65-F5344CB8AC3E}">
        <p14:creationId xmlns:p14="http://schemas.microsoft.com/office/powerpoint/2010/main" val="3795693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above mentioned deficits have drawn attention to a potential role of the basal ganglia in cognitive processes.</a:t>
            </a:r>
            <a:endParaRPr lang="en-US" dirty="0"/>
          </a:p>
        </p:txBody>
      </p:sp>
      <p:sp>
        <p:nvSpPr>
          <p:cNvPr id="4" name="Slide Number Placeholder 3"/>
          <p:cNvSpPr>
            <a:spLocks noGrp="1"/>
          </p:cNvSpPr>
          <p:nvPr>
            <p:ph type="sldNum" sz="quarter" idx="10"/>
          </p:nvPr>
        </p:nvSpPr>
        <p:spPr/>
        <p:txBody>
          <a:bodyPr/>
          <a:lstStyle/>
          <a:p>
            <a:fld id="{0F03C5FA-156F-4378-9363-49B1B5039AD5}" type="slidenum">
              <a:rPr lang="en-US" smtClean="0"/>
              <a:t>5</a:t>
            </a:fld>
            <a:endParaRPr lang="en-US"/>
          </a:p>
        </p:txBody>
      </p:sp>
    </p:spTree>
    <p:extLst>
      <p:ext uri="{BB962C8B-B14F-4D97-AF65-F5344CB8AC3E}">
        <p14:creationId xmlns:p14="http://schemas.microsoft.com/office/powerpoint/2010/main" val="1094907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Under therapy there is;</a:t>
            </a:r>
            <a:r>
              <a:rPr lang="en-US" baseline="0" dirty="0" smtClean="0"/>
              <a:t> drug therapy, physiotherapy, occupational therapy, diet advice and language and speech therapy all this help in the treatment of the disease. On the other side, medication can be used to improve the main symptoms of Parkinson's disease, such as shaking (tremors) and movement problems. Lastly, it is the surgery part where most of the patients use deep brain stimulation to help curb the disease.</a:t>
            </a:r>
            <a:endParaRPr lang="en-US" dirty="0"/>
          </a:p>
        </p:txBody>
      </p:sp>
      <p:sp>
        <p:nvSpPr>
          <p:cNvPr id="4" name="Slide Number Placeholder 3"/>
          <p:cNvSpPr>
            <a:spLocks noGrp="1"/>
          </p:cNvSpPr>
          <p:nvPr>
            <p:ph type="sldNum" sz="quarter" idx="10"/>
          </p:nvPr>
        </p:nvSpPr>
        <p:spPr/>
        <p:txBody>
          <a:bodyPr/>
          <a:lstStyle/>
          <a:p>
            <a:fld id="{0F03C5FA-156F-4378-9363-49B1B5039AD5}" type="slidenum">
              <a:rPr lang="en-US" smtClean="0"/>
              <a:t>6</a:t>
            </a:fld>
            <a:endParaRPr lang="en-US"/>
          </a:p>
        </p:txBody>
      </p:sp>
    </p:spTree>
    <p:extLst>
      <p:ext uri="{BB962C8B-B14F-4D97-AF65-F5344CB8AC3E}">
        <p14:creationId xmlns:p14="http://schemas.microsoft.com/office/powerpoint/2010/main" val="1671432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Mr. Fox’s symptoms of Parkinson’s are well-controlled with pramipexole (Mirapex) for a few years. However, on a follow-up visit he reports his symptoms are no longer controlled with pramipexole and he has tremors and stiffness in all 4 extremities. The neurologist considers whether to add Levodopa or </a:t>
            </a:r>
            <a:r>
              <a:rPr lang="en-US" dirty="0" err="1" smtClean="0"/>
              <a:t>Sinemet</a:t>
            </a:r>
            <a:r>
              <a:rPr lang="en-US" dirty="0" smtClean="0"/>
              <a:t> (Levodopa + Carbidopa) to Mr. Fox’s treatment plan.</a:t>
            </a:r>
            <a:endParaRPr lang="en-US" dirty="0"/>
          </a:p>
        </p:txBody>
      </p:sp>
      <p:sp>
        <p:nvSpPr>
          <p:cNvPr id="4" name="Slide Number Placeholder 3"/>
          <p:cNvSpPr>
            <a:spLocks noGrp="1"/>
          </p:cNvSpPr>
          <p:nvPr>
            <p:ph type="sldNum" sz="quarter" idx="10"/>
          </p:nvPr>
        </p:nvSpPr>
        <p:spPr/>
        <p:txBody>
          <a:bodyPr/>
          <a:lstStyle/>
          <a:p>
            <a:fld id="{0F03C5FA-156F-4378-9363-49B1B5039AD5}" type="slidenum">
              <a:rPr lang="en-US" smtClean="0"/>
              <a:t>7</a:t>
            </a:fld>
            <a:endParaRPr lang="en-US"/>
          </a:p>
        </p:txBody>
      </p:sp>
    </p:spTree>
    <p:extLst>
      <p:ext uri="{BB962C8B-B14F-4D97-AF65-F5344CB8AC3E}">
        <p14:creationId xmlns:p14="http://schemas.microsoft.com/office/powerpoint/2010/main" val="3590241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C41E1D7-358D-4ADC-A680-420BBB32067A}" type="datetimeFigureOut">
              <a:rPr lang="en-US" smtClean="0"/>
              <a:t>12/16/2018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29345E01-DDCA-43D0-B15B-39B7B43E7B1E}"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41E1D7-358D-4ADC-A680-420BBB32067A}" type="datetimeFigureOut">
              <a:rPr lang="en-US" smtClean="0"/>
              <a:t>12/16/2018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C41E1D7-358D-4ADC-A680-420BBB32067A}" type="datetimeFigureOut">
              <a:rPr lang="en-US" smtClean="0"/>
              <a:t>12/16/2018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29345E01-DDCA-43D0-B15B-39B7B43E7B1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C41E1D7-358D-4ADC-A680-420BBB32067A}" type="datetimeFigureOut">
              <a:rPr lang="en-US" smtClean="0"/>
              <a:t>12/16/2018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C41E1D7-358D-4ADC-A680-420BBB32067A}" type="datetimeFigureOut">
              <a:rPr lang="en-US" smtClean="0"/>
              <a:t>12/16/2018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C41E1D7-358D-4ADC-A680-420BBB32067A}" type="datetimeFigureOut">
              <a:rPr lang="en-US" smtClean="0"/>
              <a:t>12/16/2018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41E1D7-358D-4ADC-A680-420BBB32067A}" type="datetimeFigureOut">
              <a:rPr lang="en-US" smtClean="0"/>
              <a:t>12/16/2018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C41E1D7-358D-4ADC-A680-420BBB32067A}" type="datetimeFigureOut">
              <a:rPr lang="en-US" smtClean="0"/>
              <a:t>12/16/2018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C41E1D7-358D-4ADC-A680-420BBB32067A}" type="datetimeFigureOut">
              <a:rPr lang="en-US" smtClean="0"/>
              <a:t>12/16/2018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41E1D7-358D-4ADC-A680-420BBB32067A}" type="datetimeFigureOut">
              <a:rPr lang="en-US" smtClean="0"/>
              <a:t>12/16/2018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41E1D7-358D-4ADC-A680-420BBB32067A}" type="datetimeFigureOut">
              <a:rPr lang="en-US" smtClean="0"/>
              <a:t>12/16/2018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345E01-DDCA-43D0-B15B-39B7B43E7B1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C41E1D7-358D-4ADC-A680-420BBB32067A}" type="datetimeFigureOut">
              <a:rPr lang="en-US" smtClean="0"/>
              <a:t>12/16/2018</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9345E01-DDCA-43D0-B15B-39B7B43E7B1E}"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19200"/>
            <a:ext cx="8229600" cy="3505200"/>
          </a:xfrm>
        </p:spPr>
        <p:txBody>
          <a:bodyPr>
            <a:noAutofit/>
          </a:bodyPr>
          <a:lstStyle/>
          <a:p>
            <a:r>
              <a:rPr lang="en-US" sz="5400" dirty="0">
                <a:latin typeface="+mn-lt"/>
              </a:rPr>
              <a:t>A case study on the Parkinson’s </a:t>
            </a:r>
            <a:r>
              <a:rPr lang="en-US" sz="5400" dirty="0" smtClean="0">
                <a:latin typeface="+mn-lt"/>
              </a:rPr>
              <a:t>disease.</a:t>
            </a:r>
            <a:endParaRPr lang="en-US" sz="5400" dirty="0">
              <a:latin typeface="+mn-lt"/>
            </a:endParaRPr>
          </a:p>
        </p:txBody>
      </p:sp>
    </p:spTree>
    <p:extLst>
      <p:ext uri="{BB962C8B-B14F-4D97-AF65-F5344CB8AC3E}">
        <p14:creationId xmlns:p14="http://schemas.microsoft.com/office/powerpoint/2010/main" val="312361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 PARKINSON’S DISEASE</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fontScale="77500" lnSpcReduction="20000"/>
          </a:bodyPr>
          <a:lstStyle/>
          <a:p>
            <a:r>
              <a:rPr lang="en-US" dirty="0" smtClean="0"/>
              <a:t>My case study goes to Mr. Fox who is 44years </a:t>
            </a:r>
            <a:r>
              <a:rPr lang="en-US" dirty="0"/>
              <a:t>old and </a:t>
            </a:r>
            <a:r>
              <a:rPr lang="en-US" dirty="0" smtClean="0"/>
              <a:t>complains of </a:t>
            </a:r>
            <a:r>
              <a:rPr lang="en-US" dirty="0"/>
              <a:t>having a resting tremor in his right hand and some stiffness in the right arm for over a year now. On the basis of the patient’s history and physical findings, the neurologist’s diagnosis is early-stage Parkinson’s </a:t>
            </a:r>
            <a:r>
              <a:rPr lang="en-US" dirty="0" smtClean="0"/>
              <a:t>disease.</a:t>
            </a:r>
            <a:endParaRPr lang="en-US" dirty="0"/>
          </a:p>
        </p:txBody>
      </p:sp>
    </p:spTree>
    <p:extLst>
      <p:ext uri="{BB962C8B-B14F-4D97-AF65-F5344CB8AC3E}">
        <p14:creationId xmlns:p14="http://schemas.microsoft.com/office/powerpoint/2010/main" val="1540425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latin typeface="Times New Roman" pitchFamily="18" charset="0"/>
                <a:cs typeface="Times New Roman" pitchFamily="18" charset="0"/>
              </a:rPr>
              <a:t>Effects of Parkinson’s Disease.</a:t>
            </a:r>
            <a:br>
              <a:rPr lang="en-US" sz="4400" dirty="0" smtClean="0">
                <a:latin typeface="Times New Roman" pitchFamily="18" charset="0"/>
                <a:cs typeface="Times New Roman" pitchFamily="18" charset="0"/>
              </a:rPr>
            </a:br>
            <a:endParaRPr lang="en-US" sz="44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t>This disorder caused the following signs and alteration in Fox’s life:</a:t>
            </a:r>
          </a:p>
          <a:p>
            <a:pPr>
              <a:buFont typeface="Wingdings" pitchFamily="2" charset="2"/>
              <a:buChar char="Ø"/>
            </a:pPr>
            <a:r>
              <a:rPr lang="en-US" dirty="0" smtClean="0"/>
              <a:t>Akinesia/Brady-</a:t>
            </a:r>
            <a:r>
              <a:rPr lang="en-US" dirty="0" err="1" smtClean="0"/>
              <a:t>kinesia</a:t>
            </a:r>
            <a:endParaRPr lang="en-US" dirty="0"/>
          </a:p>
          <a:p>
            <a:pPr>
              <a:buFont typeface="Wingdings" pitchFamily="2" charset="2"/>
              <a:buChar char="Ø"/>
            </a:pPr>
            <a:r>
              <a:rPr lang="en-US" dirty="0"/>
              <a:t>Rigidity</a:t>
            </a:r>
          </a:p>
          <a:p>
            <a:pPr>
              <a:buFont typeface="Wingdings" pitchFamily="2" charset="2"/>
              <a:buChar char="Ø"/>
            </a:pPr>
            <a:r>
              <a:rPr lang="en-US" dirty="0"/>
              <a:t>Postural </a:t>
            </a:r>
            <a:r>
              <a:rPr lang="en-US" dirty="0" smtClean="0"/>
              <a:t>Instability</a:t>
            </a:r>
          </a:p>
          <a:p>
            <a:pPr>
              <a:buFont typeface="Wingdings" pitchFamily="2" charset="2"/>
              <a:buChar char="Ø"/>
            </a:pPr>
            <a:r>
              <a:rPr lang="en-US" dirty="0" smtClean="0"/>
              <a:t>This </a:t>
            </a:r>
            <a:r>
              <a:rPr lang="en-US" dirty="0"/>
              <a:t>was the TARP acronym</a:t>
            </a:r>
          </a:p>
          <a:p>
            <a:endParaRPr lang="en-US" dirty="0" smtClean="0"/>
          </a:p>
          <a:p>
            <a:endParaRPr lang="en-US" dirty="0"/>
          </a:p>
        </p:txBody>
      </p:sp>
    </p:spTree>
    <p:extLst>
      <p:ext uri="{BB962C8B-B14F-4D97-AF65-F5344CB8AC3E}">
        <p14:creationId xmlns:p14="http://schemas.microsoft.com/office/powerpoint/2010/main" val="458325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latin typeface="+mn-lt"/>
              </a:rPr>
              <a:t>Behaviors caused with the disease.</a:t>
            </a:r>
            <a:endParaRPr lang="en-US" sz="4400" dirty="0">
              <a:latin typeface="+mn-lt"/>
            </a:endParaRPr>
          </a:p>
        </p:txBody>
      </p:sp>
      <p:sp>
        <p:nvSpPr>
          <p:cNvPr id="3" name="Content Placeholder 2"/>
          <p:cNvSpPr>
            <a:spLocks noGrp="1"/>
          </p:cNvSpPr>
          <p:nvPr>
            <p:ph idx="1"/>
          </p:nvPr>
        </p:nvSpPr>
        <p:spPr/>
        <p:txBody>
          <a:bodyPr/>
          <a:lstStyle/>
          <a:p>
            <a:pPr>
              <a:buFont typeface="Wingdings" pitchFamily="2" charset="2"/>
              <a:buChar char="Ø"/>
            </a:pPr>
            <a:r>
              <a:rPr lang="en-US" dirty="0" smtClean="0"/>
              <a:t>Upsets and bad tempers.</a:t>
            </a:r>
          </a:p>
          <a:p>
            <a:pPr>
              <a:buFont typeface="Wingdings" pitchFamily="2" charset="2"/>
              <a:buChar char="Ø"/>
            </a:pPr>
            <a:r>
              <a:rPr lang="en-US" dirty="0" smtClean="0"/>
              <a:t>Tremors.</a:t>
            </a:r>
          </a:p>
          <a:p>
            <a:pPr>
              <a:buFont typeface="Wingdings" pitchFamily="2" charset="2"/>
              <a:buChar char="Ø"/>
            </a:pPr>
            <a:r>
              <a:rPr lang="en-US" dirty="0" smtClean="0"/>
              <a:t>Lack of flexibility.</a:t>
            </a:r>
          </a:p>
          <a:p>
            <a:pPr>
              <a:buFont typeface="Wingdings" pitchFamily="2" charset="2"/>
              <a:buChar char="Ø"/>
            </a:pPr>
            <a:r>
              <a:rPr lang="en-US" dirty="0" smtClean="0"/>
              <a:t>Affects how one reasons.</a:t>
            </a:r>
          </a:p>
          <a:p>
            <a:pPr>
              <a:buFont typeface="Wingdings" pitchFamily="2" charset="2"/>
              <a:buChar char="Ø"/>
            </a:pPr>
            <a:r>
              <a:rPr lang="en-US" dirty="0" smtClean="0"/>
              <a:t>Vision impairment.</a:t>
            </a:r>
          </a:p>
          <a:p>
            <a:pPr>
              <a:buFont typeface="Wingdings" pitchFamily="2" charset="2"/>
              <a:buChar char="Ø"/>
            </a:pPr>
            <a:r>
              <a:rPr lang="en-US" dirty="0" smtClean="0"/>
              <a:t>Balance </a:t>
            </a:r>
            <a:r>
              <a:rPr lang="en-US" dirty="0"/>
              <a:t>difficulties and eventual problems standing up.</a:t>
            </a:r>
          </a:p>
          <a:p>
            <a:pPr>
              <a:buFont typeface="Wingdings" pitchFamily="2" charset="2"/>
              <a:buChar char="Ø"/>
            </a:pPr>
            <a:r>
              <a:rPr lang="en-US" dirty="0" smtClean="0"/>
              <a:t>Stiffness </a:t>
            </a:r>
            <a:r>
              <a:rPr lang="en-US" dirty="0"/>
              <a:t>in limbs.</a:t>
            </a:r>
            <a:endParaRPr lang="en-US" dirty="0" smtClean="0"/>
          </a:p>
        </p:txBody>
      </p:sp>
    </p:spTree>
    <p:extLst>
      <p:ext uri="{BB962C8B-B14F-4D97-AF65-F5344CB8AC3E}">
        <p14:creationId xmlns:p14="http://schemas.microsoft.com/office/powerpoint/2010/main" val="3472043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mn-lt"/>
              </a:rPr>
              <a:t>Parkinson’s Disease Deficits</a:t>
            </a:r>
            <a:endParaRPr lang="en-US" sz="4400" dirty="0">
              <a:latin typeface="+mn-lt"/>
            </a:endParaRPr>
          </a:p>
        </p:txBody>
      </p:sp>
      <p:sp>
        <p:nvSpPr>
          <p:cNvPr id="3" name="Content Placeholder 2"/>
          <p:cNvSpPr>
            <a:spLocks noGrp="1"/>
          </p:cNvSpPr>
          <p:nvPr>
            <p:ph idx="1"/>
          </p:nvPr>
        </p:nvSpPr>
        <p:spPr/>
        <p:txBody>
          <a:bodyPr/>
          <a:lstStyle/>
          <a:p>
            <a:r>
              <a:rPr lang="en-US" dirty="0" smtClean="0"/>
              <a:t>The disease is commonly known as a movement disorder but it affects even one’s cognitive ability. This disease comes along with deficits;</a:t>
            </a:r>
          </a:p>
          <a:p>
            <a:pPr>
              <a:buFont typeface="Wingdings" pitchFamily="2" charset="2"/>
              <a:buChar char="Ø"/>
            </a:pPr>
            <a:r>
              <a:rPr lang="en-US" dirty="0" smtClean="0"/>
              <a:t>Regulating behavior of Mr. Fox in </a:t>
            </a:r>
            <a:r>
              <a:rPr lang="en-US" dirty="0"/>
              <a:t>sorting or planning </a:t>
            </a:r>
            <a:r>
              <a:rPr lang="en-US" dirty="0" smtClean="0"/>
              <a:t>tasks.</a:t>
            </a:r>
          </a:p>
          <a:p>
            <a:pPr>
              <a:buFont typeface="Wingdings" pitchFamily="2" charset="2"/>
              <a:buChar char="Ø"/>
            </a:pPr>
            <a:r>
              <a:rPr lang="en-US" dirty="0" smtClean="0"/>
              <a:t>Defective </a:t>
            </a:r>
            <a:r>
              <a:rPr lang="en-US" dirty="0"/>
              <a:t>use of memory </a:t>
            </a:r>
            <a:r>
              <a:rPr lang="en-US" dirty="0" smtClean="0"/>
              <a:t>stores.</a:t>
            </a:r>
          </a:p>
          <a:p>
            <a:pPr>
              <a:buFont typeface="Wingdings" pitchFamily="2" charset="2"/>
              <a:buChar char="Ø"/>
            </a:pPr>
            <a:r>
              <a:rPr lang="en-US" dirty="0" smtClean="0"/>
              <a:t> Impaired manipulation </a:t>
            </a:r>
            <a:r>
              <a:rPr lang="en-US" dirty="0"/>
              <a:t>of internal representation of </a:t>
            </a:r>
            <a:r>
              <a:rPr lang="en-US" dirty="0" smtClean="0"/>
              <a:t>visual-spatial stimuli.</a:t>
            </a:r>
            <a:endParaRPr lang="en-US" dirty="0"/>
          </a:p>
        </p:txBody>
      </p:sp>
    </p:spTree>
    <p:extLst>
      <p:ext uri="{BB962C8B-B14F-4D97-AF65-F5344CB8AC3E}">
        <p14:creationId xmlns:p14="http://schemas.microsoft.com/office/powerpoint/2010/main" val="1344864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1676400"/>
          </a:xfrm>
        </p:spPr>
        <p:txBody>
          <a:bodyPr>
            <a:noAutofit/>
          </a:bodyPr>
          <a:lstStyle/>
          <a:p>
            <a:r>
              <a:rPr lang="en-US" sz="4400" dirty="0" smtClean="0">
                <a:latin typeface="+mn-lt"/>
              </a:rPr>
              <a:t/>
            </a:r>
            <a:br>
              <a:rPr lang="en-US" sz="4400" dirty="0" smtClean="0">
                <a:latin typeface="+mn-lt"/>
              </a:rPr>
            </a:br>
            <a:r>
              <a:rPr lang="en-US" sz="4400" dirty="0" smtClean="0">
                <a:latin typeface="+mn-lt"/>
              </a:rPr>
              <a:t>Treatment</a:t>
            </a:r>
            <a:r>
              <a:rPr lang="en-US" sz="4400" dirty="0" smtClean="0"/>
              <a:t> </a:t>
            </a:r>
            <a:r>
              <a:rPr lang="en-US" sz="4400" dirty="0">
                <a:latin typeface="Times New Roman" pitchFamily="18" charset="0"/>
                <a:cs typeface="Times New Roman" pitchFamily="18" charset="0"/>
              </a:rPr>
              <a:t>on Parkinson's Disease</a:t>
            </a:r>
            <a:r>
              <a:rPr lang="en-US" sz="4400" dirty="0" smtClean="0">
                <a:latin typeface="Times New Roman" pitchFamily="18" charset="0"/>
                <a:cs typeface="Times New Roman" pitchFamily="18" charset="0"/>
              </a:rPr>
              <a:t/>
            </a:r>
            <a:br>
              <a:rPr lang="en-US" sz="4400" dirty="0" smtClean="0">
                <a:latin typeface="Times New Roman" pitchFamily="18" charset="0"/>
                <a:cs typeface="Times New Roman" pitchFamily="18" charset="0"/>
              </a:rPr>
            </a:br>
            <a:endParaRPr lang="en-US" sz="4400" dirty="0"/>
          </a:p>
        </p:txBody>
      </p:sp>
      <p:sp>
        <p:nvSpPr>
          <p:cNvPr id="3" name="Content Placeholder 2"/>
          <p:cNvSpPr>
            <a:spLocks noGrp="1"/>
          </p:cNvSpPr>
          <p:nvPr>
            <p:ph idx="1"/>
          </p:nvPr>
        </p:nvSpPr>
        <p:spPr>
          <a:xfrm>
            <a:off x="457200" y="1981200"/>
            <a:ext cx="8229600" cy="4328160"/>
          </a:xfrm>
        </p:spPr>
        <p:txBody>
          <a:bodyPr>
            <a:normAutofit lnSpcReduction="10000"/>
          </a:bodyPr>
          <a:lstStyle/>
          <a:p>
            <a:r>
              <a:rPr lang="en-US" dirty="0"/>
              <a:t>Treatment involves </a:t>
            </a:r>
            <a:r>
              <a:rPr lang="en-US" dirty="0" smtClean="0"/>
              <a:t>depleting </a:t>
            </a:r>
            <a:r>
              <a:rPr lang="en-US" dirty="0"/>
              <a:t>levels of the chemical in the system that the brain is not producing. This often can produce some improvement in motor function but will not completely alleviate </a:t>
            </a:r>
            <a:r>
              <a:rPr lang="en-US" dirty="0" smtClean="0"/>
              <a:t>it.</a:t>
            </a:r>
          </a:p>
          <a:p>
            <a:pPr>
              <a:buFont typeface="Wingdings" pitchFamily="2" charset="2"/>
              <a:buChar char="§"/>
            </a:pPr>
            <a:r>
              <a:rPr lang="en-US" dirty="0" smtClean="0"/>
              <a:t>There is: </a:t>
            </a:r>
          </a:p>
          <a:p>
            <a:pPr>
              <a:buFont typeface="Wingdings" pitchFamily="2" charset="2"/>
              <a:buChar char="Ø"/>
            </a:pPr>
            <a:r>
              <a:rPr lang="en-US" dirty="0" smtClean="0"/>
              <a:t>Supportive therapies.</a:t>
            </a:r>
          </a:p>
          <a:p>
            <a:pPr>
              <a:buFont typeface="Wingdings" pitchFamily="2" charset="2"/>
              <a:buChar char="Ø"/>
            </a:pPr>
            <a:r>
              <a:rPr lang="en-US" dirty="0" smtClean="0"/>
              <a:t>Medication.</a:t>
            </a:r>
          </a:p>
          <a:p>
            <a:pPr>
              <a:buFont typeface="Wingdings" pitchFamily="2" charset="2"/>
              <a:buChar char="Ø"/>
            </a:pPr>
            <a:r>
              <a:rPr lang="en-US" dirty="0" smtClean="0"/>
              <a:t>Diet advice.</a:t>
            </a:r>
          </a:p>
          <a:p>
            <a:pPr>
              <a:buFont typeface="Wingdings" pitchFamily="2" charset="2"/>
              <a:buChar char="Ø"/>
            </a:pPr>
            <a:r>
              <a:rPr lang="en-US" dirty="0" smtClean="0"/>
              <a:t>Surgery.</a:t>
            </a:r>
          </a:p>
        </p:txBody>
      </p:sp>
    </p:spTree>
    <p:extLst>
      <p:ext uri="{BB962C8B-B14F-4D97-AF65-F5344CB8AC3E}">
        <p14:creationId xmlns:p14="http://schemas.microsoft.com/office/powerpoint/2010/main" val="1208331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mn-lt"/>
              </a:rPr>
              <a:t>Availability of the treatment</a:t>
            </a:r>
            <a:endParaRPr lang="en-US" sz="4400" dirty="0">
              <a:latin typeface="+mn-lt"/>
            </a:endParaRPr>
          </a:p>
        </p:txBody>
      </p:sp>
      <p:sp>
        <p:nvSpPr>
          <p:cNvPr id="3" name="Content Placeholder 2"/>
          <p:cNvSpPr>
            <a:spLocks noGrp="1"/>
          </p:cNvSpPr>
          <p:nvPr>
            <p:ph idx="1"/>
          </p:nvPr>
        </p:nvSpPr>
        <p:spPr/>
        <p:txBody>
          <a:bodyPr>
            <a:normAutofit lnSpcReduction="10000"/>
          </a:bodyPr>
          <a:lstStyle/>
          <a:p>
            <a:r>
              <a:rPr lang="en-US" dirty="0" smtClean="0"/>
              <a:t>Mr. </a:t>
            </a:r>
            <a:r>
              <a:rPr lang="en-US" dirty="0"/>
              <a:t>F</a:t>
            </a:r>
            <a:r>
              <a:rPr lang="en-US" dirty="0" smtClean="0"/>
              <a:t>ox opted for drug therapy and not all the time does medication work for every patient. There is always the short and long-term-effects. In this case the neurologist </a:t>
            </a:r>
            <a:r>
              <a:rPr lang="en-US" dirty="0"/>
              <a:t>recommends dopamine agonist, pramipexole (Mirapex) for Mr. </a:t>
            </a:r>
            <a:r>
              <a:rPr lang="en-US" dirty="0" smtClean="0"/>
              <a:t>Fox.</a:t>
            </a:r>
          </a:p>
          <a:p>
            <a:r>
              <a:rPr lang="en-US" dirty="0"/>
              <a:t>Three main types of medication are commonly used:</a:t>
            </a:r>
          </a:p>
          <a:p>
            <a:endParaRPr lang="en-US" dirty="0"/>
          </a:p>
          <a:p>
            <a:pPr>
              <a:buFont typeface="Wingdings" pitchFamily="2" charset="2"/>
              <a:buChar char="Ø"/>
            </a:pPr>
            <a:r>
              <a:rPr lang="en-US" dirty="0" smtClean="0"/>
              <a:t>Levodopa.</a:t>
            </a:r>
            <a:endParaRPr lang="en-US" dirty="0"/>
          </a:p>
          <a:p>
            <a:pPr>
              <a:buFont typeface="Wingdings" pitchFamily="2" charset="2"/>
              <a:buChar char="Ø"/>
            </a:pPr>
            <a:r>
              <a:rPr lang="en-US" dirty="0" smtClean="0"/>
              <a:t>Dopamine agonists.</a:t>
            </a:r>
            <a:endParaRPr lang="en-US" dirty="0"/>
          </a:p>
          <a:p>
            <a:pPr>
              <a:buFont typeface="Wingdings" pitchFamily="2" charset="2"/>
              <a:buChar char="Ø"/>
            </a:pPr>
            <a:r>
              <a:rPr lang="en-US" dirty="0" smtClean="0"/>
              <a:t>Monoamine </a:t>
            </a:r>
            <a:r>
              <a:rPr lang="en-US" dirty="0"/>
              <a:t>oxidase-B </a:t>
            </a:r>
            <a:r>
              <a:rPr lang="en-US" dirty="0" smtClean="0"/>
              <a:t>inhibitors.</a:t>
            </a:r>
            <a:endParaRPr lang="en-US" dirty="0"/>
          </a:p>
        </p:txBody>
      </p:sp>
    </p:spTree>
    <p:extLst>
      <p:ext uri="{BB962C8B-B14F-4D97-AF65-F5344CB8AC3E}">
        <p14:creationId xmlns:p14="http://schemas.microsoft.com/office/powerpoint/2010/main" val="3969990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mn-lt"/>
              </a:rPr>
              <a:t>Conclusion </a:t>
            </a:r>
            <a:endParaRPr lang="en-US" sz="4400" dirty="0">
              <a:latin typeface="+mn-lt"/>
            </a:endParaRPr>
          </a:p>
        </p:txBody>
      </p:sp>
      <p:sp>
        <p:nvSpPr>
          <p:cNvPr id="3" name="Content Placeholder 2"/>
          <p:cNvSpPr>
            <a:spLocks noGrp="1"/>
          </p:cNvSpPr>
          <p:nvPr>
            <p:ph idx="1"/>
          </p:nvPr>
        </p:nvSpPr>
        <p:spPr/>
        <p:txBody>
          <a:bodyPr/>
          <a:lstStyle/>
          <a:p>
            <a:r>
              <a:rPr lang="en-US" dirty="0" smtClean="0"/>
              <a:t>Mr. </a:t>
            </a:r>
            <a:r>
              <a:rPr lang="en-US" dirty="0"/>
              <a:t>F</a:t>
            </a:r>
            <a:r>
              <a:rPr lang="en-US" dirty="0" smtClean="0"/>
              <a:t>ox suffers from Parkinson’s disease but eventually finds treatment to alternate around that keeps him going he does not suffer that much due to the available and affordable treatment at his disposal.</a:t>
            </a:r>
            <a:endParaRPr lang="en-US" dirty="0"/>
          </a:p>
        </p:txBody>
      </p:sp>
    </p:spTree>
    <p:extLst>
      <p:ext uri="{BB962C8B-B14F-4D97-AF65-F5344CB8AC3E}">
        <p14:creationId xmlns:p14="http://schemas.microsoft.com/office/powerpoint/2010/main" val="29234226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149</TotalTime>
  <Words>666</Words>
  <Application>Microsoft Office PowerPoint</Application>
  <PresentationFormat>On-screen Show (4:3)</PresentationFormat>
  <Paragraphs>50</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Apex</vt:lpstr>
      <vt:lpstr>A case study on the Parkinson’s disease.</vt:lpstr>
      <vt:lpstr> PARKINSON’S DISEASE</vt:lpstr>
      <vt:lpstr>Effects of Parkinson’s Disease. </vt:lpstr>
      <vt:lpstr>Behaviors caused with the disease.</vt:lpstr>
      <vt:lpstr>Parkinson’s Disease Deficits</vt:lpstr>
      <vt:lpstr> Treatment on Parkinson's Disease </vt:lpstr>
      <vt:lpstr>Availability of the treatment</vt:lpstr>
      <vt:lpstr>Conclusion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lenovo</cp:lastModifiedBy>
  <cp:revision>12</cp:revision>
  <dcterms:created xsi:type="dcterms:W3CDTF">2018-12-16T18:02:53Z</dcterms:created>
  <dcterms:modified xsi:type="dcterms:W3CDTF">2018-12-16T20:34:32Z</dcterms:modified>
</cp:coreProperties>
</file>