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6735A-C0CB-415B-8377-A26FB1986074}"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A0251-03FE-4514-A986-4ACFAEF5563E}" type="slidenum">
              <a:rPr lang="en-US" smtClean="0"/>
              <a:t>‹#›</a:t>
            </a:fld>
            <a:endParaRPr lang="en-US"/>
          </a:p>
        </p:txBody>
      </p:sp>
    </p:spTree>
    <p:extLst>
      <p:ext uri="{BB962C8B-B14F-4D97-AF65-F5344CB8AC3E}">
        <p14:creationId xmlns:p14="http://schemas.microsoft.com/office/powerpoint/2010/main" val="121497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 mechanism similar to that of botulinum toxin, tetanus toxin is taken up into nerve terminals of lower motor neurons, the nerve cells that activate voluntary muscles. Tetanus toxin is a zinc-dependent metalloproteinase that targets a protein (</a:t>
            </a:r>
            <a:r>
              <a:rPr lang="en-US" dirty="0" err="1" smtClean="0"/>
              <a:t>synaptobrevin</a:t>
            </a:r>
            <a:r>
              <a:rPr lang="en-US" dirty="0" smtClean="0"/>
              <a:t>/vesicle-associated membrane protein—VAMP) that is necessary for the release of neurotransmitter from nerve endings through fusion of synaptic vesicles with the neuronal plasma membrane . The initial symptom of local tetanus infection may therefore be flaccid paralysis , caused by interference with vesicular release of acetylcholine at the neuromuscular junction, as occurs with botulinum toxin. However, unlike botulinum toxin, tetanus toxin undergoes extensive retrograde transport in the axons of lower motor neurons and thus reaches the spinal cord or brainstem . Here, the toxin is transported across synapses and taken up by nerve endings of inhibitory GABAergic and/or </a:t>
            </a:r>
            <a:r>
              <a:rPr lang="en-US" dirty="0" err="1" smtClean="0"/>
              <a:t>glycinergic</a:t>
            </a:r>
            <a:r>
              <a:rPr lang="en-US" dirty="0" smtClean="0"/>
              <a:t> neurons that control the activity of the lower motor neurons . Once inside inhibitory nerve terminals, tetanus toxin cleaves VAMP [11], thereby inhibiting the release of GABA and glycine. The result is a partial, functional denervation of the lower motor neurons, which leads to their hyperactivity and to increased muscle activity in the form of rigidity and spasms. It is not clear to what extent tetanus toxin in the spinal cord and brainstem is also taken up into excitatory nerve endings, such as those originating from the upper motor neurons, or those that convey impulses from the muscle spindles and constitute the sensory part of the simple, monosynaptic reflex arc of the tendon reflexes. Experiments in cats have shown tetanus toxin to augment central polysynaptic, but not monosynaptic, reflexes , suggesting a primary effect on inhibitory neurons. Studies in vitro and in vivo point to an early inhibition of inhibitory nerve endings and a later, or dose-dependent, involvement of excitatory nerve endings ]. A temporary reduction in the number of GABAergic nerve terminals has been seen after injection of tetanus toxin into eye muscles of cats [16]; thus, the effect of tetanus toxin may be both biochemical and structural.</a:t>
            </a:r>
          </a:p>
          <a:p>
            <a:endParaRPr lang="en-US" dirty="0"/>
          </a:p>
        </p:txBody>
      </p:sp>
      <p:sp>
        <p:nvSpPr>
          <p:cNvPr id="4" name="Slide Number Placeholder 3"/>
          <p:cNvSpPr>
            <a:spLocks noGrp="1"/>
          </p:cNvSpPr>
          <p:nvPr>
            <p:ph type="sldNum" sz="quarter" idx="10"/>
          </p:nvPr>
        </p:nvSpPr>
        <p:spPr/>
        <p:txBody>
          <a:bodyPr/>
          <a:lstStyle/>
          <a:p>
            <a:fld id="{4A2A0251-03FE-4514-A986-4ACFAEF5563E}" type="slidenum">
              <a:rPr lang="en-US" smtClean="0"/>
              <a:t>3</a:t>
            </a:fld>
            <a:endParaRPr lang="en-US"/>
          </a:p>
        </p:txBody>
      </p:sp>
    </p:spTree>
    <p:extLst>
      <p:ext uri="{BB962C8B-B14F-4D97-AF65-F5344CB8AC3E}">
        <p14:creationId xmlns:p14="http://schemas.microsoft.com/office/powerpoint/2010/main" val="4041411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B24DD65-74F2-4F31-BD09-DE7631BF0AC0}" type="datetimeFigureOut">
              <a:rPr lang="en-US" smtClean="0"/>
              <a:t>2/16/2021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FD23235-C616-4387-B787-12E5CE59F04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41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B24DD65-74F2-4F31-BD09-DE7631BF0AC0}"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23235-C616-4387-B787-12E5CE59F044}" type="slidenum">
              <a:rPr lang="en-US" smtClean="0"/>
              <a:t>‹#›</a:t>
            </a:fld>
            <a:endParaRPr lang="en-US"/>
          </a:p>
        </p:txBody>
      </p:sp>
    </p:spTree>
    <p:extLst>
      <p:ext uri="{BB962C8B-B14F-4D97-AF65-F5344CB8AC3E}">
        <p14:creationId xmlns:p14="http://schemas.microsoft.com/office/powerpoint/2010/main" val="1410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24DD65-74F2-4F31-BD09-DE7631BF0AC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3235-C616-4387-B787-12E5CE59F04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33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24DD65-74F2-4F31-BD09-DE7631BF0AC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3235-C616-4387-B787-12E5CE59F04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76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24DD65-74F2-4F31-BD09-DE7631BF0AC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3235-C616-4387-B787-12E5CE59F044}" type="slidenum">
              <a:rPr lang="en-US" smtClean="0"/>
              <a:t>‹#›</a:t>
            </a:fld>
            <a:endParaRPr lang="en-US"/>
          </a:p>
        </p:txBody>
      </p:sp>
    </p:spTree>
    <p:extLst>
      <p:ext uri="{BB962C8B-B14F-4D97-AF65-F5344CB8AC3E}">
        <p14:creationId xmlns:p14="http://schemas.microsoft.com/office/powerpoint/2010/main" val="182899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24DD65-74F2-4F31-BD09-DE7631BF0AC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3235-C616-4387-B787-12E5CE59F04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187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24DD65-74F2-4F31-BD09-DE7631BF0AC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3235-C616-4387-B787-12E5CE59F04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71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4DD65-74F2-4F31-BD09-DE7631BF0AC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3235-C616-4387-B787-12E5CE59F04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475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4DD65-74F2-4F31-BD09-DE7631BF0AC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3235-C616-4387-B787-12E5CE59F04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310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4DD65-74F2-4F31-BD09-DE7631BF0AC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3235-C616-4387-B787-12E5CE59F044}" type="slidenum">
              <a:rPr lang="en-US" smtClean="0"/>
              <a:t>‹#›</a:t>
            </a:fld>
            <a:endParaRPr lang="en-US"/>
          </a:p>
        </p:txBody>
      </p:sp>
    </p:spTree>
    <p:extLst>
      <p:ext uri="{BB962C8B-B14F-4D97-AF65-F5344CB8AC3E}">
        <p14:creationId xmlns:p14="http://schemas.microsoft.com/office/powerpoint/2010/main" val="285104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24DD65-74F2-4F31-BD09-DE7631BF0AC0}"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23235-C616-4387-B787-12E5CE59F04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41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4DD65-74F2-4F31-BD09-DE7631BF0AC0}"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23235-C616-4387-B787-12E5CE59F044}" type="slidenum">
              <a:rPr lang="en-US" smtClean="0"/>
              <a:t>‹#›</a:t>
            </a:fld>
            <a:endParaRPr lang="en-US"/>
          </a:p>
        </p:txBody>
      </p:sp>
    </p:spTree>
    <p:extLst>
      <p:ext uri="{BB962C8B-B14F-4D97-AF65-F5344CB8AC3E}">
        <p14:creationId xmlns:p14="http://schemas.microsoft.com/office/powerpoint/2010/main" val="155715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24DD65-74F2-4F31-BD09-DE7631BF0AC0}"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23235-C616-4387-B787-12E5CE59F04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75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24DD65-74F2-4F31-BD09-DE7631BF0AC0}"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23235-C616-4387-B787-12E5CE59F04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839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4DD65-74F2-4F31-BD09-DE7631BF0AC0}"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23235-C616-4387-B787-12E5CE59F044}" type="slidenum">
              <a:rPr lang="en-US" smtClean="0"/>
              <a:t>‹#›</a:t>
            </a:fld>
            <a:endParaRPr lang="en-US"/>
          </a:p>
        </p:txBody>
      </p:sp>
    </p:spTree>
    <p:extLst>
      <p:ext uri="{BB962C8B-B14F-4D97-AF65-F5344CB8AC3E}">
        <p14:creationId xmlns:p14="http://schemas.microsoft.com/office/powerpoint/2010/main" val="326712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B24DD65-74F2-4F31-BD09-DE7631BF0AC0}"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23235-C616-4387-B787-12E5CE59F04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16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B24DD65-74F2-4F31-BD09-DE7631BF0AC0}"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23235-C616-4387-B787-12E5CE59F044}" type="slidenum">
              <a:rPr lang="en-US" smtClean="0"/>
              <a:t>‹#›</a:t>
            </a:fld>
            <a:endParaRPr lang="en-US"/>
          </a:p>
        </p:txBody>
      </p:sp>
    </p:spTree>
    <p:extLst>
      <p:ext uri="{BB962C8B-B14F-4D97-AF65-F5344CB8AC3E}">
        <p14:creationId xmlns:p14="http://schemas.microsoft.com/office/powerpoint/2010/main" val="39615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24DD65-74F2-4F31-BD09-DE7631BF0AC0}" type="datetimeFigureOut">
              <a:rPr lang="en-US" smtClean="0"/>
              <a:t>2/16/2021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D23235-C616-4387-B787-12E5CE59F044}" type="slidenum">
              <a:rPr lang="en-US" smtClean="0"/>
              <a:t>‹#›</a:t>
            </a:fld>
            <a:endParaRPr lang="en-US"/>
          </a:p>
        </p:txBody>
      </p:sp>
    </p:spTree>
    <p:extLst>
      <p:ext uri="{BB962C8B-B14F-4D97-AF65-F5344CB8AC3E}">
        <p14:creationId xmlns:p14="http://schemas.microsoft.com/office/powerpoint/2010/main" val="1056188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Pathophysiology </a:t>
            </a:r>
            <a:endParaRPr lang="en-US" dirty="0"/>
          </a:p>
        </p:txBody>
      </p:sp>
      <p:sp>
        <p:nvSpPr>
          <p:cNvPr id="3" name="Subtitle 2"/>
          <p:cNvSpPr>
            <a:spLocks noGrp="1"/>
          </p:cNvSpPr>
          <p:nvPr>
            <p:ph type="subTitle" idx="1"/>
          </p:nvPr>
        </p:nvSpPr>
        <p:spPr/>
        <p:txBody>
          <a:bodyPr>
            <a:normAutofit fontScale="25000" lnSpcReduction="20000"/>
          </a:bodyPr>
          <a:lstStyle/>
          <a:p>
            <a:r>
              <a:rPr lang="en-US" sz="6400" dirty="0"/>
              <a:t>Name</a:t>
            </a:r>
          </a:p>
          <a:p>
            <a:r>
              <a:rPr lang="en-US" sz="6400" dirty="0"/>
              <a:t>Institution Affiliation</a:t>
            </a:r>
          </a:p>
          <a:p>
            <a:r>
              <a:rPr lang="en-US" sz="6400" dirty="0"/>
              <a:t>Author’s Note</a:t>
            </a:r>
          </a:p>
          <a:p>
            <a:r>
              <a:rPr lang="en-US" sz="6400" dirty="0"/>
              <a:t>Class</a:t>
            </a:r>
          </a:p>
          <a:p>
            <a:r>
              <a:rPr lang="en-US" sz="6400" dirty="0"/>
              <a:t>Professor</a:t>
            </a:r>
          </a:p>
          <a:p>
            <a:r>
              <a:rPr lang="en-US" sz="6400" dirty="0"/>
              <a:t>Date</a:t>
            </a:r>
          </a:p>
          <a:p>
            <a:endParaRPr lang="en-US" dirty="0"/>
          </a:p>
          <a:p>
            <a:endParaRPr lang="en-US" dirty="0"/>
          </a:p>
        </p:txBody>
      </p:sp>
    </p:spTree>
    <p:extLst>
      <p:ext uri="{BB962C8B-B14F-4D97-AF65-F5344CB8AC3E}">
        <p14:creationId xmlns:p14="http://schemas.microsoft.com/office/powerpoint/2010/main" val="106972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Rabies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In most cases the disease is transmitted via the bite of rabid animals which shed infectious virus with their saliva. The virus enters the body through transdermal inoculation (i.e. wounds) or direct contact of infectious material (i.e. saliva, cerebrospinal liquid, nerve tissue) to mucous membranes or skin lesions. The virus can not penetrate intact skin.</a:t>
            </a:r>
          </a:p>
          <a:p>
            <a:r>
              <a:rPr lang="en-US" dirty="0"/>
              <a:t>After entry the virus binds to cell receptors. Viruses may replicate within striated muscle cells ore directly infect nerve cells (Wunner, 2017).</a:t>
            </a:r>
          </a:p>
          <a:p>
            <a:r>
              <a:rPr lang="en-US" dirty="0"/>
              <a:t>The virus then travels via retrograde </a:t>
            </a:r>
            <a:r>
              <a:rPr lang="en-US" dirty="0" err="1"/>
              <a:t>axoplasmatic</a:t>
            </a:r>
            <a:r>
              <a:rPr lang="en-US" dirty="0"/>
              <a:t> transport mechanisms to the central nervous system. Both motor and sensory </a:t>
            </a:r>
            <a:r>
              <a:rPr lang="en-US" dirty="0" err="1"/>
              <a:t>fibres</a:t>
            </a:r>
            <a:r>
              <a:rPr lang="en-US" dirty="0"/>
              <a:t> may be involved depending on the animal infected.</a:t>
            </a:r>
          </a:p>
          <a:p>
            <a:r>
              <a:rPr lang="en-US" dirty="0"/>
              <a:t>Once it has reached the CNS, rapid virus replication takes place, causing pathologic effects on nerve cell physiology. The virus then moves from the CNS via anterograde </a:t>
            </a:r>
            <a:r>
              <a:rPr lang="en-US" dirty="0" err="1"/>
              <a:t>axoplasmic</a:t>
            </a:r>
            <a:r>
              <a:rPr lang="en-US" dirty="0"/>
              <a:t> flow within peripheral nerves, leading to infection of some of the adjacent non-nervous tissues, for example, secretory tissues of salivary glands. The virus is widely disseminated throughout the body at the time of clinical onset. With shedding of infectious virus in saliva the infection cycle of rabies is completed.</a:t>
            </a:r>
          </a:p>
          <a:p>
            <a:endParaRPr lang="en-US" dirty="0"/>
          </a:p>
        </p:txBody>
      </p:sp>
    </p:spTree>
    <p:extLst>
      <p:ext uri="{BB962C8B-B14F-4D97-AF65-F5344CB8AC3E}">
        <p14:creationId xmlns:p14="http://schemas.microsoft.com/office/powerpoint/2010/main" val="231962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tetanus toxin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Tetanus toxin, the product of Clostridium </a:t>
            </a:r>
            <a:r>
              <a:rPr lang="en-US" dirty="0" err="1"/>
              <a:t>tetani</a:t>
            </a:r>
            <a:r>
              <a:rPr lang="en-US" dirty="0"/>
              <a:t>, is the cause of tetanus symptoms. Tetanus toxin is taken up into terminals of lower motor neurons and transported </a:t>
            </a:r>
            <a:r>
              <a:rPr lang="en-US" dirty="0" err="1"/>
              <a:t>axonally</a:t>
            </a:r>
            <a:r>
              <a:rPr lang="en-US" dirty="0"/>
              <a:t> to the spinal cord and/or brainstem. </a:t>
            </a:r>
          </a:p>
          <a:p>
            <a:r>
              <a:rPr lang="en-US" dirty="0"/>
              <a:t>Here the toxin moves trans-</a:t>
            </a:r>
            <a:r>
              <a:rPr lang="en-US" dirty="0" err="1"/>
              <a:t>synaptically</a:t>
            </a:r>
            <a:r>
              <a:rPr lang="en-US" dirty="0"/>
              <a:t> into inhibitory nerve terminals, where vesicular release of inhibitory neurotransmitters becomes blocked, leading to disinhibition of lower motor neurons (Patel &amp; Mehta, 2019).</a:t>
            </a:r>
          </a:p>
          <a:p>
            <a:r>
              <a:rPr lang="en-US" dirty="0"/>
              <a:t> Muscle rigidity and spasms ensue, often manifesting as </a:t>
            </a:r>
            <a:r>
              <a:rPr lang="en-US" dirty="0" err="1"/>
              <a:t>trismus</a:t>
            </a:r>
            <a:r>
              <a:rPr lang="en-US" dirty="0"/>
              <a:t>/lockjaw, dysphagia, </a:t>
            </a:r>
            <a:r>
              <a:rPr lang="en-US" dirty="0" err="1"/>
              <a:t>opistotonus</a:t>
            </a:r>
            <a:r>
              <a:rPr lang="en-US" dirty="0"/>
              <a:t>, or rigidity and spasms of respiratory, laryngeal, and abdominal muscles, which may cause respiratory failure (Patel &amp; Mehta, 2019).</a:t>
            </a:r>
          </a:p>
          <a:p>
            <a:endParaRPr lang="en-US" dirty="0"/>
          </a:p>
        </p:txBody>
      </p:sp>
    </p:spTree>
    <p:extLst>
      <p:ext uri="{BB962C8B-B14F-4D97-AF65-F5344CB8AC3E}">
        <p14:creationId xmlns:p14="http://schemas.microsoft.com/office/powerpoint/2010/main" val="251797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 of trichinosis</a:t>
            </a:r>
          </a:p>
        </p:txBody>
      </p:sp>
      <p:sp>
        <p:nvSpPr>
          <p:cNvPr id="3" name="Content Placeholder 2"/>
          <p:cNvSpPr>
            <a:spLocks noGrp="1"/>
          </p:cNvSpPr>
          <p:nvPr>
            <p:ph idx="1"/>
          </p:nvPr>
        </p:nvSpPr>
        <p:spPr/>
        <p:txBody>
          <a:bodyPr>
            <a:normAutofit fontScale="92500" lnSpcReduction="10000"/>
          </a:bodyPr>
          <a:lstStyle/>
          <a:p>
            <a:r>
              <a:rPr lang="en-US" dirty="0"/>
              <a:t>when a human or animal eats meat that contains infective </a:t>
            </a:r>
            <a:r>
              <a:rPr lang="en-US" dirty="0" err="1"/>
              <a:t>Trichinella</a:t>
            </a:r>
            <a:r>
              <a:rPr lang="en-US" dirty="0"/>
              <a:t> larvae, the acid in the stomach dissolves the hard covering of the cyst around the larvae and releases the worms. The worms pass into the small intestine and, in 1–2 days, become mature. After mating, adult females lay eggs.</a:t>
            </a:r>
          </a:p>
          <a:p>
            <a:r>
              <a:rPr lang="en-US" dirty="0"/>
              <a:t> Eggs develop into immature worms, travel through the arteries, and are transported to muscles. Within the muscles, the worms curl into a ball and encyst (become enclosed in a capsule). </a:t>
            </a:r>
          </a:p>
          <a:p>
            <a:r>
              <a:rPr lang="en-US" dirty="0"/>
              <a:t>The life cycle repeats when meat containing these encysted worms is consumed by another human or </a:t>
            </a:r>
            <a:r>
              <a:rPr lang="en-US" dirty="0" smtClean="0"/>
              <a:t>animal (Campbell</a:t>
            </a:r>
            <a:r>
              <a:rPr lang="en-US" dirty="0"/>
              <a:t>, </a:t>
            </a:r>
            <a:r>
              <a:rPr lang="en-US" dirty="0" smtClean="0"/>
              <a:t>2016).</a:t>
            </a:r>
            <a:endParaRPr lang="en-US" dirty="0"/>
          </a:p>
          <a:p>
            <a:endParaRPr lang="en-US" dirty="0"/>
          </a:p>
        </p:txBody>
      </p:sp>
    </p:spTree>
    <p:extLst>
      <p:ext uri="{BB962C8B-B14F-4D97-AF65-F5344CB8AC3E}">
        <p14:creationId xmlns:p14="http://schemas.microsoft.com/office/powerpoint/2010/main" val="401450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 of typhoid fever </a:t>
            </a:r>
          </a:p>
        </p:txBody>
      </p:sp>
      <p:sp>
        <p:nvSpPr>
          <p:cNvPr id="3" name="Content Placeholder 2"/>
          <p:cNvSpPr>
            <a:spLocks noGrp="1"/>
          </p:cNvSpPr>
          <p:nvPr>
            <p:ph idx="1"/>
          </p:nvPr>
        </p:nvSpPr>
        <p:spPr/>
        <p:txBody>
          <a:bodyPr>
            <a:normAutofit fontScale="70000" lnSpcReduction="20000"/>
          </a:bodyPr>
          <a:lstStyle/>
          <a:p>
            <a:r>
              <a:rPr lang="en-US" dirty="0"/>
              <a:t>Typhoid is an infection caused by the bacterium Salmonella </a:t>
            </a:r>
            <a:r>
              <a:rPr lang="en-US" dirty="0" err="1"/>
              <a:t>typhimurium</a:t>
            </a:r>
            <a:r>
              <a:rPr lang="en-US" dirty="0"/>
              <a:t> (S. </a:t>
            </a:r>
            <a:r>
              <a:rPr lang="en-US" dirty="0" err="1"/>
              <a:t>typhi</a:t>
            </a:r>
            <a:r>
              <a:rPr lang="en-US" dirty="0"/>
              <a:t>).</a:t>
            </a:r>
          </a:p>
          <a:p>
            <a:r>
              <a:rPr lang="en-US" dirty="0"/>
              <a:t>The bacterium lives in the intestines and bloodstream of humans. It spreads between individuals by direct contact with the feces of an infected person (Crump &amp; </a:t>
            </a:r>
            <a:r>
              <a:rPr lang="en-US" dirty="0" err="1"/>
              <a:t>Mintz</a:t>
            </a:r>
            <a:r>
              <a:rPr lang="en-US" dirty="0"/>
              <a:t>, 2018).</a:t>
            </a:r>
          </a:p>
          <a:p>
            <a:r>
              <a:rPr lang="en-US" dirty="0"/>
              <a:t>No animals carry this disease, so transmission is always human to human.</a:t>
            </a:r>
          </a:p>
          <a:p>
            <a:r>
              <a:rPr lang="en-US" dirty="0"/>
              <a:t>If untreated, around 1 in 5 cases of typhoid can be fatal. With treatment, fewer than 4 in 100 cases are fatal.</a:t>
            </a:r>
          </a:p>
          <a:p>
            <a:r>
              <a:rPr lang="en-US" dirty="0"/>
              <a:t>S. </a:t>
            </a:r>
            <a:r>
              <a:rPr lang="en-US" dirty="0" err="1"/>
              <a:t>typhi</a:t>
            </a:r>
            <a:r>
              <a:rPr lang="en-US" dirty="0"/>
              <a:t> enters through the mouth and spends 1 to 3 weeks in the intestine. After this, it makes its way through the intestinal wall and into the bloodstream.</a:t>
            </a:r>
          </a:p>
          <a:p>
            <a:r>
              <a:rPr lang="en-US" dirty="0"/>
              <a:t>From the bloodstream, it spreads into other tissues and organs. The immune system of the host can do little to fight back because S. </a:t>
            </a:r>
            <a:r>
              <a:rPr lang="en-US" dirty="0" err="1"/>
              <a:t>typhi</a:t>
            </a:r>
            <a:r>
              <a:rPr lang="en-US" dirty="0"/>
              <a:t> can live within the host’s cells, safe from the immune system.</a:t>
            </a:r>
          </a:p>
          <a:p>
            <a:r>
              <a:rPr lang="en-US" dirty="0"/>
              <a:t>Typhoid is diagnosed by detecting the presence of S. </a:t>
            </a:r>
            <a:r>
              <a:rPr lang="en-US" dirty="0" err="1"/>
              <a:t>typhi</a:t>
            </a:r>
            <a:r>
              <a:rPr lang="en-US" dirty="0"/>
              <a:t> via blood, stool, urine, or bone marrow sample.</a:t>
            </a:r>
          </a:p>
          <a:p>
            <a:endParaRPr lang="en-US" dirty="0"/>
          </a:p>
        </p:txBody>
      </p:sp>
    </p:spTree>
    <p:extLst>
      <p:ext uri="{BB962C8B-B14F-4D97-AF65-F5344CB8AC3E}">
        <p14:creationId xmlns:p14="http://schemas.microsoft.com/office/powerpoint/2010/main" val="3858364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a:t>
            </a:r>
            <a:r>
              <a:rPr lang="en-US" dirty="0"/>
              <a:t>of Tularemia</a:t>
            </a:r>
          </a:p>
        </p:txBody>
      </p:sp>
      <p:sp>
        <p:nvSpPr>
          <p:cNvPr id="3" name="Content Placeholder 2"/>
          <p:cNvSpPr>
            <a:spLocks noGrp="1"/>
          </p:cNvSpPr>
          <p:nvPr>
            <p:ph idx="1"/>
          </p:nvPr>
        </p:nvSpPr>
        <p:spPr/>
        <p:txBody>
          <a:bodyPr>
            <a:normAutofit fontScale="62500" lnSpcReduction="20000"/>
          </a:bodyPr>
          <a:lstStyle/>
          <a:p>
            <a:r>
              <a:rPr lang="en-US" dirty="0"/>
              <a:t>The bacterium that causes tularemia is highly infectious and can enter the human body through the skin, eyes, mouth, or lungs. Symptoms of infection vary depending on the route of entry. Usual sources of infection are described below. Transmission of tularemia from person to person has not been reported.</a:t>
            </a:r>
          </a:p>
          <a:p>
            <a:r>
              <a:rPr lang="en-US" dirty="0"/>
              <a:t>Tularemia is caused by the highly infectious gram-negative coccobacillus </a:t>
            </a:r>
            <a:r>
              <a:rPr lang="en-US" dirty="0" err="1"/>
              <a:t>Francisella</a:t>
            </a:r>
            <a:r>
              <a:rPr lang="en-US" dirty="0"/>
              <a:t> </a:t>
            </a:r>
            <a:r>
              <a:rPr lang="en-US" dirty="0" err="1"/>
              <a:t>tularensis</a:t>
            </a:r>
            <a:r>
              <a:rPr lang="en-US" dirty="0"/>
              <a:t>. Infection can occur with a small number of organisms and through a variety of entry sites, including inhalation, direct contact with non-intact skin or mucous membranes, ingestion or via the bite of a tick or fly vector (Sjöstedt, 2017).</a:t>
            </a:r>
          </a:p>
          <a:p>
            <a:r>
              <a:rPr lang="en-US" dirty="0"/>
              <a:t>In Pneumonic Tularemia:</a:t>
            </a:r>
          </a:p>
          <a:p>
            <a:r>
              <a:rPr lang="en-US" dirty="0"/>
              <a:t>Organisms enter the lungs either through inhalation of infectious aerosols or through </a:t>
            </a:r>
            <a:r>
              <a:rPr lang="en-US" dirty="0" err="1"/>
              <a:t>hematogenous</a:t>
            </a:r>
            <a:r>
              <a:rPr lang="en-US" dirty="0"/>
              <a:t> spread. The infectious dose by the respiratory route is 10 to 50 organisms.</a:t>
            </a:r>
          </a:p>
          <a:p>
            <a:r>
              <a:rPr lang="en-US" dirty="0"/>
              <a:t>Once in the lungs, the organisms enter pulmonary macrophages within minutes and begin replicating. The explosive replicative capacity of F </a:t>
            </a:r>
            <a:r>
              <a:rPr lang="en-US" dirty="0" err="1"/>
              <a:t>tularensis</a:t>
            </a:r>
            <a:r>
              <a:rPr lang="en-US" dirty="0"/>
              <a:t> appears to be an important factor in virulence associated with pulmonary infection. An intense accumulation of inflammatory cells, particularly neutrophils and macrophages, can be seen at sites of bacterial replication. The influx of neutrophils appears to play more of a destructive than protective role in the host response.</a:t>
            </a:r>
          </a:p>
          <a:p>
            <a:endParaRPr lang="en-US" dirty="0"/>
          </a:p>
        </p:txBody>
      </p:sp>
    </p:spTree>
    <p:extLst>
      <p:ext uri="{BB962C8B-B14F-4D97-AF65-F5344CB8AC3E}">
        <p14:creationId xmlns:p14="http://schemas.microsoft.com/office/powerpoint/2010/main" val="266754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85000" lnSpcReduction="10000"/>
          </a:bodyPr>
          <a:lstStyle/>
          <a:p>
            <a:r>
              <a:rPr lang="en-US" dirty="0"/>
              <a:t>Campbell, W. (Ed.). (2016). </a:t>
            </a:r>
            <a:r>
              <a:rPr lang="en-US" dirty="0" err="1"/>
              <a:t>Trichinella</a:t>
            </a:r>
            <a:r>
              <a:rPr lang="en-US" dirty="0"/>
              <a:t> and trichinosis. Springer Science &amp; Business Media.</a:t>
            </a:r>
          </a:p>
          <a:p>
            <a:r>
              <a:rPr lang="en-US" dirty="0"/>
              <a:t>Crump, J. A., &amp; </a:t>
            </a:r>
            <a:r>
              <a:rPr lang="en-US" dirty="0" err="1"/>
              <a:t>Mintz</a:t>
            </a:r>
            <a:r>
              <a:rPr lang="en-US" dirty="0"/>
              <a:t>, E. D. (2018). Global trends in typhoid and paratyphoid fever. Clinical infectious diseases, 50(2), 241-246.</a:t>
            </a:r>
          </a:p>
          <a:p>
            <a:r>
              <a:rPr lang="en-US" dirty="0"/>
              <a:t>Patel, J. C., &amp; Mehta, B. C. (2019). Tetanus: study of 8,697 cases. Indian journal of medical sciences, 53(9), 393-401.</a:t>
            </a:r>
          </a:p>
          <a:p>
            <a:r>
              <a:rPr lang="en-US" dirty="0"/>
              <a:t>Sjöstedt, A. (2017). Tularemia: history, epidemiology, pathogen physiology, and clinical manifestations. Annals of the New York Academy of Sciences, 1105(1), 1-29.</a:t>
            </a:r>
          </a:p>
          <a:p>
            <a:r>
              <a:rPr lang="en-US" dirty="0"/>
              <a:t>Wunner, W. H. (2017). Rabies virus. In Rabies (pp. 23-68). Academic Press.</a:t>
            </a:r>
          </a:p>
          <a:p>
            <a:endParaRPr lang="en-US" dirty="0"/>
          </a:p>
        </p:txBody>
      </p:sp>
    </p:spTree>
    <p:extLst>
      <p:ext uri="{BB962C8B-B14F-4D97-AF65-F5344CB8AC3E}">
        <p14:creationId xmlns:p14="http://schemas.microsoft.com/office/powerpoint/2010/main" val="16519692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TotalTime>
  <Words>1373</Words>
  <Application>Microsoft Office PowerPoint</Application>
  <PresentationFormat>Widescreen</PresentationFormat>
  <Paragraphs>42</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Pathophysiology </vt:lpstr>
      <vt:lpstr>Pathophysiology of Rabies</vt:lpstr>
      <vt:lpstr>Pathophysiology of tetanus toxin</vt:lpstr>
      <vt:lpstr>Pathophysiology of trichinosis</vt:lpstr>
      <vt:lpstr>Pathophysiology of typhoid fever </vt:lpstr>
      <vt:lpstr>Pathophysiology of Tularemia</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dc:title>
  <dc:creator>BENEDICT001</dc:creator>
  <cp:lastModifiedBy>BENEDICT001</cp:lastModifiedBy>
  <cp:revision>2</cp:revision>
  <dcterms:created xsi:type="dcterms:W3CDTF">2021-02-16T17:48:36Z</dcterms:created>
  <dcterms:modified xsi:type="dcterms:W3CDTF">2021-02-16T18:08:47Z</dcterms:modified>
</cp:coreProperties>
</file>