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9"/>
  </p:notesMasterIdLst>
  <p:sldIdLst>
    <p:sldId id="287" r:id="rId2"/>
    <p:sldId id="289" r:id="rId3"/>
    <p:sldId id="290" r:id="rId4"/>
    <p:sldId id="291" r:id="rId5"/>
    <p:sldId id="292" r:id="rId6"/>
    <p:sldId id="293" r:id="rId7"/>
    <p:sldId id="294"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p15="http://schemas.microsoft.com/office/powerpoint/2012/main" xmlns=""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36" autoAdjust="0"/>
    <p:restoredTop sz="81295" autoAdjust="0"/>
  </p:normalViewPr>
  <p:slideViewPr>
    <p:cSldViewPr snapToGrid="0">
      <p:cViewPr>
        <p:scale>
          <a:sx n="55" d="100"/>
          <a:sy n="55" d="100"/>
        </p:scale>
        <p:origin x="-1134" y="-174"/>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8/9/2019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Within many health care systems worldwide, increased attention is being focused on human resources management (HRM). Specifically, human resources are one of three principle health system inputs, with the other two major inputs being physical capital and consumables (Kabene et al., 2006). The HR professionals face issues like staffing shortages, employee burnout, and more. To overcome these hurdles, HR must better understand the how and why behind each one. </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of the largest present and future problems in healthcare in the United States is the shortage and unequal distribution of nurses.  There are many reasons for the shortage, including a deficiency of nursing program educators, a trend toward upward mobility in nursing, increasing pressures that make nursing today less than attractive, and the aging of the baby boomer population.  The unequal distribution of nurses is a geographical phenomenon, caused by urbanization (Perucci, 2019).</a:t>
            </a:r>
          </a:p>
          <a:p>
            <a:r>
              <a:rPr lang="en-US" dirty="0" smtClean="0"/>
              <a:t>Recent surveys have found that burnout rates for nurses are as high as 70 percent, while burnout rates for doctors and nurse practitioners can reach as high</a:t>
            </a:r>
            <a:r>
              <a:rPr lang="en-US" baseline="0" dirty="0" smtClean="0"/>
              <a:t> as 50 percent</a:t>
            </a:r>
            <a:r>
              <a:rPr lang="en-US" dirty="0" smtClean="0"/>
              <a:t>.</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a:t>
            </a:r>
            <a:r>
              <a:rPr lang="en-US" baseline="0" dirty="0" smtClean="0"/>
              <a:t> will be a s</a:t>
            </a:r>
            <a:r>
              <a:rPr lang="en-US" dirty="0" smtClean="0"/>
              <a:t>hift toward a millennial workforce, whose priorities are very different from their predecessors. Unlike baby boomers and Gen </a:t>
            </a:r>
            <a:r>
              <a:rPr lang="en-US" dirty="0" err="1" smtClean="0"/>
              <a:t>Xers</a:t>
            </a:r>
            <a:r>
              <a:rPr lang="en-US" dirty="0" smtClean="0"/>
              <a:t> who primarily sought competitive compensation, millennials value benefits and advancement opportunities far more than their predecessors. Recent surveys have found speculated</a:t>
            </a:r>
            <a:r>
              <a:rPr lang="en-US" baseline="0" dirty="0" smtClean="0"/>
              <a:t> the </a:t>
            </a:r>
            <a:r>
              <a:rPr lang="en-US" dirty="0" smtClean="0"/>
              <a:t>burnout rates for nurses to</a:t>
            </a:r>
            <a:r>
              <a:rPr lang="en-US" baseline="0" dirty="0" smtClean="0"/>
              <a:t> be </a:t>
            </a:r>
            <a:r>
              <a:rPr lang="en-US" dirty="0" smtClean="0"/>
              <a:t>as high as 70 percent, while burnout rates for doctors and nurse practitioners can reach as high</a:t>
            </a:r>
            <a:r>
              <a:rPr lang="en-US" baseline="0" dirty="0" smtClean="0"/>
              <a:t> as 50 percent (</a:t>
            </a:r>
            <a:r>
              <a:rPr lang="en-US" sz="1200" dirty="0" err="1" smtClean="0">
                <a:latin typeface="Constantia" pitchFamily="18" charset="0"/>
              </a:rPr>
              <a:t>Buerhaus</a:t>
            </a:r>
            <a:r>
              <a:rPr lang="en-US" sz="1200" dirty="0" smtClean="0">
                <a:latin typeface="Constantia" pitchFamily="18" charset="0"/>
              </a:rPr>
              <a:t> et al., 2017)</a:t>
            </a:r>
            <a:r>
              <a:rPr lang="en-US" dirty="0" smtClean="0"/>
              <a: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Health</a:t>
            </a:r>
            <a:r>
              <a:rPr lang="en-US" baseline="0" dirty="0" smtClean="0"/>
              <a:t>care</a:t>
            </a:r>
            <a:r>
              <a:rPr lang="en-US" dirty="0" smtClean="0"/>
              <a:t> organizations </a:t>
            </a:r>
            <a:r>
              <a:rPr lang="en-US" baseline="0" dirty="0" smtClean="0"/>
              <a:t> can deal with the issue of shortage by </a:t>
            </a:r>
            <a:r>
              <a:rPr lang="en-US" dirty="0" smtClean="0"/>
              <a:t>offering training, development and advancement, and competitive benefits packages, including tuition reimbursement.</a:t>
            </a:r>
            <a:r>
              <a:rPr lang="en-US" baseline="0" dirty="0" smtClean="0"/>
              <a:t> They also ought to r</a:t>
            </a:r>
            <a:r>
              <a:rPr lang="en-US" dirty="0" smtClean="0"/>
              <a:t>each out to their marketing teams and leveraging lead generation tactics to help get the attention of qualified candidates. The</a:t>
            </a:r>
            <a:r>
              <a:rPr lang="en-US" baseline="0" dirty="0" smtClean="0"/>
              <a:t> new generation  is </a:t>
            </a:r>
            <a:r>
              <a:rPr lang="en-US" dirty="0" smtClean="0"/>
              <a:t>looking for more than just a paycheck as they enter the workforce. When they don’t receive what they want from their job—be it more training, career advancement, or a great benefits program—they are confident in leaving (Lopes</a:t>
            </a:r>
            <a:r>
              <a:rPr lang="en-US" baseline="0" dirty="0" smtClean="0"/>
              <a:t> et al., 2015)</a:t>
            </a:r>
            <a:r>
              <a:rPr lang="en-US" dirty="0" smtClean="0"/>
              <a:t>.</a:t>
            </a:r>
          </a:p>
          <a:p>
            <a:r>
              <a:rPr lang="en-US" dirty="0" smtClean="0"/>
              <a:t>HR professionals need to be aware of the effects that an overworked and under-supported staff can have on patient care. There is currently a nationwide push for safe staffing legislation, which would mandate hospitals to keep the nurse-to-patient ratios within safer limits.</a:t>
            </a:r>
          </a:p>
          <a:p>
            <a:r>
              <a:rPr lang="en-US" dirty="0" smtClean="0"/>
              <a:t>But in the meantime, HR in healthcare can alleviate some of the burnout with reward and recognition strategies as well as training programs to increase job satisfaction among employees.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medical field can be difficult and stressful, and as the people tasked with managing and supporting doctors and nurses, HR professionals in healthcare need to be partners with practitioners in improving employee engagement, job satisfaction, and in turn, the quality of patient care.  With the right tools, they can help employees become more effective—and more satisfied—in their work.</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8/9/2019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8/9/2019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8/9/2019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8/9/2019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8/9/2019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8/9/2019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8/9/2019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8/9/2019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8/9/2019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8/9/2019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8/9/2019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8/9/2019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8/9/2019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8/9/2019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8/9/2019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8/9/2019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8/9/2019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527" y="1708997"/>
            <a:ext cx="11485419" cy="3902093"/>
          </a:xfrm>
        </p:spPr>
        <p:txBody>
          <a:bodyPr>
            <a:normAutofit fontScale="90000"/>
          </a:bodyPr>
          <a:lstStyle/>
          <a:p>
            <a:pPr algn="ctr">
              <a:lnSpc>
                <a:spcPct val="150000"/>
              </a:lnSpc>
            </a:pPr>
            <a:r>
              <a:rPr lang="en-US" dirty="0" smtClean="0">
                <a:solidFill>
                  <a:srgbClr val="00B050"/>
                </a:solidFill>
              </a:rPr>
              <a:t>Current and Future State of Human Resources in Health Care</a:t>
            </a:r>
            <a:br>
              <a:rPr lang="en-US" dirty="0" smtClean="0">
                <a:solidFill>
                  <a:srgbClr val="00B050"/>
                </a:solidFill>
              </a:rPr>
            </a:br>
            <a:r>
              <a:rPr lang="en-US" dirty="0" smtClean="0">
                <a:solidFill>
                  <a:srgbClr val="00B050"/>
                </a:solidFill>
              </a:rPr>
              <a:t>Name</a:t>
            </a:r>
            <a:br>
              <a:rPr lang="en-US" dirty="0" smtClean="0">
                <a:solidFill>
                  <a:srgbClr val="00B050"/>
                </a:solidFill>
              </a:rPr>
            </a:br>
            <a:r>
              <a:rPr lang="en-US" dirty="0" smtClean="0">
                <a:solidFill>
                  <a:srgbClr val="00B050"/>
                </a:solidFill>
              </a:rPr>
              <a:t>Course Unit</a:t>
            </a:r>
            <a:br>
              <a:rPr lang="en-US" dirty="0" smtClean="0">
                <a:solidFill>
                  <a:srgbClr val="00B050"/>
                </a:solidFill>
              </a:rPr>
            </a:br>
            <a:r>
              <a:rPr lang="en-US" dirty="0" smtClean="0">
                <a:solidFill>
                  <a:srgbClr val="00B050"/>
                </a:solidFill>
              </a:rPr>
              <a:t>Institution of Affiliation</a:t>
            </a: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8960" y="193040"/>
            <a:ext cx="7404562" cy="833120"/>
          </a:xfrm>
        </p:spPr>
        <p:txBody>
          <a:bodyPr/>
          <a:lstStyle/>
          <a:p>
            <a:pPr algn="ctr"/>
            <a:r>
              <a:rPr lang="en-US" dirty="0" smtClean="0">
                <a:solidFill>
                  <a:srgbClr val="00B050"/>
                </a:solidFill>
              </a:rPr>
              <a:t>Introduction</a:t>
            </a:r>
            <a:endParaRPr lang="en-US" dirty="0"/>
          </a:p>
        </p:txBody>
      </p:sp>
      <p:sp>
        <p:nvSpPr>
          <p:cNvPr id="3" name="Content Placeholder 2"/>
          <p:cNvSpPr>
            <a:spLocks noGrp="1"/>
          </p:cNvSpPr>
          <p:nvPr>
            <p:ph idx="1"/>
          </p:nvPr>
        </p:nvSpPr>
        <p:spPr>
          <a:xfrm>
            <a:off x="294639" y="1188720"/>
            <a:ext cx="11731105" cy="5537201"/>
          </a:xfrm>
        </p:spPr>
        <p:txBody>
          <a:bodyPr>
            <a:normAutofit fontScale="92500"/>
          </a:bodyPr>
          <a:lstStyle/>
          <a:p>
            <a:pPr>
              <a:lnSpc>
                <a:spcPct val="200000"/>
              </a:lnSpc>
              <a:buFont typeface="Wingdings" pitchFamily="2" charset="2"/>
              <a:buChar char="Ø"/>
            </a:pPr>
            <a:r>
              <a:rPr lang="en-US" sz="2200" dirty="0" smtClean="0">
                <a:solidFill>
                  <a:schemeClr val="tx1"/>
                </a:solidFill>
                <a:latin typeface="Constantia" pitchFamily="18" charset="0"/>
              </a:rPr>
              <a:t>Human resource is a n essential component in the healthcare sector.</a:t>
            </a:r>
          </a:p>
          <a:p>
            <a:pPr>
              <a:lnSpc>
                <a:spcPct val="200000"/>
              </a:lnSpc>
              <a:buFont typeface="Wingdings" pitchFamily="2" charset="2"/>
              <a:buChar char="Ø"/>
            </a:pPr>
            <a:r>
              <a:rPr lang="en-US" sz="2200" dirty="0" smtClean="0">
                <a:solidFill>
                  <a:schemeClr val="tx1"/>
                </a:solidFill>
                <a:latin typeface="Constantia" pitchFamily="18" charset="0"/>
              </a:rPr>
              <a:t>A principle health system input</a:t>
            </a:r>
          </a:p>
          <a:p>
            <a:pPr>
              <a:lnSpc>
                <a:spcPct val="200000"/>
              </a:lnSpc>
              <a:buFont typeface="Wingdings" pitchFamily="2" charset="2"/>
              <a:buChar char="Ø"/>
            </a:pPr>
            <a:r>
              <a:rPr lang="en-US" sz="2200" dirty="0" smtClean="0">
                <a:solidFill>
                  <a:schemeClr val="tx1"/>
                </a:solidFill>
                <a:latin typeface="Constantia" pitchFamily="18" charset="0"/>
              </a:rPr>
              <a:t>Productivity in the sector depends to a greater extent on the competence and commitment of the medical professionals.</a:t>
            </a:r>
          </a:p>
          <a:p>
            <a:pPr>
              <a:lnSpc>
                <a:spcPct val="200000"/>
              </a:lnSpc>
              <a:buFont typeface="Wingdings" pitchFamily="2" charset="2"/>
              <a:buChar char="Ø"/>
            </a:pPr>
            <a:r>
              <a:rPr lang="en-US" sz="2200" dirty="0" smtClean="0">
                <a:solidFill>
                  <a:schemeClr val="tx1"/>
                </a:solidFill>
                <a:latin typeface="Constantia" pitchFamily="18" charset="0"/>
              </a:rPr>
              <a:t>HR professionals must therefore manage healthcare employees in accordance with the set standards.</a:t>
            </a:r>
          </a:p>
          <a:p>
            <a:pPr>
              <a:lnSpc>
                <a:spcPct val="200000"/>
              </a:lnSpc>
              <a:buFont typeface="Wingdings" pitchFamily="2" charset="2"/>
              <a:buChar char="Ø"/>
            </a:pPr>
            <a:r>
              <a:rPr lang="en-US" sz="2200" dirty="0" smtClean="0">
                <a:solidFill>
                  <a:schemeClr val="tx1"/>
                </a:solidFill>
                <a:latin typeface="Constantia" pitchFamily="18" charset="0"/>
              </a:rPr>
              <a:t>They have the technical knowhow to deal with issues arising in the sector such as staffing, employee burn out and more</a:t>
            </a:r>
          </a:p>
          <a:p>
            <a:pPr>
              <a:lnSpc>
                <a:spcPct val="200000"/>
              </a:lnSpc>
              <a:buFont typeface="Wingdings" pitchFamily="2" charset="2"/>
              <a:buChar char="Ø"/>
            </a:pPr>
            <a:endParaRPr lang="en-US" sz="2200" dirty="0" smtClean="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1735" y="346364"/>
            <a:ext cx="8596668" cy="748145"/>
          </a:xfrm>
        </p:spPr>
        <p:txBody>
          <a:bodyPr/>
          <a:lstStyle/>
          <a:p>
            <a:pPr algn="ctr"/>
            <a:r>
              <a:rPr lang="en-US" dirty="0" smtClean="0">
                <a:solidFill>
                  <a:srgbClr val="00B050"/>
                </a:solidFill>
              </a:rPr>
              <a:t>Current State of Human Resources</a:t>
            </a:r>
            <a:endParaRPr lang="en-US" dirty="0">
              <a:solidFill>
                <a:srgbClr val="00B050"/>
              </a:solidFill>
            </a:endParaRPr>
          </a:p>
        </p:txBody>
      </p:sp>
      <p:sp>
        <p:nvSpPr>
          <p:cNvPr id="3" name="Content Placeholder 2"/>
          <p:cNvSpPr>
            <a:spLocks noGrp="1"/>
          </p:cNvSpPr>
          <p:nvPr>
            <p:ph idx="1"/>
          </p:nvPr>
        </p:nvSpPr>
        <p:spPr>
          <a:xfrm>
            <a:off x="235527" y="969818"/>
            <a:ext cx="11485417" cy="5721927"/>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There is shortage and unequal distribution of physicians and nurses.</a:t>
            </a:r>
          </a:p>
          <a:p>
            <a:pPr>
              <a:lnSpc>
                <a:spcPct val="200000"/>
              </a:lnSpc>
              <a:buFont typeface="Wingdings" pitchFamily="2" charset="2"/>
              <a:buChar char="Ø"/>
            </a:pPr>
            <a:r>
              <a:rPr lang="en-US" sz="2000" dirty="0" smtClean="0">
                <a:solidFill>
                  <a:schemeClr val="tx1"/>
                </a:solidFill>
                <a:latin typeface="Constantia" pitchFamily="18" charset="0"/>
              </a:rPr>
              <a:t>This is due to retirement of the baby boomers, increased pressure that makes the profession less attractive, limited nursing education programs, and nursing trend that has shifted towards upward mobility.</a:t>
            </a:r>
          </a:p>
          <a:p>
            <a:pPr>
              <a:lnSpc>
                <a:spcPct val="200000"/>
              </a:lnSpc>
              <a:buFont typeface="Wingdings" pitchFamily="2" charset="2"/>
              <a:buChar char="Ø"/>
            </a:pPr>
            <a:r>
              <a:rPr lang="en-US" sz="2000" dirty="0" smtClean="0">
                <a:solidFill>
                  <a:schemeClr val="tx1"/>
                </a:solidFill>
                <a:latin typeface="Constantia" pitchFamily="18" charset="0"/>
              </a:rPr>
              <a:t>There is also the issue of turnover rate; hospitals are finding it difficult to retain employees with excellent performance.</a:t>
            </a:r>
          </a:p>
          <a:p>
            <a:pPr>
              <a:lnSpc>
                <a:spcPct val="200000"/>
              </a:lnSpc>
              <a:buFont typeface="Wingdings" pitchFamily="2" charset="2"/>
              <a:buChar char="Ø"/>
            </a:pPr>
            <a:r>
              <a:rPr lang="en-US" sz="2000" dirty="0" smtClean="0">
                <a:solidFill>
                  <a:schemeClr val="tx1"/>
                </a:solidFill>
                <a:latin typeface="Constantia" pitchFamily="18" charset="0"/>
              </a:rPr>
              <a:t>the contemporary healthcare dynamics have also necessitated the training and career development which is costly for health care organizations.</a:t>
            </a: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5479" y="332508"/>
            <a:ext cx="8596668" cy="665018"/>
          </a:xfrm>
        </p:spPr>
        <p:txBody>
          <a:bodyPr>
            <a:normAutofit/>
          </a:bodyPr>
          <a:lstStyle/>
          <a:p>
            <a:pPr algn="ctr"/>
            <a:r>
              <a:rPr lang="en-US" dirty="0" smtClean="0">
                <a:solidFill>
                  <a:srgbClr val="00B050"/>
                </a:solidFill>
              </a:rPr>
              <a:t>Future State of Human Resources</a:t>
            </a:r>
            <a:endParaRPr lang="en-US" dirty="0">
              <a:solidFill>
                <a:srgbClr val="00B050"/>
              </a:solidFill>
            </a:endParaRPr>
          </a:p>
        </p:txBody>
      </p:sp>
      <p:sp>
        <p:nvSpPr>
          <p:cNvPr id="3" name="Content Placeholder 2"/>
          <p:cNvSpPr>
            <a:spLocks noGrp="1"/>
          </p:cNvSpPr>
          <p:nvPr>
            <p:ph idx="1"/>
          </p:nvPr>
        </p:nvSpPr>
        <p:spPr>
          <a:xfrm>
            <a:off x="207819" y="1149927"/>
            <a:ext cx="11762508" cy="5334000"/>
          </a:xfrm>
        </p:spPr>
        <p:txBody>
          <a:bodyPr>
            <a:normAutofit lnSpcReduction="10000"/>
          </a:bodyPr>
          <a:lstStyle/>
          <a:p>
            <a:pPr>
              <a:lnSpc>
                <a:spcPct val="200000"/>
              </a:lnSpc>
              <a:buFont typeface="Wingdings" pitchFamily="2" charset="2"/>
              <a:buChar char="Ø"/>
            </a:pPr>
            <a:r>
              <a:rPr lang="en-US" sz="2000" dirty="0" smtClean="0">
                <a:solidFill>
                  <a:schemeClr val="tx1"/>
                </a:solidFill>
                <a:latin typeface="Constantia" pitchFamily="18" charset="0"/>
              </a:rPr>
              <a:t>HR professionals will have to deal with a new generation of professionals, the Generation Z.</a:t>
            </a:r>
          </a:p>
          <a:p>
            <a:pPr>
              <a:lnSpc>
                <a:spcPct val="200000"/>
              </a:lnSpc>
              <a:buFont typeface="Wingdings" pitchFamily="2" charset="2"/>
              <a:buChar char="Ø"/>
            </a:pPr>
            <a:r>
              <a:rPr lang="en-US" sz="2000" dirty="0" smtClean="0">
                <a:solidFill>
                  <a:schemeClr val="tx1"/>
                </a:solidFill>
                <a:latin typeface="Constantia" pitchFamily="18" charset="0"/>
              </a:rPr>
              <a:t>Gen Z is distinct from past generations and value flexibility, autonomy, and family, which ought to be recognized by the HRM.</a:t>
            </a:r>
          </a:p>
          <a:p>
            <a:pPr>
              <a:lnSpc>
                <a:spcPct val="200000"/>
              </a:lnSpc>
              <a:buFont typeface="Wingdings" pitchFamily="2" charset="2"/>
              <a:buChar char="Ø"/>
            </a:pPr>
            <a:r>
              <a:rPr lang="en-US" sz="2000" dirty="0" smtClean="0">
                <a:solidFill>
                  <a:schemeClr val="tx1"/>
                </a:solidFill>
                <a:latin typeface="Constantia" pitchFamily="18" charset="0"/>
              </a:rPr>
              <a:t>Physicians and nursing shortage will still be an issues owing to the sluggish growth in the graduating medical professionals.</a:t>
            </a:r>
          </a:p>
          <a:p>
            <a:pPr>
              <a:lnSpc>
                <a:spcPct val="200000"/>
              </a:lnSpc>
              <a:buFont typeface="Wingdings" pitchFamily="2" charset="2"/>
              <a:buChar char="Ø"/>
            </a:pPr>
            <a:r>
              <a:rPr lang="en-US" sz="2000" dirty="0" smtClean="0">
                <a:solidFill>
                  <a:schemeClr val="tx1"/>
                </a:solidFill>
                <a:latin typeface="Constantia" pitchFamily="18" charset="0"/>
              </a:rPr>
              <a:t>Burnout is also expected to be an issue.</a:t>
            </a:r>
            <a:endParaRPr lang="en-US" sz="2000" dirty="0">
              <a:solidFill>
                <a:schemeClr val="tx1"/>
              </a:solidFill>
              <a:latin typeface="Constantia" pitchFamily="18" charset="0"/>
            </a:endParaRPr>
          </a:p>
          <a:p>
            <a:pPr>
              <a:lnSpc>
                <a:spcPct val="200000"/>
              </a:lnSpc>
              <a:buFont typeface="Wingdings" pitchFamily="2" charset="2"/>
              <a:buChar char="Ø"/>
            </a:pPr>
            <a:r>
              <a:rPr lang="en-US" sz="2000" dirty="0" smtClean="0">
                <a:solidFill>
                  <a:schemeClr val="tx1"/>
                </a:solidFill>
                <a:latin typeface="Constantia" pitchFamily="18" charset="0"/>
              </a:rPr>
              <a:t>There will be a need to understand the various cultures of the world owing to the growing diversity of the healthcare workforce.</a:t>
            </a: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098" y="235527"/>
            <a:ext cx="10101502" cy="623455"/>
          </a:xfrm>
        </p:spPr>
        <p:txBody>
          <a:bodyPr>
            <a:normAutofit fontScale="90000"/>
          </a:bodyPr>
          <a:lstStyle/>
          <a:p>
            <a:pPr algn="ctr"/>
            <a:r>
              <a:rPr lang="en-US" dirty="0" smtClean="0">
                <a:solidFill>
                  <a:srgbClr val="00B050"/>
                </a:solidFill>
              </a:rPr>
              <a:t>Ways to Deal with the HRM Issues</a:t>
            </a:r>
            <a:endParaRPr lang="en-US" dirty="0">
              <a:solidFill>
                <a:srgbClr val="00B050"/>
              </a:solidFill>
            </a:endParaRPr>
          </a:p>
        </p:txBody>
      </p:sp>
      <p:sp>
        <p:nvSpPr>
          <p:cNvPr id="3" name="Content Placeholder 2"/>
          <p:cNvSpPr>
            <a:spLocks noGrp="1"/>
          </p:cNvSpPr>
          <p:nvPr>
            <p:ph idx="1"/>
          </p:nvPr>
        </p:nvSpPr>
        <p:spPr>
          <a:xfrm>
            <a:off x="166255" y="1011383"/>
            <a:ext cx="11693235" cy="5666508"/>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To curb the issue of workforce shortage, health organizations ought to offer competitive salary packages.</a:t>
            </a:r>
          </a:p>
          <a:p>
            <a:pPr>
              <a:lnSpc>
                <a:spcPct val="200000"/>
              </a:lnSpc>
              <a:buFont typeface="Wingdings" pitchFamily="2" charset="2"/>
              <a:buChar char="Ø"/>
            </a:pPr>
            <a:r>
              <a:rPr lang="en-US" sz="2000" dirty="0" smtClean="0">
                <a:solidFill>
                  <a:schemeClr val="tx1"/>
                </a:solidFill>
                <a:latin typeface="Constantia" pitchFamily="18" charset="0"/>
              </a:rPr>
              <a:t>Such salaries together with the welfare benefits will ensure that they hire and retain exceptional medical professionals.</a:t>
            </a:r>
          </a:p>
          <a:p>
            <a:pPr>
              <a:lnSpc>
                <a:spcPct val="200000"/>
              </a:lnSpc>
              <a:buFont typeface="Wingdings" pitchFamily="2" charset="2"/>
              <a:buChar char="Ø"/>
            </a:pPr>
            <a:r>
              <a:rPr lang="en-US" sz="2000" dirty="0" smtClean="0">
                <a:solidFill>
                  <a:schemeClr val="tx1"/>
                </a:solidFill>
                <a:latin typeface="Constantia" pitchFamily="18" charset="0"/>
              </a:rPr>
              <a:t>More people will be attracted to medical courses.</a:t>
            </a:r>
          </a:p>
          <a:p>
            <a:pPr>
              <a:lnSpc>
                <a:spcPct val="200000"/>
              </a:lnSpc>
              <a:buFont typeface="Wingdings" pitchFamily="2" charset="2"/>
              <a:buChar char="Ø"/>
            </a:pPr>
            <a:r>
              <a:rPr lang="en-US" sz="2000" dirty="0" smtClean="0">
                <a:solidFill>
                  <a:schemeClr val="tx1"/>
                </a:solidFill>
                <a:latin typeface="Constantia" pitchFamily="18" charset="0"/>
              </a:rPr>
              <a:t>Employees burnout can be alleviated through safe staffing, rewards, and recognition strategies.</a:t>
            </a:r>
          </a:p>
          <a:p>
            <a:pPr>
              <a:lnSpc>
                <a:spcPct val="200000"/>
              </a:lnSpc>
              <a:buFont typeface="Wingdings" pitchFamily="2" charset="2"/>
              <a:buChar char="Ø"/>
            </a:pPr>
            <a:r>
              <a:rPr lang="en-US" sz="2000" dirty="0" smtClean="0">
                <a:solidFill>
                  <a:schemeClr val="tx1"/>
                </a:solidFill>
                <a:latin typeface="Constantia" pitchFamily="18" charset="0"/>
              </a:rPr>
              <a:t>They should also offer training and career advancement at subsidized rates</a:t>
            </a:r>
          </a:p>
          <a:p>
            <a:pPr>
              <a:lnSpc>
                <a:spcPct val="200000"/>
              </a:lnSpc>
              <a:buFont typeface="Wingdings" pitchFamily="2" charset="2"/>
              <a:buChar char="Ø"/>
            </a:pPr>
            <a:r>
              <a:rPr lang="en-US" sz="2000" dirty="0" smtClean="0">
                <a:solidFill>
                  <a:schemeClr val="tx1"/>
                </a:solidFill>
                <a:latin typeface="Constantia" pitchFamily="18" charset="0"/>
              </a:rPr>
              <a:t>Understanding the characteristics of the next batch of health professionals (Gen Z) will also be crucial.</a:t>
            </a: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1188" y="166255"/>
            <a:ext cx="8596668" cy="581891"/>
          </a:xfrm>
        </p:spPr>
        <p:txBody>
          <a:bodyPr>
            <a:normAutofit fontScale="90000"/>
          </a:bodyPr>
          <a:lstStyle/>
          <a:p>
            <a:pPr algn="ctr"/>
            <a:r>
              <a:rPr lang="en-US" dirty="0" smtClean="0">
                <a:solidFill>
                  <a:srgbClr val="00B050"/>
                </a:solidFill>
              </a:rPr>
              <a:t>Conclusion</a:t>
            </a:r>
            <a:endParaRPr lang="en-US" dirty="0">
              <a:solidFill>
                <a:srgbClr val="00B050"/>
              </a:solidFill>
            </a:endParaRPr>
          </a:p>
        </p:txBody>
      </p:sp>
      <p:sp>
        <p:nvSpPr>
          <p:cNvPr id="3" name="Content Placeholder 2"/>
          <p:cNvSpPr>
            <a:spLocks noGrp="1"/>
          </p:cNvSpPr>
          <p:nvPr>
            <p:ph idx="1"/>
          </p:nvPr>
        </p:nvSpPr>
        <p:spPr>
          <a:xfrm>
            <a:off x="207819" y="1122219"/>
            <a:ext cx="11707090" cy="5444836"/>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Managing the human resources in the healthcare sector can be stressful.</a:t>
            </a:r>
          </a:p>
          <a:p>
            <a:pPr>
              <a:lnSpc>
                <a:spcPct val="200000"/>
              </a:lnSpc>
              <a:buFont typeface="Wingdings" pitchFamily="2" charset="2"/>
              <a:buChar char="Ø"/>
            </a:pPr>
            <a:r>
              <a:rPr lang="en-US" sz="2000" dirty="0" smtClean="0">
                <a:solidFill>
                  <a:schemeClr val="tx1"/>
                </a:solidFill>
                <a:latin typeface="Constantia" pitchFamily="18" charset="0"/>
              </a:rPr>
              <a:t>The resources are limited and burnout threaten their productivity.</a:t>
            </a:r>
          </a:p>
          <a:p>
            <a:pPr>
              <a:lnSpc>
                <a:spcPct val="200000"/>
              </a:lnSpc>
              <a:buFont typeface="Wingdings" pitchFamily="2" charset="2"/>
              <a:buChar char="Ø"/>
            </a:pPr>
            <a:r>
              <a:rPr lang="en-US" sz="2000" dirty="0" smtClean="0">
                <a:solidFill>
                  <a:schemeClr val="tx1"/>
                </a:solidFill>
                <a:latin typeface="Constantia" pitchFamily="18" charset="0"/>
              </a:rPr>
              <a:t>They need more training and development as well as attractive wages and benefits.</a:t>
            </a:r>
          </a:p>
          <a:p>
            <a:pPr>
              <a:lnSpc>
                <a:spcPct val="200000"/>
              </a:lnSpc>
              <a:buFont typeface="Wingdings" pitchFamily="2" charset="2"/>
              <a:buChar char="Ø"/>
            </a:pPr>
            <a:r>
              <a:rPr lang="en-US" sz="2000" dirty="0" smtClean="0">
                <a:solidFill>
                  <a:schemeClr val="tx1"/>
                </a:solidFill>
                <a:latin typeface="Constantia" pitchFamily="18" charset="0"/>
              </a:rPr>
              <a:t>Paying attention to these issues will help employees to be more productive and more satisfied in their work.</a:t>
            </a:r>
          </a:p>
          <a:p>
            <a:pPr>
              <a:lnSpc>
                <a:spcPct val="200000"/>
              </a:lnSpc>
              <a:buFont typeface="Wingdings" pitchFamily="2" charset="2"/>
              <a:buChar char="Ø"/>
            </a:pPr>
            <a:r>
              <a:rPr lang="en-US" sz="2000" dirty="0" smtClean="0">
                <a:solidFill>
                  <a:schemeClr val="tx1"/>
                </a:solidFill>
                <a:latin typeface="Constantia" pitchFamily="18" charset="0"/>
              </a:rPr>
              <a:t>This will facilitate better services and improved quality of patient care.</a:t>
            </a:r>
          </a:p>
          <a:p>
            <a:pPr>
              <a:lnSpc>
                <a:spcPct val="20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4534" y="193964"/>
            <a:ext cx="8596668" cy="623455"/>
          </a:xfrm>
        </p:spPr>
        <p:txBody>
          <a:bodyPr>
            <a:normAutofit fontScale="90000"/>
          </a:bodyPr>
          <a:lstStyle/>
          <a:p>
            <a:pPr algn="ctr"/>
            <a:r>
              <a:rPr lang="en-US" dirty="0" smtClean="0">
                <a:solidFill>
                  <a:srgbClr val="00B050"/>
                </a:solidFill>
              </a:rPr>
              <a:t>References</a:t>
            </a:r>
            <a:endParaRPr lang="en-US" dirty="0">
              <a:solidFill>
                <a:srgbClr val="00B050"/>
              </a:solidFill>
            </a:endParaRPr>
          </a:p>
        </p:txBody>
      </p:sp>
      <p:sp>
        <p:nvSpPr>
          <p:cNvPr id="3" name="Content Placeholder 2"/>
          <p:cNvSpPr>
            <a:spLocks noGrp="1"/>
          </p:cNvSpPr>
          <p:nvPr>
            <p:ph idx="1"/>
          </p:nvPr>
        </p:nvSpPr>
        <p:spPr>
          <a:xfrm>
            <a:off x="346365" y="969819"/>
            <a:ext cx="11610108" cy="5597236"/>
          </a:xfrm>
        </p:spPr>
        <p:txBody>
          <a:bodyPr>
            <a:normAutofit/>
          </a:bodyPr>
          <a:lstStyle/>
          <a:p>
            <a:pPr>
              <a:lnSpc>
                <a:spcPct val="200000"/>
              </a:lnSpc>
              <a:buFont typeface="Wingdings" pitchFamily="2" charset="2"/>
              <a:buChar char="Ø"/>
            </a:pPr>
            <a:r>
              <a:rPr lang="en-US" sz="2000" dirty="0" err="1" smtClean="0">
                <a:solidFill>
                  <a:schemeClr val="tx1"/>
                </a:solidFill>
                <a:latin typeface="Constantia" pitchFamily="18" charset="0"/>
              </a:rPr>
              <a:t>Buerhaus</a:t>
            </a:r>
            <a:r>
              <a:rPr lang="en-US" sz="2000" dirty="0" smtClean="0">
                <a:solidFill>
                  <a:schemeClr val="tx1"/>
                </a:solidFill>
                <a:latin typeface="Constantia" pitchFamily="18" charset="0"/>
              </a:rPr>
              <a:t>, P. I., Skinner, L. E., </a:t>
            </a:r>
            <a:r>
              <a:rPr lang="en-US" sz="2000" dirty="0" err="1" smtClean="0">
                <a:solidFill>
                  <a:schemeClr val="tx1"/>
                </a:solidFill>
                <a:latin typeface="Constantia" pitchFamily="18" charset="0"/>
              </a:rPr>
              <a:t>Auerbach</a:t>
            </a:r>
            <a:r>
              <a:rPr lang="en-US" sz="2000" dirty="0" smtClean="0">
                <a:solidFill>
                  <a:schemeClr val="tx1"/>
                </a:solidFill>
                <a:latin typeface="Constantia" pitchFamily="18" charset="0"/>
              </a:rPr>
              <a:t>, D. I., &amp; </a:t>
            </a:r>
            <a:r>
              <a:rPr lang="en-US" sz="2000" dirty="0" err="1" smtClean="0">
                <a:solidFill>
                  <a:schemeClr val="tx1"/>
                </a:solidFill>
                <a:latin typeface="Constantia" pitchFamily="18" charset="0"/>
              </a:rPr>
              <a:t>Staiger</a:t>
            </a:r>
            <a:r>
              <a:rPr lang="en-US" sz="2000" dirty="0" smtClean="0">
                <a:solidFill>
                  <a:schemeClr val="tx1"/>
                </a:solidFill>
                <a:latin typeface="Constantia" pitchFamily="18" charset="0"/>
              </a:rPr>
              <a:t>, D. O. (2017). Four challenges facing the nursing workforce in the United States. </a:t>
            </a:r>
            <a:r>
              <a:rPr lang="en-US" sz="2000" i="1" dirty="0" smtClean="0">
                <a:solidFill>
                  <a:schemeClr val="tx1"/>
                </a:solidFill>
                <a:latin typeface="Constantia" pitchFamily="18" charset="0"/>
              </a:rPr>
              <a:t>Journal of Nursing Regulation, 8(2), 40-46.</a:t>
            </a:r>
          </a:p>
          <a:p>
            <a:pPr>
              <a:lnSpc>
                <a:spcPct val="200000"/>
              </a:lnSpc>
              <a:buFont typeface="Wingdings" pitchFamily="2" charset="2"/>
              <a:buChar char="Ø"/>
            </a:pPr>
            <a:r>
              <a:rPr lang="en-US" sz="2000" dirty="0" smtClean="0">
                <a:solidFill>
                  <a:schemeClr val="tx1"/>
                </a:solidFill>
                <a:latin typeface="Constantia" pitchFamily="18" charset="0"/>
              </a:rPr>
              <a:t>Lopes, M. A., Almeida, Á. S., &amp; </a:t>
            </a:r>
            <a:r>
              <a:rPr lang="en-US" sz="2000" dirty="0" err="1" smtClean="0">
                <a:solidFill>
                  <a:schemeClr val="tx1"/>
                </a:solidFill>
                <a:latin typeface="Constantia" pitchFamily="18" charset="0"/>
              </a:rPr>
              <a:t>Almada</a:t>
            </a:r>
            <a:r>
              <a:rPr lang="en-US" sz="2000" dirty="0" smtClean="0">
                <a:solidFill>
                  <a:schemeClr val="tx1"/>
                </a:solidFill>
                <a:latin typeface="Constantia" pitchFamily="18" charset="0"/>
              </a:rPr>
              <a:t>-Lobo, B. (2015). Handling healthcare workforce planning with care: where do we stand?. </a:t>
            </a:r>
            <a:r>
              <a:rPr lang="en-US" sz="2000" i="1" dirty="0" smtClean="0">
                <a:solidFill>
                  <a:schemeClr val="tx1"/>
                </a:solidFill>
                <a:latin typeface="Constantia" pitchFamily="18" charset="0"/>
              </a:rPr>
              <a:t>Human resources for health</a:t>
            </a:r>
            <a:r>
              <a:rPr lang="en-US" sz="2000" dirty="0" smtClean="0">
                <a:solidFill>
                  <a:schemeClr val="tx1"/>
                </a:solidFill>
                <a:latin typeface="Constantia" pitchFamily="18" charset="0"/>
              </a:rPr>
              <a:t>, </a:t>
            </a:r>
            <a:r>
              <a:rPr lang="en-US" sz="2000" i="1" dirty="0" smtClean="0">
                <a:solidFill>
                  <a:schemeClr val="tx1"/>
                </a:solidFill>
                <a:latin typeface="Constantia" pitchFamily="18" charset="0"/>
              </a:rPr>
              <a:t>13</a:t>
            </a:r>
            <a:r>
              <a:rPr lang="en-US" sz="2000" dirty="0" smtClean="0">
                <a:solidFill>
                  <a:schemeClr val="tx1"/>
                </a:solidFill>
                <a:latin typeface="Constantia" pitchFamily="18" charset="0"/>
              </a:rPr>
              <a:t>(1), 38.</a:t>
            </a:r>
          </a:p>
          <a:p>
            <a:pPr>
              <a:lnSpc>
                <a:spcPct val="200000"/>
              </a:lnSpc>
              <a:buFont typeface="Wingdings" pitchFamily="2" charset="2"/>
              <a:buChar char="Ø"/>
            </a:pPr>
            <a:r>
              <a:rPr lang="en-US" sz="2000" dirty="0" smtClean="0">
                <a:solidFill>
                  <a:schemeClr val="tx1"/>
                </a:solidFill>
                <a:latin typeface="Constantia" pitchFamily="18" charset="0"/>
              </a:rPr>
              <a:t>Kabene, S. M., Orchard, C., Howard, J. M., Soriano, M. A., &amp; Leduc, R. (2006). The importance of human resources management in health care: a global context. </a:t>
            </a:r>
            <a:r>
              <a:rPr lang="en-US" sz="2000" i="1" dirty="0" smtClean="0">
                <a:solidFill>
                  <a:schemeClr val="tx1"/>
                </a:solidFill>
                <a:latin typeface="Constantia" pitchFamily="18" charset="0"/>
              </a:rPr>
              <a:t>Human resources for health</a:t>
            </a:r>
            <a:r>
              <a:rPr lang="en-US" sz="2000" dirty="0" smtClean="0">
                <a:solidFill>
                  <a:schemeClr val="tx1"/>
                </a:solidFill>
                <a:latin typeface="Constantia" pitchFamily="18" charset="0"/>
              </a:rPr>
              <a:t>, </a:t>
            </a:r>
            <a:r>
              <a:rPr lang="en-US" sz="2000" i="1" dirty="0" smtClean="0">
                <a:solidFill>
                  <a:schemeClr val="tx1"/>
                </a:solidFill>
                <a:latin typeface="Constantia" pitchFamily="18" charset="0"/>
              </a:rPr>
              <a:t>4</a:t>
            </a:r>
            <a:r>
              <a:rPr lang="en-US" sz="2000" dirty="0" smtClean="0">
                <a:solidFill>
                  <a:schemeClr val="tx1"/>
                </a:solidFill>
                <a:latin typeface="Constantia" pitchFamily="18" charset="0"/>
              </a:rPr>
              <a:t>(1), 20.</a:t>
            </a:r>
          </a:p>
          <a:p>
            <a:pPr>
              <a:lnSpc>
                <a:spcPct val="200000"/>
              </a:lnSpc>
              <a:buFont typeface="Wingdings" pitchFamily="2" charset="2"/>
              <a:buChar char="Ø"/>
            </a:pPr>
            <a:r>
              <a:rPr lang="en-US" sz="2000" dirty="0" smtClean="0">
                <a:solidFill>
                  <a:schemeClr val="tx1"/>
                </a:solidFill>
                <a:latin typeface="Constantia" pitchFamily="18" charset="0"/>
              </a:rPr>
              <a:t>Perucci, D. (2019, June). .4 Big Challenges Facing HR Professionals in the Healthcare Industry. </a:t>
            </a:r>
            <a:r>
              <a:rPr lang="en-US" sz="2000" i="1" dirty="0" smtClean="0">
                <a:solidFill>
                  <a:schemeClr val="tx1"/>
                </a:solidFill>
                <a:latin typeface="Constantia" pitchFamily="18" charset="0"/>
              </a:rPr>
              <a:t>BambooHR.</a:t>
            </a: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3100</TotalTime>
  <Words>1024</Words>
  <Application>Microsoft Office PowerPoint</Application>
  <PresentationFormat>Custom</PresentationFormat>
  <Paragraphs>51</Paragraphs>
  <Slides>7</Slides>
  <Notes>7</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Facet</vt:lpstr>
      <vt:lpstr>Current and Future State of Human Resources in Health Care Name Course Unit Institution of Affiliation</vt:lpstr>
      <vt:lpstr>Introduction</vt:lpstr>
      <vt:lpstr>Current State of Human Resources</vt:lpstr>
      <vt:lpstr>Future State of Human Resources</vt:lpstr>
      <vt:lpstr>Ways to Deal with the HRM Issues</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cp:lastModifiedBy>Simon</cp:lastModifiedBy>
  <cp:revision>496</cp:revision>
  <dcterms:created xsi:type="dcterms:W3CDTF">2016-05-08T08:20:33Z</dcterms:created>
  <dcterms:modified xsi:type="dcterms:W3CDTF">2019-08-09T18:10:45Z</dcterms:modified>
</cp:coreProperties>
</file>