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3.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4.xml" ContentType="application/vnd.openxmlformats-officedocument.presentationml.tags+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17"/>
  </p:notesMasterIdLst>
  <p:sldIdLst>
    <p:sldId id="256" r:id="rId2"/>
    <p:sldId id="257" r:id="rId3"/>
    <p:sldId id="258" r:id="rId4"/>
    <p:sldId id="260" r:id="rId5"/>
    <p:sldId id="259" r:id="rId6"/>
    <p:sldId id="262" r:id="rId7"/>
    <p:sldId id="261" r:id="rId8"/>
    <p:sldId id="263" r:id="rId9"/>
    <p:sldId id="264" r:id="rId10"/>
    <p:sldId id="265" r:id="rId11"/>
    <p:sldId id="267" r:id="rId12"/>
    <p:sldId id="266" r:id="rId13"/>
    <p:sldId id="268" r:id="rId14"/>
    <p:sldId id="269"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6" autoAdjust="0"/>
    <p:restoredTop sz="66918" autoAdjust="0"/>
  </p:normalViewPr>
  <p:slideViewPr>
    <p:cSldViewPr snapToGrid="0">
      <p:cViewPr varScale="1">
        <p:scale>
          <a:sx n="71" d="100"/>
          <a:sy n="71" d="100"/>
        </p:scale>
        <p:origin x="28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A18F88-376B-47E2-A201-2F68416714DD}" type="datetimeFigureOut">
              <a:rPr lang="en-US" smtClean="0"/>
              <a:t>10/24/2019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79A1A2-CD59-4383-BBD0-6C69F3AAF8E5}" type="slidenum">
              <a:rPr lang="en-US" smtClean="0"/>
              <a:t>‹#›</a:t>
            </a:fld>
            <a:endParaRPr lang="en-US"/>
          </a:p>
        </p:txBody>
      </p:sp>
    </p:spTree>
    <p:extLst>
      <p:ext uri="{BB962C8B-B14F-4D97-AF65-F5344CB8AC3E}">
        <p14:creationId xmlns:p14="http://schemas.microsoft.com/office/powerpoint/2010/main" val="38800222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Poll Title: Who is the founder of the church?
https://www.polleverywhere.com/multiple_choice_polls/5TY04TDQMWOoy23MlqeMA</a:t>
            </a:r>
          </a:p>
        </p:txBody>
      </p:sp>
      <p:sp>
        <p:nvSpPr>
          <p:cNvPr id="4" name="Slide Number Placeholder 3"/>
          <p:cNvSpPr>
            <a:spLocks noGrp="1"/>
          </p:cNvSpPr>
          <p:nvPr>
            <p:ph type="sldNum" sz="quarter" idx="5"/>
          </p:nvPr>
        </p:nvSpPr>
        <p:spPr/>
        <p:txBody>
          <a:bodyPr/>
          <a:lstStyle/>
          <a:p>
            <a:fld id="{0279A1A2-CD59-4383-BBD0-6C69F3AAF8E5}" type="slidenum">
              <a:rPr lang="en-US" smtClean="0"/>
              <a:t>2</a:t>
            </a:fld>
            <a:endParaRPr lang="en-US"/>
          </a:p>
        </p:txBody>
      </p:sp>
      <p:sp>
        <p:nvSpPr>
          <p:cNvPr id="5" name="TextBox 4">
            <a:extLst>
              <a:ext uri="{FF2B5EF4-FFF2-40B4-BE49-F238E27FC236}">
                <a16:creationId xmlns:a16="http://schemas.microsoft.com/office/drawing/2014/main" id="{D785222F-8890-4283-BB9A-B65E6512706D}"/>
              </a:ext>
            </a:extLst>
          </p:cNvPr>
          <p:cNvSpPr txBox="1"/>
          <p:nvPr/>
        </p:nvSpPr>
        <p:spPr>
          <a:xfrm>
            <a:off x="0" y="0"/>
            <a:ext cx="3810000" cy="1270000"/>
          </a:xfrm>
          <a:prstGeom prst="rect">
            <a:avLst/>
          </a:prstGeom>
          <a:noFill/>
        </p:spPr>
        <p:txBody>
          <a:bodyPr vert="horz" rtlCol="0">
            <a:spAutoFit/>
          </a:bodyPr>
          <a:lstStyle/>
          <a:p>
            <a:endParaRPr lang="en-US"/>
          </a:p>
        </p:txBody>
      </p:sp>
    </p:spTree>
    <p:extLst>
      <p:ext uri="{BB962C8B-B14F-4D97-AF65-F5344CB8AC3E}">
        <p14:creationId xmlns:p14="http://schemas.microsoft.com/office/powerpoint/2010/main" val="26260402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it is true that a majority of the N.T. letters are likely authored by Paul. And it is true that Paul travelled a lot spread in the Gospel. But he is not the solo founder of the Jesus movement the church. </a:t>
            </a:r>
          </a:p>
          <a:p>
            <a:endParaRPr lang="en-US" dirty="0"/>
          </a:p>
          <a:p>
            <a:r>
              <a:rPr lang="en-US" dirty="0"/>
              <a:t>There were other disciples and apostles who were working hard to advance the news of Jesus and organizing the faithful. </a:t>
            </a:r>
          </a:p>
          <a:p>
            <a:endParaRPr lang="en-US" dirty="0"/>
          </a:p>
          <a:p>
            <a:r>
              <a:rPr lang="en-US" dirty="0"/>
              <a:t>Paul however is recognized as the primary Apostle (although not one of the 12 ) who is reaching to the gentiles. </a:t>
            </a:r>
          </a:p>
          <a:p>
            <a:r>
              <a:rPr lang="en-US" dirty="0"/>
              <a:t>Paul is writing early in the Christian communities that are still loosely in relations with the Jewish faith. </a:t>
            </a:r>
          </a:p>
        </p:txBody>
      </p:sp>
      <p:sp>
        <p:nvSpPr>
          <p:cNvPr id="4" name="Slide Number Placeholder 3"/>
          <p:cNvSpPr>
            <a:spLocks noGrp="1"/>
          </p:cNvSpPr>
          <p:nvPr>
            <p:ph type="sldNum" sz="quarter" idx="5"/>
          </p:nvPr>
        </p:nvSpPr>
        <p:spPr/>
        <p:txBody>
          <a:bodyPr/>
          <a:lstStyle/>
          <a:p>
            <a:fld id="{0279A1A2-CD59-4383-BBD0-6C69F3AAF8E5}" type="slidenum">
              <a:rPr lang="en-US" smtClean="0"/>
              <a:t>3</a:t>
            </a:fld>
            <a:endParaRPr lang="en-US"/>
          </a:p>
        </p:txBody>
      </p:sp>
    </p:spTree>
    <p:extLst>
      <p:ext uri="{BB962C8B-B14F-4D97-AF65-F5344CB8AC3E}">
        <p14:creationId xmlns:p14="http://schemas.microsoft.com/office/powerpoint/2010/main" val="41265992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Poll Title: Who do you say Paul is?
https://www.polleverywhere.com/free_text_polls/XeRMxJ6iI5ZvJRowW2alL</a:t>
            </a:r>
          </a:p>
        </p:txBody>
      </p:sp>
      <p:sp>
        <p:nvSpPr>
          <p:cNvPr id="4" name="Slide Number Placeholder 3"/>
          <p:cNvSpPr>
            <a:spLocks noGrp="1"/>
          </p:cNvSpPr>
          <p:nvPr>
            <p:ph type="sldNum" sz="quarter" idx="5"/>
          </p:nvPr>
        </p:nvSpPr>
        <p:spPr/>
        <p:txBody>
          <a:bodyPr/>
          <a:lstStyle/>
          <a:p>
            <a:fld id="{0279A1A2-CD59-4383-BBD0-6C69F3AAF8E5}" type="slidenum">
              <a:rPr lang="en-US" smtClean="0"/>
              <a:t>4</a:t>
            </a:fld>
            <a:endParaRPr lang="en-US"/>
          </a:p>
        </p:txBody>
      </p:sp>
      <p:sp>
        <p:nvSpPr>
          <p:cNvPr id="5" name="TextBox 4">
            <a:extLst>
              <a:ext uri="{FF2B5EF4-FFF2-40B4-BE49-F238E27FC236}">
                <a16:creationId xmlns:a16="http://schemas.microsoft.com/office/drawing/2014/main" id="{23FF1958-2D6F-462E-9C04-DB3EF824EF6E}"/>
              </a:ext>
            </a:extLst>
          </p:cNvPr>
          <p:cNvSpPr txBox="1"/>
          <p:nvPr/>
        </p:nvSpPr>
        <p:spPr>
          <a:xfrm>
            <a:off x="0" y="0"/>
            <a:ext cx="3810000" cy="1270000"/>
          </a:xfrm>
          <a:prstGeom prst="rect">
            <a:avLst/>
          </a:prstGeom>
          <a:noFill/>
        </p:spPr>
        <p:txBody>
          <a:bodyPr vert="horz" rtlCol="0">
            <a:spAutoFit/>
          </a:bodyPr>
          <a:lstStyle/>
          <a:p>
            <a:endParaRPr lang="en-US"/>
          </a:p>
        </p:txBody>
      </p:sp>
    </p:spTree>
    <p:extLst>
      <p:ext uri="{BB962C8B-B14F-4D97-AF65-F5344CB8AC3E}">
        <p14:creationId xmlns:p14="http://schemas.microsoft.com/office/powerpoint/2010/main" val="34578094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Paul was probably born around 5-10 CE during the reign of Emperor Augustus. </a:t>
            </a:r>
          </a:p>
          <a:p>
            <a:endParaRPr lang="en-US" dirty="0"/>
          </a:p>
          <a:p>
            <a:r>
              <a:rPr lang="en-US" dirty="0"/>
              <a:t>	Evidence for this date: In Acts 7:58  Paul is described as a being a young man at the stoning of Stephen accorded first martyr </a:t>
            </a:r>
          </a:p>
          <a:p>
            <a:r>
              <a:rPr lang="en-US" dirty="0"/>
              <a:t>		and in Philemon 9  (written in 55 CE) as an old man </a:t>
            </a:r>
          </a:p>
          <a:p>
            <a:endParaRPr lang="en-US" dirty="0"/>
          </a:p>
          <a:p>
            <a:r>
              <a:rPr lang="en-US" b="1" dirty="0"/>
              <a:t>Paul or Saul </a:t>
            </a:r>
          </a:p>
          <a:p>
            <a:r>
              <a:rPr lang="en-US" dirty="0"/>
              <a:t>	Jews in this time especially in the diaspora (outside Palestine) often had two names, one Greek or roman and the other Semitic. </a:t>
            </a:r>
          </a:p>
          <a:p>
            <a:endParaRPr lang="en-US" dirty="0"/>
          </a:p>
          <a:p>
            <a:r>
              <a:rPr lang="en-US" dirty="0"/>
              <a:t>	Paulus was a well-known Roman family name </a:t>
            </a:r>
          </a:p>
          <a:p>
            <a:endParaRPr lang="en-US" dirty="0"/>
          </a:p>
          <a:p>
            <a:r>
              <a:rPr lang="en-US" dirty="0"/>
              <a:t>	And in Roman 11:1, Philippians 3:5 the apostle describes himself as of the tribe of Benjamin and his Jewish name is Saul after the first 	king of Israel, a Benjaminite</a:t>
            </a:r>
          </a:p>
          <a:p>
            <a:r>
              <a:rPr lang="en-US" b="1" dirty="0"/>
              <a:t>Place of birth- </a:t>
            </a:r>
            <a:r>
              <a:rPr lang="en-US" dirty="0"/>
              <a:t>Unknown</a:t>
            </a:r>
          </a:p>
          <a:p>
            <a:endParaRPr lang="en-US" dirty="0"/>
          </a:p>
          <a:p>
            <a:r>
              <a:rPr lang="en-US" b="1" dirty="0"/>
              <a:t>Citizenship- </a:t>
            </a:r>
            <a:r>
              <a:rPr lang="en-US" dirty="0"/>
              <a:t>Citizen of Tarsus the capital of Cilicia </a:t>
            </a:r>
          </a:p>
          <a:p>
            <a:r>
              <a:rPr lang="en-US" dirty="0"/>
              <a:t>	 citizenship may have come from his family  rather than through the status of Jews in Tarsus </a:t>
            </a:r>
          </a:p>
          <a:p>
            <a:endParaRPr lang="en-US" dirty="0"/>
          </a:p>
          <a:p>
            <a:r>
              <a:rPr lang="en-US" dirty="0"/>
              <a:t>Many scholars hold that Paul was most likely raised and </a:t>
            </a:r>
            <a:r>
              <a:rPr lang="en-US" b="1" dirty="0"/>
              <a:t>educated</a:t>
            </a:r>
            <a:r>
              <a:rPr lang="en-US" dirty="0"/>
              <a:t> here in Tarsus. </a:t>
            </a:r>
          </a:p>
          <a:p>
            <a:endParaRPr lang="en-US" dirty="0"/>
          </a:p>
          <a:p>
            <a:r>
              <a:rPr lang="en-US" dirty="0"/>
              <a:t>	Evidence: </a:t>
            </a:r>
          </a:p>
          <a:p>
            <a:r>
              <a:rPr lang="en-US" dirty="0"/>
              <a:t>	He wrote good Greek, had basic Hellenistic rhetorical skills, quoted from scriptures in Greek  and knew deuterocanonical books  in Greek</a:t>
            </a:r>
          </a:p>
          <a:p>
            <a:r>
              <a:rPr lang="en-US" b="1" dirty="0"/>
              <a:t>Trade: </a:t>
            </a:r>
          </a:p>
          <a:p>
            <a:r>
              <a:rPr lang="en-US" dirty="0"/>
              <a:t>	Tentmaker Acts 18:3</a:t>
            </a:r>
          </a:p>
          <a:p>
            <a:r>
              <a:rPr lang="en-US" dirty="0"/>
              <a:t>	supporting himself – which would be important aspects of his mission trip that folks never paid him for his work in the Gospel which 	frees him from demands</a:t>
            </a:r>
          </a:p>
        </p:txBody>
      </p:sp>
      <p:sp>
        <p:nvSpPr>
          <p:cNvPr id="4" name="Slide Number Placeholder 3"/>
          <p:cNvSpPr>
            <a:spLocks noGrp="1"/>
          </p:cNvSpPr>
          <p:nvPr>
            <p:ph type="sldNum" sz="quarter" idx="5"/>
          </p:nvPr>
        </p:nvSpPr>
        <p:spPr/>
        <p:txBody>
          <a:bodyPr/>
          <a:lstStyle/>
          <a:p>
            <a:fld id="{0279A1A2-CD59-4383-BBD0-6C69F3AAF8E5}" type="slidenum">
              <a:rPr lang="en-US" smtClean="0"/>
              <a:t>5</a:t>
            </a:fld>
            <a:endParaRPr lang="en-US"/>
          </a:p>
        </p:txBody>
      </p:sp>
    </p:spTree>
    <p:extLst>
      <p:ext uri="{BB962C8B-B14F-4D97-AF65-F5344CB8AC3E}">
        <p14:creationId xmlns:p14="http://schemas.microsoft.com/office/powerpoint/2010/main" val="14731811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Galatians: 1:13, 1 Corinthians 15;9, Philippians: 3:6 Paul persecuted the church of God and tried to destroy it. </a:t>
            </a:r>
          </a:p>
          <a:p>
            <a:endParaRPr lang="en-US" dirty="0"/>
          </a:p>
          <a:p>
            <a:r>
              <a:rPr lang="en-US" dirty="0"/>
              <a:t>Why? </a:t>
            </a:r>
          </a:p>
          <a:p>
            <a:endParaRPr lang="en-US" dirty="0"/>
          </a:p>
          <a:p>
            <a:r>
              <a:rPr lang="en-US" dirty="0"/>
              <a:t>E.P. Sanders and according to Phil. 3: 5-6  according to the law a pharisee, according to zeal a persecutor of the church, according to righteousness based on the law blameless</a:t>
            </a:r>
          </a:p>
          <a:p>
            <a:endParaRPr lang="en-US" dirty="0"/>
          </a:p>
          <a:p>
            <a:r>
              <a:rPr lang="en-US" dirty="0"/>
              <a:t>Paul saw followers of the way proclaiming a message contrary to their message, and these Jews now still claiming that this condemned man as the God chosen messiah  </a:t>
            </a:r>
          </a:p>
        </p:txBody>
      </p:sp>
      <p:sp>
        <p:nvSpPr>
          <p:cNvPr id="4" name="Slide Number Placeholder 3"/>
          <p:cNvSpPr>
            <a:spLocks noGrp="1"/>
          </p:cNvSpPr>
          <p:nvPr>
            <p:ph type="sldNum" sz="quarter" idx="5"/>
          </p:nvPr>
        </p:nvSpPr>
        <p:spPr/>
        <p:txBody>
          <a:bodyPr/>
          <a:lstStyle/>
          <a:p>
            <a:fld id="{0279A1A2-CD59-4383-BBD0-6C69F3AAF8E5}" type="slidenum">
              <a:rPr lang="en-US" smtClean="0"/>
              <a:t>6</a:t>
            </a:fld>
            <a:endParaRPr lang="en-US"/>
          </a:p>
        </p:txBody>
      </p:sp>
    </p:spTree>
    <p:extLst>
      <p:ext uri="{BB962C8B-B14F-4D97-AF65-F5344CB8AC3E}">
        <p14:creationId xmlns:p14="http://schemas.microsoft.com/office/powerpoint/2010/main" val="19116195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letters do not suggest that Paul knew Jesus during his public ministry and death. </a:t>
            </a:r>
          </a:p>
          <a:p>
            <a:endParaRPr lang="en-US" dirty="0"/>
          </a:p>
          <a:p>
            <a:r>
              <a:rPr lang="en-US" dirty="0"/>
              <a:t>However he also describes himself a Pharisees and a Hebrew. According to Paul and in some of his letters he had great zeal for the traditions, the Law. It was not common for pharisees to be outside of Jerusalem and so with all this evidence it is likely that Paul in his early 20’s prior to Stephen’s death may have come to Jerusalem to study law. At least according to tradition. </a:t>
            </a:r>
          </a:p>
          <a:p>
            <a:endParaRPr lang="en-US" dirty="0"/>
          </a:p>
          <a:p>
            <a:endParaRPr lang="en-US" dirty="0"/>
          </a:p>
          <a:p>
            <a:r>
              <a:rPr lang="en-US" dirty="0"/>
              <a:t>But Paul became “a servant/slave of Christ Jesus in a life changing event. </a:t>
            </a:r>
          </a:p>
          <a:p>
            <a:endParaRPr lang="en-US" dirty="0"/>
          </a:p>
          <a:p>
            <a:r>
              <a:rPr lang="en-US" dirty="0"/>
              <a:t>Read Acts 9: 1-22 – Saul’s conversion </a:t>
            </a:r>
          </a:p>
          <a:p>
            <a:endParaRPr lang="en-US" dirty="0"/>
          </a:p>
          <a:p>
            <a:r>
              <a:rPr lang="en-US" dirty="0"/>
              <a:t>Paul knows to Risen Christ </a:t>
            </a:r>
          </a:p>
          <a:p>
            <a:endParaRPr lang="en-US" dirty="0"/>
          </a:p>
          <a:p>
            <a:endParaRPr lang="en-US" dirty="0"/>
          </a:p>
        </p:txBody>
      </p:sp>
      <p:sp>
        <p:nvSpPr>
          <p:cNvPr id="4" name="Slide Number Placeholder 3"/>
          <p:cNvSpPr>
            <a:spLocks noGrp="1"/>
          </p:cNvSpPr>
          <p:nvPr>
            <p:ph type="sldNum" sz="quarter" idx="5"/>
          </p:nvPr>
        </p:nvSpPr>
        <p:spPr/>
        <p:txBody>
          <a:bodyPr/>
          <a:lstStyle/>
          <a:p>
            <a:fld id="{0279A1A2-CD59-4383-BBD0-6C69F3AAF8E5}" type="slidenum">
              <a:rPr lang="en-US" smtClean="0"/>
              <a:t>7</a:t>
            </a:fld>
            <a:endParaRPr lang="en-US"/>
          </a:p>
        </p:txBody>
      </p:sp>
    </p:spTree>
    <p:extLst>
      <p:ext uri="{BB962C8B-B14F-4D97-AF65-F5344CB8AC3E}">
        <p14:creationId xmlns:p14="http://schemas.microsoft.com/office/powerpoint/2010/main" val="31564792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Christian’s call this event a Conversion experience </a:t>
            </a:r>
          </a:p>
          <a:p>
            <a:endParaRPr lang="en-US" dirty="0"/>
          </a:p>
          <a:p>
            <a:r>
              <a:rPr lang="en-US" dirty="0"/>
              <a:t>However scholars stay away from that term as it implies a change of religion and it better to use Jewish Christian or Christian Jew </a:t>
            </a:r>
          </a:p>
          <a:p>
            <a:endParaRPr lang="en-US" dirty="0"/>
          </a:p>
          <a:p>
            <a:r>
              <a:rPr lang="en-US" dirty="0"/>
              <a:t>Some say he was given a prophetic call  or a moment of enlightenment </a:t>
            </a:r>
          </a:p>
          <a:p>
            <a:endParaRPr lang="en-US" dirty="0"/>
          </a:p>
          <a:p>
            <a:r>
              <a:rPr lang="en-US" dirty="0"/>
              <a:t>Anyway what God has done is taken his misguided zeal and gave him a new purpose of his life. One that would not be easy. </a:t>
            </a:r>
          </a:p>
          <a:p>
            <a:endParaRPr lang="en-US" dirty="0"/>
          </a:p>
          <a:p>
            <a:r>
              <a:rPr lang="en-US" dirty="0"/>
              <a:t>Let's look back, Paul prior to Jesus had a trade for income if needed, but also was a Pharisee, a student of the Law and looks like even the mighty hand of the Sanhedrin to persecutor the church. </a:t>
            </a:r>
          </a:p>
          <a:p>
            <a:endParaRPr lang="en-US" dirty="0"/>
          </a:p>
          <a:p>
            <a:r>
              <a:rPr lang="en-US" dirty="0"/>
              <a:t>Now Paul at first was blinded for three days need healing, then he begins a ministry of hard work using his trade. And traveling foot and boat all over, not safe, no flowing income, sometime almost killed, imprisoned, and so. </a:t>
            </a:r>
          </a:p>
          <a:p>
            <a:endParaRPr lang="en-US" dirty="0"/>
          </a:p>
          <a:p>
            <a:r>
              <a:rPr lang="en-US" dirty="0"/>
              <a:t>Why? </a:t>
            </a:r>
          </a:p>
          <a:p>
            <a:r>
              <a:rPr lang="en-US" dirty="0"/>
              <a:t>The same reason many who are called to the vocation the gospel. Because for Paul a person becomes a servant freed in Christ Jesus to live in the spirit. </a:t>
            </a:r>
          </a:p>
          <a:p>
            <a:endParaRPr lang="en-US" dirty="0"/>
          </a:p>
          <a:p>
            <a:endParaRPr lang="en-US" dirty="0"/>
          </a:p>
        </p:txBody>
      </p:sp>
      <p:sp>
        <p:nvSpPr>
          <p:cNvPr id="4" name="Slide Number Placeholder 3"/>
          <p:cNvSpPr>
            <a:spLocks noGrp="1"/>
          </p:cNvSpPr>
          <p:nvPr>
            <p:ph type="sldNum" sz="quarter" idx="5"/>
          </p:nvPr>
        </p:nvSpPr>
        <p:spPr/>
        <p:txBody>
          <a:bodyPr/>
          <a:lstStyle/>
          <a:p>
            <a:fld id="{0279A1A2-CD59-4383-BBD0-6C69F3AAF8E5}" type="slidenum">
              <a:rPr lang="en-US" smtClean="0"/>
              <a:t>8</a:t>
            </a:fld>
            <a:endParaRPr lang="en-US"/>
          </a:p>
        </p:txBody>
      </p:sp>
    </p:spTree>
    <p:extLst>
      <p:ext uri="{BB962C8B-B14F-4D97-AF65-F5344CB8AC3E}">
        <p14:creationId xmlns:p14="http://schemas.microsoft.com/office/powerpoint/2010/main" val="41249170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his experience he doesn’t go right in to work </a:t>
            </a:r>
          </a:p>
          <a:p>
            <a:endParaRPr lang="en-US" dirty="0"/>
          </a:p>
          <a:p>
            <a:r>
              <a:rPr lang="en-US" dirty="0"/>
              <a:t>For at least three he goes to Arabia in Damascus  and southern Syria </a:t>
            </a:r>
          </a:p>
          <a:p>
            <a:r>
              <a:rPr lang="en-US" dirty="0"/>
              <a:t>There it is thought that he is taking time to learn the faith more </a:t>
            </a:r>
          </a:p>
          <a:p>
            <a:endParaRPr lang="en-US" dirty="0"/>
          </a:p>
          <a:p>
            <a:r>
              <a:rPr lang="en-US" dirty="0"/>
              <a:t>He then return for a brief time to Jerusalem where he has zeal now to learn the tradition from Peter and James the brother of Jesus, leaders of the church in Jerusalem </a:t>
            </a:r>
          </a:p>
          <a:p>
            <a:endParaRPr lang="en-US" dirty="0"/>
          </a:p>
          <a:p>
            <a:r>
              <a:rPr lang="en-US" dirty="0"/>
              <a:t>Yet in these formation years he developed a passion to reach the gentiles Powell mentions that this is what would bring him back to Jerusalem 14 years later over the extent of the Gospel. </a:t>
            </a:r>
          </a:p>
          <a:p>
            <a:endParaRPr lang="en-US" dirty="0"/>
          </a:p>
          <a:p>
            <a:r>
              <a:rPr lang="en-US" dirty="0"/>
              <a:t>What gentiles should or should not observe of the Law when they are in Christ.</a:t>
            </a:r>
          </a:p>
        </p:txBody>
      </p:sp>
      <p:sp>
        <p:nvSpPr>
          <p:cNvPr id="4" name="Slide Number Placeholder 3"/>
          <p:cNvSpPr>
            <a:spLocks noGrp="1"/>
          </p:cNvSpPr>
          <p:nvPr>
            <p:ph type="sldNum" sz="quarter" idx="5"/>
          </p:nvPr>
        </p:nvSpPr>
        <p:spPr/>
        <p:txBody>
          <a:bodyPr/>
          <a:lstStyle/>
          <a:p>
            <a:fld id="{0279A1A2-CD59-4383-BBD0-6C69F3AAF8E5}" type="slidenum">
              <a:rPr lang="en-US" smtClean="0"/>
              <a:t>9</a:t>
            </a:fld>
            <a:endParaRPr lang="en-US"/>
          </a:p>
        </p:txBody>
      </p:sp>
    </p:spTree>
    <p:extLst>
      <p:ext uri="{BB962C8B-B14F-4D97-AF65-F5344CB8AC3E}">
        <p14:creationId xmlns:p14="http://schemas.microsoft.com/office/powerpoint/2010/main" val="7706949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79A1A2-CD59-4383-BBD0-6C69F3AAF8E5}" type="slidenum">
              <a:rPr lang="en-US" smtClean="0"/>
              <a:t>10</a:t>
            </a:fld>
            <a:endParaRPr lang="en-US"/>
          </a:p>
        </p:txBody>
      </p:sp>
    </p:spTree>
    <p:extLst>
      <p:ext uri="{BB962C8B-B14F-4D97-AF65-F5344CB8AC3E}">
        <p14:creationId xmlns:p14="http://schemas.microsoft.com/office/powerpoint/2010/main" val="38979115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LiveSlide
https://www.youtube.com/watch?v=XSmt0WzBcQ0</a:t>
            </a:r>
          </a:p>
        </p:txBody>
      </p:sp>
      <p:sp>
        <p:nvSpPr>
          <p:cNvPr id="4" name="Slide Number Placeholder 3"/>
          <p:cNvSpPr>
            <a:spLocks noGrp="1"/>
          </p:cNvSpPr>
          <p:nvPr>
            <p:ph type="sldNum" sz="quarter" idx="5"/>
          </p:nvPr>
        </p:nvSpPr>
        <p:spPr/>
        <p:txBody>
          <a:bodyPr/>
          <a:lstStyle/>
          <a:p>
            <a:fld id="{0279A1A2-CD59-4383-BBD0-6C69F3AAF8E5}" type="slidenum">
              <a:rPr lang="en-US" smtClean="0"/>
              <a:t>11</a:t>
            </a:fld>
            <a:endParaRPr lang="en-US"/>
          </a:p>
        </p:txBody>
      </p:sp>
      <p:sp>
        <p:nvSpPr>
          <p:cNvPr id="5" name="TextBox 4">
            <a:extLst>
              <a:ext uri="{FF2B5EF4-FFF2-40B4-BE49-F238E27FC236}">
                <a16:creationId xmlns:a16="http://schemas.microsoft.com/office/drawing/2014/main" id="{ACF0892B-402E-430C-9EBD-B9B5B53764FB}"/>
              </a:ext>
            </a:extLst>
          </p:cNvPr>
          <p:cNvSpPr txBox="1"/>
          <p:nvPr/>
        </p:nvSpPr>
        <p:spPr>
          <a:xfrm>
            <a:off x="0" y="0"/>
            <a:ext cx="3810000" cy="1270000"/>
          </a:xfrm>
          <a:prstGeom prst="rect">
            <a:avLst/>
          </a:prstGeom>
          <a:noFill/>
        </p:spPr>
        <p:txBody>
          <a:bodyPr vert="horz" rtlCol="0">
            <a:spAutoFit/>
          </a:bodyPr>
          <a:lstStyle/>
          <a:p>
            <a:endParaRPr lang="en-US"/>
          </a:p>
        </p:txBody>
      </p:sp>
    </p:spTree>
    <p:extLst>
      <p:ext uri="{BB962C8B-B14F-4D97-AF65-F5344CB8AC3E}">
        <p14:creationId xmlns:p14="http://schemas.microsoft.com/office/powerpoint/2010/main" val="34989572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spc="-50" baseline="0" dirty="0">
                <a:solidFill>
                  <a:srgbClr val="FFFFFF"/>
                </a:solidFill>
                <a:latin typeface="+mj-lt"/>
                <a:ea typeface="+mj-ea"/>
                <a:cs typeface="+mj-cs"/>
              </a:rPr>
              <a:t> Paul’s “Conversion”: A Change of Heart and Mind (Box 12.2)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sz="1200" kern="1200" spc="-50" baseline="0" dirty="0">
                <a:solidFill>
                  <a:srgbClr val="FFFFFF"/>
                </a:solidFill>
                <a:latin typeface="+mn-lt"/>
                <a:ea typeface="+mn-ea"/>
                <a:cs typeface="+mn-cs"/>
              </a:rPr>
              <a:t>Although Paul continued to regard himself as a loyal Jew and Pharisee after his encounter with the risen Christ, he does seem to have changed his thinking about some matters. </a:t>
            </a:r>
            <a:r>
              <a:rPr lang="en-US" sz="1200" b="1" kern="1200" spc="-50" baseline="0" dirty="0">
                <a:solidFill>
                  <a:srgbClr val="FFFFFF"/>
                </a:solidFill>
                <a:latin typeface="+mn-lt"/>
                <a:ea typeface="+mn-ea"/>
                <a:cs typeface="+mn-cs"/>
              </a:rPr>
              <a:t>He may regard himself still a Jew and a student of the Law, yet his encounter of Jesus sets a fire in his heart to spread the gospel  the good news of this new enlightenment </a:t>
            </a:r>
          </a:p>
          <a:p>
            <a:br>
              <a:rPr lang="en-US" sz="1200" kern="1200" spc="-50" baseline="0" dirty="0">
                <a:solidFill>
                  <a:srgbClr val="FFFFFF"/>
                </a:solidFill>
                <a:latin typeface="+mn-lt"/>
                <a:ea typeface="+mn-ea"/>
                <a:cs typeface="+mn-cs"/>
              </a:rPr>
            </a:br>
            <a:r>
              <a:rPr lang="en-US" sz="1200" i="1" kern="1200" spc="-50" baseline="0" dirty="0">
                <a:solidFill>
                  <a:srgbClr val="FFFFFF"/>
                </a:solidFill>
                <a:latin typeface="+mn-lt"/>
                <a:ea typeface="+mn-ea"/>
                <a:cs typeface="+mn-cs"/>
              </a:rPr>
              <a:t>Jesus</a:t>
            </a:r>
            <a:r>
              <a:rPr lang="en-US" sz="1200" kern="1200" spc="-50" baseline="0" dirty="0">
                <a:solidFill>
                  <a:srgbClr val="FFFFFF"/>
                </a:solidFill>
                <a:latin typeface="+mn-lt"/>
                <a:ea typeface="+mn-ea"/>
                <a:cs typeface="+mn-cs"/>
              </a:rPr>
              <a:t>. Paul had considered Jesus to be a false messiah; after his encounter he viewed Jesus as the true Messiah and, indeed, the Son of God (2 Cor. 1:19; Gal. 2:20).</a:t>
            </a:r>
            <a:br>
              <a:rPr lang="en-US" sz="1200" kern="1200" spc="-50" baseline="0" dirty="0">
                <a:solidFill>
                  <a:srgbClr val="FFFFFF"/>
                </a:solidFill>
                <a:latin typeface="+mn-lt"/>
                <a:ea typeface="+mn-ea"/>
                <a:cs typeface="+mn-cs"/>
              </a:rPr>
            </a:br>
            <a:r>
              <a:rPr lang="en-US" sz="1200" i="1" kern="1200" spc="-50" baseline="0" dirty="0">
                <a:solidFill>
                  <a:srgbClr val="FFFFFF"/>
                </a:solidFill>
                <a:latin typeface="+mn-lt"/>
                <a:ea typeface="+mn-ea"/>
                <a:cs typeface="+mn-cs"/>
              </a:rPr>
              <a:t>The last days</a:t>
            </a:r>
            <a:r>
              <a:rPr lang="en-US" sz="1200" kern="1200" spc="-50" baseline="0" dirty="0">
                <a:solidFill>
                  <a:srgbClr val="FFFFFF"/>
                </a:solidFill>
                <a:latin typeface="+mn-lt"/>
                <a:ea typeface="+mn-ea"/>
                <a:cs typeface="+mn-cs"/>
              </a:rPr>
              <a:t>. Paul had believed that God’s Messiah would put an end to the old age of evil and initiate a new age of righteousness; after, he decided that this would occur in stages: the new age (ripe with possibility) had begun with the resurrection of Jesus, but the old age (with all its attendant problems) would continue until Jesus returned (Rom. 16:25; 1 Cor. 10:11; Gal. 1:4).</a:t>
            </a:r>
            <a:br>
              <a:rPr lang="en-US" sz="1200" kern="1200" spc="-50" baseline="0" dirty="0">
                <a:solidFill>
                  <a:srgbClr val="FFFFFF"/>
                </a:solidFill>
                <a:latin typeface="+mn-lt"/>
                <a:ea typeface="+mn-ea"/>
                <a:cs typeface="+mn-cs"/>
              </a:rPr>
            </a:br>
            <a:r>
              <a:rPr lang="en-US" sz="1200" i="1" kern="1200" spc="-50" baseline="0" dirty="0">
                <a:solidFill>
                  <a:srgbClr val="FFFFFF"/>
                </a:solidFill>
                <a:latin typeface="+mn-lt"/>
                <a:ea typeface="+mn-ea"/>
                <a:cs typeface="+mn-cs"/>
              </a:rPr>
              <a:t>The cross</a:t>
            </a:r>
            <a:r>
              <a:rPr lang="en-US" sz="1200" kern="1200" spc="-50" baseline="0" dirty="0">
                <a:solidFill>
                  <a:srgbClr val="FFFFFF"/>
                </a:solidFill>
                <a:latin typeface="+mn-lt"/>
                <a:ea typeface="+mn-ea"/>
                <a:cs typeface="+mn-cs"/>
              </a:rPr>
              <a:t>. Paul had considered death by crucifixion to be a shameful sign that one was cursed by God (Gal. 3:13); after, he understood the crucifixion of Jesus as a voluntary sacrifice that reconciled sinners with God (Rom. 5:6–10; Phil. 2:8).</a:t>
            </a:r>
          </a:p>
          <a:p>
            <a:endParaRPr lang="en-US" sz="1200" b="1" kern="1200" spc="-50" baseline="0" dirty="0">
              <a:solidFill>
                <a:srgbClr val="FFFFFF"/>
              </a:solidFill>
              <a:latin typeface="+mn-lt"/>
              <a:ea typeface="+mn-ea"/>
              <a:cs typeface="+mn-cs"/>
            </a:endParaRPr>
          </a:p>
          <a:p>
            <a:endParaRPr lang="en-US" sz="1200" b="1" kern="1200" spc="-50" baseline="0" dirty="0">
              <a:solidFill>
                <a:srgbClr val="FFFFFF"/>
              </a:solidFill>
              <a:latin typeface="+mn-lt"/>
              <a:ea typeface="+mn-ea"/>
              <a:cs typeface="+mn-cs"/>
            </a:endParaRPr>
          </a:p>
        </p:txBody>
      </p:sp>
      <p:sp>
        <p:nvSpPr>
          <p:cNvPr id="4" name="Slide Number Placeholder 3"/>
          <p:cNvSpPr>
            <a:spLocks noGrp="1"/>
          </p:cNvSpPr>
          <p:nvPr>
            <p:ph type="sldNum" sz="quarter" idx="5"/>
          </p:nvPr>
        </p:nvSpPr>
        <p:spPr/>
        <p:txBody>
          <a:bodyPr/>
          <a:lstStyle/>
          <a:p>
            <a:fld id="{0279A1A2-CD59-4383-BBD0-6C69F3AAF8E5}" type="slidenum">
              <a:rPr lang="en-US" smtClean="0"/>
              <a:t>12</a:t>
            </a:fld>
            <a:endParaRPr lang="en-US"/>
          </a:p>
        </p:txBody>
      </p:sp>
    </p:spTree>
    <p:extLst>
      <p:ext uri="{BB962C8B-B14F-4D97-AF65-F5344CB8AC3E}">
        <p14:creationId xmlns:p14="http://schemas.microsoft.com/office/powerpoint/2010/main" val="25416331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spc="-50" baseline="0" dirty="0">
                <a:solidFill>
                  <a:srgbClr val="FFFFFF"/>
                </a:solidFill>
                <a:latin typeface="+mn-lt"/>
                <a:ea typeface="+mn-ea"/>
                <a:cs typeface="+mn-cs"/>
              </a:rPr>
              <a:t>The law</a:t>
            </a:r>
            <a:r>
              <a:rPr lang="en-US" sz="1200" kern="1200" spc="-50" baseline="0" dirty="0">
                <a:solidFill>
                  <a:srgbClr val="FFFFFF"/>
                </a:solidFill>
                <a:latin typeface="+mn-lt"/>
                <a:ea typeface="+mn-ea"/>
                <a:cs typeface="+mn-cs"/>
              </a:rPr>
              <a:t>.</a:t>
            </a:r>
          </a:p>
          <a:p>
            <a:r>
              <a:rPr lang="en-US" sz="1200" kern="1200" spc="-50" baseline="0" dirty="0">
                <a:solidFill>
                  <a:srgbClr val="FFFFFF"/>
                </a:solidFill>
                <a:latin typeface="+mn-lt"/>
                <a:ea typeface="+mn-ea"/>
                <a:cs typeface="+mn-cs"/>
              </a:rPr>
              <a:t> Paul had believed that the law (Jewish Torah) kept people in a right standing with God (Gal. 2:16; 3:12); after, he decided that the law only revealed the extent of people’s enslavement to the power of sin—a power that must be broken by Christ (Rom. 3:20b; 7:7–12).</a:t>
            </a:r>
          </a:p>
          <a:p>
            <a:br>
              <a:rPr lang="en-US" sz="1200" kern="1200" spc="-50" baseline="0" dirty="0">
                <a:solidFill>
                  <a:srgbClr val="FFFFFF"/>
                </a:solidFill>
                <a:latin typeface="+mn-lt"/>
                <a:ea typeface="+mn-ea"/>
                <a:cs typeface="+mn-cs"/>
              </a:rPr>
            </a:br>
            <a:r>
              <a:rPr lang="en-US" sz="1200" i="1" kern="1200" spc="-50" baseline="0" dirty="0">
                <a:solidFill>
                  <a:srgbClr val="FFFFFF"/>
                </a:solidFill>
                <a:latin typeface="+mn-lt"/>
                <a:ea typeface="+mn-ea"/>
                <a:cs typeface="+mn-cs"/>
              </a:rPr>
              <a:t>Gentiles</a:t>
            </a:r>
            <a:r>
              <a:rPr lang="en-US" sz="1200" kern="1200" spc="-50" baseline="0" dirty="0">
                <a:solidFill>
                  <a:srgbClr val="FFFFFF"/>
                </a:solidFill>
                <a:latin typeface="+mn-lt"/>
                <a:ea typeface="+mn-ea"/>
                <a:cs typeface="+mn-cs"/>
              </a:rPr>
              <a:t>. </a:t>
            </a:r>
          </a:p>
          <a:p>
            <a:r>
              <a:rPr lang="en-US" sz="1200" kern="1200" spc="-50" baseline="0" dirty="0">
                <a:solidFill>
                  <a:srgbClr val="FFFFFF"/>
                </a:solidFill>
                <a:latin typeface="+mn-lt"/>
                <a:ea typeface="+mn-ea"/>
                <a:cs typeface="+mn-cs"/>
              </a:rPr>
              <a:t>Paul had believed that gentiles were outside the covenant that God had made with Israel; after, he believed that gentiles and Jews were united as the people of God in Christ Jesus (Gal. 3:28).</a:t>
            </a:r>
            <a:br>
              <a:rPr lang="en-US" sz="1200" kern="1200" spc="-50" baseline="0" dirty="0">
                <a:solidFill>
                  <a:srgbClr val="FFFFFF"/>
                </a:solidFill>
                <a:latin typeface="+mn-lt"/>
                <a:ea typeface="+mn-ea"/>
                <a:cs typeface="+mn-cs"/>
              </a:rPr>
            </a:br>
            <a:br>
              <a:rPr lang="en-US" sz="1200" kern="1200" spc="-50" baseline="0" dirty="0">
                <a:solidFill>
                  <a:srgbClr val="FFFFFF"/>
                </a:solidFill>
                <a:latin typeface="+mn-lt"/>
                <a:ea typeface="+mn-ea"/>
                <a:cs typeface="+mn-cs"/>
              </a:rPr>
            </a:br>
            <a:r>
              <a:rPr lang="en-US" sz="1200" i="1" kern="1200" spc="-50" baseline="0" dirty="0">
                <a:solidFill>
                  <a:srgbClr val="FFFFFF"/>
                </a:solidFill>
                <a:latin typeface="+mn-lt"/>
                <a:ea typeface="+mn-ea"/>
                <a:cs typeface="+mn-cs"/>
              </a:rPr>
              <a:t>Circumcision</a:t>
            </a:r>
            <a:r>
              <a:rPr lang="en-US" sz="1200" kern="1200" spc="-50" baseline="0" dirty="0">
                <a:solidFill>
                  <a:srgbClr val="FFFFFF"/>
                </a:solidFill>
                <a:latin typeface="+mn-lt"/>
                <a:ea typeface="+mn-ea"/>
                <a:cs typeface="+mn-cs"/>
              </a:rPr>
              <a:t>. </a:t>
            </a:r>
          </a:p>
          <a:p>
            <a:r>
              <a:rPr lang="en-US" sz="1200" kern="1200" spc="-50" baseline="0" dirty="0">
                <a:solidFill>
                  <a:srgbClr val="FFFFFF"/>
                </a:solidFill>
                <a:latin typeface="+mn-lt"/>
                <a:ea typeface="+mn-ea"/>
                <a:cs typeface="+mn-cs"/>
              </a:rPr>
              <a:t>Paul had believed that circumcision was the rite through which people became part of Israel, an exclusive community of God’s chosen people (Phil. 3:3–5); after, he believed that baptism was the rite through which people became part of the church, an inclusive community of Jews and gentiles put right with God through faith (Rom. 6:4).</a:t>
            </a:r>
            <a:br>
              <a:rPr lang="en-US" sz="1200" kern="1200" spc="-50" baseline="0" dirty="0">
                <a:solidFill>
                  <a:srgbClr val="FFFFFF"/>
                </a:solidFill>
                <a:latin typeface="+mn-lt"/>
                <a:ea typeface="+mn-ea"/>
                <a:cs typeface="+mn-cs"/>
              </a:rPr>
            </a:br>
            <a:r>
              <a:rPr lang="en-US" sz="1200" i="1" kern="1200" spc="-50" baseline="0" dirty="0">
                <a:solidFill>
                  <a:srgbClr val="FFFFFF"/>
                </a:solidFill>
                <a:latin typeface="+mn-lt"/>
                <a:ea typeface="+mn-ea"/>
                <a:cs typeface="+mn-cs"/>
              </a:rPr>
              <a:t>Persecution</a:t>
            </a:r>
            <a:r>
              <a:rPr lang="en-US" sz="1200" kern="1200" spc="-50" baseline="0" dirty="0">
                <a:solidFill>
                  <a:srgbClr val="FFFFFF"/>
                </a:solidFill>
                <a:latin typeface="+mn-lt"/>
                <a:ea typeface="+mn-ea"/>
                <a:cs typeface="+mn-cs"/>
              </a:rPr>
              <a:t>. Paul had considered his violent persecution of the church to be an indication of zeal for his religion (Phil. 3:6); after, he viewed Jewish hostility toward the church as sinful opposition that would incur God’s wrath (1 Thess. 2:14–16).</a:t>
            </a:r>
            <a:endParaRPr lang="en-US" dirty="0"/>
          </a:p>
        </p:txBody>
      </p:sp>
      <p:sp>
        <p:nvSpPr>
          <p:cNvPr id="4" name="Slide Number Placeholder 3"/>
          <p:cNvSpPr>
            <a:spLocks noGrp="1"/>
          </p:cNvSpPr>
          <p:nvPr>
            <p:ph type="sldNum" sz="quarter" idx="5"/>
          </p:nvPr>
        </p:nvSpPr>
        <p:spPr/>
        <p:txBody>
          <a:bodyPr/>
          <a:lstStyle/>
          <a:p>
            <a:fld id="{0279A1A2-CD59-4383-BBD0-6C69F3AAF8E5}" type="slidenum">
              <a:rPr lang="en-US" smtClean="0"/>
              <a:t>13</a:t>
            </a:fld>
            <a:endParaRPr lang="en-US"/>
          </a:p>
        </p:txBody>
      </p:sp>
    </p:spTree>
    <p:extLst>
      <p:ext uri="{BB962C8B-B14F-4D97-AF65-F5344CB8AC3E}">
        <p14:creationId xmlns:p14="http://schemas.microsoft.com/office/powerpoint/2010/main" val="4381506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79A1A2-CD59-4383-BBD0-6C69F3AAF8E5}" type="slidenum">
              <a:rPr lang="en-US" smtClean="0"/>
              <a:t>14</a:t>
            </a:fld>
            <a:endParaRPr lang="en-US"/>
          </a:p>
        </p:txBody>
      </p:sp>
    </p:spTree>
    <p:extLst>
      <p:ext uri="{BB962C8B-B14F-4D97-AF65-F5344CB8AC3E}">
        <p14:creationId xmlns:p14="http://schemas.microsoft.com/office/powerpoint/2010/main" val="4598963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Poll Title: Recap: Who is Paul?
https://www.polleverywhere.com/free_text_polls/W1vgegmkm41OEM7LkS1fp</a:t>
            </a:r>
          </a:p>
        </p:txBody>
      </p:sp>
      <p:sp>
        <p:nvSpPr>
          <p:cNvPr id="4" name="Slide Number Placeholder 3"/>
          <p:cNvSpPr>
            <a:spLocks noGrp="1"/>
          </p:cNvSpPr>
          <p:nvPr>
            <p:ph type="sldNum" sz="quarter" idx="5"/>
          </p:nvPr>
        </p:nvSpPr>
        <p:spPr/>
        <p:txBody>
          <a:bodyPr/>
          <a:lstStyle/>
          <a:p>
            <a:fld id="{0279A1A2-CD59-4383-BBD0-6C69F3AAF8E5}" type="slidenum">
              <a:rPr lang="en-US" smtClean="0"/>
              <a:t>15</a:t>
            </a:fld>
            <a:endParaRPr lang="en-US"/>
          </a:p>
        </p:txBody>
      </p:sp>
      <p:sp>
        <p:nvSpPr>
          <p:cNvPr id="5" name="TextBox 4">
            <a:extLst>
              <a:ext uri="{FF2B5EF4-FFF2-40B4-BE49-F238E27FC236}">
                <a16:creationId xmlns:a16="http://schemas.microsoft.com/office/drawing/2014/main" id="{57E4FE60-2F1B-49E9-850C-70B2646E7614}"/>
              </a:ext>
            </a:extLst>
          </p:cNvPr>
          <p:cNvSpPr txBox="1"/>
          <p:nvPr/>
        </p:nvSpPr>
        <p:spPr>
          <a:xfrm>
            <a:off x="0" y="0"/>
            <a:ext cx="3810000" cy="1270000"/>
          </a:xfrm>
          <a:prstGeom prst="rect">
            <a:avLst/>
          </a:prstGeom>
          <a:noFill/>
        </p:spPr>
        <p:txBody>
          <a:bodyPr vert="horz" rtlCol="0">
            <a:spAutoFit/>
          </a:bodyPr>
          <a:lstStyle/>
          <a:p>
            <a:endParaRPr lang="en-US"/>
          </a:p>
        </p:txBody>
      </p:sp>
    </p:spTree>
    <p:extLst>
      <p:ext uri="{BB962C8B-B14F-4D97-AF65-F5344CB8AC3E}">
        <p14:creationId xmlns:p14="http://schemas.microsoft.com/office/powerpoint/2010/main" val="2900351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10/24/2019</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9847473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10/24/2019</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823485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10/24/2019</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68326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10/24/2019</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16653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10/24/2019</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618903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10/24/2019</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44226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10/24/2019</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45035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10/24/2019</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487205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10/24/2019</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840886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10/24/2019</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113271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10/24/2019</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364125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900">
                <a:solidFill>
                  <a:srgbClr val="FFFFFF"/>
                </a:solidFill>
              </a:defRPr>
            </a:lvl1pPr>
          </a:lstStyle>
          <a:p>
            <a:fld id="{62D6E202-B606-4609-B914-27C9371A1F6D}" type="datetime1">
              <a:rPr lang="en-US" smtClean="0"/>
              <a:t>10/24/2019</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9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826465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72" r:id="rId5"/>
    <p:sldLayoutId id="2147483666" r:id="rId6"/>
    <p:sldLayoutId id="2147483667" r:id="rId7"/>
    <p:sldLayoutId id="2147483668" r:id="rId8"/>
    <p:sldLayoutId id="2147483671" r:id="rId9"/>
    <p:sldLayoutId id="2147483669" r:id="rId10"/>
    <p:sldLayoutId id="2147483670" r:id="rId11"/>
  </p:sldLayoutIdLst>
  <p:hf sldNum="0" hdr="0" ftr="0" dt="0"/>
  <p:txStyles>
    <p:titleStyle>
      <a:lvl1pPr algn="l" defTabSz="914400" rtl="0" eaLnBrk="1" latinLnBrk="0" hangingPunct="1">
        <a:lnSpc>
          <a:spcPct val="90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tjohnsny.org/pastor-blog/" TargetMode="External"/><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choolcounselorabroad.blogspot.com/2011/07/little-bit-on-tarsus.html"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bobkaylor.com/blinded-by-the-light-the-conversion-of-saul/"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carlosechevarria.blogspot.com/2011/06/saint-peter-saint-paul-ora-pro-nobis.html"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www.alamy.com/stock-photo-syria-political-map-political-map-of-syria-with-capital-damascus-national-70069038.html"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evenifministries.wordpress.com/2013/03/01/galatians-old-testament-quotes-in-the-new-testament/" TargetMode="External"/><Relationship Id="rId5" Type="http://schemas.openxmlformats.org/officeDocument/2006/relationships/image" Target="../media/image9.png"/><Relationship Id="rId4" Type="http://schemas.openxmlformats.org/officeDocument/2006/relationships/hyperlink" Target="https://www.single-women-today.com/mediterranean-cruise.html" TargetMode="Externa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3.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4.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useBgFill="1">
        <p:nvSpPr>
          <p:cNvPr id="20" name="Rectangle 15">
            <a:extLst>
              <a:ext uri="{FF2B5EF4-FFF2-40B4-BE49-F238E27FC236}">
                <a16:creationId xmlns:a16="http://schemas.microsoft.com/office/drawing/2014/main" id="{A9286AD2-18A9-4868-A4E3-7A2097A208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1"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F656AC-9EB0-4923-8A89-49F1C7F96280}"/>
              </a:ext>
            </a:extLst>
          </p:cNvPr>
          <p:cNvSpPr>
            <a:spLocks noGrp="1"/>
          </p:cNvSpPr>
          <p:nvPr>
            <p:ph type="ctrTitle"/>
          </p:nvPr>
        </p:nvSpPr>
        <p:spPr>
          <a:xfrm>
            <a:off x="5289754" y="639097"/>
            <a:ext cx="6253317" cy="3686015"/>
          </a:xfrm>
        </p:spPr>
        <p:txBody>
          <a:bodyPr>
            <a:normAutofit/>
          </a:bodyPr>
          <a:lstStyle/>
          <a:p>
            <a:r>
              <a:rPr lang="en-US" sz="8000"/>
              <a:t>Paul </a:t>
            </a:r>
          </a:p>
        </p:txBody>
      </p:sp>
      <p:sp>
        <p:nvSpPr>
          <p:cNvPr id="3" name="Subtitle 2">
            <a:extLst>
              <a:ext uri="{FF2B5EF4-FFF2-40B4-BE49-F238E27FC236}">
                <a16:creationId xmlns:a16="http://schemas.microsoft.com/office/drawing/2014/main" id="{59C6B7B2-8F0C-4382-B07B-7D66B6E88312}"/>
              </a:ext>
            </a:extLst>
          </p:cNvPr>
          <p:cNvSpPr>
            <a:spLocks noGrp="1"/>
          </p:cNvSpPr>
          <p:nvPr>
            <p:ph type="subTitle" idx="1"/>
          </p:nvPr>
        </p:nvSpPr>
        <p:spPr>
          <a:xfrm>
            <a:off x="5289753" y="4672739"/>
            <a:ext cx="6269347" cy="1021498"/>
          </a:xfrm>
        </p:spPr>
        <p:txBody>
          <a:bodyPr>
            <a:normAutofit/>
          </a:bodyPr>
          <a:lstStyle/>
          <a:p>
            <a:pPr>
              <a:lnSpc>
                <a:spcPct val="90000"/>
              </a:lnSpc>
            </a:pPr>
            <a:r>
              <a:rPr lang="en-US" sz="1300">
                <a:solidFill>
                  <a:schemeClr val="tx1">
                    <a:lumMod val="85000"/>
                    <a:lumOff val="15000"/>
                  </a:schemeClr>
                </a:solidFill>
              </a:rPr>
              <a:t>Week 9 Day 3 </a:t>
            </a:r>
          </a:p>
          <a:p>
            <a:pPr>
              <a:lnSpc>
                <a:spcPct val="90000"/>
              </a:lnSpc>
            </a:pPr>
            <a:r>
              <a:rPr lang="en-US" sz="1300">
                <a:solidFill>
                  <a:schemeClr val="tx1">
                    <a:lumMod val="85000"/>
                    <a:lumOff val="15000"/>
                  </a:schemeClr>
                </a:solidFill>
              </a:rPr>
              <a:t>Rev. Bruce Gowe, OSL </a:t>
            </a:r>
          </a:p>
          <a:p>
            <a:pPr>
              <a:lnSpc>
                <a:spcPct val="90000"/>
              </a:lnSpc>
            </a:pPr>
            <a:r>
              <a:rPr lang="en-US" sz="1300">
                <a:solidFill>
                  <a:schemeClr val="tx1">
                    <a:lumMod val="85000"/>
                    <a:lumOff val="15000"/>
                  </a:schemeClr>
                </a:solidFill>
              </a:rPr>
              <a:t>Sources from: Mark Powell and Raymond E. Brown </a:t>
            </a:r>
          </a:p>
        </p:txBody>
      </p:sp>
      <p:pic>
        <p:nvPicPr>
          <p:cNvPr id="4" name="Picture 3">
            <a:extLst>
              <a:ext uri="{FF2B5EF4-FFF2-40B4-BE49-F238E27FC236}">
                <a16:creationId xmlns:a16="http://schemas.microsoft.com/office/drawing/2014/main" id="{87EBBF97-3BB2-46C7-BAF9-671E9F45598A}"/>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7606" r="2274"/>
          <a:stretch/>
        </p:blipFill>
        <p:spPr>
          <a:xfrm>
            <a:off x="-1" y="1"/>
            <a:ext cx="4635315" cy="6857999"/>
          </a:xfrm>
          <a:prstGeom prst="rect">
            <a:avLst/>
          </a:prstGeom>
        </p:spPr>
      </p:pic>
      <p:cxnSp>
        <p:nvCxnSpPr>
          <p:cNvPr id="21" name="Straight Connector 17">
            <a:extLst>
              <a:ext uri="{FF2B5EF4-FFF2-40B4-BE49-F238E27FC236}">
                <a16:creationId xmlns:a16="http://schemas.microsoft.com/office/drawing/2014/main" id="{E7A7CD63-7EC3-44F3-95D0-595C4019FF2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27754" y="4498925"/>
            <a:ext cx="5636107"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9338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2DEBA1A-5077-4E91-B881-59E66C07688B}"/>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254000" y="254000"/>
            <a:ext cx="11684000" cy="6350000"/>
          </a:xfrm>
          <a:prstGeom prst="rect">
            <a:avLst/>
          </a:prstGeom>
        </p:spPr>
      </p:pic>
    </p:spTree>
    <p:extLst>
      <p:ext uri="{BB962C8B-B14F-4D97-AF65-F5344CB8AC3E}">
        <p14:creationId xmlns:p14="http://schemas.microsoft.com/office/powerpoint/2010/main" val="157161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6000"/>
                <a:shade val="99000"/>
                <a:satMod val="140000"/>
              </a:schemeClr>
            </a:gs>
            <a:gs pos="65000">
              <a:schemeClr val="bg1">
                <a:tint val="100000"/>
                <a:shade val="80000"/>
                <a:satMod val="130000"/>
              </a:schemeClr>
            </a:gs>
            <a:gs pos="100000">
              <a:schemeClr val="bg1">
                <a:tint val="100000"/>
                <a:shade val="48000"/>
                <a:satMod val="120000"/>
              </a:schemeClr>
            </a:gs>
          </a:gsLst>
          <a:lin ang="16200000" scaled="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0" name="Straight Connector 9">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8C6E698C-8155-4B8B-BDC9-B7299772B5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C9FFD3D-2D5B-4330-B175-8E86A63A1B74}"/>
              </a:ext>
            </a:extLst>
          </p:cNvPr>
          <p:cNvSpPr>
            <a:spLocks noGrp="1"/>
          </p:cNvSpPr>
          <p:nvPr>
            <p:ph type="title"/>
          </p:nvPr>
        </p:nvSpPr>
        <p:spPr>
          <a:xfrm>
            <a:off x="965201" y="643467"/>
            <a:ext cx="6255026" cy="5054008"/>
          </a:xfrm>
        </p:spPr>
        <p:txBody>
          <a:bodyPr vert="horz" lIns="91440" tIns="45720" rIns="91440" bIns="45720" rtlCol="0" anchor="ctr">
            <a:normAutofit/>
          </a:bodyPr>
          <a:lstStyle/>
          <a:p>
            <a:pPr algn="r"/>
            <a:r>
              <a:rPr lang="en-US" sz="8000" kern="1200" spc="-50" baseline="0">
                <a:solidFill>
                  <a:schemeClr val="tx1">
                    <a:lumMod val="85000"/>
                    <a:lumOff val="15000"/>
                  </a:schemeClr>
                </a:solidFill>
                <a:latin typeface="+mj-lt"/>
                <a:ea typeface="+mj-ea"/>
                <a:cs typeface="+mj-cs"/>
              </a:rPr>
              <a:t>Who is Paul? </a:t>
            </a:r>
          </a:p>
        </p:txBody>
      </p:sp>
      <p:cxnSp>
        <p:nvCxnSpPr>
          <p:cNvPr id="14" name="Straight Connector 13">
            <a:extLst>
              <a:ext uri="{FF2B5EF4-FFF2-40B4-BE49-F238E27FC236}">
                <a16:creationId xmlns:a16="http://schemas.microsoft.com/office/drawing/2014/main" id="{09525C9A-1972-4836-BA7A-706C946EF4D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4656" y="1391367"/>
            <a:ext cx="0" cy="3558208"/>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B624C8D3-B9AD-4F4F-8554-4EAF3724DB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004910186"/>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57AD8F5-CAE3-4ED9-98F3-BE82AA193CCD}"/>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254000" y="254000"/>
            <a:ext cx="11684000" cy="6350000"/>
          </a:xfrm>
          <a:prstGeom prst="rect">
            <a:avLst/>
          </a:prstGeom>
        </p:spPr>
      </p:pic>
    </p:spTree>
    <p:extLst>
      <p:ext uri="{BB962C8B-B14F-4D97-AF65-F5344CB8AC3E}">
        <p14:creationId xmlns:p14="http://schemas.microsoft.com/office/powerpoint/2010/main" val="15785334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E844E128-FF69-4E9F-8327-6B504B3C5A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1219198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C80338B7-AD19-47EA-BE3F-A08F41D189C0}"/>
              </a:ext>
            </a:extLst>
          </p:cNvPr>
          <p:cNvSpPr>
            <a:spLocks noGrp="1"/>
          </p:cNvSpPr>
          <p:nvPr>
            <p:ph type="title"/>
          </p:nvPr>
        </p:nvSpPr>
        <p:spPr>
          <a:xfrm>
            <a:off x="643467" y="516835"/>
            <a:ext cx="3448259" cy="1666501"/>
          </a:xfrm>
        </p:spPr>
        <p:txBody>
          <a:bodyPr>
            <a:normAutofit/>
          </a:bodyPr>
          <a:lstStyle/>
          <a:p>
            <a:r>
              <a:rPr lang="en-US" sz="4000" dirty="0">
                <a:solidFill>
                  <a:srgbClr val="FFFFFF"/>
                </a:solidFill>
              </a:rPr>
              <a:t>The Life of Paul </a:t>
            </a:r>
          </a:p>
        </p:txBody>
      </p:sp>
      <p:cxnSp>
        <p:nvCxnSpPr>
          <p:cNvPr id="30" name="Straight Connector 29">
            <a:extLst>
              <a:ext uri="{FF2B5EF4-FFF2-40B4-BE49-F238E27FC236}">
                <a16:creationId xmlns:a16="http://schemas.microsoft.com/office/drawing/2014/main" id="{055CEADF-09EA-423C-8C45-F94AF44D5A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686" y="2353592"/>
            <a:ext cx="329184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473661C-F859-4169-B36E-82A61A68E7E3}"/>
              </a:ext>
            </a:extLst>
          </p:cNvPr>
          <p:cNvSpPr>
            <a:spLocks noGrp="1"/>
          </p:cNvSpPr>
          <p:nvPr>
            <p:ph idx="1"/>
          </p:nvPr>
        </p:nvSpPr>
        <p:spPr>
          <a:xfrm>
            <a:off x="643467" y="2546224"/>
            <a:ext cx="3448259" cy="3342747"/>
          </a:xfrm>
        </p:spPr>
        <p:txBody>
          <a:bodyPr>
            <a:normAutofit fontScale="92500" lnSpcReduction="20000"/>
          </a:bodyPr>
          <a:lstStyle/>
          <a:p>
            <a:r>
              <a:rPr lang="en-US" sz="3200" b="1" dirty="0">
                <a:solidFill>
                  <a:srgbClr val="FFFFFF"/>
                </a:solidFill>
              </a:rPr>
              <a:t>Birth and Upbringing </a:t>
            </a:r>
          </a:p>
          <a:p>
            <a:pPr lvl="1"/>
            <a:r>
              <a:rPr lang="en-US" sz="3200" dirty="0">
                <a:solidFill>
                  <a:srgbClr val="FFFFFF"/>
                </a:solidFill>
              </a:rPr>
              <a:t>Born in 5-10 CE</a:t>
            </a:r>
          </a:p>
          <a:p>
            <a:pPr lvl="1"/>
            <a:r>
              <a:rPr lang="en-US" sz="3200" dirty="0">
                <a:solidFill>
                  <a:srgbClr val="FFFFFF"/>
                </a:solidFill>
              </a:rPr>
              <a:t>His Name  </a:t>
            </a:r>
          </a:p>
          <a:p>
            <a:pPr lvl="1"/>
            <a:r>
              <a:rPr lang="en-US" sz="3200" dirty="0">
                <a:solidFill>
                  <a:srgbClr val="FFFFFF"/>
                </a:solidFill>
              </a:rPr>
              <a:t>Place of Birth </a:t>
            </a:r>
          </a:p>
          <a:p>
            <a:pPr lvl="1"/>
            <a:r>
              <a:rPr lang="en-US" sz="3200" dirty="0">
                <a:solidFill>
                  <a:srgbClr val="FFFFFF"/>
                </a:solidFill>
              </a:rPr>
              <a:t>Citizenship </a:t>
            </a:r>
          </a:p>
          <a:p>
            <a:pPr lvl="1"/>
            <a:r>
              <a:rPr lang="en-US" sz="3200" dirty="0">
                <a:solidFill>
                  <a:srgbClr val="FFFFFF"/>
                </a:solidFill>
              </a:rPr>
              <a:t>Education </a:t>
            </a:r>
          </a:p>
          <a:p>
            <a:pPr lvl="1"/>
            <a:r>
              <a:rPr lang="en-US" sz="3200" dirty="0">
                <a:solidFill>
                  <a:srgbClr val="FFFFFF"/>
                </a:solidFill>
              </a:rPr>
              <a:t>Trade</a:t>
            </a:r>
          </a:p>
        </p:txBody>
      </p:sp>
      <p:pic>
        <p:nvPicPr>
          <p:cNvPr id="9" name="Picture 8" descr="A picture containing text, map&#10;&#10;Description automatically generated">
            <a:extLst>
              <a:ext uri="{FF2B5EF4-FFF2-40B4-BE49-F238E27FC236}">
                <a16:creationId xmlns:a16="http://schemas.microsoft.com/office/drawing/2014/main" id="{DC3679AF-079B-4E97-846B-F115845C4D64}"/>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0024" r="19035" b="3"/>
          <a:stretch/>
        </p:blipFill>
        <p:spPr>
          <a:xfrm>
            <a:off x="4654296" y="10"/>
            <a:ext cx="7537703" cy="6857990"/>
          </a:xfrm>
          <a:prstGeom prst="rect">
            <a:avLst/>
          </a:prstGeom>
        </p:spPr>
      </p:pic>
    </p:spTree>
    <p:extLst>
      <p:ext uri="{BB962C8B-B14F-4D97-AF65-F5344CB8AC3E}">
        <p14:creationId xmlns:p14="http://schemas.microsoft.com/office/powerpoint/2010/main" val="2953195650"/>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20">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32" name="Straight Connector 22">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33" name="Rectangle 24">
            <a:extLst>
              <a:ext uri="{FF2B5EF4-FFF2-40B4-BE49-F238E27FC236}">
                <a16:creationId xmlns:a16="http://schemas.microsoft.com/office/drawing/2014/main" id="{B4D0E555-16F6-44D0-BF56-AF5FF5BDE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
        <p:nvSpPr>
          <p:cNvPr id="34" name="Rectangle 26">
            <a:extLst>
              <a:ext uri="{FF2B5EF4-FFF2-40B4-BE49-F238E27FC236}">
                <a16:creationId xmlns:a16="http://schemas.microsoft.com/office/drawing/2014/main" id="{8117041D-1A7B-4ECA-AB68-3CFDB6726B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6220" y="0"/>
            <a:ext cx="4641314" cy="6858000"/>
          </a:xfrm>
          <a:prstGeom prst="rect">
            <a:avLst/>
          </a:prstGeom>
          <a:solidFill>
            <a:srgbClr val="7B6748"/>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8D968F73-8E43-4E16-8140-129B2CDDE721}"/>
              </a:ext>
            </a:extLst>
          </p:cNvPr>
          <p:cNvSpPr>
            <a:spLocks noGrp="1"/>
          </p:cNvSpPr>
          <p:nvPr>
            <p:ph type="title"/>
          </p:nvPr>
        </p:nvSpPr>
        <p:spPr>
          <a:xfrm>
            <a:off x="435869" y="640080"/>
            <a:ext cx="3659246" cy="2862699"/>
          </a:xfrm>
        </p:spPr>
        <p:txBody>
          <a:bodyPr vert="horz" lIns="91440" tIns="45720" rIns="91440" bIns="45720" rtlCol="0" anchor="b">
            <a:normAutofit/>
          </a:bodyPr>
          <a:lstStyle/>
          <a:p>
            <a:r>
              <a:rPr lang="en-US" sz="4400" kern="1200" spc="-50" baseline="0">
                <a:solidFill>
                  <a:srgbClr val="FFFFFF"/>
                </a:solidFill>
                <a:latin typeface="+mj-lt"/>
                <a:ea typeface="+mj-ea"/>
                <a:cs typeface="+mj-cs"/>
              </a:rPr>
              <a:t>Life Before Christ </a:t>
            </a:r>
          </a:p>
        </p:txBody>
      </p:sp>
      <p:cxnSp>
        <p:nvCxnSpPr>
          <p:cNvPr id="35" name="Straight Connector 28">
            <a:extLst>
              <a:ext uri="{FF2B5EF4-FFF2-40B4-BE49-F238E27FC236}">
                <a16:creationId xmlns:a16="http://schemas.microsoft.com/office/drawing/2014/main" id="{ABCD2462-4C1E-401A-AC2D-F799A138B24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3852" y="3663649"/>
            <a:ext cx="33832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5" name="Picture 4" descr="A group of people standing in front of a building&#10;&#10;Description automatically generated">
            <a:extLst>
              <a:ext uri="{FF2B5EF4-FFF2-40B4-BE49-F238E27FC236}">
                <a16:creationId xmlns:a16="http://schemas.microsoft.com/office/drawing/2014/main" id="{52367906-2DA2-4C11-8BC7-BC6AF3F20E1F}"/>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282335" y="960902"/>
            <a:ext cx="6275667" cy="4936196"/>
          </a:xfrm>
          <a:prstGeom prst="rect">
            <a:avLst/>
          </a:prstGeom>
        </p:spPr>
      </p:pic>
    </p:spTree>
    <p:extLst>
      <p:ext uri="{BB962C8B-B14F-4D97-AF65-F5344CB8AC3E}">
        <p14:creationId xmlns:p14="http://schemas.microsoft.com/office/powerpoint/2010/main" val="3924860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6000"/>
                <a:shade val="99000"/>
                <a:satMod val="140000"/>
              </a:schemeClr>
            </a:gs>
            <a:gs pos="65000">
              <a:schemeClr val="bg1">
                <a:tint val="100000"/>
                <a:shade val="80000"/>
                <a:satMod val="130000"/>
              </a:schemeClr>
            </a:gs>
            <a:gs pos="100000">
              <a:schemeClr val="bg1">
                <a:tint val="100000"/>
                <a:shade val="48000"/>
                <a:satMod val="120000"/>
              </a:schemeClr>
            </a:gs>
          </a:gsLst>
          <a:lin ang="16200000" scaled="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0" name="Straight Connector 9">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8C6E698C-8155-4B8B-BDC9-B7299772B5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DF80B8-7121-4CC6-A6CE-76C9B7E28790}"/>
              </a:ext>
            </a:extLst>
          </p:cNvPr>
          <p:cNvSpPr>
            <a:spLocks noGrp="1"/>
          </p:cNvSpPr>
          <p:nvPr>
            <p:ph type="title"/>
          </p:nvPr>
        </p:nvSpPr>
        <p:spPr>
          <a:xfrm>
            <a:off x="965201" y="643467"/>
            <a:ext cx="6255026" cy="5054008"/>
          </a:xfrm>
        </p:spPr>
        <p:txBody>
          <a:bodyPr vert="horz" lIns="91440" tIns="45720" rIns="91440" bIns="45720" rtlCol="0" anchor="ctr">
            <a:normAutofit/>
          </a:bodyPr>
          <a:lstStyle/>
          <a:p>
            <a:pPr algn="r"/>
            <a:r>
              <a:rPr lang="en-US" sz="8000" kern="1200" spc="-50" baseline="0">
                <a:solidFill>
                  <a:schemeClr val="tx1">
                    <a:lumMod val="85000"/>
                    <a:lumOff val="15000"/>
                  </a:schemeClr>
                </a:solidFill>
                <a:latin typeface="+mj-lt"/>
                <a:ea typeface="+mj-ea"/>
                <a:cs typeface="+mj-cs"/>
              </a:rPr>
              <a:t>Did Paul Know Jesus? </a:t>
            </a:r>
          </a:p>
        </p:txBody>
      </p:sp>
      <p:sp>
        <p:nvSpPr>
          <p:cNvPr id="3" name="Content Placeholder 2">
            <a:extLst>
              <a:ext uri="{FF2B5EF4-FFF2-40B4-BE49-F238E27FC236}">
                <a16:creationId xmlns:a16="http://schemas.microsoft.com/office/drawing/2014/main" id="{AB043D62-4E8B-4F16-8B0E-A3D2916EF50F}"/>
              </a:ext>
            </a:extLst>
          </p:cNvPr>
          <p:cNvSpPr>
            <a:spLocks noGrp="1"/>
          </p:cNvSpPr>
          <p:nvPr>
            <p:ph idx="1"/>
          </p:nvPr>
        </p:nvSpPr>
        <p:spPr>
          <a:xfrm>
            <a:off x="7870995" y="643467"/>
            <a:ext cx="3341488" cy="5054008"/>
          </a:xfrm>
        </p:spPr>
        <p:txBody>
          <a:bodyPr vert="horz" lIns="91440" tIns="45720" rIns="91440" bIns="45720" rtlCol="0" anchor="ctr">
            <a:normAutofit/>
          </a:bodyPr>
          <a:lstStyle/>
          <a:p>
            <a:pPr marL="0" indent="0">
              <a:buNone/>
            </a:pPr>
            <a:r>
              <a:rPr lang="en-US" sz="7200" kern="1200" cap="all" spc="200" baseline="0" dirty="0">
                <a:solidFill>
                  <a:schemeClr val="tx1"/>
                </a:solidFill>
                <a:latin typeface="+mn-lt"/>
                <a:ea typeface="+mn-ea"/>
                <a:cs typeface="+mn-cs"/>
              </a:rPr>
              <a:t>Yes and No!</a:t>
            </a:r>
          </a:p>
        </p:txBody>
      </p:sp>
      <p:cxnSp>
        <p:nvCxnSpPr>
          <p:cNvPr id="14" name="Straight Connector 13">
            <a:extLst>
              <a:ext uri="{FF2B5EF4-FFF2-40B4-BE49-F238E27FC236}">
                <a16:creationId xmlns:a16="http://schemas.microsoft.com/office/drawing/2014/main" id="{09525C9A-1972-4836-BA7A-706C946EF4D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4656" y="1391367"/>
            <a:ext cx="0" cy="3558208"/>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B624C8D3-B9AD-4F4F-8554-4EAF3724DB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470716473"/>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7" name="Straight Connector 16">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6482F060-A4AF-4E0B-B364-7C6BA4AE9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6220" y="0"/>
            <a:ext cx="464131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0D6212D0-A661-4C12-AAC4-98C93206B5E4}"/>
              </a:ext>
            </a:extLst>
          </p:cNvPr>
          <p:cNvSpPr>
            <a:spLocks noGrp="1"/>
          </p:cNvSpPr>
          <p:nvPr>
            <p:ph type="title"/>
          </p:nvPr>
        </p:nvSpPr>
        <p:spPr>
          <a:xfrm>
            <a:off x="484814" y="640080"/>
            <a:ext cx="3659246" cy="2850319"/>
          </a:xfrm>
        </p:spPr>
        <p:txBody>
          <a:bodyPr vert="horz" lIns="91440" tIns="45720" rIns="91440" bIns="45720" rtlCol="0" anchor="b">
            <a:normAutofit/>
          </a:bodyPr>
          <a:lstStyle/>
          <a:p>
            <a:r>
              <a:rPr lang="en-US" sz="5400" kern="1200" spc="-50" baseline="0">
                <a:solidFill>
                  <a:srgbClr val="FFFFFF"/>
                </a:solidFill>
                <a:latin typeface="+mj-lt"/>
                <a:ea typeface="+mj-ea"/>
                <a:cs typeface="+mj-cs"/>
              </a:rPr>
              <a:t>Paul’s life Changes forever</a:t>
            </a:r>
          </a:p>
        </p:txBody>
      </p:sp>
      <p:cxnSp>
        <p:nvCxnSpPr>
          <p:cNvPr id="21" name="Straight Connector 20">
            <a:extLst>
              <a:ext uri="{FF2B5EF4-FFF2-40B4-BE49-F238E27FC236}">
                <a16:creationId xmlns:a16="http://schemas.microsoft.com/office/drawing/2014/main" id="{B9EB6DAA-2F0C-43D5-A577-15D5D2C4E3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2797" y="3651268"/>
            <a:ext cx="33832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5" name="Content Placeholder 4" descr="A picture containing laying, dog, brown, sitting&#10;&#10;Description automatically generated">
            <a:extLst>
              <a:ext uri="{FF2B5EF4-FFF2-40B4-BE49-F238E27FC236}">
                <a16:creationId xmlns:a16="http://schemas.microsoft.com/office/drawing/2014/main" id="{C400B545-C05F-4919-B8AB-D818B0676FB7}"/>
              </a:ext>
            </a:extLst>
          </p:cNvPr>
          <p:cNvPicPr>
            <a:picLocks noGrp="1" noChangeAspect="1"/>
          </p:cNvPicPr>
          <p:nvPr>
            <p:ph idx="1"/>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26718"/>
          <a:stretch/>
        </p:blipFill>
        <p:spPr>
          <a:xfrm>
            <a:off x="4635095" y="10"/>
            <a:ext cx="7556889" cy="6857990"/>
          </a:xfrm>
          <a:prstGeom prst="rect">
            <a:avLst/>
          </a:prstGeom>
        </p:spPr>
      </p:pic>
    </p:spTree>
    <p:extLst>
      <p:ext uri="{BB962C8B-B14F-4D97-AF65-F5344CB8AC3E}">
        <p14:creationId xmlns:p14="http://schemas.microsoft.com/office/powerpoint/2010/main" val="2688962447"/>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2" name="Straight Connector 11">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6482F060-A4AF-4E0B-B364-7C6BA4AE9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6220" y="0"/>
            <a:ext cx="464131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07644930-2DAE-4591-937E-F9100B58A9C1}"/>
              </a:ext>
            </a:extLst>
          </p:cNvPr>
          <p:cNvSpPr>
            <a:spLocks noGrp="1"/>
          </p:cNvSpPr>
          <p:nvPr>
            <p:ph type="title"/>
          </p:nvPr>
        </p:nvSpPr>
        <p:spPr>
          <a:xfrm>
            <a:off x="484814" y="640080"/>
            <a:ext cx="3659246" cy="2850319"/>
          </a:xfrm>
        </p:spPr>
        <p:txBody>
          <a:bodyPr vert="horz" lIns="91440" tIns="45720" rIns="91440" bIns="45720" rtlCol="0" anchor="b">
            <a:normAutofit/>
          </a:bodyPr>
          <a:lstStyle/>
          <a:p>
            <a:r>
              <a:rPr lang="en-US" sz="5400" kern="1200" spc="-50" baseline="0">
                <a:solidFill>
                  <a:srgbClr val="FFFFFF"/>
                </a:solidFill>
                <a:latin typeface="+mj-lt"/>
                <a:ea typeface="+mj-ea"/>
                <a:cs typeface="+mj-cs"/>
              </a:rPr>
              <a:t>In Between years </a:t>
            </a:r>
          </a:p>
        </p:txBody>
      </p:sp>
      <p:cxnSp>
        <p:nvCxnSpPr>
          <p:cNvPr id="16" name="Straight Connector 15">
            <a:extLst>
              <a:ext uri="{FF2B5EF4-FFF2-40B4-BE49-F238E27FC236}">
                <a16:creationId xmlns:a16="http://schemas.microsoft.com/office/drawing/2014/main" id="{B9EB6DAA-2F0C-43D5-A577-15D5D2C4E3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2797" y="3651268"/>
            <a:ext cx="33832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5" name="Content Placeholder 4" descr="A picture containing text, map&#10;&#10;Description automatically generated">
            <a:extLst>
              <a:ext uri="{FF2B5EF4-FFF2-40B4-BE49-F238E27FC236}">
                <a16:creationId xmlns:a16="http://schemas.microsoft.com/office/drawing/2014/main" id="{72E58163-D425-445F-82DA-30502D3CCC97}"/>
              </a:ext>
            </a:extLst>
          </p:cNvPr>
          <p:cNvPicPr>
            <a:picLocks noGrp="1" noChangeAspect="1"/>
          </p:cNvPicPr>
          <p:nvPr>
            <p:ph idx="1"/>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818" r="-1" b="-1"/>
          <a:stretch/>
        </p:blipFill>
        <p:spPr>
          <a:xfrm>
            <a:off x="4635095" y="10"/>
            <a:ext cx="7556889" cy="6857990"/>
          </a:xfrm>
          <a:prstGeom prst="rect">
            <a:avLst/>
          </a:prstGeom>
        </p:spPr>
      </p:pic>
    </p:spTree>
    <p:extLst>
      <p:ext uri="{BB962C8B-B14F-4D97-AF65-F5344CB8AC3E}">
        <p14:creationId xmlns:p14="http://schemas.microsoft.com/office/powerpoint/2010/main" val="518862832"/>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 name="Rectangle 90">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93" name="Straight Connector 92">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95" name="Rectangle 94">
            <a:extLst>
              <a:ext uri="{FF2B5EF4-FFF2-40B4-BE49-F238E27FC236}">
                <a16:creationId xmlns:a16="http://schemas.microsoft.com/office/drawing/2014/main" id="{548B4202-DCD5-4F8C-B481-743A989A9D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3854E7-AEA3-4270-9C12-E7F12CB36676}"/>
              </a:ext>
            </a:extLst>
          </p:cNvPr>
          <p:cNvSpPr>
            <a:spLocks noGrp="1"/>
          </p:cNvSpPr>
          <p:nvPr>
            <p:ph type="title"/>
          </p:nvPr>
        </p:nvSpPr>
        <p:spPr>
          <a:xfrm>
            <a:off x="633999" y="4550230"/>
            <a:ext cx="10909073" cy="957902"/>
          </a:xfrm>
        </p:spPr>
        <p:txBody>
          <a:bodyPr vert="horz" lIns="91440" tIns="45720" rIns="91440" bIns="45720" rtlCol="0" anchor="b">
            <a:normAutofit/>
          </a:bodyPr>
          <a:lstStyle/>
          <a:p>
            <a:r>
              <a:rPr lang="en-US" sz="6000" kern="1200" spc="-50" baseline="0">
                <a:solidFill>
                  <a:schemeClr val="tx1">
                    <a:lumMod val="85000"/>
                    <a:lumOff val="15000"/>
                  </a:schemeClr>
                </a:solidFill>
                <a:latin typeface="+mj-lt"/>
                <a:ea typeface="+mj-ea"/>
                <a:cs typeface="+mj-cs"/>
              </a:rPr>
              <a:t>Paul’s World Then and Now </a:t>
            </a:r>
          </a:p>
        </p:txBody>
      </p:sp>
      <p:pic>
        <p:nvPicPr>
          <p:cNvPr id="16" name="Picture 15" descr="A close up of a map&#10;&#10;Description automatically generated">
            <a:extLst>
              <a:ext uri="{FF2B5EF4-FFF2-40B4-BE49-F238E27FC236}">
                <a16:creationId xmlns:a16="http://schemas.microsoft.com/office/drawing/2014/main" id="{54533733-A949-4A9A-B64F-7042AA57AB1A}"/>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8059" r="12010" b="-3"/>
          <a:stretch/>
        </p:blipFill>
        <p:spPr>
          <a:xfrm>
            <a:off x="-1" y="-2"/>
            <a:ext cx="6050281" cy="4242816"/>
          </a:xfrm>
          <a:prstGeom prst="rect">
            <a:avLst/>
          </a:prstGeom>
        </p:spPr>
      </p:pic>
      <p:pic>
        <p:nvPicPr>
          <p:cNvPr id="13" name="Content Placeholder 12" descr="A picture containing text, map&#10;&#10;Description automatically generated">
            <a:extLst>
              <a:ext uri="{FF2B5EF4-FFF2-40B4-BE49-F238E27FC236}">
                <a16:creationId xmlns:a16="http://schemas.microsoft.com/office/drawing/2014/main" id="{6C14946F-B9B7-4149-8914-02077C66E567}"/>
              </a:ext>
            </a:extLst>
          </p:cNvPr>
          <p:cNvPicPr>
            <a:picLocks noChangeAspect="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r="2" b="18696"/>
          <a:stretch/>
        </p:blipFill>
        <p:spPr>
          <a:xfrm>
            <a:off x="6141720" y="2"/>
            <a:ext cx="6050279" cy="4242815"/>
          </a:xfrm>
          <a:prstGeom prst="rect">
            <a:avLst/>
          </a:prstGeom>
        </p:spPr>
      </p:pic>
      <p:cxnSp>
        <p:nvCxnSpPr>
          <p:cNvPr id="97" name="Straight Connector 96">
            <a:extLst>
              <a:ext uri="{FF2B5EF4-FFF2-40B4-BE49-F238E27FC236}">
                <a16:creationId xmlns:a16="http://schemas.microsoft.com/office/drawing/2014/main" id="{F7F57F6B-E621-4E40-A34D-2FE12902AA2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086" y="5645296"/>
            <a:ext cx="105156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99" name="Rectangle 98">
            <a:extLst>
              <a:ext uri="{FF2B5EF4-FFF2-40B4-BE49-F238E27FC236}">
                <a16:creationId xmlns:a16="http://schemas.microsoft.com/office/drawing/2014/main" id="{8EE702CF-91CE-4661-ACBF-3C8160D1B4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2259765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8F1372-6081-4410-9DF0-F29C98265B5C}"/>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254000" y="254000"/>
            <a:ext cx="11684000" cy="6350000"/>
          </a:xfrm>
          <a:prstGeom prst="rect">
            <a:avLst/>
          </a:prstGeom>
        </p:spPr>
      </p:pic>
    </p:spTree>
    <p:extLst>
      <p:ext uri="{BB962C8B-B14F-4D97-AF65-F5344CB8AC3E}">
        <p14:creationId xmlns:p14="http://schemas.microsoft.com/office/powerpoint/2010/main" val="2735567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648593"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Title 4">
            <a:extLst>
              <a:ext uri="{FF2B5EF4-FFF2-40B4-BE49-F238E27FC236}">
                <a16:creationId xmlns:a16="http://schemas.microsoft.com/office/drawing/2014/main" id="{540EB542-C72C-4729-8492-9F24D243CBDD}"/>
              </a:ext>
            </a:extLst>
          </p:cNvPr>
          <p:cNvSpPr>
            <a:spLocks noGrp="1"/>
          </p:cNvSpPr>
          <p:nvPr>
            <p:ph type="title"/>
          </p:nvPr>
        </p:nvSpPr>
        <p:spPr>
          <a:xfrm>
            <a:off x="492369" y="605896"/>
            <a:ext cx="3642309" cy="5646208"/>
          </a:xfrm>
        </p:spPr>
        <p:txBody>
          <a:bodyPr vert="horz" lIns="91440" tIns="45720" rIns="91440" bIns="45720" rtlCol="0" anchor="ctr">
            <a:normAutofit/>
          </a:bodyPr>
          <a:lstStyle/>
          <a:p>
            <a:br>
              <a:rPr lang="en-US" sz="4400" b="1" kern="1200" spc="-50" baseline="0" dirty="0">
                <a:solidFill>
                  <a:srgbClr val="FFFFFF"/>
                </a:solidFill>
                <a:latin typeface="+mj-lt"/>
                <a:ea typeface="+mj-ea"/>
                <a:cs typeface="+mj-cs"/>
              </a:rPr>
            </a:br>
            <a:br>
              <a:rPr lang="en-US" sz="4400" kern="1200" spc="-50" baseline="0" dirty="0">
                <a:solidFill>
                  <a:srgbClr val="FFFFFF"/>
                </a:solidFill>
                <a:latin typeface="+mj-lt"/>
                <a:ea typeface="+mj-ea"/>
                <a:cs typeface="+mj-cs"/>
              </a:rPr>
            </a:br>
            <a:br>
              <a:rPr lang="en-US" sz="4400" kern="1200" spc="-50" baseline="0" dirty="0">
                <a:solidFill>
                  <a:srgbClr val="FFFFFF"/>
                </a:solidFill>
                <a:latin typeface="+mj-lt"/>
                <a:ea typeface="+mj-ea"/>
                <a:cs typeface="+mj-cs"/>
              </a:rPr>
            </a:br>
            <a:endParaRPr lang="en-US" sz="4400" kern="1200" spc="-50" baseline="0" dirty="0">
              <a:solidFill>
                <a:srgbClr val="FFFFFF"/>
              </a:solidFill>
              <a:latin typeface="+mj-lt"/>
              <a:ea typeface="+mj-ea"/>
              <a:cs typeface="+mj-cs"/>
            </a:endParaRPr>
          </a:p>
        </p:txBody>
      </p:sp>
      <p:sp>
        <p:nvSpPr>
          <p:cNvPr id="11" name="Content Placeholder 10">
            <a:extLst>
              <a:ext uri="{FF2B5EF4-FFF2-40B4-BE49-F238E27FC236}">
                <a16:creationId xmlns:a16="http://schemas.microsoft.com/office/drawing/2014/main" id="{1DE345CC-BA82-45FE-9A53-6D7BE6709FB6}"/>
              </a:ext>
            </a:extLst>
          </p:cNvPr>
          <p:cNvSpPr>
            <a:spLocks noGrp="1"/>
          </p:cNvSpPr>
          <p:nvPr>
            <p:ph idx="1"/>
          </p:nvPr>
        </p:nvSpPr>
        <p:spPr>
          <a:xfrm>
            <a:off x="5231958" y="605896"/>
            <a:ext cx="5923721" cy="5646208"/>
          </a:xfrm>
        </p:spPr>
        <p:txBody>
          <a:bodyPr anchor="ctr">
            <a:normAutofit/>
          </a:bodyPr>
          <a:lstStyle/>
          <a:p>
            <a:r>
              <a:rPr lang="en-US" sz="2400" spc="-50" dirty="0"/>
              <a:t>Although Paul continued to regard himself as a loyal Jew and Pharisee after his encounter with the risen Christ, he does seem to have changed his thinking about some matters.</a:t>
            </a:r>
          </a:p>
          <a:p>
            <a:br>
              <a:rPr lang="en-US" sz="2400" spc="-50" dirty="0"/>
            </a:br>
            <a:r>
              <a:rPr lang="en-US" sz="2400" i="1" spc="-50" dirty="0"/>
              <a:t>Jesus</a:t>
            </a:r>
            <a:br>
              <a:rPr lang="en-US" sz="2400" i="1" dirty="0"/>
            </a:br>
            <a:r>
              <a:rPr lang="en-US" sz="2400" spc="-50" dirty="0"/>
              <a:t>new age</a:t>
            </a:r>
            <a:br>
              <a:rPr lang="en-US" sz="2400" spc="-50" dirty="0"/>
            </a:br>
            <a:r>
              <a:rPr lang="en-US" sz="2400" i="1" spc="-50" dirty="0"/>
              <a:t>The cross</a:t>
            </a:r>
            <a:endParaRPr lang="en-US" sz="2400" dirty="0"/>
          </a:p>
        </p:txBody>
      </p:sp>
      <p:sp>
        <p:nvSpPr>
          <p:cNvPr id="13" name="Rectangle 12">
            <a:extLst>
              <a:ext uri="{FF2B5EF4-FFF2-40B4-BE49-F238E27FC236}">
                <a16:creationId xmlns:a16="http://schemas.microsoft.com/office/drawing/2014/main" id="{731C1B64-4999-4642-9B3A-50FB40649841}"/>
              </a:ext>
            </a:extLst>
          </p:cNvPr>
          <p:cNvSpPr/>
          <p:nvPr/>
        </p:nvSpPr>
        <p:spPr>
          <a:xfrm>
            <a:off x="740217" y="1351508"/>
            <a:ext cx="3146612" cy="3477875"/>
          </a:xfrm>
          <a:prstGeom prst="rect">
            <a:avLst/>
          </a:prstGeom>
        </p:spPr>
        <p:txBody>
          <a:bodyPr wrap="square">
            <a:spAutoFit/>
          </a:bodyPr>
          <a:lstStyle/>
          <a:p>
            <a:pPr algn="ctr"/>
            <a:r>
              <a:rPr lang="en-US" b="1" spc="-50" dirty="0">
                <a:solidFill>
                  <a:srgbClr val="FFFFFF"/>
                </a:solidFill>
                <a:latin typeface="+mj-lt"/>
                <a:ea typeface="+mj-ea"/>
                <a:cs typeface="+mj-cs"/>
              </a:rPr>
              <a:t> </a:t>
            </a:r>
            <a:r>
              <a:rPr lang="en-US" sz="4400" b="1" spc="-50" dirty="0">
                <a:solidFill>
                  <a:srgbClr val="FFFFFF"/>
                </a:solidFill>
                <a:latin typeface="+mj-lt"/>
                <a:ea typeface="+mj-ea"/>
                <a:cs typeface="+mj-cs"/>
              </a:rPr>
              <a:t>Paul’s “Conversion”: A Change of Heart and Mind</a:t>
            </a:r>
            <a:endParaRPr lang="en-US" dirty="0"/>
          </a:p>
        </p:txBody>
      </p:sp>
    </p:spTree>
    <p:extLst>
      <p:ext uri="{BB962C8B-B14F-4D97-AF65-F5344CB8AC3E}">
        <p14:creationId xmlns:p14="http://schemas.microsoft.com/office/powerpoint/2010/main" val="27947614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0" name="Straight Connector 9">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8959661A-8550-42C2-9697-E3FFE0A97F3D}"/>
              </a:ext>
            </a:extLst>
          </p:cNvPr>
          <p:cNvSpPr>
            <a:spLocks noGrp="1"/>
          </p:cNvSpPr>
          <p:nvPr>
            <p:ph type="title"/>
          </p:nvPr>
        </p:nvSpPr>
        <p:spPr>
          <a:xfrm>
            <a:off x="1097280" y="758952"/>
            <a:ext cx="10058400" cy="3892168"/>
          </a:xfrm>
        </p:spPr>
        <p:txBody>
          <a:bodyPr vert="horz" lIns="91440" tIns="45720" rIns="91440" bIns="45720" rtlCol="0" anchor="b">
            <a:normAutofit/>
          </a:bodyPr>
          <a:lstStyle/>
          <a:p>
            <a:r>
              <a:rPr lang="en-US" sz="9600" kern="1200" spc="-50" baseline="0">
                <a:solidFill>
                  <a:srgbClr val="FFFFFF"/>
                </a:solidFill>
                <a:latin typeface="+mj-lt"/>
                <a:ea typeface="+mj-ea"/>
                <a:cs typeface="+mj-cs"/>
              </a:rPr>
              <a:t>Paul’s continues to Change his mind </a:t>
            </a:r>
          </a:p>
        </p:txBody>
      </p:sp>
      <p:sp>
        <p:nvSpPr>
          <p:cNvPr id="14" name="Rectangle 13">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1675881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3" name="Straight Connector 22">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2FDF0794-1B86-42B2-B8C7-F60123E638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4"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2AD7518-AC79-45AE-9B37-3A6BCFCDB910}"/>
              </a:ext>
            </a:extLst>
          </p:cNvPr>
          <p:cNvPicPr>
            <a:picLocks noChangeAspect="1"/>
          </p:cNvPicPr>
          <p:nvPr/>
        </p:nvPicPr>
        <p:blipFill rotWithShape="1">
          <a:blip r:embed="rId3"/>
          <a:srcRect t="15413"/>
          <a:stretch/>
        </p:blipFill>
        <p:spPr>
          <a:xfrm>
            <a:off x="20" y="10"/>
            <a:ext cx="12191980" cy="6857990"/>
          </a:xfrm>
          <a:prstGeom prst="rect">
            <a:avLst/>
          </a:prstGeom>
        </p:spPr>
      </p:pic>
      <p:sp>
        <p:nvSpPr>
          <p:cNvPr id="27" name="Rectangle 26">
            <a:extLst>
              <a:ext uri="{FF2B5EF4-FFF2-40B4-BE49-F238E27FC236}">
                <a16:creationId xmlns:a16="http://schemas.microsoft.com/office/drawing/2014/main" id="{C5373426-E26E-431D-959C-5DB96C0B62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1238442"/>
            <a:ext cx="3635926" cy="435575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401010F5-9FF5-4717-A855-24F3949740E7}"/>
              </a:ext>
            </a:extLst>
          </p:cNvPr>
          <p:cNvSpPr>
            <a:spLocks noGrp="1"/>
          </p:cNvSpPr>
          <p:nvPr>
            <p:ph type="title"/>
          </p:nvPr>
        </p:nvSpPr>
        <p:spPr>
          <a:xfrm>
            <a:off x="854277" y="1475234"/>
            <a:ext cx="3214307" cy="2901694"/>
          </a:xfrm>
        </p:spPr>
        <p:txBody>
          <a:bodyPr vert="horz" lIns="91440" tIns="45720" rIns="91440" bIns="45720" rtlCol="0" anchor="b">
            <a:normAutofit/>
          </a:bodyPr>
          <a:lstStyle/>
          <a:p>
            <a:r>
              <a:rPr lang="en-US" sz="4400" kern="1200" spc="-50" baseline="0" dirty="0">
                <a:solidFill>
                  <a:schemeClr val="tx1"/>
                </a:solidFill>
                <a:latin typeface="+mj-lt"/>
                <a:ea typeface="+mj-ea"/>
                <a:cs typeface="+mj-cs"/>
              </a:rPr>
              <a:t>Who is Paul? </a:t>
            </a:r>
          </a:p>
        </p:txBody>
      </p:sp>
      <p:cxnSp>
        <p:nvCxnSpPr>
          <p:cNvPr id="29" name="Straight Connector 28">
            <a:extLst>
              <a:ext uri="{FF2B5EF4-FFF2-40B4-BE49-F238E27FC236}">
                <a16:creationId xmlns:a16="http://schemas.microsoft.com/office/drawing/2014/main" id="{96D07482-83A3-4451-943C-B469610829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6950" y="4508519"/>
            <a:ext cx="31089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E239D8CC-16F4-4B2B-80F0-203C56D0D2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788406967"/>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609C7D4-C723-41A7-9F31-966DDD75163D}"/>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254000" y="254000"/>
            <a:ext cx="11684000" cy="6350000"/>
          </a:xfrm>
          <a:prstGeom prst="rect">
            <a:avLst/>
          </a:prstGeom>
        </p:spPr>
      </p:pic>
    </p:spTree>
    <p:extLst>
      <p:ext uri="{BB962C8B-B14F-4D97-AF65-F5344CB8AC3E}">
        <p14:creationId xmlns:p14="http://schemas.microsoft.com/office/powerpoint/2010/main" val="328704302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_PE_POLL_EMBED_ID" val="e674f8ec-5bb4-4825-868f-ae5b196216f9"/>
</p:tagLst>
</file>

<file path=ppt/tags/tag2.xml><?xml version="1.0" encoding="utf-8"?>
<p:tagLst xmlns:a="http://schemas.openxmlformats.org/drawingml/2006/main" xmlns:r="http://schemas.openxmlformats.org/officeDocument/2006/relationships" xmlns:p="http://schemas.openxmlformats.org/presentationml/2006/main">
  <p:tag name="__PE_POLL_EMBED_ID" val="573c56b1-1fda-492a-8d3b-09d267cb6178"/>
</p:tagLst>
</file>

<file path=ppt/tags/tag3.xml><?xml version="1.0" encoding="utf-8"?>
<p:tagLst xmlns:a="http://schemas.openxmlformats.org/drawingml/2006/main" xmlns:r="http://schemas.openxmlformats.org/officeDocument/2006/relationships" xmlns:p="http://schemas.openxmlformats.org/presentationml/2006/main">
  <p:tag name="__PE_POLL_EMBED_ID" val="6b9f7d04-96f5-484f-877e-500f2ef60720"/>
  <p:tag name="__PE_POLL_URL" val="True"/>
</p:tagLst>
</file>

<file path=ppt/tags/tag4.xml><?xml version="1.0" encoding="utf-8"?>
<p:tagLst xmlns:a="http://schemas.openxmlformats.org/drawingml/2006/main" xmlns:r="http://schemas.openxmlformats.org/officeDocument/2006/relationships" xmlns:p="http://schemas.openxmlformats.org/presentationml/2006/main">
  <p:tag name="__PE_POLL_EMBED_ID" val="6c0d51fe-7927-4acb-aae8-d4e32cded266"/>
</p:tagLst>
</file>

<file path=ppt/theme/theme1.xml><?xml version="1.0" encoding="utf-8"?>
<a:theme xmlns:a="http://schemas.openxmlformats.org/drawingml/2006/main" name="RetrospectVTI">
  <a:themeElements>
    <a:clrScheme name="">
      <a:dk1>
        <a:srgbClr val="000000"/>
      </a:dk1>
      <a:lt1>
        <a:srgbClr val="FFFFFF"/>
      </a:lt1>
      <a:dk2>
        <a:srgbClr val="412D24"/>
      </a:dk2>
      <a:lt2>
        <a:srgbClr val="E8E5E2"/>
      </a:lt2>
      <a:accent1>
        <a:srgbClr val="46B2B3"/>
      </a:accent1>
      <a:accent2>
        <a:srgbClr val="3B7FB1"/>
      </a:accent2>
      <a:accent3>
        <a:srgbClr val="4D5FC3"/>
      </a:accent3>
      <a:accent4>
        <a:srgbClr val="B13C3B"/>
      </a:accent4>
      <a:accent5>
        <a:srgbClr val="C37F4D"/>
      </a:accent5>
      <a:accent6>
        <a:srgbClr val="B19F3B"/>
      </a:accent6>
      <a:hlink>
        <a:srgbClr val="B7713D"/>
      </a:hlink>
      <a:folHlink>
        <a:srgbClr val="7F7F7F"/>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TotalTime>
  <Words>938</Words>
  <Application>Microsoft Office PowerPoint</Application>
  <PresentationFormat>Widescreen</PresentationFormat>
  <Paragraphs>122</Paragraphs>
  <Slides>15</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Calibri</vt:lpstr>
      <vt:lpstr>Calibri Light</vt:lpstr>
      <vt:lpstr>RetrospectVTI</vt:lpstr>
      <vt:lpstr>Paul </vt:lpstr>
      <vt:lpstr>PowerPoint Presentation</vt:lpstr>
      <vt:lpstr>Who is Paul? </vt:lpstr>
      <vt:lpstr>PowerPoint Presentation</vt:lpstr>
      <vt:lpstr>The Life of Paul </vt:lpstr>
      <vt:lpstr>Life Before Christ </vt:lpstr>
      <vt:lpstr>Did Paul Know Jesus? </vt:lpstr>
      <vt:lpstr>Paul’s life Changes forever</vt:lpstr>
      <vt:lpstr>In Between years </vt:lpstr>
      <vt:lpstr>Paul’s World Then and Now </vt:lpstr>
      <vt:lpstr>PowerPoint Presentation</vt:lpstr>
      <vt:lpstr>   </vt:lpstr>
      <vt:lpstr>Paul’s continues to Change his mind </vt:lpstr>
      <vt:lpstr>Who is Paul?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Paul</dc:title>
  <dc:creator>bruce gowe</dc:creator>
  <cp:lastModifiedBy>bruce gowe</cp:lastModifiedBy>
  <cp:revision>3</cp:revision>
  <dcterms:created xsi:type="dcterms:W3CDTF">2019-10-25T02:37:05Z</dcterms:created>
  <dcterms:modified xsi:type="dcterms:W3CDTF">2019-10-25T02:55:18Z</dcterms:modified>
</cp:coreProperties>
</file>