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9" d="100"/>
          <a:sy n="69" d="100"/>
        </p:scale>
        <p:origin x="55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F2DE1A-5479-4D09-B2F2-BC882FCE9AF1}" type="datetimeFigureOut">
              <a:rPr lang="en-US" smtClean="0"/>
              <a:t>9/17/2021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FE6493-503E-4714-A92C-8844119B0128}" type="slidenum">
              <a:rPr lang="en-US" smtClean="0"/>
              <a:t>‹#›</a:t>
            </a:fld>
            <a:endParaRPr lang="en-US"/>
          </a:p>
        </p:txBody>
      </p:sp>
    </p:spTree>
    <p:extLst>
      <p:ext uri="{BB962C8B-B14F-4D97-AF65-F5344CB8AC3E}">
        <p14:creationId xmlns:p14="http://schemas.microsoft.com/office/powerpoint/2010/main" val="2847579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Good morning and welcome all to this PowerPoint presentation. The presentation is about a research to determine how expectancy affects performance. Thank you for taking time out of your busy schedules to listen to this proposal. My name is </a:t>
            </a:r>
            <a:r>
              <a:rPr lang="en-US" sz="1800" dirty="0">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name</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and I hope that by the end of this presentation, both students and teachers will be able to understand different aspects of cognitive performance and expectancies. </a:t>
            </a:r>
          </a:p>
          <a:p>
            <a:endParaRPr lang="en-US" dirty="0"/>
          </a:p>
        </p:txBody>
      </p:sp>
      <p:sp>
        <p:nvSpPr>
          <p:cNvPr id="4" name="Slide Number Placeholder 3"/>
          <p:cNvSpPr>
            <a:spLocks noGrp="1"/>
          </p:cNvSpPr>
          <p:nvPr>
            <p:ph type="sldNum" sz="quarter" idx="5"/>
          </p:nvPr>
        </p:nvSpPr>
        <p:spPr/>
        <p:txBody>
          <a:bodyPr/>
          <a:lstStyle/>
          <a:p>
            <a:fld id="{41FE6493-503E-4714-A92C-8844119B0128}" type="slidenum">
              <a:rPr lang="en-US" smtClean="0"/>
              <a:t>1</a:t>
            </a:fld>
            <a:endParaRPr lang="en-US"/>
          </a:p>
        </p:txBody>
      </p:sp>
    </p:spTree>
    <p:extLst>
      <p:ext uri="{BB962C8B-B14F-4D97-AF65-F5344CB8AC3E}">
        <p14:creationId xmlns:p14="http://schemas.microsoft.com/office/powerpoint/2010/main" val="3102416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This presentation focuses on research done by (Rosenthal et al, 1966) to analyze the understanding of self-fulfilling prophesy. The author argues that self-fulfilling prophesy describes a certain way in which our expectations work. That is, if we expect certain things to work in a particular way, a person’s expectations will tend to make it that way. Therefore, whether or not self-fulfilling prophecies happen in a predictive way or not, some researches have shown that they may be a reality. Some of these researches will be viewed in later slides.</a:t>
            </a:r>
          </a:p>
          <a:p>
            <a:endParaRPr lang="en-US" dirty="0"/>
          </a:p>
        </p:txBody>
      </p:sp>
      <p:sp>
        <p:nvSpPr>
          <p:cNvPr id="4" name="Slide Number Placeholder 3"/>
          <p:cNvSpPr>
            <a:spLocks noGrp="1"/>
          </p:cNvSpPr>
          <p:nvPr>
            <p:ph type="sldNum" sz="quarter" idx="5"/>
          </p:nvPr>
        </p:nvSpPr>
        <p:spPr/>
        <p:txBody>
          <a:bodyPr/>
          <a:lstStyle/>
          <a:p>
            <a:fld id="{41FE6493-503E-4714-A92C-8844119B0128}" type="slidenum">
              <a:rPr lang="en-US" smtClean="0"/>
              <a:t>2</a:t>
            </a:fld>
            <a:endParaRPr lang="en-US"/>
          </a:p>
        </p:txBody>
      </p:sp>
    </p:spTree>
    <p:extLst>
      <p:ext uri="{BB962C8B-B14F-4D97-AF65-F5344CB8AC3E}">
        <p14:creationId xmlns:p14="http://schemas.microsoft.com/office/powerpoint/2010/main" val="1323242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Different people have different expectancies. Expectancy theory argues that a person will act or behave in a specific way because they are inclined or motivated to do so due to what they expect as a result of their choices. That is, expectancy in the beliefs of individuals will lead to the intended performance. Effective cognitive performance is determined by the cognitive skills possessed by an individual. Cognitive skills represent the basic skills needed to acquire knowledge, understand it, information management, and effective reasoning. The research question for this research was What are the effects of expectancy on performance. </a:t>
            </a:r>
          </a:p>
          <a:p>
            <a:endParaRPr lang="en-US" dirty="0"/>
          </a:p>
        </p:txBody>
      </p:sp>
      <p:sp>
        <p:nvSpPr>
          <p:cNvPr id="4" name="Slide Number Placeholder 3"/>
          <p:cNvSpPr>
            <a:spLocks noGrp="1"/>
          </p:cNvSpPr>
          <p:nvPr>
            <p:ph type="sldNum" sz="quarter" idx="5"/>
          </p:nvPr>
        </p:nvSpPr>
        <p:spPr/>
        <p:txBody>
          <a:bodyPr/>
          <a:lstStyle/>
          <a:p>
            <a:fld id="{41FE6493-503E-4714-A92C-8844119B0128}" type="slidenum">
              <a:rPr lang="en-US" smtClean="0"/>
              <a:t>3</a:t>
            </a:fld>
            <a:endParaRPr lang="en-US"/>
          </a:p>
        </p:txBody>
      </p:sp>
    </p:spTree>
    <p:extLst>
      <p:ext uri="{BB962C8B-B14F-4D97-AF65-F5344CB8AC3E}">
        <p14:creationId xmlns:p14="http://schemas.microsoft.com/office/powerpoint/2010/main" val="2069166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Cognitive performance can be tested using different methods. For example, the Montreal cognitive assessment, Mini-mental state exam, or the Mini-cog tests. However, this research utilized an intelligence tests known as TOGA. The Test of General ability was administered to different students. The school involved a non-verbal test to since reading were school-taught skills. Moreover, the teachers were told their students were being given the Harvard inflection acquisition, to determine how the teacher’s expectation would affect the performance of the students. The teachers were unknowingly participants in the research.</a:t>
            </a:r>
          </a:p>
          <a:p>
            <a:endParaRPr lang="en-US" dirty="0"/>
          </a:p>
        </p:txBody>
      </p:sp>
      <p:sp>
        <p:nvSpPr>
          <p:cNvPr id="4" name="Slide Number Placeholder 3"/>
          <p:cNvSpPr>
            <a:spLocks noGrp="1"/>
          </p:cNvSpPr>
          <p:nvPr>
            <p:ph type="sldNum" sz="quarter" idx="5"/>
          </p:nvPr>
        </p:nvSpPr>
        <p:spPr/>
        <p:txBody>
          <a:bodyPr/>
          <a:lstStyle/>
          <a:p>
            <a:fld id="{41FE6493-503E-4714-A92C-8844119B0128}" type="slidenum">
              <a:rPr lang="en-US" smtClean="0"/>
              <a:t>4</a:t>
            </a:fld>
            <a:endParaRPr lang="en-US"/>
          </a:p>
        </p:txBody>
      </p:sp>
    </p:spTree>
    <p:extLst>
      <p:ext uri="{BB962C8B-B14F-4D97-AF65-F5344CB8AC3E}">
        <p14:creationId xmlns:p14="http://schemas.microsoft.com/office/powerpoint/2010/main" val="4206034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results showed that the expectancy hypothesis works well in laboratory settings then in the real world. That is, expectancy has less effect on performance than previously thought. The results indicated these effects were non-existent in children. A research by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Watolla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et al, 2020) argues that expectations did not affect performance. However, the results showed that age mattered when it came to determining who were more susceptible to psychological reactions that were related with the expectancy tests. Another research by (</a:t>
            </a:r>
            <a:r>
              <a:rPr lang="en-US" sz="1800" dirty="0" err="1">
                <a:effectLst/>
                <a:latin typeface="Times New Roman" panose="02020603050405020304" pitchFamily="18" charset="0"/>
                <a:ea typeface="Calibri" panose="020F0502020204030204" pitchFamily="34" charset="0"/>
                <a:cs typeface="Times New Roman" panose="02020603050405020304" pitchFamily="18" charset="0"/>
              </a:rPr>
              <a:t>Tiraboschi</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et al, 2019) presented a lack of evidence that expectancy had any effect on attentional performance and the general cognitive process. </a:t>
            </a:r>
          </a:p>
          <a:p>
            <a:endParaRPr lang="en-US" dirty="0"/>
          </a:p>
        </p:txBody>
      </p:sp>
      <p:sp>
        <p:nvSpPr>
          <p:cNvPr id="4" name="Slide Number Placeholder 3"/>
          <p:cNvSpPr>
            <a:spLocks noGrp="1"/>
          </p:cNvSpPr>
          <p:nvPr>
            <p:ph type="sldNum" sz="quarter" idx="5"/>
          </p:nvPr>
        </p:nvSpPr>
        <p:spPr/>
        <p:txBody>
          <a:bodyPr/>
          <a:lstStyle/>
          <a:p>
            <a:fld id="{41FE6493-503E-4714-A92C-8844119B0128}" type="slidenum">
              <a:rPr lang="en-US" smtClean="0"/>
              <a:t>5</a:t>
            </a:fld>
            <a:endParaRPr lang="en-US"/>
          </a:p>
        </p:txBody>
      </p:sp>
    </p:spTree>
    <p:extLst>
      <p:ext uri="{BB962C8B-B14F-4D97-AF65-F5344CB8AC3E}">
        <p14:creationId xmlns:p14="http://schemas.microsoft.com/office/powerpoint/2010/main" val="3891870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However, the research by Rosenthal showed that expectancy affects performance. That when teachers expected that certain students would show great performance, they showed great performance on the tests. This was observed in younger children than the older ones since younger children are malleable, they have reputations that are less established, and they are easier to influence than others. Moreover, different teachers may have different ways of communicating regarding expectations of performance. </a:t>
            </a:r>
          </a:p>
          <a:p>
            <a:endParaRPr lang="en-US" dirty="0"/>
          </a:p>
        </p:txBody>
      </p:sp>
      <p:sp>
        <p:nvSpPr>
          <p:cNvPr id="4" name="Slide Number Placeholder 3"/>
          <p:cNvSpPr>
            <a:spLocks noGrp="1"/>
          </p:cNvSpPr>
          <p:nvPr>
            <p:ph type="sldNum" sz="quarter" idx="5"/>
          </p:nvPr>
        </p:nvSpPr>
        <p:spPr/>
        <p:txBody>
          <a:bodyPr/>
          <a:lstStyle/>
          <a:p>
            <a:fld id="{41FE6493-503E-4714-A92C-8844119B0128}" type="slidenum">
              <a:rPr lang="en-US" smtClean="0"/>
              <a:t>6</a:t>
            </a:fld>
            <a:endParaRPr lang="en-US"/>
          </a:p>
        </p:txBody>
      </p:sp>
    </p:spTree>
    <p:extLst>
      <p:ext uri="{BB962C8B-B14F-4D97-AF65-F5344CB8AC3E}">
        <p14:creationId xmlns:p14="http://schemas.microsoft.com/office/powerpoint/2010/main" val="815285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This last slide shows the credible sources that were used for research and to ensure successful presentation of this research. I hope the concepts of expectancy and the different factors expectancy, we will be able to understand how performance is affected. With all that said, thank you and have a nice day ahead.</a:t>
            </a:r>
          </a:p>
          <a:p>
            <a:endParaRPr lang="en-US" dirty="0"/>
          </a:p>
        </p:txBody>
      </p:sp>
      <p:sp>
        <p:nvSpPr>
          <p:cNvPr id="4" name="Slide Number Placeholder 3"/>
          <p:cNvSpPr>
            <a:spLocks noGrp="1"/>
          </p:cNvSpPr>
          <p:nvPr>
            <p:ph type="sldNum" sz="quarter" idx="5"/>
          </p:nvPr>
        </p:nvSpPr>
        <p:spPr/>
        <p:txBody>
          <a:bodyPr/>
          <a:lstStyle/>
          <a:p>
            <a:fld id="{41FE6493-503E-4714-A92C-8844119B0128}" type="slidenum">
              <a:rPr lang="en-US" smtClean="0"/>
              <a:t>7</a:t>
            </a:fld>
            <a:endParaRPr lang="en-US"/>
          </a:p>
        </p:txBody>
      </p:sp>
    </p:spTree>
    <p:extLst>
      <p:ext uri="{BB962C8B-B14F-4D97-AF65-F5344CB8AC3E}">
        <p14:creationId xmlns:p14="http://schemas.microsoft.com/office/powerpoint/2010/main" val="191992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B8839A3-893A-4F61-ADF6-2F49E8D5614E}" type="datetimeFigureOut">
              <a:rPr lang="en-US" smtClean="0"/>
              <a:t>9/17/2021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0F3E51-9972-4D68-9E15-99F495D06E0E}" type="slidenum">
              <a:rPr lang="en-US" smtClean="0"/>
              <a:t>‹#›</a:t>
            </a:fld>
            <a:endParaRPr lang="en-US"/>
          </a:p>
        </p:txBody>
      </p:sp>
    </p:spTree>
    <p:extLst>
      <p:ext uri="{BB962C8B-B14F-4D97-AF65-F5344CB8AC3E}">
        <p14:creationId xmlns:p14="http://schemas.microsoft.com/office/powerpoint/2010/main" val="655613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8839A3-893A-4F61-ADF6-2F49E8D5614E}" type="datetimeFigureOut">
              <a:rPr lang="en-US" smtClean="0"/>
              <a:t>9/17/2021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0F3E51-9972-4D68-9E15-99F495D06E0E}" type="slidenum">
              <a:rPr lang="en-US" smtClean="0"/>
              <a:t>‹#›</a:t>
            </a:fld>
            <a:endParaRPr lang="en-US"/>
          </a:p>
        </p:txBody>
      </p:sp>
    </p:spTree>
    <p:extLst>
      <p:ext uri="{BB962C8B-B14F-4D97-AF65-F5344CB8AC3E}">
        <p14:creationId xmlns:p14="http://schemas.microsoft.com/office/powerpoint/2010/main" val="912888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8839A3-893A-4F61-ADF6-2F49E8D5614E}" type="datetimeFigureOut">
              <a:rPr lang="en-US" smtClean="0"/>
              <a:t>9/17/2021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0F3E51-9972-4D68-9E15-99F495D06E0E}"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4327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8839A3-893A-4F61-ADF6-2F49E8D5614E}" type="datetimeFigureOut">
              <a:rPr lang="en-US" smtClean="0"/>
              <a:t>9/17/2021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0F3E51-9972-4D68-9E15-99F495D06E0E}" type="slidenum">
              <a:rPr lang="en-US" smtClean="0"/>
              <a:t>‹#›</a:t>
            </a:fld>
            <a:endParaRPr lang="en-US"/>
          </a:p>
        </p:txBody>
      </p:sp>
    </p:spTree>
    <p:extLst>
      <p:ext uri="{BB962C8B-B14F-4D97-AF65-F5344CB8AC3E}">
        <p14:creationId xmlns:p14="http://schemas.microsoft.com/office/powerpoint/2010/main" val="487268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8839A3-893A-4F61-ADF6-2F49E8D5614E}" type="datetimeFigureOut">
              <a:rPr lang="en-US" smtClean="0"/>
              <a:t>9/17/2021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0F3E51-9972-4D68-9E15-99F495D06E0E}"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65100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8839A3-893A-4F61-ADF6-2F49E8D5614E}" type="datetimeFigureOut">
              <a:rPr lang="en-US" smtClean="0"/>
              <a:t>9/17/2021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0F3E51-9972-4D68-9E15-99F495D06E0E}" type="slidenum">
              <a:rPr lang="en-US" smtClean="0"/>
              <a:t>‹#›</a:t>
            </a:fld>
            <a:endParaRPr lang="en-US"/>
          </a:p>
        </p:txBody>
      </p:sp>
    </p:spTree>
    <p:extLst>
      <p:ext uri="{BB962C8B-B14F-4D97-AF65-F5344CB8AC3E}">
        <p14:creationId xmlns:p14="http://schemas.microsoft.com/office/powerpoint/2010/main" val="21421951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8839A3-893A-4F61-ADF6-2F49E8D5614E}" type="datetimeFigureOut">
              <a:rPr lang="en-US" smtClean="0"/>
              <a:t>9/17/2021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0F3E51-9972-4D68-9E15-99F495D06E0E}" type="slidenum">
              <a:rPr lang="en-US" smtClean="0"/>
              <a:t>‹#›</a:t>
            </a:fld>
            <a:endParaRPr lang="en-US"/>
          </a:p>
        </p:txBody>
      </p:sp>
    </p:spTree>
    <p:extLst>
      <p:ext uri="{BB962C8B-B14F-4D97-AF65-F5344CB8AC3E}">
        <p14:creationId xmlns:p14="http://schemas.microsoft.com/office/powerpoint/2010/main" val="29365866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8839A3-893A-4F61-ADF6-2F49E8D5614E}" type="datetimeFigureOut">
              <a:rPr lang="en-US" smtClean="0"/>
              <a:t>9/17/2021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0F3E51-9972-4D68-9E15-99F495D06E0E}" type="slidenum">
              <a:rPr lang="en-US" smtClean="0"/>
              <a:t>‹#›</a:t>
            </a:fld>
            <a:endParaRPr lang="en-US"/>
          </a:p>
        </p:txBody>
      </p:sp>
    </p:spTree>
    <p:extLst>
      <p:ext uri="{BB962C8B-B14F-4D97-AF65-F5344CB8AC3E}">
        <p14:creationId xmlns:p14="http://schemas.microsoft.com/office/powerpoint/2010/main" val="13926495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8839A3-893A-4F61-ADF6-2F49E8D5614E}" type="datetimeFigureOut">
              <a:rPr lang="en-US" smtClean="0"/>
              <a:t>9/17/2021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0F3E51-9972-4D68-9E15-99F495D06E0E}" type="slidenum">
              <a:rPr lang="en-US" smtClean="0"/>
              <a:t>‹#›</a:t>
            </a:fld>
            <a:endParaRPr lang="en-US"/>
          </a:p>
        </p:txBody>
      </p:sp>
    </p:spTree>
    <p:extLst>
      <p:ext uri="{BB962C8B-B14F-4D97-AF65-F5344CB8AC3E}">
        <p14:creationId xmlns:p14="http://schemas.microsoft.com/office/powerpoint/2010/main" val="226177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8839A3-893A-4F61-ADF6-2F49E8D5614E}" type="datetimeFigureOut">
              <a:rPr lang="en-US" smtClean="0"/>
              <a:t>9/17/2021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0F3E51-9972-4D68-9E15-99F495D06E0E}" type="slidenum">
              <a:rPr lang="en-US" smtClean="0"/>
              <a:t>‹#›</a:t>
            </a:fld>
            <a:endParaRPr lang="en-US"/>
          </a:p>
        </p:txBody>
      </p:sp>
    </p:spTree>
    <p:extLst>
      <p:ext uri="{BB962C8B-B14F-4D97-AF65-F5344CB8AC3E}">
        <p14:creationId xmlns:p14="http://schemas.microsoft.com/office/powerpoint/2010/main" val="3672173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B8839A3-893A-4F61-ADF6-2F49E8D5614E}" type="datetimeFigureOut">
              <a:rPr lang="en-US" smtClean="0"/>
              <a:t>9/17/2021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0F3E51-9972-4D68-9E15-99F495D06E0E}" type="slidenum">
              <a:rPr lang="en-US" smtClean="0"/>
              <a:t>‹#›</a:t>
            </a:fld>
            <a:endParaRPr lang="en-US"/>
          </a:p>
        </p:txBody>
      </p:sp>
    </p:spTree>
    <p:extLst>
      <p:ext uri="{BB962C8B-B14F-4D97-AF65-F5344CB8AC3E}">
        <p14:creationId xmlns:p14="http://schemas.microsoft.com/office/powerpoint/2010/main" val="338461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B8839A3-893A-4F61-ADF6-2F49E8D5614E}" type="datetimeFigureOut">
              <a:rPr lang="en-US" smtClean="0"/>
              <a:t>9/17/2021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0F3E51-9972-4D68-9E15-99F495D06E0E}" type="slidenum">
              <a:rPr lang="en-US" smtClean="0"/>
              <a:t>‹#›</a:t>
            </a:fld>
            <a:endParaRPr lang="en-US"/>
          </a:p>
        </p:txBody>
      </p:sp>
    </p:spTree>
    <p:extLst>
      <p:ext uri="{BB962C8B-B14F-4D97-AF65-F5344CB8AC3E}">
        <p14:creationId xmlns:p14="http://schemas.microsoft.com/office/powerpoint/2010/main" val="1612524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B8839A3-893A-4F61-ADF6-2F49E8D5614E}" type="datetimeFigureOut">
              <a:rPr lang="en-US" smtClean="0"/>
              <a:t>9/17/2021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0F3E51-9972-4D68-9E15-99F495D06E0E}" type="slidenum">
              <a:rPr lang="en-US" smtClean="0"/>
              <a:t>‹#›</a:t>
            </a:fld>
            <a:endParaRPr lang="en-US"/>
          </a:p>
        </p:txBody>
      </p:sp>
    </p:spTree>
    <p:extLst>
      <p:ext uri="{BB962C8B-B14F-4D97-AF65-F5344CB8AC3E}">
        <p14:creationId xmlns:p14="http://schemas.microsoft.com/office/powerpoint/2010/main" val="3007863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8839A3-893A-4F61-ADF6-2F49E8D5614E}" type="datetimeFigureOut">
              <a:rPr lang="en-US" smtClean="0"/>
              <a:t>9/17/2021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0F3E51-9972-4D68-9E15-99F495D06E0E}" type="slidenum">
              <a:rPr lang="en-US" smtClean="0"/>
              <a:t>‹#›</a:t>
            </a:fld>
            <a:endParaRPr lang="en-US"/>
          </a:p>
        </p:txBody>
      </p:sp>
    </p:spTree>
    <p:extLst>
      <p:ext uri="{BB962C8B-B14F-4D97-AF65-F5344CB8AC3E}">
        <p14:creationId xmlns:p14="http://schemas.microsoft.com/office/powerpoint/2010/main" val="3665255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8839A3-893A-4F61-ADF6-2F49E8D5614E}" type="datetimeFigureOut">
              <a:rPr lang="en-US" smtClean="0"/>
              <a:t>9/17/2021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0F3E51-9972-4D68-9E15-99F495D06E0E}" type="slidenum">
              <a:rPr lang="en-US" smtClean="0"/>
              <a:t>‹#›</a:t>
            </a:fld>
            <a:endParaRPr lang="en-US"/>
          </a:p>
        </p:txBody>
      </p:sp>
    </p:spTree>
    <p:extLst>
      <p:ext uri="{BB962C8B-B14F-4D97-AF65-F5344CB8AC3E}">
        <p14:creationId xmlns:p14="http://schemas.microsoft.com/office/powerpoint/2010/main" val="3824664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B8839A3-893A-4F61-ADF6-2F49E8D5614E}" type="datetimeFigureOut">
              <a:rPr lang="en-US" smtClean="0"/>
              <a:t>9/17/2021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0F3E51-9972-4D68-9E15-99F495D06E0E}" type="slidenum">
              <a:rPr lang="en-US" smtClean="0"/>
              <a:t>‹#›</a:t>
            </a:fld>
            <a:endParaRPr lang="en-US"/>
          </a:p>
        </p:txBody>
      </p:sp>
    </p:spTree>
    <p:extLst>
      <p:ext uri="{BB962C8B-B14F-4D97-AF65-F5344CB8AC3E}">
        <p14:creationId xmlns:p14="http://schemas.microsoft.com/office/powerpoint/2010/main" val="592931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B8839A3-893A-4F61-ADF6-2F49E8D5614E}" type="datetimeFigureOut">
              <a:rPr lang="en-US" smtClean="0"/>
              <a:t>9/17/2021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50F3E51-9972-4D68-9E15-99F495D06E0E}" type="slidenum">
              <a:rPr lang="en-US" smtClean="0"/>
              <a:t>‹#›</a:t>
            </a:fld>
            <a:endParaRPr lang="en-US"/>
          </a:p>
        </p:txBody>
      </p:sp>
    </p:spTree>
    <p:extLst>
      <p:ext uri="{BB962C8B-B14F-4D97-AF65-F5344CB8AC3E}">
        <p14:creationId xmlns:p14="http://schemas.microsoft.com/office/powerpoint/2010/main" val="1649103316"/>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95529-3CBF-4F56-B4D8-5C10B12D16FE}"/>
              </a:ext>
            </a:extLst>
          </p:cNvPr>
          <p:cNvSpPr>
            <a:spLocks noGrp="1"/>
          </p:cNvSpPr>
          <p:nvPr>
            <p:ph type="ctrTitle"/>
          </p:nvPr>
        </p:nvSpPr>
        <p:spPr>
          <a:xfrm>
            <a:off x="1524000" y="1122362"/>
            <a:ext cx="9144000" cy="3861761"/>
          </a:xfrm>
        </p:spPr>
        <p:txBody>
          <a:bodyPr>
            <a:normAutofit fontScale="90000"/>
          </a:bodyPr>
          <a:lstStyle/>
          <a:p>
            <a:pPr algn="ctr"/>
            <a:r>
              <a:rPr lang="en-US" b="1" dirty="0">
                <a:latin typeface="Times New Roman" panose="02020603050405020304" pitchFamily="18" charset="0"/>
                <a:cs typeface="Times New Roman" panose="02020603050405020304" pitchFamily="18" charset="0"/>
              </a:rPr>
              <a:t>Effects of Expectancy on Performance.</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Student Name</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Institution Affiliation</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Date</a:t>
            </a:r>
          </a:p>
        </p:txBody>
      </p:sp>
    </p:spTree>
    <p:extLst>
      <p:ext uri="{BB962C8B-B14F-4D97-AF65-F5344CB8AC3E}">
        <p14:creationId xmlns:p14="http://schemas.microsoft.com/office/powerpoint/2010/main" val="2592897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742B-8631-4DF2-B8A7-C50F69B9339B}"/>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Proper Citation</a:t>
            </a:r>
          </a:p>
        </p:txBody>
      </p:sp>
      <p:sp>
        <p:nvSpPr>
          <p:cNvPr id="3" name="Content Placeholder 2">
            <a:extLst>
              <a:ext uri="{FF2B5EF4-FFF2-40B4-BE49-F238E27FC236}">
                <a16:creationId xmlns:a16="http://schemas.microsoft.com/office/drawing/2014/main" id="{592A9D71-4CCC-4E6F-9D17-74AA753AF3D0}"/>
              </a:ext>
            </a:extLst>
          </p:cNvPr>
          <p:cNvSpPr>
            <a:spLocks noGrp="1"/>
          </p:cNvSpPr>
          <p:nvPr>
            <p:ph idx="1"/>
          </p:nvPr>
        </p:nvSpPr>
        <p:spPr/>
        <p:txBody>
          <a:bodyPr>
            <a:normAutofit/>
          </a:bodyPr>
          <a:lstStyle/>
          <a:p>
            <a:pPr algn="ctr"/>
            <a:r>
              <a:rPr lang="en-US" sz="3200" dirty="0">
                <a:effectLst/>
                <a:latin typeface="Times New Roman" panose="02020603050405020304" pitchFamily="18" charset="0"/>
                <a:ea typeface="Calibri" panose="020F0502020204030204" pitchFamily="34" charset="0"/>
              </a:rPr>
              <a:t>This presentation focuses on research done by (Rosenthal et al, 1963) to analyze the understanding of self-fulfilling prophesy.</a:t>
            </a:r>
          </a:p>
          <a:p>
            <a:pPr marL="0" indent="0" algn="ctr">
              <a:buNone/>
            </a:pPr>
            <a:r>
              <a:rPr lang="en-US" sz="3200" u="sng" dirty="0">
                <a:latin typeface="Times New Roman" panose="02020603050405020304" pitchFamily="18" charset="0"/>
              </a:rPr>
              <a:t>Work Cited.</a:t>
            </a:r>
          </a:p>
          <a:p>
            <a:pPr marL="0" indent="0" algn="ctr">
              <a:buNone/>
            </a:pPr>
            <a:r>
              <a:rPr lang="en-US" sz="3200" b="0" i="0" dirty="0">
                <a:solidFill>
                  <a:srgbClr val="222222"/>
                </a:solidFill>
                <a:effectLst/>
                <a:latin typeface="Times New Roman" panose="02020603050405020304" pitchFamily="18" charset="0"/>
                <a:cs typeface="Times New Roman" panose="02020603050405020304" pitchFamily="18" charset="0"/>
              </a:rPr>
              <a:t>Rosenthal, R., &amp; Jacobson, L. (1966). Teachers' expectancies: Determinants of pupils' IQ gains. </a:t>
            </a:r>
            <a:r>
              <a:rPr lang="en-US" sz="3200" b="0" i="1" dirty="0">
                <a:solidFill>
                  <a:srgbClr val="222222"/>
                </a:solidFill>
                <a:effectLst/>
                <a:latin typeface="Times New Roman" panose="02020603050405020304" pitchFamily="18" charset="0"/>
                <a:cs typeface="Times New Roman" panose="02020603050405020304" pitchFamily="18" charset="0"/>
              </a:rPr>
              <a:t>Psychological reports</a:t>
            </a:r>
            <a:r>
              <a:rPr lang="en-US" sz="3200" b="0" i="0" dirty="0">
                <a:solidFill>
                  <a:srgbClr val="222222"/>
                </a:solidFill>
                <a:effectLst/>
                <a:latin typeface="Times New Roman" panose="02020603050405020304" pitchFamily="18" charset="0"/>
                <a:cs typeface="Times New Roman" panose="02020603050405020304" pitchFamily="18" charset="0"/>
              </a:rPr>
              <a:t>, </a:t>
            </a:r>
            <a:r>
              <a:rPr lang="en-US" sz="3200" b="0" i="1" dirty="0">
                <a:solidFill>
                  <a:srgbClr val="222222"/>
                </a:solidFill>
                <a:effectLst/>
                <a:latin typeface="Times New Roman" panose="02020603050405020304" pitchFamily="18" charset="0"/>
                <a:cs typeface="Times New Roman" panose="02020603050405020304" pitchFamily="18" charset="0"/>
              </a:rPr>
              <a:t>19</a:t>
            </a:r>
            <a:r>
              <a:rPr lang="en-US" sz="3200" b="0" i="0" dirty="0">
                <a:solidFill>
                  <a:srgbClr val="222222"/>
                </a:solidFill>
                <a:effectLst/>
                <a:latin typeface="Times New Roman" panose="02020603050405020304" pitchFamily="18" charset="0"/>
                <a:cs typeface="Times New Roman" panose="02020603050405020304" pitchFamily="18" charset="0"/>
              </a:rPr>
              <a:t>(1), 115-118.</a:t>
            </a:r>
            <a:endParaRPr lang="en-US"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1400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76C35E-C90E-434C-9BAF-5F67FB4CE64F}"/>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Background study.</a:t>
            </a:r>
          </a:p>
        </p:txBody>
      </p:sp>
      <p:sp>
        <p:nvSpPr>
          <p:cNvPr id="3" name="Content Placeholder 2">
            <a:extLst>
              <a:ext uri="{FF2B5EF4-FFF2-40B4-BE49-F238E27FC236}">
                <a16:creationId xmlns:a16="http://schemas.microsoft.com/office/drawing/2014/main" id="{2A9007BF-8AA5-4052-9421-6DFA19844A97}"/>
              </a:ext>
            </a:extLst>
          </p:cNvPr>
          <p:cNvSpPr>
            <a:spLocks noGrp="1"/>
          </p:cNvSpPr>
          <p:nvPr>
            <p:ph sz="half" idx="1"/>
          </p:nvPr>
        </p:nvSpPr>
        <p:spPr/>
        <p:txBody>
          <a:bodyPr>
            <a:normAutofit fontScale="85000" lnSpcReduction="20000"/>
          </a:bodyPr>
          <a:lstStyle/>
          <a:p>
            <a:pPr algn="ctr"/>
            <a:r>
              <a:rPr lang="en-US" sz="3600" dirty="0">
                <a:effectLst/>
                <a:latin typeface="Times New Roman" panose="02020603050405020304" pitchFamily="18" charset="0"/>
                <a:ea typeface="Calibri" panose="020F0502020204030204" pitchFamily="34" charset="0"/>
              </a:rPr>
              <a:t>Expectancy theory argues that a person will act or behave in a specific way because they are inclined or motivated to do so due to what they expect as a result of their choices.</a:t>
            </a:r>
            <a:endParaRPr lang="en-US" sz="4800" dirty="0"/>
          </a:p>
        </p:txBody>
      </p:sp>
      <p:pic>
        <p:nvPicPr>
          <p:cNvPr id="1026" name="Picture 2" descr="Expectancy theory | Drive motivation, Motivation theory, Teaching practices">
            <a:extLst>
              <a:ext uri="{FF2B5EF4-FFF2-40B4-BE49-F238E27FC236}">
                <a16:creationId xmlns:a16="http://schemas.microsoft.com/office/drawing/2014/main" id="{7D37B38E-D43B-41A1-8FD0-740294678FD8}"/>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5089525" y="2190535"/>
            <a:ext cx="4184650" cy="3821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8413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C6336-C2AC-41F6-BF7E-FD94FC353E73}"/>
              </a:ext>
            </a:extLst>
          </p:cNvPr>
          <p:cNvSpPr>
            <a:spLocks noGrp="1"/>
          </p:cNvSpPr>
          <p:nvPr>
            <p:ph type="title"/>
          </p:nvPr>
        </p:nvSpPr>
        <p:spPr>
          <a:xfrm>
            <a:off x="838200" y="365125"/>
            <a:ext cx="10515600" cy="2738683"/>
          </a:xfrm>
        </p:spPr>
        <p:txBody>
          <a:bodyPr/>
          <a:lstStyle/>
          <a:p>
            <a:pPr algn="ctr"/>
            <a:r>
              <a:rPr lang="en-US" b="1" dirty="0">
                <a:latin typeface="Times New Roman" panose="02020603050405020304" pitchFamily="18" charset="0"/>
                <a:cs typeface="Times New Roman" panose="02020603050405020304" pitchFamily="18" charset="0"/>
              </a:rPr>
              <a:t>Methods.</a:t>
            </a:r>
          </a:p>
        </p:txBody>
      </p:sp>
      <p:sp>
        <p:nvSpPr>
          <p:cNvPr id="3" name="Content Placeholder 2">
            <a:extLst>
              <a:ext uri="{FF2B5EF4-FFF2-40B4-BE49-F238E27FC236}">
                <a16:creationId xmlns:a16="http://schemas.microsoft.com/office/drawing/2014/main" id="{2555BC39-BE90-4117-9DA5-BC6A1A3FE43D}"/>
              </a:ext>
            </a:extLst>
          </p:cNvPr>
          <p:cNvSpPr>
            <a:spLocks noGrp="1"/>
          </p:cNvSpPr>
          <p:nvPr>
            <p:ph idx="1"/>
          </p:nvPr>
        </p:nvSpPr>
        <p:spPr>
          <a:xfrm>
            <a:off x="838200" y="2975019"/>
            <a:ext cx="10515600" cy="3201943"/>
          </a:xfrm>
        </p:spPr>
        <p:txBody>
          <a:bodyPr>
            <a:normAutofit/>
          </a:bodyPr>
          <a:lstStyle/>
          <a:p>
            <a:pPr algn="ctr"/>
            <a:r>
              <a:rPr lang="en-US" sz="3200" dirty="0">
                <a:latin typeface="Times New Roman" panose="02020603050405020304" pitchFamily="18" charset="0"/>
                <a:ea typeface="Calibri" panose="020F0502020204030204" pitchFamily="34" charset="0"/>
              </a:rPr>
              <a:t>T</a:t>
            </a:r>
            <a:r>
              <a:rPr lang="en-US" sz="3200" dirty="0">
                <a:effectLst/>
                <a:latin typeface="Times New Roman" panose="02020603050405020304" pitchFamily="18" charset="0"/>
                <a:ea typeface="Calibri" panose="020F0502020204030204" pitchFamily="34" charset="0"/>
              </a:rPr>
              <a:t>his research utilized an intelligence tests known as TOGA. The Test of General ability was administered to different students.</a:t>
            </a:r>
          </a:p>
          <a:p>
            <a:pPr algn="ctr"/>
            <a:r>
              <a:rPr lang="en-US" sz="3200" dirty="0">
                <a:effectLst/>
                <a:latin typeface="Times New Roman" panose="02020603050405020304" pitchFamily="18" charset="0"/>
                <a:ea typeface="Calibri" panose="020F0502020204030204" pitchFamily="34" charset="0"/>
              </a:rPr>
              <a:t>Moreover, the teachers were told their students were being given the Harvard inflection acquisition, </a:t>
            </a:r>
            <a:endParaRPr lang="en-US" sz="3200" dirty="0"/>
          </a:p>
        </p:txBody>
      </p:sp>
    </p:spTree>
    <p:extLst>
      <p:ext uri="{BB962C8B-B14F-4D97-AF65-F5344CB8AC3E}">
        <p14:creationId xmlns:p14="http://schemas.microsoft.com/office/powerpoint/2010/main" val="246589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95F00-C3FF-44F6-979B-D123A478886B}"/>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Results</a:t>
            </a:r>
          </a:p>
        </p:txBody>
      </p:sp>
      <p:sp>
        <p:nvSpPr>
          <p:cNvPr id="3" name="Content Placeholder 2">
            <a:extLst>
              <a:ext uri="{FF2B5EF4-FFF2-40B4-BE49-F238E27FC236}">
                <a16:creationId xmlns:a16="http://schemas.microsoft.com/office/drawing/2014/main" id="{7474D493-BB15-4AF0-8DBD-3AD6BB590548}"/>
              </a:ext>
            </a:extLst>
          </p:cNvPr>
          <p:cNvSpPr>
            <a:spLocks noGrp="1"/>
          </p:cNvSpPr>
          <p:nvPr>
            <p:ph sz="half" idx="1"/>
          </p:nvPr>
        </p:nvSpPr>
        <p:spPr/>
        <p:txBody>
          <a:bodyPr>
            <a:normAutofit/>
          </a:bodyPr>
          <a:lstStyle/>
          <a:p>
            <a:pPr algn="ctr"/>
            <a:r>
              <a:rPr lang="en-US" dirty="0">
                <a:effectLst/>
                <a:latin typeface="Times New Roman" panose="02020603050405020304" pitchFamily="18" charset="0"/>
                <a:ea typeface="Calibri" panose="020F0502020204030204" pitchFamily="34" charset="0"/>
              </a:rPr>
              <a:t>The results showed that the expectancy hypothesis works well in laboratory settings then in the real world. </a:t>
            </a:r>
          </a:p>
          <a:p>
            <a:pPr algn="ctr"/>
            <a:r>
              <a:rPr lang="en-US" dirty="0">
                <a:latin typeface="Times New Roman" panose="02020603050405020304" pitchFamily="18" charset="0"/>
                <a:ea typeface="Calibri" panose="020F0502020204030204" pitchFamily="34" charset="0"/>
              </a:rPr>
              <a:t>R</a:t>
            </a:r>
            <a:r>
              <a:rPr lang="en-US" dirty="0">
                <a:effectLst/>
                <a:latin typeface="Times New Roman" panose="02020603050405020304" pitchFamily="18" charset="0"/>
                <a:ea typeface="Calibri" panose="020F0502020204030204" pitchFamily="34" charset="0"/>
              </a:rPr>
              <a:t>esearch by (</a:t>
            </a:r>
            <a:r>
              <a:rPr lang="en-US" dirty="0" err="1">
                <a:effectLst/>
                <a:latin typeface="Times New Roman" panose="02020603050405020304" pitchFamily="18" charset="0"/>
                <a:ea typeface="Calibri" panose="020F0502020204030204" pitchFamily="34" charset="0"/>
              </a:rPr>
              <a:t>Tiraboschi</a:t>
            </a:r>
            <a:r>
              <a:rPr lang="en-US" dirty="0">
                <a:effectLst/>
                <a:latin typeface="Times New Roman" panose="02020603050405020304" pitchFamily="18" charset="0"/>
                <a:ea typeface="Calibri" panose="020F0502020204030204" pitchFamily="34" charset="0"/>
              </a:rPr>
              <a:t> et al, 2019) presented a lack of evidence that expectancy had any effect on attentional performance and the general cognitive process</a:t>
            </a:r>
            <a:endParaRPr lang="en-US" sz="4000" dirty="0"/>
          </a:p>
        </p:txBody>
      </p:sp>
      <p:pic>
        <p:nvPicPr>
          <p:cNvPr id="2050" name="Picture 2" descr="Expectancy theory of performance management system">
            <a:extLst>
              <a:ext uri="{FF2B5EF4-FFF2-40B4-BE49-F238E27FC236}">
                <a16:creationId xmlns:a16="http://schemas.microsoft.com/office/drawing/2014/main" id="{484D1C3F-0FDF-4D1E-874E-0D4CCA092485}"/>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673266" y="1957589"/>
            <a:ext cx="3938926" cy="3309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46401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A5D9D-23F7-45E9-8087-74BC76AA16CA}"/>
              </a:ext>
            </a:extLst>
          </p:cNvPr>
          <p:cNvSpPr>
            <a:spLocks noGrp="1"/>
          </p:cNvSpPr>
          <p:nvPr>
            <p:ph type="title"/>
          </p:nvPr>
        </p:nvSpPr>
        <p:spPr>
          <a:xfrm>
            <a:off x="838200" y="365125"/>
            <a:ext cx="10515600" cy="2236407"/>
          </a:xfrm>
        </p:spPr>
        <p:txBody>
          <a:bodyPr/>
          <a:lstStyle/>
          <a:p>
            <a:pPr algn="ctr"/>
            <a:r>
              <a:rPr lang="en-US" b="1" dirty="0">
                <a:latin typeface="Times New Roman" panose="02020603050405020304" pitchFamily="18" charset="0"/>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C0B6336E-0721-4F1D-AA36-C6F6D1B5AB8C}"/>
              </a:ext>
            </a:extLst>
          </p:cNvPr>
          <p:cNvSpPr>
            <a:spLocks noGrp="1"/>
          </p:cNvSpPr>
          <p:nvPr>
            <p:ph idx="1"/>
          </p:nvPr>
        </p:nvSpPr>
        <p:spPr>
          <a:xfrm>
            <a:off x="838200" y="2743199"/>
            <a:ext cx="10515600" cy="3433763"/>
          </a:xfrm>
        </p:spPr>
        <p:txBody>
          <a:bodyPr>
            <a:normAutofit/>
          </a:bodyPr>
          <a:lstStyle/>
          <a:p>
            <a:pPr algn="ctr"/>
            <a:r>
              <a:rPr lang="en-US" sz="3200" dirty="0">
                <a:effectLst/>
                <a:latin typeface="Times New Roman" panose="02020603050405020304" pitchFamily="18" charset="0"/>
                <a:ea typeface="Calibri" panose="020F0502020204030204" pitchFamily="34" charset="0"/>
              </a:rPr>
              <a:t>That when teachers expected that certain students would show great performance, they showed great performance on the tests. </a:t>
            </a:r>
          </a:p>
          <a:p>
            <a:pPr algn="ctr"/>
            <a:r>
              <a:rPr lang="en-US" sz="3200" dirty="0">
                <a:effectLst/>
                <a:latin typeface="Times New Roman" panose="02020603050405020304" pitchFamily="18" charset="0"/>
                <a:ea typeface="Calibri" panose="020F0502020204030204" pitchFamily="34" charset="0"/>
              </a:rPr>
              <a:t>Moreover, different teachers may have different ways of communicating regarding expectations of performance.</a:t>
            </a:r>
            <a:endParaRPr lang="en-US" sz="4400" dirty="0"/>
          </a:p>
        </p:txBody>
      </p:sp>
    </p:spTree>
    <p:extLst>
      <p:ext uri="{BB962C8B-B14F-4D97-AF65-F5344CB8AC3E}">
        <p14:creationId xmlns:p14="http://schemas.microsoft.com/office/powerpoint/2010/main" val="3255268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9D45D-E1E2-4655-A959-5976E91B7F5F}"/>
              </a:ext>
            </a:extLst>
          </p:cNvPr>
          <p:cNvSpPr>
            <a:spLocks noGrp="1"/>
          </p:cNvSpPr>
          <p:nvPr>
            <p:ph type="title"/>
          </p:nvPr>
        </p:nvSpPr>
        <p:spPr>
          <a:xfrm>
            <a:off x="838200" y="365125"/>
            <a:ext cx="10515600" cy="2506864"/>
          </a:xfrm>
        </p:spPr>
        <p:txBody>
          <a:bodyPr/>
          <a:lstStyle/>
          <a:p>
            <a:pPr algn="ctr"/>
            <a:r>
              <a:rPr lang="en-US"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639985D3-7BEF-4C78-8C27-E823EB54A717}"/>
              </a:ext>
            </a:extLst>
          </p:cNvPr>
          <p:cNvSpPr>
            <a:spLocks noGrp="1"/>
          </p:cNvSpPr>
          <p:nvPr>
            <p:ph idx="1"/>
          </p:nvPr>
        </p:nvSpPr>
        <p:spPr>
          <a:xfrm>
            <a:off x="838200" y="3116687"/>
            <a:ext cx="10515600" cy="3060276"/>
          </a:xfrm>
        </p:spPr>
        <p:txBody>
          <a:bodyPr>
            <a:normAutofit/>
          </a:bodyPr>
          <a:lstStyle/>
          <a:p>
            <a:pPr marL="0" indent="0" algn="just">
              <a:buNone/>
            </a:pPr>
            <a:r>
              <a:rPr lang="en-US" sz="2000" b="0" i="0" dirty="0" err="1">
                <a:solidFill>
                  <a:schemeClr val="tx1"/>
                </a:solidFill>
                <a:effectLst/>
                <a:latin typeface="Times New Roman" panose="02020603050405020304" pitchFamily="18" charset="0"/>
                <a:cs typeface="Times New Roman" panose="02020603050405020304" pitchFamily="18" charset="0"/>
              </a:rPr>
              <a:t>Tiraboschi</a:t>
            </a:r>
            <a:r>
              <a:rPr lang="en-US" sz="2000" b="0" i="0" dirty="0">
                <a:solidFill>
                  <a:schemeClr val="tx1"/>
                </a:solidFill>
                <a:effectLst/>
                <a:latin typeface="Times New Roman" panose="02020603050405020304" pitchFamily="18" charset="0"/>
                <a:cs typeface="Times New Roman" panose="02020603050405020304" pitchFamily="18" charset="0"/>
              </a:rPr>
              <a:t>, G. A., </a:t>
            </a:r>
            <a:r>
              <a:rPr lang="en-US" sz="2000" b="0" i="0" dirty="0" err="1">
                <a:solidFill>
                  <a:schemeClr val="tx1"/>
                </a:solidFill>
                <a:effectLst/>
                <a:latin typeface="Times New Roman" panose="02020603050405020304" pitchFamily="18" charset="0"/>
                <a:cs typeface="Times New Roman" panose="02020603050405020304" pitchFamily="18" charset="0"/>
              </a:rPr>
              <a:t>Fukusima</a:t>
            </a:r>
            <a:r>
              <a:rPr lang="en-US" sz="2000" b="0" i="0" dirty="0">
                <a:solidFill>
                  <a:schemeClr val="tx1"/>
                </a:solidFill>
                <a:effectLst/>
                <a:latin typeface="Times New Roman" panose="02020603050405020304" pitchFamily="18" charset="0"/>
                <a:cs typeface="Times New Roman" panose="02020603050405020304" pitchFamily="18" charset="0"/>
              </a:rPr>
              <a:t>, S. S., &amp; West, G. L. (2019). An expectancy effect causes improved visual attention performance after video game playing. </a:t>
            </a:r>
            <a:r>
              <a:rPr lang="en-US" sz="2000" b="0" i="1" dirty="0">
                <a:solidFill>
                  <a:schemeClr val="tx1"/>
                </a:solidFill>
                <a:effectLst/>
                <a:latin typeface="Times New Roman" panose="02020603050405020304" pitchFamily="18" charset="0"/>
                <a:cs typeface="Times New Roman" panose="02020603050405020304" pitchFamily="18" charset="0"/>
              </a:rPr>
              <a:t>Journal of Cognitive Enhancement</a:t>
            </a:r>
            <a:r>
              <a:rPr lang="en-US" sz="2000" b="0" i="0" dirty="0">
                <a:solidFill>
                  <a:schemeClr val="tx1"/>
                </a:solidFill>
                <a:effectLst/>
                <a:latin typeface="Times New Roman" panose="02020603050405020304" pitchFamily="18" charset="0"/>
                <a:cs typeface="Times New Roman" panose="02020603050405020304" pitchFamily="18" charset="0"/>
              </a:rPr>
              <a:t>, </a:t>
            </a:r>
            <a:r>
              <a:rPr lang="en-US" sz="2000" b="0" i="1" dirty="0">
                <a:solidFill>
                  <a:schemeClr val="tx1"/>
                </a:solidFill>
                <a:effectLst/>
                <a:latin typeface="Times New Roman" panose="02020603050405020304" pitchFamily="18" charset="0"/>
                <a:cs typeface="Times New Roman" panose="02020603050405020304" pitchFamily="18" charset="0"/>
              </a:rPr>
              <a:t>3</a:t>
            </a:r>
            <a:r>
              <a:rPr lang="en-US" sz="2000" b="0" i="0" dirty="0">
                <a:solidFill>
                  <a:schemeClr val="tx1"/>
                </a:solidFill>
                <a:effectLst/>
                <a:latin typeface="Times New Roman" panose="02020603050405020304" pitchFamily="18" charset="0"/>
                <a:cs typeface="Times New Roman" panose="02020603050405020304" pitchFamily="18" charset="0"/>
              </a:rPr>
              <a:t>(4), 436-444.</a:t>
            </a:r>
          </a:p>
          <a:p>
            <a:pPr marL="0" indent="0" algn="just">
              <a:buNone/>
            </a:pPr>
            <a:r>
              <a:rPr lang="en-US" sz="2000" b="0" i="0" dirty="0" err="1">
                <a:solidFill>
                  <a:schemeClr val="tx1"/>
                </a:solidFill>
                <a:effectLst/>
                <a:latin typeface="Times New Roman" panose="02020603050405020304" pitchFamily="18" charset="0"/>
                <a:cs typeface="Times New Roman" panose="02020603050405020304" pitchFamily="18" charset="0"/>
              </a:rPr>
              <a:t>Watolla</a:t>
            </a:r>
            <a:r>
              <a:rPr lang="en-US" sz="2000" b="0" i="0" dirty="0">
                <a:solidFill>
                  <a:schemeClr val="tx1"/>
                </a:solidFill>
                <a:effectLst/>
                <a:latin typeface="Times New Roman" panose="02020603050405020304" pitchFamily="18" charset="0"/>
                <a:cs typeface="Times New Roman" panose="02020603050405020304" pitchFamily="18" charset="0"/>
              </a:rPr>
              <a:t>, D., </a:t>
            </a:r>
            <a:r>
              <a:rPr lang="en-US" sz="2000" b="0" i="0" dirty="0" err="1">
                <a:solidFill>
                  <a:schemeClr val="tx1"/>
                </a:solidFill>
                <a:effectLst/>
                <a:latin typeface="Times New Roman" panose="02020603050405020304" pitchFamily="18" charset="0"/>
                <a:cs typeface="Times New Roman" panose="02020603050405020304" pitchFamily="18" charset="0"/>
              </a:rPr>
              <a:t>Mazurak</a:t>
            </a:r>
            <a:r>
              <a:rPr lang="en-US" sz="2000" b="0" i="0" dirty="0">
                <a:solidFill>
                  <a:schemeClr val="tx1"/>
                </a:solidFill>
                <a:effectLst/>
                <a:latin typeface="Times New Roman" panose="02020603050405020304" pitchFamily="18" charset="0"/>
                <a:cs typeface="Times New Roman" panose="02020603050405020304" pitchFamily="18" charset="0"/>
              </a:rPr>
              <a:t>, N., </a:t>
            </a:r>
            <a:r>
              <a:rPr lang="en-US" sz="2000" b="0" i="0" dirty="0" err="1">
                <a:solidFill>
                  <a:schemeClr val="tx1"/>
                </a:solidFill>
                <a:effectLst/>
                <a:latin typeface="Times New Roman" panose="02020603050405020304" pitchFamily="18" charset="0"/>
                <a:cs typeface="Times New Roman" panose="02020603050405020304" pitchFamily="18" charset="0"/>
              </a:rPr>
              <a:t>Gruss</a:t>
            </a:r>
            <a:r>
              <a:rPr lang="en-US" sz="2000" b="0" i="0" dirty="0">
                <a:solidFill>
                  <a:schemeClr val="tx1"/>
                </a:solidFill>
                <a:effectLst/>
                <a:latin typeface="Times New Roman" panose="02020603050405020304" pitchFamily="18" charset="0"/>
                <a:cs typeface="Times New Roman" panose="02020603050405020304" pitchFamily="18" charset="0"/>
              </a:rPr>
              <a:t>, S., </a:t>
            </a:r>
            <a:r>
              <a:rPr lang="en-US" sz="2000" b="0" i="0" dirty="0" err="1">
                <a:solidFill>
                  <a:schemeClr val="tx1"/>
                </a:solidFill>
                <a:effectLst/>
                <a:latin typeface="Times New Roman" panose="02020603050405020304" pitchFamily="18" charset="0"/>
                <a:cs typeface="Times New Roman" panose="02020603050405020304" pitchFamily="18" charset="0"/>
              </a:rPr>
              <a:t>Gulewitsch</a:t>
            </a:r>
            <a:r>
              <a:rPr lang="en-US" sz="2000" b="0" i="0" dirty="0">
                <a:solidFill>
                  <a:schemeClr val="tx1"/>
                </a:solidFill>
                <a:effectLst/>
                <a:latin typeface="Times New Roman" panose="02020603050405020304" pitchFamily="18" charset="0"/>
                <a:cs typeface="Times New Roman" panose="02020603050405020304" pitchFamily="18" charset="0"/>
              </a:rPr>
              <a:t>, M. D., </a:t>
            </a:r>
            <a:r>
              <a:rPr lang="en-US" sz="2000" b="0" i="0" dirty="0" err="1">
                <a:solidFill>
                  <a:schemeClr val="tx1"/>
                </a:solidFill>
                <a:effectLst/>
                <a:latin typeface="Times New Roman" panose="02020603050405020304" pitchFamily="18" charset="0"/>
                <a:cs typeface="Times New Roman" panose="02020603050405020304" pitchFamily="18" charset="0"/>
              </a:rPr>
              <a:t>Schwille-Kiuntke</a:t>
            </a:r>
            <a:r>
              <a:rPr lang="en-US" sz="2000" b="0" i="0" dirty="0">
                <a:solidFill>
                  <a:schemeClr val="tx1"/>
                </a:solidFill>
                <a:effectLst/>
                <a:latin typeface="Times New Roman" panose="02020603050405020304" pitchFamily="18" charset="0"/>
                <a:cs typeface="Times New Roman" panose="02020603050405020304" pitchFamily="18" charset="0"/>
              </a:rPr>
              <a:t>, J., Sauer, H., ... &amp; Weimer, K. (2020). Effects of Expectancy on Cognitive Performance, Mood, and Psychophysiology in Healthy Adolescents and Their Parents in an Experimental Study. </a:t>
            </a:r>
            <a:r>
              <a:rPr lang="en-US" sz="2000" b="0" i="1" dirty="0">
                <a:solidFill>
                  <a:schemeClr val="tx1"/>
                </a:solidFill>
                <a:effectLst/>
                <a:latin typeface="Times New Roman" panose="02020603050405020304" pitchFamily="18" charset="0"/>
                <a:cs typeface="Times New Roman" panose="02020603050405020304" pitchFamily="18" charset="0"/>
              </a:rPr>
              <a:t>Frontiers in psychiatry</a:t>
            </a:r>
            <a:r>
              <a:rPr lang="en-US" sz="2000" b="0" i="0" dirty="0">
                <a:solidFill>
                  <a:schemeClr val="tx1"/>
                </a:solidFill>
                <a:effectLst/>
                <a:latin typeface="Times New Roman" panose="02020603050405020304" pitchFamily="18" charset="0"/>
                <a:cs typeface="Times New Roman" panose="02020603050405020304" pitchFamily="18" charset="0"/>
              </a:rPr>
              <a:t>, </a:t>
            </a:r>
            <a:r>
              <a:rPr lang="en-US" sz="2000" b="0" i="1" dirty="0">
                <a:solidFill>
                  <a:schemeClr val="tx1"/>
                </a:solidFill>
                <a:effectLst/>
                <a:latin typeface="Times New Roman" panose="02020603050405020304" pitchFamily="18" charset="0"/>
                <a:cs typeface="Times New Roman" panose="02020603050405020304" pitchFamily="18" charset="0"/>
              </a:rPr>
              <a:t>11</a:t>
            </a:r>
            <a:r>
              <a:rPr lang="en-US" sz="2000" b="0" i="0" dirty="0">
                <a:solidFill>
                  <a:schemeClr val="tx1"/>
                </a:solidFill>
                <a:effectLst/>
                <a:latin typeface="Times New Roman" panose="02020603050405020304" pitchFamily="18" charset="0"/>
                <a:cs typeface="Times New Roman" panose="02020603050405020304" pitchFamily="18" charset="0"/>
              </a:rPr>
              <a:t>, 213.</a:t>
            </a:r>
            <a:endParaRPr lang="en-US"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615173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28</TotalTime>
  <Words>984</Words>
  <Application>Microsoft Office PowerPoint</Application>
  <PresentationFormat>Widescreen</PresentationFormat>
  <Paragraphs>33</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Times New Roman</vt:lpstr>
      <vt:lpstr>Trebuchet MS</vt:lpstr>
      <vt:lpstr>Wingdings 3</vt:lpstr>
      <vt:lpstr>Facet</vt:lpstr>
      <vt:lpstr>Effects of Expectancy on Performance. Student Name Institution Affiliation Date</vt:lpstr>
      <vt:lpstr>Proper Citation</vt:lpstr>
      <vt:lpstr>Background study.</vt:lpstr>
      <vt:lpstr>Methods.</vt:lpstr>
      <vt:lpstr>Results</vt:lpstr>
      <vt:lpstr>Discussion.</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Effects of Expectancy on Performance. Student Name Institution Affiliation Date</dc:title>
  <dc:creator>user</dc:creator>
  <cp:lastModifiedBy>user</cp:lastModifiedBy>
  <cp:revision>5</cp:revision>
  <dcterms:created xsi:type="dcterms:W3CDTF">2021-09-17T05:12:28Z</dcterms:created>
  <dcterms:modified xsi:type="dcterms:W3CDTF">2021-09-17T18:13:34Z</dcterms:modified>
</cp:coreProperties>
</file>