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25"/>
  </p:notesMasterIdLst>
  <p:handoutMasterIdLst>
    <p:handoutMasterId r:id="rId2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 id="2" name="Shannon LeMay-Finn" initials="SL"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94C"/>
    <a:srgbClr val="A693B5"/>
    <a:srgbClr val="7030A0"/>
    <a:srgbClr val="BC8600"/>
    <a:srgbClr val="F0AD00"/>
    <a:srgbClr val="FFCC00"/>
    <a:srgbClr val="327651"/>
    <a:srgbClr val="2A6444"/>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12" autoAdjust="0"/>
    <p:restoredTop sz="69586" autoAdjust="0"/>
  </p:normalViewPr>
  <p:slideViewPr>
    <p:cSldViewPr>
      <p:cViewPr varScale="1">
        <p:scale>
          <a:sx n="91" d="100"/>
          <a:sy n="91" d="100"/>
        </p:scale>
        <p:origin x="258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63" d="100"/>
          <a:sy n="163" d="100"/>
        </p:scale>
        <p:origin x="1424" y="1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11-</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Rot="1" noChangeAspect="1" noChangeArrowheads="1" noTextEdit="1"/>
          </p:cNvSpPr>
          <p:nvPr>
            <p:ph type="sldImg"/>
          </p:nvPr>
        </p:nvSpPr>
        <p:spPr>
          <a:xfrm>
            <a:off x="503238" y="533400"/>
            <a:ext cx="3251200" cy="2438400"/>
          </a:xfrm>
          <a:ln/>
        </p:spPr>
      </p:sp>
      <p:sp>
        <p:nvSpPr>
          <p:cNvPr id="6"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61445"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3200" b="1" dirty="0"/>
              <a:t>CHAPTER ELEVEN</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
        <p:nvSpPr>
          <p:cNvPr id="2" name="Notes Placeholder 1"/>
          <p:cNvSpPr>
            <a:spLocks noGrp="1"/>
          </p:cNvSpPr>
          <p:nvPr>
            <p:ph type="body" idx="1"/>
          </p:nvPr>
        </p:nvSpPr>
        <p:spPr/>
        <p:txBody>
          <a:bodyPr/>
          <a:lstStyle/>
          <a:p>
            <a:r>
              <a:rPr lang="en-US"/>
              <a:t> </a:t>
            </a:r>
            <a:endParaRPr lang="en-US" dirty="0"/>
          </a:p>
        </p:txBody>
      </p:sp>
    </p:spTree>
    <p:extLst>
      <p:ext uri="{BB962C8B-B14F-4D97-AF65-F5344CB8AC3E}">
        <p14:creationId xmlns:p14="http://schemas.microsoft.com/office/powerpoint/2010/main" val="1907086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Rot="1" noChangeAspect="1" noChangeArrowheads="1" noTextEdit="1"/>
          </p:cNvSpPr>
          <p:nvPr>
            <p:ph type="sldImg"/>
          </p:nvPr>
        </p:nvSpPr>
        <p:spPr>
          <a:xfrm>
            <a:off x="522288" y="549275"/>
            <a:ext cx="3216275" cy="2413000"/>
          </a:xfrm>
          <a:ln/>
        </p:spPr>
      </p:sp>
      <p:sp>
        <p:nvSpPr>
          <p:cNvPr id="21508" name="Rectangle 3"/>
          <p:cNvSpPr>
            <a:spLocks noGrp="1" noChangeArrowheads="1"/>
          </p:cNvSpPr>
          <p:nvPr>
            <p:ph type="body" idx="1"/>
          </p:nvPr>
        </p:nvSpPr>
        <p:spPr>
          <a:xfrm>
            <a:off x="195263" y="3124200"/>
            <a:ext cx="6510337" cy="5562600"/>
          </a:xfrm>
        </p:spPr>
        <p:txBody>
          <a:bodyPr/>
          <a:lstStyle/>
          <a:p>
            <a:pPr marL="266700" indent="-266700">
              <a:buClr>
                <a:srgbClr val="000000"/>
              </a:buClr>
              <a:defRPr/>
            </a:pPr>
            <a:r>
              <a:rPr lang="en-US" b="1" dirty="0">
                <a:solidFill>
                  <a:srgbClr val="000000"/>
                </a:solidFill>
                <a:sym typeface="Wingdings" pitchFamily="2" charset="2"/>
              </a:rPr>
              <a:t>At the end of this presentation, you should be able to:</a:t>
            </a:r>
          </a:p>
          <a:p>
            <a:pPr marL="266700" indent="-266700">
              <a:buClr>
                <a:srgbClr val="000000"/>
              </a:buClr>
              <a:defRPr/>
            </a:pPr>
            <a:endParaRPr lang="en-US" b="1" dirty="0">
              <a:solidFill>
                <a:srgbClr val="000000"/>
              </a:solidFill>
              <a:sym typeface="Wingdings" pitchFamily="2" charset="2"/>
            </a:endParaRPr>
          </a:p>
          <a:p>
            <a:pPr marL="266700" indent="-266700">
              <a:buClr>
                <a:srgbClr val="000000"/>
              </a:buClr>
              <a:defRPr/>
            </a:pPr>
            <a:r>
              <a:rPr lang="en-US" dirty="0">
                <a:solidFill>
                  <a:srgbClr val="000000"/>
                </a:solidFill>
                <a:sym typeface="Wingdings" pitchFamily="2" charset="2"/>
              </a:rPr>
              <a:t>1.   understand why logistics (physical distribution) is such an important part of Place and marketing strategy planning.</a:t>
            </a:r>
          </a:p>
          <a:p>
            <a:pPr marL="266700" indent="-266700">
              <a:buClr>
                <a:srgbClr val="000000"/>
              </a:buClr>
              <a:buFont typeface="Wingdings" pitchFamily="2" charset="2"/>
              <a:buAutoNum type="arabicPeriod" startAt="2"/>
              <a:defRPr/>
            </a:pPr>
            <a:r>
              <a:rPr lang="en-US" dirty="0">
                <a:solidFill>
                  <a:srgbClr val="000000"/>
                </a:solidFill>
                <a:sym typeface="Wingdings" pitchFamily="2" charset="2"/>
              </a:rPr>
              <a:t>understand why the physical distribution customer service level is a key marketing strategy variable.</a:t>
            </a:r>
          </a:p>
          <a:p>
            <a:pPr marL="266700" indent="-266700">
              <a:buClr>
                <a:srgbClr val="000000"/>
              </a:buClr>
              <a:buFont typeface="Wingdings" pitchFamily="2" charset="2"/>
              <a:buAutoNum type="arabicPeriod" startAt="2"/>
              <a:defRPr/>
            </a:pPr>
            <a:r>
              <a:rPr lang="en-US" dirty="0">
                <a:solidFill>
                  <a:srgbClr val="000000"/>
                </a:solidFill>
                <a:sym typeface="Wingdings" pitchFamily="2" charset="2"/>
              </a:rPr>
              <a:t>understand the physical distribution concept and why the coordination of storing, transporting, and related activities is so important. </a:t>
            </a:r>
          </a:p>
          <a:p>
            <a:pPr marL="266700" indent="-266700">
              <a:spcBef>
                <a:spcPct val="50000"/>
              </a:spcBef>
              <a:buClr>
                <a:srgbClr val="000000"/>
              </a:buClr>
              <a:defRPr/>
            </a:pPr>
            <a:r>
              <a:rPr lang="en-US" dirty="0">
                <a:solidFill>
                  <a:srgbClr val="000000"/>
                </a:solidFill>
                <a:sym typeface="Wingdings" pitchFamily="2" charset="2"/>
              </a:rPr>
              <a:t>4. 	see how firms can cooperate and share logistics activities that will provide added value to their customers.</a:t>
            </a:r>
          </a:p>
        </p:txBody>
      </p:sp>
    </p:spTree>
    <p:extLst>
      <p:ext uri="{BB962C8B-B14F-4D97-AF65-F5344CB8AC3E}">
        <p14:creationId xmlns:p14="http://schemas.microsoft.com/office/powerpoint/2010/main" val="1816971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Rot="1" noChangeAspect="1" noChangeArrowheads="1" noTextEdit="1"/>
          </p:cNvSpPr>
          <p:nvPr>
            <p:ph type="sldImg"/>
          </p:nvPr>
        </p:nvSpPr>
        <p:spPr>
          <a:xfrm>
            <a:off x="522288" y="549275"/>
            <a:ext cx="3216275" cy="2413000"/>
          </a:xfrm>
          <a:ln/>
        </p:spPr>
      </p:sp>
      <p:sp>
        <p:nvSpPr>
          <p:cNvPr id="22532" name="Rectangle 3"/>
          <p:cNvSpPr>
            <a:spLocks noGrp="1" noChangeArrowheads="1"/>
          </p:cNvSpPr>
          <p:nvPr>
            <p:ph type="body" idx="1"/>
          </p:nvPr>
        </p:nvSpPr>
        <p:spPr>
          <a:xfrm>
            <a:off x="192088" y="3127375"/>
            <a:ext cx="6510337" cy="5559425"/>
          </a:xfrm>
        </p:spPr>
        <p:txBody>
          <a:bodyPr/>
          <a:lstStyle/>
          <a:p>
            <a:pPr marL="266700" indent="-266700">
              <a:buClr>
                <a:srgbClr val="000000"/>
              </a:buClr>
              <a:defRPr/>
            </a:pPr>
            <a:r>
              <a:rPr lang="en-US" b="1" dirty="0">
                <a:solidFill>
                  <a:srgbClr val="000000"/>
                </a:solidFill>
                <a:sym typeface="Wingdings" pitchFamily="2" charset="2"/>
              </a:rPr>
              <a:t>At the end of this presentation, you should be able to:</a:t>
            </a:r>
          </a:p>
          <a:p>
            <a:pPr marL="266700" indent="-266700">
              <a:buClr>
                <a:srgbClr val="000000"/>
              </a:buClr>
              <a:defRPr/>
            </a:pPr>
            <a:endParaRPr lang="en-US" b="1" dirty="0">
              <a:solidFill>
                <a:srgbClr val="000000"/>
              </a:solidFill>
              <a:sym typeface="Wingdings" pitchFamily="2" charset="2"/>
            </a:endParaRPr>
          </a:p>
          <a:p>
            <a:pPr marL="266700" indent="-266700">
              <a:buClr>
                <a:srgbClr val="000000"/>
              </a:buClr>
              <a:buFontTx/>
              <a:buAutoNum type="arabicPeriod" startAt="5"/>
              <a:defRPr/>
            </a:pPr>
            <a:r>
              <a:rPr lang="en-US" dirty="0">
                <a:solidFill>
                  <a:srgbClr val="000000"/>
                </a:solidFill>
                <a:sym typeface="Wingdings" pitchFamily="2" charset="2"/>
              </a:rPr>
              <a:t>know about the advantages and disadvantages of various transportation methods.</a:t>
            </a:r>
          </a:p>
          <a:p>
            <a:pPr marL="266700" indent="-266700">
              <a:buClr>
                <a:srgbClr val="000000"/>
              </a:buClr>
              <a:buFontTx/>
              <a:buAutoNum type="arabicPeriod" startAt="5"/>
              <a:defRPr/>
            </a:pPr>
            <a:r>
              <a:rPr lang="en-US" dirty="0">
                <a:solidFill>
                  <a:srgbClr val="000000"/>
                </a:solidFill>
                <a:sym typeface="Wingdings" pitchFamily="2" charset="2"/>
              </a:rPr>
              <a:t>know how inventory and storage decisions affect marketing strategy.</a:t>
            </a:r>
          </a:p>
          <a:p>
            <a:pPr marL="266700" indent="-266700">
              <a:buClr>
                <a:srgbClr val="000000"/>
              </a:buClr>
              <a:buFontTx/>
              <a:buAutoNum type="arabicPeriod" startAt="5"/>
              <a:defRPr/>
            </a:pPr>
            <a:r>
              <a:rPr lang="en-US" dirty="0">
                <a:solidFill>
                  <a:srgbClr val="000000"/>
                </a:solidFill>
                <a:sym typeface="Wingdings" pitchFamily="2" charset="2"/>
              </a:rPr>
              <a:t>understand the distribution center concept.</a:t>
            </a:r>
          </a:p>
          <a:p>
            <a:pPr marL="266700" indent="-266700">
              <a:buClr>
                <a:srgbClr val="000000"/>
              </a:buClr>
              <a:buFontTx/>
              <a:buAutoNum type="arabicPeriod" startAt="5"/>
              <a:defRPr/>
            </a:pPr>
            <a:r>
              <a:rPr lang="en-US" dirty="0">
                <a:solidFill>
                  <a:srgbClr val="000000"/>
                </a:solidFill>
                <a:sym typeface="Wingdings" pitchFamily="2" charset="2"/>
              </a:rPr>
              <a:t>understand important new terms.</a:t>
            </a:r>
          </a:p>
        </p:txBody>
      </p:sp>
    </p:spTree>
    <p:extLst>
      <p:ext uri="{BB962C8B-B14F-4D97-AF65-F5344CB8AC3E}">
        <p14:creationId xmlns:p14="http://schemas.microsoft.com/office/powerpoint/2010/main" val="199589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228600" y="3124200"/>
            <a:ext cx="6510337" cy="5559425"/>
          </a:xfrm>
        </p:spPr>
        <p:txBody>
          <a:bodyPr/>
          <a:lstStyle/>
          <a:p>
            <a:pPr>
              <a:defRPr/>
            </a:pPr>
            <a:r>
              <a:rPr lang="en-US" b="1" dirty="0">
                <a:solidFill>
                  <a:srgbClr val="000000"/>
                </a:solidFill>
                <a:sym typeface="Wingdings" pitchFamily="2" charset="2"/>
              </a:rPr>
              <a:t>Summary Overview</a:t>
            </a:r>
          </a:p>
          <a:p>
            <a:pPr>
              <a:defRPr/>
            </a:pPr>
            <a:r>
              <a:rPr lang="en-US" u="sng" dirty="0">
                <a:solidFill>
                  <a:srgbClr val="000000"/>
                </a:solidFill>
                <a:sym typeface="Wingdings" pitchFamily="2" charset="2"/>
              </a:rPr>
              <a:t>Logistics</a:t>
            </a:r>
            <a:r>
              <a:rPr lang="en-US" b="1" u="none" dirty="0">
                <a:solidFill>
                  <a:srgbClr val="000000"/>
                </a:solidFill>
                <a:sym typeface="Wingdings" pitchFamily="2" charset="2"/>
              </a:rPr>
              <a:t> </a:t>
            </a:r>
            <a:r>
              <a:rPr lang="en-US" dirty="0">
                <a:solidFill>
                  <a:srgbClr val="000000"/>
                </a:solidFill>
                <a:sym typeface="Wingdings" pitchFamily="2" charset="2"/>
              </a:rPr>
              <a:t>is the transporting, storing, and handling of goods in ways that match target customers’ needs with a firm’s marketing mix. </a:t>
            </a:r>
            <a:r>
              <a:rPr lang="en-US" u="sng" dirty="0">
                <a:solidFill>
                  <a:srgbClr val="000000"/>
                </a:solidFill>
                <a:sym typeface="Wingdings" pitchFamily="2" charset="2"/>
              </a:rPr>
              <a:t>Physical distribution (PD</a:t>
            </a:r>
            <a:r>
              <a:rPr lang="en-US" dirty="0">
                <a:solidFill>
                  <a:srgbClr val="000000"/>
                </a:solidFill>
                <a:sym typeface="Wingdings" pitchFamily="2" charset="2"/>
              </a:rPr>
              <a:t>) is another name for logistics. Whenever the product includes a physical good, Place requires decisions about logistics. </a:t>
            </a:r>
          </a:p>
          <a:p>
            <a:pPr>
              <a:defRPr/>
            </a:pPr>
            <a:endParaRPr lang="en-US" b="1" i="1" dirty="0">
              <a:solidFill>
                <a:srgbClr val="000000"/>
              </a:solidFill>
              <a:sym typeface="Wingdings" pitchFamily="2" charset="2"/>
            </a:endParaRPr>
          </a:p>
          <a:p>
            <a:pPr>
              <a:defRPr/>
            </a:pPr>
            <a:r>
              <a:rPr lang="en-US" b="1" dirty="0">
                <a:solidFill>
                  <a:srgbClr val="000000"/>
                </a:solidFill>
                <a:sym typeface="Wingdings" pitchFamily="2" charset="2"/>
              </a:rPr>
              <a:t>Key Issues</a:t>
            </a:r>
            <a:r>
              <a:rPr lang="en-US" b="1" u="sng" dirty="0">
                <a:solidFill>
                  <a:srgbClr val="000000"/>
                </a:solidFill>
                <a:sym typeface="Wingdings" pitchFamily="2" charset="2"/>
              </a:rPr>
              <a:t> </a:t>
            </a:r>
          </a:p>
          <a:p>
            <a:pPr>
              <a:buFont typeface="Arial" pitchFamily="34" charset="0"/>
              <a:buChar char="•"/>
              <a:defRPr/>
            </a:pPr>
            <a:r>
              <a:rPr lang="en-US" b="1" i="1" dirty="0">
                <a:solidFill>
                  <a:srgbClr val="000000"/>
                </a:solidFill>
                <a:sym typeface="Wingdings" pitchFamily="2" charset="2"/>
              </a:rPr>
              <a:t> </a:t>
            </a:r>
            <a:r>
              <a:rPr lang="en-US" dirty="0">
                <a:solidFill>
                  <a:srgbClr val="000000"/>
                </a:solidFill>
                <a:sym typeface="Wingdings" pitchFamily="2" charset="2"/>
              </a:rPr>
              <a:t>There are many different combinations of logistics decisions.</a:t>
            </a:r>
          </a:p>
          <a:p>
            <a:pPr>
              <a:buFont typeface="Arial" pitchFamily="34" charset="0"/>
              <a:buChar char="•"/>
              <a:defRPr/>
            </a:pPr>
            <a:r>
              <a:rPr lang="en-US" dirty="0">
                <a:solidFill>
                  <a:srgbClr val="000000"/>
                </a:solidFill>
                <a:sym typeface="Wingdings" pitchFamily="2" charset="2"/>
              </a:rPr>
              <a:t> Each combination can result in a different level of distribution service and different costs.</a:t>
            </a:r>
          </a:p>
          <a:p>
            <a:pPr>
              <a:buFont typeface="Arial" pitchFamily="34" charset="0"/>
              <a:buChar char="•"/>
              <a:defRPr/>
            </a:pPr>
            <a:r>
              <a:rPr lang="en-US" dirty="0">
                <a:solidFill>
                  <a:srgbClr val="000000"/>
                </a:solidFill>
                <a:sym typeface="Wingdings" pitchFamily="2" charset="2"/>
              </a:rPr>
              <a:t> Firms must determine the best way to provide the level of distribution service that customers want and are willing to pay for.</a:t>
            </a:r>
          </a:p>
          <a:p>
            <a:pPr>
              <a:buFont typeface="Arial" pitchFamily="34" charset="0"/>
              <a:buChar char="•"/>
              <a:defRPr/>
            </a:pPr>
            <a:r>
              <a:rPr lang="en-US" dirty="0">
                <a:solidFill>
                  <a:srgbClr val="000000"/>
                </a:solidFill>
                <a:sym typeface="Wingdings" pitchFamily="2" charset="2"/>
              </a:rPr>
              <a:t> Logistics costs are very important to both firms and consumers. These costs vary from firm to firm and, from a macro-marketing perspective, from country to country.</a:t>
            </a:r>
          </a:p>
          <a:p>
            <a:pPr>
              <a:buFont typeface="Arial" pitchFamily="34" charset="0"/>
              <a:buChar char="•"/>
              <a:defRPr/>
            </a:pPr>
            <a:r>
              <a:rPr lang="en-US" dirty="0">
                <a:solidFill>
                  <a:srgbClr val="000000"/>
                </a:solidFill>
                <a:sym typeface="Wingdings" pitchFamily="2" charset="2"/>
              </a:rPr>
              <a:t> Differences in logistics costs across countries can be substantial.</a:t>
            </a:r>
          </a:p>
          <a:p>
            <a:pPr>
              <a:defRPr/>
            </a:pPr>
            <a:endParaRPr lang="en-US" b="1" i="1" dirty="0">
              <a:solidFill>
                <a:srgbClr val="000000"/>
              </a:solidFill>
              <a:sym typeface="Wingdings" pitchFamily="2" charset="2"/>
            </a:endParaRPr>
          </a:p>
          <a:p>
            <a:pPr>
              <a:defRPr/>
            </a:pPr>
            <a:r>
              <a:rPr lang="en-US" b="1" i="1" dirty="0">
                <a:solidFill>
                  <a:srgbClr val="000000"/>
                </a:solidFill>
                <a:sym typeface="Wingdings" pitchFamily="2" charset="2"/>
              </a:rPr>
              <a:t>Discussion Question: What consumer trends have contributed to an increased emphasis on physical distribution as an element of Place?</a:t>
            </a:r>
          </a:p>
        </p:txBody>
      </p:sp>
    </p:spTree>
    <p:extLst>
      <p:ext uri="{BB962C8B-B14F-4D97-AF65-F5344CB8AC3E}">
        <p14:creationId xmlns:p14="http://schemas.microsoft.com/office/powerpoint/2010/main" val="7757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192088" y="3127375"/>
            <a:ext cx="6510337" cy="5559425"/>
          </a:xfrm>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There are many different combinations of logistics decisions. Each combination can result in a different level of distribution service and different costs. </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Tx/>
              <a:buChar char="•"/>
              <a:defRPr/>
            </a:pPr>
            <a:r>
              <a:rPr lang="en-US" dirty="0">
                <a:solidFill>
                  <a:srgbClr val="000000"/>
                </a:solidFill>
                <a:sym typeface="Wingdings" pitchFamily="2" charset="2"/>
              </a:rPr>
              <a:t> Chapter 11 begins by discussing the best way to provide the </a:t>
            </a:r>
            <a:r>
              <a:rPr lang="en-US" u="sng" dirty="0">
                <a:solidFill>
                  <a:srgbClr val="000000"/>
                </a:solidFill>
                <a:sym typeface="Wingdings" pitchFamily="2" charset="2"/>
              </a:rPr>
              <a:t>level of distribution service</a:t>
            </a:r>
            <a:r>
              <a:rPr lang="en-US" dirty="0">
                <a:solidFill>
                  <a:srgbClr val="000000"/>
                </a:solidFill>
                <a:sym typeface="Wingdings" pitchFamily="2" charset="2"/>
              </a:rPr>
              <a:t> that customers want and are willing to pay for.</a:t>
            </a:r>
          </a:p>
          <a:p>
            <a:pPr>
              <a:buFontTx/>
              <a:buChar char="•"/>
              <a:defRPr/>
            </a:pPr>
            <a:r>
              <a:rPr lang="en-US" dirty="0">
                <a:solidFill>
                  <a:srgbClr val="000000"/>
                </a:solidFill>
                <a:sym typeface="Wingdings" pitchFamily="2" charset="2"/>
              </a:rPr>
              <a:t> Next, the choice among different </a:t>
            </a:r>
            <a:r>
              <a:rPr lang="en-US" u="sng" dirty="0">
                <a:solidFill>
                  <a:srgbClr val="000000"/>
                </a:solidFill>
                <a:sym typeface="Wingdings" pitchFamily="2" charset="2"/>
              </a:rPr>
              <a:t>modes of transportation</a:t>
            </a:r>
            <a:r>
              <a:rPr lang="en-US" u="none" dirty="0">
                <a:solidFill>
                  <a:srgbClr val="000000"/>
                </a:solidFill>
                <a:sym typeface="Wingdings" pitchFamily="2" charset="2"/>
              </a:rPr>
              <a:t>, </a:t>
            </a:r>
            <a:r>
              <a:rPr lang="en-US" dirty="0">
                <a:solidFill>
                  <a:srgbClr val="000000"/>
                </a:solidFill>
                <a:sym typeface="Wingdings" pitchFamily="2" charset="2"/>
              </a:rPr>
              <a:t>each with its own costs and benefits, is reviewed.</a:t>
            </a:r>
          </a:p>
          <a:p>
            <a:pPr>
              <a:buFontTx/>
              <a:buChar char="•"/>
              <a:defRPr/>
            </a:pPr>
            <a:r>
              <a:rPr lang="en-US" dirty="0">
                <a:solidFill>
                  <a:srgbClr val="000000"/>
                </a:solidFill>
                <a:sym typeface="Wingdings" pitchFamily="2" charset="2"/>
              </a:rPr>
              <a:t> In the end, this chapter will investigate decisions about </a:t>
            </a:r>
            <a:r>
              <a:rPr lang="en-US" u="sng" dirty="0">
                <a:solidFill>
                  <a:srgbClr val="000000"/>
                </a:solidFill>
                <a:sym typeface="Wingdings" pitchFamily="2" charset="2"/>
              </a:rPr>
              <a:t>inventory and the use of distribution centers.</a:t>
            </a:r>
          </a:p>
        </p:txBody>
      </p:sp>
    </p:spTree>
    <p:extLst>
      <p:ext uri="{BB962C8B-B14F-4D97-AF65-F5344CB8AC3E}">
        <p14:creationId xmlns:p14="http://schemas.microsoft.com/office/powerpoint/2010/main" val="2069568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Rot="1" noChangeAspect="1" noChangeArrowheads="1" noTextEdit="1"/>
          </p:cNvSpPr>
          <p:nvPr>
            <p:ph type="sldImg"/>
          </p:nvPr>
        </p:nvSpPr>
        <p:spPr>
          <a:xfrm>
            <a:off x="522288" y="549275"/>
            <a:ext cx="3216275" cy="2413000"/>
          </a:xfrm>
          <a:ln/>
        </p:spPr>
      </p:sp>
      <p:sp>
        <p:nvSpPr>
          <p:cNvPr id="67588" name="Rectangle 3"/>
          <p:cNvSpPr>
            <a:spLocks noGrp="1" noChangeArrowheads="1"/>
          </p:cNvSpPr>
          <p:nvPr>
            <p:ph type="body" idx="1"/>
          </p:nvPr>
        </p:nvSpPr>
        <p:spPr>
          <a:xfrm>
            <a:off x="192088" y="3127375"/>
            <a:ext cx="6510337" cy="548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Text Caption: </a:t>
            </a:r>
            <a:r>
              <a:rPr lang="en-US" dirty="0"/>
              <a:t>The best shipping method for any given product is usually a balancing act between service and cost. Trains provide a slower, less expensive shipping approach as compared to air freight. </a:t>
            </a:r>
            <a:endParaRPr lang="en-US" b="1" dirty="0">
              <a:solidFill>
                <a:srgbClr val="000000"/>
              </a:solidFill>
              <a:sym typeface="Wingdings" pitchFamily="2" charset="2"/>
            </a:endParaRPr>
          </a:p>
          <a:p>
            <a:endParaRPr lang="en-US" b="1" dirty="0">
              <a:solidFill>
                <a:srgbClr val="000000"/>
              </a:solidFill>
              <a:sym typeface="Wingdings" pitchFamily="2" charset="2"/>
            </a:endParaRPr>
          </a:p>
          <a:p>
            <a:r>
              <a:rPr lang="en-US" b="1" dirty="0">
                <a:solidFill>
                  <a:srgbClr val="000000"/>
                </a:solidFill>
                <a:sym typeface="Wingdings" pitchFamily="2" charset="2"/>
              </a:rPr>
              <a:t>Summary Overview</a:t>
            </a:r>
          </a:p>
          <a:p>
            <a:r>
              <a:rPr lang="en-US" dirty="0">
                <a:solidFill>
                  <a:srgbClr val="000000"/>
                </a:solidFill>
                <a:sym typeface="Wingdings" pitchFamily="2" charset="2"/>
              </a:rPr>
              <a:t>Customers think about physical distribution in terms of the </a:t>
            </a:r>
            <a:r>
              <a:rPr lang="en-US" u="sng" dirty="0">
                <a:solidFill>
                  <a:srgbClr val="000000"/>
                </a:solidFill>
                <a:sym typeface="Wingdings" pitchFamily="2" charset="2"/>
              </a:rPr>
              <a:t>customer service level</a:t>
            </a:r>
            <a:r>
              <a:rPr lang="en-US" dirty="0">
                <a:solidFill>
                  <a:srgbClr val="000000"/>
                </a:solidFill>
                <a:sym typeface="Wingdings" pitchFamily="2" charset="2"/>
              </a:rPr>
              <a:t>—how rapidly and dependably a firm can deliver what the customer wants. Customers tend to care about their own needs, not about how the product was moved or stored. In other words, </a:t>
            </a:r>
            <a:r>
              <a:rPr lang="en-US" u="sng" dirty="0">
                <a:solidFill>
                  <a:srgbClr val="000000"/>
                </a:solidFill>
                <a:sym typeface="Wingdings" pitchFamily="2" charset="2"/>
              </a:rPr>
              <a:t>customers want products, not excuses.</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r>
              <a:rPr lang="en-US" b="1" u="sng" dirty="0">
                <a:solidFill>
                  <a:srgbClr val="000000"/>
                </a:solidFill>
                <a:sym typeface="Wingdings" pitchFamily="2" charset="2"/>
              </a:rPr>
              <a:t> </a:t>
            </a:r>
          </a:p>
          <a:p>
            <a:pPr>
              <a:buFontTx/>
              <a:buChar char="•"/>
            </a:pPr>
            <a:r>
              <a:rPr lang="en-US" u="sng" dirty="0">
                <a:solidFill>
                  <a:srgbClr val="000000"/>
                </a:solidFill>
                <a:sym typeface="Wingdings" pitchFamily="2" charset="2"/>
              </a:rPr>
              <a:t> To improve the customer service level, some firms outsource some or all of their distribution work to specialists. </a:t>
            </a:r>
          </a:p>
          <a:p>
            <a:pPr lvl="1">
              <a:buFontTx/>
              <a:buChar char="•"/>
            </a:pPr>
            <a:r>
              <a:rPr lang="en-US" dirty="0">
                <a:solidFill>
                  <a:srgbClr val="000000"/>
                </a:solidFill>
              </a:rPr>
              <a:t> </a:t>
            </a:r>
            <a:r>
              <a:rPr lang="en-US" sz="1200" b="0" i="0" u="none" strike="noStrike" kern="1200" baseline="0" dirty="0">
                <a:solidFill>
                  <a:schemeClr val="tx1"/>
                </a:solidFill>
                <a:latin typeface="Arial" pitchFamily="34" charset="0"/>
                <a:ea typeface="+mn-ea"/>
                <a:cs typeface="Arial" pitchFamily="34" charset="0"/>
              </a:rPr>
              <a:t>The best shipping method for any given product is usually a balancing act between service and cost</a:t>
            </a:r>
            <a:r>
              <a:rPr lang="en-US" dirty="0">
                <a:solidFill>
                  <a:srgbClr val="000000"/>
                </a:solidFill>
              </a:rPr>
              <a:t>.  </a:t>
            </a:r>
          </a:p>
          <a:p>
            <a:pPr lvl="1">
              <a:buFontTx/>
              <a:buChar char="•"/>
            </a:pPr>
            <a:r>
              <a:rPr lang="en-US" dirty="0">
                <a:solidFill>
                  <a:srgbClr val="000000"/>
                </a:solidFill>
              </a:rPr>
              <a:t> A firm with limited financial resources or a lack of people with expertise in logistics can turn to an outside supplier like Penske.</a:t>
            </a:r>
          </a:p>
          <a:p>
            <a:pPr>
              <a:buFontTx/>
              <a:buChar char="•"/>
            </a:pPr>
            <a:r>
              <a:rPr lang="en-US" u="sng" dirty="0">
                <a:solidFill>
                  <a:srgbClr val="000000"/>
                </a:solidFill>
                <a:sym typeface="Wingdings" pitchFamily="2" charset="2"/>
              </a:rPr>
              <a:t> Physical distribution is invisible to most consumers.</a:t>
            </a:r>
          </a:p>
          <a:p>
            <a:pPr lvl="1">
              <a:buFontTx/>
              <a:buChar char="•"/>
            </a:pPr>
            <a:r>
              <a:rPr lang="en-US" dirty="0">
                <a:solidFill>
                  <a:srgbClr val="000000"/>
                </a:solidFill>
              </a:rPr>
              <a:t> The only time many consumers notice the physical distribution system is if they have special needs or if something goes wrong. </a:t>
            </a:r>
          </a:p>
          <a:p>
            <a:pPr lvl="1">
              <a:buFontTx/>
              <a:buChar char="•"/>
            </a:pPr>
            <a:r>
              <a:rPr lang="en-US" dirty="0">
                <a:solidFill>
                  <a:srgbClr val="000000"/>
                </a:solidFill>
              </a:rPr>
              <a:t> If it is handled properly, as is usually the case in well-developed macro-marketing systems, physical distribution is taken for granted by customers.</a:t>
            </a:r>
          </a:p>
          <a:p>
            <a:pPr lvl="1">
              <a:buFontTx/>
              <a:buChar char="•"/>
            </a:pPr>
            <a:endParaRPr lang="en-US" dirty="0">
              <a:solidFill>
                <a:srgbClr val="000000"/>
              </a:solidFill>
            </a:endParaRPr>
          </a:p>
          <a:p>
            <a:r>
              <a:rPr lang="en-US" b="1" i="1" dirty="0">
                <a:solidFill>
                  <a:srgbClr val="000000"/>
                </a:solidFill>
                <a:sym typeface="Wingdings" pitchFamily="2" charset="2"/>
              </a:rPr>
              <a:t>Discussion Question:</a:t>
            </a:r>
            <a:r>
              <a:rPr lang="en-US" i="1" dirty="0">
                <a:solidFill>
                  <a:srgbClr val="000000"/>
                </a:solidFill>
                <a:sym typeface="Wingdings" pitchFamily="2" charset="2"/>
              </a:rPr>
              <a:t> </a:t>
            </a:r>
            <a:r>
              <a:rPr lang="en-US" b="1" i="1" dirty="0">
                <a:solidFill>
                  <a:srgbClr val="000000"/>
                </a:solidFill>
                <a:sym typeface="Wingdings" pitchFamily="2" charset="2"/>
              </a:rPr>
              <a:t>What are the good points and the bad points about having consumers take the physical distribution system for granted?</a:t>
            </a:r>
            <a:endParaRPr lang="en-US" i="1" dirty="0">
              <a:solidFill>
                <a:srgbClr val="000000"/>
              </a:solidFill>
              <a:sym typeface="Wingdings" pitchFamily="2" charset="2"/>
            </a:endParaRPr>
          </a:p>
        </p:txBody>
      </p:sp>
    </p:spTree>
    <p:extLst>
      <p:ext uri="{BB962C8B-B14F-4D97-AF65-F5344CB8AC3E}">
        <p14:creationId xmlns:p14="http://schemas.microsoft.com/office/powerpoint/2010/main" val="1325035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192088" y="3127375"/>
            <a:ext cx="6510337" cy="5559425"/>
          </a:xfrm>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In physical distribution, there are always trade-offs among costs, the customer service level, and sales. Because physical distribution costs can be substantial for  various levels of service, marketers must determine what level of service is possible and appropriate for each target market.</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 typeface="Arial" pitchFamily="34" charset="0"/>
              <a:buChar char="•"/>
              <a:defRPr/>
            </a:pPr>
            <a:r>
              <a:rPr lang="en-US" dirty="0">
                <a:solidFill>
                  <a:srgbClr val="000000"/>
                </a:solidFill>
                <a:sym typeface="Wingdings" pitchFamily="2" charset="2"/>
              </a:rPr>
              <a:t> For example, a retailer might reason that providing faster transportation than consumers demand will maximize customer service and reduce lost sales.  </a:t>
            </a:r>
          </a:p>
          <a:p>
            <a:pPr>
              <a:buFont typeface="Arial" pitchFamily="34" charset="0"/>
              <a:buChar char="•"/>
              <a:defRPr/>
            </a:pPr>
            <a:r>
              <a:rPr lang="en-US" u="sng" dirty="0">
                <a:solidFill>
                  <a:srgbClr val="000000"/>
                </a:solidFill>
                <a:sym typeface="Wingdings" pitchFamily="2" charset="2"/>
              </a:rPr>
              <a:t> However, this diagram illustrates the important trade-off between customer service and costs. Let’s walk thought it.</a:t>
            </a:r>
          </a:p>
          <a:p>
            <a:pPr marL="628650" lvl="1" indent="-171450">
              <a:buFont typeface="Wingdings" charset="0"/>
              <a:buChar char="à"/>
              <a:defRPr/>
            </a:pPr>
            <a:r>
              <a:rPr lang="en-US" sz="1100" dirty="0">
                <a:solidFill>
                  <a:srgbClr val="000000"/>
                </a:solidFill>
                <a:sym typeface="Wingdings"/>
              </a:rPr>
              <a:t>Transportation costs tend to decline initially as a shipper</a:t>
            </a:r>
            <a:r>
              <a:rPr lang="en-US" sz="1100" baseline="0" dirty="0">
                <a:solidFill>
                  <a:srgbClr val="000000"/>
                </a:solidFill>
                <a:sym typeface="Wingdings"/>
              </a:rPr>
              <a:t> gets some economy of scale but eventually providing high customer service levels may require shipping too frequently.</a:t>
            </a:r>
          </a:p>
          <a:p>
            <a:pPr marL="628650" lvl="1" indent="-171450">
              <a:buFont typeface="Wingdings" charset="0"/>
              <a:buChar char="à"/>
              <a:defRPr/>
            </a:pPr>
            <a:r>
              <a:rPr lang="en-US" sz="1100" baseline="0" dirty="0">
                <a:solidFill>
                  <a:srgbClr val="000000"/>
                </a:solidFill>
                <a:sym typeface="Wingdings"/>
              </a:rPr>
              <a:t>Another set of costs is inventory costs. As a distribution center or store has to carry more and more stock to make sure to meet more customers needs, the costs rise. </a:t>
            </a:r>
          </a:p>
          <a:p>
            <a:pPr marL="628650" marR="0" lvl="1" indent="-171450" algn="l" defTabSz="914400" rtl="0" eaLnBrk="0" fontAlgn="base" latinLnBrk="0" hangingPunct="0">
              <a:lnSpc>
                <a:spcPct val="100000"/>
              </a:lnSpc>
              <a:spcBef>
                <a:spcPct val="30000"/>
              </a:spcBef>
              <a:spcAft>
                <a:spcPct val="0"/>
              </a:spcAft>
              <a:buClrTx/>
              <a:buSzTx/>
              <a:buFont typeface="Wingdings" charset="0"/>
              <a:buChar char="à"/>
              <a:tabLst/>
              <a:defRPr/>
            </a:pPr>
            <a:r>
              <a:rPr lang="en-US" sz="1100" baseline="0" dirty="0">
                <a:solidFill>
                  <a:srgbClr val="000000"/>
                </a:solidFill>
                <a:sym typeface="Wingdings"/>
              </a:rPr>
              <a:t>There is also a cost of lost sales. When the product is not in stock or takes too long to arrive, some customers will shop elsewhere. Those costs will fall as a firm makes more product available it will make those sales. </a:t>
            </a:r>
            <a:r>
              <a:rPr lang="en-US" sz="1100" baseline="0" dirty="0">
                <a:solidFill>
                  <a:srgbClr val="000000"/>
                </a:solidFill>
                <a:sym typeface="Wingdings" pitchFamily="2" charset="2"/>
              </a:rPr>
              <a:t>But at some point</a:t>
            </a:r>
            <a:r>
              <a:rPr lang="en-US" sz="1100" dirty="0">
                <a:solidFill>
                  <a:srgbClr val="000000"/>
                </a:solidFill>
                <a:sym typeface="Wingdings" pitchFamily="2" charset="2"/>
              </a:rPr>
              <a:t>, providing too much customer service can actually detract from the overall marketing effort, because it can increase costs, and possibly price the product out of the reach of consumers in the target market.</a:t>
            </a:r>
            <a:endParaRPr lang="en-US" sz="1100" baseline="0" dirty="0">
              <a:solidFill>
                <a:srgbClr val="000000"/>
              </a:solidFill>
              <a:sym typeface="Wingdings"/>
            </a:endParaRPr>
          </a:p>
          <a:p>
            <a:pPr marL="628650" lvl="1" indent="-171450">
              <a:buFont typeface="Wingdings" charset="0"/>
              <a:buChar char="à"/>
              <a:defRPr/>
            </a:pPr>
            <a:r>
              <a:rPr lang="en-US" sz="1100" baseline="0" dirty="0">
                <a:solidFill>
                  <a:srgbClr val="000000"/>
                </a:solidFill>
                <a:sym typeface="Wingdings"/>
              </a:rPr>
              <a:t>When all of these costs are added up, we get the total cost of physical distribution. </a:t>
            </a:r>
            <a:endParaRPr lang="en-US" sz="1100" dirty="0">
              <a:solidFill>
                <a:srgbClr val="000000"/>
              </a:solidFill>
            </a:endParaRPr>
          </a:p>
          <a:p>
            <a:pPr lvl="1">
              <a:buFont typeface="Arial" pitchFamily="34" charset="0"/>
              <a:buChar char="•"/>
              <a:defRPr/>
            </a:pPr>
            <a:r>
              <a:rPr lang="en-US" sz="1100" dirty="0">
                <a:solidFill>
                  <a:srgbClr val="000000"/>
                </a:solidFill>
              </a:rPr>
              <a:t> Notice that the curve of lost sales goes down as customer service increases, but only to a certain point. </a:t>
            </a:r>
          </a:p>
          <a:p>
            <a:pPr lvl="1">
              <a:buFont typeface="Arial" pitchFamily="34" charset="0"/>
              <a:buChar char="•"/>
              <a:defRPr/>
            </a:pPr>
            <a:endParaRPr lang="en-US" i="1" dirty="0">
              <a:solidFill>
                <a:srgbClr val="000000"/>
              </a:solidFill>
              <a:sym typeface="Wingdings" pitchFamily="2" charset="2"/>
            </a:endParaRPr>
          </a:p>
          <a:p>
            <a:pPr>
              <a:defRPr/>
            </a:pPr>
            <a:r>
              <a:rPr lang="en-US" b="1" i="1" dirty="0">
                <a:solidFill>
                  <a:srgbClr val="000000"/>
                </a:solidFill>
                <a:sym typeface="Wingdings" pitchFamily="2" charset="2"/>
              </a:rPr>
              <a:t>Discussion Question: Have you ordered software from a</a:t>
            </a:r>
            <a:r>
              <a:rPr lang="en-US" b="1" i="1" baseline="0" dirty="0">
                <a:solidFill>
                  <a:srgbClr val="000000"/>
                </a:solidFill>
                <a:sym typeface="Wingdings" pitchFamily="2" charset="2"/>
              </a:rPr>
              <a:t> web</a:t>
            </a:r>
            <a:r>
              <a:rPr lang="en-US" b="1" i="1" dirty="0">
                <a:solidFill>
                  <a:srgbClr val="000000"/>
                </a:solidFill>
                <a:sym typeface="Wingdings" pitchFamily="2" charset="2"/>
              </a:rPr>
              <a:t>site where the product can be immediately downloaded for use? Is this a new paradigm for physical distribution that changes the trade-off ratio? </a:t>
            </a:r>
            <a:endParaRPr lang="en-US" b="1" dirty="0">
              <a:solidFill>
                <a:srgbClr val="000000"/>
              </a:solidFill>
              <a:sym typeface="Wingdings" pitchFamily="2" charset="2"/>
            </a:endParaRPr>
          </a:p>
        </p:txBody>
      </p:sp>
    </p:spTree>
    <p:extLst>
      <p:ext uri="{BB962C8B-B14F-4D97-AF65-F5344CB8AC3E}">
        <p14:creationId xmlns:p14="http://schemas.microsoft.com/office/powerpoint/2010/main" val="1712074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192088" y="3127375"/>
            <a:ext cx="6510337" cy="5559425"/>
          </a:xfrm>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The </a:t>
            </a:r>
            <a:r>
              <a:rPr lang="en-US" u="sng" dirty="0">
                <a:solidFill>
                  <a:srgbClr val="000000"/>
                </a:solidFill>
                <a:sym typeface="Wingdings" pitchFamily="2" charset="2"/>
              </a:rPr>
              <a:t>physical distribution concept </a:t>
            </a:r>
            <a:r>
              <a:rPr lang="en-US" dirty="0">
                <a:solidFill>
                  <a:srgbClr val="000000"/>
                </a:solidFill>
                <a:sym typeface="Wingdings" pitchFamily="2" charset="2"/>
              </a:rPr>
              <a:t>dictates that all transporting, storing, and product-handling activities of a business and a whole channel system should be coordinated as one system that seeks to minimize the cost of distribution for a given customer service level. Unfortunately, too many firms still treat physical distribution activities as separate and unrelated.</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 </a:t>
            </a:r>
          </a:p>
          <a:p>
            <a:pPr>
              <a:buFontTx/>
              <a:buChar char="•"/>
              <a:defRPr/>
            </a:pPr>
            <a:r>
              <a:rPr lang="en-US" b="1" dirty="0">
                <a:solidFill>
                  <a:srgbClr val="000000"/>
                </a:solidFill>
                <a:sym typeface="Wingdings" pitchFamily="2" charset="2"/>
              </a:rPr>
              <a:t> </a:t>
            </a:r>
            <a:r>
              <a:rPr lang="en-US" b="0" dirty="0">
                <a:solidFill>
                  <a:srgbClr val="000000"/>
                </a:solidFill>
                <a:sym typeface="Wingdings" pitchFamily="2" charset="2"/>
              </a:rPr>
              <a:t>The first thing organizations must do in implementing the physical distribution concept is to </a:t>
            </a:r>
            <a:r>
              <a:rPr lang="en-US" u="sng" dirty="0">
                <a:solidFill>
                  <a:srgbClr val="000000"/>
                </a:solidFill>
                <a:sym typeface="Wingdings" pitchFamily="2" charset="2"/>
              </a:rPr>
              <a:t>decide what service level to offer.</a:t>
            </a:r>
          </a:p>
          <a:p>
            <a:pPr>
              <a:buFontTx/>
              <a:buChar char="•"/>
              <a:defRPr/>
            </a:pPr>
            <a:r>
              <a:rPr lang="en-US" dirty="0">
                <a:solidFill>
                  <a:srgbClr val="000000"/>
                </a:solidFill>
              </a:rPr>
              <a:t> Marketing research can help to determine the appropriate service level, and it typically takes into account the various factors shown on this slide.</a:t>
            </a:r>
          </a:p>
          <a:p>
            <a:pPr lvl="1">
              <a:buFontTx/>
              <a:buChar char="•"/>
              <a:defRPr/>
            </a:pPr>
            <a:r>
              <a:rPr lang="en-US" dirty="0">
                <a:solidFill>
                  <a:srgbClr val="000000"/>
                </a:solidFill>
              </a:rPr>
              <a:t> Order processing, inventory management, shipping, storage, and returns are all key factors affecting the service level.</a:t>
            </a:r>
          </a:p>
          <a:p>
            <a:pPr>
              <a:defRPr/>
            </a:pPr>
            <a:endParaRPr lang="en-US" b="1" i="1" dirty="0">
              <a:solidFill>
                <a:srgbClr val="000000"/>
              </a:solidFill>
              <a:sym typeface="Wingdings" pitchFamily="2" charset="2"/>
            </a:endParaRPr>
          </a:p>
          <a:p>
            <a:pPr>
              <a:defRPr/>
            </a:pPr>
            <a:r>
              <a:rPr lang="en-US" b="1" i="1" dirty="0">
                <a:solidFill>
                  <a:srgbClr val="000000"/>
                </a:solidFill>
                <a:sym typeface="Wingdings" pitchFamily="2" charset="2"/>
              </a:rPr>
              <a:t>Discussion Question:</a:t>
            </a:r>
            <a:r>
              <a:rPr lang="en-US" i="1" dirty="0">
                <a:solidFill>
                  <a:srgbClr val="000000"/>
                </a:solidFill>
                <a:sym typeface="Wingdings" pitchFamily="2" charset="2"/>
              </a:rPr>
              <a:t> </a:t>
            </a:r>
            <a:r>
              <a:rPr lang="en-US" b="1" i="1" dirty="0">
                <a:solidFill>
                  <a:srgbClr val="000000"/>
                </a:solidFill>
                <a:sym typeface="Wingdings" pitchFamily="2" charset="2"/>
              </a:rPr>
              <a:t>What is the danger in providing more service than customers really need or want?</a:t>
            </a:r>
          </a:p>
          <a:p>
            <a:pPr>
              <a:defRPr/>
            </a:pPr>
            <a:endParaRPr lang="en-US" b="1" dirty="0">
              <a:solidFill>
                <a:srgbClr val="000000"/>
              </a:solidFill>
              <a:sym typeface="Wingdings" pitchFamily="2" charset="2"/>
            </a:endParaRPr>
          </a:p>
          <a:p>
            <a:pPr lvl="1">
              <a:buFontTx/>
              <a:buChar char="•"/>
              <a:defRPr/>
            </a:pPr>
            <a:r>
              <a:rPr lang="en-US" b="1" dirty="0">
                <a:solidFill>
                  <a:srgbClr val="000000"/>
                </a:solidFill>
                <a:sym typeface="Wingdings" pitchFamily="2" charset="2"/>
              </a:rPr>
              <a:t> </a:t>
            </a:r>
            <a:r>
              <a:rPr lang="en-US" b="0" dirty="0">
                <a:solidFill>
                  <a:srgbClr val="000000"/>
                </a:solidFill>
                <a:sym typeface="Wingdings" pitchFamily="2" charset="2"/>
              </a:rPr>
              <a:t>Marketers must </a:t>
            </a:r>
            <a:r>
              <a:rPr lang="en-US" u="sng" dirty="0">
                <a:solidFill>
                  <a:srgbClr val="000000"/>
                </a:solidFill>
                <a:sym typeface="Wingdings" pitchFamily="2" charset="2"/>
              </a:rPr>
              <a:t>find the lowest total cost for the right service level. </a:t>
            </a:r>
          </a:p>
          <a:p>
            <a:pPr lvl="1">
              <a:buFontTx/>
              <a:buChar char="•"/>
              <a:defRPr/>
            </a:pPr>
            <a:endParaRPr lang="en-US" dirty="0">
              <a:solidFill>
                <a:srgbClr val="000000"/>
              </a:solidFill>
            </a:endParaRPr>
          </a:p>
          <a:p>
            <a:pPr lvl="1">
              <a:buFontTx/>
              <a:buChar char="•"/>
              <a:defRPr/>
            </a:pPr>
            <a:r>
              <a:rPr lang="en-US" dirty="0">
                <a:solidFill>
                  <a:srgbClr val="000000"/>
                </a:solidFill>
              </a:rPr>
              <a:t> </a:t>
            </a:r>
            <a:r>
              <a:rPr lang="en-US" u="sng" dirty="0">
                <a:solidFill>
                  <a:srgbClr val="000000"/>
                </a:solidFill>
              </a:rPr>
              <a:t>Total cost approach: </a:t>
            </a:r>
            <a:r>
              <a:rPr lang="en-US" dirty="0">
                <a:solidFill>
                  <a:srgbClr val="000000"/>
                </a:solidFill>
              </a:rPr>
              <a:t>Evaluating each possible physical distribution system and identifying the total costs of each alternative system.</a:t>
            </a:r>
          </a:p>
        </p:txBody>
      </p:sp>
    </p:spTree>
    <p:extLst>
      <p:ext uri="{BB962C8B-B14F-4D97-AF65-F5344CB8AC3E}">
        <p14:creationId xmlns:p14="http://schemas.microsoft.com/office/powerpoint/2010/main" val="805133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03238" y="539750"/>
            <a:ext cx="3162300" cy="2373313"/>
          </a:xfrm>
          <a:ln/>
        </p:spPr>
      </p:sp>
      <p:sp>
        <p:nvSpPr>
          <p:cNvPr id="7065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solidFill>
                  <a:srgbClr val="000000"/>
                </a:solidFill>
                <a:sym typeface="Wingdings" pitchFamily="2" charset="2"/>
              </a:rPr>
              <a:t>The physical distribution</a:t>
            </a:r>
            <a:r>
              <a:rPr lang="en-US" i="1" dirty="0">
                <a:solidFill>
                  <a:srgbClr val="000000"/>
                </a:solidFill>
                <a:sym typeface="Wingdings" pitchFamily="2" charset="2"/>
              </a:rPr>
              <a:t> </a:t>
            </a:r>
            <a:r>
              <a:rPr lang="en-US" i="0" u="sng" dirty="0">
                <a:solidFill>
                  <a:srgbClr val="000000"/>
                </a:solidFill>
                <a:sym typeface="Wingdings" pitchFamily="2" charset="2"/>
              </a:rPr>
              <a:t>customer service level</a:t>
            </a:r>
            <a:r>
              <a:rPr lang="en-US" dirty="0">
                <a:solidFill>
                  <a:srgbClr val="000000"/>
                </a:solidFill>
                <a:sym typeface="Wingdings" pitchFamily="2" charset="2"/>
              </a:rPr>
              <a:t>—including fast and reliable transportation—is critical to many business customers. Buyers don’t care how a product was moved or stored. Rather, they think in terms of how fast and dependably a firm can deliver what they want. This idea is portrayed in this UPS commercial. The COE (Chief Operating Elf) of Santa’s Workshop talks about how UPS helps Santa deliver billions of toys to billions of kids, overnight. </a:t>
            </a:r>
          </a:p>
          <a:p>
            <a:endParaRPr lang="en-US"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923194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03238" y="539750"/>
            <a:ext cx="3162300" cy="2373313"/>
          </a:xfrm>
          <a:ln/>
        </p:spPr>
      </p:sp>
      <p:sp>
        <p:nvSpPr>
          <p:cNvPr id="7270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 </a:t>
            </a:r>
          </a:p>
          <a:p>
            <a:r>
              <a:rPr lang="en-US" b="1" dirty="0">
                <a:solidFill>
                  <a:srgbClr val="000000"/>
                </a:solidFill>
                <a:sym typeface="Wingdings" pitchFamily="2" charset="2"/>
              </a:rPr>
              <a:t>Answer: C</a:t>
            </a:r>
          </a:p>
          <a:p>
            <a:r>
              <a:rPr lang="en-US" b="1" dirty="0">
                <a:solidFill>
                  <a:srgbClr val="000000"/>
                </a:solidFill>
                <a:sym typeface="Wingdings" pitchFamily="2" charset="2"/>
              </a:rPr>
              <a:t>Feedback: </a:t>
            </a:r>
            <a:r>
              <a:rPr lang="en-US" dirty="0">
                <a:solidFill>
                  <a:srgbClr val="000000"/>
                </a:solidFill>
                <a:sym typeface="Wingdings" pitchFamily="2" charset="2"/>
              </a:rPr>
              <a:t>When using the total cost approach, all of the costs—including transportation, inventory, packing, and damage—are identified and considered for each possible PD system. The goal in this approach would be to meet customer service needs at the lowest total cost. The best answer selection is C</a:t>
            </a:r>
            <a:r>
              <a:rPr lang="en-US" b="0" dirty="0">
                <a:solidFill>
                  <a:srgbClr val="000000"/>
                </a:solidFill>
                <a:sym typeface="Wingdings" pitchFamily="2" charset="2"/>
              </a:rPr>
              <a:t>.</a:t>
            </a:r>
          </a:p>
          <a:p>
            <a:endParaRPr lang="en-US" i="1" u="sng" dirty="0">
              <a:solidFill>
                <a:srgbClr val="000000"/>
              </a:solidFill>
              <a:sym typeface="Wingdings" pitchFamily="2" charset="2"/>
            </a:endParaRPr>
          </a:p>
          <a:p>
            <a:endParaRPr lang="en-US" b="1" dirty="0">
              <a:solidFill>
                <a:srgbClr val="000000"/>
              </a:solidFill>
              <a:sym typeface="Wingdings" pitchFamily="2" charset="2"/>
            </a:endParaRPr>
          </a:p>
          <a:p>
            <a:endParaRPr lang="en-US" b="1" dirty="0">
              <a:solidFill>
                <a:srgbClr val="000000"/>
              </a:solidFill>
              <a:sym typeface="Wingdings" pitchFamily="2" charset="2"/>
            </a:endParaRPr>
          </a:p>
        </p:txBody>
      </p:sp>
    </p:spTree>
    <p:extLst>
      <p:ext uri="{BB962C8B-B14F-4D97-AF65-F5344CB8AC3E}">
        <p14:creationId xmlns:p14="http://schemas.microsoft.com/office/powerpoint/2010/main" val="1483056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503238" y="539750"/>
            <a:ext cx="3162300" cy="2373313"/>
          </a:xfrm>
          <a:ln/>
        </p:spPr>
      </p:sp>
      <p:sp>
        <p:nvSpPr>
          <p:cNvPr id="7373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Physical distribution functions must be apportioned across the channel to facilitate the flow of goods and services. In this way, each member functions efficiently and maximum value can be passed on to the consumer.</a:t>
            </a:r>
          </a:p>
          <a:p>
            <a:endParaRPr lang="en-US" i="1"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b="1" dirty="0">
                <a:solidFill>
                  <a:srgbClr val="000000"/>
                </a:solidFill>
                <a:sym typeface="Wingdings" pitchFamily="2" charset="2"/>
              </a:rPr>
              <a:t> </a:t>
            </a:r>
            <a:r>
              <a:rPr lang="en-US" i="0" u="sng" dirty="0">
                <a:solidFill>
                  <a:srgbClr val="000000"/>
                </a:solidFill>
                <a:sym typeface="Wingdings" pitchFamily="2" charset="2"/>
              </a:rPr>
              <a:t>Functions can be shifted and shared in a channel.</a:t>
            </a:r>
          </a:p>
          <a:p>
            <a:pPr lvl="1">
              <a:buFontTx/>
              <a:buChar char="•"/>
            </a:pPr>
            <a:r>
              <a:rPr lang="en-US" u="sng" dirty="0">
                <a:solidFill>
                  <a:srgbClr val="000000"/>
                </a:solidFill>
              </a:rPr>
              <a:t> How PD is shared affects the rest of a strategy</a:t>
            </a:r>
            <a:r>
              <a:rPr lang="en-US" dirty="0">
                <a:solidFill>
                  <a:srgbClr val="000000"/>
                </a:solidFill>
              </a:rPr>
              <a:t>, especially Price.</a:t>
            </a:r>
          </a:p>
          <a:p>
            <a:r>
              <a:rPr lang="en-US" dirty="0">
                <a:solidFill>
                  <a:srgbClr val="000000"/>
                </a:solidFill>
                <a:sym typeface="Wingdings" pitchFamily="2" charset="2"/>
              </a:rPr>
              <a:t></a:t>
            </a:r>
            <a:r>
              <a:rPr lang="en-US" b="1" dirty="0">
                <a:solidFill>
                  <a:srgbClr val="000000"/>
                </a:solidFill>
                <a:sym typeface="Wingdings" pitchFamily="2" charset="2"/>
              </a:rPr>
              <a:t> </a:t>
            </a:r>
            <a:r>
              <a:rPr lang="en-US" u="sng" dirty="0">
                <a:solidFill>
                  <a:srgbClr val="000000"/>
                </a:solidFill>
                <a:sym typeface="Wingdings" pitchFamily="2" charset="2"/>
              </a:rPr>
              <a:t>JIT requires a close, cooperative relationship</a:t>
            </a:r>
            <a:r>
              <a:rPr lang="en-US" b="1" dirty="0">
                <a:solidFill>
                  <a:srgbClr val="000000"/>
                </a:solidFill>
                <a:sym typeface="Wingdings" pitchFamily="2" charset="2"/>
              </a:rPr>
              <a:t> </a:t>
            </a:r>
            <a:r>
              <a:rPr lang="en-US" b="0" dirty="0">
                <a:solidFill>
                  <a:srgbClr val="000000"/>
                </a:solidFill>
                <a:sym typeface="Wingdings" pitchFamily="2" charset="2"/>
              </a:rPr>
              <a:t>among the channel members, which also helps to reduce conflict.</a:t>
            </a:r>
          </a:p>
          <a:p>
            <a:pPr lvl="1">
              <a:buFontTx/>
              <a:buChar char="•"/>
            </a:pPr>
            <a:r>
              <a:rPr lang="en-US" dirty="0">
                <a:solidFill>
                  <a:srgbClr val="000000"/>
                </a:solidFill>
              </a:rPr>
              <a:t> One result of JIT is that some channels see an increase in the number of participants contributing to the final product.  </a:t>
            </a:r>
          </a:p>
          <a:p>
            <a:r>
              <a:rPr lang="en-US" dirty="0">
                <a:solidFill>
                  <a:srgbClr val="000000"/>
                </a:solidFill>
                <a:sym typeface="Wingdings" pitchFamily="2" charset="2"/>
              </a:rPr>
              <a:t> </a:t>
            </a:r>
            <a:r>
              <a:rPr lang="en-US" u="sng" dirty="0">
                <a:solidFill>
                  <a:srgbClr val="000000"/>
                </a:solidFill>
                <a:sym typeface="Wingdings" pitchFamily="2" charset="2"/>
              </a:rPr>
              <a:t>A supply chain may involve even more firms </a:t>
            </a:r>
            <a:r>
              <a:rPr lang="en-US" b="0" dirty="0">
                <a:solidFill>
                  <a:srgbClr val="000000"/>
                </a:solidFill>
                <a:sym typeface="Wingdings" pitchFamily="2" charset="2"/>
              </a:rPr>
              <a:t>than a channel of distribution.</a:t>
            </a:r>
          </a:p>
          <a:p>
            <a:pPr lvl="1">
              <a:buFontTx/>
              <a:buChar char="•"/>
            </a:pPr>
            <a:r>
              <a:rPr lang="en-US" dirty="0">
                <a:solidFill>
                  <a:srgbClr val="000000"/>
                </a:solidFill>
              </a:rPr>
              <a:t> </a:t>
            </a:r>
            <a:r>
              <a:rPr lang="en-US" u="sng" dirty="0">
                <a:solidFill>
                  <a:srgbClr val="000000"/>
                </a:solidFill>
              </a:rPr>
              <a:t>Supply chain:</a:t>
            </a:r>
            <a:r>
              <a:rPr lang="en-US" dirty="0">
                <a:solidFill>
                  <a:srgbClr val="000000"/>
                </a:solidFill>
              </a:rPr>
              <a:t> the complete set of firms, facilities, and logistics activities involved in procuring materials, transforming them into intermediate and finished products, and distributing them to customers. </a:t>
            </a:r>
          </a:p>
          <a:p>
            <a:pPr lvl="1"/>
            <a:endParaRPr lang="en-US" dirty="0">
              <a:solidFill>
                <a:srgbClr val="000000"/>
              </a:solidFill>
            </a:endParaRPr>
          </a:p>
          <a:p>
            <a:r>
              <a:rPr lang="en-US" b="1" i="1" dirty="0">
                <a:solidFill>
                  <a:srgbClr val="000000"/>
                </a:solidFill>
                <a:sym typeface="Wingdings" pitchFamily="2" charset="2"/>
              </a:rPr>
              <a:t>Discussion Question: Some firms put a single executive in charge of supply chain decisions. What would be the advantages and disadvantages of doing so?</a:t>
            </a:r>
            <a:endParaRPr lang="en-US" b="1" dirty="0">
              <a:solidFill>
                <a:srgbClr val="000000"/>
              </a:solidFill>
              <a:sym typeface="Wingdings" pitchFamily="2" charset="2"/>
            </a:endParaRPr>
          </a:p>
        </p:txBody>
      </p:sp>
      <p:sp>
        <p:nvSpPr>
          <p:cNvPr id="73732" name="Text Box 4"/>
          <p:cNvSpPr txBox="1">
            <a:spLocks noChangeArrowheads="1"/>
          </p:cNvSpPr>
          <p:nvPr/>
        </p:nvSpPr>
        <p:spPr bwMode="auto">
          <a:xfrm>
            <a:off x="4114800" y="395288"/>
            <a:ext cx="2566988" cy="142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755015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Text</a:t>
            </a:r>
            <a:r>
              <a:rPr lang="en-US" b="1" baseline="0" dirty="0">
                <a:solidFill>
                  <a:srgbClr val="000000"/>
                </a:solidFill>
                <a:sym typeface="Wingdings" pitchFamily="2" charset="2"/>
              </a:rPr>
              <a:t> Content: </a:t>
            </a:r>
            <a:r>
              <a:rPr lang="en-US" b="0" baseline="0" dirty="0">
                <a:solidFill>
                  <a:srgbClr val="000000"/>
                </a:solidFill>
                <a:sym typeface="Wingdings" pitchFamily="2" charset="2"/>
              </a:rPr>
              <a:t>See below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baseline="0" dirty="0">
              <a:solidFill>
                <a:srgbClr val="000000"/>
              </a:solidFill>
              <a:sym typeface="Wingdings" pitchFamily="2" charset="2"/>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sym typeface="Wingdings" pitchFamily="2" charset="2"/>
              </a:rPr>
              <a:t>Summary Overview</a:t>
            </a:r>
            <a:endParaRPr lang="en-US" dirty="0"/>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Manitowoc is one of the world’s largest manufacturers of cranes. Its huge mobile cranes are used at construction sites all around the world. Robert Ward, who is in charge of purchasing for Manitowoc, must ensure an unbroken flow of parts and materials so that Manitowoc can keep its promises to customers regarding crane delivery dates. This is difficult because each crane has component parts from many suppliers around the globe. Further, any supplier may be held up by problems with its own suppliers. In one case, Manitowoc’s German factory was having trouble getting key chassis parts from two suppliers in Poland. Ward traced the problem back to a Scandinavian steel mill that was behind on shipments to the Polish firms. Manitowoc buys a lot of steel and has a lot of leverage with steel distributors, so Ward scoured Europe for distributors who had extra inventory of steel plate. The steel he found was more expensive than buying the steel directly from the mill, but the mill couldn’t keep supplies flowing and the distributors could. By helping coordinate the whole supply chain, Manitowoc was able to keep its promises and deliver cranes to its customers on schedule.</a:t>
            </a:r>
          </a:p>
        </p:txBody>
      </p:sp>
    </p:spTree>
    <p:extLst>
      <p:ext uri="{BB962C8B-B14F-4D97-AF65-F5344CB8AC3E}">
        <p14:creationId xmlns:p14="http://schemas.microsoft.com/office/powerpoint/2010/main" val="259049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192088" y="3127375"/>
            <a:ext cx="6510337" cy="5559425"/>
          </a:xfrm>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Trying to coordinate physical distribution throughout an entire supply chain is a difficult task. Computers and the Internet are becoming more and more important to marketing managers, who need to keep track of inventory levels, when to order, and where goods are when they move.</a:t>
            </a:r>
            <a:r>
              <a:rPr lang="en-US" b="1" dirty="0">
                <a:solidFill>
                  <a:srgbClr val="000000"/>
                </a:solidFill>
                <a:sym typeface="Wingdings" pitchFamily="2" charset="2"/>
              </a:rPr>
              <a:t> </a:t>
            </a:r>
          </a:p>
          <a:p>
            <a:pPr>
              <a:defRPr/>
            </a:pPr>
            <a:endParaRPr lang="en-US" b="1"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 typeface="Arial" pitchFamily="34" charset="0"/>
              <a:buNone/>
              <a:defRPr/>
            </a:pPr>
            <a:r>
              <a:rPr lang="en-US" u="sng" dirty="0">
                <a:solidFill>
                  <a:srgbClr val="000000"/>
                </a:solidFill>
                <a:sym typeface="Wingdings" pitchFamily="2" charset="2"/>
              </a:rPr>
              <a:t> Continuously updated information systems</a:t>
            </a:r>
            <a:r>
              <a:rPr lang="en-US" dirty="0">
                <a:solidFill>
                  <a:srgbClr val="000000"/>
                </a:solidFill>
                <a:sym typeface="Wingdings" pitchFamily="2" charset="2"/>
              </a:rPr>
              <a:t>, such as the ones fed by supermarket checkout scanners, can provide marketers with an up-to-the-minute inventory count and also an instantaneous readout of what consumers are buying.</a:t>
            </a:r>
          </a:p>
          <a:p>
            <a:pPr>
              <a:buFont typeface="Arial" pitchFamily="34" charset="0"/>
              <a:buChar char="•"/>
              <a:defRPr/>
            </a:pPr>
            <a:endParaRPr lang="en-US" dirty="0">
              <a:solidFill>
                <a:srgbClr val="000000"/>
              </a:solidFill>
              <a:sym typeface="Wingdings" pitchFamily="2" charset="2"/>
            </a:endParaRPr>
          </a:p>
          <a:p>
            <a:pPr>
              <a:defRPr/>
            </a:pPr>
            <a:r>
              <a:rPr lang="en-US" b="1" i="1" dirty="0">
                <a:solidFill>
                  <a:srgbClr val="000000"/>
                </a:solidFill>
                <a:sym typeface="Wingdings" pitchFamily="2" charset="2"/>
              </a:rPr>
              <a:t>Discussion Question:</a:t>
            </a:r>
            <a:r>
              <a:rPr lang="en-US" i="1" dirty="0">
                <a:solidFill>
                  <a:srgbClr val="000000"/>
                </a:solidFill>
                <a:sym typeface="Wingdings" pitchFamily="2" charset="2"/>
              </a:rPr>
              <a:t> </a:t>
            </a:r>
            <a:r>
              <a:rPr lang="en-US" b="1" i="1" dirty="0">
                <a:solidFill>
                  <a:srgbClr val="000000"/>
                </a:solidFill>
                <a:sym typeface="Wingdings" pitchFamily="2" charset="2"/>
              </a:rPr>
              <a:t>What packaging innovation has contributed greatly to the development of continuously updated systems? Hint: refer to Chapter 9.</a:t>
            </a:r>
            <a:endParaRPr lang="en-US" b="1" dirty="0">
              <a:solidFill>
                <a:srgbClr val="000000"/>
              </a:solidFill>
              <a:sym typeface="Wingdings" pitchFamily="2" charset="2"/>
            </a:endParaRPr>
          </a:p>
          <a:p>
            <a:pPr>
              <a:defRPr/>
            </a:pPr>
            <a:endParaRPr lang="en-US" b="1" dirty="0">
              <a:solidFill>
                <a:srgbClr val="000000"/>
              </a:solidFill>
              <a:sym typeface="Wingdings" pitchFamily="2" charset="2"/>
            </a:endParaRPr>
          </a:p>
          <a:p>
            <a:pPr>
              <a:buFont typeface="Arial" pitchFamily="34" charset="0"/>
              <a:buNone/>
              <a:defRPr/>
            </a:pPr>
            <a:r>
              <a:rPr lang="en-US" u="sng" dirty="0">
                <a:solidFill>
                  <a:srgbClr val="000000"/>
                </a:solidFill>
                <a:sym typeface="Wingdings" pitchFamily="2" charset="2"/>
              </a:rPr>
              <a:t> Electronic data interchange (EDI) sets a standard,</a:t>
            </a:r>
            <a:r>
              <a:rPr lang="en-US" dirty="0">
                <a:solidFill>
                  <a:srgbClr val="000000"/>
                </a:solidFill>
                <a:sym typeface="Wingdings" pitchFamily="2" charset="2"/>
              </a:rPr>
              <a:t> </a:t>
            </a:r>
            <a:r>
              <a:rPr lang="en-US" b="0" dirty="0">
                <a:solidFill>
                  <a:srgbClr val="000000"/>
                </a:solidFill>
                <a:sym typeface="Wingdings" pitchFamily="2" charset="2"/>
              </a:rPr>
              <a:t>by putting information in a structured format that allows suppliers and customers to access each other’s computer systems.</a:t>
            </a:r>
          </a:p>
          <a:p>
            <a:pPr lvl="1">
              <a:buFont typeface="Arial" pitchFamily="34" charset="0"/>
              <a:buChar char="•"/>
              <a:defRPr/>
            </a:pPr>
            <a:r>
              <a:rPr lang="en-US" dirty="0">
                <a:solidFill>
                  <a:srgbClr val="000000"/>
                </a:solidFill>
              </a:rPr>
              <a:t> It helps speed the processing of orders, inventory tracking, and customer service requests. </a:t>
            </a:r>
          </a:p>
          <a:p>
            <a:pPr lvl="1">
              <a:buFont typeface="Arial" pitchFamily="34" charset="0"/>
              <a:buChar char="•"/>
              <a:defRPr/>
            </a:pPr>
            <a:r>
              <a:rPr lang="en-US" dirty="0">
                <a:solidFill>
                  <a:srgbClr val="000000"/>
                </a:solidFill>
              </a:rPr>
              <a:t> In addition, EDI brings buyers and suppliers in channels of distribution closer together. </a:t>
            </a:r>
          </a:p>
        </p:txBody>
      </p:sp>
      <p:sp>
        <p:nvSpPr>
          <p:cNvPr id="74757" name="Text Box 25"/>
          <p:cNvSpPr txBox="1">
            <a:spLocks noChangeArrowheads="1"/>
          </p:cNvSpPr>
          <p:nvPr/>
        </p:nvSpPr>
        <p:spPr bwMode="auto">
          <a:xfrm>
            <a:off x="4267200" y="400050"/>
            <a:ext cx="2560638" cy="142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20230058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192088" y="3127375"/>
            <a:ext cx="6510337" cy="5559425"/>
          </a:xfrm>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As in all areas of marketing, physical distribution raises some ethical concerns.</a:t>
            </a:r>
            <a:r>
              <a:rPr lang="en-US" b="1" dirty="0">
                <a:solidFill>
                  <a:srgbClr val="000000"/>
                </a:solidFill>
                <a:sym typeface="Wingdings" pitchFamily="2" charset="2"/>
              </a:rPr>
              <a:t> </a:t>
            </a:r>
          </a:p>
          <a:p>
            <a:pPr>
              <a:defRPr/>
            </a:pPr>
            <a:endParaRPr lang="en-US" b="1"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Tx/>
              <a:buChar char="•"/>
              <a:defRPr/>
            </a:pPr>
            <a:r>
              <a:rPr lang="en-US" u="sng" dirty="0">
                <a:solidFill>
                  <a:srgbClr val="000000"/>
                </a:solidFill>
                <a:sym typeface="Wingdings" pitchFamily="2" charset="2"/>
              </a:rPr>
              <a:t> Most of the ethical issues that come up in physical distribution are about communications over product availability. </a:t>
            </a:r>
          </a:p>
          <a:p>
            <a:pPr lvl="1">
              <a:buFontTx/>
              <a:buChar char="•"/>
              <a:defRPr/>
            </a:pPr>
            <a:r>
              <a:rPr lang="en-US" dirty="0">
                <a:solidFill>
                  <a:srgbClr val="000000"/>
                </a:solidFill>
              </a:rPr>
              <a:t> Some Internet vendors are being criticized for creating false expectations about the speed of delivery or for selling products that are not available.</a:t>
            </a:r>
          </a:p>
          <a:p>
            <a:pPr>
              <a:buFontTx/>
              <a:buChar char="•"/>
              <a:defRPr/>
            </a:pPr>
            <a:r>
              <a:rPr lang="en-US" b="1" dirty="0">
                <a:solidFill>
                  <a:srgbClr val="000000"/>
                </a:solidFill>
                <a:sym typeface="Wingdings" pitchFamily="2" charset="2"/>
              </a:rPr>
              <a:t> </a:t>
            </a:r>
            <a:r>
              <a:rPr lang="en-US" u="sng" dirty="0">
                <a:solidFill>
                  <a:srgbClr val="000000"/>
                </a:solidFill>
                <a:sym typeface="Wingdings" pitchFamily="2" charset="2"/>
              </a:rPr>
              <a:t>Conventional retailers also receive criticism for running out of products that they promote heavily. </a:t>
            </a:r>
          </a:p>
          <a:p>
            <a:pPr lvl="1">
              <a:buFontTx/>
              <a:buChar char="•"/>
              <a:defRPr/>
            </a:pPr>
            <a:r>
              <a:rPr lang="en-US" dirty="0">
                <a:solidFill>
                  <a:srgbClr val="000000"/>
                </a:solidFill>
              </a:rPr>
              <a:t> Some retailers offer rain checks to deal with the situation, or try to manage demand proactively by taking advance orders. </a:t>
            </a:r>
          </a:p>
          <a:p>
            <a:pPr>
              <a:defRPr/>
            </a:pPr>
            <a:r>
              <a:rPr lang="en-US" u="sng" dirty="0">
                <a:solidFill>
                  <a:srgbClr val="000000"/>
                </a:solidFill>
                <a:sym typeface="Wingdings" pitchFamily="2" charset="2"/>
              </a:rPr>
              <a:t> Coordination of PD activities can also generate ethical problems.</a:t>
            </a:r>
          </a:p>
          <a:p>
            <a:pPr>
              <a:defRPr/>
            </a:pPr>
            <a:endParaRPr lang="en-US" b="1" dirty="0">
              <a:solidFill>
                <a:srgbClr val="000000"/>
              </a:solidFill>
              <a:sym typeface="Wingdings" pitchFamily="2" charset="2"/>
            </a:endParaRPr>
          </a:p>
          <a:p>
            <a:pPr>
              <a:defRPr/>
            </a:pPr>
            <a:r>
              <a:rPr lang="en-US" b="1" i="1" dirty="0">
                <a:solidFill>
                  <a:srgbClr val="000000"/>
                </a:solidFill>
                <a:sym typeface="Wingdings" pitchFamily="2" charset="2"/>
              </a:rPr>
              <a:t>Discussion Question:</a:t>
            </a:r>
            <a:r>
              <a:rPr lang="en-US" i="1" dirty="0">
                <a:solidFill>
                  <a:srgbClr val="000000"/>
                </a:solidFill>
                <a:sym typeface="Wingdings" pitchFamily="2" charset="2"/>
              </a:rPr>
              <a:t> </a:t>
            </a:r>
            <a:r>
              <a:rPr lang="en-US" b="1" i="1" dirty="0">
                <a:solidFill>
                  <a:srgbClr val="000000"/>
                </a:solidFill>
                <a:sym typeface="Wingdings" pitchFamily="2" charset="2"/>
              </a:rPr>
              <a:t>Suppose you were a retailer and told a supplier that you planned to place an order, but didn’t confirm the order until the last minute. You wanted to see how sales were going before making a commitment. Thus, you were able to shift the burden of holding inventory to the supplier. Is this an ethical practice on your part? Why or why not?</a:t>
            </a:r>
          </a:p>
        </p:txBody>
      </p:sp>
      <p:sp>
        <p:nvSpPr>
          <p:cNvPr id="75781" name="Text Box 25"/>
          <p:cNvSpPr txBox="1">
            <a:spLocks noChangeArrowheads="1"/>
          </p:cNvSpPr>
          <p:nvPr/>
        </p:nvSpPr>
        <p:spPr bwMode="auto">
          <a:xfrm>
            <a:off x="4267200" y="400050"/>
            <a:ext cx="2560638" cy="1428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600" b="1" dirty="0">
                <a:solidFill>
                  <a:srgbClr val="000000"/>
                </a:solidFill>
                <a:sym typeface="Wingdings" pitchFamily="2" charset="2"/>
              </a:rPr>
              <a:t> </a:t>
            </a:r>
            <a:r>
              <a:rPr lang="en-US" sz="16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330746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503238" y="539750"/>
            <a:ext cx="3162300" cy="2373313"/>
          </a:xfrm>
          <a:ln/>
        </p:spPr>
      </p:sp>
      <p:sp>
        <p:nvSpPr>
          <p:cNvPr id="7680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solidFill>
                  <a:srgbClr val="000000"/>
                </a:solidFill>
                <a:sym typeface="Wingdings" pitchFamily="2" charset="2"/>
              </a:rPr>
              <a:t>Both lower costs and better service help to increase customer value. Trying to reduce the cost of the individual functional activities associated with physical distribution may actually increase distribution costs and lead to the wrong customer service level. W.B. Mason prides itself on low prices and excellent service. Thus, appropriate implementation of the PD Concept is critical to this firm.</a:t>
            </a:r>
          </a:p>
          <a:p>
            <a:endParaRPr lang="en-US"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2033369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192088" y="3127375"/>
            <a:ext cx="6510337" cy="5559425"/>
          </a:xfrm>
        </p:spPr>
        <p:txBody>
          <a:bodyPr/>
          <a:lstStyle/>
          <a:p>
            <a:pPr>
              <a:defRPr/>
            </a:pPr>
            <a:r>
              <a:rPr lang="en-US" b="1" dirty="0">
                <a:solidFill>
                  <a:srgbClr val="000000"/>
                </a:solidFill>
                <a:sym typeface="Wingdings" pitchFamily="2" charset="2"/>
              </a:rPr>
              <a:t>Summary Overview</a:t>
            </a:r>
          </a:p>
          <a:p>
            <a:pPr>
              <a:defRPr/>
            </a:pPr>
            <a:r>
              <a:rPr lang="en-US" u="sng" dirty="0">
                <a:solidFill>
                  <a:srgbClr val="000000"/>
                </a:solidFill>
                <a:sym typeface="Wingdings" pitchFamily="2" charset="2"/>
              </a:rPr>
              <a:t>Transporting</a:t>
            </a:r>
            <a:r>
              <a:rPr lang="en-US" b="1" u="none" dirty="0">
                <a:solidFill>
                  <a:srgbClr val="000000"/>
                </a:solidFill>
                <a:sym typeface="Wingdings" pitchFamily="2" charset="2"/>
              </a:rPr>
              <a:t> </a:t>
            </a:r>
            <a:r>
              <a:rPr lang="en-US" dirty="0">
                <a:solidFill>
                  <a:srgbClr val="000000"/>
                </a:solidFill>
                <a:sym typeface="Wingdings" pitchFamily="2" charset="2"/>
              </a:rPr>
              <a:t>is the marketing function of moving goods. Transportation makes products available when and where they need to be—at a cost. </a:t>
            </a:r>
            <a:r>
              <a:rPr lang="en-US" u="sng" dirty="0">
                <a:solidFill>
                  <a:srgbClr val="000000"/>
                </a:solidFill>
                <a:sym typeface="Wingdings" pitchFamily="2" charset="2"/>
              </a:rPr>
              <a:t>Transporting aids economic development and exchange</a:t>
            </a:r>
            <a:r>
              <a:rPr lang="en-US" dirty="0">
                <a:solidFill>
                  <a:srgbClr val="000000"/>
                </a:solidFill>
                <a:sym typeface="Wingdings" pitchFamily="2" charset="2"/>
              </a:rPr>
              <a:t>; without low-cost transportation, there would be no mass distribution as we know it today.</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a:buFontTx/>
              <a:buChar char="•"/>
              <a:defRPr/>
            </a:pPr>
            <a:r>
              <a:rPr lang="en-US" b="1" dirty="0">
                <a:solidFill>
                  <a:srgbClr val="000000"/>
                </a:solidFill>
                <a:sym typeface="Wingdings" pitchFamily="2" charset="2"/>
              </a:rPr>
              <a:t> </a:t>
            </a:r>
            <a:r>
              <a:rPr lang="en-US" b="0" dirty="0">
                <a:solidFill>
                  <a:srgbClr val="000000"/>
                </a:solidFill>
                <a:sym typeface="Wingdings" pitchFamily="2" charset="2"/>
              </a:rPr>
              <a:t>As shown in Exhibit 11-4,</a:t>
            </a:r>
            <a:r>
              <a:rPr lang="en-US" b="1" dirty="0">
                <a:solidFill>
                  <a:srgbClr val="000000"/>
                </a:solidFill>
                <a:sym typeface="Wingdings" pitchFamily="2" charset="2"/>
              </a:rPr>
              <a:t> </a:t>
            </a:r>
            <a:r>
              <a:rPr lang="en-US" u="sng" dirty="0">
                <a:solidFill>
                  <a:srgbClr val="000000"/>
                </a:solidFill>
                <a:sym typeface="Wingdings" pitchFamily="2" charset="2"/>
              </a:rPr>
              <a:t>transporting can be costly.</a:t>
            </a:r>
          </a:p>
          <a:p>
            <a:pPr lvl="1">
              <a:buFontTx/>
              <a:buChar char="•"/>
              <a:defRPr/>
            </a:pPr>
            <a:r>
              <a:rPr lang="en-US" dirty="0">
                <a:solidFill>
                  <a:srgbClr val="000000"/>
                </a:solidFill>
              </a:rPr>
              <a:t> Note that for products that are relatively inexpensive, such as basic commodities, transportation costs are a large part of the selling price. </a:t>
            </a:r>
          </a:p>
          <a:p>
            <a:pPr lvl="1">
              <a:buFontTx/>
              <a:buChar char="•"/>
              <a:defRPr/>
            </a:pPr>
            <a:r>
              <a:rPr lang="en-US" dirty="0">
                <a:solidFill>
                  <a:srgbClr val="000000"/>
                </a:solidFill>
              </a:rPr>
              <a:t> Transportation costs are a smaller part of the selling price for products that have a higher per-unit value, such as manufactured goods.</a:t>
            </a:r>
          </a:p>
          <a:p>
            <a:pPr>
              <a:buFontTx/>
              <a:buChar char="•"/>
              <a:defRPr/>
            </a:pPr>
            <a:r>
              <a:rPr lang="en-US" dirty="0">
                <a:solidFill>
                  <a:srgbClr val="000000"/>
                </a:solidFill>
                <a:sym typeface="Wingdings" pitchFamily="2" charset="2"/>
              </a:rPr>
              <a:t> Because transporting often crosses regional, national, or international borders, </a:t>
            </a:r>
            <a:r>
              <a:rPr lang="en-US" u="sng" dirty="0">
                <a:solidFill>
                  <a:srgbClr val="000000"/>
                </a:solidFill>
                <a:sym typeface="Wingdings" pitchFamily="2" charset="2"/>
              </a:rPr>
              <a:t>governments may influence transportation</a:t>
            </a:r>
            <a:r>
              <a:rPr lang="en-US" dirty="0">
                <a:solidFill>
                  <a:srgbClr val="000000"/>
                </a:solidFill>
                <a:sym typeface="Wingdings" pitchFamily="2" charset="2"/>
              </a:rPr>
              <a:t> by developing transportation systems or by regulating them.</a:t>
            </a:r>
            <a:r>
              <a:rPr lang="en-US" b="1" dirty="0">
                <a:solidFill>
                  <a:srgbClr val="000000"/>
                </a:solidFill>
                <a:sym typeface="Wingdings" pitchFamily="2" charset="2"/>
              </a:rPr>
              <a:t> </a:t>
            </a:r>
          </a:p>
          <a:p>
            <a:pPr>
              <a:defRPr/>
            </a:pPr>
            <a:endParaRPr lang="en-US" b="1" i="1" dirty="0">
              <a:solidFill>
                <a:srgbClr val="000000"/>
              </a:solidFill>
              <a:sym typeface="Wingdings" pitchFamily="2" charset="2"/>
            </a:endParaRPr>
          </a:p>
          <a:p>
            <a:pPr>
              <a:defRPr/>
            </a:pPr>
            <a:r>
              <a:rPr lang="en-US" b="1" i="1" dirty="0">
                <a:solidFill>
                  <a:srgbClr val="000000"/>
                </a:solidFill>
                <a:sym typeface="Wingdings" pitchFamily="2" charset="2"/>
              </a:rPr>
              <a:t>Discussion Question: What impact does the deregulation of the trucking industry in the</a:t>
            </a:r>
            <a:r>
              <a:rPr lang="en-US" b="1" i="1" baseline="0" dirty="0">
                <a:solidFill>
                  <a:srgbClr val="000000"/>
                </a:solidFill>
                <a:sym typeface="Wingdings" pitchFamily="2" charset="2"/>
              </a:rPr>
              <a:t> United States</a:t>
            </a:r>
            <a:r>
              <a:rPr lang="en-US" b="1" i="1" dirty="0">
                <a:solidFill>
                  <a:srgbClr val="000000"/>
                </a:solidFill>
                <a:sym typeface="Wingdings" pitchFamily="2" charset="2"/>
              </a:rPr>
              <a:t> have on the marketing strategies of trucking companies as they try to acquire additional business?</a:t>
            </a:r>
          </a:p>
        </p:txBody>
      </p:sp>
    </p:spTree>
    <p:extLst>
      <p:ext uri="{BB962C8B-B14F-4D97-AF65-F5344CB8AC3E}">
        <p14:creationId xmlns:p14="http://schemas.microsoft.com/office/powerpoint/2010/main" val="1502027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09600" y="533400"/>
            <a:ext cx="3149600" cy="2362200"/>
          </a:xfrm>
        </p:spPr>
      </p:sp>
      <p:sp>
        <p:nvSpPr>
          <p:cNvPr id="5" name="Rectangle 3"/>
          <p:cNvSpPr>
            <a:spLocks noGrp="1" noChangeArrowheads="1"/>
          </p:cNvSpPr>
          <p:nvPr>
            <p:ph type="body" idx="3"/>
          </p:nvPr>
        </p:nvSpPr>
        <p:spPr>
          <a:xfrm>
            <a:off x="192088" y="3127375"/>
            <a:ext cx="6510337" cy="5559425"/>
          </a:xfrm>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Which transporting mode is best? Well, it depends.</a:t>
            </a:r>
            <a:r>
              <a:rPr lang="en-US" baseline="0" dirty="0">
                <a:solidFill>
                  <a:srgbClr val="000000"/>
                </a:solidFill>
                <a:sym typeface="Wingdings" pitchFamily="2" charset="2"/>
              </a:rPr>
              <a:t> </a:t>
            </a:r>
            <a:endParaRPr lang="en-US" dirty="0">
              <a:solidFill>
                <a:srgbClr val="000000"/>
              </a:solidFill>
              <a:sym typeface="Wingdings" pitchFamily="2" charset="2"/>
            </a:endParaRP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0" marR="0" indent="0" algn="l" defTabSz="914400" rtl="0" eaLnBrk="0" fontAlgn="base" latinLnBrk="0" hangingPunct="0">
              <a:lnSpc>
                <a:spcPct val="100000"/>
              </a:lnSpc>
              <a:spcBef>
                <a:spcPct val="30000"/>
              </a:spcBef>
              <a:spcAft>
                <a:spcPct val="0"/>
              </a:spcAft>
              <a:buClrTx/>
              <a:buSzTx/>
              <a:buFontTx/>
              <a:buChar char="•"/>
              <a:tabLst/>
              <a:defRPr/>
            </a:pPr>
            <a:r>
              <a:rPr lang="en-US" b="1" dirty="0">
                <a:solidFill>
                  <a:srgbClr val="000000"/>
                </a:solidFill>
                <a:sym typeface="Wingdings" pitchFamily="2" charset="2"/>
              </a:rPr>
              <a:t> </a:t>
            </a:r>
            <a:r>
              <a:rPr lang="en-US" b="0" dirty="0">
                <a:solidFill>
                  <a:srgbClr val="000000"/>
                </a:solidFill>
                <a:sym typeface="Wingdings" pitchFamily="2" charset="2"/>
              </a:rPr>
              <a:t>As shown in Exhibit 11-5,</a:t>
            </a:r>
            <a:r>
              <a:rPr lang="en-US" b="1" dirty="0">
                <a:solidFill>
                  <a:srgbClr val="000000"/>
                </a:solidFill>
                <a:sym typeface="Wingdings" pitchFamily="2" charset="2"/>
              </a:rPr>
              <a:t> </a:t>
            </a:r>
            <a:r>
              <a:rPr lang="en-US" u="sng" dirty="0">
                <a:solidFill>
                  <a:srgbClr val="000000"/>
                </a:solidFill>
                <a:sym typeface="Wingdings" pitchFamily="2" charset="2"/>
              </a:rPr>
              <a:t>different modes of transportation have different benefits and limitations.</a:t>
            </a:r>
            <a:r>
              <a:rPr lang="en-US" u="none" baseline="0" dirty="0">
                <a:solidFill>
                  <a:srgbClr val="000000"/>
                </a:solidFill>
                <a:sym typeface="Wingdings" pitchFamily="2" charset="2"/>
              </a:rPr>
              <a:t> </a:t>
            </a:r>
            <a:r>
              <a:rPr lang="en-US" u="none" baseline="0">
                <a:solidFill>
                  <a:srgbClr val="000000"/>
                </a:solidFill>
                <a:sym typeface="Wingdings" pitchFamily="2" charset="2"/>
              </a:rPr>
              <a:t>Positive benefits are circled in green and negatives are circled in red. </a:t>
            </a:r>
          </a:p>
          <a:p>
            <a:pPr lvl="1">
              <a:buFontTx/>
              <a:buChar char="•"/>
              <a:defRPr/>
            </a:pPr>
            <a:r>
              <a:rPr lang="en-US" dirty="0">
                <a:solidFill>
                  <a:srgbClr val="000000"/>
                </a:solidFill>
              </a:rPr>
              <a:t>Rail can handle a wide variety of goods at a relatively low cost. </a:t>
            </a:r>
          </a:p>
          <a:p>
            <a:pPr lvl="1">
              <a:buFontTx/>
              <a:buChar char="•"/>
              <a:defRPr/>
            </a:pPr>
            <a:r>
              <a:rPr lang="en-US" dirty="0">
                <a:solidFill>
                  <a:srgbClr val="000000"/>
                </a:solidFill>
              </a:rPr>
              <a:t> Trucks can serve a large number of locations, deliver frequently, and dependably meet schedules, but</a:t>
            </a:r>
            <a:r>
              <a:rPr lang="en-US" baseline="0" dirty="0">
                <a:solidFill>
                  <a:srgbClr val="000000"/>
                </a:solidFill>
              </a:rPr>
              <a:t> </a:t>
            </a:r>
            <a:r>
              <a:rPr lang="en-US" dirty="0">
                <a:solidFill>
                  <a:srgbClr val="000000"/>
                </a:solidFill>
              </a:rPr>
              <a:t>that comes at a high cost.</a:t>
            </a:r>
          </a:p>
          <a:p>
            <a:pPr lvl="1">
              <a:buFontTx/>
              <a:buChar char="•"/>
              <a:defRPr/>
            </a:pPr>
            <a:r>
              <a:rPr lang="en-US" dirty="0">
                <a:solidFill>
                  <a:srgbClr val="000000"/>
                </a:solidFill>
              </a:rPr>
              <a:t>Water is low cost and handles a wide variety of goods—but it is quite slow.</a:t>
            </a:r>
          </a:p>
          <a:p>
            <a:pPr lvl="1">
              <a:buFontTx/>
              <a:buChar char="•"/>
              <a:defRPr/>
            </a:pPr>
            <a:r>
              <a:rPr lang="en-US" dirty="0">
                <a:solidFill>
                  <a:srgbClr val="000000"/>
                </a:solidFill>
              </a:rPr>
              <a:t>Only certain products can be shipped by pipeline. </a:t>
            </a:r>
          </a:p>
          <a:p>
            <a:pPr lvl="1">
              <a:buFontTx/>
              <a:buChar char="•"/>
              <a:defRPr/>
            </a:pPr>
            <a:r>
              <a:rPr lang="en-US" dirty="0">
                <a:solidFill>
                  <a:srgbClr val="000000"/>
                </a:solidFill>
              </a:rPr>
              <a:t> Air is fast, frequent and dependable—but air transportation is quite costly.</a:t>
            </a:r>
          </a:p>
          <a:p>
            <a:pPr>
              <a:defRPr/>
            </a:pPr>
            <a:endParaRPr lang="en-US" b="1" i="1" dirty="0">
              <a:solidFill>
                <a:srgbClr val="000000"/>
              </a:solidFill>
              <a:sym typeface="Wingdings" pitchFamily="2" charset="2"/>
            </a:endParaRPr>
          </a:p>
          <a:p>
            <a:pPr>
              <a:defRPr/>
            </a:pPr>
            <a:r>
              <a:rPr lang="en-US" b="1" i="1" dirty="0">
                <a:solidFill>
                  <a:srgbClr val="000000"/>
                </a:solidFill>
                <a:sym typeface="Wingdings" pitchFamily="2" charset="2"/>
              </a:rPr>
              <a:t>Discussion Question: Which shipping alternative is best for shipping clothing made in Cambodia to the United States? Shipping oil from Russia to Eastern Europe? Shipping coal from Wyoming to Michigan? And for making deliveries of fruits and vegetables to local restaurants?</a:t>
            </a:r>
            <a:endParaRPr lang="en-US" b="1" dirty="0">
              <a:solidFill>
                <a:srgbClr val="000000"/>
              </a:solidFill>
              <a:sym typeface="Wingdings" pitchFamily="2" charset="2"/>
            </a:endParaRPr>
          </a:p>
        </p:txBody>
      </p:sp>
    </p:spTree>
    <p:extLst>
      <p:ext uri="{BB962C8B-B14F-4D97-AF65-F5344CB8AC3E}">
        <p14:creationId xmlns:p14="http://schemas.microsoft.com/office/powerpoint/2010/main" val="877127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503238" y="539750"/>
            <a:ext cx="3162300" cy="2373313"/>
          </a:xfrm>
          <a:ln/>
        </p:spPr>
      </p:sp>
      <p:sp>
        <p:nvSpPr>
          <p:cNvPr id="8294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 </a:t>
            </a:r>
          </a:p>
          <a:p>
            <a:r>
              <a:rPr lang="en-US" b="1" dirty="0">
                <a:solidFill>
                  <a:srgbClr val="000000"/>
                </a:solidFill>
                <a:sym typeface="Wingdings" pitchFamily="2" charset="2"/>
              </a:rPr>
              <a:t>Answer</a:t>
            </a:r>
            <a:r>
              <a:rPr lang="en-US" dirty="0">
                <a:solidFill>
                  <a:srgbClr val="000000"/>
                </a:solidFill>
                <a:sym typeface="Wingdings" pitchFamily="2" charset="2"/>
              </a:rPr>
              <a:t>: </a:t>
            </a:r>
            <a:r>
              <a:rPr lang="en-US" b="1" dirty="0">
                <a:solidFill>
                  <a:srgbClr val="000000"/>
                </a:solidFill>
                <a:sym typeface="Wingdings" pitchFamily="2" charset="2"/>
              </a:rPr>
              <a:t>B</a:t>
            </a:r>
          </a:p>
          <a:p>
            <a:r>
              <a:rPr lang="en-US" b="1" dirty="0">
                <a:solidFill>
                  <a:srgbClr val="000000"/>
                </a:solidFill>
                <a:sym typeface="Wingdings" pitchFamily="2" charset="2"/>
              </a:rPr>
              <a:t>Feedback: </a:t>
            </a:r>
            <a:r>
              <a:rPr lang="en-US" dirty="0">
                <a:solidFill>
                  <a:srgbClr val="000000"/>
                </a:solidFill>
                <a:sym typeface="Wingdings" pitchFamily="2" charset="2"/>
              </a:rPr>
              <a:t>It is important to get the chickens from the farm to the processing plant quickly.  Additionally, the area to be covered between West Virginia and Maryland is quite short. Therefore, trucking the chickens would be the best transportation option. Answer B is the best choice. </a:t>
            </a:r>
          </a:p>
          <a:p>
            <a:endParaRPr lang="en-US" i="1" u="sng" dirty="0">
              <a:solidFill>
                <a:srgbClr val="000000"/>
              </a:solidFill>
              <a:sym typeface="Wingdings" pitchFamily="2" charset="2"/>
            </a:endParaRPr>
          </a:p>
          <a:p>
            <a:endParaRPr lang="en-US" b="1" dirty="0">
              <a:solidFill>
                <a:srgbClr val="000000"/>
              </a:solidFill>
              <a:sym typeface="Wingdings" pitchFamily="2" charset="2"/>
            </a:endParaRPr>
          </a:p>
          <a:p>
            <a:endParaRPr lang="en-US" b="1" dirty="0">
              <a:solidFill>
                <a:srgbClr val="000000"/>
              </a:solidFill>
              <a:sym typeface="Wingdings" pitchFamily="2" charset="2"/>
            </a:endParaRPr>
          </a:p>
          <a:p>
            <a:endParaRPr lang="en-US" dirty="0">
              <a:solidFill>
                <a:srgbClr val="000000"/>
              </a:solidFill>
              <a:sym typeface="Wingdings" pitchFamily="2" charset="2"/>
            </a:endParaRPr>
          </a:p>
        </p:txBody>
      </p:sp>
    </p:spTree>
    <p:extLst>
      <p:ext uri="{BB962C8B-B14F-4D97-AF65-F5344CB8AC3E}">
        <p14:creationId xmlns:p14="http://schemas.microsoft.com/office/powerpoint/2010/main" val="1272906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192088" y="3127375"/>
            <a:ext cx="6510337" cy="5559425"/>
          </a:xfrm>
        </p:spPr>
        <p:txBody>
          <a:bodyPr/>
          <a:lstStyle/>
          <a:p>
            <a:pPr>
              <a:defRPr/>
            </a:pPr>
            <a:r>
              <a:rPr lang="en-US" b="1" dirty="0">
                <a:solidFill>
                  <a:srgbClr val="000000"/>
                </a:solidFill>
                <a:sym typeface="Wingdings" pitchFamily="2" charset="2"/>
              </a:rPr>
              <a:t>Summary Overview</a:t>
            </a:r>
          </a:p>
          <a:p>
            <a:pPr>
              <a:defRPr/>
            </a:pPr>
            <a:r>
              <a:rPr lang="en-US" u="sng" dirty="0">
                <a:solidFill>
                  <a:srgbClr val="000000"/>
                </a:solidFill>
                <a:sym typeface="Wingdings" pitchFamily="2" charset="2"/>
              </a:rPr>
              <a:t>Storing</a:t>
            </a:r>
            <a:r>
              <a:rPr lang="en-US" b="1" u="none" dirty="0">
                <a:solidFill>
                  <a:srgbClr val="000000"/>
                </a:solidFill>
                <a:sym typeface="Wingdings" pitchFamily="2" charset="2"/>
              </a:rPr>
              <a:t> </a:t>
            </a:r>
            <a:r>
              <a:rPr lang="en-US" dirty="0">
                <a:solidFill>
                  <a:srgbClr val="000000"/>
                </a:solidFill>
                <a:sym typeface="Wingdings" pitchFamily="2" charset="2"/>
              </a:rPr>
              <a:t>is the marketing function of holding goods so they’re available when they’re needed. </a:t>
            </a:r>
            <a:r>
              <a:rPr lang="en-US" u="sng" dirty="0">
                <a:solidFill>
                  <a:srgbClr val="000000"/>
                </a:solidFill>
                <a:sym typeface="Wingdings" pitchFamily="2" charset="2"/>
              </a:rPr>
              <a:t>Inventory</a:t>
            </a:r>
            <a:r>
              <a:rPr lang="en-US" b="1" u="none" dirty="0">
                <a:solidFill>
                  <a:srgbClr val="000000"/>
                </a:solidFill>
                <a:sym typeface="Wingdings" pitchFamily="2" charset="2"/>
              </a:rPr>
              <a:t> </a:t>
            </a:r>
            <a:r>
              <a:rPr lang="en-US" dirty="0">
                <a:solidFill>
                  <a:srgbClr val="000000"/>
                </a:solidFill>
                <a:sym typeface="Wingdings" pitchFamily="2" charset="2"/>
              </a:rPr>
              <a:t>refers to the amount of goods being stored.  </a:t>
            </a:r>
          </a:p>
          <a:p>
            <a:pPr>
              <a:defRPr/>
            </a:pPr>
            <a:endParaRPr lang="en-US" dirty="0">
              <a:solidFill>
                <a:srgbClr val="000000"/>
              </a:solidFill>
              <a:sym typeface="Wingdings" pitchFamily="2" charset="2"/>
            </a:endParaRPr>
          </a:p>
          <a:p>
            <a:pPr>
              <a:defRPr/>
            </a:pPr>
            <a:r>
              <a:rPr lang="en-US" dirty="0">
                <a:solidFill>
                  <a:srgbClr val="000000"/>
                </a:solidFill>
                <a:sym typeface="Wingdings" pitchFamily="2" charset="2"/>
              </a:rPr>
              <a:t> Storing is </a:t>
            </a:r>
            <a:r>
              <a:rPr lang="en-US" u="sng" dirty="0">
                <a:solidFill>
                  <a:srgbClr val="000000"/>
                </a:solidFill>
                <a:sym typeface="Wingdings" pitchFamily="2" charset="2"/>
              </a:rPr>
              <a:t>necessary when production does not evenly match consumption</a:t>
            </a:r>
            <a:r>
              <a:rPr lang="en-US" b="1" u="none" dirty="0">
                <a:solidFill>
                  <a:srgbClr val="000000"/>
                </a:solidFill>
                <a:sym typeface="Wingdings" pitchFamily="2" charset="2"/>
              </a:rPr>
              <a:t> </a:t>
            </a:r>
            <a:r>
              <a:rPr lang="en-US" dirty="0">
                <a:solidFill>
                  <a:srgbClr val="000000"/>
                </a:solidFill>
                <a:sym typeface="Wingdings" pitchFamily="2" charset="2"/>
              </a:rPr>
              <a:t>and it can increase the value of goods by making them more available when customers want them. Thus, </a:t>
            </a:r>
            <a:r>
              <a:rPr lang="en-US" u="sng" dirty="0">
                <a:solidFill>
                  <a:srgbClr val="000000"/>
                </a:solidFill>
                <a:sym typeface="Wingdings" pitchFamily="2" charset="2"/>
              </a:rPr>
              <a:t>storing can smooth out sales, increase profits, and enhance consumer satisfaction. </a:t>
            </a:r>
          </a:p>
          <a:p>
            <a:pPr>
              <a:defRPr/>
            </a:pPr>
            <a:endParaRPr lang="en-US" b="1" dirty="0">
              <a:solidFill>
                <a:srgbClr val="000000"/>
              </a:solidFill>
              <a:sym typeface="Wingdings" pitchFamily="2" charset="2"/>
            </a:endParaRPr>
          </a:p>
          <a:p>
            <a:pPr>
              <a:defRPr/>
            </a:pPr>
            <a:r>
              <a:rPr lang="en-US" b="1" dirty="0">
                <a:solidFill>
                  <a:srgbClr val="000000"/>
                </a:solidFill>
                <a:sym typeface="Wingdings" pitchFamily="2" charset="2"/>
              </a:rPr>
              <a:t>Key Issues</a:t>
            </a:r>
          </a:p>
          <a:p>
            <a:pPr>
              <a:defRPr/>
            </a:pPr>
            <a:r>
              <a:rPr lang="en-US" b="1" dirty="0">
                <a:solidFill>
                  <a:srgbClr val="000000"/>
                </a:solidFill>
                <a:sym typeface="Wingdings" pitchFamily="2" charset="2"/>
              </a:rPr>
              <a:t> </a:t>
            </a:r>
            <a:r>
              <a:rPr lang="en-US" b="0" dirty="0">
                <a:solidFill>
                  <a:srgbClr val="000000"/>
                </a:solidFill>
                <a:sym typeface="Wingdings" pitchFamily="2" charset="2"/>
              </a:rPr>
              <a:t>Storing helps </a:t>
            </a:r>
            <a:r>
              <a:rPr lang="en-US" u="sng" dirty="0">
                <a:solidFill>
                  <a:srgbClr val="000000"/>
                </a:solidFill>
                <a:sym typeface="Wingdings" pitchFamily="2" charset="2"/>
              </a:rPr>
              <a:t>keep prices steady.</a:t>
            </a:r>
          </a:p>
          <a:p>
            <a:pPr lvl="1">
              <a:buFontTx/>
              <a:buChar char="•"/>
              <a:defRPr/>
            </a:pPr>
            <a:r>
              <a:rPr lang="en-US" dirty="0">
                <a:solidFill>
                  <a:srgbClr val="000000"/>
                </a:solidFill>
              </a:rPr>
              <a:t> Storing helps balance supply and demand and keeps prices from sudden rises or falls. </a:t>
            </a:r>
          </a:p>
          <a:p>
            <a:pPr>
              <a:defRPr/>
            </a:pPr>
            <a:r>
              <a:rPr lang="en-US" b="1" dirty="0">
                <a:solidFill>
                  <a:srgbClr val="000000"/>
                </a:solidFill>
                <a:sym typeface="Wingdings" pitchFamily="2" charset="2"/>
              </a:rPr>
              <a:t> </a:t>
            </a:r>
            <a:r>
              <a:rPr lang="en-US" b="0" dirty="0">
                <a:solidFill>
                  <a:srgbClr val="000000"/>
                </a:solidFill>
                <a:sym typeface="Wingdings" pitchFamily="2" charset="2"/>
              </a:rPr>
              <a:t>Storing allows producers to manufacture larger quantities of a product and to take advantage of </a:t>
            </a:r>
            <a:r>
              <a:rPr lang="en-US" u="sng" dirty="0">
                <a:solidFill>
                  <a:srgbClr val="000000"/>
                </a:solidFill>
                <a:sym typeface="Wingdings" pitchFamily="2" charset="2"/>
              </a:rPr>
              <a:t>economies of scale </a:t>
            </a:r>
            <a:r>
              <a:rPr lang="en-US" b="0" dirty="0">
                <a:solidFill>
                  <a:srgbClr val="000000"/>
                </a:solidFill>
                <a:sym typeface="Wingdings" pitchFamily="2" charset="2"/>
              </a:rPr>
              <a:t>in production.</a:t>
            </a:r>
          </a:p>
          <a:p>
            <a:pPr>
              <a:defRPr/>
            </a:pPr>
            <a:r>
              <a:rPr lang="en-US" b="1" dirty="0">
                <a:solidFill>
                  <a:srgbClr val="000000"/>
                </a:solidFill>
                <a:sym typeface="Wingdings" pitchFamily="2" charset="2"/>
              </a:rPr>
              <a:t></a:t>
            </a:r>
            <a:r>
              <a:rPr lang="en-US" b="0" dirty="0">
                <a:solidFill>
                  <a:srgbClr val="000000"/>
                </a:solidFill>
                <a:sym typeface="Wingdings" pitchFamily="2" charset="2"/>
              </a:rPr>
              <a:t> </a:t>
            </a:r>
            <a:r>
              <a:rPr lang="en-US" u="sng" dirty="0">
                <a:solidFill>
                  <a:srgbClr val="000000"/>
                </a:solidFill>
                <a:sym typeface="Wingdings" pitchFamily="2" charset="2"/>
              </a:rPr>
              <a:t>Storing varies the channel system </a:t>
            </a:r>
            <a:r>
              <a:rPr lang="en-US" b="0" dirty="0">
                <a:solidFill>
                  <a:srgbClr val="000000"/>
                </a:solidFill>
                <a:sym typeface="Wingdings" pitchFamily="2" charset="2"/>
              </a:rPr>
              <a:t>by increasing flexibility.</a:t>
            </a:r>
          </a:p>
          <a:p>
            <a:pPr lvl="1">
              <a:buFontTx/>
              <a:buChar char="•"/>
              <a:defRPr/>
            </a:pPr>
            <a:r>
              <a:rPr lang="en-US" dirty="0">
                <a:solidFill>
                  <a:srgbClr val="000000"/>
                </a:solidFill>
              </a:rPr>
              <a:t> Storing allows producers and intermediaries to keep stocks at convenient locations, ready to meet customers’ needs. </a:t>
            </a:r>
          </a:p>
          <a:p>
            <a:pPr>
              <a:buFontTx/>
              <a:buChar char="•"/>
              <a:defRPr/>
            </a:pPr>
            <a:r>
              <a:rPr lang="en-US" b="1" dirty="0">
                <a:solidFill>
                  <a:srgbClr val="000000"/>
                </a:solidFill>
                <a:sym typeface="Wingdings" pitchFamily="2" charset="2"/>
              </a:rPr>
              <a:t> </a:t>
            </a:r>
            <a:r>
              <a:rPr lang="en-US" b="0" dirty="0">
                <a:solidFill>
                  <a:srgbClr val="000000"/>
                </a:solidFill>
                <a:sym typeface="Wingdings" pitchFamily="2" charset="2"/>
              </a:rPr>
              <a:t>Therefore, </a:t>
            </a:r>
            <a:r>
              <a:rPr lang="en-US" u="sng" dirty="0">
                <a:solidFill>
                  <a:srgbClr val="000000"/>
                </a:solidFill>
                <a:sym typeface="Wingdings" pitchFamily="2" charset="2"/>
              </a:rPr>
              <a:t>marketers have more ways to vary the firm’s marketing mix to better meet consumer demand.</a:t>
            </a:r>
          </a:p>
          <a:p>
            <a:pPr>
              <a:defRPr/>
            </a:pPr>
            <a:endParaRPr lang="en-US" b="1" i="1" dirty="0">
              <a:solidFill>
                <a:srgbClr val="000000"/>
              </a:solidFill>
              <a:sym typeface="Wingdings" pitchFamily="2" charset="2"/>
            </a:endParaRPr>
          </a:p>
          <a:p>
            <a:pPr>
              <a:defRPr/>
            </a:pPr>
            <a:r>
              <a:rPr lang="en-US" b="1" i="1" dirty="0">
                <a:solidFill>
                  <a:srgbClr val="000000"/>
                </a:solidFill>
                <a:sym typeface="Wingdings" pitchFamily="2" charset="2"/>
              </a:rPr>
              <a:t>Discussion Question: If you were a retailer, how would decisions made by a producer regarding inventory storage affect your retail marketing strategy? Discuss what might happen if a producer asked you to</a:t>
            </a:r>
            <a:r>
              <a:rPr lang="en-US" b="1" i="1" baseline="0" dirty="0">
                <a:solidFill>
                  <a:srgbClr val="000000"/>
                </a:solidFill>
                <a:sym typeface="Wingdings" pitchFamily="2" charset="2"/>
              </a:rPr>
              <a:t> (</a:t>
            </a:r>
            <a:r>
              <a:rPr lang="en-US" b="1" i="1" dirty="0">
                <a:solidFill>
                  <a:srgbClr val="000000"/>
                </a:solidFill>
                <a:sym typeface="Wingdings" pitchFamily="2" charset="2"/>
              </a:rPr>
              <a:t>a) keep higher quantities of product in stock or (b) hold less inventory because a wholesaler had been recruited to carry surplus.</a:t>
            </a:r>
            <a:endParaRPr lang="en-US" i="1" dirty="0">
              <a:solidFill>
                <a:srgbClr val="000000"/>
              </a:solidFill>
              <a:sym typeface="Wingdings" pitchFamily="2" charset="2"/>
            </a:endParaRPr>
          </a:p>
        </p:txBody>
      </p:sp>
    </p:spTree>
    <p:extLst>
      <p:ext uri="{BB962C8B-B14F-4D97-AF65-F5344CB8AC3E}">
        <p14:creationId xmlns:p14="http://schemas.microsoft.com/office/powerpoint/2010/main" val="629939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192088" y="3127375"/>
            <a:ext cx="6510337" cy="5559425"/>
          </a:xfrm>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Storing goods can increase their value by keeping them available, but </a:t>
            </a:r>
            <a:r>
              <a:rPr lang="en-US" u="sng" dirty="0">
                <a:solidFill>
                  <a:srgbClr val="000000"/>
                </a:solidFill>
                <a:sym typeface="Wingdings" pitchFamily="2" charset="2"/>
              </a:rPr>
              <a:t>goods are stored at a cost.</a:t>
            </a:r>
          </a:p>
          <a:p>
            <a:pPr>
              <a:defRPr/>
            </a:pPr>
            <a:endParaRPr lang="en-US" b="1" dirty="0">
              <a:solidFill>
                <a:srgbClr val="000000"/>
              </a:solidFill>
              <a:sym typeface="Wingdings" pitchFamily="2" charset="2"/>
            </a:endParaRPr>
          </a:p>
          <a:p>
            <a:pPr>
              <a:defRPr/>
            </a:pPr>
            <a:r>
              <a:rPr lang="en-US" b="1" dirty="0">
                <a:solidFill>
                  <a:srgbClr val="000000"/>
                </a:solidFill>
                <a:sym typeface="Wingdings" pitchFamily="2" charset="2"/>
              </a:rPr>
              <a:t>Key Issues</a:t>
            </a:r>
          </a:p>
          <a:p>
            <a:pPr>
              <a:defRPr/>
            </a:pPr>
            <a:r>
              <a:rPr lang="en-US" u="sng" dirty="0">
                <a:solidFill>
                  <a:srgbClr val="000000"/>
                </a:solidFill>
                <a:sym typeface="Wingdings" pitchFamily="2" charset="2"/>
              </a:rPr>
              <a:t>Among these costs are:</a:t>
            </a:r>
          </a:p>
          <a:p>
            <a:pPr lvl="1">
              <a:defRPr/>
            </a:pPr>
            <a:r>
              <a:rPr lang="en-US" dirty="0">
                <a:solidFill>
                  <a:srgbClr val="000000"/>
                </a:solidFill>
              </a:rPr>
              <a:t>  </a:t>
            </a:r>
            <a:r>
              <a:rPr lang="en-US" b="1" dirty="0">
                <a:solidFill>
                  <a:srgbClr val="000000"/>
                </a:solidFill>
                <a:sym typeface="Wingdings" pitchFamily="2" charset="2"/>
              </a:rPr>
              <a:t> </a:t>
            </a:r>
            <a:r>
              <a:rPr lang="en-US" dirty="0">
                <a:solidFill>
                  <a:srgbClr val="000000"/>
                </a:solidFill>
              </a:rPr>
              <a:t>Interest expense and opportunity cost of money tied up in inventory</a:t>
            </a:r>
          </a:p>
          <a:p>
            <a:pPr lvl="1">
              <a:defRPr/>
            </a:pPr>
            <a:r>
              <a:rPr lang="en-US" dirty="0">
                <a:solidFill>
                  <a:srgbClr val="000000"/>
                </a:solidFill>
              </a:rPr>
              <a:t> </a:t>
            </a:r>
            <a:r>
              <a:rPr lang="en-US" dirty="0">
                <a:solidFill>
                  <a:srgbClr val="000000"/>
                </a:solidFill>
                <a:sym typeface="Wingdings" pitchFamily="2" charset="2"/>
              </a:rPr>
              <a:t> </a:t>
            </a:r>
            <a:r>
              <a:rPr lang="en-US" b="1" dirty="0">
                <a:solidFill>
                  <a:srgbClr val="000000"/>
                </a:solidFill>
                <a:sym typeface="Wingdings" pitchFamily="2" charset="2"/>
              </a:rPr>
              <a:t> </a:t>
            </a:r>
            <a:r>
              <a:rPr lang="en-US" dirty="0">
                <a:solidFill>
                  <a:srgbClr val="000000"/>
                </a:solidFill>
              </a:rPr>
              <a:t>Cost of storage facilities and maintaining them</a:t>
            </a:r>
          </a:p>
          <a:p>
            <a:pPr lvl="1">
              <a:defRPr/>
            </a:pPr>
            <a:r>
              <a:rPr lang="en-US" dirty="0">
                <a:solidFill>
                  <a:srgbClr val="000000"/>
                </a:solidFill>
              </a:rPr>
              <a:t> </a:t>
            </a:r>
            <a:r>
              <a:rPr lang="en-US" dirty="0">
                <a:solidFill>
                  <a:srgbClr val="000000"/>
                </a:solidFill>
                <a:sym typeface="Wingdings" pitchFamily="2" charset="2"/>
              </a:rPr>
              <a:t> </a:t>
            </a:r>
            <a:r>
              <a:rPr lang="en-US" b="1" dirty="0">
                <a:solidFill>
                  <a:srgbClr val="000000"/>
                </a:solidFill>
                <a:sym typeface="Wingdings" pitchFamily="2" charset="2"/>
              </a:rPr>
              <a:t> </a:t>
            </a:r>
            <a:r>
              <a:rPr lang="en-US" dirty="0">
                <a:solidFill>
                  <a:srgbClr val="000000"/>
                </a:solidFill>
              </a:rPr>
              <a:t>Handling costs</a:t>
            </a:r>
          </a:p>
          <a:p>
            <a:pPr lvl="1">
              <a:defRPr/>
            </a:pPr>
            <a:r>
              <a:rPr lang="en-US" dirty="0">
                <a:solidFill>
                  <a:srgbClr val="000000"/>
                </a:solidFill>
              </a:rPr>
              <a:t> </a:t>
            </a:r>
            <a:r>
              <a:rPr lang="en-US" dirty="0">
                <a:solidFill>
                  <a:srgbClr val="000000"/>
                </a:solidFill>
                <a:sym typeface="Wingdings" pitchFamily="2" charset="2"/>
              </a:rPr>
              <a:t> </a:t>
            </a:r>
            <a:r>
              <a:rPr lang="en-US" b="1" dirty="0">
                <a:solidFill>
                  <a:srgbClr val="000000"/>
                </a:solidFill>
                <a:sym typeface="Wingdings" pitchFamily="2" charset="2"/>
              </a:rPr>
              <a:t> </a:t>
            </a:r>
            <a:r>
              <a:rPr lang="en-US" dirty="0">
                <a:solidFill>
                  <a:srgbClr val="000000"/>
                </a:solidFill>
              </a:rPr>
              <a:t>Costs of damage to products while in inventory</a:t>
            </a:r>
          </a:p>
          <a:p>
            <a:pPr lvl="1">
              <a:defRPr/>
            </a:pPr>
            <a:r>
              <a:rPr lang="en-US" dirty="0">
                <a:solidFill>
                  <a:srgbClr val="000000"/>
                </a:solidFill>
              </a:rPr>
              <a:t> </a:t>
            </a:r>
            <a:r>
              <a:rPr lang="en-US" dirty="0">
                <a:solidFill>
                  <a:srgbClr val="000000"/>
                </a:solidFill>
                <a:sym typeface="Wingdings" pitchFamily="2" charset="2"/>
              </a:rPr>
              <a:t> </a:t>
            </a:r>
            <a:r>
              <a:rPr lang="en-US" b="1" dirty="0">
                <a:solidFill>
                  <a:srgbClr val="000000"/>
                </a:solidFill>
                <a:sym typeface="Wingdings" pitchFamily="2" charset="2"/>
              </a:rPr>
              <a:t> </a:t>
            </a:r>
            <a:r>
              <a:rPr lang="en-US" dirty="0">
                <a:solidFill>
                  <a:srgbClr val="000000"/>
                </a:solidFill>
              </a:rPr>
              <a:t>Cost of risks such as theft and fire</a:t>
            </a:r>
          </a:p>
          <a:p>
            <a:pPr lvl="1">
              <a:defRPr/>
            </a:pPr>
            <a:r>
              <a:rPr lang="en-US" dirty="0">
                <a:solidFill>
                  <a:srgbClr val="000000"/>
                </a:solidFill>
              </a:rPr>
              <a:t> </a:t>
            </a:r>
            <a:r>
              <a:rPr lang="en-US" dirty="0">
                <a:solidFill>
                  <a:srgbClr val="000000"/>
                </a:solidFill>
                <a:sym typeface="Wingdings" pitchFamily="2" charset="2"/>
              </a:rPr>
              <a:t> </a:t>
            </a:r>
            <a:r>
              <a:rPr lang="en-US" b="1" dirty="0">
                <a:solidFill>
                  <a:srgbClr val="000000"/>
                </a:solidFill>
                <a:sym typeface="Wingdings" pitchFamily="2" charset="2"/>
              </a:rPr>
              <a:t> </a:t>
            </a:r>
            <a:r>
              <a:rPr lang="en-US" dirty="0">
                <a:solidFill>
                  <a:srgbClr val="000000"/>
                </a:solidFill>
              </a:rPr>
              <a:t>Costs of inventory becoming obsolete</a:t>
            </a:r>
          </a:p>
          <a:p>
            <a:pPr lvl="1">
              <a:defRPr/>
            </a:pPr>
            <a:endParaRPr lang="en-US" dirty="0">
              <a:solidFill>
                <a:srgbClr val="000000"/>
              </a:solidFill>
            </a:endParaRPr>
          </a:p>
          <a:p>
            <a:pPr>
              <a:defRPr/>
            </a:pPr>
            <a:r>
              <a:rPr lang="en-US" b="1" i="1" dirty="0">
                <a:solidFill>
                  <a:srgbClr val="000000"/>
                </a:solidFill>
                <a:sym typeface="Wingdings" pitchFamily="2" charset="2"/>
              </a:rPr>
              <a:t>Discussion Question: A seasoned retail manager once said, “Having excess inventory that won’t move is like seeing a $20 bill on the ground and being unable to pick it up.” What does he mean by this statement, and what implications does it have for managing the storing function?</a:t>
            </a:r>
          </a:p>
          <a:p>
            <a:pPr>
              <a:defRPr/>
            </a:pPr>
            <a:endParaRPr lang="en-US" b="1" u="sng" dirty="0">
              <a:solidFill>
                <a:srgbClr val="000000"/>
              </a:solidFill>
              <a:sym typeface="Wingdings" pitchFamily="2" charset="2"/>
            </a:endParaRPr>
          </a:p>
          <a:p>
            <a:pPr>
              <a:defRPr/>
            </a:pPr>
            <a:r>
              <a:rPr lang="en-US" u="sng" dirty="0">
                <a:solidFill>
                  <a:srgbClr val="000000"/>
                </a:solidFill>
                <a:sym typeface="Wingdings" pitchFamily="2" charset="2"/>
              </a:rPr>
              <a:t>Rapid response cuts inventory costs:</a:t>
            </a:r>
          </a:p>
          <a:p>
            <a:pPr lvl="1">
              <a:buFontTx/>
              <a:buChar char="•"/>
              <a:defRPr/>
            </a:pPr>
            <a:r>
              <a:rPr lang="en-US" dirty="0">
                <a:solidFill>
                  <a:srgbClr val="000000"/>
                </a:solidFill>
              </a:rPr>
              <a:t> If producers and intermediaries can coordinate their activities using just-in-time (JIT) inventory or efficient customer response (ECR) systems, storing costs will drop because less inventory is needed at any particular point in time.</a:t>
            </a:r>
          </a:p>
          <a:p>
            <a:pPr lvl="1">
              <a:buFontTx/>
              <a:buChar char="•"/>
              <a:defRPr/>
            </a:pPr>
            <a:r>
              <a:rPr lang="en-US" dirty="0">
                <a:solidFill>
                  <a:srgbClr val="000000"/>
                </a:solidFill>
              </a:rPr>
              <a:t> Electronic data interchange (EDI) linkages that spark replenishment orders will also help to make storing more efficient.</a:t>
            </a:r>
          </a:p>
        </p:txBody>
      </p:sp>
    </p:spTree>
    <p:extLst>
      <p:ext uri="{BB962C8B-B14F-4D97-AF65-F5344CB8AC3E}">
        <p14:creationId xmlns:p14="http://schemas.microsoft.com/office/powerpoint/2010/main" val="1609039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a:xfrm>
            <a:off x="192088" y="3127375"/>
            <a:ext cx="6510337" cy="5559425"/>
          </a:xfrm>
        </p:spPr>
        <p:txBody>
          <a:bodyPr/>
          <a:lstStyle/>
          <a:p>
            <a:pPr>
              <a:spcBef>
                <a:spcPts val="0"/>
              </a:spcBef>
              <a:defRPr/>
            </a:pPr>
            <a:r>
              <a:rPr lang="en-US" b="1" dirty="0">
                <a:solidFill>
                  <a:srgbClr val="000000"/>
                </a:solidFill>
                <a:sym typeface="Wingdings" pitchFamily="2" charset="2"/>
              </a:rPr>
              <a:t>Summary Overview</a:t>
            </a:r>
          </a:p>
          <a:p>
            <a:pPr>
              <a:spcBef>
                <a:spcPts val="0"/>
              </a:spcBef>
              <a:defRPr/>
            </a:pPr>
            <a:r>
              <a:rPr lang="en-US" dirty="0">
                <a:solidFill>
                  <a:srgbClr val="000000"/>
                </a:solidFill>
                <a:sym typeface="Wingdings" pitchFamily="2" charset="2"/>
              </a:rPr>
              <a:t>Specialized storing functions may sometimes be better accomplished through intermediaries with very particular areas of expertise. </a:t>
            </a:r>
          </a:p>
          <a:p>
            <a:pPr>
              <a:spcBef>
                <a:spcPts val="0"/>
              </a:spcBef>
              <a:defRPr/>
            </a:pPr>
            <a:endParaRPr lang="en-US" dirty="0">
              <a:solidFill>
                <a:srgbClr val="000000"/>
              </a:solidFill>
              <a:sym typeface="Wingdings" pitchFamily="2" charset="2"/>
            </a:endParaRPr>
          </a:p>
          <a:p>
            <a:pPr>
              <a:spcBef>
                <a:spcPts val="0"/>
              </a:spcBef>
              <a:defRPr/>
            </a:pPr>
            <a:r>
              <a:rPr lang="en-US" b="1" dirty="0">
                <a:solidFill>
                  <a:srgbClr val="000000"/>
                </a:solidFill>
                <a:sym typeface="Wingdings" pitchFamily="2" charset="2"/>
              </a:rPr>
              <a:t>Key Issues</a:t>
            </a:r>
          </a:p>
          <a:p>
            <a:pPr>
              <a:spcBef>
                <a:spcPts val="0"/>
              </a:spcBef>
              <a:buFontTx/>
              <a:buChar char="•"/>
              <a:defRPr/>
            </a:pPr>
            <a:r>
              <a:rPr lang="en-US" u="sng" dirty="0">
                <a:solidFill>
                  <a:srgbClr val="000000"/>
                </a:solidFill>
                <a:sym typeface="Wingdings" pitchFamily="2" charset="2"/>
              </a:rPr>
              <a:t> Private warehouses</a:t>
            </a:r>
            <a:r>
              <a:rPr lang="en-US" dirty="0">
                <a:solidFill>
                  <a:srgbClr val="000000"/>
                </a:solidFill>
                <a:sym typeface="Wingdings" pitchFamily="2" charset="2"/>
              </a:rPr>
              <a:t> are </a:t>
            </a:r>
            <a:r>
              <a:rPr lang="en-US" b="0" dirty="0">
                <a:solidFill>
                  <a:srgbClr val="000000"/>
                </a:solidFill>
                <a:sym typeface="Wingdings" pitchFamily="2" charset="2"/>
              </a:rPr>
              <a:t>storing facilities owned or leased by companies for their own use.</a:t>
            </a:r>
          </a:p>
          <a:p>
            <a:pPr lvl="1">
              <a:spcBef>
                <a:spcPts val="0"/>
              </a:spcBef>
              <a:buFontTx/>
              <a:buChar char="•"/>
              <a:defRPr/>
            </a:pPr>
            <a:r>
              <a:rPr lang="en-US" dirty="0">
                <a:solidFill>
                  <a:srgbClr val="000000"/>
                </a:solidFill>
              </a:rPr>
              <a:t> Firms use private warehouses when large quantities of goods must be stored regularly. The cost of private warehousing may be offset by the increased control a marketer has over the distribution of a product.</a:t>
            </a:r>
          </a:p>
          <a:p>
            <a:pPr>
              <a:spcBef>
                <a:spcPts val="0"/>
              </a:spcBef>
              <a:defRPr/>
            </a:pPr>
            <a:r>
              <a:rPr lang="en-US" u="sng" dirty="0">
                <a:solidFill>
                  <a:srgbClr val="000000"/>
                </a:solidFill>
                <a:sym typeface="Wingdings" pitchFamily="2" charset="2"/>
              </a:rPr>
              <a:t> Public warehouses </a:t>
            </a:r>
            <a:r>
              <a:rPr lang="en-US" b="0" dirty="0">
                <a:solidFill>
                  <a:srgbClr val="000000"/>
                </a:solidFill>
                <a:sym typeface="Wingdings" pitchFamily="2" charset="2"/>
              </a:rPr>
              <a:t>are independent storing facilities offering all the storing and regrouping activities of a company’s warehouse, but they are open to many firms.</a:t>
            </a:r>
          </a:p>
          <a:p>
            <a:pPr lvl="1">
              <a:spcBef>
                <a:spcPts val="0"/>
              </a:spcBef>
              <a:buFontTx/>
              <a:buChar char="•"/>
              <a:defRPr/>
            </a:pPr>
            <a:r>
              <a:rPr lang="en-US" dirty="0">
                <a:solidFill>
                  <a:srgbClr val="000000"/>
                </a:solidFill>
              </a:rPr>
              <a:t> There is more flexibility available when using a public warehouse. </a:t>
            </a:r>
          </a:p>
          <a:p>
            <a:pPr lvl="1">
              <a:spcBef>
                <a:spcPts val="0"/>
              </a:spcBef>
              <a:buFontTx/>
              <a:buChar char="•"/>
              <a:defRPr/>
            </a:pPr>
            <a:r>
              <a:rPr lang="en-US" dirty="0">
                <a:solidFill>
                  <a:srgbClr val="000000"/>
                </a:solidFill>
              </a:rPr>
              <a:t> There is no fixed investment involved, but the marketer relinquishes some of the control over a product’s distribution when using a public warehouse.</a:t>
            </a:r>
          </a:p>
          <a:p>
            <a:pPr lvl="1">
              <a:spcBef>
                <a:spcPts val="0"/>
              </a:spcBef>
              <a:buFontTx/>
              <a:buChar char="•"/>
              <a:defRPr/>
            </a:pPr>
            <a:endParaRPr lang="en-US" dirty="0">
              <a:solidFill>
                <a:srgbClr val="000000"/>
              </a:solidFill>
            </a:endParaRPr>
          </a:p>
          <a:p>
            <a:pPr>
              <a:spcBef>
                <a:spcPts val="0"/>
              </a:spcBef>
              <a:defRPr/>
            </a:pPr>
            <a:r>
              <a:rPr lang="en-US" b="1" i="1" dirty="0">
                <a:solidFill>
                  <a:srgbClr val="000000"/>
                </a:solidFill>
                <a:sym typeface="Wingdings" pitchFamily="2" charset="2"/>
              </a:rPr>
              <a:t>Discussion Question: Would small manufacturers be more likely to utilize public or private warehouses? Why?</a:t>
            </a:r>
          </a:p>
          <a:p>
            <a:pPr>
              <a:spcBef>
                <a:spcPts val="0"/>
              </a:spcBef>
              <a:defRPr/>
            </a:pPr>
            <a:endParaRPr lang="en-US" u="sng" dirty="0">
              <a:solidFill>
                <a:srgbClr val="000000"/>
              </a:solidFill>
              <a:sym typeface="Wingdings" pitchFamily="2" charset="2"/>
            </a:endParaRPr>
          </a:p>
          <a:p>
            <a:pPr>
              <a:spcBef>
                <a:spcPts val="0"/>
              </a:spcBef>
              <a:buFontTx/>
              <a:buChar char="•"/>
              <a:defRPr/>
            </a:pPr>
            <a:r>
              <a:rPr lang="en-US" u="sng" dirty="0">
                <a:solidFill>
                  <a:srgbClr val="000000"/>
                </a:solidFill>
                <a:sym typeface="Wingdings" pitchFamily="2" charset="2"/>
              </a:rPr>
              <a:t> Warehousing facilities cut handling costs</a:t>
            </a:r>
            <a:r>
              <a:rPr lang="en-US" dirty="0">
                <a:solidFill>
                  <a:srgbClr val="000000"/>
                </a:solidFill>
                <a:sym typeface="Wingdings" pitchFamily="2" charset="2"/>
              </a:rPr>
              <a:t>, too, but much depends on where the warehouse is located and how modern it is. </a:t>
            </a:r>
          </a:p>
          <a:p>
            <a:pPr>
              <a:spcBef>
                <a:spcPts val="0"/>
              </a:spcBef>
              <a:buFontTx/>
              <a:buChar char="•"/>
              <a:defRPr/>
            </a:pPr>
            <a:r>
              <a:rPr lang="en-US" b="1" dirty="0">
                <a:solidFill>
                  <a:srgbClr val="000000"/>
                </a:solidFill>
                <a:sym typeface="Wingdings" pitchFamily="2" charset="2"/>
              </a:rPr>
              <a:t> </a:t>
            </a:r>
            <a:r>
              <a:rPr lang="en-US" u="sng" dirty="0">
                <a:solidFill>
                  <a:srgbClr val="000000"/>
                </a:solidFill>
                <a:sym typeface="Wingdings" pitchFamily="2" charset="2"/>
              </a:rPr>
              <a:t>Distribution center:</a:t>
            </a:r>
            <a:r>
              <a:rPr lang="en-US" dirty="0">
                <a:solidFill>
                  <a:srgbClr val="000000"/>
                </a:solidFill>
                <a:sym typeface="Wingdings" pitchFamily="2" charset="2"/>
              </a:rPr>
              <a:t> a</a:t>
            </a:r>
            <a:r>
              <a:rPr lang="en-US" b="0" dirty="0">
                <a:solidFill>
                  <a:srgbClr val="000000"/>
                </a:solidFill>
                <a:sym typeface="Wingdings" pitchFamily="2" charset="2"/>
              </a:rPr>
              <a:t> special kind of warehouse designed to speed the flow of goods when regrouping activities are needed but storing is not. The objective in the distribution center is </a:t>
            </a:r>
            <a:r>
              <a:rPr lang="en-US" u="sng" dirty="0">
                <a:solidFill>
                  <a:srgbClr val="000000"/>
                </a:solidFill>
                <a:sym typeface="Wingdings" pitchFamily="2" charset="2"/>
              </a:rPr>
              <a:t>not to store the product, but to distribute it.</a:t>
            </a:r>
          </a:p>
          <a:p>
            <a:pPr>
              <a:spcBef>
                <a:spcPts val="0"/>
              </a:spcBef>
              <a:buFontTx/>
              <a:buChar char="•"/>
              <a:defRPr/>
            </a:pPr>
            <a:r>
              <a:rPr lang="en-US" b="1" dirty="0">
                <a:solidFill>
                  <a:srgbClr val="000000"/>
                </a:solidFill>
                <a:sym typeface="Wingdings" pitchFamily="2" charset="2"/>
              </a:rPr>
              <a:t> </a:t>
            </a:r>
            <a:r>
              <a:rPr lang="en-US" dirty="0">
                <a:solidFill>
                  <a:srgbClr val="000000"/>
                </a:solidFill>
                <a:sym typeface="Wingdings" pitchFamily="2" charset="2"/>
              </a:rPr>
              <a:t>Direct store delivery skips the distribution center.</a:t>
            </a:r>
          </a:p>
          <a:p>
            <a:pPr>
              <a:spcBef>
                <a:spcPts val="0"/>
              </a:spcBef>
              <a:buFontTx/>
              <a:buChar char="•"/>
              <a:defRPr/>
            </a:pPr>
            <a:r>
              <a:rPr lang="en-US" dirty="0">
                <a:solidFill>
                  <a:srgbClr val="000000"/>
                </a:solidFill>
                <a:sym typeface="Wingdings" pitchFamily="2" charset="2"/>
              </a:rPr>
              <a:t> Managers must be innovative to provide customers with superior value.</a:t>
            </a:r>
          </a:p>
        </p:txBody>
      </p:sp>
    </p:spTree>
    <p:extLst>
      <p:ext uri="{BB962C8B-B14F-4D97-AF65-F5344CB8AC3E}">
        <p14:creationId xmlns:p14="http://schemas.microsoft.com/office/powerpoint/2010/main" val="1803063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503238" y="539750"/>
            <a:ext cx="3162300" cy="2373313"/>
          </a:xfrm>
          <a:ln/>
        </p:spPr>
      </p:sp>
      <p:sp>
        <p:nvSpPr>
          <p:cNvPr id="8704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solidFill>
                  <a:srgbClr val="000000"/>
                </a:solidFill>
                <a:sym typeface="Wingdings" pitchFamily="2" charset="2"/>
              </a:rPr>
              <a:t>This video highlights the distribution center technology utilized by Saks. </a:t>
            </a:r>
          </a:p>
          <a:p>
            <a:endParaRPr lang="en-US" dirty="0">
              <a:solidFill>
                <a:srgbClr val="000000"/>
              </a:solidFill>
              <a:sym typeface="Wingdings" pitchFamily="2" charset="2"/>
            </a:endParaRPr>
          </a:p>
          <a:p>
            <a:r>
              <a:rPr lang="en-US" dirty="0">
                <a:solidFill>
                  <a:srgbClr val="000000"/>
                </a:solidFill>
                <a:sym typeface="Wingdings" pitchFamily="2" charset="2"/>
              </a:rPr>
              <a:t>(video clip length 1:17)</a:t>
            </a:r>
          </a:p>
          <a:p>
            <a:endParaRPr lang="en-US"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850592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p:cNvSpPr>
            <a:spLocks noGrp="1" noRot="1" noChangeAspect="1" noChangeArrowheads="1" noTextEdit="1"/>
          </p:cNvSpPr>
          <p:nvPr>
            <p:ph type="sldImg"/>
          </p:nvPr>
        </p:nvSpPr>
        <p:spPr>
          <a:xfrm>
            <a:off x="522288" y="549275"/>
            <a:ext cx="3216275" cy="2413000"/>
          </a:xfrm>
          <a:ln/>
        </p:spPr>
      </p:sp>
      <p:sp>
        <p:nvSpPr>
          <p:cNvPr id="91140" name="Rectangle 3"/>
          <p:cNvSpPr>
            <a:spLocks noGrp="1" noChangeArrowheads="1"/>
          </p:cNvSpPr>
          <p:nvPr>
            <p:ph type="body" idx="1"/>
          </p:nvPr>
        </p:nvSpPr>
        <p:spPr>
          <a:xfrm>
            <a:off x="192088" y="2971800"/>
            <a:ext cx="6510337" cy="5638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z="1100" b="1" dirty="0">
                <a:solidFill>
                  <a:srgbClr val="000000"/>
                </a:solidFill>
                <a:sym typeface="Wingdings" pitchFamily="2" charset="2"/>
              </a:rPr>
              <a:t>Summary Overview</a:t>
            </a:r>
          </a:p>
          <a:p>
            <a:pPr>
              <a:lnSpc>
                <a:spcPct val="90000"/>
              </a:lnSpc>
            </a:pPr>
            <a:r>
              <a:rPr lang="en-US" sz="1100" dirty="0">
                <a:solidFill>
                  <a:srgbClr val="000000"/>
                </a:solidFill>
                <a:sym typeface="Wingdings" pitchFamily="2" charset="2"/>
              </a:rPr>
              <a:t>These are key terms you should be familiar with based upon the material in this presentation.</a:t>
            </a:r>
          </a:p>
          <a:p>
            <a:pPr>
              <a:lnSpc>
                <a:spcPct val="90000"/>
              </a:lnSpc>
            </a:pPr>
            <a:r>
              <a:rPr lang="en-US" sz="1100" b="1" dirty="0">
                <a:solidFill>
                  <a:srgbClr val="000000"/>
                </a:solidFill>
                <a:sym typeface="Wingdings" pitchFamily="2" charset="2"/>
              </a:rPr>
              <a:t>Key Issues</a:t>
            </a:r>
            <a:r>
              <a:rPr lang="en-US" sz="1100" b="1" u="sng" dirty="0">
                <a:solidFill>
                  <a:srgbClr val="000000"/>
                </a:solidFill>
                <a:sym typeface="Wingdings" pitchFamily="2" charset="2"/>
              </a:rPr>
              <a:t> </a:t>
            </a:r>
          </a:p>
          <a:p>
            <a:pPr>
              <a:lnSpc>
                <a:spcPct val="90000"/>
              </a:lnSpc>
            </a:pPr>
            <a:r>
              <a:rPr lang="en-US" sz="1100" b="0" u="sng" dirty="0">
                <a:solidFill>
                  <a:srgbClr val="000000"/>
                </a:solidFill>
                <a:sym typeface="Wingdings" pitchFamily="2" charset="2"/>
              </a:rPr>
              <a:t>Logistics</a:t>
            </a:r>
            <a:r>
              <a:rPr lang="en-US" sz="1100" dirty="0">
                <a:solidFill>
                  <a:srgbClr val="000000"/>
                </a:solidFill>
                <a:sym typeface="Wingdings" pitchFamily="2" charset="2"/>
              </a:rPr>
              <a:t>: The transporting, storing, and handling of goods in ways that match target customers' needs with a firm's marketing mix—both within individual firms and along a channel of distribution (i.e., physical distribution).</a:t>
            </a:r>
          </a:p>
          <a:p>
            <a:pPr>
              <a:lnSpc>
                <a:spcPct val="90000"/>
              </a:lnSpc>
            </a:pPr>
            <a:r>
              <a:rPr lang="en-US" sz="1100" b="0" u="sng" dirty="0">
                <a:solidFill>
                  <a:srgbClr val="000000"/>
                </a:solidFill>
                <a:sym typeface="Wingdings" pitchFamily="2" charset="2"/>
              </a:rPr>
              <a:t>Physical distribution (PD)</a:t>
            </a:r>
            <a:r>
              <a:rPr lang="en-US" sz="1100" b="0" u="none" dirty="0">
                <a:solidFill>
                  <a:srgbClr val="000000"/>
                </a:solidFill>
                <a:sym typeface="Wingdings" pitchFamily="2" charset="2"/>
              </a:rPr>
              <a:t>: </a:t>
            </a:r>
            <a:r>
              <a:rPr lang="en-US" sz="1100" dirty="0">
                <a:solidFill>
                  <a:srgbClr val="000000"/>
                </a:solidFill>
                <a:sym typeface="Wingdings" pitchFamily="2" charset="2"/>
              </a:rPr>
              <a:t>The transporting, storing, and handling of goods in ways that match target customers' needs with a firm's marketing mix—both within individual firms and along a channel of distribution.</a:t>
            </a:r>
          </a:p>
          <a:p>
            <a:pPr>
              <a:lnSpc>
                <a:spcPct val="90000"/>
              </a:lnSpc>
            </a:pPr>
            <a:r>
              <a:rPr lang="en-US" sz="1100" b="0" u="sng" dirty="0">
                <a:solidFill>
                  <a:srgbClr val="000000"/>
                </a:solidFill>
                <a:sym typeface="Wingdings" pitchFamily="2" charset="2"/>
              </a:rPr>
              <a:t>Customer service level</a:t>
            </a:r>
            <a:r>
              <a:rPr lang="en-US" sz="1100" dirty="0">
                <a:solidFill>
                  <a:srgbClr val="000000"/>
                </a:solidFill>
                <a:sym typeface="Wingdings" pitchFamily="2" charset="2"/>
              </a:rPr>
              <a:t>: How rapidly and dependably a firm can deliver what customers want.</a:t>
            </a:r>
          </a:p>
          <a:p>
            <a:pPr>
              <a:lnSpc>
                <a:spcPct val="90000"/>
              </a:lnSpc>
            </a:pPr>
            <a:r>
              <a:rPr lang="en-US" sz="1100" b="0" u="sng" dirty="0">
                <a:solidFill>
                  <a:srgbClr val="000000"/>
                </a:solidFill>
                <a:sym typeface="Wingdings" pitchFamily="2" charset="2"/>
              </a:rPr>
              <a:t>Physical distribution concept</a:t>
            </a:r>
            <a:r>
              <a:rPr lang="en-US" sz="1100" dirty="0">
                <a:solidFill>
                  <a:srgbClr val="000000"/>
                </a:solidFill>
                <a:sym typeface="Wingdings" pitchFamily="2" charset="2"/>
              </a:rPr>
              <a:t>: All transporting, storing, and product-handling activities of a business and a whole channel system should be coordinated as one system  that seeks to minimize the cost of distribution for a given customer service level.</a:t>
            </a:r>
          </a:p>
          <a:p>
            <a:pPr>
              <a:lnSpc>
                <a:spcPct val="90000"/>
              </a:lnSpc>
            </a:pPr>
            <a:r>
              <a:rPr lang="en-US" sz="1100" b="0" u="sng" dirty="0">
                <a:solidFill>
                  <a:srgbClr val="000000"/>
                </a:solidFill>
                <a:sym typeface="Wingdings" pitchFamily="2" charset="2"/>
              </a:rPr>
              <a:t>Total cost approach</a:t>
            </a:r>
            <a:r>
              <a:rPr lang="en-US" sz="1100" dirty="0">
                <a:solidFill>
                  <a:srgbClr val="000000"/>
                </a:solidFill>
                <a:sym typeface="Wingdings" pitchFamily="2" charset="2"/>
              </a:rPr>
              <a:t>: Evaluating each possible physical distribution system and  identifying </a:t>
            </a:r>
            <a:r>
              <a:rPr lang="en-US" sz="1100" i="1" dirty="0">
                <a:solidFill>
                  <a:srgbClr val="000000"/>
                </a:solidFill>
                <a:sym typeface="Wingdings" pitchFamily="2" charset="2"/>
              </a:rPr>
              <a:t>all</a:t>
            </a:r>
            <a:r>
              <a:rPr lang="en-US" sz="1100" dirty="0">
                <a:solidFill>
                  <a:srgbClr val="000000"/>
                </a:solidFill>
                <a:sym typeface="Wingdings" pitchFamily="2" charset="2"/>
              </a:rPr>
              <a:t> of the costs of each alternative.</a:t>
            </a:r>
          </a:p>
          <a:p>
            <a:pPr>
              <a:lnSpc>
                <a:spcPct val="90000"/>
              </a:lnSpc>
            </a:pPr>
            <a:r>
              <a:rPr lang="en-US" sz="1100" b="0" u="sng" dirty="0">
                <a:solidFill>
                  <a:srgbClr val="000000"/>
                </a:solidFill>
                <a:sym typeface="Wingdings" pitchFamily="2" charset="2"/>
              </a:rPr>
              <a:t>Supply chain</a:t>
            </a:r>
            <a:r>
              <a:rPr lang="en-US" sz="1100" dirty="0">
                <a:solidFill>
                  <a:srgbClr val="000000"/>
                </a:solidFill>
                <a:sym typeface="Wingdings" pitchFamily="2" charset="2"/>
              </a:rPr>
              <a:t>: The complete set of firms, facilities, and logistics activities that are involved in procuring materials, transforming them into intermediate and finished products, and distributing them to customers.</a:t>
            </a:r>
          </a:p>
          <a:p>
            <a:pPr>
              <a:lnSpc>
                <a:spcPct val="90000"/>
              </a:lnSpc>
            </a:pPr>
            <a:r>
              <a:rPr lang="en-US" sz="1100" b="0" u="sng" dirty="0">
                <a:solidFill>
                  <a:srgbClr val="000000"/>
                </a:solidFill>
                <a:sym typeface="Wingdings" pitchFamily="2" charset="2"/>
              </a:rPr>
              <a:t>Electronic data interchange (EDI)</a:t>
            </a:r>
            <a:r>
              <a:rPr lang="en-US" sz="1100" b="0" u="none" dirty="0">
                <a:solidFill>
                  <a:srgbClr val="000000"/>
                </a:solidFill>
                <a:sym typeface="Wingdings" pitchFamily="2" charset="2"/>
              </a:rPr>
              <a:t>: </a:t>
            </a:r>
            <a:r>
              <a:rPr lang="en-US" sz="1100" dirty="0">
                <a:solidFill>
                  <a:srgbClr val="000000"/>
                </a:solidFill>
                <a:sym typeface="Wingdings" pitchFamily="2" charset="2"/>
              </a:rPr>
              <a:t>An approach that puts information in a standardized format easily shared between different computer systems.</a:t>
            </a:r>
          </a:p>
          <a:p>
            <a:pPr>
              <a:lnSpc>
                <a:spcPct val="90000"/>
              </a:lnSpc>
            </a:pPr>
            <a:r>
              <a:rPr lang="en-US" sz="1100" b="0" u="sng" dirty="0">
                <a:solidFill>
                  <a:srgbClr val="000000"/>
                </a:solidFill>
                <a:sym typeface="Wingdings" pitchFamily="2" charset="2"/>
              </a:rPr>
              <a:t>Transporting</a:t>
            </a:r>
            <a:r>
              <a:rPr lang="en-US" sz="1100" dirty="0">
                <a:solidFill>
                  <a:srgbClr val="000000"/>
                </a:solidFill>
                <a:sym typeface="Wingdings" pitchFamily="2" charset="2"/>
              </a:rPr>
              <a:t>: The marketing function of moving goods.</a:t>
            </a:r>
          </a:p>
          <a:p>
            <a:pPr>
              <a:lnSpc>
                <a:spcPct val="90000"/>
              </a:lnSpc>
            </a:pPr>
            <a:r>
              <a:rPr lang="en-US" sz="1100" b="0" u="sng" dirty="0">
                <a:solidFill>
                  <a:srgbClr val="000000"/>
                </a:solidFill>
                <a:sym typeface="Wingdings" pitchFamily="2" charset="2"/>
              </a:rPr>
              <a:t>Containerization</a:t>
            </a:r>
            <a:r>
              <a:rPr lang="en-US" sz="1100" dirty="0">
                <a:solidFill>
                  <a:srgbClr val="000000"/>
                </a:solidFill>
                <a:sym typeface="Wingdings" pitchFamily="2" charset="2"/>
              </a:rPr>
              <a:t>: Grouping individual items into an economical shipping quantity and sealing them in protective containers for transit to the final destination.</a:t>
            </a:r>
          </a:p>
          <a:p>
            <a:pPr>
              <a:lnSpc>
                <a:spcPct val="90000"/>
              </a:lnSpc>
            </a:pPr>
            <a:r>
              <a:rPr lang="en-US" sz="1100" b="0" u="sng" dirty="0">
                <a:solidFill>
                  <a:srgbClr val="000000"/>
                </a:solidFill>
                <a:sym typeface="Wingdings" pitchFamily="2" charset="2"/>
              </a:rPr>
              <a:t>Piggyback service</a:t>
            </a:r>
            <a:r>
              <a:rPr lang="en-US" sz="1100" dirty="0">
                <a:solidFill>
                  <a:srgbClr val="000000"/>
                </a:solidFill>
                <a:sym typeface="Wingdings" pitchFamily="2" charset="2"/>
              </a:rPr>
              <a:t>: Loading truck trailers or flat-bed trailers carrying containers on railcars to provide both speed and flexibility.</a:t>
            </a:r>
          </a:p>
          <a:p>
            <a:pPr>
              <a:lnSpc>
                <a:spcPct val="90000"/>
              </a:lnSpc>
            </a:pPr>
            <a:r>
              <a:rPr lang="en-US" sz="1100" b="0" u="sng" dirty="0">
                <a:solidFill>
                  <a:srgbClr val="000000"/>
                </a:solidFill>
                <a:sym typeface="Wingdings" pitchFamily="2" charset="2"/>
              </a:rPr>
              <a:t>Storing</a:t>
            </a:r>
            <a:r>
              <a:rPr lang="en-US" sz="1100" dirty="0">
                <a:solidFill>
                  <a:srgbClr val="000000"/>
                </a:solidFill>
                <a:sym typeface="Wingdings" pitchFamily="2" charset="2"/>
              </a:rPr>
              <a:t>: The marketing function of holding goods.</a:t>
            </a:r>
          </a:p>
          <a:p>
            <a:pPr>
              <a:lnSpc>
                <a:spcPct val="90000"/>
              </a:lnSpc>
            </a:pPr>
            <a:r>
              <a:rPr lang="en-US" sz="1100" b="0" u="sng" dirty="0">
                <a:solidFill>
                  <a:srgbClr val="000000"/>
                </a:solidFill>
                <a:sym typeface="Wingdings" pitchFamily="2" charset="2"/>
              </a:rPr>
              <a:t>Inventory</a:t>
            </a:r>
            <a:r>
              <a:rPr lang="en-US" sz="1100" dirty="0">
                <a:solidFill>
                  <a:srgbClr val="000000"/>
                </a:solidFill>
                <a:sym typeface="Wingdings" pitchFamily="2" charset="2"/>
              </a:rPr>
              <a:t>: The amount of goods being stored.</a:t>
            </a:r>
          </a:p>
          <a:p>
            <a:pPr>
              <a:lnSpc>
                <a:spcPct val="90000"/>
              </a:lnSpc>
            </a:pPr>
            <a:r>
              <a:rPr lang="en-US" sz="1100" b="0" u="sng" dirty="0">
                <a:solidFill>
                  <a:srgbClr val="000000"/>
                </a:solidFill>
                <a:sym typeface="Wingdings" pitchFamily="2" charset="2"/>
              </a:rPr>
              <a:t>Private warehouses</a:t>
            </a:r>
            <a:r>
              <a:rPr lang="en-US" sz="1100" dirty="0">
                <a:solidFill>
                  <a:srgbClr val="000000"/>
                </a:solidFill>
                <a:sym typeface="Wingdings" pitchFamily="2" charset="2"/>
              </a:rPr>
              <a:t>: Storing facilities owned or leased by companies for their own use.</a:t>
            </a:r>
          </a:p>
          <a:p>
            <a:pPr>
              <a:lnSpc>
                <a:spcPct val="90000"/>
              </a:lnSpc>
            </a:pPr>
            <a:r>
              <a:rPr lang="en-US" sz="1100" b="0" u="sng" dirty="0">
                <a:solidFill>
                  <a:srgbClr val="000000"/>
                </a:solidFill>
                <a:sym typeface="Wingdings" pitchFamily="2" charset="2"/>
              </a:rPr>
              <a:t>Public warehouses</a:t>
            </a:r>
            <a:r>
              <a:rPr lang="en-US" sz="1100" dirty="0">
                <a:solidFill>
                  <a:srgbClr val="000000"/>
                </a:solidFill>
                <a:sym typeface="Wingdings" pitchFamily="2" charset="2"/>
              </a:rPr>
              <a:t>: Independent storing  facilities.</a:t>
            </a:r>
          </a:p>
          <a:p>
            <a:pPr>
              <a:lnSpc>
                <a:spcPct val="90000"/>
              </a:lnSpc>
            </a:pPr>
            <a:r>
              <a:rPr lang="en-US" sz="1100" b="0" u="sng" dirty="0">
                <a:solidFill>
                  <a:srgbClr val="000000"/>
                </a:solidFill>
                <a:sym typeface="Wingdings" pitchFamily="2" charset="2"/>
              </a:rPr>
              <a:t>Distribution center</a:t>
            </a:r>
            <a:r>
              <a:rPr lang="en-US" sz="1100" dirty="0">
                <a:solidFill>
                  <a:srgbClr val="000000"/>
                </a:solidFill>
                <a:sym typeface="Wingdings" pitchFamily="2" charset="2"/>
              </a:rPr>
              <a:t>: A special kind of warehouse designed to speed the flow of goods and avoid unnecessary storing costs.</a:t>
            </a:r>
          </a:p>
          <a:p>
            <a:pPr>
              <a:lnSpc>
                <a:spcPct val="90000"/>
              </a:lnSpc>
            </a:pPr>
            <a:endParaRPr lang="en-US" sz="1100" dirty="0">
              <a:solidFill>
                <a:srgbClr val="000000"/>
              </a:solidFill>
              <a:sym typeface="Wingdings" pitchFamily="2" charset="2"/>
            </a:endParaRPr>
          </a:p>
          <a:p>
            <a:pPr>
              <a:lnSpc>
                <a:spcPct val="90000"/>
              </a:lnSpc>
            </a:pPr>
            <a:endParaRPr lang="en-US" sz="1100" b="1" dirty="0">
              <a:solidFill>
                <a:srgbClr val="000000"/>
              </a:solidFill>
              <a:sym typeface="Wingdings" pitchFamily="2" charset="2"/>
            </a:endParaRPr>
          </a:p>
          <a:p>
            <a:pPr>
              <a:lnSpc>
                <a:spcPct val="80000"/>
              </a:lnSpc>
            </a:pPr>
            <a:endParaRPr lang="en-US" sz="1100" b="1" dirty="0">
              <a:solidFill>
                <a:srgbClr val="000000"/>
              </a:solidFill>
              <a:sym typeface="Wingdings" pitchFamily="2" charset="2"/>
            </a:endParaRPr>
          </a:p>
        </p:txBody>
      </p:sp>
    </p:spTree>
    <p:extLst>
      <p:ext uri="{BB962C8B-B14F-4D97-AF65-F5344CB8AC3E}">
        <p14:creationId xmlns:p14="http://schemas.microsoft.com/office/powerpoint/2010/main" val="14038015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6.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hyperlink" Target="http://www.viddler.com/embed/4acc89ff/?f=1&amp;autoplay=0&amp;player=simple&amp;&amp;disablebranding=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0.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hyperlink" Target="http://www.viddler.com/embed/788c51c5/?f=1&amp;autoplay=0&amp;player=simple&amp;&amp;disablebranding=0"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3.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6.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3" Type="http://schemas.openxmlformats.org/officeDocument/2006/relationships/hyperlink" Target="http://www.viddler.com/embed/9c7dfd44/?f=1&amp;autoplay=0&amp;player=simple&amp;&amp;disablebranding=0"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776288"/>
            <a:ext cx="3505200" cy="1470025"/>
          </a:xfrm>
        </p:spPr>
        <p:txBody>
          <a:bodyPr/>
          <a:lstStyle/>
          <a:p>
            <a:r>
              <a:rPr lang="en-US" dirty="0"/>
              <a:t>Chapter 11</a:t>
            </a:r>
          </a:p>
        </p:txBody>
      </p:sp>
      <p:sp>
        <p:nvSpPr>
          <p:cNvPr id="3" name="Subtitle 2"/>
          <p:cNvSpPr>
            <a:spLocks noGrp="1"/>
          </p:cNvSpPr>
          <p:nvPr>
            <p:ph type="subTitle" idx="1"/>
          </p:nvPr>
        </p:nvSpPr>
        <p:spPr>
          <a:xfrm>
            <a:off x="5486400" y="2250280"/>
            <a:ext cx="3117056" cy="2626520"/>
          </a:xfrm>
        </p:spPr>
        <p:txBody>
          <a:bodyPr>
            <a:normAutofit/>
          </a:bodyPr>
          <a:lstStyle/>
          <a:p>
            <a:r>
              <a:rPr lang="en-US" dirty="0"/>
              <a:t>Distribution Customer Service and Logistics</a:t>
            </a:r>
          </a:p>
        </p:txBody>
      </p:sp>
    </p:spTree>
    <p:custDataLst>
      <p:tags r:id="rId1"/>
    </p:custDataLst>
    <p:extLst>
      <p:ext uri="{BB962C8B-B14F-4D97-AF65-F5344CB8AC3E}">
        <p14:creationId xmlns:p14="http://schemas.microsoft.com/office/powerpoint/2010/main" val="1390541092"/>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a:xfrm>
            <a:off x="457200" y="1828800"/>
            <a:ext cx="8229600" cy="4975192"/>
          </a:xfrm>
        </p:spPr>
        <p:txBody>
          <a:bodyPr>
            <a:normAutofit fontScale="92500" lnSpcReduction="20000"/>
          </a:bodyPr>
          <a:lstStyle/>
          <a:p>
            <a:pPr marL="514350" indent="-514350">
              <a:buFont typeface="+mj-lt"/>
              <a:buAutoNum type="arabicPeriod"/>
            </a:pPr>
            <a:r>
              <a:rPr lang="en-US" dirty="0"/>
              <a:t>understand why logistics (physical distribution) is such an important part of Place and marketing strategy planning.</a:t>
            </a:r>
          </a:p>
          <a:p>
            <a:pPr marL="514350" indent="-514350">
              <a:buFont typeface="+mj-lt"/>
              <a:buAutoNum type="arabicPeriod"/>
            </a:pPr>
            <a:r>
              <a:rPr lang="en-US" dirty="0"/>
              <a:t>understand why the physical distribution customer service level is a key marketing strategy variable.</a:t>
            </a:r>
          </a:p>
          <a:p>
            <a:pPr marL="514350" indent="-514350">
              <a:buFont typeface="+mj-lt"/>
              <a:buAutoNum type="arabicPeriod"/>
            </a:pPr>
            <a:r>
              <a:rPr lang="en-US" dirty="0"/>
              <a:t>understand the physical distribution concept and why the coordination of storing, transporting, and related activities is so important.</a:t>
            </a:r>
          </a:p>
          <a:p>
            <a:pPr marL="514350" indent="-514350">
              <a:buFont typeface="+mj-lt"/>
              <a:buAutoNum type="arabicPeriod"/>
            </a:pPr>
            <a:r>
              <a:rPr lang="en-US" dirty="0"/>
              <a:t>see how firms can cooperate and share logistics activities that will provide added value to their customers.</a:t>
            </a:r>
          </a:p>
        </p:txBody>
      </p:sp>
    </p:spTree>
    <p:custDataLst>
      <p:tags r:id="rId1"/>
    </p:custDataLst>
    <p:extLst>
      <p:ext uri="{BB962C8B-B14F-4D97-AF65-F5344CB8AC3E}">
        <p14:creationId xmlns:p14="http://schemas.microsoft.com/office/powerpoint/2010/main" val="121088665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60419" name="Rectangle 3"/>
          <p:cNvSpPr>
            <a:spLocks noGrp="1" noChangeArrowheads="1"/>
          </p:cNvSpPr>
          <p:nvPr>
            <p:ph idx="1"/>
          </p:nvPr>
        </p:nvSpPr>
        <p:spPr/>
        <p:txBody>
          <a:bodyPr/>
          <a:lstStyle/>
          <a:p>
            <a:pPr marL="514350" indent="-514350">
              <a:buFont typeface="+mj-lt"/>
              <a:buAutoNum type="arabicPeriod" startAt="5"/>
            </a:pPr>
            <a:r>
              <a:rPr lang="en-US" dirty="0"/>
              <a:t>know about the advantages and disadvantages of various transportation methods.</a:t>
            </a:r>
          </a:p>
          <a:p>
            <a:pPr marL="514350" indent="-514350">
              <a:buFont typeface="+mj-lt"/>
              <a:buAutoNum type="arabicPeriod" startAt="5"/>
            </a:pPr>
            <a:r>
              <a:rPr lang="en-US" dirty="0"/>
              <a:t>know how inventory and storage decisions affect marketing strategy.</a:t>
            </a:r>
          </a:p>
          <a:p>
            <a:pPr marL="514350" indent="-514350">
              <a:buFont typeface="+mj-lt"/>
              <a:buAutoNum type="arabicPeriod" startAt="5"/>
            </a:pPr>
            <a:r>
              <a:rPr lang="en-US" dirty="0"/>
              <a:t>understand the distribution center concept.</a:t>
            </a:r>
          </a:p>
          <a:p>
            <a:pPr marL="514350" indent="-514350">
              <a:buFont typeface="+mj-lt"/>
              <a:buAutoNum type="arabicPeriod" startAt="5"/>
            </a:pPr>
            <a:r>
              <a:rPr lang="en-US" dirty="0"/>
              <a:t>understand important new terms.</a:t>
            </a:r>
          </a:p>
        </p:txBody>
      </p:sp>
    </p:spTree>
    <p:custDataLst>
      <p:tags r:id="rId1"/>
    </p:custDataLst>
    <p:extLst>
      <p:ext uri="{BB962C8B-B14F-4D97-AF65-F5344CB8AC3E}">
        <p14:creationId xmlns:p14="http://schemas.microsoft.com/office/powerpoint/2010/main" val="62443935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up)">
                                      <p:cBhvr>
                                        <p:cTn id="7" dur="500"/>
                                        <p:tgtEl>
                                          <p:spTgt spid="60419">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wipe(up)">
                                      <p:cBhvr>
                                        <p:cTn id="11" dur="500"/>
                                        <p:tgtEl>
                                          <p:spTgt spid="6041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animEffect transition="in" filter="wipe(up)">
                                      <p:cBhvr>
                                        <p:cTn id="15" dur="500"/>
                                        <p:tgtEl>
                                          <p:spTgt spid="60419">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0419">
                                            <p:txEl>
                                              <p:pRg st="3" end="3"/>
                                            </p:txEl>
                                          </p:spTgt>
                                        </p:tgtEl>
                                        <p:attrNameLst>
                                          <p:attrName>style.visibility</p:attrName>
                                        </p:attrNameLst>
                                      </p:cBhvr>
                                      <p:to>
                                        <p:strVal val="visible"/>
                                      </p:to>
                                    </p:set>
                                    <p:animEffect transition="in" filter="wipe(up)">
                                      <p:cBhvr>
                                        <p:cTn id="19" dur="500"/>
                                        <p:tgtEl>
                                          <p:spTgt spid="60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6987"/>
            <a:ext cx="8229600" cy="1398587"/>
          </a:xfrm>
        </p:spPr>
        <p:txBody>
          <a:bodyPr>
            <a:normAutofit/>
          </a:bodyPr>
          <a:lstStyle/>
          <a:p>
            <a:r>
              <a:rPr lang="en-US" sz="4000" dirty="0"/>
              <a:t>Physical Distribution Gets It to Customers</a:t>
            </a:r>
          </a:p>
        </p:txBody>
      </p:sp>
      <p:grpSp>
        <p:nvGrpSpPr>
          <p:cNvPr id="2" name="Group 3"/>
          <p:cNvGrpSpPr>
            <a:grpSpLocks/>
          </p:cNvGrpSpPr>
          <p:nvPr/>
        </p:nvGrpSpPr>
        <p:grpSpPr bwMode="auto">
          <a:xfrm>
            <a:off x="884739" y="1464155"/>
            <a:ext cx="6506842" cy="3971234"/>
            <a:chOff x="449" y="781"/>
            <a:chExt cx="4614" cy="2816"/>
          </a:xfrm>
        </p:grpSpPr>
        <p:pic>
          <p:nvPicPr>
            <p:cNvPr id="37892"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61" y="781"/>
              <a:ext cx="1572" cy="11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7893"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383" y="781"/>
              <a:ext cx="1680" cy="10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7894" name="Picture 6"/>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49" y="2397"/>
              <a:ext cx="1775" cy="11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37895" name="Picture 7"/>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3461" y="2375"/>
              <a:ext cx="1602" cy="122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7902" name="AutoShape 14"/>
            <p:cNvSpPr>
              <a:spLocks noChangeArrowheads="1"/>
            </p:cNvSpPr>
            <p:nvPr/>
          </p:nvSpPr>
          <p:spPr bwMode="auto">
            <a:xfrm>
              <a:off x="1824" y="1152"/>
              <a:ext cx="2016" cy="1920"/>
            </a:xfrm>
            <a:prstGeom prst="star16">
              <a:avLst>
                <a:gd name="adj" fmla="val 37500"/>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r>
                <a:rPr lang="en-US" sz="2400" b="1" dirty="0">
                  <a:latin typeface="Arial" pitchFamily="34" charset="0"/>
                  <a:cs typeface="Arial" pitchFamily="34" charset="0"/>
                </a:rPr>
                <a:t>Logistics</a:t>
              </a:r>
              <a:br>
                <a:rPr lang="en-US" sz="2400" b="1" dirty="0">
                  <a:latin typeface="Arial" pitchFamily="34" charset="0"/>
                  <a:cs typeface="Arial" pitchFamily="34" charset="0"/>
                </a:rPr>
              </a:br>
              <a:r>
                <a:rPr lang="en-US" sz="2400" b="1" dirty="0">
                  <a:latin typeface="Arial" pitchFamily="34" charset="0"/>
                  <a:cs typeface="Arial" pitchFamily="34" charset="0"/>
                </a:rPr>
                <a:t>or</a:t>
              </a:r>
              <a:br>
                <a:rPr lang="en-US" sz="2400" b="1" dirty="0">
                  <a:latin typeface="Arial" pitchFamily="34" charset="0"/>
                  <a:cs typeface="Arial" pitchFamily="34" charset="0"/>
                </a:rPr>
              </a:br>
              <a:r>
                <a:rPr lang="en-US" sz="2400" b="1" dirty="0">
                  <a:latin typeface="Arial" pitchFamily="34" charset="0"/>
                  <a:cs typeface="Arial" pitchFamily="34" charset="0"/>
                </a:rPr>
                <a:t>Physical</a:t>
              </a:r>
              <a:br>
                <a:rPr lang="en-US" sz="2400" b="1" dirty="0">
                  <a:latin typeface="Arial" pitchFamily="34" charset="0"/>
                  <a:cs typeface="Arial" pitchFamily="34" charset="0"/>
                </a:rPr>
              </a:br>
              <a:r>
                <a:rPr lang="en-US" sz="2400" b="1" dirty="0">
                  <a:latin typeface="Arial" pitchFamily="34" charset="0"/>
                  <a:cs typeface="Arial" pitchFamily="34" charset="0"/>
                </a:rPr>
                <a:t>Distribution</a:t>
              </a:r>
            </a:p>
          </p:txBody>
        </p:sp>
      </p:grpSp>
      <p:sp>
        <p:nvSpPr>
          <p:cNvPr id="3" name="TextBox 2"/>
          <p:cNvSpPr txBox="1"/>
          <p:nvPr/>
        </p:nvSpPr>
        <p:spPr>
          <a:xfrm>
            <a:off x="-25784" y="6104832"/>
            <a:ext cx="8179184" cy="861774"/>
          </a:xfrm>
          <a:prstGeom prst="rect">
            <a:avLst/>
          </a:prstGeom>
          <a:noFill/>
        </p:spPr>
        <p:txBody>
          <a:bodyPr wrap="square" rtlCol="0">
            <a:spAutoFit/>
          </a:bodyPr>
          <a:lstStyle/>
          <a:p>
            <a:r>
              <a:rPr lang="de-DE" sz="1000" dirty="0"/>
              <a:t>©</a:t>
            </a:r>
            <a:r>
              <a:rPr lang="en-US" sz="1000" dirty="0"/>
              <a:t>Monty </a:t>
            </a:r>
            <a:r>
              <a:rPr lang="en-US" sz="1000" dirty="0" err="1"/>
              <a:t>Rakusen</a:t>
            </a:r>
            <a:r>
              <a:rPr lang="en-US" sz="1000" dirty="0"/>
              <a:t>/Getty Images; kozmoat98/Getty Images; Getty Images/</a:t>
            </a:r>
            <a:r>
              <a:rPr lang="en-US" sz="1000" dirty="0" err="1"/>
              <a:t>Cultura</a:t>
            </a:r>
            <a:r>
              <a:rPr lang="en-US" sz="1000" dirty="0"/>
              <a:t> RF; Andersen Ross/Getty Images</a:t>
            </a:r>
          </a:p>
          <a:p>
            <a:br>
              <a:rPr lang="en-US" sz="1000" dirty="0"/>
            </a:br>
            <a:endParaRPr lang="en-US" sz="1000" dirty="0"/>
          </a:p>
          <a:p>
            <a:br>
              <a:rPr lang="en-US" sz="1000" dirty="0"/>
            </a:br>
            <a:endParaRPr lang="en-US" sz="1000" dirty="0"/>
          </a:p>
        </p:txBody>
      </p:sp>
    </p:spTree>
    <p:custDataLst>
      <p:tags r:id="rId1"/>
    </p:custDataLst>
    <p:extLst>
      <p:ext uri="{BB962C8B-B14F-4D97-AF65-F5344CB8AC3E}">
        <p14:creationId xmlns:p14="http://schemas.microsoft.com/office/powerpoint/2010/main" val="12905136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 name="Picture 3" descr="12.1.PNG"/>
          <p:cNvPicPr>
            <a:picLocks noChangeAspect="1"/>
          </p:cNvPicPr>
          <p:nvPr/>
        </p:nvPicPr>
        <p:blipFill rotWithShape="1">
          <a:blip r:embed="rId4" cstate="print">
            <a:extLst>
              <a:ext uri="{28A0092B-C50C-407E-A947-70E740481C1C}">
                <a14:useLocalDpi xmlns:a14="http://schemas.microsoft.com/office/drawing/2010/main" val="0"/>
              </a:ext>
            </a:extLst>
          </a:blip>
          <a:srcRect l="4436" t="6033" r="1936" b="2047"/>
          <a:stretch/>
        </p:blipFill>
        <p:spPr bwMode="auto">
          <a:xfrm>
            <a:off x="7010400" y="990600"/>
            <a:ext cx="1114381" cy="11201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6866" name="Rectangle 2"/>
          <p:cNvSpPr>
            <a:spLocks noGrp="1" noChangeArrowheads="1"/>
          </p:cNvSpPr>
          <p:nvPr>
            <p:ph type="title"/>
          </p:nvPr>
        </p:nvSpPr>
        <p:spPr>
          <a:xfrm>
            <a:off x="457200" y="76200"/>
            <a:ext cx="8229600" cy="1398587"/>
          </a:xfrm>
        </p:spPr>
        <p:txBody>
          <a:bodyPr>
            <a:noAutofit/>
          </a:bodyPr>
          <a:lstStyle/>
          <a:p>
            <a:r>
              <a:rPr lang="en-US" sz="3200" dirty="0"/>
              <a:t>The Role of Logistics and Physical Distribution Customer Service in Marketing Strategy (Exhibit 11-1)</a:t>
            </a:r>
          </a:p>
        </p:txBody>
      </p:sp>
      <p:sp>
        <p:nvSpPr>
          <p:cNvPr id="4" name="Line 10"/>
          <p:cNvSpPr>
            <a:spLocks noChangeShapeType="1"/>
          </p:cNvSpPr>
          <p:nvPr/>
        </p:nvSpPr>
        <p:spPr bwMode="auto">
          <a:xfrm flipH="1" flipV="1">
            <a:off x="8077200" y="137160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Line 6"/>
          <p:cNvSpPr>
            <a:spLocks noChangeShapeType="1"/>
          </p:cNvSpPr>
          <p:nvPr/>
        </p:nvSpPr>
        <p:spPr bwMode="auto">
          <a:xfrm flipH="1" flipV="1">
            <a:off x="1524000" y="2286000"/>
            <a:ext cx="3048000" cy="0"/>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dirty="0"/>
          </a:p>
        </p:txBody>
      </p:sp>
      <p:grpSp>
        <p:nvGrpSpPr>
          <p:cNvPr id="2" name="Group 7"/>
          <p:cNvGrpSpPr>
            <a:grpSpLocks/>
          </p:cNvGrpSpPr>
          <p:nvPr/>
        </p:nvGrpSpPr>
        <p:grpSpPr bwMode="auto">
          <a:xfrm>
            <a:off x="6345238" y="2339975"/>
            <a:ext cx="2573337" cy="1528763"/>
            <a:chOff x="4017" y="1648"/>
            <a:chExt cx="1621" cy="963"/>
          </a:xfrm>
          <a:solidFill>
            <a:srgbClr val="491385"/>
          </a:solidFill>
        </p:grpSpPr>
        <p:sp>
          <p:nvSpPr>
            <p:cNvPr id="36888" name="AutoShape 8"/>
            <p:cNvSpPr>
              <a:spLocks noChangeArrowheads="1"/>
            </p:cNvSpPr>
            <p:nvPr/>
          </p:nvSpPr>
          <p:spPr bwMode="auto">
            <a:xfrm>
              <a:off x="4017" y="1861"/>
              <a:ext cx="1621" cy="750"/>
            </a:xfrm>
            <a:prstGeom prst="roundRect">
              <a:avLst>
                <a:gd name="adj" fmla="val 16667"/>
              </a:avLst>
            </a:prstGeom>
            <a:grpFill/>
            <a:ln w="38100">
              <a:solidFill>
                <a:schemeClr val="tx1"/>
              </a:solidFill>
              <a:prstDash val="sysDot"/>
              <a:round/>
              <a:headEnd/>
              <a:tailEnd/>
            </a:ln>
          </p:spPr>
          <p:txBody>
            <a:bodyPr anchor="ctr"/>
            <a:lstStyle/>
            <a:p>
              <a:pPr algn="l"/>
              <a:r>
                <a:rPr lang="en-US" sz="1800" b="1" dirty="0"/>
                <a:t>CH 12:  Retailers, Wholesalers and Their Strategy Planning</a:t>
              </a:r>
              <a:r>
                <a:rPr lang="en-US" sz="1800" dirty="0"/>
                <a:t> </a:t>
              </a:r>
            </a:p>
          </p:txBody>
        </p:sp>
        <p:sp>
          <p:nvSpPr>
            <p:cNvPr id="36889" name="Line 9"/>
            <p:cNvSpPr>
              <a:spLocks noChangeShapeType="1"/>
            </p:cNvSpPr>
            <p:nvPr/>
          </p:nvSpPr>
          <p:spPr bwMode="auto">
            <a:xfrm rot="-5400000" flipH="1" flipV="1">
              <a:off x="4794" y="1746"/>
              <a:ext cx="197" cy="1"/>
            </a:xfrm>
            <a:prstGeom prst="line">
              <a:avLst/>
            </a:prstGeom>
            <a:grpFill/>
            <a:ln w="38100">
              <a:solidFill>
                <a:schemeClr val="tx1"/>
              </a:solidFill>
              <a:prstDash val="sysDot"/>
              <a:round/>
              <a:headEnd/>
              <a:tailEnd type="triangle" w="med" len="med"/>
            </a:ln>
            <a:extLst/>
          </p:spPr>
          <p:txBody>
            <a:bodyPr/>
            <a:lstStyle/>
            <a:p>
              <a:endParaRPr lang="en-US" dirty="0"/>
            </a:p>
          </p:txBody>
        </p:sp>
      </p:grpSp>
      <p:sp>
        <p:nvSpPr>
          <p:cNvPr id="11" name="AutoShape 12"/>
          <p:cNvSpPr>
            <a:spLocks noChangeArrowheads="1"/>
          </p:cNvSpPr>
          <p:nvPr/>
        </p:nvSpPr>
        <p:spPr bwMode="auto">
          <a:xfrm>
            <a:off x="304800" y="4456113"/>
            <a:ext cx="2559050" cy="1884362"/>
          </a:xfrm>
          <a:prstGeom prst="roundRect">
            <a:avLst>
              <a:gd name="adj" fmla="val 16667"/>
            </a:avLst>
          </a:prstGeom>
          <a:solidFill>
            <a:srgbClr val="491385"/>
          </a:solidFill>
          <a:ln w="38100">
            <a:solidFill>
              <a:schemeClr val="tx1"/>
            </a:solidFill>
            <a:round/>
            <a:headEnd/>
            <a:tailEnd/>
          </a:ln>
        </p:spPr>
        <p:txBody>
          <a:bodyPr/>
          <a:lstStyle/>
          <a:p>
            <a:pPr algn="l">
              <a:defRPr/>
            </a:pPr>
            <a:r>
              <a:rPr lang="en-US" sz="1800" b="1" dirty="0">
                <a:latin typeface="Arial" charset="0"/>
                <a:cs typeface="Arial" charset="0"/>
              </a:rPr>
              <a:t>Logistics customer service</a:t>
            </a:r>
          </a:p>
          <a:p>
            <a:pPr marL="176213" indent="-176213" algn="l">
              <a:buFontTx/>
              <a:buChar char="•"/>
              <a:defRPr/>
            </a:pPr>
            <a:r>
              <a:rPr lang="en-US" sz="1800" dirty="0">
                <a:latin typeface="Arial" charset="0"/>
                <a:cs typeface="Arial" charset="0"/>
              </a:rPr>
              <a:t>What is it?</a:t>
            </a:r>
          </a:p>
          <a:p>
            <a:pPr marL="176213" indent="-176213" algn="l">
              <a:buFontTx/>
              <a:buChar char="•"/>
              <a:defRPr/>
            </a:pPr>
            <a:r>
              <a:rPr lang="en-US" sz="1800" dirty="0">
                <a:latin typeface="Arial" charset="0"/>
                <a:cs typeface="Arial" charset="0"/>
              </a:rPr>
              <a:t>Level to offer</a:t>
            </a:r>
          </a:p>
          <a:p>
            <a:pPr marL="176213" indent="-176213" algn="l">
              <a:buFontTx/>
              <a:buChar char="•"/>
              <a:defRPr/>
            </a:pPr>
            <a:r>
              <a:rPr lang="en-US" sz="1800" dirty="0">
                <a:latin typeface="Arial" charset="0"/>
                <a:cs typeface="Arial" charset="0"/>
              </a:rPr>
              <a:t>Cost </a:t>
            </a:r>
          </a:p>
          <a:p>
            <a:pPr marL="176213" indent="-176213" algn="l">
              <a:buFontTx/>
              <a:buChar char="•"/>
              <a:defRPr/>
            </a:pPr>
            <a:r>
              <a:rPr lang="en-US" sz="1800" dirty="0">
                <a:latin typeface="Arial" charset="0"/>
                <a:cs typeface="Arial" charset="0"/>
              </a:rPr>
              <a:t>JIT and EDI</a:t>
            </a:r>
          </a:p>
        </p:txBody>
      </p:sp>
      <p:sp>
        <p:nvSpPr>
          <p:cNvPr id="14" name="AutoShape 15"/>
          <p:cNvSpPr>
            <a:spLocks noChangeArrowheads="1"/>
          </p:cNvSpPr>
          <p:nvPr/>
        </p:nvSpPr>
        <p:spPr bwMode="auto">
          <a:xfrm>
            <a:off x="3284538" y="4456113"/>
            <a:ext cx="2559050" cy="1884362"/>
          </a:xfrm>
          <a:prstGeom prst="roundRect">
            <a:avLst>
              <a:gd name="adj" fmla="val 16667"/>
            </a:avLst>
          </a:prstGeom>
          <a:solidFill>
            <a:srgbClr val="491385"/>
          </a:solidFill>
          <a:ln w="38100">
            <a:solidFill>
              <a:schemeClr val="tx1"/>
            </a:solidFill>
            <a:round/>
            <a:headEnd/>
            <a:tailEnd/>
          </a:ln>
        </p:spPr>
        <p:txBody>
          <a:bodyPr/>
          <a:lstStyle/>
          <a:p>
            <a:pPr marL="176213" indent="-176213" algn="l"/>
            <a:r>
              <a:rPr lang="en-US" sz="1800" b="1" dirty="0"/>
              <a:t>Transporting</a:t>
            </a:r>
          </a:p>
          <a:p>
            <a:pPr marL="176213" indent="-176213" algn="l">
              <a:buFontTx/>
              <a:buChar char="•"/>
            </a:pPr>
            <a:r>
              <a:rPr lang="en-US" sz="1800" dirty="0"/>
              <a:t>Transportation modes</a:t>
            </a:r>
          </a:p>
          <a:p>
            <a:pPr marL="176213" indent="-176213" algn="l">
              <a:buFontTx/>
              <a:buChar char="•"/>
            </a:pPr>
            <a:r>
              <a:rPr lang="en-US" sz="1800" dirty="0"/>
              <a:t>Benefits and limitations</a:t>
            </a:r>
          </a:p>
        </p:txBody>
      </p:sp>
      <p:sp>
        <p:nvSpPr>
          <p:cNvPr id="17" name="AutoShape 18"/>
          <p:cNvSpPr>
            <a:spLocks noChangeArrowheads="1"/>
          </p:cNvSpPr>
          <p:nvPr/>
        </p:nvSpPr>
        <p:spPr bwMode="auto">
          <a:xfrm>
            <a:off x="6265863" y="4456113"/>
            <a:ext cx="2559050" cy="1884362"/>
          </a:xfrm>
          <a:prstGeom prst="roundRect">
            <a:avLst>
              <a:gd name="adj" fmla="val 16667"/>
            </a:avLst>
          </a:prstGeom>
          <a:solidFill>
            <a:srgbClr val="491385"/>
          </a:solidFill>
          <a:ln w="38100">
            <a:solidFill>
              <a:schemeClr val="tx1"/>
            </a:solidFill>
            <a:round/>
            <a:headEnd/>
            <a:tailEnd/>
          </a:ln>
        </p:spPr>
        <p:txBody>
          <a:bodyPr/>
          <a:lstStyle/>
          <a:p>
            <a:pPr marL="176213" indent="-176213" algn="l"/>
            <a:r>
              <a:rPr lang="en-US" sz="1800" b="1" dirty="0"/>
              <a:t>Storing</a:t>
            </a:r>
          </a:p>
          <a:p>
            <a:pPr marL="176213" indent="-176213" algn="l">
              <a:buFontTx/>
              <a:buChar char="•"/>
            </a:pPr>
            <a:r>
              <a:rPr lang="en-US" sz="1800" dirty="0"/>
              <a:t>Storage and strategy planning</a:t>
            </a:r>
          </a:p>
          <a:p>
            <a:pPr marL="176213" indent="-176213" algn="l">
              <a:buFontTx/>
              <a:buChar char="•"/>
            </a:pPr>
            <a:r>
              <a:rPr lang="en-US" sz="1800" dirty="0"/>
              <a:t>Inventory costs</a:t>
            </a:r>
          </a:p>
          <a:p>
            <a:pPr marL="176213" indent="-176213" algn="l">
              <a:buFontTx/>
              <a:buChar char="•"/>
            </a:pPr>
            <a:r>
              <a:rPr lang="en-US" sz="1800" dirty="0"/>
              <a:t>Storage facilities</a:t>
            </a:r>
          </a:p>
          <a:p>
            <a:pPr marL="176213" indent="-176213" algn="l">
              <a:buFontTx/>
              <a:buChar char="•"/>
            </a:pPr>
            <a:r>
              <a:rPr lang="en-US" sz="1800" dirty="0"/>
              <a:t>Distribution centers</a:t>
            </a:r>
          </a:p>
        </p:txBody>
      </p:sp>
      <p:grpSp>
        <p:nvGrpSpPr>
          <p:cNvPr id="3" name="Group 20"/>
          <p:cNvGrpSpPr>
            <a:grpSpLocks/>
          </p:cNvGrpSpPr>
          <p:nvPr/>
        </p:nvGrpSpPr>
        <p:grpSpPr bwMode="auto">
          <a:xfrm>
            <a:off x="3194050" y="2330450"/>
            <a:ext cx="2559050" cy="1509713"/>
            <a:chOff x="2032" y="1642"/>
            <a:chExt cx="1612" cy="951"/>
          </a:xfrm>
          <a:solidFill>
            <a:srgbClr val="491385"/>
          </a:solidFill>
        </p:grpSpPr>
        <p:sp>
          <p:nvSpPr>
            <p:cNvPr id="36886" name="AutoShape 21"/>
            <p:cNvSpPr>
              <a:spLocks noChangeArrowheads="1"/>
            </p:cNvSpPr>
            <p:nvPr/>
          </p:nvSpPr>
          <p:spPr bwMode="auto">
            <a:xfrm>
              <a:off x="2032" y="1843"/>
              <a:ext cx="1612" cy="750"/>
            </a:xfrm>
            <a:prstGeom prst="roundRect">
              <a:avLst>
                <a:gd name="adj" fmla="val 16667"/>
              </a:avLst>
            </a:prstGeom>
            <a:grpFill/>
            <a:ln w="38100">
              <a:solidFill>
                <a:schemeClr val="tx1"/>
              </a:solidFill>
              <a:round/>
              <a:headEnd/>
              <a:tailEnd/>
            </a:ln>
          </p:spPr>
          <p:txBody>
            <a:bodyPr anchor="ctr"/>
            <a:lstStyle/>
            <a:p>
              <a:pPr algn="l"/>
              <a:r>
                <a:rPr lang="en-US" sz="1800" b="1" dirty="0"/>
                <a:t>CH 11:  Distribution Customer Service and Logistics</a:t>
              </a:r>
            </a:p>
          </p:txBody>
        </p:sp>
        <p:sp>
          <p:nvSpPr>
            <p:cNvPr id="36887" name="Line 22"/>
            <p:cNvSpPr>
              <a:spLocks noChangeShapeType="1"/>
            </p:cNvSpPr>
            <p:nvPr/>
          </p:nvSpPr>
          <p:spPr bwMode="auto">
            <a:xfrm rot="-5400000" flipH="1" flipV="1">
              <a:off x="2781" y="1740"/>
              <a:ext cx="197" cy="1"/>
            </a:xfrm>
            <a:prstGeom prst="line">
              <a:avLst/>
            </a:prstGeom>
            <a:grpFill/>
            <a:ln w="38100">
              <a:solidFill>
                <a:schemeClr val="tx1"/>
              </a:solidFill>
              <a:round/>
              <a:headEnd/>
              <a:tailEnd type="triangle" w="med" len="med"/>
            </a:ln>
            <a:extLst/>
          </p:spPr>
          <p:txBody>
            <a:bodyPr/>
            <a:lstStyle/>
            <a:p>
              <a:endParaRPr lang="en-US" dirty="0"/>
            </a:p>
          </p:txBody>
        </p:sp>
      </p:grpSp>
      <p:grpSp>
        <p:nvGrpSpPr>
          <p:cNvPr id="5" name="Group 23"/>
          <p:cNvGrpSpPr>
            <a:grpSpLocks/>
          </p:cNvGrpSpPr>
          <p:nvPr/>
        </p:nvGrpSpPr>
        <p:grpSpPr bwMode="auto">
          <a:xfrm>
            <a:off x="384175" y="2330450"/>
            <a:ext cx="2311400" cy="1516063"/>
            <a:chOff x="262" y="1642"/>
            <a:chExt cx="1456" cy="955"/>
          </a:xfrm>
          <a:solidFill>
            <a:srgbClr val="491385"/>
          </a:solidFill>
        </p:grpSpPr>
        <p:sp>
          <p:nvSpPr>
            <p:cNvPr id="36884" name="AutoShape 24"/>
            <p:cNvSpPr>
              <a:spLocks noChangeArrowheads="1"/>
            </p:cNvSpPr>
            <p:nvPr/>
          </p:nvSpPr>
          <p:spPr bwMode="auto">
            <a:xfrm>
              <a:off x="262" y="1847"/>
              <a:ext cx="1456" cy="750"/>
            </a:xfrm>
            <a:prstGeom prst="roundRect">
              <a:avLst>
                <a:gd name="adj" fmla="val 16667"/>
              </a:avLst>
            </a:prstGeom>
            <a:grpFill/>
            <a:ln w="38100">
              <a:solidFill>
                <a:schemeClr val="tx1"/>
              </a:solidFill>
              <a:prstDash val="sysDot"/>
              <a:round/>
              <a:headEnd/>
              <a:tailEnd/>
            </a:ln>
          </p:spPr>
          <p:txBody>
            <a:bodyPr anchor="ctr"/>
            <a:lstStyle/>
            <a:p>
              <a:pPr algn="l"/>
              <a:r>
                <a:rPr lang="en-US" sz="1800" b="1" dirty="0"/>
                <a:t>CH 10:  Place and Development of Channel Systems</a:t>
              </a:r>
            </a:p>
          </p:txBody>
        </p:sp>
        <p:sp>
          <p:nvSpPr>
            <p:cNvPr id="36885" name="Line 25"/>
            <p:cNvSpPr>
              <a:spLocks noChangeShapeType="1"/>
            </p:cNvSpPr>
            <p:nvPr/>
          </p:nvSpPr>
          <p:spPr bwMode="auto">
            <a:xfrm rot="-5400000" flipH="1" flipV="1">
              <a:off x="881" y="1740"/>
              <a:ext cx="197" cy="1"/>
            </a:xfrm>
            <a:prstGeom prst="line">
              <a:avLst/>
            </a:prstGeom>
            <a:grpFill/>
            <a:ln w="38100">
              <a:solidFill>
                <a:schemeClr val="tx1"/>
              </a:solidFill>
              <a:prstDash val="sysDot"/>
              <a:round/>
              <a:headEnd/>
              <a:tailEnd type="triangle" w="med" len="med"/>
            </a:ln>
            <a:extLst/>
          </p:spPr>
          <p:txBody>
            <a:bodyPr/>
            <a:lstStyle/>
            <a:p>
              <a:endParaRPr lang="en-US" dirty="0"/>
            </a:p>
          </p:txBody>
        </p:sp>
      </p:grpSp>
      <p:sp>
        <p:nvSpPr>
          <p:cNvPr id="26" name="Line 10"/>
          <p:cNvSpPr>
            <a:spLocks noChangeShapeType="1"/>
          </p:cNvSpPr>
          <p:nvPr/>
        </p:nvSpPr>
        <p:spPr bwMode="auto">
          <a:xfrm flipH="1" flipV="1">
            <a:off x="8747125" y="1371600"/>
            <a:ext cx="15875" cy="914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8" name="Line 6"/>
          <p:cNvSpPr>
            <a:spLocks noChangeShapeType="1"/>
          </p:cNvSpPr>
          <p:nvPr/>
        </p:nvSpPr>
        <p:spPr bwMode="auto">
          <a:xfrm flipH="1" flipV="1">
            <a:off x="1447800" y="4114800"/>
            <a:ext cx="2971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9" name="Line 10"/>
          <p:cNvSpPr>
            <a:spLocks noChangeShapeType="1"/>
          </p:cNvSpPr>
          <p:nvPr/>
        </p:nvSpPr>
        <p:spPr bwMode="auto">
          <a:xfrm flipH="1" flipV="1">
            <a:off x="4419600" y="3830638"/>
            <a:ext cx="0" cy="2921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1" name="Line 22"/>
          <p:cNvSpPr>
            <a:spLocks noChangeShapeType="1"/>
          </p:cNvSpPr>
          <p:nvPr/>
        </p:nvSpPr>
        <p:spPr bwMode="auto">
          <a:xfrm rot="-5400000" flipH="1" flipV="1">
            <a:off x="1292225" y="4270375"/>
            <a:ext cx="312738" cy="1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32" name="Line 22"/>
          <p:cNvSpPr>
            <a:spLocks noChangeShapeType="1"/>
          </p:cNvSpPr>
          <p:nvPr/>
        </p:nvSpPr>
        <p:spPr bwMode="auto">
          <a:xfrm rot="-5400000" flipH="1" flipV="1">
            <a:off x="7234238" y="4270375"/>
            <a:ext cx="312738" cy="158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33" name="Line 22"/>
          <p:cNvSpPr>
            <a:spLocks noChangeShapeType="1"/>
          </p:cNvSpPr>
          <p:nvPr/>
        </p:nvSpPr>
        <p:spPr bwMode="auto">
          <a:xfrm rot="-5400000" flipH="1" flipV="1">
            <a:off x="4264025" y="4270375"/>
            <a:ext cx="312738" cy="1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5" name="Line 6"/>
          <p:cNvSpPr>
            <a:spLocks noChangeShapeType="1"/>
          </p:cNvSpPr>
          <p:nvPr/>
        </p:nvSpPr>
        <p:spPr bwMode="auto">
          <a:xfrm flipH="1" flipV="1">
            <a:off x="4572000" y="2286000"/>
            <a:ext cx="4191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0" name="Line 6"/>
          <p:cNvSpPr>
            <a:spLocks noChangeShapeType="1"/>
          </p:cNvSpPr>
          <p:nvPr/>
        </p:nvSpPr>
        <p:spPr bwMode="auto">
          <a:xfrm flipH="1" flipV="1">
            <a:off x="4427538" y="4114800"/>
            <a:ext cx="2971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Tree>
    <p:custDataLst>
      <p:tags r:id="rId1"/>
    </p:custDataLst>
    <p:extLst>
      <p:ext uri="{BB962C8B-B14F-4D97-AF65-F5344CB8AC3E}">
        <p14:creationId xmlns:p14="http://schemas.microsoft.com/office/powerpoint/2010/main" val="153404002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up)">
                                      <p:cBhvr>
                                        <p:cTn id="11" dur="500"/>
                                        <p:tgtEl>
                                          <p:spTgt spid="26"/>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right)">
                                      <p:cBhvr>
                                        <p:cTn id="15" dur="500"/>
                                        <p:tgtEl>
                                          <p:spTgt spid="25"/>
                                        </p:tgtEl>
                                      </p:cBhvr>
                                    </p:animEffect>
                                  </p:childTnLst>
                                </p:cTn>
                              </p:par>
                            </p:childTnLst>
                          </p:cTn>
                        </p:par>
                        <p:par>
                          <p:cTn id="16" fill="hold" nodeType="afterGroup">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childTnLst>
                          </p:cTn>
                        </p:par>
                        <p:par>
                          <p:cTn id="20" fill="hold" nodeType="afterGroup">
                            <p:stCondLst>
                              <p:cond delay="2000"/>
                            </p:stCondLst>
                            <p:childTnLst>
                              <p:par>
                                <p:cTn id="21" presetID="2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par>
                          <p:cTn id="24" fill="hold" nodeType="afterGroup">
                            <p:stCondLst>
                              <p:cond delay="2500"/>
                            </p:stCondLst>
                            <p:childTnLst>
                              <p:par>
                                <p:cTn id="25" presetID="22" presetClass="entr" presetSubtype="1"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childTnLst>
                          </p:cTn>
                        </p:par>
                        <p:par>
                          <p:cTn id="28" fill="hold" nodeType="afterGroup">
                            <p:stCondLst>
                              <p:cond delay="3000"/>
                            </p:stCondLst>
                            <p:childTnLst>
                              <p:par>
                                <p:cTn id="29" presetID="22" presetClass="entr" presetSubtype="1"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par>
                          <p:cTn id="32" fill="hold" nodeType="afterGroup">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up)">
                                      <p:cBhvr>
                                        <p:cTn id="35" dur="500"/>
                                        <p:tgtEl>
                                          <p:spTgt spid="29"/>
                                        </p:tgtEl>
                                      </p:cBhvr>
                                    </p:animEffect>
                                  </p:childTnLst>
                                </p:cTn>
                              </p:par>
                            </p:childTnLst>
                          </p:cTn>
                        </p:par>
                        <p:par>
                          <p:cTn id="36" fill="hold" nodeType="afterGroup">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right)">
                                      <p:cBhvr>
                                        <p:cTn id="39" dur="500"/>
                                        <p:tgtEl>
                                          <p:spTgt spid="28"/>
                                        </p:tgtEl>
                                      </p:cBhvr>
                                    </p:animEffect>
                                  </p:childTnLst>
                                </p:cTn>
                              </p:par>
                            </p:childTnLst>
                          </p:cTn>
                        </p:par>
                        <p:par>
                          <p:cTn id="40" fill="hold" nodeType="afterGroup">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up)">
                                      <p:cBhvr>
                                        <p:cTn id="43" dur="500"/>
                                        <p:tgtEl>
                                          <p:spTgt spid="31"/>
                                        </p:tgtEl>
                                      </p:cBhvr>
                                    </p:animEffect>
                                  </p:childTnLst>
                                </p:cTn>
                              </p:par>
                            </p:childTnLst>
                          </p:cTn>
                        </p:par>
                        <p:par>
                          <p:cTn id="44" fill="hold" nodeType="afterGroup">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par>
                          <p:cTn id="48" fill="hold" nodeType="afterGroup">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up)">
                                      <p:cBhvr>
                                        <p:cTn id="51" dur="500"/>
                                        <p:tgtEl>
                                          <p:spTgt spid="33"/>
                                        </p:tgtEl>
                                      </p:cBhvr>
                                    </p:animEffect>
                                  </p:childTnLst>
                                </p:cTn>
                              </p:par>
                            </p:childTnLst>
                          </p:cTn>
                        </p:par>
                        <p:par>
                          <p:cTn id="52" fill="hold" nodeType="afterGroup">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up)">
                                      <p:cBhvr>
                                        <p:cTn id="55" dur="500"/>
                                        <p:tgtEl>
                                          <p:spTgt spid="14"/>
                                        </p:tgtEl>
                                      </p:cBhvr>
                                    </p:animEffect>
                                  </p:childTnLst>
                                </p:cTn>
                              </p:par>
                            </p:childTnLst>
                          </p:cTn>
                        </p:par>
                        <p:par>
                          <p:cTn id="56" fill="hold" nodeType="afterGroup">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left)">
                                      <p:cBhvr>
                                        <p:cTn id="59" dur="500"/>
                                        <p:tgtEl>
                                          <p:spTgt spid="30"/>
                                        </p:tgtEl>
                                      </p:cBhvr>
                                    </p:animEffect>
                                  </p:childTnLst>
                                </p:cTn>
                              </p:par>
                            </p:childTnLst>
                          </p:cTn>
                        </p:par>
                        <p:par>
                          <p:cTn id="60" fill="hold" nodeType="afterGroup">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up)">
                                      <p:cBhvr>
                                        <p:cTn id="63" dur="500"/>
                                        <p:tgtEl>
                                          <p:spTgt spid="32"/>
                                        </p:tgtEl>
                                      </p:cBhvr>
                                    </p:animEffect>
                                  </p:childTnLst>
                                </p:cTn>
                              </p:par>
                            </p:childTnLst>
                          </p:cTn>
                        </p:par>
                        <p:par>
                          <p:cTn id="64" fill="hold" nodeType="afterGroup">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1" grpId="0" animBg="1"/>
      <p:bldP spid="14" grpId="0" animBg="1"/>
      <p:bldP spid="17" grpId="0" animBg="1"/>
      <p:bldP spid="26" grpId="0" animBg="1"/>
      <p:bldP spid="28" grpId="0" animBg="1"/>
      <p:bldP spid="29" grpId="0" animBg="1"/>
      <p:bldP spid="31" grpId="0" animBg="1"/>
      <p:bldP spid="32" grpId="0" animBg="1"/>
      <p:bldP spid="33" grpId="0" animBg="1"/>
      <p:bldP spid="25" grpId="0"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47032"/>
          </a:xfrm>
        </p:spPr>
        <p:txBody>
          <a:bodyPr>
            <a:normAutofit fontScale="90000"/>
          </a:bodyPr>
          <a:lstStyle/>
          <a:p>
            <a:r>
              <a:rPr lang="en-US" dirty="0"/>
              <a:t>Physical Distribution Customer Service</a:t>
            </a:r>
          </a:p>
        </p:txBody>
      </p:sp>
      <p:pic>
        <p:nvPicPr>
          <p:cNvPr id="5" name="Picture 2" descr="C:\Dropbox\BM19e Dropbox\BM19e Supplements\Digital Images\Perreault_19e_DIL\per28981_ch11\per28981_p11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8265" y="2590800"/>
            <a:ext cx="4118018" cy="2743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 y="2590800"/>
            <a:ext cx="4118919" cy="2743200"/>
          </a:xfrm>
          <a:prstGeom prst="rect">
            <a:avLst/>
          </a:prstGeom>
        </p:spPr>
      </p:pic>
      <p:sp>
        <p:nvSpPr>
          <p:cNvPr id="6" name="TextBox 5"/>
          <p:cNvSpPr txBox="1"/>
          <p:nvPr/>
        </p:nvSpPr>
        <p:spPr>
          <a:xfrm>
            <a:off x="-228600" y="5355336"/>
            <a:ext cx="6096000" cy="261610"/>
          </a:xfrm>
          <a:prstGeom prst="rect">
            <a:avLst/>
          </a:prstGeom>
          <a:noFill/>
        </p:spPr>
        <p:txBody>
          <a:bodyPr wrap="square" rtlCol="0">
            <a:spAutoFit/>
          </a:bodyPr>
          <a:lstStyle/>
          <a:p>
            <a:r>
              <a:rPr lang="en-US" sz="1100" i="1" dirty="0"/>
              <a:t>Left: ©</a:t>
            </a:r>
            <a:r>
              <a:rPr lang="en-US" sz="1100" i="1" dirty="0" err="1"/>
              <a:t>scanrail</a:t>
            </a:r>
            <a:r>
              <a:rPr lang="en-US" sz="1100" i="1" dirty="0"/>
              <a:t>/</a:t>
            </a:r>
            <a:r>
              <a:rPr lang="en-US" sz="1100" i="1" dirty="0" err="1"/>
              <a:t>iStock</a:t>
            </a:r>
            <a:r>
              <a:rPr lang="en-US" sz="1100" i="1" dirty="0"/>
              <a:t>/Getty Images RF; Right: Source: FedEx Corporation</a:t>
            </a:r>
            <a:endParaRPr lang="en-US" sz="1100" dirty="0"/>
          </a:p>
        </p:txBody>
      </p:sp>
    </p:spTree>
    <p:custDataLst>
      <p:tags r:id="rId1"/>
    </p:custDataLst>
    <p:extLst>
      <p:ext uri="{BB962C8B-B14F-4D97-AF65-F5344CB8AC3E}">
        <p14:creationId xmlns:p14="http://schemas.microsoft.com/office/powerpoint/2010/main" val="442812868"/>
      </p:ext>
    </p:extLst>
  </p:cSld>
  <p:clrMapOvr>
    <a:masterClrMapping/>
  </p:clrMapOvr>
  <p:transition>
    <p:pull dir="ru"/>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0"/>
            <a:ext cx="8458200" cy="1398587"/>
          </a:xfrm>
        </p:spPr>
        <p:txBody>
          <a:bodyPr>
            <a:noAutofit/>
          </a:bodyPr>
          <a:lstStyle/>
          <a:p>
            <a:r>
              <a:rPr lang="en-US" sz="2800" dirty="0"/>
              <a:t>Trade-Offs among Physical Distribution Costs, Customer Service Level, and Sales (Exhibit 11-2)</a:t>
            </a:r>
          </a:p>
        </p:txBody>
      </p:sp>
      <p:sp>
        <p:nvSpPr>
          <p:cNvPr id="6" name="Rectangle 5"/>
          <p:cNvSpPr/>
          <p:nvPr/>
        </p:nvSpPr>
        <p:spPr>
          <a:xfrm>
            <a:off x="152400" y="5953780"/>
            <a:ext cx="7543800" cy="523220"/>
          </a:xfrm>
          <a:prstGeom prst="rect">
            <a:avLst/>
          </a:prstGeom>
        </p:spPr>
        <p:txBody>
          <a:bodyPr wrap="square">
            <a:spAutoFit/>
          </a:bodyPr>
          <a:lstStyle/>
          <a:p>
            <a:r>
              <a:rPr lang="en-US" sz="1400" dirty="0">
                <a:latin typeface="+mj-lt"/>
              </a:rPr>
              <a:t>*Note: Sales may be lost because of poor customer service or because</a:t>
            </a:r>
          </a:p>
          <a:p>
            <a:r>
              <a:rPr lang="en-US" sz="1400" dirty="0">
                <a:latin typeface="+mj-lt"/>
              </a:rPr>
              <a:t>of the high price charged to pay for too high a customer service level.</a:t>
            </a:r>
          </a:p>
        </p:txBody>
      </p:sp>
      <p:sp>
        <p:nvSpPr>
          <p:cNvPr id="12" name="Freeform 10"/>
          <p:cNvSpPr>
            <a:spLocks/>
          </p:cNvSpPr>
          <p:nvPr/>
        </p:nvSpPr>
        <p:spPr bwMode="auto">
          <a:xfrm>
            <a:off x="1408112" y="990600"/>
            <a:ext cx="4492626" cy="3482975"/>
          </a:xfrm>
          <a:custGeom>
            <a:avLst/>
            <a:gdLst>
              <a:gd name="T0" fmla="*/ 0 w 2830"/>
              <a:gd name="T1" fmla="*/ 0 h 2290"/>
              <a:gd name="T2" fmla="*/ 0 w 2830"/>
              <a:gd name="T3" fmla="*/ 2290 h 2290"/>
              <a:gd name="T4" fmla="*/ 2830 w 2830"/>
              <a:gd name="T5" fmla="*/ 2290 h 2290"/>
            </a:gdLst>
            <a:ahLst/>
            <a:cxnLst>
              <a:cxn ang="0">
                <a:pos x="T0" y="T1"/>
              </a:cxn>
              <a:cxn ang="0">
                <a:pos x="T2" y="T3"/>
              </a:cxn>
              <a:cxn ang="0">
                <a:pos x="T4" y="T5"/>
              </a:cxn>
            </a:cxnLst>
            <a:rect l="0" t="0" r="r" b="b"/>
            <a:pathLst>
              <a:path w="2830" h="2290">
                <a:moveTo>
                  <a:pt x="0" y="0"/>
                </a:moveTo>
                <a:lnTo>
                  <a:pt x="0" y="2290"/>
                </a:lnTo>
                <a:lnTo>
                  <a:pt x="2830" y="2290"/>
                </a:lnTo>
              </a:path>
            </a:pathLst>
          </a:custGeom>
          <a:noFill/>
          <a:ln w="57150">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grpSp>
        <p:nvGrpSpPr>
          <p:cNvPr id="13" name="Group 12"/>
          <p:cNvGrpSpPr/>
          <p:nvPr/>
        </p:nvGrpSpPr>
        <p:grpSpPr>
          <a:xfrm>
            <a:off x="1438820" y="1152971"/>
            <a:ext cx="7467691" cy="1841154"/>
            <a:chOff x="1438820" y="1533971"/>
            <a:chExt cx="7467691" cy="1841154"/>
          </a:xfrm>
        </p:grpSpPr>
        <p:sp>
          <p:nvSpPr>
            <p:cNvPr id="7" name="Freeform 5"/>
            <p:cNvSpPr>
              <a:spLocks/>
            </p:cNvSpPr>
            <p:nvPr/>
          </p:nvSpPr>
          <p:spPr bwMode="auto">
            <a:xfrm>
              <a:off x="1438820" y="1962250"/>
              <a:ext cx="4298951" cy="1412875"/>
            </a:xfrm>
            <a:custGeom>
              <a:avLst/>
              <a:gdLst>
                <a:gd name="T0" fmla="*/ 0 w 2708"/>
                <a:gd name="T1" fmla="*/ 552 h 890"/>
                <a:gd name="T2" fmla="*/ 0 w 2708"/>
                <a:gd name="T3" fmla="*/ 552 h 890"/>
                <a:gd name="T4" fmla="*/ 78 w 2708"/>
                <a:gd name="T5" fmla="*/ 614 h 890"/>
                <a:gd name="T6" fmla="*/ 154 w 2708"/>
                <a:gd name="T7" fmla="*/ 674 h 890"/>
                <a:gd name="T8" fmla="*/ 192 w 2708"/>
                <a:gd name="T9" fmla="*/ 702 h 890"/>
                <a:gd name="T10" fmla="*/ 228 w 2708"/>
                <a:gd name="T11" fmla="*/ 728 h 890"/>
                <a:gd name="T12" fmla="*/ 266 w 2708"/>
                <a:gd name="T13" fmla="*/ 752 h 890"/>
                <a:gd name="T14" fmla="*/ 304 w 2708"/>
                <a:gd name="T15" fmla="*/ 776 h 890"/>
                <a:gd name="T16" fmla="*/ 344 w 2708"/>
                <a:gd name="T17" fmla="*/ 798 h 890"/>
                <a:gd name="T18" fmla="*/ 384 w 2708"/>
                <a:gd name="T19" fmla="*/ 818 h 890"/>
                <a:gd name="T20" fmla="*/ 426 w 2708"/>
                <a:gd name="T21" fmla="*/ 834 h 890"/>
                <a:gd name="T22" fmla="*/ 468 w 2708"/>
                <a:gd name="T23" fmla="*/ 850 h 890"/>
                <a:gd name="T24" fmla="*/ 514 w 2708"/>
                <a:gd name="T25" fmla="*/ 864 h 890"/>
                <a:gd name="T26" fmla="*/ 562 w 2708"/>
                <a:gd name="T27" fmla="*/ 874 h 890"/>
                <a:gd name="T28" fmla="*/ 612 w 2708"/>
                <a:gd name="T29" fmla="*/ 882 h 890"/>
                <a:gd name="T30" fmla="*/ 664 w 2708"/>
                <a:gd name="T31" fmla="*/ 888 h 890"/>
                <a:gd name="T32" fmla="*/ 664 w 2708"/>
                <a:gd name="T33" fmla="*/ 888 h 890"/>
                <a:gd name="T34" fmla="*/ 712 w 2708"/>
                <a:gd name="T35" fmla="*/ 890 h 890"/>
                <a:gd name="T36" fmla="*/ 762 w 2708"/>
                <a:gd name="T37" fmla="*/ 890 h 890"/>
                <a:gd name="T38" fmla="*/ 814 w 2708"/>
                <a:gd name="T39" fmla="*/ 886 h 890"/>
                <a:gd name="T40" fmla="*/ 868 w 2708"/>
                <a:gd name="T41" fmla="*/ 878 h 890"/>
                <a:gd name="T42" fmla="*/ 922 w 2708"/>
                <a:gd name="T43" fmla="*/ 868 h 890"/>
                <a:gd name="T44" fmla="*/ 978 w 2708"/>
                <a:gd name="T45" fmla="*/ 854 h 890"/>
                <a:gd name="T46" fmla="*/ 1036 w 2708"/>
                <a:gd name="T47" fmla="*/ 840 h 890"/>
                <a:gd name="T48" fmla="*/ 1096 w 2708"/>
                <a:gd name="T49" fmla="*/ 822 h 890"/>
                <a:gd name="T50" fmla="*/ 1156 w 2708"/>
                <a:gd name="T51" fmla="*/ 802 h 890"/>
                <a:gd name="T52" fmla="*/ 1218 w 2708"/>
                <a:gd name="T53" fmla="*/ 778 h 890"/>
                <a:gd name="T54" fmla="*/ 1282 w 2708"/>
                <a:gd name="T55" fmla="*/ 754 h 890"/>
                <a:gd name="T56" fmla="*/ 1346 w 2708"/>
                <a:gd name="T57" fmla="*/ 728 h 890"/>
                <a:gd name="T58" fmla="*/ 1476 w 2708"/>
                <a:gd name="T59" fmla="*/ 670 h 890"/>
                <a:gd name="T60" fmla="*/ 1610 w 2708"/>
                <a:gd name="T61" fmla="*/ 604 h 890"/>
                <a:gd name="T62" fmla="*/ 1746 w 2708"/>
                <a:gd name="T63" fmla="*/ 536 h 890"/>
                <a:gd name="T64" fmla="*/ 1884 w 2708"/>
                <a:gd name="T65" fmla="*/ 462 h 890"/>
                <a:gd name="T66" fmla="*/ 2022 w 2708"/>
                <a:gd name="T67" fmla="*/ 386 h 890"/>
                <a:gd name="T68" fmla="*/ 2162 w 2708"/>
                <a:gd name="T69" fmla="*/ 308 h 890"/>
                <a:gd name="T70" fmla="*/ 2438 w 2708"/>
                <a:gd name="T71" fmla="*/ 150 h 890"/>
                <a:gd name="T72" fmla="*/ 2574 w 2708"/>
                <a:gd name="T73" fmla="*/ 74 h 890"/>
                <a:gd name="T74" fmla="*/ 2708 w 2708"/>
                <a:gd name="T75" fmla="*/ 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08" h="890">
                  <a:moveTo>
                    <a:pt x="0" y="552"/>
                  </a:moveTo>
                  <a:lnTo>
                    <a:pt x="0" y="552"/>
                  </a:lnTo>
                  <a:lnTo>
                    <a:pt x="78" y="614"/>
                  </a:lnTo>
                  <a:lnTo>
                    <a:pt x="154" y="674"/>
                  </a:lnTo>
                  <a:lnTo>
                    <a:pt x="192" y="702"/>
                  </a:lnTo>
                  <a:lnTo>
                    <a:pt x="228" y="728"/>
                  </a:lnTo>
                  <a:lnTo>
                    <a:pt x="266" y="752"/>
                  </a:lnTo>
                  <a:lnTo>
                    <a:pt x="304" y="776"/>
                  </a:lnTo>
                  <a:lnTo>
                    <a:pt x="344" y="798"/>
                  </a:lnTo>
                  <a:lnTo>
                    <a:pt x="384" y="818"/>
                  </a:lnTo>
                  <a:lnTo>
                    <a:pt x="426" y="834"/>
                  </a:lnTo>
                  <a:lnTo>
                    <a:pt x="468" y="850"/>
                  </a:lnTo>
                  <a:lnTo>
                    <a:pt x="514" y="864"/>
                  </a:lnTo>
                  <a:lnTo>
                    <a:pt x="562" y="874"/>
                  </a:lnTo>
                  <a:lnTo>
                    <a:pt x="612" y="882"/>
                  </a:lnTo>
                  <a:lnTo>
                    <a:pt x="664" y="888"/>
                  </a:lnTo>
                  <a:lnTo>
                    <a:pt x="664" y="888"/>
                  </a:lnTo>
                  <a:lnTo>
                    <a:pt x="712" y="890"/>
                  </a:lnTo>
                  <a:lnTo>
                    <a:pt x="762" y="890"/>
                  </a:lnTo>
                  <a:lnTo>
                    <a:pt x="814" y="886"/>
                  </a:lnTo>
                  <a:lnTo>
                    <a:pt x="868" y="878"/>
                  </a:lnTo>
                  <a:lnTo>
                    <a:pt x="922" y="868"/>
                  </a:lnTo>
                  <a:lnTo>
                    <a:pt x="978" y="854"/>
                  </a:lnTo>
                  <a:lnTo>
                    <a:pt x="1036" y="840"/>
                  </a:lnTo>
                  <a:lnTo>
                    <a:pt x="1096" y="822"/>
                  </a:lnTo>
                  <a:lnTo>
                    <a:pt x="1156" y="802"/>
                  </a:lnTo>
                  <a:lnTo>
                    <a:pt x="1218" y="778"/>
                  </a:lnTo>
                  <a:lnTo>
                    <a:pt x="1282" y="754"/>
                  </a:lnTo>
                  <a:lnTo>
                    <a:pt x="1346" y="728"/>
                  </a:lnTo>
                  <a:lnTo>
                    <a:pt x="1476" y="670"/>
                  </a:lnTo>
                  <a:lnTo>
                    <a:pt x="1610" y="604"/>
                  </a:lnTo>
                  <a:lnTo>
                    <a:pt x="1746" y="536"/>
                  </a:lnTo>
                  <a:lnTo>
                    <a:pt x="1884" y="462"/>
                  </a:lnTo>
                  <a:lnTo>
                    <a:pt x="2022" y="386"/>
                  </a:lnTo>
                  <a:lnTo>
                    <a:pt x="2162" y="308"/>
                  </a:lnTo>
                  <a:lnTo>
                    <a:pt x="2438" y="150"/>
                  </a:lnTo>
                  <a:lnTo>
                    <a:pt x="2574" y="74"/>
                  </a:lnTo>
                  <a:lnTo>
                    <a:pt x="2708" y="0"/>
                  </a:lnTo>
                </a:path>
              </a:pathLst>
            </a:custGeom>
            <a:noFill/>
            <a:ln w="38100">
              <a:solidFill>
                <a:srgbClr val="ED1C2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9" name="Rectangle 18"/>
            <p:cNvSpPr/>
            <p:nvPr/>
          </p:nvSpPr>
          <p:spPr>
            <a:xfrm>
              <a:off x="5782311" y="1533971"/>
              <a:ext cx="3124200" cy="830997"/>
            </a:xfrm>
            <a:prstGeom prst="rect">
              <a:avLst/>
            </a:prstGeom>
          </p:spPr>
          <p:txBody>
            <a:bodyPr wrap="square">
              <a:spAutoFit/>
            </a:bodyPr>
            <a:lstStyle/>
            <a:p>
              <a:pPr algn="l"/>
              <a:r>
                <a:rPr lang="en-US" sz="2400" dirty="0">
                  <a:latin typeface="+mj-lt"/>
                </a:rPr>
                <a:t>Total cost of</a:t>
              </a:r>
            </a:p>
            <a:p>
              <a:pPr algn="l"/>
              <a:r>
                <a:rPr lang="en-US" sz="2400" dirty="0">
                  <a:latin typeface="+mj-lt"/>
                </a:rPr>
                <a:t>physical distribution</a:t>
              </a:r>
            </a:p>
          </p:txBody>
        </p:sp>
      </p:grpSp>
      <p:grpSp>
        <p:nvGrpSpPr>
          <p:cNvPr id="15" name="Group 14"/>
          <p:cNvGrpSpPr/>
          <p:nvPr/>
        </p:nvGrpSpPr>
        <p:grpSpPr>
          <a:xfrm>
            <a:off x="1438820" y="1976735"/>
            <a:ext cx="6616870" cy="2284517"/>
            <a:chOff x="1438820" y="2357735"/>
            <a:chExt cx="6616870" cy="2284517"/>
          </a:xfrm>
        </p:grpSpPr>
        <p:sp>
          <p:nvSpPr>
            <p:cNvPr id="8" name="Freeform 6"/>
            <p:cNvSpPr>
              <a:spLocks/>
            </p:cNvSpPr>
            <p:nvPr/>
          </p:nvSpPr>
          <p:spPr bwMode="auto">
            <a:xfrm>
              <a:off x="1438820" y="2727727"/>
              <a:ext cx="4298951" cy="1914525"/>
            </a:xfrm>
            <a:custGeom>
              <a:avLst/>
              <a:gdLst>
                <a:gd name="T0" fmla="*/ 0 w 2708"/>
                <a:gd name="T1" fmla="*/ 1206 h 1206"/>
                <a:gd name="T2" fmla="*/ 0 w 2708"/>
                <a:gd name="T3" fmla="*/ 1206 h 1206"/>
                <a:gd name="T4" fmla="*/ 166 w 2708"/>
                <a:gd name="T5" fmla="*/ 1156 h 1206"/>
                <a:gd name="T6" fmla="*/ 330 w 2708"/>
                <a:gd name="T7" fmla="*/ 1104 h 1206"/>
                <a:gd name="T8" fmla="*/ 496 w 2708"/>
                <a:gd name="T9" fmla="*/ 1048 h 1206"/>
                <a:gd name="T10" fmla="*/ 660 w 2708"/>
                <a:gd name="T11" fmla="*/ 990 h 1206"/>
                <a:gd name="T12" fmla="*/ 826 w 2708"/>
                <a:gd name="T13" fmla="*/ 930 h 1206"/>
                <a:gd name="T14" fmla="*/ 992 w 2708"/>
                <a:gd name="T15" fmla="*/ 868 h 1206"/>
                <a:gd name="T16" fmla="*/ 1160 w 2708"/>
                <a:gd name="T17" fmla="*/ 800 h 1206"/>
                <a:gd name="T18" fmla="*/ 1328 w 2708"/>
                <a:gd name="T19" fmla="*/ 730 h 1206"/>
                <a:gd name="T20" fmla="*/ 1496 w 2708"/>
                <a:gd name="T21" fmla="*/ 656 h 1206"/>
                <a:gd name="T22" fmla="*/ 1666 w 2708"/>
                <a:gd name="T23" fmla="*/ 578 h 1206"/>
                <a:gd name="T24" fmla="*/ 1836 w 2708"/>
                <a:gd name="T25" fmla="*/ 494 h 1206"/>
                <a:gd name="T26" fmla="*/ 2008 w 2708"/>
                <a:gd name="T27" fmla="*/ 406 h 1206"/>
                <a:gd name="T28" fmla="*/ 2180 w 2708"/>
                <a:gd name="T29" fmla="*/ 314 h 1206"/>
                <a:gd name="T30" fmla="*/ 2356 w 2708"/>
                <a:gd name="T31" fmla="*/ 214 h 1206"/>
                <a:gd name="T32" fmla="*/ 2530 w 2708"/>
                <a:gd name="T33" fmla="*/ 110 h 1206"/>
                <a:gd name="T34" fmla="*/ 2708 w 2708"/>
                <a:gd name="T35" fmla="*/ 0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8" h="1206">
                  <a:moveTo>
                    <a:pt x="0" y="1206"/>
                  </a:moveTo>
                  <a:lnTo>
                    <a:pt x="0" y="1206"/>
                  </a:lnTo>
                  <a:lnTo>
                    <a:pt x="166" y="1156"/>
                  </a:lnTo>
                  <a:lnTo>
                    <a:pt x="330" y="1104"/>
                  </a:lnTo>
                  <a:lnTo>
                    <a:pt x="496" y="1048"/>
                  </a:lnTo>
                  <a:lnTo>
                    <a:pt x="660" y="990"/>
                  </a:lnTo>
                  <a:lnTo>
                    <a:pt x="826" y="930"/>
                  </a:lnTo>
                  <a:lnTo>
                    <a:pt x="992" y="868"/>
                  </a:lnTo>
                  <a:lnTo>
                    <a:pt x="1160" y="800"/>
                  </a:lnTo>
                  <a:lnTo>
                    <a:pt x="1328" y="730"/>
                  </a:lnTo>
                  <a:lnTo>
                    <a:pt x="1496" y="656"/>
                  </a:lnTo>
                  <a:lnTo>
                    <a:pt x="1666" y="578"/>
                  </a:lnTo>
                  <a:lnTo>
                    <a:pt x="1836" y="494"/>
                  </a:lnTo>
                  <a:lnTo>
                    <a:pt x="2008" y="406"/>
                  </a:lnTo>
                  <a:lnTo>
                    <a:pt x="2180" y="314"/>
                  </a:lnTo>
                  <a:lnTo>
                    <a:pt x="2356" y="214"/>
                  </a:lnTo>
                  <a:lnTo>
                    <a:pt x="2530" y="110"/>
                  </a:lnTo>
                  <a:lnTo>
                    <a:pt x="2708" y="0"/>
                  </a:lnTo>
                </a:path>
              </a:pathLst>
            </a:custGeom>
            <a:noFill/>
            <a:ln w="38100">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20" name="Rectangle 19"/>
            <p:cNvSpPr/>
            <p:nvPr/>
          </p:nvSpPr>
          <p:spPr>
            <a:xfrm>
              <a:off x="5782311" y="2357735"/>
              <a:ext cx="2273379" cy="461665"/>
            </a:xfrm>
            <a:prstGeom prst="rect">
              <a:avLst/>
            </a:prstGeom>
          </p:spPr>
          <p:txBody>
            <a:bodyPr wrap="none">
              <a:spAutoFit/>
            </a:bodyPr>
            <a:lstStyle/>
            <a:p>
              <a:pPr algn="l"/>
              <a:r>
                <a:rPr lang="en-US" sz="2400" dirty="0">
                  <a:latin typeface="+mj-lt"/>
                </a:rPr>
                <a:t>Inventory cost</a:t>
              </a:r>
            </a:p>
          </p:txBody>
        </p:sp>
      </p:grpSp>
      <p:grpSp>
        <p:nvGrpSpPr>
          <p:cNvPr id="17" name="Group 16"/>
          <p:cNvGrpSpPr/>
          <p:nvPr/>
        </p:nvGrpSpPr>
        <p:grpSpPr>
          <a:xfrm>
            <a:off x="1370076" y="1581250"/>
            <a:ext cx="7164325" cy="2381150"/>
            <a:chOff x="1370076" y="1962250"/>
            <a:chExt cx="7164325" cy="1611947"/>
          </a:xfrm>
        </p:grpSpPr>
        <p:sp>
          <p:nvSpPr>
            <p:cNvPr id="11" name="Freeform 9"/>
            <p:cNvSpPr>
              <a:spLocks/>
            </p:cNvSpPr>
            <p:nvPr/>
          </p:nvSpPr>
          <p:spPr bwMode="auto">
            <a:xfrm>
              <a:off x="1370076" y="1962250"/>
              <a:ext cx="4314825" cy="1611947"/>
            </a:xfrm>
            <a:custGeom>
              <a:avLst/>
              <a:gdLst>
                <a:gd name="T0" fmla="*/ 0 w 2718"/>
                <a:gd name="T1" fmla="*/ 0 h 1218"/>
                <a:gd name="T2" fmla="*/ 0 w 2718"/>
                <a:gd name="T3" fmla="*/ 0 h 1218"/>
                <a:gd name="T4" fmla="*/ 34 w 2718"/>
                <a:gd name="T5" fmla="*/ 78 h 1218"/>
                <a:gd name="T6" fmla="*/ 70 w 2718"/>
                <a:gd name="T7" fmla="*/ 160 h 1218"/>
                <a:gd name="T8" fmla="*/ 112 w 2718"/>
                <a:gd name="T9" fmla="*/ 246 h 1218"/>
                <a:gd name="T10" fmla="*/ 158 w 2718"/>
                <a:gd name="T11" fmla="*/ 334 h 1218"/>
                <a:gd name="T12" fmla="*/ 206 w 2718"/>
                <a:gd name="T13" fmla="*/ 422 h 1218"/>
                <a:gd name="T14" fmla="*/ 258 w 2718"/>
                <a:gd name="T15" fmla="*/ 510 h 1218"/>
                <a:gd name="T16" fmla="*/ 314 w 2718"/>
                <a:gd name="T17" fmla="*/ 596 h 1218"/>
                <a:gd name="T18" fmla="*/ 374 w 2718"/>
                <a:gd name="T19" fmla="*/ 680 h 1218"/>
                <a:gd name="T20" fmla="*/ 434 w 2718"/>
                <a:gd name="T21" fmla="*/ 760 h 1218"/>
                <a:gd name="T22" fmla="*/ 466 w 2718"/>
                <a:gd name="T23" fmla="*/ 800 h 1218"/>
                <a:gd name="T24" fmla="*/ 500 w 2718"/>
                <a:gd name="T25" fmla="*/ 836 h 1218"/>
                <a:gd name="T26" fmla="*/ 532 w 2718"/>
                <a:gd name="T27" fmla="*/ 874 h 1218"/>
                <a:gd name="T28" fmla="*/ 566 w 2718"/>
                <a:gd name="T29" fmla="*/ 908 h 1218"/>
                <a:gd name="T30" fmla="*/ 600 w 2718"/>
                <a:gd name="T31" fmla="*/ 940 h 1218"/>
                <a:gd name="T32" fmla="*/ 636 w 2718"/>
                <a:gd name="T33" fmla="*/ 972 h 1218"/>
                <a:gd name="T34" fmla="*/ 670 w 2718"/>
                <a:gd name="T35" fmla="*/ 1002 h 1218"/>
                <a:gd name="T36" fmla="*/ 706 w 2718"/>
                <a:gd name="T37" fmla="*/ 1030 h 1218"/>
                <a:gd name="T38" fmla="*/ 742 w 2718"/>
                <a:gd name="T39" fmla="*/ 1054 h 1218"/>
                <a:gd name="T40" fmla="*/ 780 w 2718"/>
                <a:gd name="T41" fmla="*/ 1078 h 1218"/>
                <a:gd name="T42" fmla="*/ 816 w 2718"/>
                <a:gd name="T43" fmla="*/ 1098 h 1218"/>
                <a:gd name="T44" fmla="*/ 854 w 2718"/>
                <a:gd name="T45" fmla="*/ 1118 h 1218"/>
                <a:gd name="T46" fmla="*/ 892 w 2718"/>
                <a:gd name="T47" fmla="*/ 1132 h 1218"/>
                <a:gd name="T48" fmla="*/ 930 w 2718"/>
                <a:gd name="T49" fmla="*/ 1146 h 1218"/>
                <a:gd name="T50" fmla="*/ 930 w 2718"/>
                <a:gd name="T51" fmla="*/ 1146 h 1218"/>
                <a:gd name="T52" fmla="*/ 1004 w 2718"/>
                <a:gd name="T53" fmla="*/ 1166 h 1218"/>
                <a:gd name="T54" fmla="*/ 1080 w 2718"/>
                <a:gd name="T55" fmla="*/ 1182 h 1218"/>
                <a:gd name="T56" fmla="*/ 1160 w 2718"/>
                <a:gd name="T57" fmla="*/ 1194 h 1218"/>
                <a:gd name="T58" fmla="*/ 1242 w 2718"/>
                <a:gd name="T59" fmla="*/ 1204 h 1218"/>
                <a:gd name="T60" fmla="*/ 1326 w 2718"/>
                <a:gd name="T61" fmla="*/ 1212 h 1218"/>
                <a:gd name="T62" fmla="*/ 1410 w 2718"/>
                <a:gd name="T63" fmla="*/ 1216 h 1218"/>
                <a:gd name="T64" fmla="*/ 1498 w 2718"/>
                <a:gd name="T65" fmla="*/ 1218 h 1218"/>
                <a:gd name="T66" fmla="*/ 1584 w 2718"/>
                <a:gd name="T67" fmla="*/ 1218 h 1218"/>
                <a:gd name="T68" fmla="*/ 1670 w 2718"/>
                <a:gd name="T69" fmla="*/ 1214 h 1218"/>
                <a:gd name="T70" fmla="*/ 1758 w 2718"/>
                <a:gd name="T71" fmla="*/ 1210 h 1218"/>
                <a:gd name="T72" fmla="*/ 1844 w 2718"/>
                <a:gd name="T73" fmla="*/ 1204 h 1218"/>
                <a:gd name="T74" fmla="*/ 1928 w 2718"/>
                <a:gd name="T75" fmla="*/ 1196 h 1218"/>
                <a:gd name="T76" fmla="*/ 2012 w 2718"/>
                <a:gd name="T77" fmla="*/ 1188 h 1218"/>
                <a:gd name="T78" fmla="*/ 2092 w 2718"/>
                <a:gd name="T79" fmla="*/ 1178 h 1218"/>
                <a:gd name="T80" fmla="*/ 2248 w 2718"/>
                <a:gd name="T81" fmla="*/ 1156 h 1218"/>
                <a:gd name="T82" fmla="*/ 2248 w 2718"/>
                <a:gd name="T83" fmla="*/ 1156 h 1218"/>
                <a:gd name="T84" fmla="*/ 2310 w 2718"/>
                <a:gd name="T85" fmla="*/ 1144 h 1218"/>
                <a:gd name="T86" fmla="*/ 2366 w 2718"/>
                <a:gd name="T87" fmla="*/ 1132 h 1218"/>
                <a:gd name="T88" fmla="*/ 2422 w 2718"/>
                <a:gd name="T89" fmla="*/ 1116 h 1218"/>
                <a:gd name="T90" fmla="*/ 2478 w 2718"/>
                <a:gd name="T91" fmla="*/ 1100 h 1218"/>
                <a:gd name="T92" fmla="*/ 2592 w 2718"/>
                <a:gd name="T93" fmla="*/ 1062 h 1218"/>
                <a:gd name="T94" fmla="*/ 2652 w 2718"/>
                <a:gd name="T95" fmla="*/ 1042 h 1218"/>
                <a:gd name="T96" fmla="*/ 2718 w 2718"/>
                <a:gd name="T97" fmla="*/ 1024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18" h="1218">
                  <a:moveTo>
                    <a:pt x="0" y="0"/>
                  </a:moveTo>
                  <a:lnTo>
                    <a:pt x="0" y="0"/>
                  </a:lnTo>
                  <a:lnTo>
                    <a:pt x="34" y="78"/>
                  </a:lnTo>
                  <a:lnTo>
                    <a:pt x="70" y="160"/>
                  </a:lnTo>
                  <a:lnTo>
                    <a:pt x="112" y="246"/>
                  </a:lnTo>
                  <a:lnTo>
                    <a:pt x="158" y="334"/>
                  </a:lnTo>
                  <a:lnTo>
                    <a:pt x="206" y="422"/>
                  </a:lnTo>
                  <a:lnTo>
                    <a:pt x="258" y="510"/>
                  </a:lnTo>
                  <a:lnTo>
                    <a:pt x="314" y="596"/>
                  </a:lnTo>
                  <a:lnTo>
                    <a:pt x="374" y="680"/>
                  </a:lnTo>
                  <a:lnTo>
                    <a:pt x="434" y="760"/>
                  </a:lnTo>
                  <a:lnTo>
                    <a:pt x="466" y="800"/>
                  </a:lnTo>
                  <a:lnTo>
                    <a:pt x="500" y="836"/>
                  </a:lnTo>
                  <a:lnTo>
                    <a:pt x="532" y="874"/>
                  </a:lnTo>
                  <a:lnTo>
                    <a:pt x="566" y="908"/>
                  </a:lnTo>
                  <a:lnTo>
                    <a:pt x="600" y="940"/>
                  </a:lnTo>
                  <a:lnTo>
                    <a:pt x="636" y="972"/>
                  </a:lnTo>
                  <a:lnTo>
                    <a:pt x="670" y="1002"/>
                  </a:lnTo>
                  <a:lnTo>
                    <a:pt x="706" y="1030"/>
                  </a:lnTo>
                  <a:lnTo>
                    <a:pt x="742" y="1054"/>
                  </a:lnTo>
                  <a:lnTo>
                    <a:pt x="780" y="1078"/>
                  </a:lnTo>
                  <a:lnTo>
                    <a:pt x="816" y="1098"/>
                  </a:lnTo>
                  <a:lnTo>
                    <a:pt x="854" y="1118"/>
                  </a:lnTo>
                  <a:lnTo>
                    <a:pt x="892" y="1132"/>
                  </a:lnTo>
                  <a:lnTo>
                    <a:pt x="930" y="1146"/>
                  </a:lnTo>
                  <a:lnTo>
                    <a:pt x="930" y="1146"/>
                  </a:lnTo>
                  <a:lnTo>
                    <a:pt x="1004" y="1166"/>
                  </a:lnTo>
                  <a:lnTo>
                    <a:pt x="1080" y="1182"/>
                  </a:lnTo>
                  <a:lnTo>
                    <a:pt x="1160" y="1194"/>
                  </a:lnTo>
                  <a:lnTo>
                    <a:pt x="1242" y="1204"/>
                  </a:lnTo>
                  <a:lnTo>
                    <a:pt x="1326" y="1212"/>
                  </a:lnTo>
                  <a:lnTo>
                    <a:pt x="1410" y="1216"/>
                  </a:lnTo>
                  <a:lnTo>
                    <a:pt x="1498" y="1218"/>
                  </a:lnTo>
                  <a:lnTo>
                    <a:pt x="1584" y="1218"/>
                  </a:lnTo>
                  <a:lnTo>
                    <a:pt x="1670" y="1214"/>
                  </a:lnTo>
                  <a:lnTo>
                    <a:pt x="1758" y="1210"/>
                  </a:lnTo>
                  <a:lnTo>
                    <a:pt x="1844" y="1204"/>
                  </a:lnTo>
                  <a:lnTo>
                    <a:pt x="1928" y="1196"/>
                  </a:lnTo>
                  <a:lnTo>
                    <a:pt x="2012" y="1188"/>
                  </a:lnTo>
                  <a:lnTo>
                    <a:pt x="2092" y="1178"/>
                  </a:lnTo>
                  <a:lnTo>
                    <a:pt x="2248" y="1156"/>
                  </a:lnTo>
                  <a:lnTo>
                    <a:pt x="2248" y="1156"/>
                  </a:lnTo>
                  <a:lnTo>
                    <a:pt x="2310" y="1144"/>
                  </a:lnTo>
                  <a:lnTo>
                    <a:pt x="2366" y="1132"/>
                  </a:lnTo>
                  <a:lnTo>
                    <a:pt x="2422" y="1116"/>
                  </a:lnTo>
                  <a:lnTo>
                    <a:pt x="2478" y="1100"/>
                  </a:lnTo>
                  <a:lnTo>
                    <a:pt x="2592" y="1062"/>
                  </a:lnTo>
                  <a:lnTo>
                    <a:pt x="2652" y="1042"/>
                  </a:lnTo>
                  <a:lnTo>
                    <a:pt x="2718" y="1024"/>
                  </a:lnTo>
                </a:path>
              </a:pathLst>
            </a:custGeom>
            <a:noFill/>
            <a:ln w="38100">
              <a:solidFill>
                <a:srgbClr val="00A65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21" name="Rectangle 20"/>
            <p:cNvSpPr/>
            <p:nvPr/>
          </p:nvSpPr>
          <p:spPr>
            <a:xfrm>
              <a:off x="5707064" y="2743200"/>
              <a:ext cx="2827337" cy="830997"/>
            </a:xfrm>
            <a:prstGeom prst="rect">
              <a:avLst/>
            </a:prstGeom>
          </p:spPr>
          <p:txBody>
            <a:bodyPr wrap="square">
              <a:spAutoFit/>
            </a:bodyPr>
            <a:lstStyle/>
            <a:p>
              <a:pPr algn="l"/>
              <a:endParaRPr lang="en-US" sz="2400" dirty="0">
                <a:latin typeface="+mj-lt"/>
              </a:endParaRPr>
            </a:p>
            <a:p>
              <a:pPr algn="l"/>
              <a:r>
                <a:rPr lang="en-US" sz="2400" dirty="0">
                  <a:latin typeface="+mj-lt"/>
                </a:rPr>
                <a:t>Cost of lost sales*</a:t>
              </a:r>
            </a:p>
          </p:txBody>
        </p:sp>
      </p:grpSp>
      <p:grpSp>
        <p:nvGrpSpPr>
          <p:cNvPr id="27" name="Group 26"/>
          <p:cNvGrpSpPr/>
          <p:nvPr/>
        </p:nvGrpSpPr>
        <p:grpSpPr>
          <a:xfrm>
            <a:off x="1408113" y="3425825"/>
            <a:ext cx="6674828" cy="1014501"/>
            <a:chOff x="1408113" y="3990329"/>
            <a:chExt cx="6674828" cy="830997"/>
          </a:xfrm>
        </p:grpSpPr>
        <p:sp>
          <p:nvSpPr>
            <p:cNvPr id="9" name="Freeform 7"/>
            <p:cNvSpPr>
              <a:spLocks/>
            </p:cNvSpPr>
            <p:nvPr/>
          </p:nvSpPr>
          <p:spPr bwMode="auto">
            <a:xfrm>
              <a:off x="1408113" y="4120803"/>
              <a:ext cx="4374198" cy="441672"/>
            </a:xfrm>
            <a:custGeom>
              <a:avLst/>
              <a:gdLst>
                <a:gd name="T0" fmla="*/ 0 w 2708"/>
                <a:gd name="T1" fmla="*/ 0 h 430"/>
                <a:gd name="T2" fmla="*/ 0 w 2708"/>
                <a:gd name="T3" fmla="*/ 0 h 430"/>
                <a:gd name="T4" fmla="*/ 98 w 2708"/>
                <a:gd name="T5" fmla="*/ 72 h 430"/>
                <a:gd name="T6" fmla="*/ 146 w 2708"/>
                <a:gd name="T7" fmla="*/ 102 h 430"/>
                <a:gd name="T8" fmla="*/ 190 w 2708"/>
                <a:gd name="T9" fmla="*/ 132 h 430"/>
                <a:gd name="T10" fmla="*/ 234 w 2708"/>
                <a:gd name="T11" fmla="*/ 158 h 430"/>
                <a:gd name="T12" fmla="*/ 278 w 2708"/>
                <a:gd name="T13" fmla="*/ 182 h 430"/>
                <a:gd name="T14" fmla="*/ 320 w 2708"/>
                <a:gd name="T15" fmla="*/ 204 h 430"/>
                <a:gd name="T16" fmla="*/ 364 w 2708"/>
                <a:gd name="T17" fmla="*/ 224 h 430"/>
                <a:gd name="T18" fmla="*/ 406 w 2708"/>
                <a:gd name="T19" fmla="*/ 242 h 430"/>
                <a:gd name="T20" fmla="*/ 452 w 2708"/>
                <a:gd name="T21" fmla="*/ 260 h 430"/>
                <a:gd name="T22" fmla="*/ 496 w 2708"/>
                <a:gd name="T23" fmla="*/ 276 h 430"/>
                <a:gd name="T24" fmla="*/ 544 w 2708"/>
                <a:gd name="T25" fmla="*/ 292 h 430"/>
                <a:gd name="T26" fmla="*/ 644 w 2708"/>
                <a:gd name="T27" fmla="*/ 320 h 430"/>
                <a:gd name="T28" fmla="*/ 756 w 2708"/>
                <a:gd name="T29" fmla="*/ 348 h 430"/>
                <a:gd name="T30" fmla="*/ 756 w 2708"/>
                <a:gd name="T31" fmla="*/ 348 h 430"/>
                <a:gd name="T32" fmla="*/ 840 w 2708"/>
                <a:gd name="T33" fmla="*/ 366 h 430"/>
                <a:gd name="T34" fmla="*/ 924 w 2708"/>
                <a:gd name="T35" fmla="*/ 380 h 430"/>
                <a:gd name="T36" fmla="*/ 1008 w 2708"/>
                <a:gd name="T37" fmla="*/ 392 h 430"/>
                <a:gd name="T38" fmla="*/ 1094 w 2708"/>
                <a:gd name="T39" fmla="*/ 402 h 430"/>
                <a:gd name="T40" fmla="*/ 1180 w 2708"/>
                <a:gd name="T41" fmla="*/ 410 h 430"/>
                <a:gd name="T42" fmla="*/ 1268 w 2708"/>
                <a:gd name="T43" fmla="*/ 416 h 430"/>
                <a:gd name="T44" fmla="*/ 1358 w 2708"/>
                <a:gd name="T45" fmla="*/ 420 h 430"/>
                <a:gd name="T46" fmla="*/ 1448 w 2708"/>
                <a:gd name="T47" fmla="*/ 424 h 430"/>
                <a:gd name="T48" fmla="*/ 1630 w 2708"/>
                <a:gd name="T49" fmla="*/ 426 h 430"/>
                <a:gd name="T50" fmla="*/ 1818 w 2708"/>
                <a:gd name="T51" fmla="*/ 428 h 430"/>
                <a:gd name="T52" fmla="*/ 2010 w 2708"/>
                <a:gd name="T53" fmla="*/ 428 h 430"/>
                <a:gd name="T54" fmla="*/ 2208 w 2708"/>
                <a:gd name="T55" fmla="*/ 430 h 430"/>
                <a:gd name="T56" fmla="*/ 2208 w 2708"/>
                <a:gd name="T57" fmla="*/ 430 h 430"/>
                <a:gd name="T58" fmla="*/ 2246 w 2708"/>
                <a:gd name="T59" fmla="*/ 430 h 430"/>
                <a:gd name="T60" fmla="*/ 2284 w 2708"/>
                <a:gd name="T61" fmla="*/ 428 h 430"/>
                <a:gd name="T62" fmla="*/ 2320 w 2708"/>
                <a:gd name="T63" fmla="*/ 424 h 430"/>
                <a:gd name="T64" fmla="*/ 2356 w 2708"/>
                <a:gd name="T65" fmla="*/ 418 h 430"/>
                <a:gd name="T66" fmla="*/ 2392 w 2708"/>
                <a:gd name="T67" fmla="*/ 412 h 430"/>
                <a:gd name="T68" fmla="*/ 2426 w 2708"/>
                <a:gd name="T69" fmla="*/ 404 h 430"/>
                <a:gd name="T70" fmla="*/ 2458 w 2708"/>
                <a:gd name="T71" fmla="*/ 394 h 430"/>
                <a:gd name="T72" fmla="*/ 2490 w 2708"/>
                <a:gd name="T73" fmla="*/ 384 h 430"/>
                <a:gd name="T74" fmla="*/ 2520 w 2708"/>
                <a:gd name="T75" fmla="*/ 370 h 430"/>
                <a:gd name="T76" fmla="*/ 2550 w 2708"/>
                <a:gd name="T77" fmla="*/ 358 h 430"/>
                <a:gd name="T78" fmla="*/ 2580 w 2708"/>
                <a:gd name="T79" fmla="*/ 342 h 430"/>
                <a:gd name="T80" fmla="*/ 2608 w 2708"/>
                <a:gd name="T81" fmla="*/ 328 h 430"/>
                <a:gd name="T82" fmla="*/ 2634 w 2708"/>
                <a:gd name="T83" fmla="*/ 310 h 430"/>
                <a:gd name="T84" fmla="*/ 2660 w 2708"/>
                <a:gd name="T85" fmla="*/ 294 h 430"/>
                <a:gd name="T86" fmla="*/ 2684 w 2708"/>
                <a:gd name="T87" fmla="*/ 276 h 430"/>
                <a:gd name="T88" fmla="*/ 2708 w 2708"/>
                <a:gd name="T89" fmla="*/ 256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08" h="430">
                  <a:moveTo>
                    <a:pt x="0" y="0"/>
                  </a:moveTo>
                  <a:lnTo>
                    <a:pt x="0" y="0"/>
                  </a:lnTo>
                  <a:lnTo>
                    <a:pt x="98" y="72"/>
                  </a:lnTo>
                  <a:lnTo>
                    <a:pt x="146" y="102"/>
                  </a:lnTo>
                  <a:lnTo>
                    <a:pt x="190" y="132"/>
                  </a:lnTo>
                  <a:lnTo>
                    <a:pt x="234" y="158"/>
                  </a:lnTo>
                  <a:lnTo>
                    <a:pt x="278" y="182"/>
                  </a:lnTo>
                  <a:lnTo>
                    <a:pt x="320" y="204"/>
                  </a:lnTo>
                  <a:lnTo>
                    <a:pt x="364" y="224"/>
                  </a:lnTo>
                  <a:lnTo>
                    <a:pt x="406" y="242"/>
                  </a:lnTo>
                  <a:lnTo>
                    <a:pt x="452" y="260"/>
                  </a:lnTo>
                  <a:lnTo>
                    <a:pt x="496" y="276"/>
                  </a:lnTo>
                  <a:lnTo>
                    <a:pt x="544" y="292"/>
                  </a:lnTo>
                  <a:lnTo>
                    <a:pt x="644" y="320"/>
                  </a:lnTo>
                  <a:lnTo>
                    <a:pt x="756" y="348"/>
                  </a:lnTo>
                  <a:lnTo>
                    <a:pt x="756" y="348"/>
                  </a:lnTo>
                  <a:lnTo>
                    <a:pt x="840" y="366"/>
                  </a:lnTo>
                  <a:lnTo>
                    <a:pt x="924" y="380"/>
                  </a:lnTo>
                  <a:lnTo>
                    <a:pt x="1008" y="392"/>
                  </a:lnTo>
                  <a:lnTo>
                    <a:pt x="1094" y="402"/>
                  </a:lnTo>
                  <a:lnTo>
                    <a:pt x="1180" y="410"/>
                  </a:lnTo>
                  <a:lnTo>
                    <a:pt x="1268" y="416"/>
                  </a:lnTo>
                  <a:lnTo>
                    <a:pt x="1358" y="420"/>
                  </a:lnTo>
                  <a:lnTo>
                    <a:pt x="1448" y="424"/>
                  </a:lnTo>
                  <a:lnTo>
                    <a:pt x="1630" y="426"/>
                  </a:lnTo>
                  <a:lnTo>
                    <a:pt x="1818" y="428"/>
                  </a:lnTo>
                  <a:lnTo>
                    <a:pt x="2010" y="428"/>
                  </a:lnTo>
                  <a:lnTo>
                    <a:pt x="2208" y="430"/>
                  </a:lnTo>
                  <a:lnTo>
                    <a:pt x="2208" y="430"/>
                  </a:lnTo>
                  <a:lnTo>
                    <a:pt x="2246" y="430"/>
                  </a:lnTo>
                  <a:lnTo>
                    <a:pt x="2284" y="428"/>
                  </a:lnTo>
                  <a:lnTo>
                    <a:pt x="2320" y="424"/>
                  </a:lnTo>
                  <a:lnTo>
                    <a:pt x="2356" y="418"/>
                  </a:lnTo>
                  <a:lnTo>
                    <a:pt x="2392" y="412"/>
                  </a:lnTo>
                  <a:lnTo>
                    <a:pt x="2426" y="404"/>
                  </a:lnTo>
                  <a:lnTo>
                    <a:pt x="2458" y="394"/>
                  </a:lnTo>
                  <a:lnTo>
                    <a:pt x="2490" y="384"/>
                  </a:lnTo>
                  <a:lnTo>
                    <a:pt x="2520" y="370"/>
                  </a:lnTo>
                  <a:lnTo>
                    <a:pt x="2550" y="358"/>
                  </a:lnTo>
                  <a:lnTo>
                    <a:pt x="2580" y="342"/>
                  </a:lnTo>
                  <a:lnTo>
                    <a:pt x="2608" y="328"/>
                  </a:lnTo>
                  <a:lnTo>
                    <a:pt x="2634" y="310"/>
                  </a:lnTo>
                  <a:lnTo>
                    <a:pt x="2660" y="294"/>
                  </a:lnTo>
                  <a:lnTo>
                    <a:pt x="2684" y="276"/>
                  </a:lnTo>
                  <a:lnTo>
                    <a:pt x="2708" y="256"/>
                  </a:lnTo>
                </a:path>
              </a:pathLst>
            </a:custGeom>
            <a:noFill/>
            <a:ln w="38100">
              <a:solidFill>
                <a:srgbClr val="00AEE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22" name="Rectangle 21"/>
            <p:cNvSpPr/>
            <p:nvPr/>
          </p:nvSpPr>
          <p:spPr>
            <a:xfrm>
              <a:off x="5782311" y="3990329"/>
              <a:ext cx="2300630" cy="830997"/>
            </a:xfrm>
            <a:prstGeom prst="rect">
              <a:avLst/>
            </a:prstGeom>
          </p:spPr>
          <p:txBody>
            <a:bodyPr wrap="none">
              <a:spAutoFit/>
            </a:bodyPr>
            <a:lstStyle/>
            <a:p>
              <a:pPr algn="l"/>
              <a:r>
                <a:rPr lang="en-US" sz="2400" dirty="0">
                  <a:latin typeface="+mj-lt"/>
                </a:rPr>
                <a:t>Transportation</a:t>
              </a:r>
              <a:br>
                <a:rPr lang="en-US" sz="2400" dirty="0">
                  <a:latin typeface="+mj-lt"/>
                </a:rPr>
              </a:br>
              <a:r>
                <a:rPr lang="en-US" sz="2400" dirty="0">
                  <a:latin typeface="+mj-lt"/>
                </a:rPr>
                <a:t>cost</a:t>
              </a:r>
            </a:p>
          </p:txBody>
        </p:sp>
      </p:grpSp>
      <p:grpSp>
        <p:nvGrpSpPr>
          <p:cNvPr id="3" name="Group 2"/>
          <p:cNvGrpSpPr/>
          <p:nvPr/>
        </p:nvGrpSpPr>
        <p:grpSpPr>
          <a:xfrm>
            <a:off x="738493" y="2226615"/>
            <a:ext cx="492443" cy="2349850"/>
            <a:chOff x="738493" y="2607615"/>
            <a:chExt cx="492443" cy="2349850"/>
          </a:xfrm>
        </p:grpSpPr>
        <p:grpSp>
          <p:nvGrpSpPr>
            <p:cNvPr id="2" name="Group 1"/>
            <p:cNvGrpSpPr/>
            <p:nvPr/>
          </p:nvGrpSpPr>
          <p:grpSpPr>
            <a:xfrm>
              <a:off x="955675" y="3656647"/>
              <a:ext cx="149226" cy="921703"/>
              <a:chOff x="955675" y="3656647"/>
              <a:chExt cx="149226" cy="921703"/>
            </a:xfrm>
          </p:grpSpPr>
          <p:sp>
            <p:nvSpPr>
              <p:cNvPr id="10" name="Line 8"/>
              <p:cNvSpPr>
                <a:spLocks noChangeShapeType="1"/>
              </p:cNvSpPr>
              <p:nvPr/>
            </p:nvSpPr>
            <p:spPr bwMode="auto">
              <a:xfrm flipV="1">
                <a:off x="1030288" y="3806825"/>
                <a:ext cx="0" cy="771525"/>
              </a:xfrm>
              <a:prstGeom prst="line">
                <a:avLst/>
              </a:prstGeom>
              <a:noFill/>
              <a:ln w="1905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4" name="Freeform 12"/>
              <p:cNvSpPr>
                <a:spLocks/>
              </p:cNvSpPr>
              <p:nvPr/>
            </p:nvSpPr>
            <p:spPr bwMode="auto">
              <a:xfrm>
                <a:off x="955675" y="3656647"/>
                <a:ext cx="149226" cy="203200"/>
              </a:xfrm>
              <a:custGeom>
                <a:avLst/>
                <a:gdLst>
                  <a:gd name="T0" fmla="*/ 46 w 94"/>
                  <a:gd name="T1" fmla="*/ 0 h 128"/>
                  <a:gd name="T2" fmla="*/ 0 w 94"/>
                  <a:gd name="T3" fmla="*/ 128 h 128"/>
                  <a:gd name="T4" fmla="*/ 94 w 94"/>
                  <a:gd name="T5" fmla="*/ 128 h 128"/>
                  <a:gd name="T6" fmla="*/ 46 w 94"/>
                  <a:gd name="T7" fmla="*/ 0 h 128"/>
                </a:gdLst>
                <a:ahLst/>
                <a:cxnLst>
                  <a:cxn ang="0">
                    <a:pos x="T0" y="T1"/>
                  </a:cxn>
                  <a:cxn ang="0">
                    <a:pos x="T2" y="T3"/>
                  </a:cxn>
                  <a:cxn ang="0">
                    <a:pos x="T4" y="T5"/>
                  </a:cxn>
                  <a:cxn ang="0">
                    <a:pos x="T6" y="T7"/>
                  </a:cxn>
                </a:cxnLst>
                <a:rect l="0" t="0" r="r" b="b"/>
                <a:pathLst>
                  <a:path w="94" h="128">
                    <a:moveTo>
                      <a:pt x="46" y="0"/>
                    </a:moveTo>
                    <a:lnTo>
                      <a:pt x="0" y="128"/>
                    </a:lnTo>
                    <a:lnTo>
                      <a:pt x="94" y="128"/>
                    </a:lnTo>
                    <a:lnTo>
                      <a:pt x="46" y="0"/>
                    </a:lnTo>
                  </a:path>
                </a:pathLst>
              </a:custGeom>
              <a:solidFill>
                <a:schemeClr val="tx1"/>
              </a:solid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dirty="0">
                  <a:latin typeface="+mj-lt"/>
                </a:endParaRPr>
              </a:p>
            </p:txBody>
          </p:sp>
        </p:grpSp>
        <p:sp>
          <p:nvSpPr>
            <p:cNvPr id="23" name="TextBox 22"/>
            <p:cNvSpPr txBox="1"/>
            <p:nvPr/>
          </p:nvSpPr>
          <p:spPr>
            <a:xfrm>
              <a:off x="838200" y="4495800"/>
              <a:ext cx="354584" cy="461665"/>
            </a:xfrm>
            <a:prstGeom prst="rect">
              <a:avLst/>
            </a:prstGeom>
            <a:noFill/>
          </p:spPr>
          <p:txBody>
            <a:bodyPr wrap="none" rtlCol="0">
              <a:spAutoFit/>
            </a:bodyPr>
            <a:lstStyle/>
            <a:p>
              <a:r>
                <a:rPr lang="en-US" sz="2400" dirty="0">
                  <a:latin typeface="+mj-lt"/>
                </a:rPr>
                <a:t>0</a:t>
              </a:r>
            </a:p>
          </p:txBody>
        </p:sp>
        <p:sp>
          <p:nvSpPr>
            <p:cNvPr id="25" name="TextBox 24"/>
            <p:cNvSpPr txBox="1"/>
            <p:nvPr/>
          </p:nvSpPr>
          <p:spPr>
            <a:xfrm>
              <a:off x="738493" y="2607615"/>
              <a:ext cx="492443" cy="645369"/>
            </a:xfrm>
            <a:prstGeom prst="rect">
              <a:avLst/>
            </a:prstGeom>
            <a:noFill/>
          </p:spPr>
          <p:txBody>
            <a:bodyPr vert="vert270" wrap="none" rtlCol="0">
              <a:spAutoFit/>
            </a:bodyPr>
            <a:lstStyle/>
            <a:p>
              <a:r>
                <a:rPr lang="en-US" sz="2000" b="1" dirty="0">
                  <a:latin typeface="+mj-lt"/>
                </a:rPr>
                <a:t>Cost</a:t>
              </a:r>
            </a:p>
          </p:txBody>
        </p:sp>
      </p:grpSp>
      <p:grpSp>
        <p:nvGrpSpPr>
          <p:cNvPr id="4" name="Group 3"/>
          <p:cNvGrpSpPr/>
          <p:nvPr/>
        </p:nvGrpSpPr>
        <p:grpSpPr>
          <a:xfrm>
            <a:off x="762000" y="4580879"/>
            <a:ext cx="5867400" cy="1421716"/>
            <a:chOff x="762000" y="4961879"/>
            <a:chExt cx="5867400" cy="1421716"/>
          </a:xfrm>
        </p:grpSpPr>
        <p:sp>
          <p:nvSpPr>
            <p:cNvPr id="5" name="Rectangle 4"/>
            <p:cNvSpPr/>
            <p:nvPr/>
          </p:nvSpPr>
          <p:spPr>
            <a:xfrm>
              <a:off x="762000" y="5367932"/>
              <a:ext cx="5867400" cy="1015663"/>
            </a:xfrm>
            <a:prstGeom prst="rect">
              <a:avLst/>
            </a:prstGeom>
          </p:spPr>
          <p:txBody>
            <a:bodyPr wrap="square">
              <a:spAutoFit/>
            </a:bodyPr>
            <a:lstStyle/>
            <a:p>
              <a:r>
                <a:rPr lang="en-US" sz="2000" b="1" dirty="0">
                  <a:latin typeface="+mj-lt"/>
                </a:rPr>
                <a:t>Customer service level</a:t>
              </a:r>
            </a:p>
            <a:p>
              <a:r>
                <a:rPr lang="en-US" sz="2000" b="1" dirty="0">
                  <a:latin typeface="+mj-lt"/>
                </a:rPr>
                <a:t>(percent of customers served</a:t>
              </a:r>
            </a:p>
            <a:p>
              <a:r>
                <a:rPr lang="en-US" sz="2000" b="1" dirty="0">
                  <a:latin typeface="+mj-lt"/>
                </a:rPr>
                <a:t>within some time period)</a:t>
              </a:r>
            </a:p>
          </p:txBody>
        </p:sp>
        <p:sp>
          <p:nvSpPr>
            <p:cNvPr id="16" name="Line 14"/>
            <p:cNvSpPr>
              <a:spLocks noChangeShapeType="1"/>
            </p:cNvSpPr>
            <p:nvPr/>
          </p:nvSpPr>
          <p:spPr bwMode="auto">
            <a:xfrm>
              <a:off x="1595438" y="5181600"/>
              <a:ext cx="730250" cy="0"/>
            </a:xfrm>
            <a:prstGeom prst="line">
              <a:avLst/>
            </a:prstGeom>
            <a:noFill/>
            <a:ln w="19050">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18" name="Freeform 16"/>
            <p:cNvSpPr>
              <a:spLocks/>
            </p:cNvSpPr>
            <p:nvPr/>
          </p:nvSpPr>
          <p:spPr bwMode="auto">
            <a:xfrm>
              <a:off x="2325688" y="5118098"/>
              <a:ext cx="203200" cy="149225"/>
            </a:xfrm>
            <a:custGeom>
              <a:avLst/>
              <a:gdLst>
                <a:gd name="T0" fmla="*/ 128 w 128"/>
                <a:gd name="T1" fmla="*/ 46 h 94"/>
                <a:gd name="T2" fmla="*/ 0 w 128"/>
                <a:gd name="T3" fmla="*/ 0 h 94"/>
                <a:gd name="T4" fmla="*/ 0 w 128"/>
                <a:gd name="T5" fmla="*/ 94 h 94"/>
                <a:gd name="T6" fmla="*/ 128 w 128"/>
                <a:gd name="T7" fmla="*/ 46 h 94"/>
              </a:gdLst>
              <a:ahLst/>
              <a:cxnLst>
                <a:cxn ang="0">
                  <a:pos x="T0" y="T1"/>
                </a:cxn>
                <a:cxn ang="0">
                  <a:pos x="T2" y="T3"/>
                </a:cxn>
                <a:cxn ang="0">
                  <a:pos x="T4" y="T5"/>
                </a:cxn>
                <a:cxn ang="0">
                  <a:pos x="T6" y="T7"/>
                </a:cxn>
              </a:cxnLst>
              <a:rect l="0" t="0" r="r" b="b"/>
              <a:pathLst>
                <a:path w="128" h="94">
                  <a:moveTo>
                    <a:pt x="128" y="46"/>
                  </a:moveTo>
                  <a:lnTo>
                    <a:pt x="0" y="0"/>
                  </a:lnTo>
                  <a:lnTo>
                    <a:pt x="0" y="94"/>
                  </a:lnTo>
                  <a:lnTo>
                    <a:pt x="128" y="46"/>
                  </a:lnTo>
                </a:path>
              </a:pathLst>
            </a:custGeom>
            <a:solidFill>
              <a:schemeClr val="tx1"/>
            </a:solid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dirty="0">
                <a:latin typeface="+mj-lt"/>
              </a:endParaRPr>
            </a:p>
          </p:txBody>
        </p:sp>
        <p:sp>
          <p:nvSpPr>
            <p:cNvPr id="24" name="TextBox 23"/>
            <p:cNvSpPr txBox="1"/>
            <p:nvPr/>
          </p:nvSpPr>
          <p:spPr>
            <a:xfrm>
              <a:off x="1192784" y="4961879"/>
              <a:ext cx="354584" cy="461665"/>
            </a:xfrm>
            <a:prstGeom prst="rect">
              <a:avLst/>
            </a:prstGeom>
            <a:noFill/>
          </p:spPr>
          <p:txBody>
            <a:bodyPr wrap="none" rtlCol="0">
              <a:spAutoFit/>
            </a:bodyPr>
            <a:lstStyle/>
            <a:p>
              <a:r>
                <a:rPr lang="en-US" sz="2400" dirty="0">
                  <a:latin typeface="+mj-lt"/>
                </a:rPr>
                <a:t>0</a:t>
              </a:r>
            </a:p>
          </p:txBody>
        </p:sp>
        <p:sp>
          <p:nvSpPr>
            <p:cNvPr id="26" name="TextBox 25"/>
            <p:cNvSpPr txBox="1"/>
            <p:nvPr/>
          </p:nvSpPr>
          <p:spPr>
            <a:xfrm>
              <a:off x="5400636" y="4961879"/>
              <a:ext cx="763351" cy="461665"/>
            </a:xfrm>
            <a:prstGeom prst="rect">
              <a:avLst/>
            </a:prstGeom>
            <a:noFill/>
          </p:spPr>
          <p:txBody>
            <a:bodyPr wrap="none" rtlCol="0">
              <a:spAutoFit/>
            </a:bodyPr>
            <a:lstStyle/>
            <a:p>
              <a:r>
                <a:rPr lang="en-US" sz="2400" dirty="0">
                  <a:latin typeface="+mj-lt"/>
                </a:rPr>
                <a:t>90%</a:t>
              </a:r>
            </a:p>
          </p:txBody>
        </p:sp>
      </p:grpSp>
    </p:spTree>
    <p:custDataLst>
      <p:tags r:id="rId1"/>
    </p:custDataLst>
    <p:extLst>
      <p:ext uri="{BB962C8B-B14F-4D97-AF65-F5344CB8AC3E}">
        <p14:creationId xmlns:p14="http://schemas.microsoft.com/office/powerpoint/2010/main" val="46826275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76200"/>
            <a:ext cx="8534400" cy="1398587"/>
          </a:xfrm>
        </p:spPr>
        <p:txBody>
          <a:bodyPr>
            <a:noAutofit/>
          </a:bodyPr>
          <a:lstStyle/>
          <a:p>
            <a:r>
              <a:rPr lang="en-US" sz="3200" dirty="0"/>
              <a:t>Physical Distribution Concept Focuses on the Whole Distribution System (Exhibit 11-3)</a:t>
            </a:r>
          </a:p>
        </p:txBody>
      </p:sp>
      <p:sp>
        <p:nvSpPr>
          <p:cNvPr id="40984" name="Oval 23"/>
          <p:cNvSpPr>
            <a:spLocks noChangeArrowheads="1"/>
          </p:cNvSpPr>
          <p:nvPr/>
        </p:nvSpPr>
        <p:spPr bwMode="auto">
          <a:xfrm>
            <a:off x="3200400" y="2362200"/>
            <a:ext cx="2743200" cy="27432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nSpc>
                <a:spcPct val="85000"/>
              </a:lnSpc>
            </a:pPr>
            <a:r>
              <a:rPr lang="en-US" sz="2800" b="1" dirty="0"/>
              <a:t>Factors</a:t>
            </a:r>
            <a:br>
              <a:rPr lang="en-US" sz="2800" b="1" dirty="0"/>
            </a:br>
            <a:r>
              <a:rPr lang="en-US" sz="2800" b="1" dirty="0"/>
              <a:t>Affecting PD</a:t>
            </a:r>
          </a:p>
          <a:p>
            <a:pPr>
              <a:lnSpc>
                <a:spcPct val="85000"/>
              </a:lnSpc>
            </a:pPr>
            <a:r>
              <a:rPr lang="en-US" sz="2800" b="1" dirty="0"/>
              <a:t>Service</a:t>
            </a:r>
          </a:p>
          <a:p>
            <a:pPr>
              <a:lnSpc>
                <a:spcPct val="85000"/>
              </a:lnSpc>
            </a:pPr>
            <a:r>
              <a:rPr lang="en-US" sz="2800" b="1" dirty="0"/>
              <a:t>Levels</a:t>
            </a:r>
          </a:p>
        </p:txBody>
      </p:sp>
      <p:grpSp>
        <p:nvGrpSpPr>
          <p:cNvPr id="17" name="Group 16"/>
          <p:cNvGrpSpPr/>
          <p:nvPr/>
        </p:nvGrpSpPr>
        <p:grpSpPr>
          <a:xfrm>
            <a:off x="304800" y="1066800"/>
            <a:ext cx="3505200" cy="1524000"/>
            <a:chOff x="304800" y="1295400"/>
            <a:chExt cx="3505200" cy="1524000"/>
          </a:xfrm>
          <a:solidFill>
            <a:schemeClr val="accent3"/>
          </a:solidFill>
        </p:grpSpPr>
        <p:sp>
          <p:nvSpPr>
            <p:cNvPr id="40985" name="Line 24"/>
            <p:cNvSpPr>
              <a:spLocks noChangeShapeType="1"/>
            </p:cNvSpPr>
            <p:nvPr/>
          </p:nvSpPr>
          <p:spPr bwMode="auto">
            <a:xfrm>
              <a:off x="2743200" y="1676400"/>
              <a:ext cx="1066800" cy="1143000"/>
            </a:xfrm>
            <a:prstGeom prst="line">
              <a:avLst/>
            </a:prstGeom>
            <a:grpFill/>
            <a:ln w="38100">
              <a:solidFill>
                <a:schemeClr val="tx1"/>
              </a:solidFill>
              <a:round/>
              <a:headEnd/>
              <a:tailEnd/>
            </a:ln>
            <a:extLst/>
          </p:spPr>
          <p:txBody>
            <a:bodyPr/>
            <a:lstStyle/>
            <a:p>
              <a:endParaRPr lang="en-US" dirty="0"/>
            </a:p>
          </p:txBody>
        </p:sp>
        <p:sp>
          <p:nvSpPr>
            <p:cNvPr id="40972" name="AutoShape 11"/>
            <p:cNvSpPr>
              <a:spLocks noChangeArrowheads="1"/>
            </p:cNvSpPr>
            <p:nvPr/>
          </p:nvSpPr>
          <p:spPr bwMode="auto">
            <a:xfrm>
              <a:off x="304800" y="1295400"/>
              <a:ext cx="2514600" cy="762000"/>
            </a:xfrm>
            <a:prstGeom prst="roundRect">
              <a:avLst>
                <a:gd name="adj" fmla="val 37120"/>
              </a:avLst>
            </a:prstGeom>
            <a:solidFill>
              <a:srgbClr val="FFC000"/>
            </a:solid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000" b="1" dirty="0">
                  <a:latin typeface="Arial" pitchFamily="34" charset="0"/>
                  <a:cs typeface="Arial" pitchFamily="34" charset="0"/>
                </a:rPr>
                <a:t>Info on Product Availability</a:t>
              </a:r>
            </a:p>
          </p:txBody>
        </p:sp>
      </p:grpSp>
      <p:grpSp>
        <p:nvGrpSpPr>
          <p:cNvPr id="18" name="Group 17"/>
          <p:cNvGrpSpPr/>
          <p:nvPr/>
        </p:nvGrpSpPr>
        <p:grpSpPr>
          <a:xfrm>
            <a:off x="304800" y="1981200"/>
            <a:ext cx="3273425" cy="801688"/>
            <a:chOff x="304800" y="2209800"/>
            <a:chExt cx="3273425" cy="801688"/>
          </a:xfrm>
          <a:solidFill>
            <a:srgbClr val="FFC000"/>
          </a:solidFill>
        </p:grpSpPr>
        <p:sp>
          <p:nvSpPr>
            <p:cNvPr id="40986" name="Line 25"/>
            <p:cNvSpPr>
              <a:spLocks noChangeShapeType="1"/>
            </p:cNvSpPr>
            <p:nvPr/>
          </p:nvSpPr>
          <p:spPr bwMode="auto">
            <a:xfrm>
              <a:off x="2819400" y="2590800"/>
              <a:ext cx="758825" cy="420688"/>
            </a:xfrm>
            <a:prstGeom prst="line">
              <a:avLst/>
            </a:prstGeom>
            <a:grpFill/>
            <a:ln w="38100">
              <a:solidFill>
                <a:schemeClr val="tx1"/>
              </a:solidFill>
              <a:round/>
              <a:headEnd/>
              <a:tailEnd/>
            </a:ln>
            <a:extLst/>
          </p:spPr>
          <p:txBody>
            <a:bodyPr/>
            <a:lstStyle/>
            <a:p>
              <a:endParaRPr lang="en-US" dirty="0"/>
            </a:p>
          </p:txBody>
        </p:sp>
        <p:sp>
          <p:nvSpPr>
            <p:cNvPr id="40973" name="AutoShape 12"/>
            <p:cNvSpPr>
              <a:spLocks noChangeArrowheads="1"/>
            </p:cNvSpPr>
            <p:nvPr/>
          </p:nvSpPr>
          <p:spPr bwMode="auto">
            <a:xfrm>
              <a:off x="304800" y="2209800"/>
              <a:ext cx="2514600" cy="762000"/>
            </a:xfrm>
            <a:prstGeom prst="roundRect">
              <a:avLst>
                <a:gd name="adj" fmla="val 37120"/>
              </a:avLst>
            </a:prstGeom>
            <a:grp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000" b="1" dirty="0">
                  <a:latin typeface="Arial" pitchFamily="34" charset="0"/>
                  <a:cs typeface="Arial" pitchFamily="34" charset="0"/>
                </a:rPr>
                <a:t>Order Processing Time</a:t>
              </a:r>
            </a:p>
          </p:txBody>
        </p:sp>
      </p:grpSp>
      <p:grpSp>
        <p:nvGrpSpPr>
          <p:cNvPr id="19" name="Group 18"/>
          <p:cNvGrpSpPr/>
          <p:nvPr/>
        </p:nvGrpSpPr>
        <p:grpSpPr>
          <a:xfrm>
            <a:off x="304800" y="2895600"/>
            <a:ext cx="2940050" cy="762000"/>
            <a:chOff x="304800" y="3124200"/>
            <a:chExt cx="2940050" cy="762000"/>
          </a:xfrm>
          <a:solidFill>
            <a:srgbClr val="FFC000"/>
          </a:solidFill>
        </p:grpSpPr>
        <p:sp>
          <p:nvSpPr>
            <p:cNvPr id="40987" name="Line 26"/>
            <p:cNvSpPr>
              <a:spLocks noChangeShapeType="1"/>
            </p:cNvSpPr>
            <p:nvPr/>
          </p:nvSpPr>
          <p:spPr bwMode="auto">
            <a:xfrm>
              <a:off x="2819400" y="3505200"/>
              <a:ext cx="425450" cy="103188"/>
            </a:xfrm>
            <a:prstGeom prst="line">
              <a:avLst/>
            </a:prstGeom>
            <a:grpFill/>
            <a:ln w="38100">
              <a:solidFill>
                <a:schemeClr val="tx1"/>
              </a:solidFill>
              <a:round/>
              <a:headEnd/>
              <a:tailEnd/>
            </a:ln>
            <a:extLst/>
          </p:spPr>
          <p:txBody>
            <a:bodyPr/>
            <a:lstStyle/>
            <a:p>
              <a:endParaRPr lang="en-US" dirty="0"/>
            </a:p>
          </p:txBody>
        </p:sp>
        <p:sp>
          <p:nvSpPr>
            <p:cNvPr id="40974" name="AutoShape 13"/>
            <p:cNvSpPr>
              <a:spLocks noChangeArrowheads="1"/>
            </p:cNvSpPr>
            <p:nvPr/>
          </p:nvSpPr>
          <p:spPr bwMode="auto">
            <a:xfrm>
              <a:off x="304800" y="3124200"/>
              <a:ext cx="2514600" cy="762000"/>
            </a:xfrm>
            <a:prstGeom prst="roundRect">
              <a:avLst>
                <a:gd name="adj" fmla="val 37120"/>
              </a:avLst>
            </a:prstGeom>
            <a:grp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000" b="1" dirty="0">
                  <a:latin typeface="Arial" pitchFamily="34" charset="0"/>
                  <a:cs typeface="Arial" pitchFamily="34" charset="0"/>
                </a:rPr>
                <a:t>Backorder Procedures</a:t>
              </a:r>
            </a:p>
          </p:txBody>
        </p:sp>
      </p:grpSp>
      <p:grpSp>
        <p:nvGrpSpPr>
          <p:cNvPr id="20" name="Group 19"/>
          <p:cNvGrpSpPr/>
          <p:nvPr/>
        </p:nvGrpSpPr>
        <p:grpSpPr>
          <a:xfrm>
            <a:off x="304800" y="3810000"/>
            <a:ext cx="2928938" cy="762000"/>
            <a:chOff x="304800" y="4038600"/>
            <a:chExt cx="2928938" cy="762000"/>
          </a:xfrm>
          <a:solidFill>
            <a:srgbClr val="FFC000"/>
          </a:solidFill>
        </p:grpSpPr>
        <p:sp>
          <p:nvSpPr>
            <p:cNvPr id="40988" name="Line 27"/>
            <p:cNvSpPr>
              <a:spLocks noChangeShapeType="1"/>
            </p:cNvSpPr>
            <p:nvPr/>
          </p:nvSpPr>
          <p:spPr bwMode="auto">
            <a:xfrm flipV="1">
              <a:off x="2819400" y="4283075"/>
              <a:ext cx="414338" cy="136525"/>
            </a:xfrm>
            <a:prstGeom prst="line">
              <a:avLst/>
            </a:prstGeom>
            <a:grpFill/>
            <a:ln w="38100">
              <a:solidFill>
                <a:schemeClr val="tx1"/>
              </a:solidFill>
              <a:round/>
              <a:headEnd/>
              <a:tailEnd/>
            </a:ln>
            <a:extLst/>
          </p:spPr>
          <p:txBody>
            <a:bodyPr/>
            <a:lstStyle/>
            <a:p>
              <a:endParaRPr lang="en-US" dirty="0"/>
            </a:p>
          </p:txBody>
        </p:sp>
        <p:sp>
          <p:nvSpPr>
            <p:cNvPr id="40975" name="AutoShape 14"/>
            <p:cNvSpPr>
              <a:spLocks noChangeArrowheads="1"/>
            </p:cNvSpPr>
            <p:nvPr/>
          </p:nvSpPr>
          <p:spPr bwMode="auto">
            <a:xfrm>
              <a:off x="304800" y="4038600"/>
              <a:ext cx="2514600" cy="762000"/>
            </a:xfrm>
            <a:prstGeom prst="roundRect">
              <a:avLst>
                <a:gd name="adj" fmla="val 37120"/>
              </a:avLst>
            </a:prstGeom>
            <a:grp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000" b="1" dirty="0">
                  <a:latin typeface="Arial" pitchFamily="34" charset="0"/>
                  <a:cs typeface="Arial" pitchFamily="34" charset="0"/>
                </a:rPr>
                <a:t>Inventory Storage</a:t>
              </a:r>
            </a:p>
          </p:txBody>
        </p:sp>
      </p:grpSp>
      <p:grpSp>
        <p:nvGrpSpPr>
          <p:cNvPr id="21" name="Group 20"/>
          <p:cNvGrpSpPr/>
          <p:nvPr/>
        </p:nvGrpSpPr>
        <p:grpSpPr>
          <a:xfrm>
            <a:off x="304800" y="4691063"/>
            <a:ext cx="3259138" cy="795337"/>
            <a:chOff x="304800" y="4919663"/>
            <a:chExt cx="3259138" cy="795337"/>
          </a:xfrm>
          <a:solidFill>
            <a:srgbClr val="FFC000"/>
          </a:solidFill>
        </p:grpSpPr>
        <p:sp>
          <p:nvSpPr>
            <p:cNvPr id="40989" name="Line 28"/>
            <p:cNvSpPr>
              <a:spLocks noChangeShapeType="1"/>
            </p:cNvSpPr>
            <p:nvPr/>
          </p:nvSpPr>
          <p:spPr bwMode="auto">
            <a:xfrm flipV="1">
              <a:off x="2743200" y="4919663"/>
              <a:ext cx="820738" cy="414338"/>
            </a:xfrm>
            <a:prstGeom prst="line">
              <a:avLst/>
            </a:prstGeom>
            <a:grpFill/>
            <a:ln w="38100">
              <a:solidFill>
                <a:schemeClr val="tx1"/>
              </a:solidFill>
              <a:round/>
              <a:headEnd/>
              <a:tailEnd/>
            </a:ln>
            <a:extLst/>
          </p:spPr>
          <p:txBody>
            <a:bodyPr/>
            <a:lstStyle/>
            <a:p>
              <a:endParaRPr lang="en-US" dirty="0"/>
            </a:p>
          </p:txBody>
        </p:sp>
        <p:sp>
          <p:nvSpPr>
            <p:cNvPr id="40976" name="AutoShape 15"/>
            <p:cNvSpPr>
              <a:spLocks noChangeArrowheads="1"/>
            </p:cNvSpPr>
            <p:nvPr/>
          </p:nvSpPr>
          <p:spPr bwMode="auto">
            <a:xfrm>
              <a:off x="304800" y="4953000"/>
              <a:ext cx="2514600" cy="762000"/>
            </a:xfrm>
            <a:prstGeom prst="roundRect">
              <a:avLst>
                <a:gd name="adj" fmla="val 37120"/>
              </a:avLst>
            </a:prstGeom>
            <a:grp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000" b="1" dirty="0">
                  <a:latin typeface="Arial" pitchFamily="34" charset="0"/>
                  <a:cs typeface="Arial" pitchFamily="34" charset="0"/>
                </a:rPr>
                <a:t>Order Accuracy</a:t>
              </a:r>
            </a:p>
          </p:txBody>
        </p:sp>
      </p:grpSp>
      <p:grpSp>
        <p:nvGrpSpPr>
          <p:cNvPr id="22" name="Group 21"/>
          <p:cNvGrpSpPr/>
          <p:nvPr/>
        </p:nvGrpSpPr>
        <p:grpSpPr>
          <a:xfrm>
            <a:off x="304800" y="4916488"/>
            <a:ext cx="3511550" cy="1484312"/>
            <a:chOff x="304800" y="5145088"/>
            <a:chExt cx="3511550" cy="1484312"/>
          </a:xfrm>
          <a:solidFill>
            <a:srgbClr val="FFC000"/>
          </a:solidFill>
        </p:grpSpPr>
        <p:sp>
          <p:nvSpPr>
            <p:cNvPr id="40990" name="Line 29"/>
            <p:cNvSpPr>
              <a:spLocks noChangeShapeType="1"/>
            </p:cNvSpPr>
            <p:nvPr/>
          </p:nvSpPr>
          <p:spPr bwMode="auto">
            <a:xfrm flipV="1">
              <a:off x="2819400" y="5145088"/>
              <a:ext cx="996950" cy="1179513"/>
            </a:xfrm>
            <a:prstGeom prst="line">
              <a:avLst/>
            </a:prstGeom>
            <a:grpFill/>
            <a:ln w="38100">
              <a:solidFill>
                <a:schemeClr val="tx1"/>
              </a:solidFill>
              <a:round/>
              <a:headEnd/>
              <a:tailEnd/>
            </a:ln>
            <a:extLst/>
          </p:spPr>
          <p:txBody>
            <a:bodyPr/>
            <a:lstStyle/>
            <a:p>
              <a:endParaRPr lang="en-US" dirty="0"/>
            </a:p>
          </p:txBody>
        </p:sp>
        <p:sp>
          <p:nvSpPr>
            <p:cNvPr id="40977" name="AutoShape 16"/>
            <p:cNvSpPr>
              <a:spLocks noChangeArrowheads="1"/>
            </p:cNvSpPr>
            <p:nvPr/>
          </p:nvSpPr>
          <p:spPr bwMode="auto">
            <a:xfrm>
              <a:off x="304800" y="5867400"/>
              <a:ext cx="2514600" cy="762000"/>
            </a:xfrm>
            <a:prstGeom prst="roundRect">
              <a:avLst>
                <a:gd name="adj" fmla="val 37120"/>
              </a:avLst>
            </a:prstGeom>
            <a:grp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000" b="1" dirty="0">
                  <a:latin typeface="Arial" pitchFamily="34" charset="0"/>
                  <a:cs typeface="Arial" pitchFamily="34" charset="0"/>
                </a:rPr>
                <a:t>Damage in Transit</a:t>
              </a:r>
            </a:p>
          </p:txBody>
        </p:sp>
      </p:grpSp>
      <p:grpSp>
        <p:nvGrpSpPr>
          <p:cNvPr id="4" name="Group 3"/>
          <p:cNvGrpSpPr/>
          <p:nvPr/>
        </p:nvGrpSpPr>
        <p:grpSpPr>
          <a:xfrm>
            <a:off x="5265738" y="1066800"/>
            <a:ext cx="3725862" cy="1484313"/>
            <a:chOff x="5265738" y="1295400"/>
            <a:chExt cx="3725862" cy="1484313"/>
          </a:xfrm>
          <a:solidFill>
            <a:srgbClr val="FFC000"/>
          </a:solidFill>
        </p:grpSpPr>
        <p:sp>
          <p:nvSpPr>
            <p:cNvPr id="40966" name="Line 5"/>
            <p:cNvSpPr>
              <a:spLocks noChangeShapeType="1"/>
            </p:cNvSpPr>
            <p:nvPr/>
          </p:nvSpPr>
          <p:spPr bwMode="auto">
            <a:xfrm flipH="1">
              <a:off x="5265738" y="1636713"/>
              <a:ext cx="1211263" cy="1143000"/>
            </a:xfrm>
            <a:prstGeom prst="line">
              <a:avLst/>
            </a:prstGeom>
            <a:grpFill/>
            <a:ln w="38100">
              <a:solidFill>
                <a:schemeClr val="tx1"/>
              </a:solidFill>
              <a:round/>
              <a:headEnd/>
              <a:tailEnd/>
            </a:ln>
            <a:extLst/>
          </p:spPr>
          <p:txBody>
            <a:bodyPr/>
            <a:lstStyle/>
            <a:p>
              <a:endParaRPr lang="en-US" dirty="0"/>
            </a:p>
          </p:txBody>
        </p:sp>
        <p:sp>
          <p:nvSpPr>
            <p:cNvPr id="40978" name="AutoShape 17"/>
            <p:cNvSpPr>
              <a:spLocks noChangeArrowheads="1"/>
            </p:cNvSpPr>
            <p:nvPr/>
          </p:nvSpPr>
          <p:spPr bwMode="auto">
            <a:xfrm>
              <a:off x="6477000" y="1295400"/>
              <a:ext cx="2514600" cy="762000"/>
            </a:xfrm>
            <a:prstGeom prst="roundRect">
              <a:avLst>
                <a:gd name="adj" fmla="val 37120"/>
              </a:avLst>
            </a:prstGeom>
            <a:grp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000" b="1" dirty="0">
                  <a:latin typeface="Arial" pitchFamily="34" charset="0"/>
                  <a:cs typeface="Arial" pitchFamily="34" charset="0"/>
                </a:rPr>
                <a:t>Online Status Information</a:t>
              </a:r>
            </a:p>
          </p:txBody>
        </p:sp>
      </p:grpSp>
      <p:grpSp>
        <p:nvGrpSpPr>
          <p:cNvPr id="6" name="Group 5"/>
          <p:cNvGrpSpPr/>
          <p:nvPr/>
        </p:nvGrpSpPr>
        <p:grpSpPr>
          <a:xfrm>
            <a:off x="5527675" y="1981200"/>
            <a:ext cx="3463925" cy="762000"/>
            <a:chOff x="5527675" y="2209800"/>
            <a:chExt cx="3463925" cy="762000"/>
          </a:xfrm>
          <a:solidFill>
            <a:srgbClr val="FFC000"/>
          </a:solidFill>
        </p:grpSpPr>
        <p:sp>
          <p:nvSpPr>
            <p:cNvPr id="40967" name="Line 6"/>
            <p:cNvSpPr>
              <a:spLocks noChangeShapeType="1"/>
            </p:cNvSpPr>
            <p:nvPr/>
          </p:nvSpPr>
          <p:spPr bwMode="auto">
            <a:xfrm flipH="1">
              <a:off x="5527675" y="2590800"/>
              <a:ext cx="949325" cy="381000"/>
            </a:xfrm>
            <a:prstGeom prst="line">
              <a:avLst/>
            </a:prstGeom>
            <a:grpFill/>
            <a:ln w="38100">
              <a:solidFill>
                <a:schemeClr val="tx1"/>
              </a:solidFill>
              <a:round/>
              <a:headEnd/>
              <a:tailEnd/>
            </a:ln>
            <a:extLst/>
          </p:spPr>
          <p:txBody>
            <a:bodyPr/>
            <a:lstStyle/>
            <a:p>
              <a:endParaRPr lang="en-US" dirty="0"/>
            </a:p>
          </p:txBody>
        </p:sp>
        <p:sp>
          <p:nvSpPr>
            <p:cNvPr id="40979" name="AutoShape 18"/>
            <p:cNvSpPr>
              <a:spLocks noChangeArrowheads="1"/>
            </p:cNvSpPr>
            <p:nvPr/>
          </p:nvSpPr>
          <p:spPr bwMode="auto">
            <a:xfrm>
              <a:off x="6477000" y="2209800"/>
              <a:ext cx="2514600" cy="762000"/>
            </a:xfrm>
            <a:prstGeom prst="roundRect">
              <a:avLst>
                <a:gd name="adj" fmla="val 37120"/>
              </a:avLst>
            </a:prstGeom>
            <a:grp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000" b="1" dirty="0">
                  <a:latin typeface="Arial" pitchFamily="34" charset="0"/>
                  <a:cs typeface="Arial" pitchFamily="34" charset="0"/>
                </a:rPr>
                <a:t>Advance Info on Delays</a:t>
              </a:r>
            </a:p>
          </p:txBody>
        </p:sp>
      </p:grpSp>
      <p:grpSp>
        <p:nvGrpSpPr>
          <p:cNvPr id="7" name="Group 6"/>
          <p:cNvGrpSpPr/>
          <p:nvPr/>
        </p:nvGrpSpPr>
        <p:grpSpPr>
          <a:xfrm>
            <a:off x="5907088" y="2895600"/>
            <a:ext cx="3084512" cy="762000"/>
            <a:chOff x="5907088" y="3124200"/>
            <a:chExt cx="3084512" cy="762000"/>
          </a:xfrm>
          <a:solidFill>
            <a:srgbClr val="FFC000"/>
          </a:solidFill>
        </p:grpSpPr>
        <p:sp>
          <p:nvSpPr>
            <p:cNvPr id="40968" name="Line 7"/>
            <p:cNvSpPr>
              <a:spLocks noChangeShapeType="1"/>
            </p:cNvSpPr>
            <p:nvPr/>
          </p:nvSpPr>
          <p:spPr bwMode="auto">
            <a:xfrm flipH="1">
              <a:off x="5907088" y="3465513"/>
              <a:ext cx="569913" cy="103188"/>
            </a:xfrm>
            <a:prstGeom prst="line">
              <a:avLst/>
            </a:prstGeom>
            <a:grpFill/>
            <a:ln w="38100">
              <a:solidFill>
                <a:schemeClr val="tx1"/>
              </a:solidFill>
              <a:round/>
              <a:headEnd/>
              <a:tailEnd/>
            </a:ln>
            <a:extLst/>
          </p:spPr>
          <p:txBody>
            <a:bodyPr/>
            <a:lstStyle/>
            <a:p>
              <a:endParaRPr lang="en-US" dirty="0"/>
            </a:p>
          </p:txBody>
        </p:sp>
        <p:sp>
          <p:nvSpPr>
            <p:cNvPr id="40980" name="AutoShape 19"/>
            <p:cNvSpPr>
              <a:spLocks noChangeArrowheads="1"/>
            </p:cNvSpPr>
            <p:nvPr/>
          </p:nvSpPr>
          <p:spPr bwMode="auto">
            <a:xfrm>
              <a:off x="6477000" y="3124200"/>
              <a:ext cx="2514600" cy="762000"/>
            </a:xfrm>
            <a:prstGeom prst="roundRect">
              <a:avLst>
                <a:gd name="adj" fmla="val 37120"/>
              </a:avLst>
            </a:prstGeom>
            <a:grp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000" b="1" dirty="0">
                  <a:latin typeface="Arial" pitchFamily="34" charset="0"/>
                  <a:cs typeface="Arial" pitchFamily="34" charset="0"/>
                </a:rPr>
                <a:t>Delivery Time and Reliability</a:t>
              </a:r>
            </a:p>
          </p:txBody>
        </p:sp>
      </p:grpSp>
      <p:grpSp>
        <p:nvGrpSpPr>
          <p:cNvPr id="8" name="Group 7"/>
          <p:cNvGrpSpPr/>
          <p:nvPr/>
        </p:nvGrpSpPr>
        <p:grpSpPr>
          <a:xfrm>
            <a:off x="5919788" y="3810000"/>
            <a:ext cx="3071812" cy="762000"/>
            <a:chOff x="5919788" y="4038600"/>
            <a:chExt cx="3071812" cy="762000"/>
          </a:xfrm>
          <a:solidFill>
            <a:srgbClr val="FFC000"/>
          </a:solidFill>
        </p:grpSpPr>
        <p:sp>
          <p:nvSpPr>
            <p:cNvPr id="40969" name="Line 8"/>
            <p:cNvSpPr>
              <a:spLocks noChangeShapeType="1"/>
            </p:cNvSpPr>
            <p:nvPr/>
          </p:nvSpPr>
          <p:spPr bwMode="auto">
            <a:xfrm flipH="1" flipV="1">
              <a:off x="5919788" y="4243388"/>
              <a:ext cx="557213" cy="176213"/>
            </a:xfrm>
            <a:prstGeom prst="line">
              <a:avLst/>
            </a:prstGeom>
            <a:grpFill/>
            <a:ln w="38100">
              <a:solidFill>
                <a:schemeClr val="tx1"/>
              </a:solidFill>
              <a:round/>
              <a:headEnd/>
              <a:tailEnd/>
            </a:ln>
            <a:extLst/>
          </p:spPr>
          <p:txBody>
            <a:bodyPr/>
            <a:lstStyle/>
            <a:p>
              <a:endParaRPr lang="en-US" dirty="0"/>
            </a:p>
          </p:txBody>
        </p:sp>
        <p:sp>
          <p:nvSpPr>
            <p:cNvPr id="40981" name="AutoShape 20"/>
            <p:cNvSpPr>
              <a:spLocks noChangeArrowheads="1"/>
            </p:cNvSpPr>
            <p:nvPr/>
          </p:nvSpPr>
          <p:spPr bwMode="auto">
            <a:xfrm>
              <a:off x="6477000" y="4038600"/>
              <a:ext cx="2514600" cy="762000"/>
            </a:xfrm>
            <a:prstGeom prst="roundRect">
              <a:avLst>
                <a:gd name="adj" fmla="val 37120"/>
              </a:avLst>
            </a:prstGeom>
            <a:grp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000" b="1" dirty="0">
                  <a:latin typeface="Arial" pitchFamily="34" charset="0"/>
                  <a:cs typeface="Arial" pitchFamily="34" charset="0"/>
                </a:rPr>
                <a:t>Compliance with Customers</a:t>
              </a:r>
            </a:p>
          </p:txBody>
        </p:sp>
      </p:grpSp>
      <p:grpSp>
        <p:nvGrpSpPr>
          <p:cNvPr id="9" name="Group 8"/>
          <p:cNvGrpSpPr/>
          <p:nvPr/>
        </p:nvGrpSpPr>
        <p:grpSpPr>
          <a:xfrm>
            <a:off x="5545138" y="4651375"/>
            <a:ext cx="3446462" cy="835025"/>
            <a:chOff x="5545138" y="4879975"/>
            <a:chExt cx="3446462" cy="835025"/>
          </a:xfrm>
          <a:solidFill>
            <a:srgbClr val="FFC000"/>
          </a:solidFill>
        </p:grpSpPr>
        <p:sp>
          <p:nvSpPr>
            <p:cNvPr id="40970" name="Line 9"/>
            <p:cNvSpPr>
              <a:spLocks noChangeShapeType="1"/>
            </p:cNvSpPr>
            <p:nvPr/>
          </p:nvSpPr>
          <p:spPr bwMode="auto">
            <a:xfrm flipH="1" flipV="1">
              <a:off x="5545138" y="4879975"/>
              <a:ext cx="931863" cy="414338"/>
            </a:xfrm>
            <a:prstGeom prst="line">
              <a:avLst/>
            </a:prstGeom>
            <a:grpFill/>
            <a:ln w="38100">
              <a:solidFill>
                <a:schemeClr val="tx1"/>
              </a:solidFill>
              <a:round/>
              <a:headEnd/>
              <a:tailEnd/>
            </a:ln>
            <a:extLst/>
          </p:spPr>
          <p:txBody>
            <a:bodyPr/>
            <a:lstStyle/>
            <a:p>
              <a:endParaRPr lang="en-US" dirty="0"/>
            </a:p>
          </p:txBody>
        </p:sp>
        <p:sp>
          <p:nvSpPr>
            <p:cNvPr id="40982" name="AutoShape 21"/>
            <p:cNvSpPr>
              <a:spLocks noChangeArrowheads="1"/>
            </p:cNvSpPr>
            <p:nvPr/>
          </p:nvSpPr>
          <p:spPr bwMode="auto">
            <a:xfrm>
              <a:off x="6477000" y="4953000"/>
              <a:ext cx="2514600" cy="762000"/>
            </a:xfrm>
            <a:prstGeom prst="roundRect">
              <a:avLst>
                <a:gd name="adj" fmla="val 37120"/>
              </a:avLst>
            </a:prstGeom>
            <a:grp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000" b="1" dirty="0">
                  <a:latin typeface="Arial" pitchFamily="34" charset="0"/>
                  <a:cs typeface="Arial" pitchFamily="34" charset="0"/>
                </a:rPr>
                <a:t>Defect-Free Deliveries</a:t>
              </a:r>
            </a:p>
          </p:txBody>
        </p:sp>
      </p:grpSp>
      <p:grpSp>
        <p:nvGrpSpPr>
          <p:cNvPr id="16" name="Group 15"/>
          <p:cNvGrpSpPr/>
          <p:nvPr/>
        </p:nvGrpSpPr>
        <p:grpSpPr>
          <a:xfrm>
            <a:off x="5257800" y="4876800"/>
            <a:ext cx="3733800" cy="1600200"/>
            <a:chOff x="5257800" y="5105400"/>
            <a:chExt cx="3733800" cy="1600200"/>
          </a:xfrm>
          <a:solidFill>
            <a:srgbClr val="FFC000"/>
          </a:solidFill>
        </p:grpSpPr>
        <p:sp>
          <p:nvSpPr>
            <p:cNvPr id="40983" name="AutoShape 22"/>
            <p:cNvSpPr>
              <a:spLocks noChangeArrowheads="1"/>
            </p:cNvSpPr>
            <p:nvPr/>
          </p:nvSpPr>
          <p:spPr bwMode="auto">
            <a:xfrm>
              <a:off x="6477000" y="5867400"/>
              <a:ext cx="2514600" cy="838200"/>
            </a:xfrm>
            <a:prstGeom prst="roundRect">
              <a:avLst>
                <a:gd name="adj" fmla="val 37120"/>
              </a:avLst>
            </a:prstGeom>
            <a:grpFill/>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70000"/>
                </a:lnSpc>
              </a:pPr>
              <a:r>
                <a:rPr lang="en-US" sz="2100" b="1" dirty="0">
                  <a:latin typeface="Arial" pitchFamily="34" charset="0"/>
                  <a:cs typeface="Arial" pitchFamily="34" charset="0"/>
                </a:rPr>
                <a:t>Handling Adjustments/     Returns</a:t>
              </a:r>
            </a:p>
          </p:txBody>
        </p:sp>
        <p:sp>
          <p:nvSpPr>
            <p:cNvPr id="40971" name="Line 10"/>
            <p:cNvSpPr>
              <a:spLocks noChangeShapeType="1"/>
            </p:cNvSpPr>
            <p:nvPr/>
          </p:nvSpPr>
          <p:spPr bwMode="auto">
            <a:xfrm flipH="1" flipV="1">
              <a:off x="5257800" y="5105400"/>
              <a:ext cx="1219200" cy="1143000"/>
            </a:xfrm>
            <a:prstGeom prst="line">
              <a:avLst/>
            </a:prstGeom>
            <a:grpFill/>
            <a:ln w="38100">
              <a:solidFill>
                <a:schemeClr val="tx1"/>
              </a:solidFill>
              <a:round/>
              <a:headEnd/>
              <a:tailEnd/>
            </a:ln>
            <a:extLst/>
          </p:spPr>
          <p:txBody>
            <a:bodyPr/>
            <a:lstStyle/>
            <a:p>
              <a:endParaRPr lang="en-US" dirty="0"/>
            </a:p>
          </p:txBody>
        </p:sp>
      </p:grpSp>
    </p:spTree>
    <p:custDataLst>
      <p:tags r:id="rId1"/>
    </p:custDataLst>
    <p:extLst>
      <p:ext uri="{BB962C8B-B14F-4D97-AF65-F5344CB8AC3E}">
        <p14:creationId xmlns:p14="http://schemas.microsoft.com/office/powerpoint/2010/main" val="69922268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right)">
                                      <p:cBhvr>
                                        <p:cTn id="31" dur="500"/>
                                        <p:tgtEl>
                                          <p:spTgt spid="17"/>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right)">
                                      <p:cBhvr>
                                        <p:cTn id="35" dur="500"/>
                                        <p:tgtEl>
                                          <p:spTgt spid="18"/>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right)">
                                      <p:cBhvr>
                                        <p:cTn id="43" dur="500"/>
                                        <p:tgtEl>
                                          <p:spTgt spid="20"/>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right)">
                                      <p:cBhvr>
                                        <p:cTn id="47" dur="500"/>
                                        <p:tgtEl>
                                          <p:spTgt spid="21"/>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right)">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fontScale="90000"/>
          </a:bodyPr>
          <a:lstStyle/>
          <a:p>
            <a:r>
              <a:rPr lang="en-US" dirty="0"/>
              <a:t>Physical Distribution Customer Service Level</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586022681"/>
      </p:ext>
    </p:extLst>
  </p:cSld>
  <p:clrMapOvr>
    <a:masterClrMapping/>
  </p:clrMapOvr>
  <p:transition>
    <p:pull dir="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a:t>Checking Your Knowledge</a:t>
            </a:r>
          </a:p>
        </p:txBody>
      </p:sp>
      <p:sp>
        <p:nvSpPr>
          <p:cNvPr id="5" name="Content Placeholder 1"/>
          <p:cNvSpPr>
            <a:spLocks noGrp="1"/>
          </p:cNvSpPr>
          <p:nvPr>
            <p:ph idx="1"/>
          </p:nvPr>
        </p:nvSpPr>
        <p:spPr>
          <a:xfrm>
            <a:off x="457200" y="1447800"/>
            <a:ext cx="8229600" cy="5410200"/>
          </a:xfrm>
        </p:spPr>
        <p:txBody>
          <a:bodyPr>
            <a:normAutofit fontScale="70000" lnSpcReduction="20000"/>
          </a:bodyPr>
          <a:lstStyle/>
          <a:p>
            <a:pPr marL="65087" indent="0">
              <a:buNone/>
            </a:pPr>
            <a:r>
              <a:rPr lang="en-US" dirty="0"/>
              <a:t>A manufacturer of accessories for personal computers evaluates all the alternative systems by combining order processing, transportation, inventory management, and storage. If the total cost approach is followed, which physical distribution system should the manufacturer select?</a:t>
            </a:r>
          </a:p>
          <a:p>
            <a:endParaRPr lang="en-US" dirty="0"/>
          </a:p>
          <a:p>
            <a:pPr marL="0" indent="0">
              <a:buNone/>
            </a:pPr>
            <a:r>
              <a:rPr lang="en-US" dirty="0"/>
              <a:t>A.	The one that maximizes customer service at the highest 	total cost.</a:t>
            </a:r>
          </a:p>
          <a:p>
            <a:pPr marL="0" indent="0">
              <a:buNone/>
            </a:pPr>
            <a:r>
              <a:rPr lang="en-US" dirty="0"/>
              <a:t>B.	The one that maximizes customer service at the lowest 	total cost. </a:t>
            </a:r>
          </a:p>
          <a:p>
            <a:pPr marL="0" indent="0">
              <a:buNone/>
            </a:pPr>
            <a:r>
              <a:rPr lang="en-US" dirty="0"/>
              <a:t>C.	The one that meets the customer service requirement 	at the lowest total cost.  </a:t>
            </a:r>
          </a:p>
          <a:p>
            <a:pPr marL="0" indent="0">
              <a:buNone/>
            </a:pPr>
            <a:r>
              <a:rPr lang="en-US" dirty="0"/>
              <a:t>D.	The one that meets the customer service requirement 	and minimizes transportation cost.</a:t>
            </a:r>
          </a:p>
          <a:p>
            <a:pPr marL="0" indent="0">
              <a:buNone/>
            </a:pPr>
            <a:r>
              <a:rPr lang="en-US" dirty="0"/>
              <a:t>E.	The one that maximizes customer service and 	minimizes the cost of each individual component of 	physical distribution.</a:t>
            </a:r>
          </a:p>
        </p:txBody>
      </p:sp>
    </p:spTree>
    <p:custDataLst>
      <p:tags r:id="rId1"/>
    </p:custDataLst>
    <p:extLst>
      <p:ext uri="{BB962C8B-B14F-4D97-AF65-F5344CB8AC3E}">
        <p14:creationId xmlns:p14="http://schemas.microsoft.com/office/powerpoint/2010/main" val="559351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itle 40"/>
          <p:cNvSpPr>
            <a:spLocks noGrp="1"/>
          </p:cNvSpPr>
          <p:nvPr>
            <p:ph type="title"/>
          </p:nvPr>
        </p:nvSpPr>
        <p:spPr>
          <a:xfrm>
            <a:off x="457200" y="268288"/>
            <a:ext cx="8610600" cy="1398587"/>
          </a:xfrm>
        </p:spPr>
        <p:txBody>
          <a:bodyPr>
            <a:normAutofit fontScale="90000"/>
          </a:bodyPr>
          <a:lstStyle/>
          <a:p>
            <a:r>
              <a:rPr lang="en-US" dirty="0"/>
              <a:t>Coordinating Logistics Activities</a:t>
            </a:r>
          </a:p>
        </p:txBody>
      </p:sp>
      <p:sp>
        <p:nvSpPr>
          <p:cNvPr id="4" name="Line 4"/>
          <p:cNvSpPr>
            <a:spLocks noChangeShapeType="1"/>
          </p:cNvSpPr>
          <p:nvPr/>
        </p:nvSpPr>
        <p:spPr bwMode="auto">
          <a:xfrm flipV="1">
            <a:off x="3581400" y="1943100"/>
            <a:ext cx="1066800" cy="14859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 name="AutoShape 7"/>
          <p:cNvSpPr>
            <a:spLocks noChangeArrowheads="1"/>
          </p:cNvSpPr>
          <p:nvPr/>
        </p:nvSpPr>
        <p:spPr bwMode="auto">
          <a:xfrm>
            <a:off x="4648200" y="2943225"/>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latin typeface="Arial" pitchFamily="34" charset="0"/>
                <a:cs typeface="Arial" pitchFamily="34" charset="0"/>
              </a:rPr>
              <a:t>JIT</a:t>
            </a:r>
          </a:p>
        </p:txBody>
      </p:sp>
      <p:sp>
        <p:nvSpPr>
          <p:cNvPr id="6" name="Line 8"/>
          <p:cNvSpPr>
            <a:spLocks noChangeShapeType="1"/>
          </p:cNvSpPr>
          <p:nvPr/>
        </p:nvSpPr>
        <p:spPr bwMode="auto">
          <a:xfrm>
            <a:off x="3581400" y="3429000"/>
            <a:ext cx="1066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 name="AutoShape 15"/>
          <p:cNvSpPr>
            <a:spLocks noChangeArrowheads="1"/>
          </p:cNvSpPr>
          <p:nvPr/>
        </p:nvSpPr>
        <p:spPr bwMode="auto">
          <a:xfrm>
            <a:off x="4648200" y="44958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latin typeface="Arial" pitchFamily="34" charset="0"/>
                <a:cs typeface="Arial" pitchFamily="34" charset="0"/>
              </a:rPr>
              <a:t>Supply Chain</a:t>
            </a:r>
          </a:p>
        </p:txBody>
      </p:sp>
      <p:sp>
        <p:nvSpPr>
          <p:cNvPr id="10" name="Line 16"/>
          <p:cNvSpPr>
            <a:spLocks noChangeShapeType="1"/>
          </p:cNvSpPr>
          <p:nvPr/>
        </p:nvSpPr>
        <p:spPr bwMode="auto">
          <a:xfrm>
            <a:off x="3581400" y="3429000"/>
            <a:ext cx="1066800" cy="1587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44040" name="Picture 1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10768" y="2069955"/>
            <a:ext cx="3276600" cy="24436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3" name="AutoShape 3"/>
          <p:cNvSpPr>
            <a:spLocks noChangeArrowheads="1"/>
          </p:cNvSpPr>
          <p:nvPr/>
        </p:nvSpPr>
        <p:spPr bwMode="auto">
          <a:xfrm>
            <a:off x="4648200" y="14478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600" b="1" dirty="0">
                <a:latin typeface="Arial" pitchFamily="34" charset="0"/>
                <a:cs typeface="Arial" pitchFamily="34" charset="0"/>
              </a:rPr>
              <a:t>Shifting and Sharing</a:t>
            </a:r>
          </a:p>
        </p:txBody>
      </p:sp>
      <p:sp>
        <p:nvSpPr>
          <p:cNvPr id="2" name="TextBox 1"/>
          <p:cNvSpPr txBox="1"/>
          <p:nvPr/>
        </p:nvSpPr>
        <p:spPr>
          <a:xfrm rot="16200000">
            <a:off x="-1103375" y="3229689"/>
            <a:ext cx="2819400" cy="246221"/>
          </a:xfrm>
          <a:prstGeom prst="rect">
            <a:avLst/>
          </a:prstGeom>
          <a:noFill/>
        </p:spPr>
        <p:txBody>
          <a:bodyPr wrap="square" rtlCol="0">
            <a:spAutoFit/>
          </a:bodyPr>
          <a:lstStyle/>
          <a:p>
            <a:r>
              <a:rPr lang="de-DE" sz="1000" dirty="0"/>
              <a:t>©</a:t>
            </a:r>
            <a:r>
              <a:rPr lang="en-US" sz="1000" dirty="0"/>
              <a:t>Steve Cole/Getty Images</a:t>
            </a:r>
          </a:p>
        </p:txBody>
      </p:sp>
    </p:spTree>
    <p:custDataLst>
      <p:tags r:id="rId1"/>
    </p:custDataLst>
    <p:extLst>
      <p:ext uri="{BB962C8B-B14F-4D97-AF65-F5344CB8AC3E}">
        <p14:creationId xmlns:p14="http://schemas.microsoft.com/office/powerpoint/2010/main" val="204179188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3"/>
                                        </p:tgtEl>
                                        <p:attrNameLst>
                                          <p:attrName>style.color</p:attrName>
                                        </p:attrNameLst>
                                      </p:cBhvr>
                                      <p:by>
                                        <p:hsl h="0" s="-70588" l="0"/>
                                      </p:by>
                                    </p:animClr>
                                    <p:animClr clrSpc="hsl" dir="cw">
                                      <p:cBhvr>
                                        <p:cTn id="16" dur="500" fill="hold"/>
                                        <p:tgtEl>
                                          <p:spTgt spid="13"/>
                                        </p:tgtEl>
                                        <p:attrNameLst>
                                          <p:attrName>fillcolor</p:attrName>
                                        </p:attrNameLst>
                                      </p:cBhvr>
                                      <p:by>
                                        <p:hsl h="0" s="-70588" l="0"/>
                                      </p:by>
                                    </p:animClr>
                                    <p:animClr clrSpc="hsl" dir="cw">
                                      <p:cBhvr>
                                        <p:cTn id="17" dur="500" fill="hold"/>
                                        <p:tgtEl>
                                          <p:spTgt spid="13"/>
                                        </p:tgtEl>
                                        <p:attrNameLst>
                                          <p:attrName>stroke.color</p:attrName>
                                        </p:attrNameLst>
                                      </p:cBhvr>
                                      <p:by>
                                        <p:hsl h="0" s="-70588" l="0"/>
                                      </p:by>
                                    </p:animClr>
                                    <p:set>
                                      <p:cBhvr>
                                        <p:cTn id="18" dur="500" fill="hold"/>
                                        <p:tgtEl>
                                          <p:spTgt spid="13"/>
                                        </p:tgtEl>
                                        <p:attrNameLst>
                                          <p:attrName>fill.type</p:attrName>
                                        </p:attrNameLst>
                                      </p:cBhvr>
                                      <p:to>
                                        <p:strVal val="solid"/>
                                      </p:to>
                                    </p:set>
                                  </p:childTnLst>
                                </p:cTn>
                              </p:par>
                              <p:par>
                                <p:cTn id="19" presetID="22" presetClass="entr" presetSubtype="1"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5"/>
                                        </p:tgtEl>
                                        <p:attrNameLst>
                                          <p:attrName>style.color</p:attrName>
                                        </p:attrNameLst>
                                      </p:cBhvr>
                                      <p:by>
                                        <p:hsl h="0" s="-70588" l="0"/>
                                      </p:by>
                                    </p:animClr>
                                    <p:animClr clrSpc="hsl" dir="cw">
                                      <p:cBhvr>
                                        <p:cTn id="30" dur="500" fill="hold"/>
                                        <p:tgtEl>
                                          <p:spTgt spid="5"/>
                                        </p:tgtEl>
                                        <p:attrNameLst>
                                          <p:attrName>fillcolor</p:attrName>
                                        </p:attrNameLst>
                                      </p:cBhvr>
                                      <p:by>
                                        <p:hsl h="0" s="-70588" l="0"/>
                                      </p:by>
                                    </p:animClr>
                                    <p:animClr clrSpc="hsl" dir="cw">
                                      <p:cBhvr>
                                        <p:cTn id="31" dur="500" fill="hold"/>
                                        <p:tgtEl>
                                          <p:spTgt spid="5"/>
                                        </p:tgtEl>
                                        <p:attrNameLst>
                                          <p:attrName>stroke.color</p:attrName>
                                        </p:attrNameLst>
                                      </p:cBhvr>
                                      <p:by>
                                        <p:hsl h="0" s="-70588" l="0"/>
                                      </p:by>
                                    </p:animClr>
                                    <p:set>
                                      <p:cBhvr>
                                        <p:cTn id="32" dur="500" fill="hold"/>
                                        <p:tgtEl>
                                          <p:spTgt spid="5"/>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500"/>
                                        <p:tgtEl>
                                          <p:spTgt spid="10"/>
                                        </p:tgtEl>
                                      </p:cBhvr>
                                    </p:animEffect>
                                  </p:childTnLst>
                                </p:cTn>
                              </p:par>
                            </p:childTnLst>
                          </p:cTn>
                        </p:par>
                        <p:par>
                          <p:cTn id="36" fill="hold" nodeType="afterGroup">
                            <p:stCondLst>
                              <p:cond delay="500"/>
                            </p:stCondLst>
                            <p:childTnLst>
                              <p:par>
                                <p:cTn id="37" presetID="22" presetClass="entr" presetSubtype="8"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10" grpId="0" animBg="1"/>
      <p:bldP spid="13" grpId="0" animBg="1"/>
      <p:bldP spid="13"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Supply chain may involve even more firms</a:t>
            </a:r>
          </a:p>
        </p:txBody>
      </p:sp>
      <p:pic>
        <p:nvPicPr>
          <p:cNvPr id="3" name="Picture 2"/>
          <p:cNvPicPr>
            <a:picLocks noChangeAspect="1"/>
          </p:cNvPicPr>
          <p:nvPr/>
        </p:nvPicPr>
        <p:blipFill>
          <a:blip r:embed="rId3"/>
          <a:stretch>
            <a:fillRect/>
          </a:stretch>
        </p:blipFill>
        <p:spPr>
          <a:xfrm>
            <a:off x="1524000" y="1672971"/>
            <a:ext cx="6359175" cy="4243673"/>
          </a:xfrm>
          <a:prstGeom prst="rect">
            <a:avLst/>
          </a:prstGeom>
        </p:spPr>
      </p:pic>
      <p:sp>
        <p:nvSpPr>
          <p:cNvPr id="4" name="TextBox 3"/>
          <p:cNvSpPr txBox="1"/>
          <p:nvPr/>
        </p:nvSpPr>
        <p:spPr>
          <a:xfrm>
            <a:off x="4419600" y="6096000"/>
            <a:ext cx="4876800" cy="261610"/>
          </a:xfrm>
          <a:prstGeom prst="rect">
            <a:avLst/>
          </a:prstGeom>
          <a:noFill/>
        </p:spPr>
        <p:txBody>
          <a:bodyPr wrap="square" rtlCol="0">
            <a:spAutoFit/>
          </a:bodyPr>
          <a:lstStyle/>
          <a:p>
            <a:r>
              <a:rPr lang="en-US" sz="1100" i="1" dirty="0"/>
              <a:t>Source: Manitowoc Company, Inc.</a:t>
            </a:r>
            <a:endParaRPr lang="en-US" sz="1100" dirty="0"/>
          </a:p>
        </p:txBody>
      </p:sp>
    </p:spTree>
    <p:extLst>
      <p:ext uri="{BB962C8B-B14F-4D97-AF65-F5344CB8AC3E}">
        <p14:creationId xmlns:p14="http://schemas.microsoft.com/office/powerpoint/2010/main" val="862356529"/>
      </p:ext>
    </p:extLst>
  </p:cSld>
  <p:clrMapOvr>
    <a:masterClrMapping/>
  </p:clrMapOvr>
  <p:transition>
    <p:pull dir="ru"/>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fontScale="90000"/>
          </a:bodyPr>
          <a:lstStyle/>
          <a:p>
            <a:r>
              <a:rPr lang="en-US" dirty="0"/>
              <a:t>Better Information Helps Coordinate PD</a:t>
            </a:r>
          </a:p>
        </p:txBody>
      </p:sp>
      <p:sp>
        <p:nvSpPr>
          <p:cNvPr id="45059" name="AutoShape 3"/>
          <p:cNvSpPr>
            <a:spLocks noChangeArrowheads="1"/>
          </p:cNvSpPr>
          <p:nvPr/>
        </p:nvSpPr>
        <p:spPr bwMode="auto">
          <a:xfrm>
            <a:off x="1828800" y="1524000"/>
            <a:ext cx="5562600" cy="4044950"/>
          </a:xfrm>
          <a:prstGeom prst="star16">
            <a:avLst>
              <a:gd name="adj" fmla="val 39009"/>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b="1" dirty="0">
              <a:latin typeface="Arial" pitchFamily="34" charset="0"/>
              <a:cs typeface="Arial" pitchFamily="34" charset="0"/>
            </a:endParaRPr>
          </a:p>
        </p:txBody>
      </p:sp>
      <p:sp>
        <p:nvSpPr>
          <p:cNvPr id="4" name="AutoShape 5"/>
          <p:cNvSpPr>
            <a:spLocks noChangeArrowheads="1"/>
          </p:cNvSpPr>
          <p:nvPr/>
        </p:nvSpPr>
        <p:spPr bwMode="auto">
          <a:xfrm>
            <a:off x="5867400" y="2514600"/>
            <a:ext cx="2514600" cy="1752600"/>
          </a:xfrm>
          <a:prstGeom prst="roundRect">
            <a:avLst>
              <a:gd name="adj" fmla="val 2980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Electronic Data Interchange</a:t>
            </a:r>
          </a:p>
        </p:txBody>
      </p:sp>
      <p:sp>
        <p:nvSpPr>
          <p:cNvPr id="5" name="AutoShape 7"/>
          <p:cNvSpPr>
            <a:spLocks noChangeArrowheads="1"/>
          </p:cNvSpPr>
          <p:nvPr/>
        </p:nvSpPr>
        <p:spPr bwMode="auto">
          <a:xfrm>
            <a:off x="685800" y="2514600"/>
            <a:ext cx="2514600" cy="1752600"/>
          </a:xfrm>
          <a:prstGeom prst="roundRect">
            <a:avLst>
              <a:gd name="adj" fmla="val 2980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Continuously Updated Information Systems</a:t>
            </a:r>
          </a:p>
        </p:txBody>
      </p:sp>
      <p:sp>
        <p:nvSpPr>
          <p:cNvPr id="45062" name="Oval 9"/>
          <p:cNvSpPr>
            <a:spLocks noChangeArrowheads="1"/>
          </p:cNvSpPr>
          <p:nvPr/>
        </p:nvSpPr>
        <p:spPr bwMode="auto">
          <a:xfrm>
            <a:off x="3048000" y="2057400"/>
            <a:ext cx="3048000" cy="3048000"/>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latin typeface="Arial" pitchFamily="34" charset="0"/>
                <a:cs typeface="Arial" pitchFamily="34" charset="0"/>
              </a:rPr>
              <a:t>Areas Where</a:t>
            </a:r>
            <a:br>
              <a:rPr lang="en-US" sz="2800" b="1" dirty="0">
                <a:latin typeface="Arial" pitchFamily="34" charset="0"/>
                <a:cs typeface="Arial" pitchFamily="34" charset="0"/>
              </a:rPr>
            </a:br>
            <a:r>
              <a:rPr lang="en-US" sz="2800" b="1" dirty="0">
                <a:latin typeface="Arial" pitchFamily="34" charset="0"/>
                <a:cs typeface="Arial" pitchFamily="34" charset="0"/>
              </a:rPr>
              <a:t>Computers</a:t>
            </a:r>
            <a:br>
              <a:rPr lang="en-US" sz="2800" b="1" dirty="0">
                <a:latin typeface="Arial" pitchFamily="34" charset="0"/>
                <a:cs typeface="Arial" pitchFamily="34" charset="0"/>
              </a:rPr>
            </a:br>
            <a:r>
              <a:rPr lang="en-US" sz="2800" b="1" dirty="0">
                <a:latin typeface="Arial" pitchFamily="34" charset="0"/>
                <a:cs typeface="Arial" pitchFamily="34" charset="0"/>
              </a:rPr>
              <a:t>Help PD</a:t>
            </a:r>
          </a:p>
          <a:p>
            <a:r>
              <a:rPr lang="en-US" sz="2800" b="1" dirty="0">
                <a:latin typeface="Arial" pitchFamily="34" charset="0"/>
                <a:cs typeface="Arial" pitchFamily="34" charset="0"/>
              </a:rPr>
              <a:t>Service</a:t>
            </a:r>
          </a:p>
        </p:txBody>
      </p:sp>
    </p:spTree>
    <p:custDataLst>
      <p:tags r:id="rId1"/>
    </p:custDataLst>
    <p:extLst>
      <p:ext uri="{BB962C8B-B14F-4D97-AF65-F5344CB8AC3E}">
        <p14:creationId xmlns:p14="http://schemas.microsoft.com/office/powerpoint/2010/main" val="89223263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5"/>
                                        </p:tgtEl>
                                        <p:attrNameLst>
                                          <p:attrName>style.color</p:attrName>
                                        </p:attrNameLst>
                                      </p:cBhvr>
                                      <p:by>
                                        <p:hsl h="0" s="-70588" l="0"/>
                                      </p:by>
                                    </p:animClr>
                                    <p:animClr clrSpc="hsl" dir="cw">
                                      <p:cBhvr>
                                        <p:cTn id="12" dur="500" fill="hold"/>
                                        <p:tgtEl>
                                          <p:spTgt spid="5"/>
                                        </p:tgtEl>
                                        <p:attrNameLst>
                                          <p:attrName>fillcolor</p:attrName>
                                        </p:attrNameLst>
                                      </p:cBhvr>
                                      <p:by>
                                        <p:hsl h="0" s="-70588" l="0"/>
                                      </p:by>
                                    </p:animClr>
                                    <p:animClr clrSpc="hsl" dir="cw">
                                      <p:cBhvr>
                                        <p:cTn id="13" dur="500" fill="hold"/>
                                        <p:tgtEl>
                                          <p:spTgt spid="5"/>
                                        </p:tgtEl>
                                        <p:attrNameLst>
                                          <p:attrName>stroke.color</p:attrName>
                                        </p:attrNameLst>
                                      </p:cBhvr>
                                      <p:by>
                                        <p:hsl h="0" s="-70588" l="0"/>
                                      </p:by>
                                    </p:animClr>
                                    <p:set>
                                      <p:cBhvr>
                                        <p:cTn id="14" dur="500" fill="hold"/>
                                        <p:tgtEl>
                                          <p:spTgt spid="5"/>
                                        </p:tgtEl>
                                        <p:attrNameLst>
                                          <p:attrName>fill.type</p:attrName>
                                        </p:attrNameLst>
                                      </p:cBhvr>
                                      <p:to>
                                        <p:strVal val="solid"/>
                                      </p:to>
                                    </p:set>
                                  </p:childTnLst>
                                </p:cTn>
                              </p:par>
                            </p:childTnLst>
                          </p:cTn>
                        </p:par>
                        <p:par>
                          <p:cTn id="15" fill="hold" nodeType="afterGroup">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autoUpdateAnimBg="0"/>
      <p:bldP spid="5" grpId="1"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06552" y="215467"/>
            <a:ext cx="8229600" cy="1398587"/>
          </a:xfrm>
        </p:spPr>
        <p:txBody>
          <a:bodyPr/>
          <a:lstStyle/>
          <a:p>
            <a:r>
              <a:rPr lang="en-US" dirty="0"/>
              <a:t>Ethical Issues May Arise</a:t>
            </a:r>
          </a:p>
        </p:txBody>
      </p:sp>
      <p:grpSp>
        <p:nvGrpSpPr>
          <p:cNvPr id="3" name="Group 5"/>
          <p:cNvGrpSpPr>
            <a:grpSpLocks/>
          </p:cNvGrpSpPr>
          <p:nvPr/>
        </p:nvGrpSpPr>
        <p:grpSpPr bwMode="auto">
          <a:xfrm>
            <a:off x="609600" y="1219200"/>
            <a:ext cx="3581400" cy="4343400"/>
            <a:chOff x="192" y="720"/>
            <a:chExt cx="2160" cy="3168"/>
          </a:xfrm>
        </p:grpSpPr>
        <p:grpSp>
          <p:nvGrpSpPr>
            <p:cNvPr id="46090" name="Group 6"/>
            <p:cNvGrpSpPr>
              <a:grpSpLocks/>
            </p:cNvGrpSpPr>
            <p:nvPr/>
          </p:nvGrpSpPr>
          <p:grpSpPr bwMode="auto">
            <a:xfrm>
              <a:off x="192" y="720"/>
              <a:ext cx="2160" cy="3168"/>
              <a:chOff x="192" y="816"/>
              <a:chExt cx="2256" cy="3168"/>
            </a:xfrm>
          </p:grpSpPr>
          <p:sp>
            <p:nvSpPr>
              <p:cNvPr id="46092" name="AutoShape 7"/>
              <p:cNvSpPr>
                <a:spLocks noChangeArrowheads="1"/>
              </p:cNvSpPr>
              <p:nvPr/>
            </p:nvSpPr>
            <p:spPr bwMode="auto">
              <a:xfrm>
                <a:off x="192" y="1008"/>
                <a:ext cx="2256" cy="2976"/>
              </a:xfrm>
              <a:prstGeom prst="roundRect">
                <a:avLst>
                  <a:gd name="adj" fmla="val 10634"/>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marL="457200" indent="-457200"/>
                <a:endParaRPr lang="en-US" sz="3000" b="1" dirty="0">
                  <a:latin typeface="Arial" pitchFamily="34" charset="0"/>
                  <a:cs typeface="Arial" pitchFamily="34" charset="0"/>
                </a:endParaRPr>
              </a:p>
            </p:txBody>
          </p:sp>
          <p:sp>
            <p:nvSpPr>
              <p:cNvPr id="46093" name="AutoShape 8"/>
              <p:cNvSpPr>
                <a:spLocks noChangeArrowheads="1"/>
              </p:cNvSpPr>
              <p:nvPr/>
            </p:nvSpPr>
            <p:spPr bwMode="auto">
              <a:xfrm>
                <a:off x="192" y="816"/>
                <a:ext cx="2256" cy="576"/>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r>
                  <a:rPr lang="en-US" sz="2600" b="1" dirty="0">
                    <a:latin typeface="Arial" pitchFamily="34" charset="0"/>
                    <a:cs typeface="Arial" pitchFamily="34" charset="0"/>
                  </a:rPr>
                  <a:t>Product</a:t>
                </a:r>
              </a:p>
              <a:p>
                <a:pPr marL="457200" indent="-457200"/>
                <a:r>
                  <a:rPr lang="en-US" sz="2600" b="1" dirty="0">
                    <a:latin typeface="Arial" pitchFamily="34" charset="0"/>
                    <a:cs typeface="Arial" pitchFamily="34" charset="0"/>
                  </a:rPr>
                  <a:t>Availability</a:t>
                </a:r>
              </a:p>
            </p:txBody>
          </p:sp>
        </p:grpSp>
        <p:sp>
          <p:nvSpPr>
            <p:cNvPr id="46091" name="Text Box 9"/>
            <p:cNvSpPr txBox="1">
              <a:spLocks noChangeArrowheads="1"/>
            </p:cNvSpPr>
            <p:nvPr/>
          </p:nvSpPr>
          <p:spPr bwMode="auto">
            <a:xfrm>
              <a:off x="288" y="1405"/>
              <a:ext cx="1968" cy="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231775" indent="-231775"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buFontTx/>
                <a:buChar char="•"/>
              </a:pPr>
              <a:r>
                <a:rPr lang="en-US" sz="2400" b="1" dirty="0"/>
                <a:t>False expectations about delivery speed</a:t>
              </a:r>
            </a:p>
            <a:p>
              <a:pPr algn="l" eaLnBrk="1" hangingPunct="1">
                <a:buFontTx/>
                <a:buChar char="•"/>
              </a:pPr>
              <a:r>
                <a:rPr lang="en-US" sz="2400" b="1" dirty="0"/>
                <a:t>Selling products that are not available</a:t>
              </a:r>
            </a:p>
            <a:p>
              <a:pPr algn="l" eaLnBrk="1" hangingPunct="1">
                <a:buFontTx/>
                <a:buChar char="•"/>
              </a:pPr>
              <a:r>
                <a:rPr lang="en-US" sz="2400" b="1" dirty="0"/>
                <a:t>Running out of popular products</a:t>
              </a:r>
            </a:p>
          </p:txBody>
        </p:sp>
      </p:grpSp>
      <p:grpSp>
        <p:nvGrpSpPr>
          <p:cNvPr id="5" name="Group 22"/>
          <p:cNvGrpSpPr>
            <a:grpSpLocks/>
          </p:cNvGrpSpPr>
          <p:nvPr/>
        </p:nvGrpSpPr>
        <p:grpSpPr bwMode="auto">
          <a:xfrm>
            <a:off x="4876800" y="1219200"/>
            <a:ext cx="3429000" cy="4343400"/>
            <a:chOff x="48" y="720"/>
            <a:chExt cx="2160" cy="3168"/>
          </a:xfrm>
        </p:grpSpPr>
        <p:grpSp>
          <p:nvGrpSpPr>
            <p:cNvPr id="46086" name="Group 23"/>
            <p:cNvGrpSpPr>
              <a:grpSpLocks/>
            </p:cNvGrpSpPr>
            <p:nvPr/>
          </p:nvGrpSpPr>
          <p:grpSpPr bwMode="auto">
            <a:xfrm>
              <a:off x="48" y="720"/>
              <a:ext cx="2160" cy="3168"/>
              <a:chOff x="42" y="816"/>
              <a:chExt cx="2256" cy="3168"/>
            </a:xfrm>
          </p:grpSpPr>
          <p:sp>
            <p:nvSpPr>
              <p:cNvPr id="46088" name="AutoShape 24"/>
              <p:cNvSpPr>
                <a:spLocks noChangeArrowheads="1"/>
              </p:cNvSpPr>
              <p:nvPr/>
            </p:nvSpPr>
            <p:spPr bwMode="auto">
              <a:xfrm>
                <a:off x="42" y="1008"/>
                <a:ext cx="2256" cy="2976"/>
              </a:xfrm>
              <a:prstGeom prst="roundRect">
                <a:avLst>
                  <a:gd name="adj" fmla="val 10634"/>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marL="457200" indent="-457200"/>
                <a:endParaRPr lang="en-US" sz="3000" b="1" dirty="0">
                  <a:latin typeface="Arial" pitchFamily="34" charset="0"/>
                  <a:cs typeface="Arial" pitchFamily="34" charset="0"/>
                </a:endParaRPr>
              </a:p>
            </p:txBody>
          </p:sp>
          <p:sp>
            <p:nvSpPr>
              <p:cNvPr id="46089" name="AutoShape 25"/>
              <p:cNvSpPr>
                <a:spLocks noChangeArrowheads="1"/>
              </p:cNvSpPr>
              <p:nvPr/>
            </p:nvSpPr>
            <p:spPr bwMode="auto">
              <a:xfrm>
                <a:off x="42" y="816"/>
                <a:ext cx="2256" cy="576"/>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r>
                  <a:rPr lang="en-US" sz="2600" b="1" dirty="0">
                    <a:latin typeface="Arial" pitchFamily="34" charset="0"/>
                    <a:cs typeface="Arial" pitchFamily="34" charset="0"/>
                  </a:rPr>
                  <a:t>Coordination of  PD  </a:t>
                </a:r>
              </a:p>
            </p:txBody>
          </p:sp>
        </p:grpSp>
        <p:sp>
          <p:nvSpPr>
            <p:cNvPr id="46087" name="Text Box 26"/>
            <p:cNvSpPr txBox="1">
              <a:spLocks noChangeArrowheads="1"/>
            </p:cNvSpPr>
            <p:nvPr/>
          </p:nvSpPr>
          <p:spPr bwMode="auto">
            <a:xfrm>
              <a:off x="144" y="1405"/>
              <a:ext cx="1968" cy="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173038" indent="-173038"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buFontTx/>
                <a:buChar char="•"/>
              </a:pPr>
              <a:r>
                <a:rPr lang="en-US" sz="2400" b="1" dirty="0"/>
                <a:t>Intentional delays in order confirmation</a:t>
              </a:r>
            </a:p>
            <a:p>
              <a:pPr algn="l" eaLnBrk="1" hangingPunct="1">
                <a:buFontTx/>
                <a:buChar char="•"/>
              </a:pPr>
              <a:r>
                <a:rPr lang="en-US" sz="2400" b="1" dirty="0"/>
                <a:t>Shifting of burden of holding inventory</a:t>
              </a:r>
            </a:p>
          </p:txBody>
        </p:sp>
      </p:grpSp>
    </p:spTree>
    <p:custDataLst>
      <p:tags r:id="rId1"/>
    </p:custDataLst>
    <p:extLst>
      <p:ext uri="{BB962C8B-B14F-4D97-AF65-F5344CB8AC3E}">
        <p14:creationId xmlns:p14="http://schemas.microsoft.com/office/powerpoint/2010/main" val="169844013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nodeType="after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normAutofit fontScale="90000"/>
          </a:bodyPr>
          <a:lstStyle/>
          <a:p>
            <a:r>
              <a:rPr lang="en-US" dirty="0"/>
              <a:t>Physical Distribution (PD) Concept</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963994587"/>
      </p:ext>
    </p:extLst>
  </p:cSld>
  <p:clrMapOvr>
    <a:masterClrMapping/>
  </p:clrMapOvr>
  <p:transition>
    <p:pull dir="ru"/>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6987"/>
            <a:ext cx="8229600" cy="1398587"/>
          </a:xfrm>
        </p:spPr>
        <p:txBody>
          <a:bodyPr>
            <a:noAutofit/>
          </a:bodyPr>
          <a:lstStyle/>
          <a:p>
            <a:r>
              <a:rPr lang="en-US" sz="3200" dirty="0"/>
              <a:t>Transporting Costs as a Percent of Selling Price for Different Products(Exhibit 11-4)</a:t>
            </a:r>
          </a:p>
        </p:txBody>
      </p:sp>
      <p:pic>
        <p:nvPicPr>
          <p:cNvPr id="3" name="Picture 2" descr="per2980x_1205"/>
          <p:cNvPicPr>
            <a:picLocks noChangeAspect="1" noChangeArrowheads="1"/>
          </p:cNvPicPr>
          <p:nvPr/>
        </p:nvPicPr>
        <p:blipFill rotWithShape="1">
          <a:blip r:embed="rId4">
            <a:extLst>
              <a:ext uri="{28A0092B-C50C-407E-A947-70E740481C1C}">
                <a14:useLocalDpi xmlns:a14="http://schemas.microsoft.com/office/drawing/2010/main" val="0"/>
              </a:ext>
            </a:extLst>
          </a:blip>
          <a:srcRect l="1969" t="2598" r="4094" b="6987"/>
          <a:stretch/>
        </p:blipFill>
        <p:spPr bwMode="auto">
          <a:xfrm>
            <a:off x="485503" y="1352006"/>
            <a:ext cx="7571025" cy="4208417"/>
          </a:xfrm>
          <a:prstGeom prst="rect">
            <a:avLst/>
          </a:prstGeom>
          <a:ln>
            <a:noFill/>
          </a:ln>
          <a:effectLst>
            <a:outerShdw blurRad="292100" dist="139700" dir="2700000" algn="tl" rotWithShape="0">
              <a:srgbClr val="333333">
                <a:alpha val="65000"/>
              </a:srgbClr>
            </a:outerShdw>
          </a:effectLst>
          <a:extLs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3086972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98587"/>
          </a:xfrm>
        </p:spPr>
        <p:txBody>
          <a:bodyPr>
            <a:normAutofit/>
          </a:bodyPr>
          <a:lstStyle/>
          <a:p>
            <a:r>
              <a:rPr lang="en-US" sz="3600" dirty="0">
                <a:effectLst/>
              </a:rPr>
              <a:t>Benefits and Limitations of Different Transport Modes (Exhibit 11-5)</a:t>
            </a:r>
          </a:p>
        </p:txBody>
      </p:sp>
      <p:graphicFrame>
        <p:nvGraphicFramePr>
          <p:cNvPr id="3" name="Table 2"/>
          <p:cNvGraphicFramePr>
            <a:graphicFrameLocks noGrp="1"/>
          </p:cNvGraphicFramePr>
          <p:nvPr>
            <p:extLst>
              <p:ext uri="{D42A27DB-BD31-4B8C-83A1-F6EECF244321}">
                <p14:modId xmlns:p14="http://schemas.microsoft.com/office/powerpoint/2010/main" val="1228300094"/>
              </p:ext>
            </p:extLst>
          </p:nvPr>
        </p:nvGraphicFramePr>
        <p:xfrm>
          <a:off x="228600" y="1524000"/>
          <a:ext cx="8839200" cy="4252180"/>
        </p:xfrm>
        <a:graphic>
          <a:graphicData uri="http://schemas.openxmlformats.org/drawingml/2006/table">
            <a:tbl>
              <a:tblPr firstRow="1" bandRow="1">
                <a:tableStyleId>{00A15C55-8517-42AA-B614-E9B94910E393}</a:tableStyleId>
              </a:tblPr>
              <a:tblGrid>
                <a:gridCol w="1094377">
                  <a:extLst>
                    <a:ext uri="{9D8B030D-6E8A-4147-A177-3AD203B41FA5}">
                      <a16:colId xmlns:a16="http://schemas.microsoft.com/office/drawing/2014/main" val="20000"/>
                    </a:ext>
                  </a:extLst>
                </a:gridCol>
                <a:gridCol w="1178560">
                  <a:extLst>
                    <a:ext uri="{9D8B030D-6E8A-4147-A177-3AD203B41FA5}">
                      <a16:colId xmlns:a16="http://schemas.microsoft.com/office/drawing/2014/main" val="20001"/>
                    </a:ext>
                  </a:extLst>
                </a:gridCol>
                <a:gridCol w="1156066">
                  <a:extLst>
                    <a:ext uri="{9D8B030D-6E8A-4147-A177-3AD203B41FA5}">
                      <a16:colId xmlns:a16="http://schemas.microsoft.com/office/drawing/2014/main" val="20002"/>
                    </a:ext>
                  </a:extLst>
                </a:gridCol>
                <a:gridCol w="1285237">
                  <a:extLst>
                    <a:ext uri="{9D8B030D-6E8A-4147-A177-3AD203B41FA5}">
                      <a16:colId xmlns:a16="http://schemas.microsoft.com/office/drawing/2014/main" val="20003"/>
                    </a:ext>
                  </a:extLst>
                </a:gridCol>
                <a:gridCol w="1178560">
                  <a:extLst>
                    <a:ext uri="{9D8B030D-6E8A-4147-A177-3AD203B41FA5}">
                      <a16:colId xmlns:a16="http://schemas.microsoft.com/office/drawing/2014/main" val="20004"/>
                    </a:ext>
                  </a:extLst>
                </a:gridCol>
                <a:gridCol w="1346200">
                  <a:extLst>
                    <a:ext uri="{9D8B030D-6E8A-4147-A177-3AD203B41FA5}">
                      <a16:colId xmlns:a16="http://schemas.microsoft.com/office/drawing/2014/main" val="20005"/>
                    </a:ext>
                  </a:extLst>
                </a:gridCol>
                <a:gridCol w="1600200">
                  <a:extLst>
                    <a:ext uri="{9D8B030D-6E8A-4147-A177-3AD203B41FA5}">
                      <a16:colId xmlns:a16="http://schemas.microsoft.com/office/drawing/2014/main" val="20006"/>
                    </a:ext>
                  </a:extLst>
                </a:gridCol>
              </a:tblGrid>
              <a:tr h="347984">
                <a:tc gridSpan="7">
                  <a:txBody>
                    <a:bodyPr/>
                    <a:lstStyle/>
                    <a:p>
                      <a:pPr algn="ctr"/>
                      <a:r>
                        <a:rPr lang="en-US" dirty="0"/>
                        <a:t>Transporting Features</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1082040">
                <a:tc>
                  <a:txBody>
                    <a:bodyPr/>
                    <a:lstStyle/>
                    <a:p>
                      <a:r>
                        <a:rPr lang="en-US" sz="1500" b="1" dirty="0"/>
                        <a:t>Mode</a:t>
                      </a:r>
                    </a:p>
                  </a:txBody>
                  <a:tcPr/>
                </a:tc>
                <a:tc>
                  <a:txBody>
                    <a:bodyPr/>
                    <a:lstStyle/>
                    <a:p>
                      <a:pPr algn="ctr"/>
                      <a:r>
                        <a:rPr lang="en-US" sz="1500" b="1" dirty="0"/>
                        <a:t>Cost</a:t>
                      </a:r>
                    </a:p>
                  </a:txBody>
                  <a:tcPr/>
                </a:tc>
                <a:tc>
                  <a:txBody>
                    <a:bodyPr/>
                    <a:lstStyle/>
                    <a:p>
                      <a:pPr algn="ctr"/>
                      <a:r>
                        <a:rPr lang="en-US" sz="1500" b="1" dirty="0"/>
                        <a:t>Delivery Speed</a:t>
                      </a:r>
                    </a:p>
                  </a:txBody>
                  <a:tcPr/>
                </a:tc>
                <a:tc>
                  <a:txBody>
                    <a:bodyPr/>
                    <a:lstStyle/>
                    <a:p>
                      <a:pPr algn="ctr"/>
                      <a:r>
                        <a:rPr lang="en-US" sz="1500" b="1" dirty="0"/>
                        <a:t>Number of Locations Served</a:t>
                      </a:r>
                    </a:p>
                  </a:txBody>
                  <a:tcPr/>
                </a:tc>
                <a:tc>
                  <a:txBody>
                    <a:bodyPr/>
                    <a:lstStyle/>
                    <a:p>
                      <a:pPr algn="ctr"/>
                      <a:r>
                        <a:rPr lang="en-US" sz="1500" b="1" dirty="0"/>
                        <a:t>Ability to Handle a Variety of Goods</a:t>
                      </a:r>
                    </a:p>
                  </a:txBody>
                  <a:tcPr/>
                </a:tc>
                <a:tc>
                  <a:txBody>
                    <a:bodyPr/>
                    <a:lstStyle/>
                    <a:p>
                      <a:pPr algn="ctr"/>
                      <a:r>
                        <a:rPr lang="en-US" sz="1500" b="1" dirty="0"/>
                        <a:t>Frequency of Scheduled Shipments</a:t>
                      </a:r>
                    </a:p>
                  </a:txBody>
                  <a:tcPr/>
                </a:tc>
                <a:tc>
                  <a:txBody>
                    <a:bodyPr/>
                    <a:lstStyle/>
                    <a:p>
                      <a:pPr algn="ctr"/>
                      <a:r>
                        <a:rPr lang="en-US" sz="1500" b="1" dirty="0"/>
                        <a:t>Dependability in Meeting Schedules</a:t>
                      </a:r>
                    </a:p>
                  </a:txBody>
                  <a:tcPr/>
                </a:tc>
                <a:extLst>
                  <a:ext uri="{0D108BD9-81ED-4DB2-BD59-A6C34878D82A}">
                    <a16:rowId xmlns:a16="http://schemas.microsoft.com/office/drawing/2014/main" val="10001"/>
                  </a:ext>
                </a:extLst>
              </a:tr>
              <a:tr h="550975">
                <a:tc>
                  <a:txBody>
                    <a:bodyPr/>
                    <a:lstStyle/>
                    <a:p>
                      <a:r>
                        <a:rPr lang="en-US" sz="1500" dirty="0"/>
                        <a:t>Rail</a:t>
                      </a:r>
                    </a:p>
                  </a:txBody>
                  <a:tcPr/>
                </a:tc>
                <a:tc>
                  <a:txBody>
                    <a:bodyPr/>
                    <a:lstStyle/>
                    <a:p>
                      <a:pPr algn="ctr"/>
                      <a:r>
                        <a:rPr lang="en-US" sz="1500" dirty="0"/>
                        <a:t>Medium</a:t>
                      </a:r>
                    </a:p>
                  </a:txBody>
                  <a:tcPr/>
                </a:tc>
                <a:tc>
                  <a:txBody>
                    <a:bodyPr/>
                    <a:lstStyle/>
                    <a:p>
                      <a:pPr algn="ctr"/>
                      <a:r>
                        <a:rPr lang="en-US" sz="1500" dirty="0"/>
                        <a:t>Average</a:t>
                      </a:r>
                    </a:p>
                  </a:txBody>
                  <a:tcPr/>
                </a:tc>
                <a:tc>
                  <a:txBody>
                    <a:bodyPr/>
                    <a:lstStyle/>
                    <a:p>
                      <a:pPr algn="ctr"/>
                      <a:r>
                        <a:rPr lang="en-US" sz="1500" dirty="0"/>
                        <a:t>Extensive</a:t>
                      </a:r>
                    </a:p>
                  </a:txBody>
                  <a:tcPr/>
                </a:tc>
                <a:tc>
                  <a:txBody>
                    <a:bodyPr/>
                    <a:lstStyle/>
                    <a:p>
                      <a:pPr algn="ctr"/>
                      <a:r>
                        <a:rPr lang="en-US" sz="1500" dirty="0"/>
                        <a:t>High</a:t>
                      </a:r>
                    </a:p>
                  </a:txBody>
                  <a:tcPr/>
                </a:tc>
                <a:tc>
                  <a:txBody>
                    <a:bodyPr/>
                    <a:lstStyle/>
                    <a:p>
                      <a:pPr algn="ctr"/>
                      <a:r>
                        <a:rPr lang="en-US" sz="1500" dirty="0"/>
                        <a:t>Low</a:t>
                      </a:r>
                    </a:p>
                  </a:txBody>
                  <a:tcPr/>
                </a:tc>
                <a:tc>
                  <a:txBody>
                    <a:bodyPr/>
                    <a:lstStyle/>
                    <a:p>
                      <a:pPr algn="ctr"/>
                      <a:r>
                        <a:rPr lang="en-US" sz="1500" dirty="0"/>
                        <a:t>Medium</a:t>
                      </a:r>
                    </a:p>
                  </a:txBody>
                  <a:tcPr/>
                </a:tc>
                <a:extLst>
                  <a:ext uri="{0D108BD9-81ED-4DB2-BD59-A6C34878D82A}">
                    <a16:rowId xmlns:a16="http://schemas.microsoft.com/office/drawing/2014/main" val="10002"/>
                  </a:ext>
                </a:extLst>
              </a:tr>
              <a:tr h="550975">
                <a:tc>
                  <a:txBody>
                    <a:bodyPr/>
                    <a:lstStyle/>
                    <a:p>
                      <a:r>
                        <a:rPr lang="en-US" sz="1500" dirty="0"/>
                        <a:t>Truck</a:t>
                      </a:r>
                    </a:p>
                  </a:txBody>
                  <a:tcPr/>
                </a:tc>
                <a:tc>
                  <a:txBody>
                    <a:bodyPr/>
                    <a:lstStyle/>
                    <a:p>
                      <a:pPr algn="ctr"/>
                      <a:r>
                        <a:rPr lang="en-US" sz="1500" dirty="0"/>
                        <a:t>High</a:t>
                      </a:r>
                    </a:p>
                  </a:txBody>
                  <a:tcPr/>
                </a:tc>
                <a:tc>
                  <a:txBody>
                    <a:bodyPr/>
                    <a:lstStyle/>
                    <a:p>
                      <a:pPr algn="ctr"/>
                      <a:r>
                        <a:rPr lang="en-US" sz="1500" dirty="0"/>
                        <a:t>Fast</a:t>
                      </a:r>
                    </a:p>
                  </a:txBody>
                  <a:tcPr/>
                </a:tc>
                <a:tc>
                  <a:txBody>
                    <a:bodyPr/>
                    <a:lstStyle/>
                    <a:p>
                      <a:pPr algn="ctr"/>
                      <a:r>
                        <a:rPr lang="en-US" sz="1500" dirty="0"/>
                        <a:t>Very extensive</a:t>
                      </a:r>
                    </a:p>
                  </a:txBody>
                  <a:tcPr/>
                </a:tc>
                <a:tc>
                  <a:txBody>
                    <a:bodyPr/>
                    <a:lstStyle/>
                    <a:p>
                      <a:pPr algn="ctr"/>
                      <a:r>
                        <a:rPr lang="en-US" sz="1500" dirty="0"/>
                        <a:t>High</a:t>
                      </a:r>
                    </a:p>
                  </a:txBody>
                  <a:tcPr/>
                </a:tc>
                <a:tc>
                  <a:txBody>
                    <a:bodyPr/>
                    <a:lstStyle/>
                    <a:p>
                      <a:pPr algn="ctr"/>
                      <a:r>
                        <a:rPr lang="en-US" sz="1500" dirty="0"/>
                        <a:t>High</a:t>
                      </a:r>
                    </a:p>
                  </a:txBody>
                  <a:tcPr/>
                </a:tc>
                <a:tc>
                  <a:txBody>
                    <a:bodyPr/>
                    <a:lstStyle/>
                    <a:p>
                      <a:pPr algn="ctr"/>
                      <a:r>
                        <a:rPr lang="en-US" sz="1500" dirty="0"/>
                        <a:t>High</a:t>
                      </a:r>
                    </a:p>
                  </a:txBody>
                  <a:tcPr/>
                </a:tc>
                <a:extLst>
                  <a:ext uri="{0D108BD9-81ED-4DB2-BD59-A6C34878D82A}">
                    <a16:rowId xmlns:a16="http://schemas.microsoft.com/office/drawing/2014/main" val="10003"/>
                  </a:ext>
                </a:extLst>
              </a:tr>
              <a:tr h="600480">
                <a:tc>
                  <a:txBody>
                    <a:bodyPr/>
                    <a:lstStyle/>
                    <a:p>
                      <a:r>
                        <a:rPr lang="en-US" sz="1500" dirty="0"/>
                        <a:t>Water</a:t>
                      </a:r>
                    </a:p>
                  </a:txBody>
                  <a:tcPr/>
                </a:tc>
                <a:tc>
                  <a:txBody>
                    <a:bodyPr/>
                    <a:lstStyle/>
                    <a:p>
                      <a:pPr algn="ctr"/>
                      <a:r>
                        <a:rPr lang="en-US" sz="1500" dirty="0"/>
                        <a:t>Very low</a:t>
                      </a:r>
                    </a:p>
                  </a:txBody>
                  <a:tcPr/>
                </a:tc>
                <a:tc>
                  <a:txBody>
                    <a:bodyPr/>
                    <a:lstStyle/>
                    <a:p>
                      <a:pPr algn="ctr"/>
                      <a:r>
                        <a:rPr lang="en-US" sz="1500" dirty="0"/>
                        <a:t>Very slow</a:t>
                      </a:r>
                    </a:p>
                  </a:txBody>
                  <a:tcPr/>
                </a:tc>
                <a:tc>
                  <a:txBody>
                    <a:bodyPr/>
                    <a:lstStyle/>
                    <a:p>
                      <a:pPr algn="ctr"/>
                      <a:r>
                        <a:rPr lang="en-US" sz="1500" dirty="0"/>
                        <a:t>Limited</a:t>
                      </a:r>
                    </a:p>
                  </a:txBody>
                  <a:tcPr/>
                </a:tc>
                <a:tc>
                  <a:txBody>
                    <a:bodyPr/>
                    <a:lstStyle/>
                    <a:p>
                      <a:pPr algn="ctr"/>
                      <a:r>
                        <a:rPr lang="en-US" sz="1500" dirty="0"/>
                        <a:t>Very high </a:t>
                      </a:r>
                    </a:p>
                  </a:txBody>
                  <a:tcPr/>
                </a:tc>
                <a:tc>
                  <a:txBody>
                    <a:bodyPr/>
                    <a:lstStyle/>
                    <a:p>
                      <a:pPr algn="ctr"/>
                      <a:r>
                        <a:rPr lang="en-US" sz="1500" dirty="0"/>
                        <a:t>Very low</a:t>
                      </a:r>
                    </a:p>
                  </a:txBody>
                  <a:tcPr/>
                </a:tc>
                <a:tc>
                  <a:txBody>
                    <a:bodyPr/>
                    <a:lstStyle/>
                    <a:p>
                      <a:pPr algn="ctr"/>
                      <a:r>
                        <a:rPr lang="en-US" sz="1500" dirty="0"/>
                        <a:t>Medium</a:t>
                      </a:r>
                    </a:p>
                  </a:txBody>
                  <a:tcPr/>
                </a:tc>
                <a:extLst>
                  <a:ext uri="{0D108BD9-81ED-4DB2-BD59-A6C34878D82A}">
                    <a16:rowId xmlns:a16="http://schemas.microsoft.com/office/drawing/2014/main" val="10004"/>
                  </a:ext>
                </a:extLst>
              </a:tr>
              <a:tr h="550975">
                <a:tc>
                  <a:txBody>
                    <a:bodyPr/>
                    <a:lstStyle/>
                    <a:p>
                      <a:r>
                        <a:rPr lang="en-US" sz="1500" dirty="0"/>
                        <a:t>Pipeline</a:t>
                      </a:r>
                    </a:p>
                  </a:txBody>
                  <a:tcPr/>
                </a:tc>
                <a:tc>
                  <a:txBody>
                    <a:bodyPr/>
                    <a:lstStyle/>
                    <a:p>
                      <a:pPr algn="ctr"/>
                      <a:r>
                        <a:rPr lang="en-US" sz="1500" dirty="0"/>
                        <a:t>Low</a:t>
                      </a:r>
                    </a:p>
                  </a:txBody>
                  <a:tcPr/>
                </a:tc>
                <a:tc>
                  <a:txBody>
                    <a:bodyPr/>
                    <a:lstStyle/>
                    <a:p>
                      <a:pPr algn="ctr"/>
                      <a:r>
                        <a:rPr lang="en-US" sz="1500" dirty="0"/>
                        <a:t>Slow</a:t>
                      </a:r>
                    </a:p>
                  </a:txBody>
                  <a:tcPr/>
                </a:tc>
                <a:tc>
                  <a:txBody>
                    <a:bodyPr/>
                    <a:lstStyle/>
                    <a:p>
                      <a:pPr algn="ctr"/>
                      <a:r>
                        <a:rPr lang="en-US" sz="1500" dirty="0"/>
                        <a:t>Very limited</a:t>
                      </a:r>
                    </a:p>
                  </a:txBody>
                  <a:tcPr/>
                </a:tc>
                <a:tc>
                  <a:txBody>
                    <a:bodyPr/>
                    <a:lstStyle/>
                    <a:p>
                      <a:pPr algn="ctr"/>
                      <a:r>
                        <a:rPr lang="en-US" sz="1500" dirty="0"/>
                        <a:t>Very</a:t>
                      </a:r>
                      <a:r>
                        <a:rPr lang="en-US" sz="1500" baseline="0" dirty="0"/>
                        <a:t> limited</a:t>
                      </a:r>
                      <a:endParaRPr lang="en-US" sz="1500" dirty="0"/>
                    </a:p>
                  </a:txBody>
                  <a:tcPr/>
                </a:tc>
                <a:tc>
                  <a:txBody>
                    <a:bodyPr/>
                    <a:lstStyle/>
                    <a:p>
                      <a:pPr algn="ctr"/>
                      <a:r>
                        <a:rPr lang="en-US" sz="1500" dirty="0"/>
                        <a:t>Medium</a:t>
                      </a:r>
                    </a:p>
                  </a:txBody>
                  <a:tcPr/>
                </a:tc>
                <a:tc>
                  <a:txBody>
                    <a:bodyPr/>
                    <a:lstStyle/>
                    <a:p>
                      <a:pPr algn="ctr"/>
                      <a:r>
                        <a:rPr lang="en-US" sz="1500" dirty="0"/>
                        <a:t>High</a:t>
                      </a:r>
                    </a:p>
                  </a:txBody>
                  <a:tcPr/>
                </a:tc>
                <a:extLst>
                  <a:ext uri="{0D108BD9-81ED-4DB2-BD59-A6C34878D82A}">
                    <a16:rowId xmlns:a16="http://schemas.microsoft.com/office/drawing/2014/main" val="10005"/>
                  </a:ext>
                </a:extLst>
              </a:tr>
              <a:tr h="550975">
                <a:tc>
                  <a:txBody>
                    <a:bodyPr/>
                    <a:lstStyle/>
                    <a:p>
                      <a:r>
                        <a:rPr lang="en-US" sz="1500" dirty="0"/>
                        <a:t>Air</a:t>
                      </a:r>
                    </a:p>
                  </a:txBody>
                  <a:tcPr/>
                </a:tc>
                <a:tc>
                  <a:txBody>
                    <a:bodyPr/>
                    <a:lstStyle/>
                    <a:p>
                      <a:pPr algn="ctr"/>
                      <a:r>
                        <a:rPr lang="en-US" sz="1500" dirty="0"/>
                        <a:t>Very high</a:t>
                      </a:r>
                    </a:p>
                  </a:txBody>
                  <a:tcPr/>
                </a:tc>
                <a:tc>
                  <a:txBody>
                    <a:bodyPr/>
                    <a:lstStyle/>
                    <a:p>
                      <a:pPr algn="ctr"/>
                      <a:r>
                        <a:rPr lang="en-US" sz="1500" dirty="0"/>
                        <a:t>Very fast</a:t>
                      </a:r>
                    </a:p>
                  </a:txBody>
                  <a:tcPr/>
                </a:tc>
                <a:tc>
                  <a:txBody>
                    <a:bodyPr/>
                    <a:lstStyle/>
                    <a:p>
                      <a:pPr algn="ctr"/>
                      <a:r>
                        <a:rPr lang="en-US" sz="1500" dirty="0"/>
                        <a:t>Extensive</a:t>
                      </a:r>
                    </a:p>
                  </a:txBody>
                  <a:tcPr/>
                </a:tc>
                <a:tc>
                  <a:txBody>
                    <a:bodyPr/>
                    <a:lstStyle/>
                    <a:p>
                      <a:pPr algn="ctr"/>
                      <a:r>
                        <a:rPr lang="en-US" sz="1500" dirty="0"/>
                        <a:t>Limited</a:t>
                      </a:r>
                    </a:p>
                  </a:txBody>
                  <a:tcPr/>
                </a:tc>
                <a:tc>
                  <a:txBody>
                    <a:bodyPr/>
                    <a:lstStyle/>
                    <a:p>
                      <a:pPr algn="ctr"/>
                      <a:r>
                        <a:rPr lang="en-US" sz="1500" dirty="0"/>
                        <a:t>High</a:t>
                      </a:r>
                    </a:p>
                  </a:txBody>
                  <a:tcPr/>
                </a:tc>
                <a:tc>
                  <a:txBody>
                    <a:bodyPr/>
                    <a:lstStyle/>
                    <a:p>
                      <a:pPr algn="ctr"/>
                      <a:r>
                        <a:rPr lang="en-US" sz="1500" dirty="0"/>
                        <a:t>High</a:t>
                      </a:r>
                    </a:p>
                  </a:txBody>
                  <a:tcPr/>
                </a:tc>
                <a:extLst>
                  <a:ext uri="{0D108BD9-81ED-4DB2-BD59-A6C34878D82A}">
                    <a16:rowId xmlns:a16="http://schemas.microsoft.com/office/drawing/2014/main" val="10006"/>
                  </a:ext>
                </a:extLst>
              </a:tr>
            </a:tbl>
          </a:graphicData>
        </a:graphic>
      </p:graphicFrame>
      <p:sp>
        <p:nvSpPr>
          <p:cNvPr id="54" name="Oval 53"/>
          <p:cNvSpPr/>
          <p:nvPr/>
        </p:nvSpPr>
        <p:spPr>
          <a:xfrm>
            <a:off x="3810000" y="3497629"/>
            <a:ext cx="1066800" cy="617171"/>
          </a:xfrm>
          <a:prstGeom prst="ellipse">
            <a:avLst/>
          </a:prstGeom>
          <a:noFill/>
          <a:ln w="31750">
            <a:solidFill>
              <a:srgbClr val="1989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1349189" y="5229788"/>
            <a:ext cx="1066800" cy="314041"/>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2599765" y="5229788"/>
            <a:ext cx="1066800" cy="314041"/>
          </a:xfrm>
          <a:prstGeom prst="ellipse">
            <a:avLst/>
          </a:prstGeom>
          <a:noFill/>
          <a:ln w="31750">
            <a:solidFill>
              <a:srgbClr val="1989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2599765" y="4110179"/>
            <a:ext cx="1066800" cy="314041"/>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371600" y="4105559"/>
            <a:ext cx="1066800" cy="314041"/>
          </a:xfrm>
          <a:prstGeom prst="ellipse">
            <a:avLst/>
          </a:prstGeom>
          <a:noFill/>
          <a:ln w="31750">
            <a:solidFill>
              <a:srgbClr val="1989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3666564" y="4669983"/>
            <a:ext cx="1286435" cy="402784"/>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5029201" y="3987462"/>
            <a:ext cx="1066800" cy="617171"/>
          </a:xfrm>
          <a:prstGeom prst="ellipse">
            <a:avLst/>
          </a:prstGeom>
          <a:noFill/>
          <a:ln w="31750">
            <a:solidFill>
              <a:srgbClr val="1989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4885765" y="4724400"/>
            <a:ext cx="1286435" cy="457200"/>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6282017" y="5181600"/>
            <a:ext cx="1066800" cy="440005"/>
          </a:xfrm>
          <a:prstGeom prst="ellipse">
            <a:avLst/>
          </a:prstGeom>
          <a:noFill/>
          <a:ln w="31750">
            <a:solidFill>
              <a:srgbClr val="1989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172200" y="2987603"/>
            <a:ext cx="1286435" cy="402784"/>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6282017" y="3497629"/>
            <a:ext cx="1066800" cy="440005"/>
          </a:xfrm>
          <a:prstGeom prst="ellipse">
            <a:avLst/>
          </a:prstGeom>
          <a:noFill/>
          <a:ln w="31750">
            <a:solidFill>
              <a:srgbClr val="1989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7687234" y="3497629"/>
            <a:ext cx="1066800" cy="347063"/>
          </a:xfrm>
          <a:prstGeom prst="ellipse">
            <a:avLst/>
          </a:prstGeom>
          <a:noFill/>
          <a:ln w="31750">
            <a:solidFill>
              <a:srgbClr val="1989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7687234" y="4669983"/>
            <a:ext cx="1066800" cy="347063"/>
          </a:xfrm>
          <a:prstGeom prst="ellipse">
            <a:avLst/>
          </a:prstGeom>
          <a:noFill/>
          <a:ln w="31750">
            <a:solidFill>
              <a:srgbClr val="1989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7772400" y="5257800"/>
            <a:ext cx="1066800" cy="347063"/>
          </a:xfrm>
          <a:prstGeom prst="ellipse">
            <a:avLst/>
          </a:prstGeom>
          <a:noFill/>
          <a:ln w="31750">
            <a:solidFill>
              <a:srgbClr val="1989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911585974"/>
      </p:ext>
    </p:extLst>
  </p:cSld>
  <p:clrMapOvr>
    <a:masterClrMapping/>
  </p:clrMapOvr>
  <p:transition>
    <p:pull dir="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p:txBody>
          <a:bodyPr>
            <a:normAutofit fontScale="92500"/>
          </a:bodyPr>
          <a:lstStyle/>
          <a:p>
            <a:pPr marL="65087" indent="0">
              <a:buNone/>
            </a:pPr>
            <a:r>
              <a:rPr lang="en-US" dirty="0"/>
              <a:t>The best transportation alternative for shipping chickens from farms in West Virginia to processing plants in Maryland would be:</a:t>
            </a:r>
          </a:p>
          <a:p>
            <a:endParaRPr lang="en-US" dirty="0"/>
          </a:p>
          <a:p>
            <a:pPr marL="0" indent="0">
              <a:buNone/>
            </a:pPr>
            <a:r>
              <a:rPr lang="en-US" dirty="0"/>
              <a:t>A.	air.</a:t>
            </a:r>
          </a:p>
          <a:p>
            <a:pPr marL="0" indent="0">
              <a:buNone/>
            </a:pPr>
            <a:r>
              <a:rPr lang="en-US" dirty="0"/>
              <a:t>B.	truck.</a:t>
            </a:r>
          </a:p>
          <a:p>
            <a:pPr marL="0" indent="0">
              <a:buNone/>
            </a:pPr>
            <a:r>
              <a:rPr lang="en-US" dirty="0"/>
              <a:t>C.	rail.</a:t>
            </a:r>
          </a:p>
          <a:p>
            <a:pPr marL="0" indent="0">
              <a:buNone/>
            </a:pPr>
            <a:r>
              <a:rPr lang="en-US" dirty="0"/>
              <a:t>D.	water.</a:t>
            </a:r>
          </a:p>
          <a:p>
            <a:pPr marL="0" indent="0">
              <a:buNone/>
            </a:pPr>
            <a:r>
              <a:rPr lang="en-US" dirty="0"/>
              <a:t>E.	none of the above.</a:t>
            </a:r>
          </a:p>
          <a:p>
            <a:endParaRPr lang="en-US" dirty="0"/>
          </a:p>
          <a:p>
            <a:endParaRPr lang="en-US" dirty="0"/>
          </a:p>
        </p:txBody>
      </p:sp>
    </p:spTree>
    <p:custDataLst>
      <p:tags r:id="rId1"/>
    </p:custDataLst>
    <p:extLst>
      <p:ext uri="{BB962C8B-B14F-4D97-AF65-F5344CB8AC3E}">
        <p14:creationId xmlns:p14="http://schemas.microsoft.com/office/powerpoint/2010/main" val="1551114232"/>
      </p:ext>
    </p:extLst>
  </p:cSld>
  <p:clrMapOvr>
    <a:masterClrMapping/>
  </p:clrMapOvr>
  <p:transition>
    <p:pull dir="ru"/>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26987"/>
            <a:ext cx="8229600" cy="1398587"/>
          </a:xfrm>
        </p:spPr>
        <p:txBody>
          <a:bodyPr>
            <a:normAutofit fontScale="90000"/>
          </a:bodyPr>
          <a:lstStyle/>
          <a:p>
            <a:r>
              <a:rPr lang="en-US" dirty="0"/>
              <a:t>The Storing Function and Marketing Strategy</a:t>
            </a:r>
          </a:p>
        </p:txBody>
      </p:sp>
      <p:sp>
        <p:nvSpPr>
          <p:cNvPr id="3" name="AutoShape 3"/>
          <p:cNvSpPr>
            <a:spLocks noChangeArrowheads="1"/>
          </p:cNvSpPr>
          <p:nvPr/>
        </p:nvSpPr>
        <p:spPr bwMode="auto">
          <a:xfrm>
            <a:off x="4114800" y="3886200"/>
            <a:ext cx="3962400" cy="10668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spcBef>
                <a:spcPct val="50000"/>
              </a:spcBef>
            </a:pPr>
            <a:r>
              <a:rPr lang="en-US" altLang="en-US" sz="2600" b="1" dirty="0">
                <a:latin typeface="Arial" pitchFamily="34" charset="0"/>
                <a:cs typeface="Arial" pitchFamily="34" charset="0"/>
              </a:rPr>
              <a:t>Achieves Production Economies of Scale</a:t>
            </a:r>
          </a:p>
        </p:txBody>
      </p:sp>
      <p:sp>
        <p:nvSpPr>
          <p:cNvPr id="4" name="Line 4"/>
          <p:cNvSpPr>
            <a:spLocks noChangeShapeType="1"/>
          </p:cNvSpPr>
          <p:nvPr/>
        </p:nvSpPr>
        <p:spPr bwMode="auto">
          <a:xfrm>
            <a:off x="3048000" y="3886200"/>
            <a:ext cx="10668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 name="AutoShape 7"/>
          <p:cNvSpPr>
            <a:spLocks noChangeArrowheads="1"/>
          </p:cNvSpPr>
          <p:nvPr/>
        </p:nvSpPr>
        <p:spPr bwMode="auto">
          <a:xfrm>
            <a:off x="4114800" y="2590800"/>
            <a:ext cx="3962400" cy="10668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600" b="1" dirty="0">
                <a:latin typeface="Arial" pitchFamily="34" charset="0"/>
                <a:cs typeface="Arial" pitchFamily="34" charset="0"/>
              </a:rPr>
              <a:t>Keeps Prices Steady</a:t>
            </a:r>
          </a:p>
        </p:txBody>
      </p:sp>
      <p:sp>
        <p:nvSpPr>
          <p:cNvPr id="6" name="Line 8"/>
          <p:cNvSpPr>
            <a:spLocks noChangeShapeType="1"/>
          </p:cNvSpPr>
          <p:nvPr/>
        </p:nvSpPr>
        <p:spPr bwMode="auto">
          <a:xfrm flipV="1">
            <a:off x="3048000" y="3124200"/>
            <a:ext cx="10668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 name="Line 12"/>
          <p:cNvSpPr>
            <a:spLocks noChangeShapeType="1"/>
          </p:cNvSpPr>
          <p:nvPr/>
        </p:nvSpPr>
        <p:spPr bwMode="auto">
          <a:xfrm flipV="1">
            <a:off x="3048000" y="1828800"/>
            <a:ext cx="1066800" cy="2057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 name="AutoShape 15"/>
          <p:cNvSpPr>
            <a:spLocks noChangeArrowheads="1"/>
          </p:cNvSpPr>
          <p:nvPr/>
        </p:nvSpPr>
        <p:spPr bwMode="auto">
          <a:xfrm>
            <a:off x="4114800" y="5181600"/>
            <a:ext cx="3962400" cy="10668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spcBef>
                <a:spcPct val="50000"/>
              </a:spcBef>
            </a:pPr>
            <a:r>
              <a:rPr lang="en-US" altLang="en-US" sz="2600" b="1" dirty="0">
                <a:latin typeface="Arial" pitchFamily="34" charset="0"/>
                <a:cs typeface="Arial" pitchFamily="34" charset="0"/>
              </a:rPr>
              <a:t>Builds Channel Flexibility</a:t>
            </a:r>
          </a:p>
        </p:txBody>
      </p:sp>
      <p:sp>
        <p:nvSpPr>
          <p:cNvPr id="9" name="Line 16"/>
          <p:cNvSpPr>
            <a:spLocks noChangeShapeType="1"/>
          </p:cNvSpPr>
          <p:nvPr/>
        </p:nvSpPr>
        <p:spPr bwMode="auto">
          <a:xfrm>
            <a:off x="3071949" y="3923211"/>
            <a:ext cx="1066800" cy="1905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 name="AutoShape 11"/>
          <p:cNvSpPr>
            <a:spLocks noChangeArrowheads="1"/>
          </p:cNvSpPr>
          <p:nvPr/>
        </p:nvSpPr>
        <p:spPr bwMode="auto">
          <a:xfrm>
            <a:off x="4114800" y="1295400"/>
            <a:ext cx="3962400" cy="10668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70000"/>
              </a:lnSpc>
            </a:pPr>
            <a:r>
              <a:rPr lang="en-US" altLang="en-US" sz="2600" b="1" dirty="0">
                <a:latin typeface="Arial" pitchFamily="34" charset="0"/>
                <a:cs typeface="Arial" pitchFamily="34" charset="0"/>
              </a:rPr>
              <a:t>Needed When Production Doesn’t Match Consumption</a:t>
            </a:r>
          </a:p>
        </p:txBody>
      </p:sp>
      <p:pic>
        <p:nvPicPr>
          <p:cNvPr id="53259" name="Picture 1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11893" y="1500611"/>
            <a:ext cx="2987453" cy="408537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4621" y="5705100"/>
            <a:ext cx="2514600" cy="246221"/>
          </a:xfrm>
          <a:prstGeom prst="rect">
            <a:avLst/>
          </a:prstGeom>
          <a:noFill/>
        </p:spPr>
        <p:txBody>
          <a:bodyPr wrap="square" rtlCol="0">
            <a:spAutoFit/>
          </a:bodyPr>
          <a:lstStyle/>
          <a:p>
            <a:r>
              <a:rPr lang="de-DE" sz="1000"/>
              <a:t>©</a:t>
            </a:r>
            <a:r>
              <a:rPr lang="en-US" sz="1000"/>
              <a:t>Ingram </a:t>
            </a:r>
            <a:r>
              <a:rPr lang="en-US" sz="1000" dirty="0"/>
              <a:t>Publishing</a:t>
            </a:r>
          </a:p>
        </p:txBody>
      </p:sp>
    </p:spTree>
    <p:custDataLst>
      <p:tags r:id="rId1"/>
    </p:custDataLst>
    <p:extLst>
      <p:ext uri="{BB962C8B-B14F-4D97-AF65-F5344CB8AC3E}">
        <p14:creationId xmlns:p14="http://schemas.microsoft.com/office/powerpoint/2010/main" val="29021034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0"/>
                                        </p:tgtEl>
                                        <p:attrNameLst>
                                          <p:attrName>style.color</p:attrName>
                                        </p:attrNameLst>
                                      </p:cBhvr>
                                      <p:by>
                                        <p:hsl h="0" s="-70588" l="0"/>
                                      </p:by>
                                    </p:animClr>
                                    <p:animClr clrSpc="hsl" dir="cw">
                                      <p:cBhvr>
                                        <p:cTn id="16" dur="500" fill="hold"/>
                                        <p:tgtEl>
                                          <p:spTgt spid="10"/>
                                        </p:tgtEl>
                                        <p:attrNameLst>
                                          <p:attrName>fillcolor</p:attrName>
                                        </p:attrNameLst>
                                      </p:cBhvr>
                                      <p:by>
                                        <p:hsl h="0" s="-70588" l="0"/>
                                      </p:by>
                                    </p:animClr>
                                    <p:animClr clrSpc="hsl" dir="cw">
                                      <p:cBhvr>
                                        <p:cTn id="17" dur="500" fill="hold"/>
                                        <p:tgtEl>
                                          <p:spTgt spid="10"/>
                                        </p:tgtEl>
                                        <p:attrNameLst>
                                          <p:attrName>stroke.color</p:attrName>
                                        </p:attrNameLst>
                                      </p:cBhvr>
                                      <p:by>
                                        <p:hsl h="0" s="-70588" l="0"/>
                                      </p:by>
                                    </p:animClr>
                                    <p:set>
                                      <p:cBhvr>
                                        <p:cTn id="18" dur="500" fill="hold"/>
                                        <p:tgtEl>
                                          <p:spTgt spid="10"/>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5"/>
                                        </p:tgtEl>
                                        <p:attrNameLst>
                                          <p:attrName>style.color</p:attrName>
                                        </p:attrNameLst>
                                      </p:cBhvr>
                                      <p:by>
                                        <p:hsl h="0" s="-70588" l="0"/>
                                      </p:by>
                                    </p:animClr>
                                    <p:animClr clrSpc="hsl" dir="cw">
                                      <p:cBhvr>
                                        <p:cTn id="30" dur="500" fill="hold"/>
                                        <p:tgtEl>
                                          <p:spTgt spid="5"/>
                                        </p:tgtEl>
                                        <p:attrNameLst>
                                          <p:attrName>fillcolor</p:attrName>
                                        </p:attrNameLst>
                                      </p:cBhvr>
                                      <p:by>
                                        <p:hsl h="0" s="-70588" l="0"/>
                                      </p:by>
                                    </p:animClr>
                                    <p:animClr clrSpc="hsl" dir="cw">
                                      <p:cBhvr>
                                        <p:cTn id="31" dur="500" fill="hold"/>
                                        <p:tgtEl>
                                          <p:spTgt spid="5"/>
                                        </p:tgtEl>
                                        <p:attrNameLst>
                                          <p:attrName>stroke.color</p:attrName>
                                        </p:attrNameLst>
                                      </p:cBhvr>
                                      <p:by>
                                        <p:hsl h="0" s="-70588" l="0"/>
                                      </p:by>
                                    </p:animClr>
                                    <p:set>
                                      <p:cBhvr>
                                        <p:cTn id="32" dur="500" fill="hold"/>
                                        <p:tgtEl>
                                          <p:spTgt spid="5"/>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3"/>
                                        </p:tgtEl>
                                        <p:attrNameLst>
                                          <p:attrName>style.color</p:attrName>
                                        </p:attrNameLst>
                                      </p:cBhvr>
                                      <p:by>
                                        <p:hsl h="0" s="-70588" l="0"/>
                                      </p:by>
                                    </p:animClr>
                                    <p:animClr clrSpc="hsl" dir="cw">
                                      <p:cBhvr>
                                        <p:cTn id="44" dur="500" fill="hold"/>
                                        <p:tgtEl>
                                          <p:spTgt spid="3"/>
                                        </p:tgtEl>
                                        <p:attrNameLst>
                                          <p:attrName>fillcolor</p:attrName>
                                        </p:attrNameLst>
                                      </p:cBhvr>
                                      <p:by>
                                        <p:hsl h="0" s="-70588" l="0"/>
                                      </p:by>
                                    </p:animClr>
                                    <p:animClr clrSpc="hsl" dir="cw">
                                      <p:cBhvr>
                                        <p:cTn id="45" dur="500" fill="hold"/>
                                        <p:tgtEl>
                                          <p:spTgt spid="3"/>
                                        </p:tgtEl>
                                        <p:attrNameLst>
                                          <p:attrName>stroke.color</p:attrName>
                                        </p:attrNameLst>
                                      </p:cBhvr>
                                      <p:by>
                                        <p:hsl h="0" s="-70588" l="0"/>
                                      </p:by>
                                    </p:animClr>
                                    <p:set>
                                      <p:cBhvr>
                                        <p:cTn id="46" dur="500" fill="hold"/>
                                        <p:tgtEl>
                                          <p:spTgt spid="3"/>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up)">
                                      <p:cBhvr>
                                        <p:cTn id="49" dur="500"/>
                                        <p:tgtEl>
                                          <p:spTgt spid="9"/>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5" grpId="0" animBg="1"/>
      <p:bldP spid="5" grpId="1" animBg="1"/>
      <p:bldP spid="6" grpId="0" animBg="1"/>
      <p:bldP spid="7" grpId="0" animBg="1"/>
      <p:bldP spid="8" grpId="0" animBg="1"/>
      <p:bldP spid="9" grpId="0" animBg="1"/>
      <p:bldP spid="10" grpId="0" animBg="1"/>
      <p:bldP spid="10" grpId="1"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268288"/>
            <a:ext cx="8458200" cy="1398587"/>
          </a:xfrm>
        </p:spPr>
        <p:txBody>
          <a:bodyPr>
            <a:normAutofit/>
          </a:bodyPr>
          <a:lstStyle/>
          <a:p>
            <a:r>
              <a:rPr lang="en-US" sz="4000" dirty="0"/>
              <a:t>Total Inventory Cost (Exhibit 11-6)</a:t>
            </a:r>
          </a:p>
        </p:txBody>
      </p:sp>
      <p:sp>
        <p:nvSpPr>
          <p:cNvPr id="3" name="Line 4"/>
          <p:cNvSpPr>
            <a:spLocks noChangeShapeType="1"/>
          </p:cNvSpPr>
          <p:nvPr/>
        </p:nvSpPr>
        <p:spPr bwMode="auto">
          <a:xfrm flipH="1">
            <a:off x="5588000" y="2578100"/>
            <a:ext cx="647700" cy="36036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 name="AutoShape 7"/>
          <p:cNvSpPr>
            <a:spLocks noChangeArrowheads="1"/>
          </p:cNvSpPr>
          <p:nvPr/>
        </p:nvSpPr>
        <p:spPr bwMode="auto">
          <a:xfrm>
            <a:off x="622300" y="4017963"/>
            <a:ext cx="2159000" cy="1223962"/>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Cost of inventory becoming obsolete</a:t>
            </a:r>
          </a:p>
        </p:txBody>
      </p:sp>
      <p:sp>
        <p:nvSpPr>
          <p:cNvPr id="5" name="Line 8"/>
          <p:cNvSpPr>
            <a:spLocks noChangeShapeType="1"/>
          </p:cNvSpPr>
          <p:nvPr/>
        </p:nvSpPr>
        <p:spPr bwMode="auto">
          <a:xfrm flipV="1">
            <a:off x="2781300" y="4378325"/>
            <a:ext cx="719138" cy="28733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Line 11"/>
          <p:cNvSpPr>
            <a:spLocks noChangeShapeType="1"/>
          </p:cNvSpPr>
          <p:nvPr/>
        </p:nvSpPr>
        <p:spPr bwMode="auto">
          <a:xfrm flipV="1">
            <a:off x="4592638" y="4976812"/>
            <a:ext cx="0" cy="1936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 name="AutoShape 14"/>
          <p:cNvSpPr>
            <a:spLocks noChangeArrowheads="1"/>
          </p:cNvSpPr>
          <p:nvPr/>
        </p:nvSpPr>
        <p:spPr bwMode="auto">
          <a:xfrm>
            <a:off x="6235700" y="4054475"/>
            <a:ext cx="2159000" cy="1223963"/>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Cost of damage while in inventory</a:t>
            </a:r>
          </a:p>
        </p:txBody>
      </p:sp>
      <p:sp>
        <p:nvSpPr>
          <p:cNvPr id="8" name="Line 15"/>
          <p:cNvSpPr>
            <a:spLocks noChangeShapeType="1"/>
          </p:cNvSpPr>
          <p:nvPr/>
        </p:nvSpPr>
        <p:spPr bwMode="auto">
          <a:xfrm flipH="1" flipV="1">
            <a:off x="5659438" y="4376738"/>
            <a:ext cx="576262" cy="3603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 name="AutoShape 18"/>
          <p:cNvSpPr>
            <a:spLocks noChangeArrowheads="1"/>
          </p:cNvSpPr>
          <p:nvPr/>
        </p:nvSpPr>
        <p:spPr bwMode="auto">
          <a:xfrm>
            <a:off x="3452813" y="1066800"/>
            <a:ext cx="2230437" cy="1222375"/>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Cost of storage facilities</a:t>
            </a:r>
          </a:p>
        </p:txBody>
      </p:sp>
      <p:sp>
        <p:nvSpPr>
          <p:cNvPr id="10" name="Line 19"/>
          <p:cNvSpPr>
            <a:spLocks noChangeShapeType="1"/>
          </p:cNvSpPr>
          <p:nvPr/>
        </p:nvSpPr>
        <p:spPr bwMode="auto">
          <a:xfrm>
            <a:off x="4568825" y="2289175"/>
            <a:ext cx="0" cy="14446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 name="Line 22"/>
          <p:cNvSpPr>
            <a:spLocks noChangeShapeType="1"/>
          </p:cNvSpPr>
          <p:nvPr/>
        </p:nvSpPr>
        <p:spPr bwMode="auto">
          <a:xfrm>
            <a:off x="2781300" y="2578100"/>
            <a:ext cx="792163" cy="431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 name="AutoShape 23">
            <a:hlinkHover r:id="" action="ppaction://macro?name=changecolor"/>
          </p:cNvPr>
          <p:cNvSpPr>
            <a:spLocks noChangeArrowheads="1"/>
          </p:cNvSpPr>
          <p:nvPr/>
        </p:nvSpPr>
        <p:spPr bwMode="auto">
          <a:xfrm>
            <a:off x="622300" y="2001838"/>
            <a:ext cx="2159000" cy="1223962"/>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Interest expense and opportunity cost</a:t>
            </a:r>
          </a:p>
        </p:txBody>
      </p:sp>
      <p:sp>
        <p:nvSpPr>
          <p:cNvPr id="13" name="Oval 26"/>
          <p:cNvSpPr>
            <a:spLocks noChangeArrowheads="1"/>
          </p:cNvSpPr>
          <p:nvPr/>
        </p:nvSpPr>
        <p:spPr bwMode="auto">
          <a:xfrm>
            <a:off x="3200400" y="2454275"/>
            <a:ext cx="2763838" cy="2522538"/>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sz="2800" b="1" dirty="0">
                <a:latin typeface="Arial" pitchFamily="34" charset="0"/>
                <a:cs typeface="Arial" pitchFamily="34" charset="0"/>
              </a:rPr>
              <a:t>Total</a:t>
            </a:r>
          </a:p>
          <a:p>
            <a:r>
              <a:rPr lang="en-US" sz="2800" b="1" dirty="0">
                <a:latin typeface="Arial" pitchFamily="34" charset="0"/>
                <a:cs typeface="Arial" pitchFamily="34" charset="0"/>
              </a:rPr>
              <a:t>Inventory</a:t>
            </a:r>
          </a:p>
          <a:p>
            <a:r>
              <a:rPr lang="en-US" sz="2800" b="1" dirty="0">
                <a:latin typeface="Arial" pitchFamily="34" charset="0"/>
                <a:cs typeface="Arial" pitchFamily="34" charset="0"/>
              </a:rPr>
              <a:t>Cost</a:t>
            </a:r>
          </a:p>
        </p:txBody>
      </p:sp>
      <p:sp>
        <p:nvSpPr>
          <p:cNvPr id="14" name="AutoShape 28"/>
          <p:cNvSpPr>
            <a:spLocks noChangeArrowheads="1"/>
          </p:cNvSpPr>
          <p:nvPr/>
        </p:nvSpPr>
        <p:spPr bwMode="auto">
          <a:xfrm>
            <a:off x="6248400" y="1997075"/>
            <a:ext cx="2159000" cy="1223963"/>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Handling costs</a:t>
            </a:r>
          </a:p>
        </p:txBody>
      </p:sp>
      <p:sp>
        <p:nvSpPr>
          <p:cNvPr id="15" name="AutoShape 29"/>
          <p:cNvSpPr>
            <a:spLocks noChangeArrowheads="1"/>
          </p:cNvSpPr>
          <p:nvPr/>
        </p:nvSpPr>
        <p:spPr bwMode="auto">
          <a:xfrm>
            <a:off x="3492500" y="5181600"/>
            <a:ext cx="2159000" cy="1223963"/>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Cost of risks</a:t>
            </a:r>
          </a:p>
        </p:txBody>
      </p:sp>
    </p:spTree>
    <p:custDataLst>
      <p:tags r:id="rId1"/>
    </p:custDataLst>
    <p:extLst>
      <p:ext uri="{BB962C8B-B14F-4D97-AF65-F5344CB8AC3E}">
        <p14:creationId xmlns:p14="http://schemas.microsoft.com/office/powerpoint/2010/main" val="30202373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out)">
                                      <p:cBhvr>
                                        <p:cTn id="7" dur="500"/>
                                        <p:tgtEl>
                                          <p:spTgt spid="13"/>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500"/>
                                        <p:tgtEl>
                                          <p:spTgt spid="1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12"/>
                                        </p:tgtEl>
                                        <p:attrNameLst>
                                          <p:attrName>style.color</p:attrName>
                                        </p:attrNameLst>
                                      </p:cBhvr>
                                      <p:by>
                                        <p:hsl h="0" s="-70588" l="0"/>
                                      </p:by>
                                    </p:animClr>
                                    <p:animClr clrSpc="hsl" dir="cw">
                                      <p:cBhvr>
                                        <p:cTn id="20" dur="500" fill="hold"/>
                                        <p:tgtEl>
                                          <p:spTgt spid="12"/>
                                        </p:tgtEl>
                                        <p:attrNameLst>
                                          <p:attrName>fillcolor</p:attrName>
                                        </p:attrNameLst>
                                      </p:cBhvr>
                                      <p:by>
                                        <p:hsl h="0" s="-70588" l="0"/>
                                      </p:by>
                                    </p:animClr>
                                    <p:animClr clrSpc="hsl" dir="cw">
                                      <p:cBhvr>
                                        <p:cTn id="21" dur="500" fill="hold"/>
                                        <p:tgtEl>
                                          <p:spTgt spid="12"/>
                                        </p:tgtEl>
                                        <p:attrNameLst>
                                          <p:attrName>stroke.color</p:attrName>
                                        </p:attrNameLst>
                                      </p:cBhvr>
                                      <p:by>
                                        <p:hsl h="0" s="-70588" l="0"/>
                                      </p:by>
                                    </p:animClr>
                                    <p:set>
                                      <p:cBhvr>
                                        <p:cTn id="22" dur="500" fill="hold"/>
                                        <p:tgtEl>
                                          <p:spTgt spid="12"/>
                                        </p:tgtEl>
                                        <p:attrNameLst>
                                          <p:attrName>fill.type</p:attrName>
                                        </p:attrNameLst>
                                      </p:cBhvr>
                                      <p:to>
                                        <p:strVal val="solid"/>
                                      </p:to>
                                    </p:se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par>
                          <p:cTn id="26" fill="hold" nodeType="afterGroup">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9"/>
                                        </p:tgtEl>
                                        <p:attrNameLst>
                                          <p:attrName>style.color</p:attrName>
                                        </p:attrNameLst>
                                      </p:cBhvr>
                                      <p:by>
                                        <p:hsl h="0" s="-70588" l="0"/>
                                      </p:by>
                                    </p:animClr>
                                    <p:animClr clrSpc="hsl" dir="cw">
                                      <p:cBhvr>
                                        <p:cTn id="34" dur="500" fill="hold"/>
                                        <p:tgtEl>
                                          <p:spTgt spid="9"/>
                                        </p:tgtEl>
                                        <p:attrNameLst>
                                          <p:attrName>fillcolor</p:attrName>
                                        </p:attrNameLst>
                                      </p:cBhvr>
                                      <p:by>
                                        <p:hsl h="0" s="-70588" l="0"/>
                                      </p:by>
                                    </p:animClr>
                                    <p:animClr clrSpc="hsl" dir="cw">
                                      <p:cBhvr>
                                        <p:cTn id="35" dur="500" fill="hold"/>
                                        <p:tgtEl>
                                          <p:spTgt spid="9"/>
                                        </p:tgtEl>
                                        <p:attrNameLst>
                                          <p:attrName>stroke.color</p:attrName>
                                        </p:attrNameLst>
                                      </p:cBhvr>
                                      <p:by>
                                        <p:hsl h="0" s="-70588" l="0"/>
                                      </p:by>
                                    </p:animClr>
                                    <p:set>
                                      <p:cBhvr>
                                        <p:cTn id="36" dur="500" fill="hold"/>
                                        <p:tgtEl>
                                          <p:spTgt spid="9"/>
                                        </p:tgtEl>
                                        <p:attrNameLst>
                                          <p:attrName>fill.type</p:attrName>
                                        </p:attrNameLst>
                                      </p:cBhvr>
                                      <p:to>
                                        <p:strVal val="solid"/>
                                      </p:to>
                                    </p:set>
                                  </p:childTnLst>
                                </p:cTn>
                              </p:par>
                              <p:par>
                                <p:cTn id="37" presetID="22" presetClass="entr" presetSubtype="4"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00"/>
                                        <p:tgtEl>
                                          <p:spTgt spid="3"/>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5" presetClass="emph" presetSubtype="0" fill="hold" grpId="1" nodeType="clickEffect">
                                  <p:stCondLst>
                                    <p:cond delay="0"/>
                                  </p:stCondLst>
                                  <p:childTnLst>
                                    <p:animClr clrSpc="hsl" dir="cw">
                                      <p:cBhvr override="childStyle">
                                        <p:cTn id="47" dur="500" fill="hold"/>
                                        <p:tgtEl>
                                          <p:spTgt spid="14"/>
                                        </p:tgtEl>
                                        <p:attrNameLst>
                                          <p:attrName>style.color</p:attrName>
                                        </p:attrNameLst>
                                      </p:cBhvr>
                                      <p:by>
                                        <p:hsl h="0" s="-70588" l="0"/>
                                      </p:by>
                                    </p:animClr>
                                    <p:animClr clrSpc="hsl" dir="cw">
                                      <p:cBhvr>
                                        <p:cTn id="48" dur="500" fill="hold"/>
                                        <p:tgtEl>
                                          <p:spTgt spid="14"/>
                                        </p:tgtEl>
                                        <p:attrNameLst>
                                          <p:attrName>fillcolor</p:attrName>
                                        </p:attrNameLst>
                                      </p:cBhvr>
                                      <p:by>
                                        <p:hsl h="0" s="-70588" l="0"/>
                                      </p:by>
                                    </p:animClr>
                                    <p:animClr clrSpc="hsl" dir="cw">
                                      <p:cBhvr>
                                        <p:cTn id="49" dur="500" fill="hold"/>
                                        <p:tgtEl>
                                          <p:spTgt spid="14"/>
                                        </p:tgtEl>
                                        <p:attrNameLst>
                                          <p:attrName>stroke.color</p:attrName>
                                        </p:attrNameLst>
                                      </p:cBhvr>
                                      <p:by>
                                        <p:hsl h="0" s="-70588" l="0"/>
                                      </p:by>
                                    </p:animClr>
                                    <p:set>
                                      <p:cBhvr>
                                        <p:cTn id="50" dur="500" fill="hold"/>
                                        <p:tgtEl>
                                          <p:spTgt spid="14"/>
                                        </p:tgtEl>
                                        <p:attrNameLst>
                                          <p:attrName>fill.type</p:attrName>
                                        </p:attrNameLst>
                                      </p:cBhvr>
                                      <p:to>
                                        <p:strVal val="solid"/>
                                      </p:to>
                                    </p:set>
                                  </p:childTnLst>
                                </p:cTn>
                              </p:par>
                              <p:par>
                                <p:cTn id="51" presetID="22" presetClass="entr" presetSubtype="1"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up)">
                                      <p:cBhvr>
                                        <p:cTn id="53" dur="500"/>
                                        <p:tgtEl>
                                          <p:spTgt spid="8"/>
                                        </p:tgtEl>
                                      </p:cBhvr>
                                    </p:animEffect>
                                  </p:childTnLst>
                                </p:cTn>
                              </p:par>
                            </p:childTnLst>
                          </p:cTn>
                        </p:par>
                        <p:par>
                          <p:cTn id="54" fill="hold" nodeType="afterGroup">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left)">
                                      <p:cBhvr>
                                        <p:cTn id="57" dur="500"/>
                                        <p:tgtEl>
                                          <p:spTgt spid="7"/>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5" presetClass="emph" presetSubtype="0" fill="hold" grpId="1" nodeType="clickEffect">
                                  <p:stCondLst>
                                    <p:cond delay="0"/>
                                  </p:stCondLst>
                                  <p:childTnLst>
                                    <p:animClr clrSpc="hsl" dir="cw">
                                      <p:cBhvr override="childStyle">
                                        <p:cTn id="61" dur="500" fill="hold"/>
                                        <p:tgtEl>
                                          <p:spTgt spid="7"/>
                                        </p:tgtEl>
                                        <p:attrNameLst>
                                          <p:attrName>style.color</p:attrName>
                                        </p:attrNameLst>
                                      </p:cBhvr>
                                      <p:by>
                                        <p:hsl h="0" s="-70588" l="0"/>
                                      </p:by>
                                    </p:animClr>
                                    <p:animClr clrSpc="hsl" dir="cw">
                                      <p:cBhvr>
                                        <p:cTn id="62" dur="500" fill="hold"/>
                                        <p:tgtEl>
                                          <p:spTgt spid="7"/>
                                        </p:tgtEl>
                                        <p:attrNameLst>
                                          <p:attrName>fillcolor</p:attrName>
                                        </p:attrNameLst>
                                      </p:cBhvr>
                                      <p:by>
                                        <p:hsl h="0" s="-70588" l="0"/>
                                      </p:by>
                                    </p:animClr>
                                    <p:animClr clrSpc="hsl" dir="cw">
                                      <p:cBhvr>
                                        <p:cTn id="63" dur="500" fill="hold"/>
                                        <p:tgtEl>
                                          <p:spTgt spid="7"/>
                                        </p:tgtEl>
                                        <p:attrNameLst>
                                          <p:attrName>stroke.color</p:attrName>
                                        </p:attrNameLst>
                                      </p:cBhvr>
                                      <p:by>
                                        <p:hsl h="0" s="-70588" l="0"/>
                                      </p:by>
                                    </p:animClr>
                                    <p:set>
                                      <p:cBhvr>
                                        <p:cTn id="64" dur="500" fill="hold"/>
                                        <p:tgtEl>
                                          <p:spTgt spid="7"/>
                                        </p:tgtEl>
                                        <p:attrNameLst>
                                          <p:attrName>fill.type</p:attrName>
                                        </p:attrNameLst>
                                      </p:cBhvr>
                                      <p:to>
                                        <p:strVal val="solid"/>
                                      </p:to>
                                    </p:set>
                                  </p:childTnLst>
                                </p:cTn>
                              </p:par>
                              <p:par>
                                <p:cTn id="65" presetID="22" presetClass="entr" presetSubtype="1" fill="hold" grpId="0" nodeType="with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wipe(up)">
                                      <p:cBhvr>
                                        <p:cTn id="67" dur="500"/>
                                        <p:tgtEl>
                                          <p:spTgt spid="6"/>
                                        </p:tgtEl>
                                      </p:cBhvr>
                                    </p:animEffect>
                                  </p:childTnLst>
                                </p:cTn>
                              </p:par>
                            </p:childTnLst>
                          </p:cTn>
                        </p:par>
                        <p:par>
                          <p:cTn id="68" fill="hold" nodeType="afterGroup">
                            <p:stCondLst>
                              <p:cond delay="500"/>
                            </p:stCondLst>
                            <p:childTnLst>
                              <p:par>
                                <p:cTn id="69" presetID="22" presetClass="entr" presetSubtype="1"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up)">
                                      <p:cBhvr>
                                        <p:cTn id="71" dur="500"/>
                                        <p:tgtEl>
                                          <p:spTgt spid="15"/>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5" presetClass="emph" presetSubtype="0" fill="hold" grpId="1" nodeType="clickEffect">
                                  <p:stCondLst>
                                    <p:cond delay="0"/>
                                  </p:stCondLst>
                                  <p:childTnLst>
                                    <p:animClr clrSpc="hsl" dir="cw">
                                      <p:cBhvr override="childStyle">
                                        <p:cTn id="75" dur="500" fill="hold"/>
                                        <p:tgtEl>
                                          <p:spTgt spid="15"/>
                                        </p:tgtEl>
                                        <p:attrNameLst>
                                          <p:attrName>style.color</p:attrName>
                                        </p:attrNameLst>
                                      </p:cBhvr>
                                      <p:by>
                                        <p:hsl h="0" s="-70588" l="0"/>
                                      </p:by>
                                    </p:animClr>
                                    <p:animClr clrSpc="hsl" dir="cw">
                                      <p:cBhvr>
                                        <p:cTn id="76" dur="500" fill="hold"/>
                                        <p:tgtEl>
                                          <p:spTgt spid="15"/>
                                        </p:tgtEl>
                                        <p:attrNameLst>
                                          <p:attrName>fillcolor</p:attrName>
                                        </p:attrNameLst>
                                      </p:cBhvr>
                                      <p:by>
                                        <p:hsl h="0" s="-70588" l="0"/>
                                      </p:by>
                                    </p:animClr>
                                    <p:animClr clrSpc="hsl" dir="cw">
                                      <p:cBhvr>
                                        <p:cTn id="77" dur="500" fill="hold"/>
                                        <p:tgtEl>
                                          <p:spTgt spid="15"/>
                                        </p:tgtEl>
                                        <p:attrNameLst>
                                          <p:attrName>stroke.color</p:attrName>
                                        </p:attrNameLst>
                                      </p:cBhvr>
                                      <p:by>
                                        <p:hsl h="0" s="-70588" l="0"/>
                                      </p:by>
                                    </p:animClr>
                                    <p:set>
                                      <p:cBhvr>
                                        <p:cTn id="78" dur="500" fill="hold"/>
                                        <p:tgtEl>
                                          <p:spTgt spid="15"/>
                                        </p:tgtEl>
                                        <p:attrNameLst>
                                          <p:attrName>fill.type</p:attrName>
                                        </p:attrNameLst>
                                      </p:cBhvr>
                                      <p:to>
                                        <p:strVal val="solid"/>
                                      </p:to>
                                    </p:set>
                                  </p:childTnLst>
                                </p:cTn>
                              </p:par>
                              <p:par>
                                <p:cTn id="79" presetID="22" presetClass="entr" presetSubtype="1"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up)">
                                      <p:cBhvr>
                                        <p:cTn id="81" dur="500"/>
                                        <p:tgtEl>
                                          <p:spTgt spid="5"/>
                                        </p:tgtEl>
                                      </p:cBhvr>
                                    </p:animEffect>
                                  </p:childTnLst>
                                </p:cTn>
                              </p:par>
                            </p:childTnLst>
                          </p:cTn>
                        </p:par>
                        <p:par>
                          <p:cTn id="82" fill="hold" nodeType="afterGroup">
                            <p:stCondLst>
                              <p:cond delay="500"/>
                            </p:stCondLst>
                            <p:childTnLst>
                              <p:par>
                                <p:cTn id="83" presetID="22" presetClass="entr" presetSubtype="2" fill="hold" grpId="0" nodeType="after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wipe(right)">
                                      <p:cBhvr>
                                        <p:cTn id="8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7" grpId="1" animBg="1"/>
      <p:bldP spid="8" grpId="0" animBg="1"/>
      <p:bldP spid="9" grpId="0" animBg="1"/>
      <p:bldP spid="9" grpId="1" animBg="1"/>
      <p:bldP spid="10" grpId="0" animBg="1"/>
      <p:bldP spid="11" grpId="0" animBg="1"/>
      <p:bldP spid="12" grpId="0" animBg="1"/>
      <p:bldP spid="12" grpId="1" animBg="1"/>
      <p:bldP spid="13" grpId="0" animBg="1" autoUpdateAnimBg="0"/>
      <p:bldP spid="14" grpId="0" animBg="1"/>
      <p:bldP spid="14" grpId="1" animBg="1"/>
      <p:bldP spid="15" grpId="0" animBg="1"/>
      <p:bldP spid="15" grpId="1"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0"/>
            <a:ext cx="8229600" cy="1398587"/>
          </a:xfrm>
        </p:spPr>
        <p:txBody>
          <a:bodyPr>
            <a:normAutofit fontScale="90000"/>
          </a:bodyPr>
          <a:lstStyle/>
          <a:p>
            <a:r>
              <a:rPr lang="en-US" dirty="0"/>
              <a:t>Specialized Storing Facilities May Be Required (Exhibit 11-7)</a:t>
            </a:r>
          </a:p>
        </p:txBody>
      </p:sp>
      <p:graphicFrame>
        <p:nvGraphicFramePr>
          <p:cNvPr id="3" name="Group 116"/>
          <p:cNvGraphicFramePr>
            <a:graphicFrameLocks noGrp="1"/>
          </p:cNvGraphicFramePr>
          <p:nvPr>
            <p:ph idx="4294967295"/>
            <p:extLst>
              <p:ext uri="{D42A27DB-BD31-4B8C-83A1-F6EECF244321}">
                <p14:modId xmlns:p14="http://schemas.microsoft.com/office/powerpoint/2010/main" val="581170408"/>
              </p:ext>
            </p:extLst>
          </p:nvPr>
        </p:nvGraphicFramePr>
        <p:xfrm>
          <a:off x="228600" y="1447800"/>
          <a:ext cx="7924800" cy="4938041"/>
        </p:xfrm>
        <a:graphic>
          <a:graphicData uri="http://schemas.openxmlformats.org/drawingml/2006/table">
            <a:tbl>
              <a:tblPr/>
              <a:tblGrid>
                <a:gridCol w="2494844">
                  <a:extLst>
                    <a:ext uri="{9D8B030D-6E8A-4147-A177-3AD203B41FA5}">
                      <a16:colId xmlns:a16="http://schemas.microsoft.com/office/drawing/2014/main" val="20000"/>
                    </a:ext>
                  </a:extLst>
                </a:gridCol>
                <a:gridCol w="2641600">
                  <a:extLst>
                    <a:ext uri="{9D8B030D-6E8A-4147-A177-3AD203B41FA5}">
                      <a16:colId xmlns:a16="http://schemas.microsoft.com/office/drawing/2014/main" val="20001"/>
                    </a:ext>
                  </a:extLst>
                </a:gridCol>
                <a:gridCol w="2788356">
                  <a:extLst>
                    <a:ext uri="{9D8B030D-6E8A-4147-A177-3AD203B41FA5}">
                      <a16:colId xmlns:a16="http://schemas.microsoft.com/office/drawing/2014/main" val="20002"/>
                    </a:ext>
                  </a:extLst>
                </a:gridCol>
              </a:tblGrid>
              <a:tr h="533430">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endParaRPr kumimoji="0" lang="en-US" sz="2000" b="1" i="0" u="none" strike="noStrike" cap="none" normalizeH="0" baseline="0" dirty="0">
                        <a:ln>
                          <a:noFill/>
                        </a:ln>
                        <a:solidFill>
                          <a:schemeClr val="bg1"/>
                        </a:solidFill>
                        <a:effectLst/>
                        <a:latin typeface="Arial" charset="0"/>
                        <a:cs typeface="Arial" charset="0"/>
                      </a:endParaRPr>
                    </a:p>
                  </a:txBody>
                  <a:tcPr marT="45723" marB="45723" horzOverflow="overflow">
                    <a:lnL cap="flat">
                      <a:noFill/>
                    </a:lnL>
                    <a:lnR>
                      <a:noFill/>
                    </a:lnR>
                    <a:lnT cap="flat">
                      <a:noFill/>
                    </a:lnT>
                    <a:lnB>
                      <a:noFill/>
                    </a:lnB>
                    <a:lnTlToBr>
                      <a:noFill/>
                    </a:lnTlToBr>
                    <a:lnBlToTr>
                      <a:noFill/>
                    </a:lnBlToTr>
                    <a:solidFill>
                      <a:schemeClr val="accent2"/>
                    </a:solidFill>
                  </a:tcPr>
                </a:tc>
                <a:tc gridSpan="2">
                  <a:txBody>
                    <a:bodyPr/>
                    <a:lstStyle/>
                    <a:p>
                      <a:pPr marL="0" marR="0" lvl="0" indent="0" algn="ctr"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Type of Warehouse</a:t>
                      </a:r>
                    </a:p>
                  </a:txBody>
                  <a:tcPr marT="45723" marB="45723"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tc hMerge="1">
                  <a:txBody>
                    <a:bodyPr/>
                    <a:lstStyle/>
                    <a:p>
                      <a:endParaRPr lang="en-US"/>
                    </a:p>
                  </a:txBody>
                  <a:tcPr/>
                </a:tc>
                <a:extLst>
                  <a:ext uri="{0D108BD9-81ED-4DB2-BD59-A6C34878D82A}">
                    <a16:rowId xmlns:a16="http://schemas.microsoft.com/office/drawing/2014/main" val="10000"/>
                  </a:ext>
                </a:extLst>
              </a:tr>
              <a:tr h="457230">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Characteristics</a:t>
                      </a:r>
                    </a:p>
                  </a:txBody>
                  <a:tcPr marT="45723" marB="45723" horzOverflow="overflow">
                    <a:lnL cap="flat">
                      <a:noFill/>
                    </a:lnL>
                    <a:lnR>
                      <a:noFill/>
                    </a:lnR>
                    <a:lnT>
                      <a:noFill/>
                    </a:lnT>
                    <a:lnB>
                      <a:noFill/>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Private</a:t>
                      </a:r>
                    </a:p>
                  </a:txBody>
                  <a:tcPr marT="45723" marB="45723"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Public</a:t>
                      </a:r>
                    </a:p>
                  </a:txBody>
                  <a:tcPr marT="45723" marB="45723"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accent2"/>
                    </a:solidFill>
                  </a:tcPr>
                </a:tc>
                <a:extLst>
                  <a:ext uri="{0D108BD9-81ED-4DB2-BD59-A6C34878D82A}">
                    <a16:rowId xmlns:a16="http://schemas.microsoft.com/office/drawing/2014/main" val="10001"/>
                  </a:ext>
                </a:extLst>
              </a:tr>
              <a:tr h="533435">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Fixed investment</a:t>
                      </a:r>
                    </a:p>
                  </a:txBody>
                  <a:tcPr marT="45723" marB="45723" horzOverflow="overflow">
                    <a:lnL cap="flat">
                      <a:noFill/>
                    </a:lnL>
                    <a:lnR>
                      <a:noFill/>
                    </a:lnR>
                    <a:lnT>
                      <a:noFill/>
                    </a:lnT>
                    <a:lnB>
                      <a:noFill/>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Very high</a:t>
                      </a:r>
                    </a:p>
                  </a:txBody>
                  <a:tcPr marT="45723" marB="45723" horzOverflow="overflow">
                    <a:lnL>
                      <a:noFill/>
                    </a:lnL>
                    <a:lnR>
                      <a:noFill/>
                    </a:lnR>
                    <a:lnT>
                      <a:noFill/>
                    </a:lnT>
                    <a:lnB>
                      <a:noFill/>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No fixed investment</a:t>
                      </a:r>
                    </a:p>
                  </a:txBody>
                  <a:tcPr marT="45723" marB="45723" horzOverflow="overflow">
                    <a:lnL>
                      <a:noFill/>
                    </a:lnL>
                    <a:lnR cap="flat">
                      <a:noFill/>
                    </a:lnR>
                    <a:lnT>
                      <a:noFill/>
                    </a:lnT>
                    <a:lnB>
                      <a:noFill/>
                    </a:lnB>
                    <a:lnTlToBr>
                      <a:noFill/>
                    </a:lnTlToBr>
                    <a:lnBlToTr>
                      <a:noFill/>
                    </a:lnBlToTr>
                    <a:solidFill>
                      <a:schemeClr val="accent1"/>
                    </a:solidFill>
                  </a:tcPr>
                </a:tc>
                <a:extLst>
                  <a:ext uri="{0D108BD9-81ED-4DB2-BD59-A6C34878D82A}">
                    <a16:rowId xmlns:a16="http://schemas.microsoft.com/office/drawing/2014/main" val="10002"/>
                  </a:ext>
                </a:extLst>
              </a:tr>
              <a:tr h="1005907">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Unit cost</a:t>
                      </a:r>
                    </a:p>
                  </a:txBody>
                  <a:tcPr marT="45723" marB="45723" horzOverflow="overflow">
                    <a:lnL cap="flat">
                      <a:noFill/>
                    </a:lnL>
                    <a:lnR>
                      <a:noFill/>
                    </a:lnR>
                    <a:lnT>
                      <a:noFill/>
                    </a:lnT>
                    <a:lnB>
                      <a:noFill/>
                    </a:lnB>
                    <a:lnTlToBr>
                      <a:noFill/>
                    </a:lnTlToBr>
                    <a:lnBlToTr>
                      <a:noFill/>
                    </a:lnBlToTr>
                    <a:solidFill>
                      <a:schemeClr val="accent5"/>
                    </a:solidFill>
                  </a:tcPr>
                </a:tc>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High if volume is low Very low if volume is very high</a:t>
                      </a:r>
                    </a:p>
                  </a:txBody>
                  <a:tcPr marT="45723" marB="45723" horzOverflow="overflow">
                    <a:lnL>
                      <a:noFill/>
                    </a:lnL>
                    <a:lnR>
                      <a:noFill/>
                    </a:lnR>
                    <a:lnT>
                      <a:noFill/>
                    </a:lnT>
                    <a:lnB>
                      <a:noFill/>
                    </a:lnB>
                    <a:lnTlToBr>
                      <a:noFill/>
                    </a:lnTlToBr>
                    <a:lnBlToTr>
                      <a:noFill/>
                    </a:lnBlToTr>
                    <a:solidFill>
                      <a:schemeClr val="accent5"/>
                    </a:solidFill>
                  </a:tcPr>
                </a:tc>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Low: charges are made only for space needed</a:t>
                      </a:r>
                    </a:p>
                  </a:txBody>
                  <a:tcPr marT="45723" marB="45723" horzOverflow="overflow">
                    <a:lnL>
                      <a:noFill/>
                    </a:lnL>
                    <a:lnR cap="flat">
                      <a:noFill/>
                    </a:lnR>
                    <a:lnT>
                      <a:noFill/>
                    </a:lnT>
                    <a:lnB>
                      <a:noFill/>
                    </a:lnB>
                    <a:lnTlToBr>
                      <a:noFill/>
                    </a:lnTlToBr>
                    <a:lnBlToTr>
                      <a:noFill/>
                    </a:lnBlToTr>
                    <a:solidFill>
                      <a:schemeClr val="accent5"/>
                    </a:solidFill>
                  </a:tcPr>
                </a:tc>
                <a:extLst>
                  <a:ext uri="{0D108BD9-81ED-4DB2-BD59-A6C34878D82A}">
                    <a16:rowId xmlns:a16="http://schemas.microsoft.com/office/drawing/2014/main" val="10003"/>
                  </a:ext>
                </a:extLst>
              </a:tr>
              <a:tr h="647743">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Control</a:t>
                      </a:r>
                    </a:p>
                  </a:txBody>
                  <a:tcPr marT="45723" marB="45723" horzOverflow="overflow">
                    <a:lnL cap="flat">
                      <a:noFill/>
                    </a:lnL>
                    <a:lnR>
                      <a:noFill/>
                    </a:lnR>
                    <a:lnT>
                      <a:noFill/>
                    </a:lnT>
                    <a:lnB>
                      <a:noFill/>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High</a:t>
                      </a:r>
                    </a:p>
                  </a:txBody>
                  <a:tcPr marT="45723" marB="45723" horzOverflow="overflow">
                    <a:lnL>
                      <a:noFill/>
                    </a:lnL>
                    <a:lnR>
                      <a:noFill/>
                    </a:lnR>
                    <a:lnT>
                      <a:noFill/>
                    </a:lnT>
                    <a:lnB>
                      <a:noFill/>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Low managerial control</a:t>
                      </a:r>
                    </a:p>
                  </a:txBody>
                  <a:tcPr marT="45723" marB="45723" horzOverflow="overflow">
                    <a:lnL>
                      <a:noFill/>
                    </a:lnL>
                    <a:lnR cap="flat">
                      <a:noFill/>
                    </a:lnR>
                    <a:lnT>
                      <a:noFill/>
                    </a:lnT>
                    <a:lnB>
                      <a:noFill/>
                    </a:lnB>
                    <a:lnTlToBr>
                      <a:noFill/>
                    </a:lnTlToBr>
                    <a:lnBlToTr>
                      <a:noFill/>
                    </a:lnBlToTr>
                    <a:solidFill>
                      <a:schemeClr val="accent1"/>
                    </a:solidFill>
                  </a:tcPr>
                </a:tc>
                <a:extLst>
                  <a:ext uri="{0D108BD9-81ED-4DB2-BD59-A6C34878D82A}">
                    <a16:rowId xmlns:a16="http://schemas.microsoft.com/office/drawing/2014/main" val="10004"/>
                  </a:ext>
                </a:extLst>
              </a:tr>
              <a:tr h="701086">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Adequacy for product line</a:t>
                      </a:r>
                    </a:p>
                  </a:txBody>
                  <a:tcPr marT="45723" marB="45723" horzOverflow="overflow">
                    <a:lnL cap="flat">
                      <a:noFill/>
                    </a:lnL>
                    <a:lnR>
                      <a:noFill/>
                    </a:lnR>
                    <a:lnT>
                      <a:noFill/>
                    </a:lnT>
                    <a:lnB>
                      <a:noFill/>
                    </a:lnB>
                    <a:lnTlToBr>
                      <a:noFill/>
                    </a:lnTlToBr>
                    <a:lnBlToTr>
                      <a:noFill/>
                    </a:lnBlToTr>
                    <a:solidFill>
                      <a:schemeClr val="accent5"/>
                    </a:solidFill>
                  </a:tcPr>
                </a:tc>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Highly adequate</a:t>
                      </a:r>
                    </a:p>
                  </a:txBody>
                  <a:tcPr marT="45723" marB="45723" horzOverflow="overflow">
                    <a:lnL>
                      <a:noFill/>
                    </a:lnL>
                    <a:lnR>
                      <a:noFill/>
                    </a:lnR>
                    <a:lnT>
                      <a:noFill/>
                    </a:lnT>
                    <a:lnB>
                      <a:noFill/>
                    </a:lnB>
                    <a:lnTlToBr>
                      <a:noFill/>
                    </a:lnTlToBr>
                    <a:lnBlToTr>
                      <a:noFill/>
                    </a:lnBlToTr>
                    <a:solidFill>
                      <a:schemeClr val="accent5"/>
                    </a:solidFill>
                  </a:tcPr>
                </a:tc>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May not be convenient</a:t>
                      </a:r>
                    </a:p>
                  </a:txBody>
                  <a:tcPr marT="45723" marB="45723" horzOverflow="overflow">
                    <a:lnL>
                      <a:noFill/>
                    </a:lnL>
                    <a:lnR cap="flat">
                      <a:noFill/>
                    </a:lnR>
                    <a:lnT>
                      <a:noFill/>
                    </a:lnT>
                    <a:lnB>
                      <a:noFill/>
                    </a:lnB>
                    <a:lnTlToBr>
                      <a:noFill/>
                    </a:lnTlToBr>
                    <a:lnBlToTr>
                      <a:noFill/>
                    </a:lnBlToTr>
                    <a:solidFill>
                      <a:schemeClr val="accent5"/>
                    </a:solidFill>
                  </a:tcPr>
                </a:tc>
                <a:extLst>
                  <a:ext uri="{0D108BD9-81ED-4DB2-BD59-A6C34878D82A}">
                    <a16:rowId xmlns:a16="http://schemas.microsoft.com/office/drawing/2014/main" val="10005"/>
                  </a:ext>
                </a:extLst>
              </a:tr>
              <a:tr h="1005907">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Flexibility</a:t>
                      </a:r>
                    </a:p>
                  </a:txBody>
                  <a:tcPr marT="45723" marB="45723" horzOverflow="overflow">
                    <a:lnL cap="flat">
                      <a:noFill/>
                    </a:lnL>
                    <a:lnR>
                      <a:noFill/>
                    </a:lnR>
                    <a:lnT>
                      <a:noFill/>
                    </a:lnT>
                    <a:lnB cap="flat">
                      <a:noFill/>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Low: fixed costs have already been committed</a:t>
                      </a:r>
                    </a:p>
                  </a:txBody>
                  <a:tcPr marT="45723" marB="45723" horzOverflow="overflow">
                    <a:lnL>
                      <a:noFill/>
                    </a:lnL>
                    <a:lnR>
                      <a:noFill/>
                    </a:lnR>
                    <a:lnT>
                      <a:noFill/>
                    </a:lnT>
                    <a:lnB cap="flat">
                      <a:noFill/>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20000"/>
                        </a:spcBef>
                        <a:spcAft>
                          <a:spcPct val="0"/>
                        </a:spcAft>
                        <a:buClr>
                          <a:srgbClr val="0070C0"/>
                        </a:buClr>
                        <a:buSzTx/>
                        <a:buFontTx/>
                        <a:buNone/>
                        <a:tabLst/>
                      </a:pPr>
                      <a:r>
                        <a:rPr kumimoji="0" lang="en-US" sz="2000" b="1" i="0" u="none" strike="noStrike" cap="none" normalizeH="0" baseline="0" dirty="0">
                          <a:ln>
                            <a:noFill/>
                          </a:ln>
                          <a:solidFill>
                            <a:schemeClr val="tx1"/>
                          </a:solidFill>
                          <a:effectLst/>
                          <a:latin typeface="Arial" charset="0"/>
                          <a:cs typeface="Arial" charset="0"/>
                        </a:rPr>
                        <a:t>High: easy to end arrangement</a:t>
                      </a:r>
                    </a:p>
                  </a:txBody>
                  <a:tcPr marT="45723" marB="45723" horzOverflow="overflow">
                    <a:lnL>
                      <a:noFill/>
                    </a:lnL>
                    <a:lnR cap="flat">
                      <a:noFill/>
                    </a:lnR>
                    <a:lnT>
                      <a:noFill/>
                    </a:lnT>
                    <a:lnB cap="flat">
                      <a:noFill/>
                    </a:lnB>
                    <a:lnTlToBr>
                      <a:noFill/>
                    </a:lnTlToBr>
                    <a:lnBlToTr>
                      <a:noFill/>
                    </a:lnBlToTr>
                    <a:solidFill>
                      <a:schemeClr val="accent1"/>
                    </a:solidFill>
                  </a:tcPr>
                </a:tc>
                <a:extLst>
                  <a:ext uri="{0D108BD9-81ED-4DB2-BD59-A6C34878D82A}">
                    <a16:rowId xmlns:a16="http://schemas.microsoft.com/office/drawing/2014/main" val="10006"/>
                  </a:ext>
                </a:extLst>
              </a:tr>
            </a:tbl>
          </a:graphicData>
        </a:graphic>
      </p:graphicFrame>
    </p:spTree>
    <p:custDataLst>
      <p:tags r:id="rId1"/>
    </p:custDataLst>
    <p:extLst>
      <p:ext uri="{BB962C8B-B14F-4D97-AF65-F5344CB8AC3E}">
        <p14:creationId xmlns:p14="http://schemas.microsoft.com/office/powerpoint/2010/main" val="201240691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US" dirty="0"/>
              <a:t>Distribution Center</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951577397"/>
      </p:ext>
    </p:extLst>
  </p:cSld>
  <p:clrMapOvr>
    <a:masterClrMapping/>
  </p:clrMapOvr>
  <p:transition>
    <p:pull dir="ru"/>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dirty="0"/>
              <a:t>Key Terms</a:t>
            </a:r>
          </a:p>
        </p:txBody>
      </p:sp>
      <p:sp>
        <p:nvSpPr>
          <p:cNvPr id="122883" name="Rectangle 3"/>
          <p:cNvSpPr>
            <a:spLocks noGrp="1" noChangeArrowheads="1"/>
          </p:cNvSpPr>
          <p:nvPr>
            <p:ph sz="half" idx="1"/>
          </p:nvPr>
        </p:nvSpPr>
        <p:spPr/>
        <p:txBody>
          <a:bodyPr>
            <a:normAutofit lnSpcReduction="10000"/>
          </a:bodyPr>
          <a:lstStyle/>
          <a:p>
            <a:pPr marL="514350" indent="-514350">
              <a:buClr>
                <a:srgbClr val="FFC000"/>
              </a:buClr>
              <a:buFont typeface="+mj-lt"/>
              <a:buAutoNum type="arabicPeriod"/>
            </a:pPr>
            <a:r>
              <a:rPr lang="en-US" dirty="0">
                <a:solidFill>
                  <a:schemeClr val="tx1"/>
                </a:solidFill>
              </a:rPr>
              <a:t>logistics</a:t>
            </a:r>
          </a:p>
          <a:p>
            <a:pPr marL="514350" indent="-514350">
              <a:buClr>
                <a:srgbClr val="FFC000"/>
              </a:buClr>
              <a:buFont typeface="+mj-lt"/>
              <a:buAutoNum type="arabicPeriod"/>
            </a:pPr>
            <a:r>
              <a:rPr lang="en-US" dirty="0">
                <a:solidFill>
                  <a:schemeClr val="tx1"/>
                </a:solidFill>
              </a:rPr>
              <a:t>physical distribution (PD) </a:t>
            </a:r>
          </a:p>
          <a:p>
            <a:pPr marL="514350" indent="-514350">
              <a:buClr>
                <a:srgbClr val="FFC000"/>
              </a:buClr>
              <a:buFont typeface="+mj-lt"/>
              <a:buAutoNum type="arabicPeriod"/>
            </a:pPr>
            <a:r>
              <a:rPr lang="en-US" dirty="0">
                <a:solidFill>
                  <a:schemeClr val="tx1"/>
                </a:solidFill>
              </a:rPr>
              <a:t>customer service level</a:t>
            </a:r>
          </a:p>
          <a:p>
            <a:pPr marL="514350" indent="-514350">
              <a:buClr>
                <a:srgbClr val="FFC000"/>
              </a:buClr>
              <a:buFont typeface="+mj-lt"/>
              <a:buAutoNum type="arabicPeriod"/>
            </a:pPr>
            <a:r>
              <a:rPr lang="en-US" dirty="0">
                <a:solidFill>
                  <a:schemeClr val="tx1"/>
                </a:solidFill>
              </a:rPr>
              <a:t>physical distribution concept</a:t>
            </a:r>
          </a:p>
          <a:p>
            <a:pPr marL="514350" indent="-514350">
              <a:buClr>
                <a:srgbClr val="FFC000"/>
              </a:buClr>
              <a:buFont typeface="+mj-lt"/>
              <a:buAutoNum type="arabicPeriod"/>
            </a:pPr>
            <a:r>
              <a:rPr lang="en-US" dirty="0">
                <a:solidFill>
                  <a:schemeClr val="tx1"/>
                </a:solidFill>
              </a:rPr>
              <a:t>total cost approach</a:t>
            </a:r>
          </a:p>
          <a:p>
            <a:pPr marL="514350" indent="-514350">
              <a:buClr>
                <a:srgbClr val="FFC000"/>
              </a:buClr>
              <a:buFont typeface="+mj-lt"/>
              <a:buAutoNum type="arabicPeriod"/>
            </a:pPr>
            <a:r>
              <a:rPr lang="en-US" dirty="0">
                <a:solidFill>
                  <a:schemeClr val="tx1"/>
                </a:solidFill>
              </a:rPr>
              <a:t>supply chain </a:t>
            </a:r>
          </a:p>
          <a:p>
            <a:pPr marL="514350" indent="-514350">
              <a:buClr>
                <a:srgbClr val="FFC000"/>
              </a:buClr>
              <a:buFont typeface="+mj-lt"/>
              <a:buAutoNum type="arabicPeriod"/>
            </a:pPr>
            <a:r>
              <a:rPr lang="en-US" dirty="0">
                <a:solidFill>
                  <a:schemeClr val="tx1"/>
                </a:solidFill>
              </a:rPr>
              <a:t>electronic data interchange (EDI)</a:t>
            </a:r>
          </a:p>
        </p:txBody>
      </p:sp>
      <p:sp>
        <p:nvSpPr>
          <p:cNvPr id="122884" name="Rectangle 4"/>
          <p:cNvSpPr>
            <a:spLocks noGrp="1" noChangeArrowheads="1"/>
          </p:cNvSpPr>
          <p:nvPr>
            <p:ph sz="half" idx="2"/>
          </p:nvPr>
        </p:nvSpPr>
        <p:spPr/>
        <p:txBody>
          <a:bodyPr>
            <a:normAutofit lnSpcReduction="10000"/>
          </a:bodyPr>
          <a:lstStyle/>
          <a:p>
            <a:pPr marL="514350" indent="-514350">
              <a:buClr>
                <a:srgbClr val="FFC000"/>
              </a:buClr>
              <a:buFont typeface="+mj-lt"/>
              <a:buAutoNum type="arabicPeriod" startAt="8"/>
            </a:pPr>
            <a:r>
              <a:rPr lang="en-US" dirty="0">
                <a:solidFill>
                  <a:schemeClr val="tx1"/>
                </a:solidFill>
              </a:rPr>
              <a:t>transporting</a:t>
            </a:r>
          </a:p>
          <a:p>
            <a:pPr marL="514350" indent="-514350">
              <a:buClr>
                <a:srgbClr val="FFC000"/>
              </a:buClr>
              <a:buFont typeface="+mj-lt"/>
              <a:buAutoNum type="arabicPeriod" startAt="8"/>
            </a:pPr>
            <a:r>
              <a:rPr lang="en-US" dirty="0">
                <a:solidFill>
                  <a:schemeClr val="tx1"/>
                </a:solidFill>
              </a:rPr>
              <a:t>containerization</a:t>
            </a:r>
          </a:p>
          <a:p>
            <a:pPr marL="514350" indent="-514350">
              <a:buClr>
                <a:srgbClr val="FFC000"/>
              </a:buClr>
              <a:buFont typeface="+mj-lt"/>
              <a:buAutoNum type="arabicPeriod" startAt="8"/>
            </a:pPr>
            <a:r>
              <a:rPr lang="en-US" dirty="0">
                <a:solidFill>
                  <a:schemeClr val="tx1"/>
                </a:solidFill>
              </a:rPr>
              <a:t>storing</a:t>
            </a:r>
          </a:p>
          <a:p>
            <a:pPr marL="514350" indent="-514350">
              <a:buClr>
                <a:srgbClr val="FFC000"/>
              </a:buClr>
              <a:buFont typeface="+mj-lt"/>
              <a:buAutoNum type="arabicPeriod" startAt="8"/>
            </a:pPr>
            <a:r>
              <a:rPr lang="en-US" dirty="0">
                <a:solidFill>
                  <a:schemeClr val="tx1"/>
                </a:solidFill>
              </a:rPr>
              <a:t>inventory</a:t>
            </a:r>
          </a:p>
          <a:p>
            <a:pPr marL="514350" indent="-514350">
              <a:buClr>
                <a:srgbClr val="FFC000"/>
              </a:buClr>
              <a:buFont typeface="+mj-lt"/>
              <a:buAutoNum type="arabicPeriod" startAt="8"/>
            </a:pPr>
            <a:r>
              <a:rPr lang="en-US" dirty="0">
                <a:solidFill>
                  <a:schemeClr val="tx1"/>
                </a:solidFill>
              </a:rPr>
              <a:t>private warehouses</a:t>
            </a:r>
          </a:p>
          <a:p>
            <a:pPr marL="514350" indent="-514350">
              <a:buClr>
                <a:srgbClr val="FFC000"/>
              </a:buClr>
              <a:buFont typeface="+mj-lt"/>
              <a:buAutoNum type="arabicPeriod" startAt="8"/>
            </a:pPr>
            <a:r>
              <a:rPr lang="en-US" dirty="0">
                <a:solidFill>
                  <a:schemeClr val="tx1"/>
                </a:solidFill>
              </a:rPr>
              <a:t>public warehouses</a:t>
            </a:r>
          </a:p>
          <a:p>
            <a:pPr marL="514350" indent="-514350">
              <a:buClr>
                <a:srgbClr val="FFC000"/>
              </a:buClr>
              <a:buFont typeface="+mj-lt"/>
              <a:buAutoNum type="arabicPeriod" startAt="8"/>
            </a:pPr>
            <a:r>
              <a:rPr lang="en-US" dirty="0">
                <a:solidFill>
                  <a:schemeClr val="tx1"/>
                </a:solidFill>
              </a:rPr>
              <a:t>distribution center</a:t>
            </a:r>
          </a:p>
          <a:p>
            <a:pPr marL="514350" indent="-514350">
              <a:buFont typeface="+mj-lt"/>
              <a:buAutoNum type="arabicPeriod" startAt="8"/>
            </a:pPr>
            <a:endParaRPr lang="en-US" dirty="0"/>
          </a:p>
        </p:txBody>
      </p:sp>
    </p:spTree>
    <p:custDataLst>
      <p:tags r:id="rId1"/>
    </p:custDataLst>
    <p:extLst>
      <p:ext uri="{BB962C8B-B14F-4D97-AF65-F5344CB8AC3E}">
        <p14:creationId xmlns:p14="http://schemas.microsoft.com/office/powerpoint/2010/main" val="10396311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up)">
                                      <p:cBhvr>
                                        <p:cTn id="7" dur="500"/>
                                        <p:tgtEl>
                                          <p:spTgt spid="12288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animEffect transition="in" filter="wipe(up)">
                                      <p:cBhvr>
                                        <p:cTn id="11" dur="500"/>
                                        <p:tgtEl>
                                          <p:spTgt spid="122883">
                                            <p:txEl>
                                              <p:pRg st="1" end="1"/>
                                            </p:txEl>
                                          </p:spTgt>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animEffect transition="in" filter="wipe(up)">
                                      <p:cBhvr>
                                        <p:cTn id="15" dur="500"/>
                                        <p:tgtEl>
                                          <p:spTgt spid="122883">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Effect transition="in" filter="wipe(up)">
                                      <p:cBhvr>
                                        <p:cTn id="19" dur="500"/>
                                        <p:tgtEl>
                                          <p:spTgt spid="122883">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wipe(up)">
                                      <p:cBhvr>
                                        <p:cTn id="23" dur="500"/>
                                        <p:tgtEl>
                                          <p:spTgt spid="122883">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animEffect transition="in" filter="wipe(up)">
                                      <p:cBhvr>
                                        <p:cTn id="27" dur="500"/>
                                        <p:tgtEl>
                                          <p:spTgt spid="122883">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6" end="6"/>
                                            </p:txEl>
                                          </p:spTgt>
                                        </p:tgtEl>
                                        <p:attrNameLst>
                                          <p:attrName>style.visibility</p:attrName>
                                        </p:attrNameLst>
                                      </p:cBhvr>
                                      <p:to>
                                        <p:strVal val="visible"/>
                                      </p:to>
                                    </p:set>
                                    <p:animEffect transition="in" filter="wipe(up)">
                                      <p:cBhvr>
                                        <p:cTn id="31" dur="500"/>
                                        <p:tgtEl>
                                          <p:spTgt spid="122883">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4">
                                            <p:txEl>
                                              <p:pRg st="0" end="0"/>
                                            </p:txEl>
                                          </p:spTgt>
                                        </p:tgtEl>
                                        <p:attrNameLst>
                                          <p:attrName>style.visibility</p:attrName>
                                        </p:attrNameLst>
                                      </p:cBhvr>
                                      <p:to>
                                        <p:strVal val="visible"/>
                                      </p:to>
                                    </p:set>
                                    <p:animEffect transition="in" filter="wipe(up)">
                                      <p:cBhvr>
                                        <p:cTn id="35" dur="500"/>
                                        <p:tgtEl>
                                          <p:spTgt spid="122884">
                                            <p:txEl>
                                              <p:pRg st="0" end="0"/>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22884">
                                            <p:txEl>
                                              <p:pRg st="1" end="1"/>
                                            </p:txEl>
                                          </p:spTgt>
                                        </p:tgtEl>
                                        <p:attrNameLst>
                                          <p:attrName>style.visibility</p:attrName>
                                        </p:attrNameLst>
                                      </p:cBhvr>
                                      <p:to>
                                        <p:strVal val="visible"/>
                                      </p:to>
                                    </p:set>
                                    <p:animEffect transition="in" filter="wipe(up)">
                                      <p:cBhvr>
                                        <p:cTn id="39" dur="500"/>
                                        <p:tgtEl>
                                          <p:spTgt spid="122884">
                                            <p:txEl>
                                              <p:pRg st="1" end="1"/>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22884">
                                            <p:txEl>
                                              <p:pRg st="2" end="2"/>
                                            </p:txEl>
                                          </p:spTgt>
                                        </p:tgtEl>
                                        <p:attrNameLst>
                                          <p:attrName>style.visibility</p:attrName>
                                        </p:attrNameLst>
                                      </p:cBhvr>
                                      <p:to>
                                        <p:strVal val="visible"/>
                                      </p:to>
                                    </p:set>
                                    <p:animEffect transition="in" filter="wipe(up)">
                                      <p:cBhvr>
                                        <p:cTn id="43" dur="500"/>
                                        <p:tgtEl>
                                          <p:spTgt spid="122884">
                                            <p:txEl>
                                              <p:pRg st="2" end="2"/>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22884">
                                            <p:txEl>
                                              <p:pRg st="3" end="3"/>
                                            </p:txEl>
                                          </p:spTgt>
                                        </p:tgtEl>
                                        <p:attrNameLst>
                                          <p:attrName>style.visibility</p:attrName>
                                        </p:attrNameLst>
                                      </p:cBhvr>
                                      <p:to>
                                        <p:strVal val="visible"/>
                                      </p:to>
                                    </p:set>
                                    <p:animEffect transition="in" filter="wipe(up)">
                                      <p:cBhvr>
                                        <p:cTn id="47" dur="500"/>
                                        <p:tgtEl>
                                          <p:spTgt spid="122884">
                                            <p:txEl>
                                              <p:pRg st="3" end="3"/>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22884">
                                            <p:txEl>
                                              <p:pRg st="4" end="4"/>
                                            </p:txEl>
                                          </p:spTgt>
                                        </p:tgtEl>
                                        <p:attrNameLst>
                                          <p:attrName>style.visibility</p:attrName>
                                        </p:attrNameLst>
                                      </p:cBhvr>
                                      <p:to>
                                        <p:strVal val="visible"/>
                                      </p:to>
                                    </p:set>
                                    <p:animEffect transition="in" filter="wipe(up)">
                                      <p:cBhvr>
                                        <p:cTn id="51" dur="500"/>
                                        <p:tgtEl>
                                          <p:spTgt spid="122884">
                                            <p:txEl>
                                              <p:pRg st="4" end="4"/>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22884">
                                            <p:txEl>
                                              <p:pRg st="5" end="5"/>
                                            </p:txEl>
                                          </p:spTgt>
                                        </p:tgtEl>
                                        <p:attrNameLst>
                                          <p:attrName>style.visibility</p:attrName>
                                        </p:attrNameLst>
                                      </p:cBhvr>
                                      <p:to>
                                        <p:strVal val="visible"/>
                                      </p:to>
                                    </p:set>
                                    <p:animEffect transition="in" filter="wipe(up)">
                                      <p:cBhvr>
                                        <p:cTn id="55" dur="500"/>
                                        <p:tgtEl>
                                          <p:spTgt spid="122884">
                                            <p:txEl>
                                              <p:pRg st="5" end="5"/>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22884">
                                            <p:txEl>
                                              <p:pRg st="6" end="6"/>
                                            </p:txEl>
                                          </p:spTgt>
                                        </p:tgtEl>
                                        <p:attrNameLst>
                                          <p:attrName>style.visibility</p:attrName>
                                        </p:attrNameLst>
                                      </p:cBhvr>
                                      <p:to>
                                        <p:strVal val="visible"/>
                                      </p:to>
                                    </p:set>
                                    <p:animEffect transition="in" filter="wipe(up)">
                                      <p:cBhvr>
                                        <p:cTn id="59" dur="500"/>
                                        <p:tgtEl>
                                          <p:spTgt spid="12288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4572</TotalTime>
  <Words>4155</Words>
  <Application>Microsoft Office PowerPoint</Application>
  <PresentationFormat>On-screen Show (4:3)</PresentationFormat>
  <Paragraphs>438</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Century Gothic</vt:lpstr>
      <vt:lpstr>Wingdings</vt:lpstr>
      <vt:lpstr>Wingdings 2</vt:lpstr>
      <vt:lpstr>Verve</vt:lpstr>
      <vt:lpstr>Chapter 11</vt:lpstr>
      <vt:lpstr>At the end of this presentation, you should be able to:</vt:lpstr>
      <vt:lpstr>At the end of this presentation, you should be able to:</vt:lpstr>
      <vt:lpstr>Physical Distribution Gets It to Customers</vt:lpstr>
      <vt:lpstr>The Role of Logistics and Physical Distribution Customer Service in Marketing Strategy (Exhibit 11-1)</vt:lpstr>
      <vt:lpstr>Physical Distribution Customer Service</vt:lpstr>
      <vt:lpstr>Trade-Offs among Physical Distribution Costs, Customer Service Level, and Sales (Exhibit 11-2)</vt:lpstr>
      <vt:lpstr>Physical Distribution Concept Focuses on the Whole Distribution System (Exhibit 11-3)</vt:lpstr>
      <vt:lpstr>Physical Distribution Customer Service Level</vt:lpstr>
      <vt:lpstr>Checking Your Knowledge</vt:lpstr>
      <vt:lpstr>Coordinating Logistics Activities</vt:lpstr>
      <vt:lpstr>Supply chain may involve even more firms</vt:lpstr>
      <vt:lpstr>Better Information Helps Coordinate PD</vt:lpstr>
      <vt:lpstr>Ethical Issues May Arise</vt:lpstr>
      <vt:lpstr>Physical Distribution (PD) Concept</vt:lpstr>
      <vt:lpstr>Transporting Costs as a Percent of Selling Price for Different Products(Exhibit 11-4)</vt:lpstr>
      <vt:lpstr>Benefits and Limitations of Different Transport Modes (Exhibit 11-5)</vt:lpstr>
      <vt:lpstr>Checking Your Knowledge</vt:lpstr>
      <vt:lpstr>The Storing Function and Marketing Strategy</vt:lpstr>
      <vt:lpstr>Total Inventory Cost (Exhibit 11-6)</vt:lpstr>
      <vt:lpstr>Specialized Storing Facilities May Be Required (Exhibit 11-7)</vt:lpstr>
      <vt:lpstr>Distribution Center</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1151</cp:revision>
  <dcterms:created xsi:type="dcterms:W3CDTF">2010-05-28T04:39:50Z</dcterms:created>
  <dcterms:modified xsi:type="dcterms:W3CDTF">2018-02-22T13:41:55Z</dcterms:modified>
</cp:coreProperties>
</file>