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tags/tag5.xml" ContentType="application/vnd.openxmlformats-officedocument.presentationml.tags+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tags/tag9.xml" ContentType="application/vnd.openxmlformats-officedocument.presentationml.tags+xml"/>
  <Override PartName="/ppt/notesSlides/notesSlide10.xml" ContentType="application/vnd.openxmlformats-officedocument.presentationml.notesSlide+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notesSlides/notesSlide12.xml" ContentType="application/vnd.openxmlformats-officedocument.presentationml.notesSlide+xml"/>
  <Override PartName="/ppt/tags/tag12.xml" ContentType="application/vnd.openxmlformats-officedocument.presentationml.tags+xml"/>
  <Override PartName="/ppt/notesSlides/notesSlide13.xml" ContentType="application/vnd.openxmlformats-officedocument.presentationml.notesSlide+xml"/>
  <Override PartName="/ppt/tags/tag13.xml" ContentType="application/vnd.openxmlformats-officedocument.presentationml.tags+xml"/>
  <Override PartName="/ppt/notesSlides/notesSlide14.xml" ContentType="application/vnd.openxmlformats-officedocument.presentationml.notesSlide+xml"/>
  <Override PartName="/ppt/tags/tag14.xml" ContentType="application/vnd.openxmlformats-officedocument.presentationml.tags+xml"/>
  <Override PartName="/ppt/notesSlides/notesSlide15.xml" ContentType="application/vnd.openxmlformats-officedocument.presentationml.notesSlide+xml"/>
  <Override PartName="/ppt/tags/tag15.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6.xml" ContentType="application/vnd.openxmlformats-officedocument.presentationml.tags+xml"/>
  <Override PartName="/ppt/notesSlides/notesSlide18.xml" ContentType="application/vnd.openxmlformats-officedocument.presentationml.notesSlide+xml"/>
  <Override PartName="/ppt/tags/tag17.xml" ContentType="application/vnd.openxmlformats-officedocument.presentationml.tags+xml"/>
  <Override PartName="/ppt/notesSlides/notesSlide19.xml" ContentType="application/vnd.openxmlformats-officedocument.presentationml.notesSlide+xml"/>
  <Override PartName="/ppt/tags/tag18.xml" ContentType="application/vnd.openxmlformats-officedocument.presentationml.tag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19.xml" ContentType="application/vnd.openxmlformats-officedocument.presentationml.tags+xml"/>
  <Override PartName="/ppt/notesSlides/notesSlide22.xml" ContentType="application/vnd.openxmlformats-officedocument.presentationml.notesSlide+xml"/>
  <Override PartName="/ppt/tags/tag20.xml" ContentType="application/vnd.openxmlformats-officedocument.presentationml.tags+xml"/>
  <Override PartName="/ppt/notesSlides/notesSlide23.xml" ContentType="application/vnd.openxmlformats-officedocument.presentationml.notesSlide+xml"/>
  <Override PartName="/ppt/tags/tag21.xml" ContentType="application/vnd.openxmlformats-officedocument.presentationml.tags+xml"/>
  <Override PartName="/ppt/notesSlides/notesSlide24.xml" ContentType="application/vnd.openxmlformats-officedocument.presentationml.notesSlide+xml"/>
  <Override PartName="/ppt/tags/tag22.xml" ContentType="application/vnd.openxmlformats-officedocument.presentationml.tags+xml"/>
  <Override PartName="/ppt/notesSlides/notesSlide25.xml" ContentType="application/vnd.openxmlformats-officedocument.presentationml.notesSlide+xml"/>
  <Override PartName="/ppt/tags/tag23.xml" ContentType="application/vnd.openxmlformats-officedocument.presentationml.tags+xml"/>
  <Override PartName="/ppt/notesSlides/notesSlide26.xml" ContentType="application/vnd.openxmlformats-officedocument.presentationml.notesSlide+xml"/>
  <Override PartName="/ppt/tags/tag24.xml" ContentType="application/vnd.openxmlformats-officedocument.presentationml.tags+xml"/>
  <Override PartName="/ppt/notesSlides/notesSlide27.xml" ContentType="application/vnd.openxmlformats-officedocument.presentationml.notesSlide+xml"/>
  <Override PartName="/ppt/tags/tag25.xml" ContentType="application/vnd.openxmlformats-officedocument.presentationml.tags+xml"/>
  <Override PartName="/ppt/notesSlides/notesSlide28.xml" ContentType="application/vnd.openxmlformats-officedocument.presentationml.notesSlide+xml"/>
  <Override PartName="/ppt/tags/tag26.xml" ContentType="application/vnd.openxmlformats-officedocument.presentationml.tags+xml"/>
  <Override PartName="/ppt/notesSlides/notesSlide29.xml" ContentType="application/vnd.openxmlformats-officedocument.presentationml.notesSlide+xml"/>
  <Override PartName="/ppt/tags/tag27.xml" ContentType="application/vnd.openxmlformats-officedocument.presentationml.tags+xml"/>
  <Override PartName="/ppt/notesSlides/notesSlide30.xml" ContentType="application/vnd.openxmlformats-officedocument.presentationml.notesSlide+xml"/>
  <Override PartName="/ppt/tags/tag28.xml" ContentType="application/vnd.openxmlformats-officedocument.presentationml.tags+xml"/>
  <Override PartName="/ppt/notesSlides/notesSlide3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77" r:id="rId1"/>
  </p:sldMasterIdLst>
  <p:notesMasterIdLst>
    <p:notesMasterId r:id="rId33"/>
  </p:notesMasterIdLst>
  <p:handoutMasterIdLst>
    <p:handoutMasterId r:id="rId34"/>
  </p:handout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Lst>
  <p:sldSz cx="9144000" cy="6858000" type="screen4x3"/>
  <p:notesSz cx="6858000" cy="9144000"/>
  <p:defaultTextStyle>
    <a:defPPr>
      <a:defRPr lang="en-US"/>
    </a:defPPr>
    <a:lvl1pPr algn="ctr" rtl="0" fontAlgn="base">
      <a:spcBef>
        <a:spcPct val="0"/>
      </a:spcBef>
      <a:spcAft>
        <a:spcPct val="0"/>
      </a:spcAft>
      <a:defRPr sz="3600" kern="1200">
        <a:solidFill>
          <a:schemeClr val="tx1"/>
        </a:solidFill>
        <a:latin typeface="Arial" charset="0"/>
        <a:ea typeface="+mn-ea"/>
        <a:cs typeface="Arial" charset="0"/>
      </a:defRPr>
    </a:lvl1pPr>
    <a:lvl2pPr marL="457200" algn="ctr" rtl="0" fontAlgn="base">
      <a:spcBef>
        <a:spcPct val="0"/>
      </a:spcBef>
      <a:spcAft>
        <a:spcPct val="0"/>
      </a:spcAft>
      <a:defRPr sz="3600" kern="1200">
        <a:solidFill>
          <a:schemeClr val="tx1"/>
        </a:solidFill>
        <a:latin typeface="Arial" charset="0"/>
        <a:ea typeface="+mn-ea"/>
        <a:cs typeface="Arial" charset="0"/>
      </a:defRPr>
    </a:lvl2pPr>
    <a:lvl3pPr marL="914400" algn="ctr" rtl="0" fontAlgn="base">
      <a:spcBef>
        <a:spcPct val="0"/>
      </a:spcBef>
      <a:spcAft>
        <a:spcPct val="0"/>
      </a:spcAft>
      <a:defRPr sz="3600" kern="1200">
        <a:solidFill>
          <a:schemeClr val="tx1"/>
        </a:solidFill>
        <a:latin typeface="Arial" charset="0"/>
        <a:ea typeface="+mn-ea"/>
        <a:cs typeface="Arial" charset="0"/>
      </a:defRPr>
    </a:lvl3pPr>
    <a:lvl4pPr marL="1371600" algn="ctr" rtl="0" fontAlgn="base">
      <a:spcBef>
        <a:spcPct val="0"/>
      </a:spcBef>
      <a:spcAft>
        <a:spcPct val="0"/>
      </a:spcAft>
      <a:defRPr sz="3600" kern="1200">
        <a:solidFill>
          <a:schemeClr val="tx1"/>
        </a:solidFill>
        <a:latin typeface="Arial" charset="0"/>
        <a:ea typeface="+mn-ea"/>
        <a:cs typeface="Arial" charset="0"/>
      </a:defRPr>
    </a:lvl4pPr>
    <a:lvl5pPr marL="1828800" algn="ctr" rtl="0" fontAlgn="base">
      <a:spcBef>
        <a:spcPct val="0"/>
      </a:spcBef>
      <a:spcAft>
        <a:spcPct val="0"/>
      </a:spcAft>
      <a:defRPr sz="3600" kern="1200">
        <a:solidFill>
          <a:schemeClr val="tx1"/>
        </a:solidFill>
        <a:latin typeface="Arial" charset="0"/>
        <a:ea typeface="+mn-ea"/>
        <a:cs typeface="Arial" charset="0"/>
      </a:defRPr>
    </a:lvl5pPr>
    <a:lvl6pPr marL="2286000" algn="l" defTabSz="914400" rtl="0" eaLnBrk="1" latinLnBrk="0" hangingPunct="1">
      <a:defRPr sz="3600" kern="1200">
        <a:solidFill>
          <a:schemeClr val="tx1"/>
        </a:solidFill>
        <a:latin typeface="Arial" charset="0"/>
        <a:ea typeface="+mn-ea"/>
        <a:cs typeface="Arial" charset="0"/>
      </a:defRPr>
    </a:lvl6pPr>
    <a:lvl7pPr marL="2743200" algn="l" defTabSz="914400" rtl="0" eaLnBrk="1" latinLnBrk="0" hangingPunct="1">
      <a:defRPr sz="3600" kern="1200">
        <a:solidFill>
          <a:schemeClr val="tx1"/>
        </a:solidFill>
        <a:latin typeface="Arial" charset="0"/>
        <a:ea typeface="+mn-ea"/>
        <a:cs typeface="Arial" charset="0"/>
      </a:defRPr>
    </a:lvl7pPr>
    <a:lvl8pPr marL="3200400" algn="l" defTabSz="914400" rtl="0" eaLnBrk="1" latinLnBrk="0" hangingPunct="1">
      <a:defRPr sz="3600" kern="1200">
        <a:solidFill>
          <a:schemeClr val="tx1"/>
        </a:solidFill>
        <a:latin typeface="Arial" charset="0"/>
        <a:ea typeface="+mn-ea"/>
        <a:cs typeface="Arial" charset="0"/>
      </a:defRPr>
    </a:lvl8pPr>
    <a:lvl9pPr marL="3657600" algn="l" defTabSz="914400" rtl="0" eaLnBrk="1" latinLnBrk="0" hangingPunct="1">
      <a:defRPr sz="36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oe Cannon" initials="JC" lastIdx="15" clrIdx="0"/>
  <p:cmAuthor id="1" name="Sheryl Nelson" initials="SN" lastIdx="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894C"/>
    <a:srgbClr val="A693B5"/>
    <a:srgbClr val="7030A0"/>
    <a:srgbClr val="BC8600"/>
    <a:srgbClr val="F0AD00"/>
    <a:srgbClr val="FFCC00"/>
    <a:srgbClr val="327651"/>
    <a:srgbClr val="2A6444"/>
    <a:srgbClr val="FFFF66"/>
    <a:srgbClr val="6BB76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224" autoAdjust="0"/>
    <p:restoredTop sz="73408" autoAdjust="0"/>
  </p:normalViewPr>
  <p:slideViewPr>
    <p:cSldViewPr>
      <p:cViewPr varScale="1">
        <p:scale>
          <a:sx n="96" d="100"/>
          <a:sy n="96" d="100"/>
        </p:scale>
        <p:origin x="257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25" d="100"/>
        <a:sy n="125" d="100"/>
      </p:scale>
      <p:origin x="0" y="6016"/>
    </p:cViewPr>
  </p:sorterViewPr>
  <p:notesViewPr>
    <p:cSldViewPr>
      <p:cViewPr varScale="1">
        <p:scale>
          <a:sx n="155" d="100"/>
          <a:sy n="155" d="100"/>
        </p:scale>
        <p:origin x="1176" y="2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27C1EF87-857B-42B0-8FE8-69FA2FA10E46}" type="datetimeFigureOut">
              <a:rPr lang="en-US"/>
              <a:pPr>
                <a:defRPr/>
              </a:pPr>
              <a:t>2/22/2018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atin typeface="Arial" charset="0"/>
                <a:cs typeface="Arial" charset="0"/>
              </a:defRPr>
            </a:lvl1pPr>
          </a:lstStyle>
          <a:p>
            <a:pPr>
              <a:defRPr/>
            </a:pPr>
            <a:fld id="{396AFB27-51B9-4823-A15A-C013B9B84669}" type="slidenum">
              <a:rPr lang="en-US"/>
              <a:pPr>
                <a:defRPr/>
              </a:pPr>
              <a:t>‹#›</a:t>
            </a:fld>
            <a:endParaRPr lang="en-US"/>
          </a:p>
        </p:txBody>
      </p:sp>
    </p:spTree>
    <p:extLst>
      <p:ext uri="{BB962C8B-B14F-4D97-AF65-F5344CB8AC3E}">
        <p14:creationId xmlns:p14="http://schemas.microsoft.com/office/powerpoint/2010/main" val="10289249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3186" name="Rectangle 2"/>
          <p:cNvSpPr>
            <a:spLocks noGrp="1" noChangeArrowheads="1"/>
          </p:cNvSpPr>
          <p:nvPr>
            <p:ph type="hdr" sz="quarter"/>
          </p:nvPr>
        </p:nvSpPr>
        <p:spPr bwMode="auto">
          <a:xfrm>
            <a:off x="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l">
              <a:defRPr sz="1200">
                <a:latin typeface="Arial" charset="0"/>
                <a:cs typeface="Arial" charset="0"/>
              </a:defRPr>
            </a:lvl1pPr>
          </a:lstStyle>
          <a:p>
            <a:pPr>
              <a:defRPr/>
            </a:pPr>
            <a:endParaRPr lang="en-US"/>
          </a:p>
        </p:txBody>
      </p:sp>
      <p:sp>
        <p:nvSpPr>
          <p:cNvPr id="93187" name="Rectangle 3"/>
          <p:cNvSpPr>
            <a:spLocks noGrp="1" noChangeArrowheads="1"/>
          </p:cNvSpPr>
          <p:nvPr>
            <p:ph type="dt" idx="1"/>
          </p:nvPr>
        </p:nvSpPr>
        <p:spPr bwMode="auto">
          <a:xfrm>
            <a:off x="3884613"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en-US"/>
          </a:p>
        </p:txBody>
      </p:sp>
      <p:sp>
        <p:nvSpPr>
          <p:cNvPr id="54276" name="Rectangle 4"/>
          <p:cNvSpPr>
            <a:spLocks noGrp="1" noRot="1" noChangeAspect="1" noChangeArrowheads="1" noTextEdit="1"/>
          </p:cNvSpPr>
          <p:nvPr>
            <p:ph type="sldImg" idx="2"/>
          </p:nvPr>
        </p:nvSpPr>
        <p:spPr bwMode="auto">
          <a:xfrm>
            <a:off x="838200" y="685800"/>
            <a:ext cx="2514600" cy="1905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9" name="Rectangle 5"/>
          <p:cNvSpPr>
            <a:spLocks noGrp="1" noChangeArrowheads="1"/>
          </p:cNvSpPr>
          <p:nvPr>
            <p:ph type="body" sz="quarter" idx="3"/>
          </p:nvPr>
        </p:nvSpPr>
        <p:spPr bwMode="auto">
          <a:xfrm>
            <a:off x="192088" y="3127375"/>
            <a:ext cx="6510337" cy="5659438"/>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54279" name="Rectangle 7"/>
          <p:cNvSpPr txBox="1">
            <a:spLocks noGrp="1" noChangeArrowheads="1"/>
          </p:cNvSpPr>
          <p:nvPr/>
        </p:nvSpPr>
        <p:spPr bwMode="auto">
          <a:xfrm>
            <a:off x="1544638" y="8588375"/>
            <a:ext cx="422592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nchor="b"/>
          <a:lstStyle>
            <a:lvl1pPr defTabSz="966788" eaLnBrk="0" hangingPunct="0">
              <a:defRPr sz="3600">
                <a:solidFill>
                  <a:schemeClr val="tx1"/>
                </a:solidFill>
                <a:latin typeface="Arial" pitchFamily="34" charset="0"/>
                <a:cs typeface="Arial" pitchFamily="34" charset="0"/>
              </a:defRPr>
            </a:lvl1pPr>
            <a:lvl2pPr marL="742950" indent="-285750" defTabSz="966788" eaLnBrk="0" hangingPunct="0">
              <a:defRPr sz="3600">
                <a:solidFill>
                  <a:schemeClr val="tx1"/>
                </a:solidFill>
                <a:latin typeface="Arial" pitchFamily="34" charset="0"/>
                <a:cs typeface="Arial" pitchFamily="34" charset="0"/>
              </a:defRPr>
            </a:lvl2pPr>
            <a:lvl3pPr marL="1143000" indent="-228600" defTabSz="966788" eaLnBrk="0" hangingPunct="0">
              <a:defRPr sz="3600">
                <a:solidFill>
                  <a:schemeClr val="tx1"/>
                </a:solidFill>
                <a:latin typeface="Arial" pitchFamily="34" charset="0"/>
                <a:cs typeface="Arial" pitchFamily="34" charset="0"/>
              </a:defRPr>
            </a:lvl3pPr>
            <a:lvl4pPr marL="1600200" indent="-228600" defTabSz="966788" eaLnBrk="0" hangingPunct="0">
              <a:defRPr sz="3600">
                <a:solidFill>
                  <a:schemeClr val="tx1"/>
                </a:solidFill>
                <a:latin typeface="Arial" pitchFamily="34" charset="0"/>
                <a:cs typeface="Arial" pitchFamily="34" charset="0"/>
              </a:defRPr>
            </a:lvl4pPr>
            <a:lvl5pPr marL="2057400" indent="-228600" defTabSz="966788" eaLnBrk="0" hangingPunct="0">
              <a:defRPr sz="3600">
                <a:solidFill>
                  <a:schemeClr val="tx1"/>
                </a:solidFill>
                <a:latin typeface="Arial" pitchFamily="34" charset="0"/>
                <a:cs typeface="Arial" pitchFamily="34" charset="0"/>
              </a:defRPr>
            </a:lvl5pPr>
            <a:lvl6pPr marL="25146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defRPr/>
            </a:pPr>
            <a:r>
              <a:rPr lang="en-US" sz="900" i="1" dirty="0"/>
              <a:t>Multimedia Lecture Support Package to Accompany Essentials of Marketing </a:t>
            </a:r>
          </a:p>
          <a:p>
            <a:pPr eaLnBrk="1" hangingPunct="1">
              <a:defRPr/>
            </a:pPr>
            <a:r>
              <a:rPr lang="en-US" sz="900" i="1" dirty="0"/>
              <a:t>Lecture Script 12-</a:t>
            </a:r>
            <a:fld id="{32DC7538-BD46-41B5-9409-3CC7B2022BB6}" type="slidenum">
              <a:rPr lang="en-US" sz="900" i="1" smtClean="0"/>
              <a:pPr eaLnBrk="1" hangingPunct="1">
                <a:defRPr/>
              </a:pPr>
              <a:t>‹#›</a:t>
            </a:fld>
            <a:endParaRPr lang="en-US" sz="900" i="1" dirty="0"/>
          </a:p>
        </p:txBody>
      </p:sp>
    </p:spTree>
    <p:extLst>
      <p:ext uri="{BB962C8B-B14F-4D97-AF65-F5344CB8AC3E}">
        <p14:creationId xmlns:p14="http://schemas.microsoft.com/office/powerpoint/2010/main" val="13000597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xfrm>
            <a:off x="504825" y="533400"/>
            <a:ext cx="3162300" cy="2371725"/>
          </a:xfrm>
          <a:ln/>
        </p:spPr>
      </p:sp>
      <p:sp>
        <p:nvSpPr>
          <p:cNvPr id="6" name="Text Box 5"/>
          <p:cNvSpPr txBox="1">
            <a:spLocks noChangeArrowheads="1"/>
          </p:cNvSpPr>
          <p:nvPr/>
        </p:nvSpPr>
        <p:spPr bwMode="auto">
          <a:xfrm>
            <a:off x="685800" y="7620000"/>
            <a:ext cx="5854700" cy="466725"/>
          </a:xfrm>
          <a:prstGeom prst="rect">
            <a:avLst/>
          </a:prstGeom>
          <a:noFill/>
          <a:ln>
            <a:noFill/>
          </a:ln>
          <a:extLst/>
        </p:spPr>
        <p:txBody>
          <a:bodyPr lIns="96790" tIns="48395" rIns="96790" bIns="48395">
            <a:spAutoFit/>
          </a:bodyPr>
          <a:lstStyle>
            <a:lvl1pPr algn="l" defTabSz="968375">
              <a:defRPr>
                <a:solidFill>
                  <a:schemeClr val="tx1"/>
                </a:solidFill>
                <a:latin typeface="Arial" charset="0"/>
                <a:cs typeface="Arial" charset="0"/>
              </a:defRPr>
            </a:lvl1pPr>
            <a:lvl2pPr marL="768350" indent="-293688" algn="l" defTabSz="968375">
              <a:defRPr>
                <a:solidFill>
                  <a:schemeClr val="tx1"/>
                </a:solidFill>
                <a:latin typeface="Arial" charset="0"/>
                <a:cs typeface="Arial" charset="0"/>
              </a:defRPr>
            </a:lvl2pPr>
            <a:lvl3pPr marL="1185863" indent="-239713" algn="l" defTabSz="968375">
              <a:defRPr>
                <a:solidFill>
                  <a:schemeClr val="tx1"/>
                </a:solidFill>
                <a:latin typeface="Arial" charset="0"/>
                <a:cs typeface="Arial" charset="0"/>
              </a:defRPr>
            </a:lvl3pPr>
            <a:lvl4pPr marL="1660525" indent="-238125" algn="l" defTabSz="968375">
              <a:defRPr>
                <a:solidFill>
                  <a:schemeClr val="tx1"/>
                </a:solidFill>
                <a:latin typeface="Arial" charset="0"/>
                <a:cs typeface="Arial" charset="0"/>
              </a:defRPr>
            </a:lvl4pPr>
            <a:lvl5pPr marL="2132013" indent="-234950" algn="l" defTabSz="968375">
              <a:defRPr>
                <a:solidFill>
                  <a:schemeClr val="tx1"/>
                </a:solidFill>
                <a:latin typeface="Arial" charset="0"/>
                <a:cs typeface="Arial" charset="0"/>
              </a:defRPr>
            </a:lvl5pPr>
            <a:lvl6pPr marL="2589213" indent="-234950" defTabSz="968375" fontAlgn="base">
              <a:spcBef>
                <a:spcPct val="0"/>
              </a:spcBef>
              <a:spcAft>
                <a:spcPct val="0"/>
              </a:spcAft>
              <a:defRPr>
                <a:solidFill>
                  <a:schemeClr val="tx1"/>
                </a:solidFill>
                <a:latin typeface="Arial" charset="0"/>
                <a:cs typeface="Arial" charset="0"/>
              </a:defRPr>
            </a:lvl6pPr>
            <a:lvl7pPr marL="3046413" indent="-234950" defTabSz="968375" fontAlgn="base">
              <a:spcBef>
                <a:spcPct val="0"/>
              </a:spcBef>
              <a:spcAft>
                <a:spcPct val="0"/>
              </a:spcAft>
              <a:defRPr>
                <a:solidFill>
                  <a:schemeClr val="tx1"/>
                </a:solidFill>
                <a:latin typeface="Arial" charset="0"/>
                <a:cs typeface="Arial" charset="0"/>
              </a:defRPr>
            </a:lvl7pPr>
            <a:lvl8pPr marL="3503613" indent="-234950" defTabSz="968375" fontAlgn="base">
              <a:spcBef>
                <a:spcPct val="0"/>
              </a:spcBef>
              <a:spcAft>
                <a:spcPct val="0"/>
              </a:spcAft>
              <a:defRPr>
                <a:solidFill>
                  <a:schemeClr val="tx1"/>
                </a:solidFill>
                <a:latin typeface="Arial" charset="0"/>
                <a:cs typeface="Arial" charset="0"/>
              </a:defRPr>
            </a:lvl8pPr>
            <a:lvl9pPr marL="3960813" indent="-234950" defTabSz="968375" fontAlgn="base">
              <a:spcBef>
                <a:spcPct val="0"/>
              </a:spcBef>
              <a:spcAft>
                <a:spcPct val="0"/>
              </a:spcAft>
              <a:defRPr>
                <a:solidFill>
                  <a:schemeClr val="tx1"/>
                </a:solidFill>
                <a:latin typeface="Arial" charset="0"/>
                <a:cs typeface="Arial" charset="0"/>
              </a:defRPr>
            </a:lvl9pPr>
          </a:lstStyle>
          <a:p>
            <a:pPr algn="ctr">
              <a:defRPr/>
            </a:pPr>
            <a:r>
              <a:rPr lang="en-US" sz="1200" dirty="0">
                <a:latin typeface="Arial" pitchFamily="34" charset="0"/>
                <a:cs typeface="Arial" pitchFamily="34" charset="0"/>
              </a:rPr>
              <a:t>For use only with Perreault/Cannon/McCarthy. </a:t>
            </a:r>
            <a:br>
              <a:rPr lang="en-US" sz="1200" dirty="0">
                <a:latin typeface="Arial" pitchFamily="34" charset="0"/>
                <a:cs typeface="Arial" pitchFamily="34" charset="0"/>
              </a:rPr>
            </a:br>
            <a:r>
              <a:rPr lang="en-US" sz="1200" dirty="0">
                <a:latin typeface="Arial" pitchFamily="34" charset="0"/>
                <a:cs typeface="Arial" pitchFamily="34" charset="0"/>
              </a:rPr>
              <a:t>© 2019 McGraw-Hill Companies, Inc. </a:t>
            </a:r>
            <a:endParaRPr lang="en-US" sz="1200" dirty="0">
              <a:effectLst>
                <a:outerShdw blurRad="38100" dist="38100" dir="2700000" algn="tl">
                  <a:srgbClr val="C0C0C0"/>
                </a:outerShdw>
              </a:effectLst>
              <a:latin typeface="Arial" pitchFamily="34" charset="0"/>
              <a:cs typeface="Arial" pitchFamily="34" charset="0"/>
            </a:endParaRPr>
          </a:p>
        </p:txBody>
      </p:sp>
      <p:sp>
        <p:nvSpPr>
          <p:cNvPr id="51204" name="Text Box 5"/>
          <p:cNvSpPr txBox="1">
            <a:spLocks noChangeArrowheads="1"/>
          </p:cNvSpPr>
          <p:nvPr/>
        </p:nvSpPr>
        <p:spPr bwMode="auto">
          <a:xfrm>
            <a:off x="1050925" y="3581400"/>
            <a:ext cx="5105400" cy="151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90" tIns="48395" rIns="96790" bIns="48395">
            <a:spAutoFit/>
          </a:bodyPr>
          <a:lstStyle>
            <a:lvl1pPr defTabSz="968375" eaLnBrk="0" hangingPunct="0">
              <a:defRPr sz="3600">
                <a:solidFill>
                  <a:schemeClr val="tx1"/>
                </a:solidFill>
                <a:latin typeface="Arial" charset="0"/>
                <a:cs typeface="Arial" charset="0"/>
              </a:defRPr>
            </a:lvl1pPr>
            <a:lvl2pPr marL="742950" indent="-285750" defTabSz="968375" eaLnBrk="0" hangingPunct="0">
              <a:defRPr sz="3600">
                <a:solidFill>
                  <a:schemeClr val="tx1"/>
                </a:solidFill>
                <a:latin typeface="Arial" charset="0"/>
                <a:cs typeface="Arial" charset="0"/>
              </a:defRPr>
            </a:lvl2pPr>
            <a:lvl3pPr marL="1143000" indent="-228600" defTabSz="968375" eaLnBrk="0" hangingPunct="0">
              <a:defRPr sz="3600">
                <a:solidFill>
                  <a:schemeClr val="tx1"/>
                </a:solidFill>
                <a:latin typeface="Arial" charset="0"/>
                <a:cs typeface="Arial" charset="0"/>
              </a:defRPr>
            </a:lvl3pPr>
            <a:lvl4pPr marL="1600200" indent="-228600" defTabSz="968375" eaLnBrk="0" hangingPunct="0">
              <a:defRPr sz="3600">
                <a:solidFill>
                  <a:schemeClr val="tx1"/>
                </a:solidFill>
                <a:latin typeface="Arial" charset="0"/>
                <a:cs typeface="Arial" charset="0"/>
              </a:defRPr>
            </a:lvl4pPr>
            <a:lvl5pPr marL="2057400" indent="-228600" defTabSz="968375" eaLnBrk="0" hangingPunct="0">
              <a:defRPr sz="3600">
                <a:solidFill>
                  <a:schemeClr val="tx1"/>
                </a:solidFill>
                <a:latin typeface="Arial" charset="0"/>
                <a:cs typeface="Arial" charset="0"/>
              </a:defRPr>
            </a:lvl5pPr>
            <a:lvl6pPr marL="2514600" indent="-228600" algn="ctr" defTabSz="968375" eaLnBrk="0" fontAlgn="base" hangingPunct="0">
              <a:spcBef>
                <a:spcPct val="0"/>
              </a:spcBef>
              <a:spcAft>
                <a:spcPct val="0"/>
              </a:spcAft>
              <a:defRPr sz="3600">
                <a:solidFill>
                  <a:schemeClr val="tx1"/>
                </a:solidFill>
                <a:latin typeface="Arial" charset="0"/>
                <a:cs typeface="Arial" charset="0"/>
              </a:defRPr>
            </a:lvl6pPr>
            <a:lvl7pPr marL="2971800" indent="-228600" algn="ctr" defTabSz="968375" eaLnBrk="0" fontAlgn="base" hangingPunct="0">
              <a:spcBef>
                <a:spcPct val="0"/>
              </a:spcBef>
              <a:spcAft>
                <a:spcPct val="0"/>
              </a:spcAft>
              <a:defRPr sz="3600">
                <a:solidFill>
                  <a:schemeClr val="tx1"/>
                </a:solidFill>
                <a:latin typeface="Arial" charset="0"/>
                <a:cs typeface="Arial" charset="0"/>
              </a:defRPr>
            </a:lvl7pPr>
            <a:lvl8pPr marL="3429000" indent="-228600" algn="ctr" defTabSz="968375" eaLnBrk="0" fontAlgn="base" hangingPunct="0">
              <a:spcBef>
                <a:spcPct val="0"/>
              </a:spcBef>
              <a:spcAft>
                <a:spcPct val="0"/>
              </a:spcAft>
              <a:defRPr sz="3600">
                <a:solidFill>
                  <a:schemeClr val="tx1"/>
                </a:solidFill>
                <a:latin typeface="Arial" charset="0"/>
                <a:cs typeface="Arial" charset="0"/>
              </a:defRPr>
            </a:lvl8pPr>
            <a:lvl9pPr marL="3886200" indent="-228600" algn="ctr" defTabSz="968375" eaLnBrk="0" fontAlgn="base" hangingPunct="0">
              <a:spcBef>
                <a:spcPct val="0"/>
              </a:spcBef>
              <a:spcAft>
                <a:spcPct val="0"/>
              </a:spcAft>
              <a:defRPr sz="3600">
                <a:solidFill>
                  <a:schemeClr val="tx1"/>
                </a:solidFill>
                <a:latin typeface="Arial" charset="0"/>
                <a:cs typeface="Arial" charset="0"/>
              </a:defRPr>
            </a:lvl9pPr>
          </a:lstStyle>
          <a:p>
            <a:pPr eaLnBrk="1" hangingPunct="1"/>
            <a:r>
              <a:rPr lang="en-US" sz="3200" b="1" dirty="0"/>
              <a:t>CHAPTER TWELVE</a:t>
            </a:r>
          </a:p>
          <a:p>
            <a:pPr eaLnBrk="1" hangingPunct="1"/>
            <a:endParaRPr lang="en-US" sz="2000" b="1" dirty="0"/>
          </a:p>
          <a:p>
            <a:pPr eaLnBrk="1" hangingPunct="1"/>
            <a:r>
              <a:rPr lang="en-US" sz="2000" b="1" dirty="0"/>
              <a:t>Lecture Notes for </a:t>
            </a:r>
          </a:p>
          <a:p>
            <a:pPr eaLnBrk="1" hangingPunct="1"/>
            <a:r>
              <a:rPr lang="en-US" sz="2000" b="1" i="1" dirty="0"/>
              <a:t>Essentials of Marketing </a:t>
            </a:r>
            <a:r>
              <a:rPr lang="en-US" sz="2000" b="1" dirty="0"/>
              <a:t>16e</a:t>
            </a:r>
          </a:p>
        </p:txBody>
      </p:sp>
    </p:spTree>
    <p:extLst>
      <p:ext uri="{BB962C8B-B14F-4D97-AF65-F5344CB8AC3E}">
        <p14:creationId xmlns:p14="http://schemas.microsoft.com/office/powerpoint/2010/main" val="7381690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4" y="3127248"/>
            <a:ext cx="6510528" cy="5660136"/>
          </a:xfrm>
          <a:ln/>
        </p:spPr>
        <p:txBody>
          <a:bodyPr/>
          <a:lstStyle/>
          <a:p>
            <a:pPr marL="261713" indent="-261713">
              <a:defRPr/>
            </a:pPr>
            <a:r>
              <a:rPr lang="en-US" b="1" dirty="0"/>
              <a:t>At the end of this presentation, you should be able to:</a:t>
            </a:r>
          </a:p>
          <a:p>
            <a:pPr marL="261713" indent="-261713">
              <a:defRPr/>
            </a:pPr>
            <a:endParaRPr lang="en-US" dirty="0"/>
          </a:p>
          <a:p>
            <a:pPr marL="514350" indent="-514350">
              <a:buFont typeface="+mj-lt"/>
              <a:buAutoNum type="arabicPeriod"/>
            </a:pPr>
            <a:r>
              <a:rPr lang="en-US" dirty="0"/>
              <a:t>understand the nature and basic structure of retailing.</a:t>
            </a:r>
          </a:p>
          <a:p>
            <a:pPr marL="514350" indent="-514350">
              <a:buFont typeface="+mj-lt"/>
              <a:buAutoNum type="arabicPeriod"/>
            </a:pPr>
            <a:r>
              <a:rPr lang="en-US" dirty="0"/>
              <a:t>know about the many kinds of retailers that work with producers and wholesalers as members of channel systems.</a:t>
            </a:r>
          </a:p>
          <a:p>
            <a:pPr marL="514350" indent="-514350">
              <a:buFont typeface="+mj-lt"/>
              <a:buAutoNum type="arabicPeriod"/>
            </a:pPr>
            <a:r>
              <a:rPr lang="en-US" dirty="0"/>
              <a:t>understand how retailers evolve, including the roles of technology, scrambled merchandising and the “wheel of retailing.”</a:t>
            </a:r>
          </a:p>
          <a:p>
            <a:pPr marL="514350" indent="-514350">
              <a:buFont typeface="+mj-lt"/>
              <a:buAutoNum type="arabicPeriod"/>
            </a:pPr>
            <a:r>
              <a:rPr lang="en-US" dirty="0"/>
              <a:t>understand what is different about retailing on the Internet.</a:t>
            </a:r>
          </a:p>
          <a:p>
            <a:pPr marL="514350" indent="-514350">
              <a:buFont typeface="+mj-lt"/>
              <a:buAutoNum type="arabicPeriod"/>
            </a:pPr>
            <a:r>
              <a:rPr lang="en-US" sz="1200" kern="1200" dirty="0">
                <a:solidFill>
                  <a:schemeClr val="tx1"/>
                </a:solidFill>
                <a:effectLst/>
                <a:latin typeface="Arial" charset="0"/>
                <a:ea typeface="+mn-ea"/>
                <a:cs typeface="Arial" charset="0"/>
              </a:rPr>
              <a:t>understand how and why retailers evolve, including the roles of technology,      </a:t>
            </a:r>
          </a:p>
          <a:p>
            <a:r>
              <a:rPr lang="en-US" sz="1200" kern="1200" dirty="0">
                <a:solidFill>
                  <a:schemeClr val="tx1"/>
                </a:solidFill>
                <a:effectLst/>
                <a:latin typeface="Arial" charset="0"/>
                <a:ea typeface="+mn-ea"/>
                <a:cs typeface="Arial" charset="0"/>
              </a:rPr>
              <a:t>              scrambled merchandising, and the “wheel of retailing.”</a:t>
            </a:r>
          </a:p>
          <a:p>
            <a:pPr marL="514350" indent="-514350">
              <a:buFont typeface="+mj-lt"/>
              <a:buAutoNum type="arabicPeriod"/>
            </a:pPr>
            <a:endParaRPr lang="en-US" dirty="0"/>
          </a:p>
        </p:txBody>
      </p:sp>
    </p:spTree>
    <p:extLst>
      <p:ext uri="{BB962C8B-B14F-4D97-AF65-F5344CB8AC3E}">
        <p14:creationId xmlns:p14="http://schemas.microsoft.com/office/powerpoint/2010/main" val="6981031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xfrm>
            <a:off x="503238" y="539750"/>
            <a:ext cx="3162300" cy="2373313"/>
          </a:xfrm>
          <a:ln/>
        </p:spPr>
      </p:sp>
      <p:sp>
        <p:nvSpPr>
          <p:cNvPr id="53251"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260350" indent="-260350"/>
            <a:r>
              <a:rPr lang="en-US" b="1" dirty="0"/>
              <a:t>At the end of this presentation, you should be able to:</a:t>
            </a:r>
          </a:p>
          <a:p>
            <a:pPr marL="260350" indent="-260350"/>
            <a:endParaRPr lang="en-US" dirty="0"/>
          </a:p>
          <a:p>
            <a:pPr marL="514350" indent="-514350">
              <a:buFont typeface="+mj-lt"/>
              <a:buAutoNum type="arabicPeriod" startAt="6"/>
            </a:pPr>
            <a:r>
              <a:rPr lang="en-US" dirty="0"/>
              <a:t>understand some of the differences in retailing in different nations. </a:t>
            </a:r>
          </a:p>
          <a:p>
            <a:pPr marL="514350" indent="-514350">
              <a:buFont typeface="+mj-lt"/>
              <a:buAutoNum type="arabicPeriod" startAt="6"/>
            </a:pPr>
            <a:r>
              <a:rPr lang="en-US" dirty="0"/>
              <a:t>know what progressive wholesalers are doing to modernize their operations and marketing strategies.</a:t>
            </a:r>
          </a:p>
          <a:p>
            <a:pPr marL="514350" indent="-514350">
              <a:buFont typeface="+mj-lt"/>
              <a:buAutoNum type="arabicPeriod" startAt="6"/>
            </a:pPr>
            <a:r>
              <a:rPr lang="en-US" dirty="0"/>
              <a:t>know the various kinds of merchant and agent wholesalers and the strategies they use.</a:t>
            </a:r>
          </a:p>
          <a:p>
            <a:pPr marL="514350" indent="-514350">
              <a:buFont typeface="+mj-lt"/>
              <a:buAutoNum type="arabicPeriod" startAt="6"/>
            </a:pPr>
            <a:r>
              <a:rPr lang="en-US" dirty="0"/>
              <a:t>understand important new terms.</a:t>
            </a:r>
          </a:p>
          <a:p>
            <a:pPr marL="260350" indent="-260350"/>
            <a:endParaRPr lang="en-US" dirty="0"/>
          </a:p>
          <a:p>
            <a:pPr marL="260350" indent="-260350"/>
            <a:endParaRPr lang="en-US" dirty="0"/>
          </a:p>
        </p:txBody>
      </p:sp>
    </p:spTree>
    <p:extLst>
      <p:ext uri="{BB962C8B-B14F-4D97-AF65-F5344CB8AC3E}">
        <p14:creationId xmlns:p14="http://schemas.microsoft.com/office/powerpoint/2010/main" val="21124827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4" y="3127248"/>
            <a:ext cx="6510528" cy="5660136"/>
          </a:xfrm>
          <a:ln/>
        </p:spPr>
        <p:txBody>
          <a:bodyPr/>
          <a:lstStyle/>
          <a:p>
            <a:pPr marL="261713" indent="-261713">
              <a:defRPr/>
            </a:pPr>
            <a:r>
              <a:rPr lang="en-US" b="1" dirty="0"/>
              <a:t>Summary Overview</a:t>
            </a:r>
          </a:p>
          <a:p>
            <a:pPr marL="261713" indent="-261713">
              <a:defRPr/>
            </a:pPr>
            <a:r>
              <a:rPr lang="en-US" dirty="0"/>
              <a:t>This chapter provides an overview of the decisions that retailers and wholesalers make in developing their own strategies.  </a:t>
            </a:r>
          </a:p>
          <a:p>
            <a:pPr marL="261713" indent="-261713">
              <a:defRPr/>
            </a:pPr>
            <a:endParaRPr lang="en-US" dirty="0"/>
          </a:p>
          <a:p>
            <a:pPr marL="261713" indent="-261713">
              <a:defRPr/>
            </a:pPr>
            <a:r>
              <a:rPr lang="en-US" b="1" dirty="0"/>
              <a:t>Key Issues</a:t>
            </a:r>
          </a:p>
          <a:p>
            <a:pPr marL="261713" indent="-261713">
              <a:defRPr/>
            </a:pPr>
            <a:r>
              <a:rPr lang="en-US" dirty="0"/>
              <a:t>Chapter 12 considers retailers and wholesalers from two different perspectives:</a:t>
            </a:r>
          </a:p>
          <a:p>
            <a:pPr marL="261713" indent="-261713">
              <a:buFont typeface="Arial" panose="020B0604020202020204" pitchFamily="34" charset="0"/>
              <a:buChar char="•"/>
              <a:defRPr/>
            </a:pPr>
            <a:r>
              <a:rPr lang="en-US" dirty="0"/>
              <a:t>Strategy planning for retailers, and </a:t>
            </a:r>
          </a:p>
          <a:p>
            <a:pPr marL="261713" indent="-261713">
              <a:buFont typeface="Arial" panose="020B0604020202020204" pitchFamily="34" charset="0"/>
              <a:buChar char="•"/>
              <a:defRPr/>
            </a:pPr>
            <a:r>
              <a:rPr lang="en-US" dirty="0"/>
              <a:t>Strategy planning for different types of wholesalers.</a:t>
            </a:r>
          </a:p>
          <a:p>
            <a:pPr marL="266669" indent="-266669">
              <a:defRPr/>
            </a:pPr>
            <a:endParaRPr lang="en-US" dirty="0"/>
          </a:p>
        </p:txBody>
      </p:sp>
    </p:spTree>
    <p:extLst>
      <p:ext uri="{BB962C8B-B14F-4D97-AF65-F5344CB8AC3E}">
        <p14:creationId xmlns:p14="http://schemas.microsoft.com/office/powerpoint/2010/main" val="19893756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4" y="3127248"/>
            <a:ext cx="6510528" cy="5660136"/>
          </a:xfrm>
          <a:ln/>
        </p:spPr>
        <p:txBody>
          <a:bodyPr/>
          <a:lstStyle/>
          <a:p>
            <a:pPr>
              <a:defRPr/>
            </a:pPr>
            <a:r>
              <a:rPr lang="en-US" b="1" dirty="0"/>
              <a:t>Summary Overview</a:t>
            </a:r>
          </a:p>
          <a:p>
            <a:pPr>
              <a:defRPr/>
            </a:pPr>
            <a:r>
              <a:rPr lang="en-US" dirty="0">
                <a:solidFill>
                  <a:srgbClr val="000000"/>
                </a:solidFill>
              </a:rPr>
              <a:t>Retailing “covers all of the activities involved in the sale of products to final</a:t>
            </a:r>
            <a:r>
              <a:rPr lang="en-US" baseline="0" dirty="0">
                <a:solidFill>
                  <a:srgbClr val="000000"/>
                </a:solidFill>
              </a:rPr>
              <a:t> consumers.” </a:t>
            </a:r>
            <a:endParaRPr lang="en-US" dirty="0">
              <a:solidFill>
                <a:srgbClr val="000000"/>
              </a:solidFill>
            </a:endParaRPr>
          </a:p>
          <a:p>
            <a:pPr>
              <a:defRPr/>
            </a:pPr>
            <a:endParaRPr lang="en-US" b="1" dirty="0"/>
          </a:p>
          <a:p>
            <a:pPr>
              <a:defRPr/>
            </a:pPr>
            <a:r>
              <a:rPr lang="en-US" b="1" dirty="0"/>
              <a:t>Key Issues</a:t>
            </a:r>
          </a:p>
          <a:p>
            <a:pPr marL="171450" indent="-171450">
              <a:buFont typeface="Wingdings" charset="2"/>
              <a:buChar char="à"/>
              <a:defRPr/>
            </a:pPr>
            <a:r>
              <a:rPr lang="en-US" u="sng" dirty="0">
                <a:solidFill>
                  <a:srgbClr val="000000"/>
                </a:solidFill>
              </a:rPr>
              <a:t>Retailing is big </a:t>
            </a:r>
            <a:r>
              <a:rPr lang="mr-IN" u="sng" dirty="0">
                <a:solidFill>
                  <a:srgbClr val="000000"/>
                </a:solidFill>
              </a:rPr>
              <a:t>–</a:t>
            </a:r>
            <a:r>
              <a:rPr lang="en-US" u="sng" dirty="0">
                <a:solidFill>
                  <a:srgbClr val="000000"/>
                </a:solidFill>
              </a:rPr>
              <a:t> those</a:t>
            </a:r>
            <a:r>
              <a:rPr lang="en-US" u="sng" baseline="0" dirty="0">
                <a:solidFill>
                  <a:srgbClr val="000000"/>
                </a:solidFill>
              </a:rPr>
              <a:t> consumers spend about $5.5 trillion dollars in the U.S. </a:t>
            </a:r>
            <a:r>
              <a:rPr lang="mr-IN" u="sng" baseline="0" dirty="0">
                <a:solidFill>
                  <a:srgbClr val="000000"/>
                </a:solidFill>
              </a:rPr>
              <a:t>–</a:t>
            </a:r>
            <a:r>
              <a:rPr lang="en-US" u="sng" baseline="0" dirty="0">
                <a:solidFill>
                  <a:srgbClr val="000000"/>
                </a:solidFill>
              </a:rPr>
              <a:t> a trillion has 12 0’s</a:t>
            </a:r>
            <a:r>
              <a:rPr lang="en-US" u="sng" dirty="0">
                <a:solidFill>
                  <a:srgbClr val="000000"/>
                </a:solidFill>
              </a:rPr>
              <a:t>. </a:t>
            </a:r>
          </a:p>
          <a:p>
            <a:pPr marL="171450" indent="-171450">
              <a:buFont typeface="Wingdings" charset="2"/>
              <a:buChar char="à"/>
              <a:defRPr/>
            </a:pPr>
            <a:r>
              <a:rPr lang="en-US" u="none" dirty="0">
                <a:solidFill>
                  <a:srgbClr val="000000"/>
                </a:solidFill>
              </a:rPr>
              <a:t>There</a:t>
            </a:r>
            <a:r>
              <a:rPr lang="en-US" u="none" baseline="0" dirty="0">
                <a:solidFill>
                  <a:srgbClr val="000000"/>
                </a:solidFill>
              </a:rPr>
              <a:t> are many small retailers </a:t>
            </a:r>
            <a:r>
              <a:rPr lang="mr-IN" u="none" baseline="0" dirty="0">
                <a:solidFill>
                  <a:srgbClr val="000000"/>
                </a:solidFill>
              </a:rPr>
              <a:t>–</a:t>
            </a:r>
            <a:r>
              <a:rPr lang="en-US" u="none" baseline="0" dirty="0">
                <a:solidFill>
                  <a:srgbClr val="000000"/>
                </a:solidFill>
              </a:rPr>
              <a:t> with more than half having sales of less than $1 million per year. </a:t>
            </a:r>
            <a:r>
              <a:rPr lang="en-US" u="sng" baseline="0" dirty="0">
                <a:solidFill>
                  <a:srgbClr val="000000"/>
                </a:solidFill>
              </a:rPr>
              <a:t>On the other hand, the 15% of retailers that sell more than $5 million per year do 75% of all sales. </a:t>
            </a:r>
          </a:p>
          <a:p>
            <a:pPr marL="628650" lvl="1" indent="-171450">
              <a:buFont typeface="Arial" charset="0"/>
              <a:buChar char="•"/>
              <a:defRPr/>
            </a:pPr>
            <a:r>
              <a:rPr lang="en-US" u="none" baseline="0" dirty="0">
                <a:solidFill>
                  <a:srgbClr val="000000"/>
                </a:solidFill>
              </a:rPr>
              <a:t>Small retailers tend to specialize. </a:t>
            </a:r>
          </a:p>
          <a:p>
            <a:pPr>
              <a:defRPr/>
            </a:pPr>
            <a:endParaRPr lang="en-US" b="1" i="1" dirty="0">
              <a:solidFill>
                <a:srgbClr val="000000"/>
              </a:solidFill>
            </a:endParaRPr>
          </a:p>
          <a:p>
            <a:pPr>
              <a:defRPr/>
            </a:pPr>
            <a:r>
              <a:rPr lang="en-US" b="1" i="1" dirty="0">
                <a:solidFill>
                  <a:srgbClr val="000000"/>
                </a:solidFill>
              </a:rPr>
              <a:t>Discussion Question: What is your favorite retailer? Why?</a:t>
            </a:r>
          </a:p>
          <a:p>
            <a:pPr lvl="1">
              <a:buFont typeface="Arial" pitchFamily="34" charset="0"/>
              <a:buChar char="•"/>
              <a:defRPr/>
            </a:pPr>
            <a:endParaRPr lang="en-US" dirty="0"/>
          </a:p>
          <a:p>
            <a:r>
              <a:rPr lang="en-US" u="sng" dirty="0">
                <a:solidFill>
                  <a:srgbClr val="000000"/>
                </a:solidFill>
                <a:sym typeface="Wingdings"/>
              </a:rPr>
              <a:t> </a:t>
            </a:r>
            <a:r>
              <a:rPr lang="en-US" u="sng" dirty="0">
                <a:solidFill>
                  <a:srgbClr val="000000"/>
                </a:solidFill>
              </a:rPr>
              <a:t>Corporate chain</a:t>
            </a:r>
            <a:r>
              <a:rPr lang="en-US" dirty="0">
                <a:solidFill>
                  <a:srgbClr val="000000"/>
                </a:solidFill>
              </a:rPr>
              <a:t>: a firm that owns and manages more than one store.</a:t>
            </a:r>
            <a:endParaRPr lang="en-US" dirty="0">
              <a:solidFill>
                <a:srgbClr val="FF0000"/>
              </a:solidFill>
            </a:endParaRPr>
          </a:p>
          <a:p>
            <a:pPr lvl="1">
              <a:buFontTx/>
              <a:buChar char="•"/>
            </a:pPr>
            <a:r>
              <a:rPr lang="en-US" dirty="0">
                <a:solidFill>
                  <a:srgbClr val="000000"/>
                </a:solidFill>
              </a:rPr>
              <a:t> The corporate chain uses centralized buying to get quantity discounts. </a:t>
            </a:r>
          </a:p>
          <a:p>
            <a:pPr lvl="1">
              <a:buFontTx/>
              <a:buChar char="•"/>
            </a:pPr>
            <a:r>
              <a:rPr lang="en-US" dirty="0">
                <a:solidFill>
                  <a:srgbClr val="000000"/>
                </a:solidFill>
              </a:rPr>
              <a:t> Corporate chains can also use EDI and their own distribution centers to control inventory and </a:t>
            </a:r>
            <a:r>
              <a:rPr lang="en-US" dirty="0" err="1">
                <a:solidFill>
                  <a:srgbClr val="000000"/>
                </a:solidFill>
              </a:rPr>
              <a:t>stockouts</a:t>
            </a:r>
            <a:r>
              <a:rPr lang="en-US" dirty="0">
                <a:solidFill>
                  <a:srgbClr val="000000"/>
                </a:solidFill>
              </a:rPr>
              <a:t>. </a:t>
            </a:r>
          </a:p>
          <a:p>
            <a:pPr lvl="0">
              <a:buFontTx/>
              <a:buNone/>
            </a:pPr>
            <a:r>
              <a:rPr lang="en-US" u="sng" dirty="0">
                <a:solidFill>
                  <a:srgbClr val="000000"/>
                </a:solidFill>
                <a:sym typeface="Wingdings"/>
              </a:rPr>
              <a:t> </a:t>
            </a:r>
            <a:r>
              <a:rPr lang="en-US" u="sng" dirty="0">
                <a:solidFill>
                  <a:srgbClr val="000000"/>
                </a:solidFill>
              </a:rPr>
              <a:t>Franchisors form chains, too</a:t>
            </a:r>
            <a:r>
              <a:rPr lang="en-US" dirty="0">
                <a:solidFill>
                  <a:srgbClr val="000000"/>
                </a:solidFill>
              </a:rPr>
              <a:t>. The franchisor usually offers training and management support while the franchisees run the individual stores.</a:t>
            </a:r>
          </a:p>
          <a:p>
            <a:pPr>
              <a:buFontTx/>
              <a:buChar char="•"/>
            </a:pPr>
            <a:endParaRPr lang="en-US" dirty="0">
              <a:solidFill>
                <a:srgbClr val="000000"/>
              </a:solidFill>
            </a:endParaRPr>
          </a:p>
          <a:p>
            <a:pPr lvl="1">
              <a:buFont typeface="Arial" pitchFamily="34" charset="0"/>
              <a:buChar char="•"/>
              <a:defRPr/>
            </a:pPr>
            <a:endParaRPr lang="en-US" dirty="0"/>
          </a:p>
        </p:txBody>
      </p:sp>
    </p:spTree>
    <p:extLst>
      <p:ext uri="{BB962C8B-B14F-4D97-AF65-F5344CB8AC3E}">
        <p14:creationId xmlns:p14="http://schemas.microsoft.com/office/powerpoint/2010/main" val="5565384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25500" y="685800"/>
            <a:ext cx="2540000" cy="19050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latin typeface="Arial" pitchFamily="34" charset="0"/>
                <a:cs typeface="Arial" pitchFamily="34" charset="0"/>
              </a:rPr>
              <a:t>Summary Overview</a:t>
            </a:r>
          </a:p>
          <a:p>
            <a:r>
              <a:rPr lang="en-US" sz="1200" b="0" i="0" u="none" strike="noStrike" kern="1200" baseline="0" dirty="0">
                <a:solidFill>
                  <a:schemeClr val="tx1"/>
                </a:solidFill>
                <a:latin typeface="Arial" charset="0"/>
                <a:ea typeface="+mn-ea"/>
                <a:cs typeface="Arial" charset="0"/>
              </a:rPr>
              <a:t>Retailers interact directly with final consumers—so strategy planning is critical to their survival. Different consumers prefer different kinds of retailers. Like other organizations, retailers make marketing mix decisions about product, place, promotion, and price.</a:t>
            </a:r>
          </a:p>
          <a:p>
            <a:endParaRPr lang="en-US" sz="1200" b="0" i="0" u="none" strike="noStrike" kern="1200" baseline="0" dirty="0">
              <a:solidFill>
                <a:schemeClr val="tx1"/>
              </a:solidFill>
              <a:latin typeface="Arial" charset="0"/>
              <a:ea typeface="+mn-ea"/>
              <a:cs typeface="Arial" charset="0"/>
            </a:endParaRPr>
          </a:p>
          <a:p>
            <a:r>
              <a:rPr lang="en-US" sz="1200" b="1" i="0" u="none" strike="noStrike" kern="1200" baseline="0" dirty="0">
                <a:solidFill>
                  <a:schemeClr val="tx1"/>
                </a:solidFill>
                <a:latin typeface="Arial" charset="0"/>
                <a:ea typeface="+mn-ea"/>
                <a:cs typeface="Arial" charset="0"/>
              </a:rPr>
              <a:t>Key Issues</a:t>
            </a:r>
          </a:p>
          <a:p>
            <a:pPr marL="171450" indent="-171450">
              <a:buFont typeface="Arial" panose="020B0604020202020204" pitchFamily="34" charset="0"/>
              <a:buChar char="•"/>
            </a:pPr>
            <a:r>
              <a:rPr lang="en-US" b="0" dirty="0"/>
              <a:t>For retailers, some of</a:t>
            </a:r>
            <a:r>
              <a:rPr lang="en-US" b="0" baseline="0" dirty="0"/>
              <a:t> </a:t>
            </a:r>
            <a:r>
              <a:rPr lang="en-US" b="0" dirty="0"/>
              <a:t>the product decisions include choices about what products to carry, how much</a:t>
            </a:r>
            <a:r>
              <a:rPr lang="en-US" b="0" baseline="0" dirty="0"/>
              <a:t> </a:t>
            </a:r>
            <a:r>
              <a:rPr lang="en-US" b="0" dirty="0"/>
              <a:t>assortment to offer, and which services to support.</a:t>
            </a:r>
          </a:p>
          <a:p>
            <a:pPr marL="171450" indent="-171450">
              <a:buFont typeface="Arial" panose="020B0604020202020204" pitchFamily="34" charset="0"/>
              <a:buChar char="•"/>
            </a:pPr>
            <a:r>
              <a:rPr lang="en-US" b="0" dirty="0"/>
              <a:t>Place decisions include where stores will be located—online and/or brick-and-mortar, the number of stores, as well as store layout and design.</a:t>
            </a:r>
          </a:p>
          <a:p>
            <a:pPr marL="171450" indent="-171450">
              <a:buFont typeface="Arial" panose="020B0604020202020204" pitchFamily="34" charset="0"/>
              <a:buChar char="•"/>
            </a:pPr>
            <a:r>
              <a:rPr lang="en-US" b="0" dirty="0"/>
              <a:t>Promotion involves letting customers know about the business and the goods and services offered through its in-store and out-of-store signage, advertising, salespeople, publicity, and other approaches.</a:t>
            </a:r>
          </a:p>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Arial" charset="0"/>
              </a:rPr>
              <a:t>Price decisions are varied and include the following: whether to accept credit cards, whether to charge for delivery, how much to discount sales prices, and how frequently to discount</a:t>
            </a:r>
            <a:r>
              <a:rPr lang="en-US" sz="1200" b="0" i="0" u="none" strike="noStrike" kern="1200" dirty="0">
                <a:solidFill>
                  <a:schemeClr val="tx1"/>
                </a:solidFill>
                <a:latin typeface="Arial" charset="0"/>
                <a:ea typeface="+mn-ea"/>
                <a:cs typeface="Arial" charset="0"/>
              </a:rPr>
              <a:t> sales prices.</a:t>
            </a:r>
            <a:endParaRPr lang="en-US" b="0" dirty="0"/>
          </a:p>
          <a:p>
            <a:pPr marL="0" indent="0">
              <a:buFont typeface="Arial" panose="020B0604020202020204" pitchFamily="34" charset="0"/>
              <a:buNone/>
            </a:pPr>
            <a:endParaRPr lang="en-US" b="0" dirty="0"/>
          </a:p>
          <a:p>
            <a:pPr marL="0" marR="0" indent="0" algn="l" defTabSz="914400" rtl="0" eaLnBrk="0" fontAlgn="base" latinLnBrk="0" hangingPunct="0">
              <a:lnSpc>
                <a:spcPct val="100000"/>
              </a:lnSpc>
              <a:spcBef>
                <a:spcPct val="30000"/>
              </a:spcBef>
              <a:spcAft>
                <a:spcPct val="0"/>
              </a:spcAft>
              <a:buClrTx/>
              <a:buSzTx/>
              <a:buFont typeface="Arial" panose="020B0604020202020204" pitchFamily="34" charset="0"/>
              <a:buNone/>
              <a:tabLst/>
              <a:defRPr/>
            </a:pPr>
            <a:r>
              <a:rPr lang="en-US" b="1" i="1" dirty="0">
                <a:solidFill>
                  <a:srgbClr val="000000"/>
                </a:solidFill>
                <a:latin typeface="Arial" pitchFamily="34" charset="0"/>
                <a:cs typeface="Arial" pitchFamily="34" charset="0"/>
              </a:rPr>
              <a:t>Discussion Question:  Using discounts and credit to attract customers can be a sensible part of a marketing mix. But is there an unethical side to this practice?</a:t>
            </a:r>
          </a:p>
        </p:txBody>
      </p:sp>
    </p:spTree>
    <p:extLst>
      <p:ext uri="{BB962C8B-B14F-4D97-AF65-F5344CB8AC3E}">
        <p14:creationId xmlns:p14="http://schemas.microsoft.com/office/powerpoint/2010/main" val="1493106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503238" y="539750"/>
            <a:ext cx="3162300" cy="2373313"/>
          </a:xfrm>
          <a:ln/>
        </p:spPr>
      </p:sp>
      <p:sp>
        <p:nvSpPr>
          <p:cNvPr id="58371" name="Rectangle 3"/>
          <p:cNvSpPr>
            <a:spLocks noGrp="1" noChangeArrowheads="1"/>
          </p:cNvSpPr>
          <p:nvPr>
            <p:ph type="body" idx="1"/>
          </p:nvPr>
        </p:nvSpPr>
        <p:spPr>
          <a:xfrm>
            <a:off x="192024" y="3127248"/>
            <a:ext cx="6510528" cy="5660136"/>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t>Explore this interesting retailing experience offered by the Rain Forest Café.</a:t>
            </a:r>
          </a:p>
          <a:p>
            <a:endParaRPr lang="en-US" dirty="0"/>
          </a:p>
          <a:p>
            <a:r>
              <a:rPr lang="en-US" dirty="0"/>
              <a:t>(video clip length 2:37)</a:t>
            </a:r>
          </a:p>
          <a:p>
            <a:endParaRPr lang="en-US" dirty="0"/>
          </a:p>
          <a:p>
            <a:r>
              <a:rPr lang="en-US" b="1" dirty="0">
                <a:latin typeface="Arial" pitchFamily="34" charset="0"/>
                <a:cs typeface="Arial" pitchFamily="34" charset="0"/>
              </a:rPr>
              <a:t>Video Operation:</a:t>
            </a:r>
          </a:p>
          <a:p>
            <a:r>
              <a:rPr lang="en-US" sz="1200" b="0" i="0" kern="1200" dirty="0">
                <a:solidFill>
                  <a:schemeClr val="tx1"/>
                </a:solidFill>
                <a:effectLst/>
                <a:latin typeface="Arial" charset="0"/>
                <a:ea typeface="+mn-ea"/>
                <a:cs typeface="Arial" charset="0"/>
              </a:rPr>
              <a:t>INTERNET CONNECTION REQUIRED</a:t>
            </a:r>
          </a:p>
          <a:p>
            <a:r>
              <a:rPr lang="en-US" sz="1200" b="0" i="0" kern="1200" dirty="0">
                <a:solidFill>
                  <a:schemeClr val="tx1"/>
                </a:solidFill>
                <a:effectLst/>
                <a:latin typeface="Arial" charset="0"/>
                <a:ea typeface="+mn-ea"/>
                <a:cs typeface="Arial" charset="0"/>
              </a:rPr>
              <a:t>Clicking on the orange circle image will open a web browser and access this video. When the video is completed, you can close or minimize the browser and return to the PowerPoint slides.</a:t>
            </a:r>
          </a:p>
          <a:p>
            <a:endParaRPr lang="en-US" dirty="0"/>
          </a:p>
          <a:p>
            <a:pPr eaLnBrk="1" hangingPunct="1"/>
            <a:endParaRPr lang="en-US" dirty="0"/>
          </a:p>
        </p:txBody>
      </p:sp>
    </p:spTree>
    <p:extLst>
      <p:ext uri="{BB962C8B-B14F-4D97-AF65-F5344CB8AC3E}">
        <p14:creationId xmlns:p14="http://schemas.microsoft.com/office/powerpoint/2010/main" val="9950974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4" y="3127248"/>
            <a:ext cx="6510528" cy="5660136"/>
          </a:xfrm>
          <a:ln/>
        </p:spPr>
        <p:txBody>
          <a:bodyPr/>
          <a:lstStyle/>
          <a:p>
            <a:pPr>
              <a:defRPr/>
            </a:pPr>
            <a:r>
              <a:rPr lang="en-US" b="1" dirty="0">
                <a:solidFill>
                  <a:srgbClr val="000000"/>
                </a:solidFill>
              </a:rPr>
              <a:t>Summary Overview</a:t>
            </a:r>
          </a:p>
          <a:p>
            <a:pPr>
              <a:defRPr/>
            </a:pPr>
            <a:r>
              <a:rPr lang="en-US" dirty="0">
                <a:solidFill>
                  <a:srgbClr val="000000"/>
                </a:solidFill>
              </a:rPr>
              <a:t>Developing an understanding of retail strategy begins with considering basic types of retailers and how they differ along a variety of dimensions. This exhibit compares several types of retailers.</a:t>
            </a:r>
          </a:p>
          <a:p>
            <a:pPr>
              <a:defRPr/>
            </a:pPr>
            <a:endParaRPr lang="en-US" dirty="0">
              <a:solidFill>
                <a:srgbClr val="000000"/>
              </a:solidFill>
            </a:endParaRPr>
          </a:p>
          <a:p>
            <a:pPr>
              <a:defRPr/>
            </a:pPr>
            <a:r>
              <a:rPr lang="en-US" b="1" dirty="0">
                <a:solidFill>
                  <a:srgbClr val="000000"/>
                </a:solidFill>
              </a:rPr>
              <a:t>Key Issues </a:t>
            </a:r>
          </a:p>
          <a:p>
            <a:pPr>
              <a:buFont typeface="Arial" pitchFamily="34" charset="0"/>
              <a:buChar char="•"/>
              <a:defRPr/>
            </a:pPr>
            <a:r>
              <a:rPr lang="en-US" u="sng" dirty="0">
                <a:solidFill>
                  <a:srgbClr val="000000"/>
                </a:solidFill>
              </a:rPr>
              <a:t> General stores</a:t>
            </a:r>
            <a:r>
              <a:rPr lang="en-US" dirty="0">
                <a:solidFill>
                  <a:srgbClr val="000000"/>
                </a:solidFill>
              </a:rPr>
              <a:t>: These were the main retailers in the United States in the mid-1800s. General stores carried anything they could sell in reasonable volume. However, these stores could not keep up with the proliferation of products that were developed to meet consumer needs, so their numbers are few now. General stores are not depicted in this slide.</a:t>
            </a:r>
          </a:p>
          <a:p>
            <a:pPr>
              <a:buFont typeface="Arial" pitchFamily="34" charset="0"/>
              <a:buChar char="•"/>
              <a:defRPr/>
            </a:pPr>
            <a:r>
              <a:rPr lang="en-US" u="sng" dirty="0">
                <a:solidFill>
                  <a:srgbClr val="000000"/>
                </a:solidFill>
              </a:rPr>
              <a:t> Single-line or limited-line stores</a:t>
            </a:r>
            <a:r>
              <a:rPr lang="en-US" dirty="0">
                <a:solidFill>
                  <a:srgbClr val="000000"/>
                </a:solidFill>
              </a:rPr>
              <a:t>: specialize by product area and offer a wide assortment in that area. Currently, most stores in the</a:t>
            </a:r>
            <a:r>
              <a:rPr lang="en-US" baseline="0" dirty="0">
                <a:solidFill>
                  <a:srgbClr val="000000"/>
                </a:solidFill>
              </a:rPr>
              <a:t> </a:t>
            </a:r>
            <a:r>
              <a:rPr lang="en-US" dirty="0">
                <a:solidFill>
                  <a:srgbClr val="000000"/>
                </a:solidFill>
              </a:rPr>
              <a:t>United States fall into this category.</a:t>
            </a:r>
          </a:p>
          <a:p>
            <a:pPr lvl="1">
              <a:buFont typeface="Arial" pitchFamily="34" charset="0"/>
              <a:buChar char="•"/>
              <a:defRPr/>
            </a:pPr>
            <a:r>
              <a:rPr lang="en-US" dirty="0">
                <a:solidFill>
                  <a:srgbClr val="000000"/>
                </a:solidFill>
              </a:rPr>
              <a:t> However, single-line (limited-line) stores have to stock some slow-moving items in order to satisfy the store’s target market. </a:t>
            </a:r>
          </a:p>
          <a:p>
            <a:pPr>
              <a:defRPr/>
            </a:pPr>
            <a:endParaRPr lang="en-US" b="1" i="1" dirty="0">
              <a:solidFill>
                <a:srgbClr val="000000"/>
              </a:solidFill>
            </a:endParaRPr>
          </a:p>
          <a:p>
            <a:pPr>
              <a:defRPr/>
            </a:pPr>
            <a:r>
              <a:rPr lang="en-US" b="1" i="1" dirty="0">
                <a:solidFill>
                  <a:srgbClr val="000000"/>
                </a:solidFill>
              </a:rPr>
              <a:t>Discussion Question: Many of these stores are small with high sales expenses and low volume. What types of things might they do in order to avoid head-to-head price competition?</a:t>
            </a:r>
          </a:p>
          <a:p>
            <a:pPr>
              <a:defRPr/>
            </a:pPr>
            <a:endParaRPr lang="en-US" b="1" i="1" dirty="0">
              <a:solidFill>
                <a:srgbClr val="000000"/>
              </a:solidFill>
            </a:endParaRPr>
          </a:p>
          <a:p>
            <a:pPr>
              <a:buFont typeface="Arial" pitchFamily="34" charset="0"/>
              <a:buChar char="•"/>
              <a:defRPr/>
            </a:pPr>
            <a:r>
              <a:rPr lang="en-US" u="sng" dirty="0">
                <a:solidFill>
                  <a:srgbClr val="000000"/>
                </a:solidFill>
              </a:rPr>
              <a:t> These stores are being squeezed because they face competition from other retailers that have different marketing mixes.</a:t>
            </a:r>
          </a:p>
        </p:txBody>
      </p:sp>
    </p:spTree>
    <p:extLst>
      <p:ext uri="{BB962C8B-B14F-4D97-AF65-F5344CB8AC3E}">
        <p14:creationId xmlns:p14="http://schemas.microsoft.com/office/powerpoint/2010/main" val="4127995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4" y="3127248"/>
            <a:ext cx="6510528" cy="5660136"/>
          </a:xfrm>
          <a:ln/>
        </p:spPr>
        <p:txBody>
          <a:bodyPr/>
          <a:lstStyle/>
          <a:p>
            <a:pPr>
              <a:defRPr/>
            </a:pPr>
            <a:r>
              <a:rPr lang="en-US" b="1" dirty="0">
                <a:solidFill>
                  <a:srgbClr val="000000"/>
                </a:solidFill>
              </a:rPr>
              <a:t>Summary Overview</a:t>
            </a:r>
          </a:p>
          <a:p>
            <a:pPr>
              <a:defRPr/>
            </a:pPr>
            <a:r>
              <a:rPr lang="en-US" dirty="0">
                <a:solidFill>
                  <a:srgbClr val="000000"/>
                </a:solidFill>
              </a:rPr>
              <a:t>Our discussion of retailer types continues, comparing and contrasting their main points of differentiation.  </a:t>
            </a:r>
          </a:p>
          <a:p>
            <a:pPr>
              <a:defRPr/>
            </a:pPr>
            <a:endParaRPr lang="en-US" dirty="0">
              <a:solidFill>
                <a:srgbClr val="000000"/>
              </a:solidFill>
            </a:endParaRPr>
          </a:p>
          <a:p>
            <a:pPr>
              <a:defRPr/>
            </a:pPr>
            <a:r>
              <a:rPr lang="en-US" b="1" dirty="0">
                <a:solidFill>
                  <a:srgbClr val="000000"/>
                </a:solidFill>
              </a:rPr>
              <a:t>Key Issues</a:t>
            </a:r>
            <a:endParaRPr lang="en-US" b="1" u="sng" dirty="0">
              <a:solidFill>
                <a:srgbClr val="000000"/>
              </a:solidFill>
            </a:endParaRPr>
          </a:p>
          <a:p>
            <a:pPr>
              <a:defRPr/>
            </a:pPr>
            <a:r>
              <a:rPr lang="en-US" u="sng" dirty="0">
                <a:solidFill>
                  <a:srgbClr val="000000"/>
                </a:solidFill>
                <a:sym typeface="Wingdings" pitchFamily="2" charset="2"/>
              </a:rPr>
              <a:t> </a:t>
            </a:r>
            <a:r>
              <a:rPr lang="en-US" u="sng" dirty="0">
                <a:solidFill>
                  <a:srgbClr val="000000"/>
                </a:solidFill>
              </a:rPr>
              <a:t>Specialty Shops and Department Stores</a:t>
            </a:r>
          </a:p>
          <a:p>
            <a:pPr>
              <a:buFont typeface="Arial" pitchFamily="34" charset="0"/>
              <a:buChar char="•"/>
              <a:defRPr/>
            </a:pPr>
            <a:r>
              <a:rPr lang="en-US" u="sng" dirty="0">
                <a:solidFill>
                  <a:srgbClr val="000000"/>
                </a:solidFill>
              </a:rPr>
              <a:t> Specialty shop</a:t>
            </a:r>
            <a:r>
              <a:rPr lang="en-US" dirty="0">
                <a:solidFill>
                  <a:srgbClr val="000000"/>
                </a:solidFill>
              </a:rPr>
              <a:t>: a type of conventional limited-line store that is usually small and has a distinct “personality” or shopping environment. </a:t>
            </a:r>
          </a:p>
          <a:p>
            <a:pPr lvl="1">
              <a:buFont typeface="Arial" pitchFamily="34" charset="0"/>
              <a:buChar char="•"/>
              <a:defRPr/>
            </a:pPr>
            <a:r>
              <a:rPr lang="en-US" u="sng" dirty="0">
                <a:solidFill>
                  <a:srgbClr val="000000"/>
                </a:solidFill>
              </a:rPr>
              <a:t> Specialty shops usually sell shopping products</a:t>
            </a:r>
            <a:r>
              <a:rPr lang="en-US" dirty="0">
                <a:solidFill>
                  <a:srgbClr val="000000"/>
                </a:solidFill>
              </a:rPr>
              <a:t> and focus on a narrow target market with better service, knowledgeable salespeople, and a unique assortment.  </a:t>
            </a:r>
          </a:p>
          <a:p>
            <a:pPr lvl="1">
              <a:buFont typeface="Arial" pitchFamily="34" charset="0"/>
              <a:buChar char="•"/>
              <a:defRPr/>
            </a:pPr>
            <a:r>
              <a:rPr lang="en-US" dirty="0">
                <a:solidFill>
                  <a:srgbClr val="000000"/>
                </a:solidFill>
              </a:rPr>
              <a:t> This combination generally supports higher prices for products.</a:t>
            </a:r>
          </a:p>
          <a:p>
            <a:pPr>
              <a:buFont typeface="Arial" pitchFamily="34" charset="0"/>
              <a:buChar char="•"/>
              <a:defRPr/>
            </a:pPr>
            <a:r>
              <a:rPr lang="en-US" b="1" u="sng" dirty="0">
                <a:solidFill>
                  <a:srgbClr val="000000"/>
                </a:solidFill>
              </a:rPr>
              <a:t> </a:t>
            </a:r>
            <a:r>
              <a:rPr lang="en-US" u="sng" dirty="0">
                <a:solidFill>
                  <a:srgbClr val="000000"/>
                </a:solidFill>
              </a:rPr>
              <a:t>Department stores</a:t>
            </a:r>
            <a:r>
              <a:rPr lang="en-US" dirty="0">
                <a:solidFill>
                  <a:srgbClr val="000000"/>
                </a:solidFill>
              </a:rPr>
              <a:t>: larger stores that are organized into many separate departments and offer many product lines. </a:t>
            </a:r>
          </a:p>
          <a:p>
            <a:pPr lvl="1">
              <a:buFont typeface="Arial" pitchFamily="34" charset="0"/>
              <a:buChar char="•"/>
              <a:defRPr/>
            </a:pPr>
            <a:r>
              <a:rPr lang="en-US" u="sng" dirty="0">
                <a:solidFill>
                  <a:srgbClr val="000000"/>
                </a:solidFill>
              </a:rPr>
              <a:t> Department stores combine many limited-line stores and specialty shops</a:t>
            </a:r>
            <a:r>
              <a:rPr lang="en-US" dirty="0">
                <a:solidFill>
                  <a:srgbClr val="000000"/>
                </a:solidFill>
              </a:rPr>
              <a:t>. </a:t>
            </a:r>
          </a:p>
          <a:p>
            <a:pPr lvl="1">
              <a:buFont typeface="Arial" pitchFamily="34" charset="0"/>
              <a:buChar char="•"/>
              <a:defRPr/>
            </a:pPr>
            <a:r>
              <a:rPr lang="en-US" dirty="0">
                <a:solidFill>
                  <a:srgbClr val="000000"/>
                </a:solidFill>
              </a:rPr>
              <a:t> The number of department stores, their average sales per store, and their share of total retail sales are all declining. </a:t>
            </a:r>
          </a:p>
          <a:p>
            <a:pPr lvl="1">
              <a:buFont typeface="Arial" pitchFamily="34" charset="0"/>
              <a:buChar char="•"/>
              <a:defRPr/>
            </a:pPr>
            <a:endParaRPr lang="en-US" dirty="0">
              <a:solidFill>
                <a:srgbClr val="000000"/>
              </a:solidFill>
            </a:endParaRPr>
          </a:p>
          <a:p>
            <a:pPr>
              <a:defRPr/>
            </a:pPr>
            <a:r>
              <a:rPr lang="en-US" b="1" i="1" dirty="0">
                <a:solidFill>
                  <a:srgbClr val="000000"/>
                </a:solidFill>
              </a:rPr>
              <a:t>Discussion Question: Provide some examples of both specialty shops and department stores. What are their differences and similarities in assortment and service? </a:t>
            </a:r>
          </a:p>
        </p:txBody>
      </p:sp>
    </p:spTree>
    <p:extLst>
      <p:ext uri="{BB962C8B-B14F-4D97-AF65-F5344CB8AC3E}">
        <p14:creationId xmlns:p14="http://schemas.microsoft.com/office/powerpoint/2010/main" val="9953277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4" y="3127248"/>
            <a:ext cx="6510528" cy="5660136"/>
          </a:xfrm>
          <a:ln/>
        </p:spPr>
        <p:txBody>
          <a:bodyPr/>
          <a:lstStyle/>
          <a:p>
            <a:pPr>
              <a:defRPr/>
            </a:pPr>
            <a:r>
              <a:rPr lang="en-US" sz="1050" b="1" dirty="0">
                <a:solidFill>
                  <a:srgbClr val="000000"/>
                </a:solidFill>
              </a:rPr>
              <a:t>Summary Overview</a:t>
            </a:r>
          </a:p>
          <a:p>
            <a:pPr>
              <a:defRPr/>
            </a:pPr>
            <a:r>
              <a:rPr lang="en-US" sz="1050" dirty="0">
                <a:solidFill>
                  <a:srgbClr val="000000"/>
                </a:solidFill>
              </a:rPr>
              <a:t>Our discussion of retailer types continues, comparing and contrasting their main points of differentiation.  </a:t>
            </a:r>
          </a:p>
          <a:p>
            <a:pPr>
              <a:defRPr/>
            </a:pPr>
            <a:endParaRPr lang="en-US" sz="1050" dirty="0">
              <a:solidFill>
                <a:srgbClr val="000000"/>
              </a:solidFill>
            </a:endParaRPr>
          </a:p>
          <a:p>
            <a:pPr>
              <a:buFont typeface="Arial" pitchFamily="34" charset="0"/>
              <a:buNone/>
              <a:defRPr/>
            </a:pPr>
            <a:r>
              <a:rPr lang="en-US" sz="1050" b="1" dirty="0">
                <a:solidFill>
                  <a:srgbClr val="000000"/>
                </a:solidFill>
              </a:rPr>
              <a:t>Key Issues</a:t>
            </a:r>
            <a:endParaRPr lang="en-US" sz="1050" b="1" u="sng" dirty="0">
              <a:solidFill>
                <a:srgbClr val="000000"/>
              </a:solidFill>
            </a:endParaRPr>
          </a:p>
          <a:p>
            <a:pPr>
              <a:buFont typeface="Arial" pitchFamily="34" charset="0"/>
              <a:buNone/>
              <a:defRPr/>
            </a:pPr>
            <a:r>
              <a:rPr lang="en-US" sz="1050" dirty="0">
                <a:solidFill>
                  <a:srgbClr val="000000"/>
                </a:solidFill>
                <a:sym typeface="Wingdings" pitchFamily="2" charset="2"/>
              </a:rPr>
              <a:t>  Another set of stores focuses on expanded assortment and/or reduced margins and service.</a:t>
            </a:r>
          </a:p>
          <a:p>
            <a:pPr>
              <a:buFont typeface="Arial" pitchFamily="34" charset="0"/>
              <a:buNone/>
              <a:defRPr/>
            </a:pPr>
            <a:r>
              <a:rPr lang="en-US" sz="1050" u="sng" dirty="0"/>
              <a:t>Supermarkets and</a:t>
            </a:r>
            <a:r>
              <a:rPr lang="en-US" sz="1050" u="sng" baseline="0" dirty="0"/>
              <a:t> </a:t>
            </a:r>
            <a:r>
              <a:rPr lang="en-US" sz="1050" u="sng" dirty="0"/>
              <a:t>Mass Merchants</a:t>
            </a:r>
          </a:p>
          <a:p>
            <a:pPr marL="171450" indent="-171450">
              <a:buFont typeface="Arial" pitchFamily="34" charset="0"/>
              <a:buChar char="•"/>
              <a:defRPr/>
            </a:pPr>
            <a:r>
              <a:rPr lang="en-US" sz="1050" u="sng" dirty="0"/>
              <a:t> Mass-merchandising concept</a:t>
            </a:r>
            <a:r>
              <a:rPr lang="en-US" sz="1050" dirty="0"/>
              <a:t>: retailers should offer low prices to get faster turnover and greater sales volumes—by appealing to larger markets.</a:t>
            </a:r>
          </a:p>
          <a:p>
            <a:pPr marL="171450" indent="-171450">
              <a:buFont typeface="Arial" pitchFamily="34" charset="0"/>
              <a:buChar char="•"/>
              <a:defRPr/>
            </a:pPr>
            <a:r>
              <a:rPr lang="en-US" sz="1050" u="sng" dirty="0">
                <a:solidFill>
                  <a:srgbClr val="000000"/>
                </a:solidFill>
              </a:rPr>
              <a:t> Supermarkets</a:t>
            </a:r>
            <a:r>
              <a:rPr lang="en-US" sz="1050" dirty="0">
                <a:solidFill>
                  <a:srgbClr val="000000"/>
                </a:solidFill>
              </a:rPr>
              <a:t>: large stores specializing in groceries with self-service and wide assortments. Survival is based on efficiency—high volume and low costs. </a:t>
            </a:r>
          </a:p>
          <a:p>
            <a:pPr marL="171450" indent="-171450">
              <a:buFont typeface="Arial" pitchFamily="34" charset="0"/>
              <a:buChar char="•"/>
              <a:defRPr/>
            </a:pPr>
            <a:r>
              <a:rPr lang="en-US" sz="1050" u="sng" dirty="0">
                <a:solidFill>
                  <a:srgbClr val="000000"/>
                </a:solidFill>
              </a:rPr>
              <a:t> Discount houses</a:t>
            </a:r>
            <a:r>
              <a:rPr lang="en-US" sz="1050" dirty="0">
                <a:solidFill>
                  <a:srgbClr val="000000"/>
                </a:solidFill>
              </a:rPr>
              <a:t> started by offering wide assortments of name brand goods at 20% to 30% off the list price. </a:t>
            </a:r>
            <a:r>
              <a:rPr lang="en-US" sz="1050" u="sng" dirty="0">
                <a:solidFill>
                  <a:srgbClr val="000000"/>
                </a:solidFill>
              </a:rPr>
              <a:t>Discounters</a:t>
            </a:r>
            <a:r>
              <a:rPr lang="en-US" sz="1050" dirty="0">
                <a:solidFill>
                  <a:srgbClr val="000000"/>
                </a:solidFill>
              </a:rPr>
              <a:t> had lower costs—low rent, less convenient locations, and less service, and thus could offer lower prices, </a:t>
            </a:r>
            <a:r>
              <a:rPr lang="en-US" sz="1050" u="sng" dirty="0">
                <a:solidFill>
                  <a:srgbClr val="000000"/>
                </a:solidFill>
              </a:rPr>
              <a:t>upsetting some conventional retailers</a:t>
            </a:r>
            <a:r>
              <a:rPr lang="en-US" sz="1050" dirty="0">
                <a:solidFill>
                  <a:srgbClr val="000000"/>
                </a:solidFill>
              </a:rPr>
              <a:t>. </a:t>
            </a:r>
          </a:p>
          <a:p>
            <a:pPr marL="171450" indent="-171450">
              <a:buFont typeface="Arial" pitchFamily="34" charset="0"/>
              <a:buChar char="•"/>
              <a:defRPr/>
            </a:pPr>
            <a:r>
              <a:rPr lang="en-US" sz="1050" u="sng" dirty="0">
                <a:solidFill>
                  <a:srgbClr val="000000"/>
                </a:solidFill>
              </a:rPr>
              <a:t>Mass-merchandisers are more than discounters</a:t>
            </a:r>
            <a:r>
              <a:rPr lang="en-US" sz="1050" dirty="0">
                <a:solidFill>
                  <a:srgbClr val="000000"/>
                </a:solidFill>
              </a:rPr>
              <a:t>: large, self-service stores with many departments that emphasize “soft goods” and staples, with low prices and lower margins to get faster turnover. Mass-merchandisers have led the way in streamlining distribution with technology.  They are now trying to be more convenient also.</a:t>
            </a:r>
          </a:p>
          <a:p>
            <a:pPr marL="171450" indent="-171450">
              <a:buFont typeface="Arial" pitchFamily="34" charset="0"/>
              <a:buChar char="•"/>
              <a:defRPr/>
            </a:pPr>
            <a:r>
              <a:rPr lang="en-US" sz="1050" u="sng" dirty="0">
                <a:solidFill>
                  <a:srgbClr val="000000"/>
                </a:solidFill>
              </a:rPr>
              <a:t> Some supermarkets and mass-merchandisers have moved toward becoming supercenters (hypermarkets)</a:t>
            </a:r>
            <a:r>
              <a:rPr lang="en-US" sz="1050" dirty="0">
                <a:solidFill>
                  <a:srgbClr val="000000"/>
                </a:solidFill>
              </a:rPr>
              <a:t>: these very large stores carry groceries and </a:t>
            </a:r>
            <a:r>
              <a:rPr lang="en-US" sz="1050" u="sng" dirty="0">
                <a:solidFill>
                  <a:srgbClr val="000000"/>
                </a:solidFill>
              </a:rPr>
              <a:t>meet all routine needs for goods and services</a:t>
            </a:r>
            <a:r>
              <a:rPr lang="en-US" sz="1050" dirty="0">
                <a:solidFill>
                  <a:srgbClr val="000000"/>
                </a:solidFill>
              </a:rPr>
              <a:t>. </a:t>
            </a:r>
          </a:p>
          <a:p>
            <a:pPr marL="171450" indent="-171450">
              <a:buFont typeface="Arial" pitchFamily="34" charset="0"/>
              <a:buChar char="•"/>
              <a:defRPr/>
            </a:pPr>
            <a:r>
              <a:rPr lang="en-US" sz="1050" u="sng" dirty="0">
                <a:solidFill>
                  <a:srgbClr val="000000"/>
                </a:solidFill>
              </a:rPr>
              <a:t>New mass-merchandising formats keep coming</a:t>
            </a:r>
            <a:r>
              <a:rPr lang="en-US" sz="1050" dirty="0">
                <a:solidFill>
                  <a:srgbClr val="000000"/>
                </a:solidFill>
              </a:rPr>
              <a:t>… At </a:t>
            </a:r>
            <a:r>
              <a:rPr lang="en-US" sz="1050" u="sng" dirty="0">
                <a:solidFill>
                  <a:srgbClr val="000000"/>
                </a:solidFill>
              </a:rPr>
              <a:t>warehouse clubs:</a:t>
            </a:r>
            <a:r>
              <a:rPr lang="en-US" sz="1050" dirty="0">
                <a:solidFill>
                  <a:srgbClr val="000000"/>
                </a:solidFill>
              </a:rPr>
              <a:t> consumers pay a membership fee to shop in large, bare-bones facilities that carry homogeneous shopping items. Their rapid growth was fueled in large part by small business customers.</a:t>
            </a:r>
          </a:p>
          <a:p>
            <a:pPr marL="171450" indent="-171450">
              <a:buFont typeface="Arial" pitchFamily="34" charset="0"/>
              <a:buChar char="•"/>
              <a:defRPr/>
            </a:pPr>
            <a:r>
              <a:rPr lang="en-US" sz="1050" u="sng" dirty="0">
                <a:solidFill>
                  <a:srgbClr val="000000"/>
                </a:solidFill>
              </a:rPr>
              <a:t>Single-line mass-merchandisers are coming on strong</a:t>
            </a:r>
            <a:r>
              <a:rPr lang="en-US" sz="1050" dirty="0">
                <a:solidFill>
                  <a:srgbClr val="000000"/>
                </a:solidFill>
              </a:rPr>
              <a:t>. These stores are called “category killers” because it’s so hard for less specialized retailers to compete. They carry large assortments of a specific product category and attract many consumers because of their selection and low prices.</a:t>
            </a:r>
          </a:p>
          <a:p>
            <a:pPr marL="171450" indent="-171450">
              <a:buFont typeface="Arial" pitchFamily="34" charset="0"/>
              <a:buChar char="•"/>
              <a:defRPr/>
            </a:pPr>
            <a:r>
              <a:rPr lang="en-US" sz="1050" u="sng" dirty="0"/>
              <a:t>Analytics for mass-merchandising</a:t>
            </a:r>
            <a:r>
              <a:rPr lang="en-US" sz="1050" dirty="0"/>
              <a:t>: To monitor that turnover, retailing managers utilize a measure of </a:t>
            </a:r>
            <a:r>
              <a:rPr lang="en-US" sz="1050" b="1" i="1" dirty="0" err="1"/>
              <a:t>stockturn</a:t>
            </a:r>
            <a:r>
              <a:rPr lang="en-US" sz="1050" b="1" i="1" dirty="0"/>
              <a:t> rate </a:t>
            </a:r>
            <a:r>
              <a:rPr lang="en-US" sz="1050" dirty="0"/>
              <a:t>(also called inventory turnover)—the number of times the average inventory is sold in a year.</a:t>
            </a:r>
            <a:endParaRPr lang="en-US" sz="1050" dirty="0">
              <a:solidFill>
                <a:srgbClr val="000000"/>
              </a:solidFill>
            </a:endParaRPr>
          </a:p>
          <a:p>
            <a:pPr>
              <a:defRPr/>
            </a:pPr>
            <a:r>
              <a:rPr lang="en-US" sz="1050" b="1" i="1" dirty="0"/>
              <a:t>Discussion Question: Which are your favorite mass-merchandisers? Why?</a:t>
            </a:r>
          </a:p>
        </p:txBody>
      </p:sp>
    </p:spTree>
    <p:extLst>
      <p:ext uri="{BB962C8B-B14F-4D97-AF65-F5344CB8AC3E}">
        <p14:creationId xmlns:p14="http://schemas.microsoft.com/office/powerpoint/2010/main" val="598980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Rot="1" noChangeAspect="1" noChangeArrowheads="1" noTextEdit="1"/>
          </p:cNvSpPr>
          <p:nvPr>
            <p:ph type="sldImg"/>
          </p:nvPr>
        </p:nvSpPr>
        <p:spPr>
          <a:xfrm>
            <a:off x="503238" y="539750"/>
            <a:ext cx="3162300" cy="2373313"/>
          </a:xfrm>
          <a:ln/>
        </p:spPr>
      </p:sp>
      <p:sp>
        <p:nvSpPr>
          <p:cNvPr id="63491"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i="1" dirty="0"/>
              <a:t>Checking Your Knowledge</a:t>
            </a:r>
          </a:p>
          <a:p>
            <a:r>
              <a:rPr lang="en-US" b="1" dirty="0"/>
              <a:t>Answer: C</a:t>
            </a:r>
          </a:p>
          <a:p>
            <a:r>
              <a:rPr lang="en-US" b="1" dirty="0"/>
              <a:t>Feedback:</a:t>
            </a:r>
          </a:p>
          <a:p>
            <a:r>
              <a:rPr lang="en-US" dirty="0"/>
              <a:t>Single-line mass-merchandisers carry a large assortment of products at low prices in a specific product category. These stores are called category killers because it’s hard for less specialized retailers to compete. Parties R Us is an example of this type of retailer. The best answer selection is C.</a:t>
            </a:r>
          </a:p>
        </p:txBody>
      </p:sp>
    </p:spTree>
    <p:extLst>
      <p:ext uri="{BB962C8B-B14F-4D97-AF65-F5344CB8AC3E}">
        <p14:creationId xmlns:p14="http://schemas.microsoft.com/office/powerpoint/2010/main" val="9257185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Rot="1" noChangeAspect="1" noChangeArrowheads="1" noTextEdit="1"/>
          </p:cNvSpPr>
          <p:nvPr>
            <p:ph type="sldImg"/>
          </p:nvPr>
        </p:nvSpPr>
        <p:spPr>
          <a:xfrm>
            <a:off x="503238" y="539750"/>
            <a:ext cx="3162300" cy="2373313"/>
          </a:xfrm>
          <a:ln/>
        </p:spPr>
      </p:sp>
      <p:sp>
        <p:nvSpPr>
          <p:cNvPr id="58372" name="Rectangle 3"/>
          <p:cNvSpPr>
            <a:spLocks noGrp="1" noChangeArrowheads="1"/>
          </p:cNvSpPr>
          <p:nvPr>
            <p:ph type="body" idx="1"/>
          </p:nvPr>
        </p:nvSpPr>
        <p:spPr>
          <a:xfrm>
            <a:off x="192024" y="3127248"/>
            <a:ext cx="6510528" cy="5660136"/>
          </a:xfrm>
          <a:ln/>
        </p:spPr>
        <p:txBody>
          <a:bodyPr/>
          <a:lstStyle/>
          <a:p>
            <a:pPr>
              <a:defRPr/>
            </a:pPr>
            <a:r>
              <a:rPr lang="en-US" b="1" dirty="0">
                <a:solidFill>
                  <a:srgbClr val="000000"/>
                </a:solidFill>
              </a:rPr>
              <a:t>Summary Overview</a:t>
            </a:r>
          </a:p>
          <a:p>
            <a:pPr>
              <a:defRPr/>
            </a:pPr>
            <a:r>
              <a:rPr lang="en-US" dirty="0">
                <a:solidFill>
                  <a:srgbClr val="000000"/>
                </a:solidFill>
              </a:rPr>
              <a:t>Our discussion of retailer types continues, comparing and contrasting their main points of differentiation.  </a:t>
            </a:r>
          </a:p>
          <a:p>
            <a:pPr>
              <a:defRPr/>
            </a:pPr>
            <a:endParaRPr lang="en-US" dirty="0">
              <a:solidFill>
                <a:srgbClr val="000000"/>
              </a:solidFill>
            </a:endParaRPr>
          </a:p>
          <a:p>
            <a:pPr>
              <a:buFont typeface="Arial" pitchFamily="34" charset="0"/>
              <a:buNone/>
              <a:defRPr/>
            </a:pPr>
            <a:r>
              <a:rPr lang="en-US" b="1" dirty="0">
                <a:solidFill>
                  <a:srgbClr val="000000"/>
                </a:solidFill>
              </a:rPr>
              <a:t>Key Issues  </a:t>
            </a:r>
          </a:p>
          <a:p>
            <a:pPr>
              <a:buFont typeface="Arial" pitchFamily="34" charset="0"/>
              <a:buNone/>
              <a:defRPr/>
            </a:pPr>
            <a:r>
              <a:rPr lang="en-US" dirty="0">
                <a:solidFill>
                  <a:srgbClr val="000000"/>
                </a:solidFill>
              </a:rPr>
              <a:t>The next set of single- and limited-line stores adds convenience, higher margins, and a reduced assortment. Examples include</a:t>
            </a:r>
            <a:r>
              <a:rPr lang="en-US" baseline="0" dirty="0">
                <a:solidFill>
                  <a:srgbClr val="000000"/>
                </a:solidFill>
              </a:rPr>
              <a:t> </a:t>
            </a:r>
            <a:r>
              <a:rPr lang="en-US" u="sng" baseline="0" dirty="0">
                <a:solidFill>
                  <a:srgbClr val="000000"/>
                </a:solidFill>
              </a:rPr>
              <a:t>c</a:t>
            </a:r>
            <a:r>
              <a:rPr lang="en-US" u="sng" dirty="0">
                <a:solidFill>
                  <a:srgbClr val="000000"/>
                </a:solidFill>
              </a:rPr>
              <a:t>onvenience stores and vending machines.</a:t>
            </a:r>
            <a:endParaRPr lang="en-US" dirty="0">
              <a:solidFill>
                <a:srgbClr val="000000"/>
              </a:solidFill>
            </a:endParaRPr>
          </a:p>
          <a:p>
            <a:pPr>
              <a:buFont typeface="Arial" pitchFamily="34" charset="0"/>
              <a:buChar char="•"/>
              <a:defRPr/>
            </a:pPr>
            <a:r>
              <a:rPr lang="en-US" u="sng" dirty="0">
                <a:solidFill>
                  <a:srgbClr val="000000"/>
                </a:solidFill>
              </a:rPr>
              <a:t> Convenience (food) stores</a:t>
            </a:r>
            <a:r>
              <a:rPr lang="en-US" dirty="0">
                <a:solidFill>
                  <a:srgbClr val="000000"/>
                </a:solidFill>
              </a:rPr>
              <a:t> carry limited assortments of fast-moving items and are located in residential areas, conveniently near people’s homes </a:t>
            </a:r>
          </a:p>
          <a:p>
            <a:pPr lvl="1">
              <a:buFont typeface="Arial" pitchFamily="34" charset="0"/>
              <a:buChar char="•"/>
              <a:defRPr/>
            </a:pPr>
            <a:r>
              <a:rPr lang="en-US" dirty="0">
                <a:solidFill>
                  <a:srgbClr val="000000"/>
                </a:solidFill>
              </a:rPr>
              <a:t> Goods cost 10% to 20% more than at supermarkets. </a:t>
            </a:r>
          </a:p>
          <a:p>
            <a:pPr lvl="1">
              <a:buFont typeface="Arial" pitchFamily="34" charset="0"/>
              <a:buChar char="•"/>
              <a:defRPr/>
            </a:pPr>
            <a:r>
              <a:rPr lang="en-US" u="sng" dirty="0">
                <a:solidFill>
                  <a:srgbClr val="000000"/>
                </a:solidFill>
              </a:rPr>
              <a:t> Convenience stores must have the right assortment</a:t>
            </a:r>
            <a:r>
              <a:rPr lang="en-US" dirty="0">
                <a:solidFill>
                  <a:srgbClr val="000000"/>
                </a:solidFill>
              </a:rPr>
              <a:t> in order to succeed, because they have such a limited amount of space. </a:t>
            </a:r>
          </a:p>
          <a:p>
            <a:pPr lvl="1">
              <a:buFont typeface="Arial" pitchFamily="34" charset="0"/>
              <a:buChar char="•"/>
              <a:defRPr/>
            </a:pPr>
            <a:r>
              <a:rPr lang="en-US" dirty="0">
                <a:solidFill>
                  <a:srgbClr val="000000"/>
                </a:solidFill>
              </a:rPr>
              <a:t> The items carried must move quickly enough to contribute to profitability.</a:t>
            </a:r>
          </a:p>
          <a:p>
            <a:pPr lvl="1">
              <a:buFont typeface="Arial" pitchFamily="34" charset="0"/>
              <a:buChar char="•"/>
              <a:defRPr/>
            </a:pPr>
            <a:endParaRPr lang="en-US" dirty="0">
              <a:solidFill>
                <a:srgbClr val="000000"/>
              </a:solidFill>
            </a:endParaRPr>
          </a:p>
          <a:p>
            <a:pPr>
              <a:buFont typeface="Arial" pitchFamily="34" charset="0"/>
              <a:buNone/>
              <a:defRPr/>
            </a:pPr>
            <a:r>
              <a:rPr lang="en-US" b="1" i="1" dirty="0">
                <a:solidFill>
                  <a:srgbClr val="000000"/>
                </a:solidFill>
              </a:rPr>
              <a:t>Discussion Question: The lines between convenience stores and gasoline stations have blurred in recent years. In your experience, what innovations have you seen in the convenience store/gas station hybrid? To whom do these innovations appeal?</a:t>
            </a:r>
          </a:p>
          <a:p>
            <a:pPr>
              <a:buFont typeface="Arial" pitchFamily="34" charset="0"/>
              <a:buNone/>
              <a:defRPr/>
            </a:pPr>
            <a:endParaRPr lang="en-US" b="1" i="1" dirty="0">
              <a:solidFill>
                <a:srgbClr val="000000"/>
              </a:solidFill>
            </a:endParaRPr>
          </a:p>
          <a:p>
            <a:pPr>
              <a:buFont typeface="Arial" pitchFamily="34" charset="0"/>
              <a:buChar char="•"/>
              <a:defRPr/>
            </a:pPr>
            <a:r>
              <a:rPr lang="en-US" u="sng" dirty="0"/>
              <a:t> Automatic vending</a:t>
            </a:r>
            <a:r>
              <a:rPr lang="en-US" dirty="0"/>
              <a:t> is selling and delivering products through vending machines. </a:t>
            </a:r>
          </a:p>
          <a:p>
            <a:pPr lvl="1">
              <a:buFont typeface="Arial" pitchFamily="34" charset="0"/>
              <a:buChar char="•"/>
              <a:defRPr/>
            </a:pPr>
            <a:r>
              <a:rPr lang="en-US" u="sng" dirty="0"/>
              <a:t> Vending machines are convenient</a:t>
            </a:r>
            <a:r>
              <a:rPr lang="en-US" dirty="0"/>
              <a:t>, and the business has grown, but it only accounts for about 1.5%</a:t>
            </a:r>
            <a:r>
              <a:rPr lang="en-US" baseline="0" dirty="0"/>
              <a:t> </a:t>
            </a:r>
            <a:r>
              <a:rPr lang="en-US" dirty="0"/>
              <a:t>of U.S. retail sales.</a:t>
            </a:r>
          </a:p>
          <a:p>
            <a:pPr lvl="1">
              <a:buFont typeface="Arial" pitchFamily="34" charset="0"/>
              <a:buChar char="•"/>
              <a:defRPr/>
            </a:pPr>
            <a:r>
              <a:rPr lang="en-US" baseline="0" dirty="0">
                <a:solidFill>
                  <a:srgbClr val="000000"/>
                </a:solidFill>
                <a:sym typeface="Wingdings" pitchFamily="2" charset="2"/>
              </a:rPr>
              <a:t> </a:t>
            </a:r>
            <a:r>
              <a:rPr lang="en-US" dirty="0">
                <a:solidFill>
                  <a:srgbClr val="000000"/>
                </a:solidFill>
                <a:sym typeface="Wingdings" pitchFamily="2" charset="2"/>
              </a:rPr>
              <a:t>Yet their impact in some target markets is very significant.</a:t>
            </a:r>
            <a:r>
              <a:rPr lang="en-US" b="1" dirty="0">
                <a:solidFill>
                  <a:srgbClr val="000000"/>
                </a:solidFill>
                <a:sym typeface="Wingdings" pitchFamily="2" charset="2"/>
              </a:rPr>
              <a:t> </a:t>
            </a:r>
          </a:p>
          <a:p>
            <a:pPr lvl="1">
              <a:buFont typeface="Arial" pitchFamily="34" charset="0"/>
              <a:buChar char="•"/>
              <a:defRPr/>
            </a:pPr>
            <a:r>
              <a:rPr lang="en-US" dirty="0">
                <a:solidFill>
                  <a:srgbClr val="000000"/>
                </a:solidFill>
                <a:sym typeface="Wingdings" pitchFamily="2" charset="2"/>
              </a:rPr>
              <a:t>The major disadvantage to automatic vending is high cost. The machines are expensive to buy, stock, and repair compared to the volume they sell. </a:t>
            </a:r>
            <a:r>
              <a:rPr lang="en-US" b="1" dirty="0">
                <a:solidFill>
                  <a:srgbClr val="000000"/>
                </a:solidFill>
                <a:sym typeface="Wingdings" pitchFamily="2" charset="2"/>
              </a:rPr>
              <a:t> </a:t>
            </a:r>
          </a:p>
        </p:txBody>
      </p:sp>
    </p:spTree>
    <p:extLst>
      <p:ext uri="{BB962C8B-B14F-4D97-AF65-F5344CB8AC3E}">
        <p14:creationId xmlns:p14="http://schemas.microsoft.com/office/powerpoint/2010/main" val="9864697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xfrm>
            <a:off x="522288" y="549275"/>
            <a:ext cx="3216275" cy="2413000"/>
          </a:xfrm>
          <a:ln/>
        </p:spPr>
      </p:sp>
      <p:sp>
        <p:nvSpPr>
          <p:cNvPr id="66563"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solidFill>
                  <a:srgbClr val="000000"/>
                </a:solidFill>
                <a:sym typeface="Wingdings" pitchFamily="2" charset="2"/>
              </a:rPr>
              <a:t>Summary Overview</a:t>
            </a:r>
          </a:p>
          <a:p>
            <a:r>
              <a:rPr lang="en-US" dirty="0">
                <a:solidFill>
                  <a:srgbClr val="000000"/>
                </a:solidFill>
                <a:sym typeface="Wingdings" pitchFamily="2" charset="2"/>
              </a:rPr>
              <a:t>In-home shopping has been around for a long time, but it is more varied and more popular now than ever before.</a:t>
            </a:r>
            <a:r>
              <a:rPr lang="en-US" b="1" dirty="0">
                <a:solidFill>
                  <a:srgbClr val="000000"/>
                </a:solidFill>
                <a:sym typeface="Wingdings" pitchFamily="2" charset="2"/>
              </a:rPr>
              <a:t> </a:t>
            </a:r>
          </a:p>
          <a:p>
            <a:endParaRPr lang="en-US" b="1" dirty="0">
              <a:solidFill>
                <a:srgbClr val="000000"/>
              </a:solidFill>
              <a:sym typeface="Wingdings" pitchFamily="2" charset="2"/>
            </a:endParaRPr>
          </a:p>
          <a:p>
            <a:r>
              <a:rPr lang="en-US" b="1" dirty="0">
                <a:solidFill>
                  <a:srgbClr val="000000"/>
                </a:solidFill>
                <a:sym typeface="Wingdings" pitchFamily="2" charset="2"/>
              </a:rPr>
              <a:t>Key Issues</a:t>
            </a:r>
          </a:p>
          <a:p>
            <a:pPr>
              <a:buFontTx/>
              <a:buChar char="•"/>
            </a:pPr>
            <a:r>
              <a:rPr lang="en-US" u="sng" dirty="0">
                <a:solidFill>
                  <a:srgbClr val="000000"/>
                </a:solidFill>
                <a:sym typeface="Wingdings" pitchFamily="2" charset="2"/>
              </a:rPr>
              <a:t> Door-to-door selling</a:t>
            </a:r>
            <a:r>
              <a:rPr lang="en-US" dirty="0">
                <a:solidFill>
                  <a:srgbClr val="000000"/>
                </a:solidFill>
                <a:sym typeface="Wingdings" pitchFamily="2" charset="2"/>
              </a:rPr>
              <a:t>: a salesperson goes directly to the consumer’s home. Unlike in the United</a:t>
            </a:r>
            <a:r>
              <a:rPr lang="en-US" baseline="0" dirty="0">
                <a:solidFill>
                  <a:srgbClr val="000000"/>
                </a:solidFill>
                <a:sym typeface="Wingdings" pitchFamily="2" charset="2"/>
              </a:rPr>
              <a:t> States</a:t>
            </a:r>
            <a:r>
              <a:rPr lang="en-US" dirty="0">
                <a:solidFill>
                  <a:srgbClr val="000000"/>
                </a:solidFill>
                <a:sym typeface="Wingdings" pitchFamily="2" charset="2"/>
              </a:rPr>
              <a:t>, door-to-door selling has grown in popularity in international markets. </a:t>
            </a:r>
          </a:p>
          <a:p>
            <a:pPr>
              <a:buFontTx/>
              <a:buChar char="•"/>
            </a:pPr>
            <a:endParaRPr lang="en-US" dirty="0">
              <a:solidFill>
                <a:srgbClr val="000000"/>
              </a:solidFill>
              <a:sym typeface="Wingdings" pitchFamily="2" charset="2"/>
            </a:endParaRPr>
          </a:p>
          <a:p>
            <a:r>
              <a:rPr lang="en-US" b="1" i="1" dirty="0">
                <a:solidFill>
                  <a:srgbClr val="000000"/>
                </a:solidFill>
                <a:sym typeface="Wingdings" pitchFamily="2" charset="2"/>
              </a:rPr>
              <a:t>Discussion Question: Forty-five years ago, the U.S. retail landscape was teeming with door-to-door salespeople. In the twenty-first century, door-to-door sales are much less prominent. Why?</a:t>
            </a:r>
          </a:p>
          <a:p>
            <a:endParaRPr lang="en-US" b="1" i="1" dirty="0">
              <a:solidFill>
                <a:srgbClr val="000000"/>
              </a:solidFill>
              <a:sym typeface="Wingdings" pitchFamily="2" charset="2"/>
            </a:endParaRPr>
          </a:p>
          <a:p>
            <a:pPr>
              <a:buFontTx/>
              <a:buChar char="•"/>
            </a:pPr>
            <a:r>
              <a:rPr lang="en-US" dirty="0">
                <a:solidFill>
                  <a:srgbClr val="000000"/>
                </a:solidFill>
                <a:sym typeface="Wingdings" pitchFamily="2" charset="2"/>
              </a:rPr>
              <a:t>Other retailers succeed by </a:t>
            </a:r>
            <a:r>
              <a:rPr lang="en-US" u="sng" dirty="0">
                <a:solidFill>
                  <a:srgbClr val="000000"/>
                </a:solidFill>
                <a:sym typeface="Wingdings" pitchFamily="2" charset="2"/>
              </a:rPr>
              <a:t>putting a catalog on cable TV or on computer</a:t>
            </a:r>
            <a:r>
              <a:rPr lang="en-US" dirty="0">
                <a:solidFill>
                  <a:srgbClr val="000000"/>
                </a:solidFill>
                <a:sym typeface="Wingdings" pitchFamily="2" charset="2"/>
              </a:rPr>
              <a:t>.</a:t>
            </a:r>
            <a:r>
              <a:rPr lang="en-US" b="1" dirty="0">
                <a:solidFill>
                  <a:srgbClr val="000000"/>
                </a:solidFill>
                <a:sym typeface="Wingdings" pitchFamily="2" charset="2"/>
              </a:rPr>
              <a:t> </a:t>
            </a:r>
            <a:r>
              <a:rPr lang="en-US" dirty="0">
                <a:solidFill>
                  <a:srgbClr val="000000"/>
                </a:solidFill>
                <a:sym typeface="Wingdings" pitchFamily="2" charset="2"/>
              </a:rPr>
              <a:t>QVC, Home Shopping Channel, and others are taking advantage of the proliferation of cable TV channels to reach millions of homes. They are also building a significant presence on the Internet.</a:t>
            </a:r>
            <a:endParaRPr lang="en-US" b="1" dirty="0"/>
          </a:p>
        </p:txBody>
      </p:sp>
    </p:spTree>
    <p:extLst>
      <p:ext uri="{BB962C8B-B14F-4D97-AF65-F5344CB8AC3E}">
        <p14:creationId xmlns:p14="http://schemas.microsoft.com/office/powerpoint/2010/main" val="2528099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xfrm>
            <a:off x="503238" y="539750"/>
            <a:ext cx="3162300" cy="2373313"/>
          </a:xfrm>
          <a:ln/>
        </p:spPr>
      </p:sp>
      <p:sp>
        <p:nvSpPr>
          <p:cNvPr id="67587"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solidFill>
                  <a:srgbClr val="000000"/>
                </a:solidFill>
              </a:rPr>
              <a:t>Summary Overview</a:t>
            </a:r>
          </a:p>
          <a:p>
            <a:pPr>
              <a:defRPr/>
            </a:pPr>
            <a:r>
              <a:rPr lang="en-US" dirty="0">
                <a:solidFill>
                  <a:srgbClr val="000000"/>
                </a:solidFill>
              </a:rPr>
              <a:t>Our discussion of retailer types continues, comparing and contrasting their main points of differentiation.  </a:t>
            </a:r>
          </a:p>
          <a:p>
            <a:endParaRPr lang="en-US" dirty="0">
              <a:solidFill>
                <a:srgbClr val="000000"/>
              </a:solidFill>
            </a:endParaRPr>
          </a:p>
          <a:p>
            <a:r>
              <a:rPr lang="en-US" b="1" dirty="0">
                <a:solidFill>
                  <a:srgbClr val="000000"/>
                </a:solidFill>
              </a:rPr>
              <a:t>Key Issues</a:t>
            </a:r>
          </a:p>
          <a:p>
            <a:r>
              <a:rPr lang="en-US" dirty="0">
                <a:solidFill>
                  <a:srgbClr val="000000"/>
                </a:solidFill>
              </a:rPr>
              <a:t>Finally, a number of different online retailers will offer expanded assortment, reduced margins, and more information. These</a:t>
            </a:r>
            <a:r>
              <a:rPr lang="en-US" baseline="0" dirty="0">
                <a:solidFill>
                  <a:srgbClr val="000000"/>
                </a:solidFill>
              </a:rPr>
              <a:t> are found on the </a:t>
            </a:r>
            <a:r>
              <a:rPr lang="en-US" u="sng" dirty="0">
                <a:solidFill>
                  <a:srgbClr val="000000"/>
                </a:solidFill>
              </a:rPr>
              <a:t>Internet.</a:t>
            </a:r>
          </a:p>
          <a:p>
            <a:pPr marL="171450" indent="-171450">
              <a:buFont typeface="Arial" charset="0"/>
              <a:buChar char="•"/>
            </a:pPr>
            <a:r>
              <a:rPr lang="en-US" dirty="0">
                <a:solidFill>
                  <a:srgbClr val="000000"/>
                </a:solidFill>
              </a:rPr>
              <a:t>How should one think of the Internet and its role in retailing? At this stage in its development, there are alternative ways of considering the Internet. When it comes to retailing, is the Internet:</a:t>
            </a:r>
          </a:p>
          <a:p>
            <a:pPr lvl="1">
              <a:buFontTx/>
              <a:buChar char="•"/>
            </a:pPr>
            <a:r>
              <a:rPr lang="en-US" dirty="0">
                <a:solidFill>
                  <a:srgbClr val="000000"/>
                </a:solidFill>
              </a:rPr>
              <a:t> another approach by low-margin mass-merchandisers trying to appeal to a large target market with wide assortments and low prices?</a:t>
            </a:r>
          </a:p>
          <a:p>
            <a:pPr lvl="1">
              <a:buFontTx/>
              <a:buChar char="•"/>
            </a:pPr>
            <a:r>
              <a:rPr lang="en-US" dirty="0">
                <a:solidFill>
                  <a:srgbClr val="000000"/>
                </a:solidFill>
              </a:rPr>
              <a:t> just another way to provide convenient, in-home shopping?</a:t>
            </a:r>
          </a:p>
          <a:p>
            <a:pPr lvl="1">
              <a:buFontTx/>
              <a:buChar char="•"/>
            </a:pPr>
            <a:r>
              <a:rPr lang="en-US" dirty="0">
                <a:solidFill>
                  <a:srgbClr val="000000"/>
                </a:solidFill>
              </a:rPr>
              <a:t> truly a different retail form?</a:t>
            </a:r>
          </a:p>
          <a:p>
            <a:pPr>
              <a:buFontTx/>
              <a:buChar char="•"/>
            </a:pPr>
            <a:endParaRPr lang="en-US" dirty="0">
              <a:solidFill>
                <a:srgbClr val="000000"/>
              </a:solidFill>
            </a:endParaRPr>
          </a:p>
          <a:p>
            <a:r>
              <a:rPr lang="en-US" b="1" i="1" dirty="0">
                <a:solidFill>
                  <a:srgbClr val="000000"/>
                </a:solidFill>
              </a:rPr>
              <a:t>Discussion Question: Which of these three views do you support and why?</a:t>
            </a:r>
          </a:p>
          <a:p>
            <a:endParaRPr lang="en-US" dirty="0">
              <a:solidFill>
                <a:srgbClr val="000000"/>
              </a:solidFill>
            </a:endParaRPr>
          </a:p>
          <a:p>
            <a:r>
              <a:rPr lang="en-US" dirty="0">
                <a:solidFill>
                  <a:srgbClr val="000000"/>
                </a:solidFill>
              </a:rPr>
              <a:t>Although all three of these perspectives have merit, the Internet will likely prove to be a truly new retail form.</a:t>
            </a:r>
          </a:p>
        </p:txBody>
      </p:sp>
    </p:spTree>
    <p:extLst>
      <p:ext uri="{BB962C8B-B14F-4D97-AF65-F5344CB8AC3E}">
        <p14:creationId xmlns:p14="http://schemas.microsoft.com/office/powerpoint/2010/main" val="7081770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xfrm>
            <a:off x="503238" y="539750"/>
            <a:ext cx="3162300" cy="2373313"/>
          </a:xfrm>
          <a:ln/>
        </p:spPr>
      </p:sp>
      <p:sp>
        <p:nvSpPr>
          <p:cNvPr id="68611"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r>
              <a:rPr lang="en-US" sz="1100" b="1" dirty="0">
                <a:solidFill>
                  <a:srgbClr val="000000"/>
                </a:solidFill>
              </a:rPr>
              <a:t>Summary Overview</a:t>
            </a:r>
          </a:p>
          <a:p>
            <a:pPr>
              <a:spcBef>
                <a:spcPct val="0"/>
              </a:spcBef>
            </a:pPr>
            <a:r>
              <a:rPr lang="en-US" sz="1100" u="sng" kern="1200" dirty="0">
                <a:solidFill>
                  <a:schemeClr val="tx1"/>
                </a:solidFill>
                <a:latin typeface="Arial" charset="0"/>
                <a:ea typeface="+mn-ea"/>
                <a:cs typeface="Arial" charset="0"/>
              </a:rPr>
              <a:t>Internet retailing is </a:t>
            </a:r>
            <a:r>
              <a:rPr lang="en-US" sz="1100" u="sng" baseline="0" dirty="0">
                <a:solidFill>
                  <a:srgbClr val="000000"/>
                </a:solidFill>
              </a:rPr>
              <a:t>growing fast, though this varies by category</a:t>
            </a:r>
            <a:r>
              <a:rPr lang="en-US" sz="1100" baseline="0" dirty="0">
                <a:solidFill>
                  <a:srgbClr val="000000"/>
                </a:solidFill>
              </a:rPr>
              <a:t>. </a:t>
            </a:r>
            <a:r>
              <a:rPr lang="en-US" sz="1100" dirty="0"/>
              <a:t>Online sales are growing about 15 percent per year whereas total retail sales are growing around 4 percent. </a:t>
            </a:r>
          </a:p>
          <a:p>
            <a:pPr>
              <a:spcBef>
                <a:spcPct val="0"/>
              </a:spcBef>
            </a:pPr>
            <a:endParaRPr lang="en-US" sz="1100" dirty="0">
              <a:solidFill>
                <a:srgbClr val="000000"/>
              </a:solidFill>
            </a:endParaRPr>
          </a:p>
          <a:p>
            <a:r>
              <a:rPr lang="en-US" sz="1100" b="1" dirty="0">
                <a:solidFill>
                  <a:srgbClr val="000000"/>
                </a:solidFill>
              </a:rPr>
              <a:t>Key Issues</a:t>
            </a:r>
          </a:p>
          <a:p>
            <a:pPr>
              <a:spcBef>
                <a:spcPct val="0"/>
              </a:spcBef>
            </a:pPr>
            <a:r>
              <a:rPr lang="en-US" sz="1100" b="1" dirty="0">
                <a:solidFill>
                  <a:srgbClr val="000000"/>
                </a:solidFill>
                <a:sym typeface="Wingdings" pitchFamily="2" charset="2"/>
              </a:rPr>
              <a:t> </a:t>
            </a:r>
            <a:r>
              <a:rPr lang="en-US" sz="1100" u="sng" dirty="0">
                <a:solidFill>
                  <a:srgbClr val="000000"/>
                </a:solidFill>
              </a:rPr>
              <a:t>Low prices and wide assortment</a:t>
            </a:r>
          </a:p>
          <a:p>
            <a:pPr lvl="1">
              <a:spcBef>
                <a:spcPct val="0"/>
              </a:spcBef>
              <a:buFontTx/>
              <a:buChar char="•"/>
            </a:pPr>
            <a:r>
              <a:rPr lang="en-US" sz="1100" dirty="0">
                <a:solidFill>
                  <a:srgbClr val="000000"/>
                </a:solidFill>
              </a:rPr>
              <a:t> With no storefront and limited sales help, online retailers usually have lower operating costs than brick-and-mortar stores. </a:t>
            </a:r>
          </a:p>
          <a:p>
            <a:pPr lvl="1">
              <a:spcBef>
                <a:spcPct val="0"/>
              </a:spcBef>
              <a:buFontTx/>
              <a:buChar char="•"/>
            </a:pPr>
            <a:r>
              <a:rPr lang="en-US" sz="1100" dirty="0">
                <a:solidFill>
                  <a:srgbClr val="000000"/>
                </a:solidFill>
              </a:rPr>
              <a:t> Customers may not have to  pay sales taxes either.</a:t>
            </a:r>
          </a:p>
          <a:p>
            <a:pPr lvl="1">
              <a:spcBef>
                <a:spcPct val="0"/>
              </a:spcBef>
              <a:buFontTx/>
              <a:buChar char="•"/>
            </a:pPr>
            <a:r>
              <a:rPr lang="en-US" sz="1100" b="1" dirty="0">
                <a:solidFill>
                  <a:srgbClr val="000000"/>
                </a:solidFill>
                <a:sym typeface="Wingdings" pitchFamily="2" charset="2"/>
              </a:rPr>
              <a:t> </a:t>
            </a:r>
            <a:r>
              <a:rPr lang="en-US" sz="1100" b="0" dirty="0">
                <a:solidFill>
                  <a:srgbClr val="000000"/>
                </a:solidFill>
                <a:sym typeface="Wingdings" pitchFamily="2" charset="2"/>
              </a:rPr>
              <a:t>When</a:t>
            </a:r>
            <a:r>
              <a:rPr lang="en-US" sz="1100" b="0" baseline="0" dirty="0">
                <a:solidFill>
                  <a:srgbClr val="000000"/>
                </a:solidFill>
                <a:sym typeface="Wingdings" pitchFamily="2" charset="2"/>
              </a:rPr>
              <a:t> customers can easily click from store to store, they have a wide assortment available. Many online stores carry a wide assortment as well. </a:t>
            </a:r>
            <a:endParaRPr lang="en-US" sz="1100" b="1" dirty="0">
              <a:solidFill>
                <a:srgbClr val="000000"/>
              </a:solidFill>
              <a:sym typeface="Wingdings" pitchFamily="2" charset="2"/>
            </a:endParaRPr>
          </a:p>
          <a:p>
            <a:pPr>
              <a:spcBef>
                <a:spcPct val="0"/>
              </a:spcBef>
            </a:pPr>
            <a:r>
              <a:rPr lang="en-US" sz="1100" b="1" dirty="0">
                <a:solidFill>
                  <a:srgbClr val="000000"/>
                </a:solidFill>
                <a:sym typeface="Wingdings" pitchFamily="2" charset="2"/>
              </a:rPr>
              <a:t> </a:t>
            </a:r>
            <a:r>
              <a:rPr lang="en-US" sz="1100" u="sng" dirty="0">
                <a:solidFill>
                  <a:srgbClr val="000000"/>
                </a:solidFill>
              </a:rPr>
              <a:t>Online shopping risks</a:t>
            </a:r>
            <a:r>
              <a:rPr lang="en-US" sz="1100" u="none" dirty="0">
                <a:solidFill>
                  <a:srgbClr val="000000"/>
                </a:solidFill>
              </a:rPr>
              <a:t> </a:t>
            </a:r>
            <a:endParaRPr lang="en-US" sz="1100" u="sng" dirty="0">
              <a:solidFill>
                <a:srgbClr val="000000"/>
              </a:solidFill>
            </a:endParaRPr>
          </a:p>
          <a:p>
            <a:pPr lvl="1">
              <a:spcBef>
                <a:spcPct val="0"/>
              </a:spcBef>
              <a:buFontTx/>
              <a:buChar char="•"/>
            </a:pPr>
            <a:r>
              <a:rPr lang="en-US" sz="1100" dirty="0">
                <a:solidFill>
                  <a:srgbClr val="000000"/>
                </a:solidFill>
              </a:rPr>
              <a:t> </a:t>
            </a:r>
            <a:r>
              <a:rPr lang="en-US" sz="1100" kern="1200" dirty="0">
                <a:solidFill>
                  <a:schemeClr val="tx1"/>
                </a:solidFill>
                <a:latin typeface="Arial" charset="0"/>
                <a:ea typeface="+mn-ea"/>
                <a:cs typeface="Arial" charset="0"/>
              </a:rPr>
              <a:t>Many consumers are still reluctant to give</a:t>
            </a:r>
            <a:r>
              <a:rPr lang="en-US" sz="1100" kern="1200" baseline="0" dirty="0">
                <a:solidFill>
                  <a:schemeClr val="tx1"/>
                </a:solidFill>
                <a:latin typeface="Arial" charset="0"/>
                <a:ea typeface="+mn-ea"/>
                <a:cs typeface="Arial" charset="0"/>
              </a:rPr>
              <a:t> their credit card information to a website and hope that an expected delivery arrives and that the merchandise matches what the customer expects.</a:t>
            </a:r>
          </a:p>
          <a:p>
            <a:pPr lvl="1">
              <a:spcBef>
                <a:spcPct val="0"/>
              </a:spcBef>
              <a:buFontTx/>
              <a:buChar char="•"/>
            </a:pPr>
            <a:r>
              <a:rPr lang="en-US" sz="1100" kern="1200" baseline="0" dirty="0">
                <a:solidFill>
                  <a:schemeClr val="tx1"/>
                </a:solidFill>
                <a:latin typeface="Arial" charset="0"/>
                <a:ea typeface="+mn-ea"/>
                <a:cs typeface="Arial" charset="0"/>
              </a:rPr>
              <a:t>Or will the color be the one they want, will the shoes fit? </a:t>
            </a:r>
          </a:p>
          <a:p>
            <a:pPr lvl="1">
              <a:spcBef>
                <a:spcPct val="0"/>
              </a:spcBef>
              <a:buFontTx/>
              <a:buChar char="•"/>
            </a:pPr>
            <a:r>
              <a:rPr lang="en-US" sz="1100" b="0" u="none" kern="1200" baseline="0" dirty="0">
                <a:solidFill>
                  <a:schemeClr val="tx1"/>
                </a:solidFill>
                <a:latin typeface="Arial" charset="0"/>
                <a:ea typeface="+mn-ea"/>
                <a:cs typeface="Arial" charset="0"/>
              </a:rPr>
              <a:t>Successful online retailers have found ways to get around this. </a:t>
            </a:r>
          </a:p>
          <a:p>
            <a:pPr lvl="1">
              <a:spcBef>
                <a:spcPct val="0"/>
              </a:spcBef>
              <a:buFontTx/>
              <a:buChar char="•"/>
            </a:pPr>
            <a:endParaRPr lang="en-US" sz="1100" b="0" u="none" kern="1200" baseline="0" dirty="0">
              <a:solidFill>
                <a:schemeClr val="tx1"/>
              </a:solidFill>
              <a:latin typeface="Arial" charset="0"/>
              <a:ea typeface="+mn-ea"/>
              <a:cs typeface="Arial" charset="0"/>
            </a:endParaRPr>
          </a:p>
          <a:p>
            <a:pPr lvl="0">
              <a:spcBef>
                <a:spcPct val="0"/>
              </a:spcBef>
              <a:buFontTx/>
              <a:buNone/>
            </a:pPr>
            <a:r>
              <a:rPr lang="en-US" sz="1100" b="1" i="1" u="none" kern="1200" baseline="0" dirty="0">
                <a:solidFill>
                  <a:schemeClr val="tx1"/>
                </a:solidFill>
                <a:latin typeface="Arial" charset="0"/>
                <a:ea typeface="+mn-ea"/>
                <a:cs typeface="Arial" charset="0"/>
              </a:rPr>
              <a:t>Discussion question: Can you think of some ways that online retailers reduce the risk of purchasing online? </a:t>
            </a:r>
          </a:p>
          <a:p>
            <a:pPr lvl="0">
              <a:spcBef>
                <a:spcPct val="0"/>
              </a:spcBef>
              <a:buFontTx/>
              <a:buNone/>
            </a:pPr>
            <a:endParaRPr lang="en-US" sz="1100" b="1" i="1" u="none" dirty="0">
              <a:solidFill>
                <a:srgbClr val="000000"/>
              </a:solidFill>
            </a:endParaRPr>
          </a:p>
          <a:p>
            <a:pPr>
              <a:spcBef>
                <a:spcPct val="0"/>
              </a:spcBef>
            </a:pPr>
            <a:r>
              <a:rPr lang="en-US" sz="1100" dirty="0">
                <a:solidFill>
                  <a:srgbClr val="000000"/>
                </a:solidFill>
                <a:sym typeface="Wingdings" pitchFamily="2" charset="2"/>
              </a:rPr>
              <a:t> </a:t>
            </a:r>
            <a:r>
              <a:rPr lang="en-US" sz="1100" u="sng" dirty="0">
                <a:solidFill>
                  <a:srgbClr val="000000"/>
                </a:solidFill>
              </a:rPr>
              <a:t>Obtaining purchase</a:t>
            </a:r>
            <a:r>
              <a:rPr lang="en-US" sz="1100" u="sng" baseline="0" dirty="0">
                <a:solidFill>
                  <a:srgbClr val="000000"/>
                </a:solidFill>
              </a:rPr>
              <a:t> information</a:t>
            </a:r>
            <a:endParaRPr lang="en-US" sz="1100" u="sng" dirty="0">
              <a:solidFill>
                <a:srgbClr val="000000"/>
              </a:solidFill>
            </a:endParaRPr>
          </a:p>
          <a:p>
            <a:pPr lvl="1">
              <a:spcBef>
                <a:spcPct val="0"/>
              </a:spcBef>
              <a:buFontTx/>
              <a:buChar char="•"/>
            </a:pPr>
            <a:r>
              <a:rPr lang="en-US" sz="1100" baseline="0" dirty="0">
                <a:solidFill>
                  <a:srgbClr val="000000"/>
                </a:solidFill>
              </a:rPr>
              <a:t>When buying some products online, the inability to touch and hold a product means customers lack some important information. </a:t>
            </a:r>
          </a:p>
          <a:p>
            <a:pPr lvl="1">
              <a:spcBef>
                <a:spcPct val="0"/>
              </a:spcBef>
              <a:buFontTx/>
              <a:buChar char="•"/>
            </a:pPr>
            <a:r>
              <a:rPr lang="en-US" sz="1100" u="none" baseline="0" dirty="0">
                <a:solidFill>
                  <a:srgbClr val="000000"/>
                </a:solidFill>
              </a:rPr>
              <a:t>Many online retailers have used video, photos, and customer reviews to provide additional information—some of which may be lacking in a traditional store. </a:t>
            </a:r>
          </a:p>
          <a:p>
            <a:pPr lvl="1">
              <a:spcBef>
                <a:spcPct val="0"/>
              </a:spcBef>
              <a:buFontTx/>
              <a:buChar char="•"/>
            </a:pPr>
            <a:endParaRPr lang="en-US" sz="1100" u="none" dirty="0">
              <a:solidFill>
                <a:srgbClr val="000000"/>
              </a:solidFill>
            </a:endParaRPr>
          </a:p>
          <a:p>
            <a:pPr>
              <a:spcBef>
                <a:spcPct val="0"/>
              </a:spcBef>
            </a:pPr>
            <a:r>
              <a:rPr lang="en-US" sz="1100" dirty="0">
                <a:solidFill>
                  <a:srgbClr val="000000"/>
                </a:solidFill>
                <a:sym typeface="Wingdings" pitchFamily="2" charset="2"/>
              </a:rPr>
              <a:t> </a:t>
            </a:r>
            <a:r>
              <a:rPr lang="en-US" sz="1100" u="sng" dirty="0">
                <a:solidFill>
                  <a:srgbClr val="000000"/>
                </a:solidFill>
              </a:rPr>
              <a:t>Convenience takes on new meanings</a:t>
            </a:r>
            <a:r>
              <a:rPr lang="en-US" sz="1100" i="1" dirty="0">
                <a:solidFill>
                  <a:srgbClr val="000000"/>
                </a:solidFill>
              </a:rPr>
              <a:t> </a:t>
            </a:r>
          </a:p>
          <a:p>
            <a:pPr lvl="1">
              <a:spcBef>
                <a:spcPct val="0"/>
              </a:spcBef>
              <a:buFontTx/>
              <a:buChar char="•"/>
            </a:pPr>
            <a:r>
              <a:rPr lang="en-US" sz="1100" dirty="0">
                <a:solidFill>
                  <a:srgbClr val="000000"/>
                </a:solidFill>
              </a:rPr>
              <a:t> A consumer can have an unlimited assortment on the Internet; however, the consumer is limited by other elements of the product. </a:t>
            </a:r>
          </a:p>
          <a:p>
            <a:pPr lvl="1">
              <a:spcBef>
                <a:spcPct val="0"/>
              </a:spcBef>
              <a:buFontTx/>
              <a:buChar char="•"/>
            </a:pPr>
            <a:r>
              <a:rPr lang="en-US" sz="1100" dirty="0">
                <a:solidFill>
                  <a:srgbClr val="000000"/>
                </a:solidFill>
              </a:rPr>
              <a:t> Shipping delays and shipping costs.</a:t>
            </a:r>
          </a:p>
          <a:p>
            <a:pPr lvl="1">
              <a:spcBef>
                <a:spcPct val="0"/>
              </a:spcBef>
              <a:buFontTx/>
              <a:buChar char="•"/>
            </a:pPr>
            <a:r>
              <a:rPr lang="en-US" sz="1100" dirty="0">
                <a:solidFill>
                  <a:srgbClr val="000000"/>
                </a:solidFill>
              </a:rPr>
              <a:t> Consumer can’t touch product.</a:t>
            </a:r>
            <a:endParaRPr lang="en-US" sz="1100" dirty="0"/>
          </a:p>
        </p:txBody>
      </p:sp>
    </p:spTree>
    <p:extLst>
      <p:ext uri="{BB962C8B-B14F-4D97-AF65-F5344CB8AC3E}">
        <p14:creationId xmlns:p14="http://schemas.microsoft.com/office/powerpoint/2010/main" val="19410122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xfrm>
            <a:off x="503238" y="539750"/>
            <a:ext cx="3162300" cy="2373313"/>
          </a:xfrm>
          <a:ln/>
        </p:spPr>
      </p:sp>
      <p:sp>
        <p:nvSpPr>
          <p:cNvPr id="68611"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r>
              <a:rPr lang="en-US" b="1" dirty="0">
                <a:solidFill>
                  <a:srgbClr val="000000"/>
                </a:solidFill>
              </a:rPr>
              <a:t>Summary Overview</a:t>
            </a:r>
          </a:p>
          <a:p>
            <a:pPr>
              <a:spcBef>
                <a:spcPct val="0"/>
              </a:spcBef>
            </a:pPr>
            <a:r>
              <a:rPr lang="en-US" sz="1200" kern="1200" dirty="0">
                <a:solidFill>
                  <a:schemeClr val="tx1"/>
                </a:solidFill>
                <a:latin typeface="Arial" charset="0"/>
                <a:ea typeface="+mn-ea"/>
                <a:cs typeface="Arial" charset="0"/>
              </a:rPr>
              <a:t>What else</a:t>
            </a:r>
            <a:r>
              <a:rPr lang="en-US" sz="1200" kern="1200" baseline="0" dirty="0">
                <a:solidFill>
                  <a:schemeClr val="tx1"/>
                </a:solidFill>
                <a:latin typeface="Arial" charset="0"/>
                <a:ea typeface="+mn-ea"/>
                <a:cs typeface="Arial" charset="0"/>
              </a:rPr>
              <a:t> is different about internet retailing?</a:t>
            </a:r>
            <a:endParaRPr lang="en-US" dirty="0">
              <a:solidFill>
                <a:srgbClr val="000000"/>
              </a:solidFill>
            </a:endParaRPr>
          </a:p>
          <a:p>
            <a:pPr>
              <a:spcBef>
                <a:spcPct val="0"/>
              </a:spcBef>
            </a:pPr>
            <a:endParaRPr lang="en-US" dirty="0">
              <a:solidFill>
                <a:srgbClr val="000000"/>
              </a:solidFill>
            </a:endParaRPr>
          </a:p>
          <a:p>
            <a:r>
              <a:rPr lang="en-US" b="1" dirty="0">
                <a:solidFill>
                  <a:srgbClr val="000000"/>
                </a:solidFill>
              </a:rPr>
              <a:t>Key Issues</a:t>
            </a:r>
            <a:endParaRPr lang="en-US" sz="1100" b="1" dirty="0">
              <a:solidFill>
                <a:srgbClr val="000000"/>
              </a:solidFill>
            </a:endParaRPr>
          </a:p>
          <a:p>
            <a:pPr>
              <a:spcBef>
                <a:spcPct val="0"/>
              </a:spcBef>
            </a:pPr>
            <a:r>
              <a:rPr lang="en-US" sz="1100" dirty="0">
                <a:solidFill>
                  <a:srgbClr val="000000"/>
                </a:solidFill>
                <a:sym typeface="Wingdings" pitchFamily="2" charset="2"/>
              </a:rPr>
              <a:t> </a:t>
            </a:r>
            <a:r>
              <a:rPr lang="en-US" sz="1100" u="sng" dirty="0">
                <a:solidFill>
                  <a:srgbClr val="000000"/>
                </a:solidFill>
              </a:rPr>
              <a:t>Big data</a:t>
            </a:r>
          </a:p>
          <a:p>
            <a:pPr lvl="1">
              <a:spcBef>
                <a:spcPct val="0"/>
              </a:spcBef>
              <a:buFontTx/>
              <a:buChar char="•"/>
            </a:pPr>
            <a:r>
              <a:rPr lang="en-US" sz="1100" dirty="0">
                <a:solidFill>
                  <a:srgbClr val="000000"/>
                </a:solidFill>
              </a:rPr>
              <a:t> Online</a:t>
            </a:r>
            <a:r>
              <a:rPr lang="en-US" sz="1100" baseline="0" dirty="0">
                <a:solidFill>
                  <a:srgbClr val="000000"/>
                </a:solidFill>
              </a:rPr>
              <a:t> retailers have access to extensive consumer behavior data.</a:t>
            </a:r>
            <a:endParaRPr lang="en-US" sz="1100" i="0" kern="1200" dirty="0">
              <a:solidFill>
                <a:schemeClr val="tx1"/>
              </a:solidFill>
              <a:latin typeface="Arial" charset="0"/>
              <a:ea typeface="+mn-ea"/>
              <a:cs typeface="Arial" charset="0"/>
            </a:endParaRPr>
          </a:p>
          <a:p>
            <a:pPr lvl="1">
              <a:spcBef>
                <a:spcPct val="0"/>
              </a:spcBef>
              <a:buFontTx/>
              <a:buChar char="•"/>
            </a:pPr>
            <a:r>
              <a:rPr lang="en-US" sz="1100" i="0" kern="1200" dirty="0">
                <a:solidFill>
                  <a:schemeClr val="tx1"/>
                </a:solidFill>
                <a:latin typeface="Arial" charset="0"/>
                <a:ea typeface="+mn-ea"/>
                <a:cs typeface="Arial" charset="0"/>
              </a:rPr>
              <a:t> </a:t>
            </a:r>
            <a:r>
              <a:rPr lang="en-US" sz="1100" i="0" u="sng" kern="1200" dirty="0">
                <a:solidFill>
                  <a:schemeClr val="tx1"/>
                </a:solidFill>
                <a:latin typeface="Arial" charset="0"/>
                <a:ea typeface="+mn-ea"/>
                <a:cs typeface="Arial" charset="0"/>
              </a:rPr>
              <a:t>Cookies</a:t>
            </a:r>
            <a:r>
              <a:rPr lang="en-US" sz="1100" i="0" kern="1200" baseline="0" dirty="0">
                <a:solidFill>
                  <a:schemeClr val="tx1"/>
                </a:solidFill>
                <a:latin typeface="Arial" charset="0"/>
                <a:ea typeface="+mn-ea"/>
                <a:cs typeface="Arial" charset="0"/>
              </a:rPr>
              <a:t> and other techniques allow online retailers to track behavior at other sites, and even glean information from a user’s Facebook page.</a:t>
            </a:r>
          </a:p>
          <a:p>
            <a:pPr lvl="1">
              <a:spcBef>
                <a:spcPct val="0"/>
              </a:spcBef>
              <a:buFontTx/>
              <a:buChar char="•"/>
            </a:pPr>
            <a:r>
              <a:rPr lang="en-US" sz="1100" dirty="0"/>
              <a:t>Using </a:t>
            </a:r>
            <a:r>
              <a:rPr lang="en-US" sz="1100" u="sng" dirty="0"/>
              <a:t>predictive analytics</a:t>
            </a:r>
            <a:r>
              <a:rPr lang="en-US" sz="1100" dirty="0"/>
              <a:t>, retailers anticipate their customers’ needs. </a:t>
            </a:r>
            <a:endParaRPr lang="en-US" sz="1100" u="sng" dirty="0">
              <a:solidFill>
                <a:srgbClr val="000000"/>
              </a:solidFill>
            </a:endParaRPr>
          </a:p>
          <a:p>
            <a:pPr>
              <a:spcBef>
                <a:spcPct val="0"/>
              </a:spcBef>
            </a:pPr>
            <a:r>
              <a:rPr lang="en-US" sz="1100" b="1" dirty="0">
                <a:solidFill>
                  <a:srgbClr val="000000"/>
                </a:solidFill>
                <a:sym typeface="Wingdings" pitchFamily="2" charset="2"/>
              </a:rPr>
              <a:t> </a:t>
            </a:r>
            <a:r>
              <a:rPr lang="en-US" sz="1100" u="sng" dirty="0">
                <a:solidFill>
                  <a:srgbClr val="000000"/>
                </a:solidFill>
              </a:rPr>
              <a:t>Multichannel</a:t>
            </a:r>
            <a:r>
              <a:rPr lang="en-US" sz="1100" u="sng" baseline="0" dirty="0">
                <a:solidFill>
                  <a:srgbClr val="000000"/>
                </a:solidFill>
              </a:rPr>
              <a:t> shoppers shop across channels:</a:t>
            </a:r>
            <a:endParaRPr lang="en-US" sz="1100" u="sng" dirty="0">
              <a:solidFill>
                <a:srgbClr val="000000"/>
              </a:solidFill>
            </a:endParaRPr>
          </a:p>
          <a:p>
            <a:pPr lvl="1">
              <a:spcBef>
                <a:spcPct val="0"/>
              </a:spcBef>
              <a:buFontTx/>
              <a:buChar char="•"/>
            </a:pPr>
            <a:r>
              <a:rPr lang="en-US" sz="1100" dirty="0">
                <a:solidFill>
                  <a:srgbClr val="000000"/>
                </a:solidFill>
              </a:rPr>
              <a:t> </a:t>
            </a:r>
            <a:r>
              <a:rPr lang="en-US" sz="1100" kern="1200" dirty="0">
                <a:solidFill>
                  <a:schemeClr val="tx1"/>
                </a:solidFill>
                <a:latin typeface="Arial" charset="0"/>
                <a:ea typeface="+mn-ea"/>
                <a:cs typeface="Arial" charset="0"/>
              </a:rPr>
              <a:t>Consumers may go to a brick-and-mortar store, inspect a product, and then purchase it from an online retailer with a lower price</a:t>
            </a:r>
            <a:r>
              <a:rPr lang="en-US" sz="1100" i="0" kern="1200" dirty="0">
                <a:solidFill>
                  <a:schemeClr val="tx1"/>
                </a:solidFill>
                <a:latin typeface="Arial" charset="0"/>
                <a:ea typeface="+mn-ea"/>
                <a:cs typeface="Arial" charset="0"/>
              </a:rPr>
              <a:t>. This practice is called </a:t>
            </a:r>
            <a:r>
              <a:rPr lang="en-US" sz="1100" i="1" kern="1200" dirty="0">
                <a:solidFill>
                  <a:schemeClr val="tx1"/>
                </a:solidFill>
                <a:latin typeface="Arial" charset="0"/>
                <a:ea typeface="+mn-ea"/>
                <a:cs typeface="Arial" charset="0"/>
              </a:rPr>
              <a:t>showrooming</a:t>
            </a:r>
            <a:r>
              <a:rPr lang="en-US" sz="1100" i="0" kern="1200" dirty="0">
                <a:solidFill>
                  <a:schemeClr val="tx1"/>
                </a:solidFill>
                <a:latin typeface="Arial" charset="0"/>
                <a:ea typeface="+mn-ea"/>
                <a:cs typeface="Arial" charset="0"/>
              </a:rPr>
              <a:t>. </a:t>
            </a:r>
          </a:p>
          <a:p>
            <a:pPr lvl="1">
              <a:spcBef>
                <a:spcPct val="0"/>
              </a:spcBef>
              <a:buFontTx/>
              <a:buChar char="•"/>
            </a:pPr>
            <a:r>
              <a:rPr lang="en-US" sz="1100" i="0" kern="1200" dirty="0">
                <a:solidFill>
                  <a:schemeClr val="tx1"/>
                </a:solidFill>
                <a:latin typeface="Arial" charset="0"/>
                <a:ea typeface="+mn-ea"/>
                <a:cs typeface="Arial" charset="0"/>
              </a:rPr>
              <a:t> Other consumers shop the other way. They practice </a:t>
            </a:r>
            <a:r>
              <a:rPr lang="en-US" sz="1100" i="1" kern="1200" dirty="0" err="1">
                <a:solidFill>
                  <a:schemeClr val="tx1"/>
                </a:solidFill>
                <a:latin typeface="Arial" charset="0"/>
                <a:ea typeface="+mn-ea"/>
                <a:cs typeface="Arial" charset="0"/>
              </a:rPr>
              <a:t>webrooming</a:t>
            </a:r>
            <a:r>
              <a:rPr lang="en-US" sz="1100" i="0" kern="1200" dirty="0">
                <a:solidFill>
                  <a:schemeClr val="tx1"/>
                </a:solidFill>
                <a:latin typeface="Arial" charset="0"/>
                <a:ea typeface="+mn-ea"/>
                <a:cs typeface="Arial" charset="0"/>
              </a:rPr>
              <a:t>, where they go online to learn about a product and then buy it in a store. </a:t>
            </a:r>
          </a:p>
          <a:p>
            <a:pPr marL="0" marR="0" indent="0" algn="l" defTabSz="914400" rtl="0" eaLnBrk="0" fontAlgn="base" latinLnBrk="0" hangingPunct="0">
              <a:lnSpc>
                <a:spcPct val="100000"/>
              </a:lnSpc>
              <a:spcBef>
                <a:spcPct val="0"/>
              </a:spcBef>
              <a:spcAft>
                <a:spcPct val="0"/>
              </a:spcAft>
              <a:buClrTx/>
              <a:buSzTx/>
              <a:buFontTx/>
              <a:buNone/>
              <a:tabLst/>
              <a:defRPr/>
            </a:pPr>
            <a:r>
              <a:rPr lang="en-US" sz="1100" dirty="0">
                <a:solidFill>
                  <a:srgbClr val="000000"/>
                </a:solidFill>
                <a:sym typeface="Wingdings" pitchFamily="2" charset="2"/>
              </a:rPr>
              <a:t> </a:t>
            </a:r>
            <a:r>
              <a:rPr lang="en-US" sz="1100" u="sng" dirty="0">
                <a:solidFill>
                  <a:srgbClr val="000000"/>
                </a:solidFill>
              </a:rPr>
              <a:t>Physical</a:t>
            </a:r>
            <a:r>
              <a:rPr lang="en-US" sz="1100" u="sng" baseline="0" dirty="0">
                <a:solidFill>
                  <a:srgbClr val="000000"/>
                </a:solidFill>
              </a:rPr>
              <a:t> retailers add online features:</a:t>
            </a:r>
            <a:endParaRPr lang="en-US" sz="1100" u="sng" dirty="0">
              <a:solidFill>
                <a:srgbClr val="000000"/>
              </a:solidFill>
            </a:endParaRPr>
          </a:p>
          <a:p>
            <a:pPr marL="171450" marR="0" lvl="1" indent="-171450" algn="l" defTabSz="914400" rtl="0" eaLnBrk="0" fontAlgn="base" latinLnBrk="0" hangingPunct="0">
              <a:lnSpc>
                <a:spcPct val="100000"/>
              </a:lnSpc>
              <a:spcBef>
                <a:spcPct val="0"/>
              </a:spcBef>
              <a:spcAft>
                <a:spcPct val="0"/>
              </a:spcAft>
              <a:buClrTx/>
              <a:buSzTx/>
              <a:buFont typeface="Arial" charset="0"/>
              <a:buChar char="•"/>
              <a:tabLst/>
              <a:defRPr/>
            </a:pPr>
            <a:r>
              <a:rPr lang="en-US" sz="1100" dirty="0">
                <a:solidFill>
                  <a:srgbClr val="000000"/>
                </a:solidFill>
              </a:rPr>
              <a:t> </a:t>
            </a:r>
            <a:r>
              <a:rPr lang="en-US" sz="1100" dirty="0">
                <a:solidFill>
                  <a:schemeClr val="tx1"/>
                </a:solidFill>
              </a:rPr>
              <a:t>M</a:t>
            </a:r>
            <a:r>
              <a:rPr lang="en-US" sz="1100" dirty="0"/>
              <a:t>any physical retailers are adding online features to offset the advantages of online stores. These days most brick-and-mortar retailers have an online presence</a:t>
            </a:r>
            <a:r>
              <a:rPr lang="en-US" sz="1100" i="0" kern="1200" dirty="0">
                <a:solidFill>
                  <a:schemeClr val="tx1"/>
                </a:solidFill>
                <a:latin typeface="Arial" charset="0"/>
                <a:ea typeface="+mn-ea"/>
                <a:cs typeface="Arial" charset="0"/>
              </a:rPr>
              <a:t>. </a:t>
            </a:r>
          </a:p>
          <a:p>
            <a:pPr marL="171450" marR="0" lvl="1" indent="-171450" algn="l" defTabSz="914400" rtl="0" eaLnBrk="0" fontAlgn="base" latinLnBrk="0" hangingPunct="0">
              <a:lnSpc>
                <a:spcPct val="100000"/>
              </a:lnSpc>
              <a:spcBef>
                <a:spcPct val="0"/>
              </a:spcBef>
              <a:spcAft>
                <a:spcPct val="0"/>
              </a:spcAft>
              <a:buClrTx/>
              <a:buSzTx/>
              <a:buFont typeface="Arial" charset="0"/>
              <a:buChar char="•"/>
              <a:tabLst/>
              <a:defRPr/>
            </a:pPr>
            <a:endParaRPr lang="en-US" sz="1100" i="0" kern="1200" dirty="0">
              <a:solidFill>
                <a:schemeClr val="tx1"/>
              </a:solidFill>
              <a:latin typeface="Arial" charset="0"/>
              <a:ea typeface="+mn-ea"/>
              <a:cs typeface="Arial" charset="0"/>
            </a:endParaRPr>
          </a:p>
          <a:p>
            <a:pPr marL="0" marR="0" indent="0" algn="l" defTabSz="914400" rtl="0" eaLnBrk="0" fontAlgn="base" latinLnBrk="0" hangingPunct="0">
              <a:lnSpc>
                <a:spcPct val="100000"/>
              </a:lnSpc>
              <a:spcBef>
                <a:spcPct val="0"/>
              </a:spcBef>
              <a:spcAft>
                <a:spcPct val="0"/>
              </a:spcAft>
              <a:buClrTx/>
              <a:buSzTx/>
              <a:buFontTx/>
              <a:buNone/>
              <a:tabLst/>
              <a:defRPr/>
            </a:pPr>
            <a:r>
              <a:rPr lang="en-US" sz="1100" dirty="0">
                <a:solidFill>
                  <a:srgbClr val="000000"/>
                </a:solidFill>
                <a:sym typeface="Wingdings" pitchFamily="2" charset="2"/>
              </a:rPr>
              <a:t> </a:t>
            </a:r>
            <a:r>
              <a:rPr lang="en-US" sz="1100" u="sng" dirty="0"/>
              <a:t>Smartphones are a new channel</a:t>
            </a:r>
            <a:r>
              <a:rPr lang="en-US" sz="1100" u="sng" baseline="0" dirty="0">
                <a:solidFill>
                  <a:srgbClr val="000000"/>
                </a:solidFill>
              </a:rPr>
              <a:t>:</a:t>
            </a:r>
            <a:endParaRPr lang="en-US" sz="1100" u="sng" dirty="0">
              <a:solidFill>
                <a:srgbClr val="000000"/>
              </a:solidFill>
            </a:endParaRPr>
          </a:p>
          <a:p>
            <a:pPr marL="171450" marR="0" lvl="1" indent="-171450" algn="l" defTabSz="914400" rtl="0" eaLnBrk="0" fontAlgn="base" latinLnBrk="0" hangingPunct="0">
              <a:lnSpc>
                <a:spcPct val="100000"/>
              </a:lnSpc>
              <a:spcBef>
                <a:spcPct val="0"/>
              </a:spcBef>
              <a:spcAft>
                <a:spcPct val="0"/>
              </a:spcAft>
              <a:buClrTx/>
              <a:buSzTx/>
              <a:buFont typeface="Arial" charset="0"/>
              <a:buChar char="•"/>
              <a:tabLst/>
              <a:defRPr/>
            </a:pPr>
            <a:r>
              <a:rPr lang="en-US" sz="1100" dirty="0">
                <a:solidFill>
                  <a:srgbClr val="000000"/>
                </a:solidFill>
              </a:rPr>
              <a:t> </a:t>
            </a:r>
            <a:r>
              <a:rPr lang="en-US" sz="1100" dirty="0"/>
              <a:t>Consumers</a:t>
            </a:r>
            <a:r>
              <a:rPr lang="en-US" sz="1100" baseline="0" dirty="0"/>
              <a:t> </a:t>
            </a:r>
            <a:r>
              <a:rPr lang="en-US" sz="1100" dirty="0"/>
              <a:t>are increasingly comfortable shopping on their smartphones. Some brick-and-mortar retailers see an opportunity to leverage this trend with websites and apps that deliver extra services to customers in physical stores. </a:t>
            </a:r>
            <a:endParaRPr lang="en-US" sz="1100" i="0" kern="1200" dirty="0">
              <a:solidFill>
                <a:schemeClr val="tx1"/>
              </a:solidFill>
              <a:latin typeface="Arial" charset="0"/>
              <a:ea typeface="+mn-ea"/>
              <a:cs typeface="Arial" charset="0"/>
            </a:endParaRPr>
          </a:p>
          <a:p>
            <a:pPr>
              <a:spcBef>
                <a:spcPct val="0"/>
              </a:spcBef>
            </a:pPr>
            <a:endParaRPr lang="en-US" sz="1100" dirty="0">
              <a:solidFill>
                <a:srgbClr val="000000"/>
              </a:solidFill>
              <a:sym typeface="Wingdings" pitchFamily="2" charset="2"/>
            </a:endParaRPr>
          </a:p>
          <a:p>
            <a:pPr>
              <a:spcBef>
                <a:spcPct val="0"/>
              </a:spcBef>
            </a:pPr>
            <a:r>
              <a:rPr lang="en-US" sz="1100" dirty="0">
                <a:solidFill>
                  <a:srgbClr val="000000"/>
                </a:solidFill>
                <a:sym typeface="Wingdings" pitchFamily="2" charset="2"/>
              </a:rPr>
              <a:t> </a:t>
            </a:r>
            <a:r>
              <a:rPr lang="en-US" sz="1100" u="sng" dirty="0" err="1">
                <a:solidFill>
                  <a:srgbClr val="000000"/>
                </a:solidFill>
                <a:sym typeface="Wingdings" pitchFamily="2" charset="2"/>
              </a:rPr>
              <a:t>Omnichannel</a:t>
            </a:r>
            <a:r>
              <a:rPr lang="en-US" sz="1100" u="sng" dirty="0">
                <a:solidFill>
                  <a:srgbClr val="000000"/>
                </a:solidFill>
                <a:sym typeface="Wingdings" pitchFamily="2" charset="2"/>
              </a:rPr>
              <a:t>: the s</a:t>
            </a:r>
            <a:r>
              <a:rPr lang="en-US" sz="1100" u="sng" dirty="0">
                <a:solidFill>
                  <a:srgbClr val="000000"/>
                </a:solidFill>
              </a:rPr>
              <a:t>eamless multichannel</a:t>
            </a:r>
            <a:r>
              <a:rPr lang="en-US" sz="1100" u="sng" baseline="0" dirty="0">
                <a:solidFill>
                  <a:srgbClr val="000000"/>
                </a:solidFill>
              </a:rPr>
              <a:t> shopping experience</a:t>
            </a:r>
            <a:endParaRPr lang="en-US" sz="1100" u="sng" dirty="0">
              <a:solidFill>
                <a:srgbClr val="000000"/>
              </a:solidFill>
            </a:endParaRPr>
          </a:p>
          <a:p>
            <a:pPr lvl="1">
              <a:spcBef>
                <a:spcPct val="0"/>
              </a:spcBef>
              <a:buFontTx/>
              <a:buChar char="•"/>
            </a:pPr>
            <a:r>
              <a:rPr lang="en-US" sz="1100" baseline="0" dirty="0" err="1">
                <a:solidFill>
                  <a:srgbClr val="000000"/>
                </a:solidFill>
              </a:rPr>
              <a:t>Omnichannel</a:t>
            </a:r>
            <a:r>
              <a:rPr lang="en-US" sz="1100" baseline="0" dirty="0">
                <a:solidFill>
                  <a:srgbClr val="000000"/>
                </a:solidFill>
              </a:rPr>
              <a:t> </a:t>
            </a:r>
            <a:r>
              <a:rPr lang="en-US" sz="1100" dirty="0"/>
              <a:t>is a multichannel selling approach where a single retailer provides a seamless customer shopping experience from desktop computer, mobile device, telephone, or brick-and-mortar store. </a:t>
            </a:r>
          </a:p>
          <a:p>
            <a:pPr lvl="1">
              <a:spcBef>
                <a:spcPct val="0"/>
              </a:spcBef>
              <a:buFontTx/>
              <a:buChar char="•"/>
            </a:pPr>
            <a:endParaRPr lang="en-US" sz="1100" dirty="0"/>
          </a:p>
          <a:p>
            <a:pPr>
              <a:spcBef>
                <a:spcPct val="0"/>
              </a:spcBef>
            </a:pPr>
            <a:r>
              <a:rPr lang="en-US" sz="1100" dirty="0">
                <a:solidFill>
                  <a:srgbClr val="000000"/>
                </a:solidFill>
                <a:sym typeface="Wingdings" pitchFamily="2" charset="2"/>
              </a:rPr>
              <a:t> </a:t>
            </a:r>
            <a:r>
              <a:rPr lang="en-US" sz="1100" u="sng" dirty="0">
                <a:solidFill>
                  <a:srgbClr val="000000"/>
                </a:solidFill>
                <a:sym typeface="Wingdings" pitchFamily="2" charset="2"/>
              </a:rPr>
              <a:t>Online retailers</a:t>
            </a:r>
            <a:r>
              <a:rPr lang="en-US" sz="1100" u="sng" baseline="0" dirty="0">
                <a:solidFill>
                  <a:srgbClr val="000000"/>
                </a:solidFill>
                <a:sym typeface="Wingdings" pitchFamily="2" charset="2"/>
              </a:rPr>
              <a:t> open physical stores too</a:t>
            </a:r>
            <a:endParaRPr lang="en-US" sz="1100" u="sng" dirty="0">
              <a:solidFill>
                <a:srgbClr val="000000"/>
              </a:solidFill>
            </a:endParaRPr>
          </a:p>
          <a:p>
            <a:pPr lvl="1">
              <a:spcBef>
                <a:spcPct val="0"/>
              </a:spcBef>
              <a:buFontTx/>
              <a:buChar char="•"/>
            </a:pPr>
            <a:r>
              <a:rPr lang="en-US" sz="1100" dirty="0"/>
              <a:t>A few formerly online-only retailers are investing in brick-and-mortar stores to deliver a better shopping experience to their customers. </a:t>
            </a:r>
          </a:p>
        </p:txBody>
      </p:sp>
    </p:spTree>
    <p:extLst>
      <p:ext uri="{BB962C8B-B14F-4D97-AF65-F5344CB8AC3E}">
        <p14:creationId xmlns:p14="http://schemas.microsoft.com/office/powerpoint/2010/main" val="9397479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xfrm>
            <a:off x="503238" y="539750"/>
            <a:ext cx="3162300" cy="2373313"/>
          </a:xfrm>
          <a:ln/>
        </p:spPr>
      </p:sp>
      <p:sp>
        <p:nvSpPr>
          <p:cNvPr id="70659" name="Rectangle 3"/>
          <p:cNvSpPr>
            <a:spLocks noGrp="1" noChangeArrowheads="1"/>
          </p:cNvSpPr>
          <p:nvPr>
            <p:ph type="body" idx="1"/>
          </p:nvPr>
        </p:nvSpPr>
        <p:spPr>
          <a:xfrm>
            <a:off x="192024" y="3127248"/>
            <a:ext cx="6510528" cy="5660136"/>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cs typeface="Times New Roman" pitchFamily="18" charset="0"/>
              </a:rPr>
              <a:t>Men’s Wearhouse began as a traditional in-store retailer in 1973. Since then, the firm’s sales have grown to well over $1 billion annually. </a:t>
            </a:r>
            <a:r>
              <a:rPr lang="en-US" dirty="0"/>
              <a:t>Many established retailers, like Men’s Wearhouse, are attempting to determine the best method of meeting their customers’ needs by combining their normal retail operations with online website operations. </a:t>
            </a:r>
          </a:p>
          <a:p>
            <a:endParaRPr lang="en-US" dirty="0"/>
          </a:p>
          <a:p>
            <a:r>
              <a:rPr lang="en-US" dirty="0">
                <a:solidFill>
                  <a:srgbClr val="000000"/>
                </a:solidFill>
              </a:rPr>
              <a:t>As traditional retailers gain Internet experience, there is no doubt that competition will spur an increase in customer value. Also, look for retailers to try and incorporate ideas from Web marketing into older forms of retailing as well.</a:t>
            </a:r>
            <a:r>
              <a:rPr lang="en-US" u="sng" dirty="0">
                <a:solidFill>
                  <a:srgbClr val="000000"/>
                </a:solidFill>
              </a:rPr>
              <a:t> </a:t>
            </a:r>
            <a:endParaRPr lang="en-US" dirty="0"/>
          </a:p>
          <a:p>
            <a:endParaRPr lang="en-US" dirty="0"/>
          </a:p>
          <a:p>
            <a:r>
              <a:rPr lang="en-US" b="1" dirty="0">
                <a:latin typeface="Arial" pitchFamily="34" charset="0"/>
                <a:cs typeface="Arial" pitchFamily="34" charset="0"/>
              </a:rPr>
              <a:t>Video Operation:</a:t>
            </a:r>
          </a:p>
          <a:p>
            <a:r>
              <a:rPr lang="en-US" sz="1200" b="0" i="0" kern="1200" dirty="0">
                <a:solidFill>
                  <a:schemeClr val="tx1"/>
                </a:solidFill>
                <a:effectLst/>
                <a:latin typeface="Arial" charset="0"/>
                <a:ea typeface="+mn-ea"/>
                <a:cs typeface="Arial" charset="0"/>
              </a:rPr>
              <a:t>INTERNET CONNECTION REQUIRED</a:t>
            </a:r>
          </a:p>
          <a:p>
            <a:r>
              <a:rPr lang="en-US" sz="1200" b="0" i="0" kern="1200" dirty="0">
                <a:solidFill>
                  <a:schemeClr val="tx1"/>
                </a:solidFill>
                <a:effectLst/>
                <a:latin typeface="Arial" charset="0"/>
                <a:ea typeface="+mn-ea"/>
                <a:cs typeface="Arial" charset="0"/>
              </a:rPr>
              <a:t>Clicking on the orange circle image will open a web browser and access this video. When the video is completed, you can close or minimize the browser and return to the PowerPoint slides.</a:t>
            </a:r>
          </a:p>
        </p:txBody>
      </p:sp>
    </p:spTree>
    <p:extLst>
      <p:ext uri="{BB962C8B-B14F-4D97-AF65-F5344CB8AC3E}">
        <p14:creationId xmlns:p14="http://schemas.microsoft.com/office/powerpoint/2010/main" val="11655198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xfrm>
            <a:off x="503238" y="539750"/>
            <a:ext cx="3162300" cy="2373313"/>
          </a:xfrm>
          <a:ln/>
        </p:spPr>
      </p:sp>
      <p:sp>
        <p:nvSpPr>
          <p:cNvPr id="71683" name="Rectangle 3"/>
          <p:cNvSpPr>
            <a:spLocks noGrp="1" noChangeArrowheads="1"/>
          </p:cNvSpPr>
          <p:nvPr>
            <p:ph type="body" idx="1"/>
          </p:nvPr>
        </p:nvSpPr>
        <p:spPr>
          <a:xfrm>
            <a:off x="192024" y="3048000"/>
            <a:ext cx="6510528" cy="5739384"/>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100" b="1" dirty="0"/>
              <a:t>Summary Overview</a:t>
            </a:r>
          </a:p>
          <a:p>
            <a:r>
              <a:rPr lang="en-US" sz="1100" dirty="0"/>
              <a:t>There are several explanations for the evolution of retailers over time. </a:t>
            </a:r>
          </a:p>
          <a:p>
            <a:endParaRPr lang="en-US" sz="1100" b="1" dirty="0">
              <a:solidFill>
                <a:srgbClr val="000000"/>
              </a:solidFill>
            </a:endParaRPr>
          </a:p>
          <a:p>
            <a:r>
              <a:rPr lang="en-US" sz="1100" b="1" dirty="0">
                <a:solidFill>
                  <a:srgbClr val="000000"/>
                </a:solidFill>
              </a:rPr>
              <a:t>Key Issues</a:t>
            </a:r>
          </a:p>
          <a:p>
            <a:pPr>
              <a:buFontTx/>
              <a:buNone/>
            </a:pPr>
            <a:r>
              <a:rPr lang="en-US" sz="1100" u="sng" dirty="0">
                <a:solidFill>
                  <a:srgbClr val="000000"/>
                </a:solidFill>
                <a:sym typeface="Wingdings"/>
              </a:rPr>
              <a:t> </a:t>
            </a:r>
            <a:r>
              <a:rPr lang="en-US" sz="1100" u="sng" dirty="0">
                <a:solidFill>
                  <a:srgbClr val="000000"/>
                </a:solidFill>
              </a:rPr>
              <a:t>Wheel of retailing theory</a:t>
            </a:r>
            <a:r>
              <a:rPr lang="en-US" sz="1100" dirty="0">
                <a:solidFill>
                  <a:srgbClr val="000000"/>
                </a:solidFill>
              </a:rPr>
              <a:t>: new types of retailers enter the market as low-status, low-margin, low-price operators and then, if successful, evolve into more conventional retailers offering more services with higher operating costs and higher prices. </a:t>
            </a:r>
          </a:p>
          <a:p>
            <a:pPr marL="228600" lvl="1" indent="-228600">
              <a:buFontTx/>
              <a:buChar char="•"/>
            </a:pPr>
            <a:r>
              <a:rPr lang="en-US" sz="1100" dirty="0">
                <a:solidFill>
                  <a:srgbClr val="000000"/>
                </a:solidFill>
              </a:rPr>
              <a:t> This theory is often used to explain the evolution of department stores, supermarkets, and mass-merchandisers. </a:t>
            </a:r>
          </a:p>
          <a:p>
            <a:pPr marL="228600" lvl="1" indent="-228600">
              <a:buFontTx/>
              <a:buChar char="•"/>
            </a:pPr>
            <a:r>
              <a:rPr lang="en-US" sz="1100" dirty="0">
                <a:solidFill>
                  <a:srgbClr val="000000"/>
                </a:solidFill>
              </a:rPr>
              <a:t> It doesn’t explain the development of vending machines, convenience stores, and the Internet.</a:t>
            </a:r>
          </a:p>
          <a:p>
            <a:r>
              <a:rPr lang="en-US" sz="1100" dirty="0">
                <a:solidFill>
                  <a:srgbClr val="000000"/>
                </a:solidFill>
                <a:sym typeface="Wingdings" pitchFamily="2" charset="2"/>
              </a:rPr>
              <a:t> </a:t>
            </a:r>
            <a:r>
              <a:rPr lang="en-US" sz="1100" u="sng" dirty="0">
                <a:solidFill>
                  <a:srgbClr val="000000"/>
                </a:solidFill>
              </a:rPr>
              <a:t>Scrambled merchandising</a:t>
            </a:r>
            <a:r>
              <a:rPr lang="en-US" sz="1100" dirty="0">
                <a:solidFill>
                  <a:srgbClr val="000000"/>
                </a:solidFill>
              </a:rPr>
              <a:t>: a retailer carries any product lines that will sell profitably, even if they are outside the retailer’s traditional lines of business. </a:t>
            </a:r>
          </a:p>
          <a:p>
            <a:r>
              <a:rPr lang="en-US" sz="1100" dirty="0">
                <a:solidFill>
                  <a:srgbClr val="000000"/>
                </a:solidFill>
                <a:sym typeface="Wingdings" pitchFamily="2" charset="2"/>
              </a:rPr>
              <a:t> </a:t>
            </a:r>
            <a:r>
              <a:rPr lang="en-US" sz="1100" u="sng" dirty="0">
                <a:solidFill>
                  <a:srgbClr val="000000"/>
                </a:solidFill>
              </a:rPr>
              <a:t>The product life cycle concept applies to retailer types, too</a:t>
            </a:r>
            <a:r>
              <a:rPr lang="en-US" sz="1100" dirty="0">
                <a:solidFill>
                  <a:srgbClr val="000000"/>
                </a:solidFill>
              </a:rPr>
              <a:t>. </a:t>
            </a:r>
          </a:p>
          <a:p>
            <a:pPr marL="342900" lvl="1" indent="-228600">
              <a:buFontTx/>
              <a:buChar char="•"/>
            </a:pPr>
            <a:r>
              <a:rPr lang="en-US" sz="1100" dirty="0">
                <a:solidFill>
                  <a:srgbClr val="000000"/>
                </a:solidFill>
              </a:rPr>
              <a:t> As the retailer matures, competition gets tougher, and eventually, a new form may replace the older retailer.</a:t>
            </a:r>
          </a:p>
          <a:p>
            <a:pPr marL="342900" lvl="1" indent="-228600">
              <a:buFontTx/>
              <a:buChar char="•"/>
            </a:pPr>
            <a:endParaRPr lang="en-US" sz="1100" dirty="0">
              <a:solidFill>
                <a:srgbClr val="000000"/>
              </a:solidFill>
            </a:endParaRPr>
          </a:p>
          <a:p>
            <a:r>
              <a:rPr lang="en-US" sz="1100" b="1" i="1" dirty="0">
                <a:solidFill>
                  <a:srgbClr val="000000"/>
                </a:solidFill>
              </a:rPr>
              <a:t>Discussion Question: What types of retailers are in the decline stage of their life cycles?</a:t>
            </a:r>
          </a:p>
          <a:p>
            <a:endParaRPr lang="en-US" sz="1100" b="1" i="1" dirty="0">
              <a:solidFill>
                <a:srgbClr val="000000"/>
              </a:solidFill>
            </a:endParaRPr>
          </a:p>
          <a:p>
            <a:pPr marL="171450" marR="0" indent="-171450" algn="l" defTabSz="914400" rtl="0" eaLnBrk="0" fontAlgn="base" latinLnBrk="0" hangingPunct="0">
              <a:lnSpc>
                <a:spcPct val="100000"/>
              </a:lnSpc>
              <a:spcBef>
                <a:spcPct val="30000"/>
              </a:spcBef>
              <a:spcAft>
                <a:spcPct val="0"/>
              </a:spcAft>
              <a:buClrTx/>
              <a:buSzTx/>
              <a:buFont typeface="Wingdings"/>
              <a:buChar char="à"/>
              <a:tabLst/>
              <a:defRPr/>
            </a:pPr>
            <a:r>
              <a:rPr lang="en-US" sz="1100" u="sng" dirty="0">
                <a:solidFill>
                  <a:srgbClr val="000000"/>
                </a:solidFill>
              </a:rPr>
              <a:t>Technology drives</a:t>
            </a:r>
            <a:r>
              <a:rPr lang="en-US" sz="1100" u="sng" baseline="0" dirty="0">
                <a:solidFill>
                  <a:srgbClr val="000000"/>
                </a:solidFill>
              </a:rPr>
              <a:t> continued retail change</a:t>
            </a:r>
            <a:r>
              <a:rPr lang="en-US" sz="1100" dirty="0">
                <a:solidFill>
                  <a:srgbClr val="000000"/>
                </a:solidFill>
              </a:rPr>
              <a:t>:</a:t>
            </a:r>
            <a:r>
              <a:rPr lang="en-US" sz="1100" baseline="0" dirty="0">
                <a:solidFill>
                  <a:srgbClr val="000000"/>
                </a:solidFill>
              </a:rPr>
              <a:t> </a:t>
            </a:r>
            <a:r>
              <a:rPr lang="en-US" sz="1100" b="0" u="none" baseline="0" dirty="0">
                <a:solidFill>
                  <a:srgbClr val="000000"/>
                </a:solidFill>
              </a:rPr>
              <a:t>For some fairly obvious reasons, </a:t>
            </a:r>
            <a:r>
              <a:rPr lang="en-US" sz="1100" kern="1200" dirty="0">
                <a:solidFill>
                  <a:schemeClr val="tx1"/>
                </a:solidFill>
                <a:latin typeface="Arial" charset="0"/>
                <a:ea typeface="+mn-ea"/>
                <a:cs typeface="Arial" charset="0"/>
              </a:rPr>
              <a:t>technology has recently had a big influence on retail evolution. Collection and analysis of customers’ online activities are changing shopping and retailing.</a:t>
            </a:r>
            <a:r>
              <a:rPr lang="en-US" sz="1100" kern="1200" baseline="0" dirty="0">
                <a:solidFill>
                  <a:schemeClr val="tx1"/>
                </a:solidFill>
                <a:latin typeface="Arial" charset="0"/>
                <a:ea typeface="+mn-ea"/>
                <a:cs typeface="Arial" charset="0"/>
              </a:rPr>
              <a:t> P</a:t>
            </a:r>
            <a:r>
              <a:rPr lang="en-US" sz="1100" kern="1200" dirty="0">
                <a:solidFill>
                  <a:schemeClr val="tx1"/>
                </a:solidFill>
                <a:latin typeface="Arial" charset="0"/>
                <a:ea typeface="+mn-ea"/>
                <a:cs typeface="Arial" charset="0"/>
              </a:rPr>
              <a:t>hysical stores are leveraging technology to improve the in-store shopping experience</a:t>
            </a:r>
            <a:r>
              <a:rPr lang="en-US" sz="1100" b="0" baseline="0" dirty="0">
                <a:solidFill>
                  <a:srgbClr val="000000"/>
                </a:solidFill>
              </a:rPr>
              <a:t>.</a:t>
            </a:r>
            <a:endParaRPr lang="en-US" sz="1100" b="1" dirty="0">
              <a:solidFill>
                <a:srgbClr val="000000"/>
              </a:solidFill>
            </a:endParaRPr>
          </a:p>
          <a:p>
            <a:r>
              <a:rPr lang="en-US" sz="1100" dirty="0">
                <a:solidFill>
                  <a:srgbClr val="000000"/>
                </a:solidFill>
                <a:sym typeface="Wingdings" pitchFamily="2" charset="2"/>
              </a:rPr>
              <a:t> </a:t>
            </a:r>
            <a:r>
              <a:rPr lang="en-US" sz="1100" u="sng" dirty="0">
                <a:solidFill>
                  <a:srgbClr val="000000"/>
                </a:solidFill>
              </a:rPr>
              <a:t>Ethical issues for retailers</a:t>
            </a:r>
            <a:r>
              <a:rPr lang="en-US" sz="1100" dirty="0">
                <a:solidFill>
                  <a:srgbClr val="000000"/>
                </a:solidFill>
              </a:rPr>
              <a:t>. </a:t>
            </a:r>
          </a:p>
          <a:p>
            <a:pPr marL="342900" lvl="1" indent="-171450">
              <a:buFontTx/>
              <a:buChar char="•"/>
            </a:pPr>
            <a:r>
              <a:rPr lang="en-US" sz="1100" dirty="0">
                <a:solidFill>
                  <a:srgbClr val="000000"/>
                </a:solidFill>
              </a:rPr>
              <a:t> Some retailers have been criticized for advertising low prices on an item but not stocking enough to meet demand. Once consumers are in the store, they are pressured to switch to more expensive items. </a:t>
            </a:r>
          </a:p>
        </p:txBody>
      </p:sp>
    </p:spTree>
    <p:extLst>
      <p:ext uri="{BB962C8B-B14F-4D97-AF65-F5344CB8AC3E}">
        <p14:creationId xmlns:p14="http://schemas.microsoft.com/office/powerpoint/2010/main" val="9081640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533400"/>
            <a:ext cx="3149600" cy="23622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t>Text Caption: </a:t>
            </a:r>
            <a:r>
              <a:rPr lang="en-US" b="0" dirty="0"/>
              <a:t>See below.</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b="0" dirty="0"/>
          </a:p>
          <a:p>
            <a:pPr marL="0" marR="0" indent="0" algn="l" defTabSz="914400" rtl="0" eaLnBrk="0" fontAlgn="base" latinLnBrk="0" hangingPunct="0">
              <a:lnSpc>
                <a:spcPct val="100000"/>
              </a:lnSpc>
              <a:spcBef>
                <a:spcPct val="30000"/>
              </a:spcBef>
              <a:spcAft>
                <a:spcPct val="0"/>
              </a:spcAft>
              <a:buClrTx/>
              <a:buSzTx/>
              <a:buFontTx/>
              <a:buNone/>
              <a:tabLst/>
              <a:defRPr/>
            </a:pPr>
            <a:r>
              <a:rPr lang="en-US" b="1" dirty="0"/>
              <a:t>Summary Overview</a:t>
            </a:r>
          </a:p>
          <a:p>
            <a:r>
              <a:rPr lang="en-US" sz="1200" b="0" i="0" u="none" strike="noStrike" kern="1200" baseline="0" dirty="0">
                <a:solidFill>
                  <a:schemeClr val="tx1"/>
                </a:solidFill>
                <a:latin typeface="Arial" charset="0"/>
                <a:ea typeface="+mn-ea"/>
                <a:cs typeface="Arial" charset="0"/>
              </a:rPr>
              <a:t>Technology has recently had a big influence on retail evolution.</a:t>
            </a:r>
          </a:p>
          <a:p>
            <a:endParaRPr lang="en-US" sz="1200" b="0" i="0" u="none" strike="noStrike" kern="1200" baseline="0" dirty="0">
              <a:solidFill>
                <a:schemeClr val="tx1"/>
              </a:solidFill>
              <a:latin typeface="Arial" charset="0"/>
              <a:ea typeface="+mn-ea"/>
              <a:cs typeface="Arial" charset="0"/>
            </a:endParaRPr>
          </a:p>
          <a:p>
            <a:r>
              <a:rPr lang="en-US" sz="1200" b="1" i="0" u="none" strike="noStrike" kern="1200" baseline="0" dirty="0">
                <a:solidFill>
                  <a:schemeClr val="tx1"/>
                </a:solidFill>
                <a:latin typeface="Arial" charset="0"/>
                <a:ea typeface="+mn-ea"/>
                <a:cs typeface="Arial" charset="0"/>
              </a:rPr>
              <a:t>Key Issues</a:t>
            </a:r>
          </a:p>
          <a:p>
            <a:pPr marL="171450" indent="-171450">
              <a:buFont typeface="Arial" panose="020B0604020202020204" pitchFamily="34" charset="0"/>
              <a:buChar char="•"/>
            </a:pPr>
            <a:r>
              <a:rPr lang="en-US" sz="1200" b="0" i="0" u="none" strike="noStrike" kern="1200" baseline="0" dirty="0">
                <a:solidFill>
                  <a:schemeClr val="tx1"/>
                </a:solidFill>
                <a:latin typeface="Arial" charset="0"/>
                <a:ea typeface="+mn-ea"/>
                <a:cs typeface="Arial" charset="0"/>
              </a:rPr>
              <a:t>Many retailers use technology to enhance the customers’ shopping experience.</a:t>
            </a:r>
          </a:p>
          <a:p>
            <a:pPr marL="171450" indent="-171450">
              <a:buFont typeface="Arial" panose="020B0604020202020204" pitchFamily="34" charset="0"/>
              <a:buChar char="•"/>
            </a:pPr>
            <a:r>
              <a:rPr lang="en-US" dirty="0"/>
              <a:t>In South Korea, Homeplus wanted to expand</a:t>
            </a:r>
            <a:r>
              <a:rPr lang="en-US" baseline="0" dirty="0"/>
              <a:t> </a:t>
            </a:r>
            <a:r>
              <a:rPr lang="en-US" dirty="0"/>
              <a:t>its market share without the high cost of opening new stores.</a:t>
            </a:r>
          </a:p>
          <a:p>
            <a:pPr marL="628650" lvl="1" indent="-171450">
              <a:buFont typeface="Arial" panose="020B0604020202020204" pitchFamily="34" charset="0"/>
              <a:buChar char="•"/>
            </a:pPr>
            <a:r>
              <a:rPr lang="en-US" dirty="0"/>
              <a:t>So Homeplus placed “virtual stores” in subway stations in</a:t>
            </a:r>
            <a:r>
              <a:rPr lang="en-US" baseline="0" dirty="0"/>
              <a:t> </a:t>
            </a:r>
            <a:r>
              <a:rPr lang="en-US" dirty="0"/>
              <a:t>Korean cities.</a:t>
            </a:r>
          </a:p>
          <a:p>
            <a:pPr marL="628650" lvl="1" indent="-171450">
              <a:buFont typeface="Arial" panose="020B0604020202020204" pitchFamily="34" charset="0"/>
              <a:buChar char="•"/>
            </a:pPr>
            <a:r>
              <a:rPr lang="en-US" b="0" i="0" u="none" strike="noStrike" kern="1200" baseline="0" dirty="0">
                <a:solidFill>
                  <a:schemeClr val="tx1"/>
                </a:solidFill>
                <a:latin typeface="Arial" charset="0"/>
                <a:ea typeface="+mn-ea"/>
                <a:cs typeface="Arial" charset="0"/>
              </a:rPr>
              <a:t>The stores had no actual stock, only images with QR codes.</a:t>
            </a:r>
          </a:p>
          <a:p>
            <a:pPr marL="628650" lvl="1" indent="-171450">
              <a:buFont typeface="Arial" panose="020B0604020202020204" pitchFamily="34" charset="0"/>
              <a:buChar char="•"/>
            </a:pPr>
            <a:r>
              <a:rPr lang="en-US" dirty="0"/>
              <a:t>On their way home from work, customers scanned</a:t>
            </a:r>
            <a:r>
              <a:rPr lang="en-US" baseline="0" dirty="0"/>
              <a:t> </a:t>
            </a:r>
            <a:r>
              <a:rPr lang="en-US" dirty="0"/>
              <a:t>the QR codes of items they wished to purchase. </a:t>
            </a:r>
            <a:r>
              <a:rPr lang="en-US" b="0" i="0" u="none" strike="noStrike" kern="1200" baseline="0" dirty="0">
                <a:solidFill>
                  <a:schemeClr val="tx1"/>
                </a:solidFill>
                <a:latin typeface="Arial" charset="0"/>
                <a:ea typeface="+mn-ea"/>
                <a:cs typeface="Arial" charset="0"/>
              </a:rPr>
              <a:t>Shortly after they arrived home, their order was delivered.</a:t>
            </a:r>
          </a:p>
        </p:txBody>
      </p:sp>
    </p:spTree>
    <p:extLst>
      <p:ext uri="{BB962C8B-B14F-4D97-AF65-F5344CB8AC3E}">
        <p14:creationId xmlns:p14="http://schemas.microsoft.com/office/powerpoint/2010/main" val="2570433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xfrm>
            <a:off x="503238" y="539750"/>
            <a:ext cx="3162300" cy="2373313"/>
          </a:xfrm>
          <a:ln/>
        </p:spPr>
      </p:sp>
      <p:sp>
        <p:nvSpPr>
          <p:cNvPr id="72707" name="Rectangle 3"/>
          <p:cNvSpPr>
            <a:spLocks noGrp="1" noChangeArrowheads="1"/>
          </p:cNvSpPr>
          <p:nvPr>
            <p:ph type="body" idx="1"/>
          </p:nvPr>
        </p:nvSpPr>
        <p:spPr>
          <a:xfrm>
            <a:off x="179388" y="3076575"/>
            <a:ext cx="6367462" cy="55657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i="1" dirty="0"/>
              <a:t>Checking Your Knowledge</a:t>
            </a:r>
          </a:p>
          <a:p>
            <a:r>
              <a:rPr lang="en-US" b="1" dirty="0"/>
              <a:t>Answer: B</a:t>
            </a:r>
          </a:p>
          <a:p>
            <a:r>
              <a:rPr lang="en-US" b="1" dirty="0"/>
              <a:t>Feedback: </a:t>
            </a:r>
            <a:r>
              <a:rPr lang="en-US" dirty="0"/>
              <a:t>Scrambled merchandising is the term to describe retailers carrying any product lines that they think they can sell profitably. The consumer desire for convenience is driving this approach. The best answer selection is B.</a:t>
            </a:r>
          </a:p>
        </p:txBody>
      </p:sp>
    </p:spTree>
    <p:extLst>
      <p:ext uri="{BB962C8B-B14F-4D97-AF65-F5344CB8AC3E}">
        <p14:creationId xmlns:p14="http://schemas.microsoft.com/office/powerpoint/2010/main" val="18777182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xfrm>
            <a:off x="503238" y="539750"/>
            <a:ext cx="3162300" cy="2373313"/>
          </a:xfrm>
          <a:ln/>
        </p:spPr>
      </p:sp>
      <p:sp>
        <p:nvSpPr>
          <p:cNvPr id="74755" name="Rectangle 3"/>
          <p:cNvSpPr>
            <a:spLocks noGrp="1" noChangeArrowheads="1"/>
          </p:cNvSpPr>
          <p:nvPr>
            <p:ph type="body" idx="1"/>
          </p:nvPr>
        </p:nvSpPr>
        <p:spPr>
          <a:xfrm>
            <a:off x="192024" y="3127248"/>
            <a:ext cx="6510528" cy="5660136"/>
          </a:xfr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cs typeface="Times New Roman" pitchFamily="18" charset="0"/>
              </a:rPr>
              <a:t>Chains, such as The Great Indoors, are expected to continue to grow and take business from independent stores, because size matters. Large chains are able to buy larger quantities at significant discounts, and take advantage of vertical integration—including the development of their own efficient distribution centers. </a:t>
            </a:r>
            <a:endParaRPr lang="en-US" dirty="0"/>
          </a:p>
          <a:p>
            <a:endParaRPr lang="en-US" dirty="0"/>
          </a:p>
          <a:p>
            <a:r>
              <a:rPr lang="en-US" b="1" dirty="0">
                <a:latin typeface="Arial" pitchFamily="34" charset="0"/>
                <a:cs typeface="Arial" pitchFamily="34" charset="0"/>
              </a:rPr>
              <a:t>Video Operation:</a:t>
            </a:r>
          </a:p>
          <a:p>
            <a:r>
              <a:rPr lang="en-US" sz="1200" b="0" i="0" kern="1200" dirty="0">
                <a:solidFill>
                  <a:schemeClr val="tx1"/>
                </a:solidFill>
                <a:effectLst/>
                <a:latin typeface="Arial" charset="0"/>
                <a:ea typeface="+mn-ea"/>
                <a:cs typeface="Arial" charset="0"/>
              </a:rPr>
              <a:t>INTERNET CONNECTION REQUIRED</a:t>
            </a:r>
          </a:p>
          <a:p>
            <a:r>
              <a:rPr lang="en-US" sz="1200" b="0" i="0" kern="1200" dirty="0">
                <a:solidFill>
                  <a:schemeClr val="tx1"/>
                </a:solidFill>
                <a:effectLst/>
                <a:latin typeface="Arial" charset="0"/>
                <a:ea typeface="+mn-ea"/>
                <a:cs typeface="Arial" charset="0"/>
              </a:rPr>
              <a:t>Clicking on the orange circle image will open a web browser and access this video. </a:t>
            </a:r>
            <a:r>
              <a:rPr lang="en-US" sz="1200" b="0" i="0" kern="1200">
                <a:solidFill>
                  <a:schemeClr val="tx1"/>
                </a:solidFill>
                <a:effectLst/>
                <a:latin typeface="Arial" charset="0"/>
                <a:ea typeface="+mn-ea"/>
                <a:cs typeface="Arial" charset="0"/>
              </a:rPr>
              <a:t>When the video is completed, you can close or minimize the browser and return to the PowerPoint slides.</a:t>
            </a:r>
            <a:endParaRPr lang="en-US" sz="1200" b="0" i="0" kern="1200" dirty="0">
              <a:solidFill>
                <a:schemeClr val="tx1"/>
              </a:solidFill>
              <a:effectLst/>
              <a:latin typeface="Arial" charset="0"/>
              <a:ea typeface="+mn-ea"/>
              <a:cs typeface="Arial" charset="0"/>
            </a:endParaRPr>
          </a:p>
        </p:txBody>
      </p:sp>
    </p:spTree>
    <p:extLst>
      <p:ext uri="{BB962C8B-B14F-4D97-AF65-F5344CB8AC3E}">
        <p14:creationId xmlns:p14="http://schemas.microsoft.com/office/powerpoint/2010/main" val="207542161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xfrm>
            <a:off x="503238" y="539750"/>
            <a:ext cx="3162300" cy="2373313"/>
          </a:xfrm>
          <a:ln/>
        </p:spPr>
      </p:sp>
      <p:sp>
        <p:nvSpPr>
          <p:cNvPr id="75779"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t>Summary Overview</a:t>
            </a:r>
          </a:p>
          <a:p>
            <a:r>
              <a:rPr lang="en-US" dirty="0"/>
              <a:t>Several factors in the international market affect the development of retailing. </a:t>
            </a:r>
          </a:p>
          <a:p>
            <a:endParaRPr lang="en-US" dirty="0"/>
          </a:p>
          <a:p>
            <a:r>
              <a:rPr lang="en-US" b="1" dirty="0"/>
              <a:t>Key Issues</a:t>
            </a:r>
          </a:p>
          <a:p>
            <a:pPr>
              <a:buFontTx/>
              <a:buNone/>
            </a:pPr>
            <a:r>
              <a:rPr lang="en-US" b="1" dirty="0">
                <a:solidFill>
                  <a:srgbClr val="000000"/>
                </a:solidFill>
                <a:sym typeface="Wingdings" pitchFamily="2" charset="2"/>
              </a:rPr>
              <a:t> </a:t>
            </a:r>
            <a:r>
              <a:rPr lang="en-US" u="sng" dirty="0"/>
              <a:t>Successful new ideas spread across countries</a:t>
            </a:r>
            <a:r>
              <a:rPr lang="en-US" dirty="0"/>
              <a:t>. Much of the self-service retailing that originated in the United States has now migrated to countries around the world. </a:t>
            </a:r>
          </a:p>
          <a:p>
            <a:r>
              <a:rPr lang="en-US" b="1" dirty="0">
                <a:solidFill>
                  <a:srgbClr val="000000"/>
                </a:solidFill>
                <a:sym typeface="Wingdings" pitchFamily="2" charset="2"/>
              </a:rPr>
              <a:t> </a:t>
            </a:r>
            <a:r>
              <a:rPr lang="en-US" b="0" u="sng" dirty="0">
                <a:solidFill>
                  <a:srgbClr val="000000"/>
                </a:solidFill>
                <a:sym typeface="Wingdings" pitchFamily="2" charset="2"/>
              </a:rPr>
              <a:t>M</a:t>
            </a:r>
            <a:r>
              <a:rPr lang="en-US" u="sng" dirty="0"/>
              <a:t>ass-merchandising requires mass markets</a:t>
            </a:r>
            <a:r>
              <a:rPr lang="en-US" dirty="0"/>
              <a:t>. In some countries, such as less-developed nations, consumers do not have the income to support mass distribution.</a:t>
            </a:r>
          </a:p>
          <a:p>
            <a:r>
              <a:rPr lang="en-US" b="1" dirty="0">
                <a:solidFill>
                  <a:srgbClr val="000000"/>
                </a:solidFill>
                <a:sym typeface="Wingdings" pitchFamily="2" charset="2"/>
              </a:rPr>
              <a:t> </a:t>
            </a:r>
            <a:r>
              <a:rPr lang="en-US" u="sng" dirty="0"/>
              <a:t>Retailers moving to international markets must adapt marketing strategies.</a:t>
            </a:r>
            <a:r>
              <a:rPr lang="en-US" dirty="0"/>
              <a:t> Legal and cultural differences in international markets may outweigh a competitive advantage that worked well at home.  </a:t>
            </a:r>
          </a:p>
          <a:p>
            <a:r>
              <a:rPr lang="en-US" b="1" dirty="0">
                <a:solidFill>
                  <a:srgbClr val="000000"/>
                </a:solidFill>
                <a:sym typeface="Wingdings" pitchFamily="2" charset="2"/>
              </a:rPr>
              <a:t> </a:t>
            </a:r>
            <a:r>
              <a:rPr lang="en-US" u="sng" dirty="0"/>
              <a:t>Online shopping behavior and online retailing vary considerably across countries</a:t>
            </a:r>
            <a:r>
              <a:rPr lang="en-US" dirty="0"/>
              <a:t>.</a:t>
            </a:r>
          </a:p>
          <a:p>
            <a:endParaRPr lang="en-US" i="1" dirty="0"/>
          </a:p>
          <a:p>
            <a:r>
              <a:rPr lang="en-US" b="1" i="1" dirty="0"/>
              <a:t>Discussion Question: Do these types of statutory restrictions lead to higher prices for consumers? How?</a:t>
            </a:r>
          </a:p>
        </p:txBody>
      </p:sp>
    </p:spTree>
    <p:extLst>
      <p:ext uri="{BB962C8B-B14F-4D97-AF65-F5344CB8AC3E}">
        <p14:creationId xmlns:p14="http://schemas.microsoft.com/office/powerpoint/2010/main" val="15067130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spect="1" noChangeArrowheads="1" noTextEdit="1"/>
          </p:cNvSpPr>
          <p:nvPr>
            <p:ph type="sldImg"/>
          </p:nvPr>
        </p:nvSpPr>
        <p:spPr>
          <a:xfrm>
            <a:off x="503238" y="539750"/>
            <a:ext cx="3162300" cy="2373313"/>
          </a:xfrm>
          <a:ln/>
        </p:spPr>
      </p:sp>
      <p:sp>
        <p:nvSpPr>
          <p:cNvPr id="76803"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t>Summary Overview</a:t>
            </a:r>
          </a:p>
          <a:p>
            <a:r>
              <a:rPr lang="en-US" u="sng" dirty="0">
                <a:solidFill>
                  <a:srgbClr val="000000"/>
                </a:solidFill>
              </a:rPr>
              <a:t>Wholesaling</a:t>
            </a:r>
            <a:r>
              <a:rPr lang="en-US" dirty="0">
                <a:solidFill>
                  <a:srgbClr val="000000"/>
                </a:solidFill>
              </a:rPr>
              <a:t> is concerned with the activities of persons or establishments (</a:t>
            </a:r>
            <a:r>
              <a:rPr lang="en-US" u="sng" dirty="0">
                <a:solidFill>
                  <a:srgbClr val="000000"/>
                </a:solidFill>
              </a:rPr>
              <a:t>wholesalers</a:t>
            </a:r>
            <a:r>
              <a:rPr lang="en-US" dirty="0">
                <a:solidFill>
                  <a:srgbClr val="000000"/>
                </a:solidFill>
              </a:rPr>
              <a:t>) that sell to retailers, other merchants, business users, or institutional users—but do not sell in large amounts to final consumers.</a:t>
            </a:r>
          </a:p>
          <a:p>
            <a:endParaRPr lang="en-US" dirty="0">
              <a:solidFill>
                <a:srgbClr val="000000"/>
              </a:solidFill>
            </a:endParaRPr>
          </a:p>
          <a:p>
            <a:r>
              <a:rPr lang="en-US" b="1" dirty="0">
                <a:solidFill>
                  <a:srgbClr val="000000"/>
                </a:solidFill>
              </a:rPr>
              <a:t>Key Issues</a:t>
            </a:r>
          </a:p>
          <a:p>
            <a:pPr>
              <a:buFontTx/>
              <a:buChar char="•"/>
            </a:pPr>
            <a:r>
              <a:rPr lang="en-US" u="sng" dirty="0">
                <a:solidFill>
                  <a:srgbClr val="000000"/>
                </a:solidFill>
              </a:rPr>
              <a:t> Wholesaling is changing with the times</a:t>
            </a:r>
            <a:r>
              <a:rPr lang="en-US" dirty="0">
                <a:solidFill>
                  <a:srgbClr val="000000"/>
                </a:solidFill>
              </a:rPr>
              <a:t>, and innovative forms of competition will lead to new business models. </a:t>
            </a:r>
          </a:p>
          <a:p>
            <a:r>
              <a:rPr lang="en-US" b="1" dirty="0">
                <a:solidFill>
                  <a:srgbClr val="000000"/>
                </a:solidFill>
                <a:sym typeface="Wingdings" pitchFamily="2" charset="2"/>
              </a:rPr>
              <a:t> </a:t>
            </a:r>
            <a:r>
              <a:rPr lang="en-US" u="sng" dirty="0">
                <a:solidFill>
                  <a:srgbClr val="000000"/>
                </a:solidFill>
              </a:rPr>
              <a:t>Wholesaling is in decline. </a:t>
            </a:r>
            <a:r>
              <a:rPr lang="en-US" sz="1200" b="0" kern="1200" dirty="0">
                <a:solidFill>
                  <a:schemeClr val="tx1"/>
                </a:solidFill>
                <a:latin typeface="Arial" charset="0"/>
                <a:ea typeface="+mn-ea"/>
                <a:cs typeface="Arial" charset="0"/>
                <a:sym typeface="Wingdings" pitchFamily="2" charset="2"/>
              </a:rPr>
              <a:t>A</a:t>
            </a:r>
            <a:r>
              <a:rPr lang="en-US" sz="1200" kern="1200" dirty="0">
                <a:solidFill>
                  <a:schemeClr val="tx1"/>
                </a:solidFill>
                <a:latin typeface="Arial" charset="0"/>
                <a:ea typeface="+mn-ea"/>
                <a:cs typeface="Arial" charset="0"/>
              </a:rPr>
              <a:t>s producers become larger, many </a:t>
            </a:r>
            <a:r>
              <a:rPr lang="en-US" sz="1200" u="sng" kern="1200" dirty="0">
                <a:solidFill>
                  <a:schemeClr val="tx1"/>
                </a:solidFill>
                <a:latin typeface="Arial" charset="0"/>
                <a:ea typeface="+mn-ea"/>
                <a:cs typeface="Arial" charset="0"/>
              </a:rPr>
              <a:t>have</a:t>
            </a:r>
            <a:r>
              <a:rPr lang="en-US" sz="1200" u="sng" kern="1200" baseline="0" dirty="0">
                <a:solidFill>
                  <a:schemeClr val="tx1"/>
                </a:solidFill>
                <a:latin typeface="Arial" charset="0"/>
                <a:ea typeface="+mn-ea"/>
                <a:cs typeface="Arial" charset="0"/>
              </a:rPr>
              <a:t> </a:t>
            </a:r>
            <a:r>
              <a:rPr lang="en-US" sz="1200" u="sng" kern="1200" dirty="0">
                <a:solidFill>
                  <a:schemeClr val="tx1"/>
                </a:solidFill>
                <a:latin typeface="Arial" charset="0"/>
                <a:ea typeface="+mn-ea"/>
                <a:cs typeface="Arial" charset="0"/>
              </a:rPr>
              <a:t>bypassed wholesalers.</a:t>
            </a:r>
            <a:r>
              <a:rPr lang="en-US" sz="1200" kern="1200" dirty="0">
                <a:solidFill>
                  <a:schemeClr val="tx1"/>
                </a:solidFill>
                <a:latin typeface="Arial" charset="0"/>
                <a:ea typeface="+mn-ea"/>
                <a:cs typeface="Arial" charset="0"/>
              </a:rPr>
              <a:t> Some large retail chains, including Walmart and Lowe’s, even refuse to deal with some wholesalers who represent small producers.</a:t>
            </a:r>
            <a:r>
              <a:rPr lang="en-US" dirty="0">
                <a:solidFill>
                  <a:srgbClr val="000000"/>
                </a:solidFill>
              </a:rPr>
              <a:t> </a:t>
            </a:r>
          </a:p>
          <a:p>
            <a:r>
              <a:rPr lang="en-US" b="1" dirty="0">
                <a:solidFill>
                  <a:srgbClr val="000000"/>
                </a:solidFill>
                <a:sym typeface="Wingdings" pitchFamily="2" charset="2"/>
              </a:rPr>
              <a:t> </a:t>
            </a:r>
            <a:r>
              <a:rPr lang="en-US" u="sng" dirty="0">
                <a:solidFill>
                  <a:srgbClr val="000000"/>
                </a:solidFill>
              </a:rPr>
              <a:t>Progressive wholesalers </a:t>
            </a:r>
            <a:r>
              <a:rPr lang="en-US" dirty="0">
                <a:solidFill>
                  <a:srgbClr val="000000"/>
                </a:solidFill>
              </a:rPr>
              <a:t>are using technology to offer better service, streamlining their operations, switching to selective distribution policies, and modernizing their facilities. </a:t>
            </a:r>
          </a:p>
          <a:p>
            <a:r>
              <a:rPr lang="en-US" b="1" dirty="0">
                <a:solidFill>
                  <a:srgbClr val="000000"/>
                </a:solidFill>
                <a:sym typeface="Wingdings" pitchFamily="2" charset="2"/>
              </a:rPr>
              <a:t> </a:t>
            </a:r>
            <a:r>
              <a:rPr lang="en-US" dirty="0">
                <a:solidFill>
                  <a:srgbClr val="000000"/>
                </a:solidFill>
              </a:rPr>
              <a:t>Not all wholesalers are progressive, and </a:t>
            </a:r>
            <a:r>
              <a:rPr lang="en-US" u="none" dirty="0">
                <a:solidFill>
                  <a:srgbClr val="000000"/>
                </a:solidFill>
              </a:rPr>
              <a:t>perhaps we will say good-bye to some</a:t>
            </a:r>
            <a:r>
              <a:rPr lang="en-US" dirty="0">
                <a:solidFill>
                  <a:srgbClr val="000000"/>
                </a:solidFill>
              </a:rPr>
              <a:t>.</a:t>
            </a:r>
            <a:r>
              <a:rPr lang="en-US" baseline="0" dirty="0">
                <a:solidFill>
                  <a:srgbClr val="000000"/>
                </a:solidFill>
              </a:rPr>
              <a:t> </a:t>
            </a:r>
            <a:r>
              <a:rPr lang="en-US" u="sng" dirty="0">
                <a:solidFill>
                  <a:srgbClr val="000000"/>
                </a:solidFill>
              </a:rPr>
              <a:t>Survivors will need to add value</a:t>
            </a:r>
            <a:r>
              <a:rPr lang="en-US" dirty="0">
                <a:solidFill>
                  <a:srgbClr val="000000"/>
                </a:solidFill>
              </a:rPr>
              <a:t>, based on the marketing concept. </a:t>
            </a:r>
          </a:p>
          <a:p>
            <a:endParaRPr lang="en-US" i="1" dirty="0">
              <a:solidFill>
                <a:srgbClr val="000000"/>
              </a:solidFill>
            </a:endParaRPr>
          </a:p>
          <a:p>
            <a:r>
              <a:rPr lang="en-US" b="1" dirty="0">
                <a:solidFill>
                  <a:srgbClr val="000000"/>
                </a:solidFill>
                <a:sym typeface="Wingdings" pitchFamily="2" charset="2"/>
              </a:rPr>
              <a:t> </a:t>
            </a:r>
            <a:r>
              <a:rPr lang="en-US" b="1" i="1" dirty="0">
                <a:solidFill>
                  <a:srgbClr val="000000"/>
                </a:solidFill>
              </a:rPr>
              <a:t>Discussion Question: Some wholesalers feel they are begin squeezed out of business because powerful producers and/or wholesalers are bypassing them.</a:t>
            </a:r>
            <a:r>
              <a:rPr lang="en-US" b="1" i="1" baseline="0" dirty="0">
                <a:solidFill>
                  <a:srgbClr val="000000"/>
                </a:solidFill>
              </a:rPr>
              <a:t> </a:t>
            </a:r>
            <a:r>
              <a:rPr lang="en-US" b="1" i="1" u="none" dirty="0">
                <a:solidFill>
                  <a:srgbClr val="000000"/>
                </a:solidFill>
              </a:rPr>
              <a:t>Is this an ethical issue? </a:t>
            </a:r>
            <a:r>
              <a:rPr lang="en-US" b="1" i="1" dirty="0">
                <a:solidFill>
                  <a:srgbClr val="000000"/>
                </a:solidFill>
              </a:rPr>
              <a:t>Is it fair, or is it just part of doing business?</a:t>
            </a:r>
            <a:endParaRPr lang="en-US" b="1" dirty="0">
              <a:solidFill>
                <a:srgbClr val="000000"/>
              </a:solidFill>
            </a:endParaRPr>
          </a:p>
        </p:txBody>
      </p:sp>
    </p:spTree>
    <p:extLst>
      <p:ext uri="{BB962C8B-B14F-4D97-AF65-F5344CB8AC3E}">
        <p14:creationId xmlns:p14="http://schemas.microsoft.com/office/powerpoint/2010/main" val="11092358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spect="1" noChangeArrowheads="1" noTextEdit="1"/>
          </p:cNvSpPr>
          <p:nvPr>
            <p:ph type="sldImg"/>
          </p:nvPr>
        </p:nvSpPr>
        <p:spPr>
          <a:xfrm>
            <a:off x="503238" y="539750"/>
            <a:ext cx="3162300" cy="2373313"/>
          </a:xfrm>
          <a:ln/>
        </p:spPr>
      </p:sp>
      <p:sp>
        <p:nvSpPr>
          <p:cNvPr id="77827"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solidFill>
                  <a:srgbClr val="000000"/>
                </a:solidFill>
              </a:rPr>
              <a:t>Summary Overview</a:t>
            </a:r>
          </a:p>
          <a:p>
            <a:r>
              <a:rPr lang="en-US" dirty="0">
                <a:solidFill>
                  <a:srgbClr val="000000"/>
                </a:solidFill>
              </a:rPr>
              <a:t>This exhibit compares the number, sales volume, and operating expenses of some major types of wholesalers. </a:t>
            </a:r>
          </a:p>
          <a:p>
            <a:endParaRPr lang="en-US" dirty="0">
              <a:solidFill>
                <a:srgbClr val="000000"/>
              </a:solidFill>
            </a:endParaRPr>
          </a:p>
          <a:p>
            <a:r>
              <a:rPr lang="en-US" u="sng" dirty="0">
                <a:solidFill>
                  <a:srgbClr val="000000"/>
                </a:solidFill>
              </a:rPr>
              <a:t>Manufacturers’ sales branches</a:t>
            </a:r>
            <a:r>
              <a:rPr lang="en-US" dirty="0">
                <a:solidFill>
                  <a:srgbClr val="000000"/>
                </a:solidFill>
              </a:rPr>
              <a:t>—warehouses that producers set up at separate locations away from their factories.</a:t>
            </a:r>
          </a:p>
          <a:p>
            <a:endParaRPr lang="en-US" dirty="0">
              <a:solidFill>
                <a:srgbClr val="000000"/>
              </a:solidFill>
            </a:endParaRPr>
          </a:p>
          <a:p>
            <a:r>
              <a:rPr lang="en-US" b="1" dirty="0">
                <a:solidFill>
                  <a:srgbClr val="000000"/>
                </a:solidFill>
              </a:rPr>
              <a:t>Key Issues</a:t>
            </a:r>
          </a:p>
          <a:p>
            <a:pPr>
              <a:buFontTx/>
              <a:buChar char="•"/>
            </a:pPr>
            <a:r>
              <a:rPr lang="en-US" dirty="0">
                <a:solidFill>
                  <a:srgbClr val="000000"/>
                </a:solidFill>
              </a:rPr>
              <a:t> As shown, most wholesale establishments are merchant wholesalers, followed by agent wholesalers, and then manufacturer sales branches. </a:t>
            </a:r>
          </a:p>
          <a:p>
            <a:pPr>
              <a:buFontTx/>
              <a:buChar char="•"/>
            </a:pPr>
            <a:r>
              <a:rPr lang="en-US" dirty="0">
                <a:solidFill>
                  <a:srgbClr val="000000"/>
                </a:solidFill>
              </a:rPr>
              <a:t> Merchant wholesalers also have the greatest percentage of all wholesale sales (64.1%), followed by manufacturer sales branches (26.3%) and then agent wholesalers (9.6%).</a:t>
            </a:r>
          </a:p>
          <a:p>
            <a:pPr>
              <a:buFontTx/>
              <a:buChar char="•"/>
            </a:pPr>
            <a:r>
              <a:rPr lang="en-US" dirty="0">
                <a:solidFill>
                  <a:srgbClr val="000000"/>
                </a:solidFill>
              </a:rPr>
              <a:t> Merchant wholesalers have the highest costs as a percentage of sales, 13.1%</a:t>
            </a:r>
            <a:r>
              <a:rPr lang="en-US" baseline="0" dirty="0">
                <a:solidFill>
                  <a:srgbClr val="000000"/>
                </a:solidFill>
              </a:rPr>
              <a:t> </a:t>
            </a:r>
            <a:r>
              <a:rPr lang="en-US" dirty="0">
                <a:solidFill>
                  <a:srgbClr val="000000"/>
                </a:solidFill>
              </a:rPr>
              <a:t>compared to 7.9%</a:t>
            </a:r>
            <a:r>
              <a:rPr lang="en-US" baseline="0" dirty="0">
                <a:solidFill>
                  <a:srgbClr val="000000"/>
                </a:solidFill>
              </a:rPr>
              <a:t> </a:t>
            </a:r>
            <a:r>
              <a:rPr lang="en-US" dirty="0">
                <a:solidFill>
                  <a:srgbClr val="000000"/>
                </a:solidFill>
              </a:rPr>
              <a:t>for manufacturer sales branches. Agent wholesalers have the lowest costs as a percentage of sales (3.7%).</a:t>
            </a:r>
          </a:p>
          <a:p>
            <a:endParaRPr lang="en-US" dirty="0">
              <a:solidFill>
                <a:srgbClr val="000000"/>
              </a:solidFill>
            </a:endParaRPr>
          </a:p>
          <a:p>
            <a:r>
              <a:rPr lang="en-US" b="1" i="1" dirty="0">
                <a:solidFill>
                  <a:srgbClr val="000000"/>
                </a:solidFill>
              </a:rPr>
              <a:t>Discussion Question: What does the difference in operating expenses suggest about the functions of these types of wholesalers?</a:t>
            </a:r>
          </a:p>
        </p:txBody>
      </p:sp>
    </p:spTree>
    <p:extLst>
      <p:ext uri="{BB962C8B-B14F-4D97-AF65-F5344CB8AC3E}">
        <p14:creationId xmlns:p14="http://schemas.microsoft.com/office/powerpoint/2010/main" val="2322099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a:xfrm>
            <a:off x="503238" y="539750"/>
            <a:ext cx="3162300" cy="2373313"/>
          </a:xfrm>
          <a:ln/>
        </p:spPr>
      </p:sp>
      <p:sp>
        <p:nvSpPr>
          <p:cNvPr id="78851"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solidFill>
                  <a:srgbClr val="000000"/>
                </a:solidFill>
              </a:rPr>
              <a:t>Summary Overview</a:t>
            </a:r>
          </a:p>
          <a:p>
            <a:r>
              <a:rPr lang="en-US" dirty="0">
                <a:solidFill>
                  <a:srgbClr val="000000"/>
                </a:solidFill>
              </a:rPr>
              <a:t>In order to understand the differences among types of wholesalers in terms of their number, their sales, and their costs, it’s essential to develop a clear picture of what wholesalers do. </a:t>
            </a:r>
          </a:p>
          <a:p>
            <a:endParaRPr lang="en-US" dirty="0">
              <a:solidFill>
                <a:srgbClr val="000000"/>
              </a:solidFill>
            </a:endParaRPr>
          </a:p>
          <a:p>
            <a:r>
              <a:rPr lang="en-US" b="1" dirty="0">
                <a:solidFill>
                  <a:srgbClr val="000000"/>
                </a:solidFill>
              </a:rPr>
              <a:t>Key Issues</a:t>
            </a:r>
          </a:p>
          <a:p>
            <a:pPr>
              <a:buFontTx/>
              <a:buChar char="•"/>
            </a:pPr>
            <a:r>
              <a:rPr lang="en-US" dirty="0">
                <a:solidFill>
                  <a:srgbClr val="000000"/>
                </a:solidFill>
              </a:rPr>
              <a:t> To understand the many different types of wholesalers, it is useful to start by determining whether the wholesaler takes ownership of products it handles</a:t>
            </a:r>
            <a:r>
              <a:rPr lang="en-US" b="0" dirty="0">
                <a:solidFill>
                  <a:srgbClr val="000000"/>
                </a:solidFill>
              </a:rPr>
              <a:t>—</a:t>
            </a:r>
            <a:r>
              <a:rPr lang="en-US" dirty="0">
                <a:solidFill>
                  <a:srgbClr val="000000"/>
                </a:solidFill>
              </a:rPr>
              <a:t>and how many wholesaling functions the wholesaler performs.  </a:t>
            </a:r>
          </a:p>
          <a:p>
            <a:pPr>
              <a:buFontTx/>
              <a:buChar char="•"/>
            </a:pPr>
            <a:r>
              <a:rPr lang="en-US" dirty="0">
                <a:solidFill>
                  <a:srgbClr val="000000"/>
                </a:solidFill>
              </a:rPr>
              <a:t> Independent wholesalers are classified first based on whether they own the products they resell. If they do, they are merchant wholesalers. </a:t>
            </a:r>
            <a:r>
              <a:rPr lang="en-US" u="sng" dirty="0">
                <a:solidFill>
                  <a:srgbClr val="000000"/>
                </a:solidFill>
              </a:rPr>
              <a:t>Merchant wholesalers are the most numerous</a:t>
            </a:r>
            <a:r>
              <a:rPr lang="en-US" dirty="0">
                <a:solidFill>
                  <a:srgbClr val="000000"/>
                </a:solidFill>
              </a:rPr>
              <a:t> type of wholesale establishment. </a:t>
            </a:r>
          </a:p>
          <a:p>
            <a:pPr>
              <a:buFontTx/>
              <a:buChar char="•"/>
            </a:pPr>
            <a:r>
              <a:rPr lang="en-US" dirty="0">
                <a:solidFill>
                  <a:srgbClr val="000000"/>
                </a:solidFill>
              </a:rPr>
              <a:t> Merchant wholesalers may also be further classified based on the number of functions performed.</a:t>
            </a:r>
          </a:p>
          <a:p>
            <a:pPr>
              <a:buFontTx/>
              <a:buChar char="•"/>
            </a:pPr>
            <a:endParaRPr lang="en-US" dirty="0">
              <a:solidFill>
                <a:srgbClr val="000000"/>
              </a:solidFill>
            </a:endParaRPr>
          </a:p>
          <a:p>
            <a:pPr>
              <a:buFontTx/>
              <a:buChar char="•"/>
            </a:pPr>
            <a:r>
              <a:rPr lang="en-US" dirty="0">
                <a:solidFill>
                  <a:srgbClr val="000000"/>
                </a:solidFill>
              </a:rPr>
              <a:t> If the wholesaler doesn’t own the products it resells, it is an agent wholesaler. </a:t>
            </a:r>
          </a:p>
          <a:p>
            <a:pPr>
              <a:buFont typeface="Wingdings" pitchFamily="2" charset="2"/>
              <a:buChar char="à"/>
            </a:pPr>
            <a:endParaRPr lang="en-US" dirty="0">
              <a:solidFill>
                <a:srgbClr val="000000"/>
              </a:solidFill>
            </a:endParaRPr>
          </a:p>
          <a:p>
            <a:pPr>
              <a:buFont typeface="Wingdings" pitchFamily="2" charset="2"/>
              <a:buNone/>
            </a:pPr>
            <a:r>
              <a:rPr lang="en-US" dirty="0">
                <a:solidFill>
                  <a:srgbClr val="000000"/>
                </a:solidFill>
              </a:rPr>
              <a:t>Some of the different types of wholesalers are shown in this slide, which reproduces Exhibit 12-8 from your text. Let’s look at each of these types of wholesalers in a little more detail.</a:t>
            </a:r>
          </a:p>
        </p:txBody>
      </p:sp>
    </p:spTree>
    <p:extLst>
      <p:ext uri="{BB962C8B-B14F-4D97-AF65-F5344CB8AC3E}">
        <p14:creationId xmlns:p14="http://schemas.microsoft.com/office/powerpoint/2010/main" val="1060089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ChangeArrowheads="1" noTextEdit="1"/>
          </p:cNvSpPr>
          <p:nvPr>
            <p:ph type="sldImg"/>
          </p:nvPr>
        </p:nvSpPr>
        <p:spPr>
          <a:xfrm>
            <a:off x="503238" y="539750"/>
            <a:ext cx="3162300" cy="2373313"/>
          </a:xfrm>
          <a:ln/>
        </p:spPr>
      </p:sp>
      <p:sp>
        <p:nvSpPr>
          <p:cNvPr id="79875"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spcBef>
                <a:spcPct val="0"/>
              </a:spcBef>
            </a:pPr>
            <a:r>
              <a:rPr lang="en-US" b="1" dirty="0">
                <a:solidFill>
                  <a:srgbClr val="000000"/>
                </a:solidFill>
              </a:rPr>
              <a:t>Summary Overview</a:t>
            </a:r>
          </a:p>
          <a:p>
            <a:pPr>
              <a:lnSpc>
                <a:spcPct val="90000"/>
              </a:lnSpc>
              <a:spcBef>
                <a:spcPct val="0"/>
              </a:spcBef>
            </a:pPr>
            <a:r>
              <a:rPr lang="en-US" u="sng" dirty="0">
                <a:solidFill>
                  <a:srgbClr val="000000"/>
                </a:solidFill>
              </a:rPr>
              <a:t>Merchant wholesalers </a:t>
            </a:r>
            <a:r>
              <a:rPr lang="en-US" dirty="0">
                <a:solidFill>
                  <a:srgbClr val="000000"/>
                </a:solidFill>
              </a:rPr>
              <a:t>own (take title to) the products they sell.</a:t>
            </a:r>
          </a:p>
          <a:p>
            <a:pPr>
              <a:lnSpc>
                <a:spcPct val="90000"/>
              </a:lnSpc>
              <a:spcBef>
                <a:spcPct val="0"/>
              </a:spcBef>
            </a:pPr>
            <a:endParaRPr lang="en-US" dirty="0">
              <a:solidFill>
                <a:srgbClr val="000000"/>
              </a:solidFill>
            </a:endParaRPr>
          </a:p>
          <a:p>
            <a:pPr>
              <a:lnSpc>
                <a:spcPct val="90000"/>
              </a:lnSpc>
              <a:spcBef>
                <a:spcPct val="0"/>
              </a:spcBef>
            </a:pPr>
            <a:r>
              <a:rPr lang="en-US" dirty="0">
                <a:solidFill>
                  <a:srgbClr val="000000"/>
                </a:solidFill>
              </a:rPr>
              <a:t>There are many types of merchant wholesalers. </a:t>
            </a:r>
            <a:r>
              <a:rPr lang="en-US" u="sng" dirty="0">
                <a:solidFill>
                  <a:srgbClr val="000000"/>
                </a:solidFill>
              </a:rPr>
              <a:t>Service merchant wholesalers </a:t>
            </a:r>
            <a:r>
              <a:rPr lang="en-US" dirty="0">
                <a:solidFill>
                  <a:srgbClr val="000000"/>
                </a:solidFill>
              </a:rPr>
              <a:t>provide </a:t>
            </a:r>
            <a:r>
              <a:rPr lang="en-US" b="1" dirty="0">
                <a:solidFill>
                  <a:srgbClr val="000000"/>
                </a:solidFill>
              </a:rPr>
              <a:t>all</a:t>
            </a:r>
            <a:r>
              <a:rPr lang="en-US" dirty="0">
                <a:solidFill>
                  <a:srgbClr val="000000"/>
                </a:solidFill>
              </a:rPr>
              <a:t> the wholesaling functions. </a:t>
            </a:r>
            <a:r>
              <a:rPr lang="en-US" u="sng" dirty="0">
                <a:solidFill>
                  <a:srgbClr val="000000"/>
                </a:solidFill>
              </a:rPr>
              <a:t>Limited-function merchant wholesalers</a:t>
            </a:r>
            <a:r>
              <a:rPr lang="en-US" dirty="0">
                <a:solidFill>
                  <a:srgbClr val="000000"/>
                </a:solidFill>
              </a:rPr>
              <a:t> provide only </a:t>
            </a:r>
            <a:r>
              <a:rPr lang="en-US" b="1" dirty="0">
                <a:solidFill>
                  <a:srgbClr val="000000"/>
                </a:solidFill>
              </a:rPr>
              <a:t>some</a:t>
            </a:r>
            <a:r>
              <a:rPr lang="en-US" dirty="0">
                <a:solidFill>
                  <a:srgbClr val="000000"/>
                </a:solidFill>
              </a:rPr>
              <a:t> wholesaling functions.</a:t>
            </a:r>
          </a:p>
          <a:p>
            <a:pPr>
              <a:lnSpc>
                <a:spcPct val="90000"/>
              </a:lnSpc>
              <a:spcBef>
                <a:spcPct val="0"/>
              </a:spcBef>
            </a:pPr>
            <a:endParaRPr lang="en-US" dirty="0">
              <a:solidFill>
                <a:srgbClr val="000000"/>
              </a:solidFill>
            </a:endParaRPr>
          </a:p>
          <a:p>
            <a:pPr>
              <a:lnSpc>
                <a:spcPct val="90000"/>
              </a:lnSpc>
            </a:pPr>
            <a:r>
              <a:rPr lang="en-US" b="1" dirty="0">
                <a:solidFill>
                  <a:srgbClr val="000000"/>
                </a:solidFill>
              </a:rPr>
              <a:t>Key Issues</a:t>
            </a:r>
          </a:p>
          <a:p>
            <a:pPr>
              <a:lnSpc>
                <a:spcPct val="90000"/>
              </a:lnSpc>
              <a:spcBef>
                <a:spcPct val="0"/>
              </a:spcBef>
            </a:pPr>
            <a:r>
              <a:rPr lang="en-US" dirty="0">
                <a:solidFill>
                  <a:srgbClr val="000000"/>
                </a:solidFill>
                <a:sym typeface="Wingdings"/>
              </a:rPr>
              <a:t> </a:t>
            </a:r>
            <a:r>
              <a:rPr lang="en-US" dirty="0">
                <a:solidFill>
                  <a:srgbClr val="000000"/>
                </a:solidFill>
              </a:rPr>
              <a:t>Among the service wholesalers are:</a:t>
            </a:r>
          </a:p>
          <a:p>
            <a:pPr marL="457200" lvl="1" indent="0">
              <a:lnSpc>
                <a:spcPct val="90000"/>
              </a:lnSpc>
              <a:spcBef>
                <a:spcPct val="0"/>
              </a:spcBef>
              <a:buFont typeface="Wingdings" pitchFamily="2" charset="2"/>
              <a:buNone/>
            </a:pPr>
            <a:r>
              <a:rPr lang="en-US" u="sng" dirty="0">
                <a:solidFill>
                  <a:srgbClr val="000000"/>
                </a:solidFill>
              </a:rPr>
              <a:t>General merchandise wholesalers</a:t>
            </a:r>
            <a:r>
              <a:rPr lang="en-US" dirty="0">
                <a:solidFill>
                  <a:srgbClr val="000000"/>
                </a:solidFill>
              </a:rPr>
              <a:t>: They carry a wide variety of nonperishable items.</a:t>
            </a:r>
          </a:p>
          <a:p>
            <a:pPr marL="457200" lvl="1" indent="0">
              <a:lnSpc>
                <a:spcPct val="90000"/>
              </a:lnSpc>
              <a:spcBef>
                <a:spcPct val="0"/>
              </a:spcBef>
              <a:buFont typeface="Wingdings" pitchFamily="2" charset="2"/>
              <a:buNone/>
            </a:pPr>
            <a:r>
              <a:rPr lang="en-US" u="sng" dirty="0">
                <a:solidFill>
                  <a:srgbClr val="000000"/>
                </a:solidFill>
              </a:rPr>
              <a:t>Single- or general-line wholesalers</a:t>
            </a:r>
            <a:r>
              <a:rPr lang="en-US" dirty="0">
                <a:solidFill>
                  <a:srgbClr val="000000"/>
                </a:solidFill>
              </a:rPr>
              <a:t>: They carry a narrower line, usually specializing in serving a single or limited product line for business or consumer marketers.</a:t>
            </a:r>
          </a:p>
          <a:p>
            <a:pPr marL="457200" lvl="1" indent="0">
              <a:lnSpc>
                <a:spcPct val="90000"/>
              </a:lnSpc>
              <a:spcBef>
                <a:spcPct val="0"/>
              </a:spcBef>
              <a:buFont typeface="Wingdings" pitchFamily="2" charset="2"/>
              <a:buNone/>
            </a:pPr>
            <a:r>
              <a:rPr lang="en-US" u="sng" dirty="0">
                <a:solidFill>
                  <a:srgbClr val="000000"/>
                </a:solidFill>
              </a:rPr>
              <a:t>Specialty wholesalers:</a:t>
            </a:r>
            <a:r>
              <a:rPr lang="en-US" dirty="0">
                <a:solidFill>
                  <a:srgbClr val="000000"/>
                </a:solidFill>
              </a:rPr>
              <a:t> These carry a very narrow range of products and offer specialized technical knowledge related to that area.</a:t>
            </a:r>
          </a:p>
          <a:p>
            <a:pPr>
              <a:lnSpc>
                <a:spcPct val="90000"/>
              </a:lnSpc>
              <a:spcBef>
                <a:spcPct val="0"/>
              </a:spcBef>
            </a:pPr>
            <a:r>
              <a:rPr lang="en-US" dirty="0">
                <a:solidFill>
                  <a:srgbClr val="000000"/>
                </a:solidFill>
                <a:sym typeface="Wingdings"/>
              </a:rPr>
              <a:t> </a:t>
            </a:r>
            <a:r>
              <a:rPr lang="en-US" dirty="0">
                <a:solidFill>
                  <a:srgbClr val="000000"/>
                </a:solidFill>
              </a:rPr>
              <a:t>Among the limited-function wholesalers are:</a:t>
            </a:r>
          </a:p>
          <a:p>
            <a:pPr marL="457200" lvl="1" indent="0">
              <a:lnSpc>
                <a:spcPct val="90000"/>
              </a:lnSpc>
              <a:spcBef>
                <a:spcPct val="0"/>
              </a:spcBef>
              <a:buFont typeface="Wingdings" pitchFamily="2" charset="2"/>
              <a:buNone/>
            </a:pPr>
            <a:r>
              <a:rPr lang="en-US" u="sng" dirty="0">
                <a:solidFill>
                  <a:srgbClr val="000000"/>
                </a:solidFill>
              </a:rPr>
              <a:t>Cash-and-carry wholesalers</a:t>
            </a:r>
            <a:r>
              <a:rPr lang="en-US" dirty="0">
                <a:solidFill>
                  <a:srgbClr val="000000"/>
                </a:solidFill>
              </a:rPr>
              <a:t>: They operate like service wholesalers except that customers must pay cash.</a:t>
            </a:r>
          </a:p>
          <a:p>
            <a:pPr marL="457200" lvl="1" indent="0">
              <a:lnSpc>
                <a:spcPct val="90000"/>
              </a:lnSpc>
              <a:spcBef>
                <a:spcPct val="0"/>
              </a:spcBef>
              <a:buFont typeface="Wingdings" pitchFamily="2" charset="2"/>
              <a:buNone/>
            </a:pPr>
            <a:r>
              <a:rPr lang="en-US" u="sng" dirty="0">
                <a:solidFill>
                  <a:srgbClr val="000000"/>
                </a:solidFill>
              </a:rPr>
              <a:t>Drop-shippers</a:t>
            </a:r>
            <a:r>
              <a:rPr lang="en-US" dirty="0">
                <a:solidFill>
                  <a:srgbClr val="000000"/>
                </a:solidFill>
              </a:rPr>
              <a:t>: They take title but do not handle products. Instead, they arrange for other buyers and the producer ships the products directly.</a:t>
            </a:r>
          </a:p>
          <a:p>
            <a:pPr marL="457200" lvl="1" indent="0">
              <a:lnSpc>
                <a:spcPct val="90000"/>
              </a:lnSpc>
              <a:spcBef>
                <a:spcPct val="0"/>
              </a:spcBef>
              <a:buFont typeface="Wingdings" pitchFamily="2" charset="2"/>
              <a:buNone/>
            </a:pPr>
            <a:r>
              <a:rPr lang="en-US" u="sng" dirty="0">
                <a:solidFill>
                  <a:srgbClr val="000000"/>
                </a:solidFill>
              </a:rPr>
              <a:t>Truck wholesalers</a:t>
            </a:r>
            <a:r>
              <a:rPr lang="en-US" dirty="0">
                <a:solidFill>
                  <a:srgbClr val="000000"/>
                </a:solidFill>
              </a:rPr>
              <a:t>: They specialize in delivering products—at a cost—that they stock in their own trucks.</a:t>
            </a:r>
          </a:p>
          <a:p>
            <a:pPr marL="457200" lvl="1" indent="0">
              <a:lnSpc>
                <a:spcPct val="90000"/>
              </a:lnSpc>
              <a:spcBef>
                <a:spcPct val="0"/>
              </a:spcBef>
              <a:buFont typeface="Wingdings" pitchFamily="2" charset="2"/>
              <a:buNone/>
            </a:pPr>
            <a:r>
              <a:rPr lang="en-US" u="sng" dirty="0">
                <a:solidFill>
                  <a:srgbClr val="000000"/>
                </a:solidFill>
              </a:rPr>
              <a:t>Rack jobbers</a:t>
            </a:r>
            <a:r>
              <a:rPr lang="en-US" dirty="0">
                <a:solidFill>
                  <a:srgbClr val="000000"/>
                </a:solidFill>
              </a:rPr>
              <a:t>: They sell hard-to-handle assortments of products, on their own point-of-purchase display racks.</a:t>
            </a:r>
          </a:p>
          <a:p>
            <a:pPr marL="457200" lvl="1" indent="0">
              <a:lnSpc>
                <a:spcPct val="90000"/>
              </a:lnSpc>
              <a:spcBef>
                <a:spcPct val="0"/>
              </a:spcBef>
              <a:buFont typeface="Wingdings" pitchFamily="2" charset="2"/>
              <a:buNone/>
            </a:pPr>
            <a:r>
              <a:rPr lang="en-US" u="sng" dirty="0">
                <a:solidFill>
                  <a:srgbClr val="000000"/>
                </a:solidFill>
              </a:rPr>
              <a:t>Catalog wholesalers</a:t>
            </a:r>
            <a:r>
              <a:rPr lang="en-US" dirty="0">
                <a:solidFill>
                  <a:srgbClr val="000000"/>
                </a:solidFill>
              </a:rPr>
              <a:t>: They sell out of catalogs that are distributed widely to smaller customers. Thus, they can reach outlying areas.</a:t>
            </a:r>
          </a:p>
          <a:p>
            <a:pPr>
              <a:lnSpc>
                <a:spcPct val="90000"/>
              </a:lnSpc>
              <a:spcBef>
                <a:spcPct val="0"/>
              </a:spcBef>
            </a:pPr>
            <a:endParaRPr lang="en-US" i="1" dirty="0">
              <a:solidFill>
                <a:srgbClr val="000000"/>
              </a:solidFill>
            </a:endParaRPr>
          </a:p>
          <a:p>
            <a:pPr>
              <a:lnSpc>
                <a:spcPct val="90000"/>
              </a:lnSpc>
              <a:spcBef>
                <a:spcPct val="0"/>
              </a:spcBef>
            </a:pPr>
            <a:r>
              <a:rPr lang="en-US" b="1" i="1" dirty="0">
                <a:solidFill>
                  <a:srgbClr val="000000"/>
                </a:solidFill>
              </a:rPr>
              <a:t>Discussion Question: Why is it important for marketers to know about the various types of merchant wholesalers?</a:t>
            </a:r>
          </a:p>
        </p:txBody>
      </p:sp>
    </p:spTree>
    <p:extLst>
      <p:ext uri="{BB962C8B-B14F-4D97-AF65-F5344CB8AC3E}">
        <p14:creationId xmlns:p14="http://schemas.microsoft.com/office/powerpoint/2010/main" val="13368932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xfrm>
            <a:off x="503238" y="539750"/>
            <a:ext cx="3162300" cy="2373313"/>
          </a:xfrm>
          <a:ln/>
        </p:spPr>
      </p:sp>
      <p:sp>
        <p:nvSpPr>
          <p:cNvPr id="78851" name="Rectangle 3"/>
          <p:cNvSpPr>
            <a:spLocks noGrp="1" noChangeArrowheads="1"/>
          </p:cNvSpPr>
          <p:nvPr>
            <p:ph type="body" idx="1"/>
          </p:nvPr>
        </p:nvSpPr>
        <p:spPr>
          <a:xfrm>
            <a:off x="192024" y="3127248"/>
            <a:ext cx="6510528" cy="5660136"/>
          </a:xfr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defRPr/>
            </a:pPr>
            <a:r>
              <a:rPr lang="en-US" b="1" dirty="0">
                <a:solidFill>
                  <a:srgbClr val="000000"/>
                </a:solidFill>
                <a:latin typeface="Arial" pitchFamily="34" charset="0"/>
                <a:cs typeface="Arial" pitchFamily="34" charset="0"/>
              </a:rPr>
              <a:t>Summary Overview</a:t>
            </a:r>
          </a:p>
          <a:p>
            <a:pPr>
              <a:defRPr/>
            </a:pPr>
            <a:r>
              <a:rPr lang="en-US" u="sng" dirty="0">
                <a:solidFill>
                  <a:srgbClr val="000000"/>
                </a:solidFill>
                <a:latin typeface="Arial" pitchFamily="34" charset="0"/>
                <a:cs typeface="Arial" pitchFamily="34" charset="0"/>
              </a:rPr>
              <a:t>Agents wholesalers</a:t>
            </a:r>
            <a:r>
              <a:rPr lang="en-US" dirty="0">
                <a:solidFill>
                  <a:srgbClr val="000000"/>
                </a:solidFill>
                <a:latin typeface="Arial" pitchFamily="34" charset="0"/>
                <a:cs typeface="Arial" pitchFamily="34" charset="0"/>
              </a:rPr>
              <a:t> are wholesalers who </a:t>
            </a:r>
            <a:r>
              <a:rPr lang="en-US" u="sng" dirty="0">
                <a:solidFill>
                  <a:srgbClr val="000000"/>
                </a:solidFill>
                <a:latin typeface="Arial" pitchFamily="34" charset="0"/>
                <a:cs typeface="Arial" pitchFamily="34" charset="0"/>
              </a:rPr>
              <a:t>do not own the products</a:t>
            </a:r>
            <a:r>
              <a:rPr lang="en-US" dirty="0">
                <a:solidFill>
                  <a:srgbClr val="000000"/>
                </a:solidFill>
                <a:latin typeface="Arial" pitchFamily="34" charset="0"/>
                <a:cs typeface="Arial" pitchFamily="34" charset="0"/>
              </a:rPr>
              <a:t> they sell. Their main purpose is to bring together buyers and sellers. They offer fewer services and have lower selling costs than merchants. </a:t>
            </a:r>
            <a:r>
              <a:rPr lang="en-US" u="sng" dirty="0">
                <a:solidFill>
                  <a:srgbClr val="000000"/>
                </a:solidFill>
                <a:latin typeface="Arial" pitchFamily="34" charset="0"/>
                <a:cs typeface="Arial" pitchFamily="34" charset="0"/>
              </a:rPr>
              <a:t>They are important in international trade,</a:t>
            </a:r>
            <a:r>
              <a:rPr lang="en-US" dirty="0">
                <a:solidFill>
                  <a:srgbClr val="000000"/>
                </a:solidFill>
                <a:latin typeface="Arial" pitchFamily="34" charset="0"/>
                <a:cs typeface="Arial" pitchFamily="34" charset="0"/>
              </a:rPr>
              <a:t> where specialized skills are needed that other channel members don’t have. </a:t>
            </a:r>
          </a:p>
          <a:p>
            <a:pPr>
              <a:defRPr/>
            </a:pPr>
            <a:endParaRPr lang="en-US" dirty="0">
              <a:solidFill>
                <a:srgbClr val="000000"/>
              </a:solidFill>
              <a:latin typeface="Arial" pitchFamily="34" charset="0"/>
              <a:cs typeface="Arial" pitchFamily="34" charset="0"/>
            </a:endParaRPr>
          </a:p>
          <a:p>
            <a:pPr>
              <a:defRPr/>
            </a:pPr>
            <a:r>
              <a:rPr lang="en-US" b="1" dirty="0">
                <a:solidFill>
                  <a:srgbClr val="000000"/>
                </a:solidFill>
                <a:latin typeface="Arial" pitchFamily="34" charset="0"/>
                <a:cs typeface="Arial" pitchFamily="34" charset="0"/>
              </a:rPr>
              <a:t>Key Issues</a:t>
            </a:r>
          </a:p>
          <a:p>
            <a:pPr>
              <a:defRPr/>
            </a:pPr>
            <a:r>
              <a:rPr lang="en-US" dirty="0">
                <a:solidFill>
                  <a:srgbClr val="000000"/>
                </a:solidFill>
                <a:latin typeface="Arial" pitchFamily="34" charset="0"/>
                <a:cs typeface="Arial" pitchFamily="34" charset="0"/>
              </a:rPr>
              <a:t>Agent wholesalers normally specialize by customer type and product or product line. Among the different types of agents are:</a:t>
            </a:r>
          </a:p>
          <a:p>
            <a:pPr lvl="1">
              <a:buFontTx/>
              <a:buChar char="•"/>
              <a:defRPr/>
            </a:pPr>
            <a:r>
              <a:rPr lang="en-US" u="sng" dirty="0">
                <a:solidFill>
                  <a:srgbClr val="000000"/>
                </a:solidFill>
                <a:latin typeface="Arial" pitchFamily="34" charset="0"/>
                <a:cs typeface="Arial" pitchFamily="34" charset="0"/>
                <a:sym typeface="Wingdings" pitchFamily="2" charset="2"/>
              </a:rPr>
              <a:t> </a:t>
            </a:r>
            <a:r>
              <a:rPr lang="en-US" u="sng" dirty="0">
                <a:solidFill>
                  <a:srgbClr val="000000"/>
                </a:solidFill>
                <a:latin typeface="Arial" pitchFamily="34" charset="0"/>
                <a:cs typeface="Arial" pitchFamily="34" charset="0"/>
              </a:rPr>
              <a:t>Manufacturer’s agents</a:t>
            </a:r>
            <a:r>
              <a:rPr lang="en-US" dirty="0">
                <a:solidFill>
                  <a:srgbClr val="000000"/>
                </a:solidFill>
                <a:latin typeface="Arial" pitchFamily="34" charset="0"/>
                <a:cs typeface="Arial" pitchFamily="34" charset="0"/>
              </a:rPr>
              <a:t>: They sell similar products for several noncompeting producers and receive a commission on sales. Such agents are </a:t>
            </a:r>
            <a:r>
              <a:rPr lang="en-US" u="sng" dirty="0">
                <a:solidFill>
                  <a:srgbClr val="000000"/>
                </a:solidFill>
                <a:latin typeface="Arial" pitchFamily="34" charset="0"/>
                <a:cs typeface="Arial" pitchFamily="34" charset="0"/>
              </a:rPr>
              <a:t>free-wheeling sales reps</a:t>
            </a:r>
            <a:r>
              <a:rPr lang="en-US" dirty="0">
                <a:solidFill>
                  <a:srgbClr val="000000"/>
                </a:solidFill>
                <a:latin typeface="Arial" pitchFamily="34" charset="0"/>
                <a:cs typeface="Arial" pitchFamily="34" charset="0"/>
              </a:rPr>
              <a:t> who can easily add product lines from a variety of producers to meet the customer’s needs.</a:t>
            </a:r>
          </a:p>
          <a:p>
            <a:pPr marL="628650" lvl="1" indent="-171450">
              <a:buFont typeface="Wingdings" pitchFamily="2" charset="2"/>
              <a:buChar char="à"/>
              <a:defRPr/>
            </a:pPr>
            <a:r>
              <a:rPr lang="en-US" u="sng" dirty="0">
                <a:solidFill>
                  <a:srgbClr val="000000"/>
                </a:solidFill>
                <a:latin typeface="Arial" pitchFamily="34" charset="0"/>
                <a:cs typeface="Arial" pitchFamily="34" charset="0"/>
              </a:rPr>
              <a:t>Export or import agents</a:t>
            </a:r>
            <a:r>
              <a:rPr lang="en-US" dirty="0">
                <a:solidFill>
                  <a:srgbClr val="000000"/>
                </a:solidFill>
                <a:latin typeface="Arial" pitchFamily="34" charset="0"/>
                <a:cs typeface="Arial" pitchFamily="34" charset="0"/>
              </a:rPr>
              <a:t> are basically manufacturers’ agents specializing in international trade.</a:t>
            </a:r>
          </a:p>
          <a:p>
            <a:pPr marL="628650" lvl="1" indent="-171450">
              <a:buFont typeface="Wingdings" pitchFamily="2" charset="2"/>
              <a:buChar char="à"/>
              <a:defRPr/>
            </a:pPr>
            <a:r>
              <a:rPr lang="en-US" u="sng" dirty="0">
                <a:solidFill>
                  <a:srgbClr val="000000"/>
                </a:solidFill>
                <a:latin typeface="Arial" pitchFamily="34" charset="0"/>
                <a:cs typeface="Arial" pitchFamily="34" charset="0"/>
              </a:rPr>
              <a:t>Brokers</a:t>
            </a:r>
            <a:r>
              <a:rPr lang="en-US" dirty="0">
                <a:solidFill>
                  <a:srgbClr val="000000"/>
                </a:solidFill>
                <a:latin typeface="Arial" pitchFamily="34" charset="0"/>
                <a:cs typeface="Arial" pitchFamily="34" charset="0"/>
              </a:rPr>
              <a:t>: They </a:t>
            </a:r>
            <a:r>
              <a:rPr lang="en-US" u="sng" dirty="0">
                <a:solidFill>
                  <a:srgbClr val="000000"/>
                </a:solidFill>
                <a:latin typeface="Arial" pitchFamily="34" charset="0"/>
                <a:cs typeface="Arial" pitchFamily="34" charset="0"/>
              </a:rPr>
              <a:t>provide information</a:t>
            </a:r>
            <a:r>
              <a:rPr lang="en-US" dirty="0">
                <a:solidFill>
                  <a:srgbClr val="000000"/>
                </a:solidFill>
                <a:latin typeface="Arial" pitchFamily="34" charset="0"/>
                <a:cs typeface="Arial" pitchFamily="34" charset="0"/>
              </a:rPr>
              <a:t> and bring buyers and sellers together.  Their distinction is that their relationship with buyers and sellers tends to be temporary, lasting only while the deal is negotiated. </a:t>
            </a:r>
            <a:r>
              <a:rPr lang="en-US" u="sng" dirty="0">
                <a:solidFill>
                  <a:srgbClr val="000000"/>
                </a:solidFill>
                <a:latin typeface="Arial" pitchFamily="34" charset="0"/>
                <a:cs typeface="Arial" pitchFamily="34" charset="0"/>
              </a:rPr>
              <a:t>Export and import brokers</a:t>
            </a:r>
            <a:r>
              <a:rPr lang="en-US" dirty="0">
                <a:solidFill>
                  <a:srgbClr val="000000"/>
                </a:solidFill>
                <a:latin typeface="Arial" pitchFamily="34" charset="0"/>
                <a:cs typeface="Arial" pitchFamily="34" charset="0"/>
              </a:rPr>
              <a:t> specialize in bringing together buyers and sellers from different countries.</a:t>
            </a:r>
          </a:p>
          <a:p>
            <a:pPr marL="628650" lvl="1" indent="-171450">
              <a:buFont typeface="Wingdings" pitchFamily="2" charset="2"/>
              <a:buChar char="à"/>
              <a:defRPr/>
            </a:pPr>
            <a:r>
              <a:rPr lang="en-US" u="sng" dirty="0">
                <a:solidFill>
                  <a:srgbClr val="000000"/>
                </a:solidFill>
                <a:latin typeface="Arial" pitchFamily="34" charset="0"/>
                <a:cs typeface="Arial" pitchFamily="34" charset="0"/>
              </a:rPr>
              <a:t>Selling agents</a:t>
            </a:r>
            <a:r>
              <a:rPr lang="en-US" dirty="0">
                <a:solidFill>
                  <a:srgbClr val="000000"/>
                </a:solidFill>
                <a:latin typeface="Arial" pitchFamily="34" charset="0"/>
                <a:cs typeface="Arial" pitchFamily="34" charset="0"/>
              </a:rPr>
              <a:t>: They take over the whole marketing job of producers. They have control over pricing, selling, and advertising, </a:t>
            </a:r>
            <a:r>
              <a:rPr lang="en-US" u="sng" dirty="0">
                <a:solidFill>
                  <a:srgbClr val="000000"/>
                </a:solidFill>
                <a:latin typeface="Arial" pitchFamily="34" charset="0"/>
                <a:cs typeface="Arial" pitchFamily="34" charset="0"/>
              </a:rPr>
              <a:t>operating as the producers’ marketing manager</a:t>
            </a:r>
            <a:r>
              <a:rPr lang="en-US" dirty="0">
                <a:solidFill>
                  <a:srgbClr val="000000"/>
                </a:solidFill>
                <a:latin typeface="Arial" pitchFamily="34" charset="0"/>
                <a:cs typeface="Arial" pitchFamily="34" charset="0"/>
              </a:rPr>
              <a:t>. A </a:t>
            </a:r>
            <a:r>
              <a:rPr lang="en-US" u="sng" dirty="0">
                <a:solidFill>
                  <a:srgbClr val="000000"/>
                </a:solidFill>
                <a:latin typeface="Arial" pitchFamily="34" charset="0"/>
                <a:cs typeface="Arial" pitchFamily="34" charset="0"/>
              </a:rPr>
              <a:t>combination export manager</a:t>
            </a:r>
            <a:r>
              <a:rPr lang="en-US" dirty="0">
                <a:solidFill>
                  <a:srgbClr val="000000"/>
                </a:solidFill>
                <a:latin typeface="Arial" pitchFamily="34" charset="0"/>
                <a:cs typeface="Arial" pitchFamily="34" charset="0"/>
              </a:rPr>
              <a:t> is a blend of manufacturers’ agent and selling agent.</a:t>
            </a:r>
          </a:p>
          <a:p>
            <a:pPr marL="628650" lvl="1" indent="-171450">
              <a:buFont typeface="Wingdings" pitchFamily="2" charset="2"/>
              <a:buChar char="à"/>
              <a:defRPr/>
            </a:pPr>
            <a:r>
              <a:rPr lang="en-US" u="sng" dirty="0">
                <a:solidFill>
                  <a:srgbClr val="000000"/>
                </a:solidFill>
                <a:latin typeface="Arial" pitchFamily="34" charset="0"/>
                <a:cs typeface="Arial" pitchFamily="34" charset="0"/>
              </a:rPr>
              <a:t>Auction companies</a:t>
            </a:r>
            <a:r>
              <a:rPr lang="en-US" dirty="0">
                <a:solidFill>
                  <a:srgbClr val="000000"/>
                </a:solidFill>
                <a:latin typeface="Arial" pitchFamily="34" charset="0"/>
                <a:cs typeface="Arial" pitchFamily="34" charset="0"/>
              </a:rPr>
              <a:t>: They speed up the sale by providing a place where buyers and sellers can complete a transaction. The Internet has spurred growth of auction companies in many lines of business.</a:t>
            </a:r>
          </a:p>
          <a:p>
            <a:pPr>
              <a:spcBef>
                <a:spcPct val="0"/>
              </a:spcBef>
              <a:defRPr/>
            </a:pPr>
            <a:r>
              <a:rPr lang="en-US" b="1" i="1" dirty="0">
                <a:solidFill>
                  <a:srgbClr val="000000"/>
                </a:solidFill>
                <a:latin typeface="Arial" pitchFamily="34" charset="0"/>
                <a:cs typeface="Arial" pitchFamily="34" charset="0"/>
              </a:rPr>
              <a:t>Discussion Question: Why is it important for marketers to know about the various types of agents?</a:t>
            </a:r>
          </a:p>
          <a:p>
            <a:pPr>
              <a:defRPr/>
            </a:pPr>
            <a:endParaRPr lang="en-US" dirty="0">
              <a:latin typeface="Arial" pitchFamily="34" charset="0"/>
              <a:cs typeface="Arial" pitchFamily="34" charset="0"/>
            </a:endParaRPr>
          </a:p>
          <a:p>
            <a:pPr>
              <a:defRPr/>
            </a:pPr>
            <a:endParaRPr lang="en-US" dirty="0">
              <a:latin typeface="Arial" pitchFamily="34" charset="0"/>
              <a:cs typeface="Arial" pitchFamily="34" charset="0"/>
            </a:endParaRPr>
          </a:p>
        </p:txBody>
      </p:sp>
    </p:spTree>
    <p:extLst>
      <p:ext uri="{BB962C8B-B14F-4D97-AF65-F5344CB8AC3E}">
        <p14:creationId xmlns:p14="http://schemas.microsoft.com/office/powerpoint/2010/main" val="16636881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a:xfrm>
            <a:off x="503238" y="539750"/>
            <a:ext cx="3162300" cy="2373313"/>
          </a:xfrm>
          <a:ln/>
        </p:spPr>
      </p:sp>
      <p:sp>
        <p:nvSpPr>
          <p:cNvPr id="81923"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i="1" dirty="0"/>
              <a:t>Checking Your Knowledge</a:t>
            </a:r>
          </a:p>
          <a:p>
            <a:r>
              <a:rPr lang="en-US" b="1" dirty="0"/>
              <a:t>Answer: A</a:t>
            </a:r>
          </a:p>
          <a:p>
            <a:r>
              <a:rPr lang="en-US" b="1" dirty="0"/>
              <a:t>Feedback: </a:t>
            </a:r>
            <a:r>
              <a:rPr lang="en-US" dirty="0"/>
              <a:t>Merchant wholesalers own the products they sell and they often specialize by certain types of products. Atlantic Music is an example of a merchant wholesaler. The best answer selection is A.</a:t>
            </a:r>
          </a:p>
          <a:p>
            <a:endParaRPr lang="en-US" dirty="0"/>
          </a:p>
          <a:p>
            <a:endParaRPr lang="en-US" dirty="0"/>
          </a:p>
          <a:p>
            <a:endParaRPr lang="en-US" dirty="0"/>
          </a:p>
        </p:txBody>
      </p:sp>
    </p:spTree>
    <p:extLst>
      <p:ext uri="{BB962C8B-B14F-4D97-AF65-F5344CB8AC3E}">
        <p14:creationId xmlns:p14="http://schemas.microsoft.com/office/powerpoint/2010/main" val="99828469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xfrm>
            <a:off x="503238" y="539750"/>
            <a:ext cx="3162300" cy="2373313"/>
          </a:xfrm>
          <a:ln/>
        </p:spPr>
      </p:sp>
      <p:sp>
        <p:nvSpPr>
          <p:cNvPr id="84995" name="Notes Placeholder 2"/>
          <p:cNvSpPr>
            <a:spLocks noGrp="1"/>
          </p:cNvSpPr>
          <p:nvPr>
            <p:ph type="body" idx="1"/>
          </p:nvPr>
        </p:nvSpPr>
        <p:spPr>
          <a:xfrm>
            <a:off x="192024" y="2895600"/>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sz="1100" b="1" dirty="0"/>
              <a:t>Summary Overview</a:t>
            </a:r>
          </a:p>
          <a:p>
            <a:pPr>
              <a:lnSpc>
                <a:spcPct val="90000"/>
              </a:lnSpc>
            </a:pPr>
            <a:r>
              <a:rPr lang="en-US" sz="1100" dirty="0"/>
              <a:t>These are key terms you should be familiar with based upon the material in this presentation.</a:t>
            </a:r>
          </a:p>
          <a:p>
            <a:pPr>
              <a:lnSpc>
                <a:spcPct val="90000"/>
              </a:lnSpc>
            </a:pPr>
            <a:endParaRPr lang="en-US" sz="1100" dirty="0"/>
          </a:p>
          <a:p>
            <a:pPr>
              <a:lnSpc>
                <a:spcPct val="90000"/>
              </a:lnSpc>
            </a:pPr>
            <a:r>
              <a:rPr lang="en-US" sz="1100" b="1" dirty="0"/>
              <a:t>Key Issues</a:t>
            </a:r>
            <a:r>
              <a:rPr lang="en-US" sz="1100" b="1" u="sng" dirty="0"/>
              <a:t> </a:t>
            </a:r>
            <a:endParaRPr lang="en-US" sz="1000" b="1" u="sng" dirty="0"/>
          </a:p>
          <a:p>
            <a:pPr>
              <a:lnSpc>
                <a:spcPct val="90000"/>
              </a:lnSpc>
            </a:pPr>
            <a:r>
              <a:rPr lang="en-US" sz="1000" u="sng" dirty="0">
                <a:cs typeface="Times New Roman" pitchFamily="18" charset="0"/>
              </a:rPr>
              <a:t>Retailing</a:t>
            </a:r>
            <a:r>
              <a:rPr lang="en-US" sz="1000" dirty="0">
                <a:cs typeface="Times New Roman" pitchFamily="18" charset="0"/>
              </a:rPr>
              <a:t>: all of the activities involved in the sale of products to final consumers.</a:t>
            </a:r>
          </a:p>
          <a:p>
            <a:pPr>
              <a:lnSpc>
                <a:spcPct val="90000"/>
              </a:lnSpc>
            </a:pPr>
            <a:r>
              <a:rPr lang="en-US" sz="1050" u="sng" kern="1200" dirty="0">
                <a:solidFill>
                  <a:schemeClr val="tx1"/>
                </a:solidFill>
                <a:effectLst/>
                <a:latin typeface="Arial" charset="0"/>
                <a:ea typeface="+mn-ea"/>
                <a:cs typeface="Arial" charset="0"/>
              </a:rPr>
              <a:t>Corporate chain</a:t>
            </a:r>
            <a:r>
              <a:rPr lang="en-US" sz="1050" kern="1200" dirty="0">
                <a:solidFill>
                  <a:schemeClr val="tx1"/>
                </a:solidFill>
                <a:effectLst/>
                <a:latin typeface="Arial" charset="0"/>
                <a:ea typeface="+mn-ea"/>
                <a:cs typeface="Arial" charset="0"/>
              </a:rPr>
              <a:t>: a firm that owns and manages more than one store</a:t>
            </a:r>
            <a:r>
              <a:rPr lang="en-US" sz="1050" b="0" kern="1200" dirty="0">
                <a:solidFill>
                  <a:schemeClr val="tx1"/>
                </a:solidFill>
                <a:effectLst/>
                <a:latin typeface="Arial" charset="0"/>
                <a:ea typeface="+mn-ea"/>
                <a:cs typeface="Arial" charset="0"/>
              </a:rPr>
              <a:t>—</a:t>
            </a:r>
            <a:r>
              <a:rPr lang="en-US" sz="1050" kern="1200" dirty="0">
                <a:solidFill>
                  <a:schemeClr val="tx1"/>
                </a:solidFill>
                <a:effectLst/>
                <a:latin typeface="Arial" charset="0"/>
                <a:ea typeface="+mn-ea"/>
                <a:cs typeface="Arial" charset="0"/>
              </a:rPr>
              <a:t>and often it's many.</a:t>
            </a:r>
          </a:p>
          <a:p>
            <a:pPr>
              <a:lnSpc>
                <a:spcPct val="90000"/>
              </a:lnSpc>
            </a:pPr>
            <a:r>
              <a:rPr lang="en-US" sz="1050" u="sng" kern="1200" dirty="0">
                <a:solidFill>
                  <a:schemeClr val="tx1"/>
                </a:solidFill>
                <a:effectLst/>
                <a:latin typeface="Arial" charset="0"/>
                <a:ea typeface="+mn-ea"/>
                <a:cs typeface="Arial" charset="0"/>
              </a:rPr>
              <a:t>Franchise operation</a:t>
            </a:r>
            <a:r>
              <a:rPr lang="en-US" sz="1050" kern="1200" dirty="0">
                <a:solidFill>
                  <a:schemeClr val="tx1"/>
                </a:solidFill>
                <a:effectLst/>
                <a:latin typeface="Arial" charset="0"/>
                <a:ea typeface="+mn-ea"/>
                <a:cs typeface="Arial" charset="0"/>
              </a:rPr>
              <a:t>: a franchisor develops a good marketing strategy, and the retail franchise holders carry out the strategy in their own units. </a:t>
            </a:r>
            <a:endParaRPr lang="en-US" sz="1000" dirty="0">
              <a:cs typeface="Times New Roman" pitchFamily="18" charset="0"/>
            </a:endParaRPr>
          </a:p>
          <a:p>
            <a:pPr>
              <a:lnSpc>
                <a:spcPct val="90000"/>
              </a:lnSpc>
            </a:pPr>
            <a:r>
              <a:rPr lang="en-US" sz="1000" u="sng" dirty="0">
                <a:cs typeface="Times New Roman" pitchFamily="18" charset="0"/>
              </a:rPr>
              <a:t>General stores</a:t>
            </a:r>
            <a:r>
              <a:rPr lang="en-US" sz="1000" dirty="0">
                <a:cs typeface="Times New Roman" pitchFamily="18" charset="0"/>
              </a:rPr>
              <a:t>: early retailers who carried anything they could sell in reasonable volume.</a:t>
            </a:r>
          </a:p>
          <a:p>
            <a:pPr>
              <a:lnSpc>
                <a:spcPct val="90000"/>
              </a:lnSpc>
            </a:pPr>
            <a:r>
              <a:rPr lang="en-US" sz="1000" u="sng" dirty="0">
                <a:cs typeface="Times New Roman" pitchFamily="18" charset="0"/>
              </a:rPr>
              <a:t>Single‑line stores</a:t>
            </a:r>
            <a:r>
              <a:rPr lang="en-US" sz="1000" dirty="0">
                <a:cs typeface="Times New Roman" pitchFamily="18" charset="0"/>
              </a:rPr>
              <a:t>: stores that specialize in certain lines of related products rather than a wide assortment</a:t>
            </a:r>
            <a:r>
              <a:rPr lang="en-US" sz="1000" b="0" dirty="0">
                <a:solidFill>
                  <a:srgbClr val="000000"/>
                </a:solidFill>
              </a:rPr>
              <a:t>—</a:t>
            </a:r>
            <a:r>
              <a:rPr lang="en-US" sz="1000" dirty="0">
                <a:cs typeface="Times New Roman" pitchFamily="18" charset="0"/>
              </a:rPr>
              <a:t>sometimes called limited-line stores.</a:t>
            </a:r>
          </a:p>
          <a:p>
            <a:pPr>
              <a:lnSpc>
                <a:spcPct val="90000"/>
              </a:lnSpc>
            </a:pPr>
            <a:r>
              <a:rPr lang="en-US" sz="1000" u="sng" dirty="0">
                <a:cs typeface="Times New Roman" pitchFamily="18" charset="0"/>
              </a:rPr>
              <a:t>Limited-line stores</a:t>
            </a:r>
            <a:r>
              <a:rPr lang="en-US" sz="1000" dirty="0">
                <a:cs typeface="Times New Roman" pitchFamily="18" charset="0"/>
              </a:rPr>
              <a:t>: stores that specialize in certain lines of related products rather than a wide assortment</a:t>
            </a:r>
            <a:r>
              <a:rPr lang="en-US" sz="1000" b="0" dirty="0">
                <a:solidFill>
                  <a:srgbClr val="000000"/>
                </a:solidFill>
              </a:rPr>
              <a:t>—</a:t>
            </a:r>
            <a:r>
              <a:rPr lang="en-US" sz="1000" dirty="0">
                <a:cs typeface="Times New Roman" pitchFamily="18" charset="0"/>
              </a:rPr>
              <a:t>sometimes called single-line stores.</a:t>
            </a:r>
          </a:p>
          <a:p>
            <a:pPr>
              <a:lnSpc>
                <a:spcPct val="90000"/>
              </a:lnSpc>
            </a:pPr>
            <a:r>
              <a:rPr lang="en-US" sz="1000" u="sng" dirty="0">
                <a:cs typeface="Times New Roman" pitchFamily="18" charset="0"/>
              </a:rPr>
              <a:t>Specialty shop</a:t>
            </a:r>
            <a:r>
              <a:rPr lang="en-US" sz="1000" dirty="0">
                <a:cs typeface="Times New Roman" pitchFamily="18" charset="0"/>
              </a:rPr>
              <a:t>: a type of conventional limited‑line store‑‑usually small and with a distinct personality.</a:t>
            </a:r>
          </a:p>
          <a:p>
            <a:pPr>
              <a:lnSpc>
                <a:spcPct val="90000"/>
              </a:lnSpc>
            </a:pPr>
            <a:r>
              <a:rPr lang="en-US" sz="1000" u="sng" dirty="0">
                <a:cs typeface="Times New Roman" pitchFamily="18" charset="0"/>
              </a:rPr>
              <a:t>Department stores</a:t>
            </a:r>
            <a:r>
              <a:rPr lang="en-US" sz="1000" dirty="0">
                <a:cs typeface="Times New Roman" pitchFamily="18" charset="0"/>
              </a:rPr>
              <a:t>: larger stores that are organized into many separate departments and offer many product lines.</a:t>
            </a:r>
          </a:p>
          <a:p>
            <a:pPr>
              <a:lnSpc>
                <a:spcPct val="90000"/>
              </a:lnSpc>
            </a:pPr>
            <a:r>
              <a:rPr lang="en-US" sz="1000" u="sng" dirty="0">
                <a:cs typeface="Times New Roman" pitchFamily="18" charset="0"/>
              </a:rPr>
              <a:t>Mass-merchandising concept</a:t>
            </a:r>
            <a:r>
              <a:rPr lang="en-US" sz="1000" dirty="0">
                <a:cs typeface="Times New Roman" pitchFamily="18" charset="0"/>
              </a:rPr>
              <a:t>: the idea that retailers should offer low prices to get faster turnover and greater sales volume by appealing to larger numbers.</a:t>
            </a:r>
          </a:p>
          <a:p>
            <a:pPr>
              <a:lnSpc>
                <a:spcPct val="90000"/>
              </a:lnSpc>
            </a:pPr>
            <a:r>
              <a:rPr lang="en-US" sz="1000" u="sng" dirty="0">
                <a:cs typeface="Times New Roman" pitchFamily="18" charset="0"/>
              </a:rPr>
              <a:t>Supermarkets</a:t>
            </a:r>
            <a:r>
              <a:rPr lang="en-US" sz="1000" dirty="0">
                <a:cs typeface="Times New Roman" pitchFamily="18" charset="0"/>
              </a:rPr>
              <a:t>: large stores specializing in groceries</a:t>
            </a:r>
            <a:r>
              <a:rPr lang="en-US" sz="1000" b="0" dirty="0">
                <a:solidFill>
                  <a:srgbClr val="000000"/>
                </a:solidFill>
              </a:rPr>
              <a:t>—</a:t>
            </a:r>
            <a:r>
              <a:rPr lang="en-US" sz="1000" dirty="0">
                <a:cs typeface="Times New Roman" pitchFamily="18" charset="0"/>
              </a:rPr>
              <a:t>with self‑service and wide assortments.</a:t>
            </a:r>
          </a:p>
          <a:p>
            <a:pPr marL="0" marR="0" indent="0" algn="l" defTabSz="914400" rtl="0" eaLnBrk="0" fontAlgn="base" latinLnBrk="0" hangingPunct="0">
              <a:lnSpc>
                <a:spcPct val="90000"/>
              </a:lnSpc>
              <a:spcBef>
                <a:spcPct val="30000"/>
              </a:spcBef>
              <a:spcAft>
                <a:spcPct val="0"/>
              </a:spcAft>
              <a:buClrTx/>
              <a:buSzTx/>
              <a:buFontTx/>
              <a:buNone/>
              <a:tabLst/>
              <a:defRPr/>
            </a:pPr>
            <a:r>
              <a:rPr lang="en-US" sz="1000" u="sng" dirty="0" err="1">
                <a:cs typeface="Times New Roman" pitchFamily="18" charset="0"/>
              </a:rPr>
              <a:t>Stockturn</a:t>
            </a:r>
            <a:r>
              <a:rPr lang="en-US" sz="1000" u="sng" dirty="0">
                <a:cs typeface="Times New Roman" pitchFamily="18" charset="0"/>
              </a:rPr>
              <a:t> rate</a:t>
            </a:r>
            <a:r>
              <a:rPr lang="en-US" sz="1000" dirty="0">
                <a:cs typeface="Times New Roman" pitchFamily="18" charset="0"/>
              </a:rPr>
              <a:t>: </a:t>
            </a:r>
            <a:r>
              <a:rPr lang="en-US" sz="1200" b="0" i="0" kern="1200" dirty="0">
                <a:solidFill>
                  <a:schemeClr val="tx1"/>
                </a:solidFill>
                <a:effectLst/>
                <a:latin typeface="Arial" charset="0"/>
                <a:ea typeface="+mn-ea"/>
                <a:cs typeface="Arial" charset="0"/>
              </a:rPr>
              <a:t>the number of times the average inventory is sold during a year.</a:t>
            </a:r>
            <a:endParaRPr lang="en-US" sz="1000" dirty="0">
              <a:cs typeface="Times New Roman" pitchFamily="18" charset="0"/>
            </a:endParaRPr>
          </a:p>
          <a:p>
            <a:pPr>
              <a:lnSpc>
                <a:spcPct val="90000"/>
              </a:lnSpc>
            </a:pPr>
            <a:r>
              <a:rPr lang="en-US" sz="1000" u="sng" dirty="0">
                <a:cs typeface="Times New Roman" pitchFamily="18" charset="0"/>
              </a:rPr>
              <a:t>Discount houses</a:t>
            </a:r>
            <a:r>
              <a:rPr lang="en-US" sz="1000" dirty="0">
                <a:cs typeface="Times New Roman" pitchFamily="18" charset="0"/>
              </a:rPr>
              <a:t>: stores that sell hard goods (cameras, TVs, appliances) at substantial price cuts to customers who go to discounter's low-rent store, pay cash, and take care of any service or repair problems themselves.</a:t>
            </a:r>
          </a:p>
          <a:p>
            <a:pPr>
              <a:lnSpc>
                <a:spcPct val="90000"/>
              </a:lnSpc>
            </a:pPr>
            <a:r>
              <a:rPr lang="en-US" sz="1000" u="sng" dirty="0">
                <a:cs typeface="Times New Roman" pitchFamily="18" charset="0"/>
              </a:rPr>
              <a:t>Mass-merchandisers</a:t>
            </a:r>
            <a:r>
              <a:rPr lang="en-US" sz="1000" dirty="0">
                <a:cs typeface="Times New Roman" pitchFamily="18" charset="0"/>
              </a:rPr>
              <a:t>: large, self‑service stores with many departments that emphasize soft goods (housewares, clothing, and fabrics) and staples (like health and beauty aids) and selling on lower margins to get faster turnover.</a:t>
            </a:r>
          </a:p>
          <a:p>
            <a:pPr>
              <a:lnSpc>
                <a:spcPct val="90000"/>
              </a:lnSpc>
            </a:pPr>
            <a:r>
              <a:rPr lang="en-US" sz="1000" u="sng" dirty="0">
                <a:cs typeface="Times New Roman" pitchFamily="18" charset="0"/>
              </a:rPr>
              <a:t>Supercenters (hypermarkets)</a:t>
            </a:r>
            <a:r>
              <a:rPr lang="en-US" sz="1000" dirty="0">
                <a:cs typeface="Times New Roman" pitchFamily="18" charset="0"/>
              </a:rPr>
              <a:t>: very large stores that try to carry not only foods and drug items, but all goods and services that the consumer purchases </a:t>
            </a:r>
            <a:r>
              <a:rPr lang="en-US" sz="1000" i="1" dirty="0">
                <a:cs typeface="Times New Roman" pitchFamily="18" charset="0"/>
              </a:rPr>
              <a:t>routinely</a:t>
            </a:r>
            <a:r>
              <a:rPr lang="en-US" sz="1000" dirty="0">
                <a:cs typeface="Times New Roman" pitchFamily="18" charset="0"/>
              </a:rPr>
              <a:t> (also called hypermarkets).</a:t>
            </a:r>
          </a:p>
          <a:p>
            <a:pPr>
              <a:lnSpc>
                <a:spcPct val="90000"/>
              </a:lnSpc>
            </a:pPr>
            <a:r>
              <a:rPr lang="en-US" sz="1000" u="sng" dirty="0">
                <a:cs typeface="Times New Roman" pitchFamily="18" charset="0"/>
              </a:rPr>
              <a:t>Convenience (food) stores</a:t>
            </a:r>
            <a:r>
              <a:rPr lang="en-US" sz="1000" dirty="0">
                <a:cs typeface="Times New Roman" pitchFamily="18" charset="0"/>
              </a:rPr>
              <a:t>: a convenience‑oriented variation of the conventional limited‑line food stores.</a:t>
            </a:r>
          </a:p>
          <a:p>
            <a:pPr>
              <a:lnSpc>
                <a:spcPct val="90000"/>
              </a:lnSpc>
            </a:pPr>
            <a:r>
              <a:rPr lang="en-US" sz="1000" u="sng" dirty="0">
                <a:cs typeface="Times New Roman" pitchFamily="18" charset="0"/>
              </a:rPr>
              <a:t>Automatic vending</a:t>
            </a:r>
            <a:r>
              <a:rPr lang="en-US" sz="1000" dirty="0">
                <a:cs typeface="Times New Roman" pitchFamily="18" charset="0"/>
              </a:rPr>
              <a:t>: selling and delivering products through vending machines.</a:t>
            </a:r>
          </a:p>
        </p:txBody>
      </p:sp>
    </p:spTree>
    <p:extLst>
      <p:ext uri="{BB962C8B-B14F-4D97-AF65-F5344CB8AC3E}">
        <p14:creationId xmlns:p14="http://schemas.microsoft.com/office/powerpoint/2010/main" val="15407665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xfrm>
            <a:off x="503238" y="539750"/>
            <a:ext cx="3162300" cy="2373313"/>
          </a:xfrm>
          <a:ln/>
        </p:spPr>
      </p:sp>
      <p:sp>
        <p:nvSpPr>
          <p:cNvPr id="113667" name="Notes Placeholder 2"/>
          <p:cNvSpPr>
            <a:spLocks noGrp="1"/>
          </p:cNvSpPr>
          <p:nvPr>
            <p:ph type="body" idx="1"/>
          </p:nvPr>
        </p:nvSpPr>
        <p:spPr>
          <a:xfrm>
            <a:off x="192024" y="2895600"/>
            <a:ext cx="6510528" cy="5660136"/>
          </a:xfrm>
          <a:ln/>
        </p:spPr>
        <p:txBody>
          <a:bodyPr/>
          <a:lstStyle/>
          <a:p>
            <a:pPr>
              <a:lnSpc>
                <a:spcPct val="90000"/>
              </a:lnSpc>
              <a:defRPr/>
            </a:pPr>
            <a:r>
              <a:rPr lang="en-US" sz="1000" b="1" dirty="0"/>
              <a:t>Summary Overview</a:t>
            </a:r>
          </a:p>
          <a:p>
            <a:pPr>
              <a:lnSpc>
                <a:spcPct val="90000"/>
              </a:lnSpc>
              <a:defRPr/>
            </a:pPr>
            <a:r>
              <a:rPr lang="en-US" sz="1000" dirty="0"/>
              <a:t>These are additional key terms.</a:t>
            </a:r>
          </a:p>
          <a:p>
            <a:pPr>
              <a:lnSpc>
                <a:spcPct val="90000"/>
              </a:lnSpc>
              <a:defRPr/>
            </a:pPr>
            <a:endParaRPr lang="en-US" sz="1000" dirty="0"/>
          </a:p>
          <a:p>
            <a:pPr>
              <a:lnSpc>
                <a:spcPct val="90000"/>
              </a:lnSpc>
              <a:defRPr/>
            </a:pPr>
            <a:r>
              <a:rPr lang="en-US" sz="1000" b="1" dirty="0"/>
              <a:t>Key Issues</a:t>
            </a:r>
            <a:r>
              <a:rPr lang="en-US" sz="1000" b="1" u="sng" dirty="0"/>
              <a:t> </a:t>
            </a:r>
          </a:p>
          <a:p>
            <a:pPr>
              <a:lnSpc>
                <a:spcPct val="90000"/>
              </a:lnSpc>
            </a:pPr>
            <a:r>
              <a:rPr lang="en-US" sz="1000" u="sng" dirty="0">
                <a:cs typeface="Times New Roman" pitchFamily="18" charset="0"/>
              </a:rPr>
              <a:t>Door‑to‑door selling</a:t>
            </a:r>
            <a:r>
              <a:rPr lang="en-US" sz="1000" dirty="0">
                <a:cs typeface="Times New Roman" pitchFamily="18" charset="0"/>
              </a:rPr>
              <a:t>: going directly to the consumer's home.</a:t>
            </a:r>
          </a:p>
          <a:p>
            <a:r>
              <a:rPr lang="en-US" sz="1050" u="sng" kern="1200" dirty="0">
                <a:solidFill>
                  <a:schemeClr val="tx1"/>
                </a:solidFill>
                <a:effectLst/>
                <a:latin typeface="Arial" charset="0"/>
                <a:ea typeface="+mn-ea"/>
                <a:cs typeface="Arial" charset="0"/>
              </a:rPr>
              <a:t>Multichannel shoppers</a:t>
            </a:r>
            <a:r>
              <a:rPr lang="en-US" sz="1050" kern="1200" dirty="0">
                <a:solidFill>
                  <a:schemeClr val="tx1"/>
                </a:solidFill>
                <a:effectLst/>
                <a:latin typeface="Arial" charset="0"/>
                <a:ea typeface="+mn-ea"/>
                <a:cs typeface="Arial" charset="0"/>
              </a:rPr>
              <a:t>: shoppers who use different retailers as they move through the purchase process.</a:t>
            </a:r>
          </a:p>
          <a:p>
            <a:r>
              <a:rPr lang="en-US" sz="1050" u="sng" kern="1200" dirty="0" err="1">
                <a:solidFill>
                  <a:schemeClr val="tx1"/>
                </a:solidFill>
                <a:effectLst/>
                <a:latin typeface="Arial" charset="0"/>
                <a:ea typeface="+mn-ea"/>
                <a:cs typeface="Arial" charset="0"/>
              </a:rPr>
              <a:t>Omnichannel</a:t>
            </a:r>
            <a:r>
              <a:rPr lang="en-US" sz="1050" u="none" kern="1200" dirty="0">
                <a:solidFill>
                  <a:schemeClr val="tx1"/>
                </a:solidFill>
                <a:effectLst/>
                <a:latin typeface="Arial" charset="0"/>
                <a:ea typeface="+mn-ea"/>
                <a:cs typeface="Arial" charset="0"/>
              </a:rPr>
              <a:t>: </a:t>
            </a:r>
            <a:r>
              <a:rPr lang="en-US" sz="1050" kern="1200" dirty="0">
                <a:solidFill>
                  <a:schemeClr val="tx1"/>
                </a:solidFill>
                <a:effectLst/>
                <a:latin typeface="Arial" charset="0"/>
                <a:ea typeface="+mn-ea"/>
                <a:cs typeface="Arial" charset="0"/>
              </a:rPr>
              <a:t>a multichannel selling approach where a single retailer provides a seamless customer shopping experience from desktop computer, mobile device, telephone, or brick-and-mortar store.</a:t>
            </a:r>
          </a:p>
          <a:p>
            <a:pPr>
              <a:lnSpc>
                <a:spcPct val="90000"/>
              </a:lnSpc>
            </a:pPr>
            <a:r>
              <a:rPr lang="en-US" sz="1000" u="sng" dirty="0">
                <a:cs typeface="Times New Roman" pitchFamily="18" charset="0"/>
              </a:rPr>
              <a:t>Wheel of retailing theory</a:t>
            </a:r>
            <a:r>
              <a:rPr lang="en-US" sz="1000" dirty="0">
                <a:cs typeface="Times New Roman" pitchFamily="18" charset="0"/>
              </a:rPr>
              <a:t>: new types of retailers enter the market as low‑status, low‑margin, low‑price operators and </a:t>
            </a:r>
            <a:r>
              <a:rPr lang="en-US" sz="1000" b="0" dirty="0">
                <a:cs typeface="Times New Roman" pitchFamily="18" charset="0"/>
              </a:rPr>
              <a:t>then</a:t>
            </a:r>
            <a:r>
              <a:rPr lang="en-US" sz="1000" b="0" dirty="0">
                <a:solidFill>
                  <a:srgbClr val="000000"/>
                </a:solidFill>
              </a:rPr>
              <a:t>—</a:t>
            </a:r>
            <a:r>
              <a:rPr lang="en-US" sz="1000" b="0" dirty="0">
                <a:cs typeface="Times New Roman" pitchFamily="18" charset="0"/>
              </a:rPr>
              <a:t>if successful</a:t>
            </a:r>
            <a:r>
              <a:rPr lang="en-US" sz="1000" b="0" dirty="0">
                <a:solidFill>
                  <a:srgbClr val="000000"/>
                </a:solidFill>
              </a:rPr>
              <a:t>—</a:t>
            </a:r>
            <a:r>
              <a:rPr lang="en-US" sz="1000" b="0" dirty="0">
                <a:cs typeface="Times New Roman" pitchFamily="18" charset="0"/>
              </a:rPr>
              <a:t>evolve </a:t>
            </a:r>
            <a:r>
              <a:rPr lang="en-US" sz="1000" dirty="0">
                <a:cs typeface="Times New Roman" pitchFamily="18" charset="0"/>
              </a:rPr>
              <a:t>into more conventional retailers offering more services with higher operating costs and higher prices.</a:t>
            </a:r>
          </a:p>
          <a:p>
            <a:pPr>
              <a:lnSpc>
                <a:spcPct val="90000"/>
              </a:lnSpc>
            </a:pPr>
            <a:r>
              <a:rPr lang="en-US" sz="1000" u="sng" dirty="0">
                <a:cs typeface="Times New Roman" pitchFamily="18" charset="0"/>
              </a:rPr>
              <a:t>Scrambled merchandising</a:t>
            </a:r>
            <a:r>
              <a:rPr lang="en-US" sz="1000" dirty="0">
                <a:cs typeface="Times New Roman" pitchFamily="18" charset="0"/>
              </a:rPr>
              <a:t>: retailers carrying any product lines that they think they can sell profitably.</a:t>
            </a:r>
          </a:p>
          <a:p>
            <a:pPr>
              <a:lnSpc>
                <a:spcPct val="90000"/>
              </a:lnSpc>
              <a:defRPr/>
            </a:pPr>
            <a:r>
              <a:rPr lang="en-US" sz="1000" u="sng" dirty="0">
                <a:cs typeface="Times New Roman" pitchFamily="18" charset="0"/>
              </a:rPr>
              <a:t>Corporate chain</a:t>
            </a:r>
            <a:r>
              <a:rPr lang="en-US" sz="1000" dirty="0">
                <a:cs typeface="Times New Roman" pitchFamily="18" charset="0"/>
              </a:rPr>
              <a:t>: a firm that owns and manages more than one store</a:t>
            </a:r>
            <a:r>
              <a:rPr lang="en-US" sz="1000" b="0" dirty="0">
                <a:solidFill>
                  <a:srgbClr val="000000"/>
                </a:solidFill>
              </a:rPr>
              <a:t>—</a:t>
            </a:r>
            <a:r>
              <a:rPr lang="en-US" sz="1000" dirty="0">
                <a:cs typeface="Times New Roman" pitchFamily="18" charset="0"/>
              </a:rPr>
              <a:t>and often it's many.</a:t>
            </a:r>
          </a:p>
          <a:p>
            <a:pPr>
              <a:lnSpc>
                <a:spcPct val="90000"/>
              </a:lnSpc>
              <a:defRPr/>
            </a:pPr>
            <a:r>
              <a:rPr lang="en-US" sz="1000" u="sng" dirty="0">
                <a:cs typeface="Times New Roman" pitchFamily="18" charset="0"/>
              </a:rPr>
              <a:t>Cooperative chains</a:t>
            </a:r>
            <a:r>
              <a:rPr lang="en-US" sz="1000" dirty="0">
                <a:cs typeface="Times New Roman" pitchFamily="18" charset="0"/>
              </a:rPr>
              <a:t>: retailer‑sponsored groups, formed by independent retailers, to run their own buying organizations and conduct joint promotion efforts.</a:t>
            </a:r>
          </a:p>
          <a:p>
            <a:pPr>
              <a:lnSpc>
                <a:spcPct val="90000"/>
              </a:lnSpc>
              <a:defRPr/>
            </a:pPr>
            <a:r>
              <a:rPr lang="en-US" sz="1000" u="sng" dirty="0">
                <a:cs typeface="Times New Roman" pitchFamily="18" charset="0"/>
              </a:rPr>
              <a:t>Voluntary chains</a:t>
            </a:r>
            <a:r>
              <a:rPr lang="en-US" sz="1000" dirty="0">
                <a:cs typeface="Times New Roman" pitchFamily="18" charset="0"/>
              </a:rPr>
              <a:t>: wholesaler‑sponsored groups that work with independent retailers.</a:t>
            </a:r>
          </a:p>
          <a:p>
            <a:pPr>
              <a:lnSpc>
                <a:spcPct val="90000"/>
              </a:lnSpc>
              <a:defRPr/>
            </a:pPr>
            <a:r>
              <a:rPr lang="en-US" sz="1000" u="sng" dirty="0">
                <a:cs typeface="Times New Roman" pitchFamily="18" charset="0"/>
              </a:rPr>
              <a:t>Franchise operation</a:t>
            </a:r>
            <a:r>
              <a:rPr lang="en-US" sz="1000" dirty="0">
                <a:cs typeface="Times New Roman" pitchFamily="18" charset="0"/>
              </a:rPr>
              <a:t>: a franchisor develops a good marketing strategy, and the retail franchise holders carry out the strategy in their own units.</a:t>
            </a:r>
            <a:r>
              <a:rPr lang="en-US" sz="1000" dirty="0"/>
              <a:t> </a:t>
            </a:r>
          </a:p>
          <a:p>
            <a:pPr>
              <a:lnSpc>
                <a:spcPct val="90000"/>
              </a:lnSpc>
              <a:defRPr/>
            </a:pPr>
            <a:r>
              <a:rPr lang="en-US" sz="1000" u="sng" dirty="0">
                <a:cs typeface="Times New Roman" pitchFamily="18" charset="0"/>
              </a:rPr>
              <a:t>Wholesaling</a:t>
            </a:r>
            <a:r>
              <a:rPr lang="en-US" sz="1000" dirty="0">
                <a:cs typeface="Times New Roman" pitchFamily="18" charset="0"/>
              </a:rPr>
              <a:t>: the </a:t>
            </a:r>
            <a:r>
              <a:rPr lang="en-US" sz="1000" i="1" dirty="0">
                <a:cs typeface="Times New Roman" pitchFamily="18" charset="0"/>
              </a:rPr>
              <a:t>activities</a:t>
            </a:r>
            <a:r>
              <a:rPr lang="en-US" sz="1000" dirty="0">
                <a:cs typeface="Times New Roman" pitchFamily="18" charset="0"/>
              </a:rPr>
              <a:t> of those persons or establishments that sell to retailers and other merchants, and/or to industrial, institutional, and commercial users, but who do not sell in large amounts to final consumers.</a:t>
            </a:r>
          </a:p>
          <a:p>
            <a:pPr>
              <a:lnSpc>
                <a:spcPct val="90000"/>
              </a:lnSpc>
              <a:defRPr/>
            </a:pPr>
            <a:r>
              <a:rPr lang="en-US" sz="1000" u="sng" dirty="0">
                <a:cs typeface="Times New Roman" pitchFamily="18" charset="0"/>
              </a:rPr>
              <a:t>Wholesalers</a:t>
            </a:r>
            <a:r>
              <a:rPr lang="en-US" sz="1000" dirty="0">
                <a:cs typeface="Times New Roman" pitchFamily="18" charset="0"/>
              </a:rPr>
              <a:t>: firms whose main function is providing </a:t>
            </a:r>
            <a:r>
              <a:rPr lang="en-US" sz="1000" i="1" dirty="0">
                <a:cs typeface="Times New Roman" pitchFamily="18" charset="0"/>
              </a:rPr>
              <a:t>wholesaling activities</a:t>
            </a:r>
            <a:r>
              <a:rPr lang="en-US" sz="1000" dirty="0">
                <a:cs typeface="Times New Roman" pitchFamily="18" charset="0"/>
              </a:rPr>
              <a:t>.</a:t>
            </a:r>
          </a:p>
          <a:p>
            <a:pPr>
              <a:lnSpc>
                <a:spcPct val="90000"/>
              </a:lnSpc>
              <a:defRPr/>
            </a:pPr>
            <a:r>
              <a:rPr lang="en-US" sz="1000" u="sng" dirty="0">
                <a:cs typeface="Times New Roman" pitchFamily="18" charset="0"/>
              </a:rPr>
              <a:t>Manufacturers' sales branches</a:t>
            </a:r>
            <a:r>
              <a:rPr lang="en-US" sz="1000" dirty="0">
                <a:cs typeface="Times New Roman" pitchFamily="18" charset="0"/>
              </a:rPr>
              <a:t>: separate warehouses that producers set up away from their factories.</a:t>
            </a:r>
          </a:p>
          <a:p>
            <a:pPr>
              <a:lnSpc>
                <a:spcPct val="90000"/>
              </a:lnSpc>
              <a:defRPr/>
            </a:pPr>
            <a:r>
              <a:rPr lang="en-US" sz="1000" u="sng" dirty="0">
                <a:cs typeface="Times New Roman" pitchFamily="18" charset="0"/>
              </a:rPr>
              <a:t>Merchant wholesalers</a:t>
            </a:r>
            <a:r>
              <a:rPr lang="en-US" sz="1000" dirty="0">
                <a:cs typeface="Times New Roman" pitchFamily="18" charset="0"/>
              </a:rPr>
              <a:t>: wholesalers who own (take title to) the products they sell.</a:t>
            </a:r>
          </a:p>
          <a:p>
            <a:pPr>
              <a:lnSpc>
                <a:spcPct val="90000"/>
              </a:lnSpc>
              <a:defRPr/>
            </a:pPr>
            <a:r>
              <a:rPr lang="en-US" sz="1000" u="sng" dirty="0">
                <a:cs typeface="Times New Roman" pitchFamily="18" charset="0"/>
              </a:rPr>
              <a:t>Service wholesalers</a:t>
            </a:r>
            <a:r>
              <a:rPr lang="en-US" sz="1000" dirty="0">
                <a:cs typeface="Times New Roman" pitchFamily="18" charset="0"/>
              </a:rPr>
              <a:t>: merchant wholesalers who provide all the wholesaling functions.</a:t>
            </a:r>
          </a:p>
          <a:p>
            <a:pPr>
              <a:lnSpc>
                <a:spcPct val="90000"/>
              </a:lnSpc>
              <a:defRPr/>
            </a:pPr>
            <a:r>
              <a:rPr lang="en-US" sz="1000" u="sng" dirty="0">
                <a:cs typeface="Times New Roman" pitchFamily="18" charset="0"/>
              </a:rPr>
              <a:t>General merchandise wholesalers</a:t>
            </a:r>
            <a:r>
              <a:rPr lang="en-US" sz="1000" dirty="0">
                <a:cs typeface="Times New Roman" pitchFamily="18" charset="0"/>
              </a:rPr>
              <a:t>: service wholesalers who carry a wide variety of nonperishable items such as hardware, electrical supplies, furniture, drugs, cosmetics, and automobile equipment.</a:t>
            </a:r>
          </a:p>
          <a:p>
            <a:pPr>
              <a:lnSpc>
                <a:spcPct val="90000"/>
              </a:lnSpc>
              <a:defRPr/>
            </a:pPr>
            <a:r>
              <a:rPr lang="en-US" sz="1000" u="sng" dirty="0">
                <a:cs typeface="Times New Roman" pitchFamily="18" charset="0"/>
              </a:rPr>
              <a:t>Single‑line (or general‑line) wholesalers</a:t>
            </a:r>
            <a:r>
              <a:rPr lang="en-US" sz="1000" dirty="0">
                <a:cs typeface="Times New Roman" pitchFamily="18" charset="0"/>
              </a:rPr>
              <a:t>: service wholesalers who carry a narrower line of merchandise than general merchandise wholesalers.</a:t>
            </a:r>
          </a:p>
          <a:p>
            <a:pPr>
              <a:lnSpc>
                <a:spcPct val="90000"/>
              </a:lnSpc>
              <a:defRPr/>
            </a:pPr>
            <a:r>
              <a:rPr lang="en-US" sz="1000" u="sng" dirty="0">
                <a:cs typeface="Times New Roman" pitchFamily="18" charset="0"/>
              </a:rPr>
              <a:t>Specialty wholesalers</a:t>
            </a:r>
            <a:r>
              <a:rPr lang="en-US" sz="1000" dirty="0">
                <a:cs typeface="Times New Roman" pitchFamily="18" charset="0"/>
              </a:rPr>
              <a:t>: service wholesalers who carry a very narrow range of products and offer more information and service than other service wholesalers.</a:t>
            </a:r>
          </a:p>
          <a:p>
            <a:pPr>
              <a:lnSpc>
                <a:spcPct val="90000"/>
              </a:lnSpc>
              <a:defRPr/>
            </a:pPr>
            <a:r>
              <a:rPr lang="en-US" sz="1000" u="sng" dirty="0">
                <a:cs typeface="Times New Roman" pitchFamily="18" charset="0"/>
              </a:rPr>
              <a:t>Limited‑function wholesalers</a:t>
            </a:r>
            <a:r>
              <a:rPr lang="en-US" sz="1000" dirty="0">
                <a:cs typeface="Times New Roman" pitchFamily="18" charset="0"/>
              </a:rPr>
              <a:t>: merchant wholesalers who provide only </a:t>
            </a:r>
            <a:r>
              <a:rPr lang="en-US" sz="1000" i="1" dirty="0">
                <a:cs typeface="Times New Roman" pitchFamily="18" charset="0"/>
              </a:rPr>
              <a:t>some</a:t>
            </a:r>
            <a:r>
              <a:rPr lang="en-US" sz="1000" dirty="0">
                <a:cs typeface="Times New Roman" pitchFamily="18" charset="0"/>
              </a:rPr>
              <a:t> wholesaling functions.</a:t>
            </a:r>
          </a:p>
          <a:p>
            <a:pPr>
              <a:lnSpc>
                <a:spcPct val="90000"/>
              </a:lnSpc>
              <a:defRPr/>
            </a:pPr>
            <a:r>
              <a:rPr lang="en-US" sz="1000" u="sng" dirty="0">
                <a:cs typeface="Times New Roman" pitchFamily="18" charset="0"/>
              </a:rPr>
              <a:t>Cash‑and‑carry wholesalers</a:t>
            </a:r>
            <a:r>
              <a:rPr lang="en-US" sz="1000" dirty="0">
                <a:cs typeface="Times New Roman" pitchFamily="18" charset="0"/>
              </a:rPr>
              <a:t>: like service wholesalers, except that the customer must pay cash.</a:t>
            </a:r>
          </a:p>
          <a:p>
            <a:pPr>
              <a:lnSpc>
                <a:spcPct val="90000"/>
              </a:lnSpc>
              <a:defRPr/>
            </a:pPr>
            <a:r>
              <a:rPr lang="en-US" sz="1000" u="sng" dirty="0">
                <a:cs typeface="Times New Roman" pitchFamily="18" charset="0"/>
              </a:rPr>
              <a:t>Drop‑shippers</a:t>
            </a:r>
            <a:r>
              <a:rPr lang="en-US" sz="1000" dirty="0">
                <a:cs typeface="Times New Roman" pitchFamily="18" charset="0"/>
              </a:rPr>
              <a:t>: wholesalers who own (take title to) the products they sell</a:t>
            </a:r>
            <a:r>
              <a:rPr lang="en-US" sz="1000" b="0" dirty="0">
                <a:solidFill>
                  <a:srgbClr val="000000"/>
                </a:solidFill>
              </a:rPr>
              <a:t>—</a:t>
            </a:r>
            <a:r>
              <a:rPr lang="en-US" sz="1000" dirty="0">
                <a:cs typeface="Times New Roman" pitchFamily="18" charset="0"/>
              </a:rPr>
              <a:t>but do not actually handle, stock, or deliver them.</a:t>
            </a:r>
          </a:p>
        </p:txBody>
      </p:sp>
      <p:sp>
        <p:nvSpPr>
          <p:cNvPr id="86020" name="Text Box 3"/>
          <p:cNvSpPr txBox="1">
            <a:spLocks noChangeArrowheads="1"/>
          </p:cNvSpPr>
          <p:nvPr/>
        </p:nvSpPr>
        <p:spPr bwMode="auto">
          <a:xfrm>
            <a:off x="4294188" y="300038"/>
            <a:ext cx="2387600" cy="103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51" tIns="45776" rIns="91551" bIns="45776">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2300" b="1" baseline="-25000" dirty="0">
                <a:solidFill>
                  <a:srgbClr val="000000"/>
                </a:solidFill>
              </a:rPr>
              <a:t>This slide refers to boldfaced terms appearing in Chapter 12.</a:t>
            </a:r>
          </a:p>
        </p:txBody>
      </p:sp>
    </p:spTree>
    <p:extLst>
      <p:ext uri="{BB962C8B-B14F-4D97-AF65-F5344CB8AC3E}">
        <p14:creationId xmlns:p14="http://schemas.microsoft.com/office/powerpoint/2010/main" val="1265089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lide Image Placeholder 1"/>
          <p:cNvSpPr>
            <a:spLocks noGrp="1" noRot="1" noChangeAspect="1" noTextEdit="1"/>
          </p:cNvSpPr>
          <p:nvPr>
            <p:ph type="sldImg"/>
          </p:nvPr>
        </p:nvSpPr>
        <p:spPr>
          <a:xfrm>
            <a:off x="503238" y="539750"/>
            <a:ext cx="3162300" cy="2373313"/>
          </a:xfrm>
          <a:ln/>
        </p:spPr>
      </p:sp>
      <p:sp>
        <p:nvSpPr>
          <p:cNvPr id="87043" name="Notes Placeholder 2"/>
          <p:cNvSpPr>
            <a:spLocks noGrp="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90000"/>
              </a:lnSpc>
            </a:pPr>
            <a:r>
              <a:rPr lang="en-US" sz="1100" b="1" dirty="0"/>
              <a:t>Summary Overview</a:t>
            </a:r>
          </a:p>
          <a:p>
            <a:pPr>
              <a:lnSpc>
                <a:spcPct val="90000"/>
              </a:lnSpc>
            </a:pPr>
            <a:r>
              <a:rPr lang="en-US" sz="1100" dirty="0"/>
              <a:t>These are additional key terms.</a:t>
            </a:r>
          </a:p>
          <a:p>
            <a:pPr>
              <a:lnSpc>
                <a:spcPct val="90000"/>
              </a:lnSpc>
            </a:pPr>
            <a:endParaRPr lang="en-US" sz="1100" dirty="0"/>
          </a:p>
          <a:p>
            <a:pPr>
              <a:lnSpc>
                <a:spcPct val="90000"/>
              </a:lnSpc>
            </a:pPr>
            <a:r>
              <a:rPr lang="en-US" sz="1100" b="1" dirty="0"/>
              <a:t>Key Issues</a:t>
            </a:r>
            <a:r>
              <a:rPr lang="en-US" sz="1100" b="1" u="sng" dirty="0"/>
              <a:t> </a:t>
            </a:r>
          </a:p>
          <a:p>
            <a:pPr>
              <a:lnSpc>
                <a:spcPct val="90000"/>
              </a:lnSpc>
            </a:pPr>
            <a:r>
              <a:rPr lang="en-US" sz="1100" u="sng" dirty="0">
                <a:cs typeface="Times New Roman" pitchFamily="18" charset="0"/>
              </a:rPr>
              <a:t>Truck wholesalers</a:t>
            </a:r>
            <a:r>
              <a:rPr lang="en-US" sz="1100" dirty="0">
                <a:cs typeface="Times New Roman" pitchFamily="18" charset="0"/>
              </a:rPr>
              <a:t>: wholesalers who specialize in delivering products that they stock in their own trucks.</a:t>
            </a:r>
          </a:p>
          <a:p>
            <a:pPr>
              <a:lnSpc>
                <a:spcPct val="90000"/>
              </a:lnSpc>
            </a:pPr>
            <a:r>
              <a:rPr lang="en-US" sz="1100" u="sng" dirty="0">
                <a:cs typeface="Times New Roman" pitchFamily="18" charset="0"/>
              </a:rPr>
              <a:t>Rack jobbers</a:t>
            </a:r>
            <a:r>
              <a:rPr lang="en-US" sz="1100" dirty="0">
                <a:cs typeface="Times New Roman" pitchFamily="18" charset="0"/>
              </a:rPr>
              <a:t>: merchant wholesalers who specialize in hard-to-handle assortments of products that a retailer doesn't want to manage</a:t>
            </a:r>
            <a:r>
              <a:rPr lang="en-US" sz="1100" b="0" dirty="0">
                <a:solidFill>
                  <a:srgbClr val="000000"/>
                </a:solidFill>
              </a:rPr>
              <a:t>—</a:t>
            </a:r>
            <a:r>
              <a:rPr lang="en-US" sz="1100" dirty="0">
                <a:cs typeface="Times New Roman" pitchFamily="18" charset="0"/>
              </a:rPr>
              <a:t>and they often display the products on their own wire racks.</a:t>
            </a:r>
          </a:p>
          <a:p>
            <a:pPr>
              <a:lnSpc>
                <a:spcPct val="90000"/>
              </a:lnSpc>
            </a:pPr>
            <a:r>
              <a:rPr lang="en-US" sz="1100" u="sng" dirty="0">
                <a:cs typeface="Times New Roman" pitchFamily="18" charset="0"/>
              </a:rPr>
              <a:t>Catalog wholesalers</a:t>
            </a:r>
            <a:r>
              <a:rPr lang="en-US" sz="1100" dirty="0">
                <a:cs typeface="Times New Roman" pitchFamily="18" charset="0"/>
              </a:rPr>
              <a:t>: sell out of catalogs that may be distributed widely to smaller industrial customers or retailers who might not be called on by other wholesalers.</a:t>
            </a:r>
          </a:p>
          <a:p>
            <a:pPr>
              <a:lnSpc>
                <a:spcPct val="90000"/>
              </a:lnSpc>
            </a:pPr>
            <a:r>
              <a:rPr lang="en-US" sz="1100" u="sng" dirty="0">
                <a:cs typeface="Times New Roman" pitchFamily="18" charset="0"/>
              </a:rPr>
              <a:t>Agent wholesalers</a:t>
            </a:r>
            <a:r>
              <a:rPr lang="en-US" sz="1100" dirty="0">
                <a:cs typeface="Times New Roman" pitchFamily="18" charset="0"/>
              </a:rPr>
              <a:t>: wholesalers who do not own (take title to) the products they sell.</a:t>
            </a:r>
          </a:p>
          <a:p>
            <a:pPr>
              <a:lnSpc>
                <a:spcPct val="90000"/>
              </a:lnSpc>
            </a:pPr>
            <a:r>
              <a:rPr lang="en-US" sz="1100" u="sng" dirty="0">
                <a:cs typeface="Times New Roman" pitchFamily="18" charset="0"/>
              </a:rPr>
              <a:t>Manufacturers' agents</a:t>
            </a:r>
            <a:r>
              <a:rPr lang="en-US" sz="1100" dirty="0">
                <a:cs typeface="Times New Roman" pitchFamily="18" charset="0"/>
              </a:rPr>
              <a:t>: agent wholesalers who sell similar products for several noncompeting producers for a commission on what is actually sold.</a:t>
            </a:r>
          </a:p>
          <a:p>
            <a:pPr>
              <a:lnSpc>
                <a:spcPct val="90000"/>
              </a:lnSpc>
            </a:pPr>
            <a:r>
              <a:rPr lang="en-US" sz="1100" u="sng" dirty="0">
                <a:cs typeface="Times New Roman" pitchFamily="18" charset="0"/>
              </a:rPr>
              <a:t>Export agents</a:t>
            </a:r>
            <a:r>
              <a:rPr lang="en-US" sz="1100" dirty="0">
                <a:cs typeface="Times New Roman" pitchFamily="18" charset="0"/>
              </a:rPr>
              <a:t>: manufacturers' agents who specialize in export trade.</a:t>
            </a:r>
          </a:p>
          <a:p>
            <a:pPr>
              <a:lnSpc>
                <a:spcPct val="90000"/>
              </a:lnSpc>
            </a:pPr>
            <a:r>
              <a:rPr lang="en-US" sz="1100" u="sng" dirty="0">
                <a:cs typeface="Times New Roman" pitchFamily="18" charset="0"/>
              </a:rPr>
              <a:t>Import agents</a:t>
            </a:r>
            <a:r>
              <a:rPr lang="en-US" sz="1100" dirty="0">
                <a:cs typeface="Times New Roman" pitchFamily="18" charset="0"/>
              </a:rPr>
              <a:t>: manufacturers' agents who specialize in import trade.</a:t>
            </a:r>
          </a:p>
          <a:p>
            <a:pPr>
              <a:lnSpc>
                <a:spcPct val="90000"/>
              </a:lnSpc>
            </a:pPr>
            <a:r>
              <a:rPr lang="en-US" sz="1100" u="sng" dirty="0">
                <a:cs typeface="Times New Roman" pitchFamily="18" charset="0"/>
              </a:rPr>
              <a:t>Brokers</a:t>
            </a:r>
            <a:r>
              <a:rPr lang="en-US" sz="1100" dirty="0">
                <a:cs typeface="Times New Roman" pitchFamily="18" charset="0"/>
              </a:rPr>
              <a:t>: agent wholesalers who specialize in bringing buyers and sellers together.</a:t>
            </a:r>
          </a:p>
          <a:p>
            <a:pPr>
              <a:lnSpc>
                <a:spcPct val="90000"/>
              </a:lnSpc>
            </a:pPr>
            <a:r>
              <a:rPr lang="en-US" sz="1100" u="sng" dirty="0">
                <a:cs typeface="Times New Roman" pitchFamily="18" charset="0"/>
              </a:rPr>
              <a:t>Export brokers</a:t>
            </a:r>
            <a:r>
              <a:rPr lang="en-US" sz="1100" dirty="0">
                <a:cs typeface="Times New Roman" pitchFamily="18" charset="0"/>
              </a:rPr>
              <a:t>: brokers who specialize in bringing together buyers and sellers from different countries.</a:t>
            </a:r>
          </a:p>
          <a:p>
            <a:pPr>
              <a:lnSpc>
                <a:spcPct val="90000"/>
              </a:lnSpc>
            </a:pPr>
            <a:r>
              <a:rPr lang="en-US" sz="1100" u="sng" dirty="0">
                <a:cs typeface="Times New Roman" pitchFamily="18" charset="0"/>
              </a:rPr>
              <a:t>Import brokers</a:t>
            </a:r>
            <a:r>
              <a:rPr lang="en-US" sz="1100" dirty="0">
                <a:cs typeface="Times New Roman" pitchFamily="18" charset="0"/>
              </a:rPr>
              <a:t>: brokers who specialize in bringing together buyers and sellers from different countries.</a:t>
            </a:r>
          </a:p>
          <a:p>
            <a:pPr>
              <a:lnSpc>
                <a:spcPct val="90000"/>
              </a:lnSpc>
            </a:pPr>
            <a:r>
              <a:rPr lang="en-US" sz="1100" u="sng" dirty="0">
                <a:cs typeface="Times New Roman" pitchFamily="18" charset="0"/>
              </a:rPr>
              <a:t>Selling agents</a:t>
            </a:r>
            <a:r>
              <a:rPr lang="en-US" sz="1100" dirty="0">
                <a:cs typeface="Times New Roman" pitchFamily="18" charset="0"/>
              </a:rPr>
              <a:t>: agent wholesalers who take over the whole marketing job of producers</a:t>
            </a:r>
            <a:r>
              <a:rPr lang="en-US" sz="1100" b="0" dirty="0">
                <a:solidFill>
                  <a:srgbClr val="000000"/>
                </a:solidFill>
              </a:rPr>
              <a:t>—</a:t>
            </a:r>
            <a:r>
              <a:rPr lang="en-US" sz="1100" dirty="0">
                <a:cs typeface="Times New Roman" pitchFamily="18" charset="0"/>
              </a:rPr>
              <a:t>not just the selling function.</a:t>
            </a:r>
          </a:p>
          <a:p>
            <a:pPr>
              <a:lnSpc>
                <a:spcPct val="90000"/>
              </a:lnSpc>
            </a:pPr>
            <a:r>
              <a:rPr lang="en-US" sz="1100" u="sng" dirty="0">
                <a:cs typeface="Times New Roman" pitchFamily="18" charset="0"/>
              </a:rPr>
              <a:t>Combination export manager</a:t>
            </a:r>
            <a:r>
              <a:rPr lang="en-US" sz="1100" dirty="0">
                <a:cs typeface="Times New Roman" pitchFamily="18" charset="0"/>
              </a:rPr>
              <a:t>: a blend of manufacturers' agent and selling agent</a:t>
            </a:r>
            <a:r>
              <a:rPr lang="en-US" sz="1100" b="0" dirty="0">
                <a:solidFill>
                  <a:srgbClr val="000000"/>
                </a:solidFill>
              </a:rPr>
              <a:t>—</a:t>
            </a:r>
            <a:r>
              <a:rPr lang="en-US" sz="1100" dirty="0">
                <a:cs typeface="Times New Roman" pitchFamily="18" charset="0"/>
              </a:rPr>
              <a:t>handling the entire export function for several producers of similar but noncompeting lines.</a:t>
            </a:r>
          </a:p>
          <a:p>
            <a:pPr>
              <a:lnSpc>
                <a:spcPct val="90000"/>
              </a:lnSpc>
            </a:pPr>
            <a:r>
              <a:rPr lang="en-US" sz="1100" u="sng" dirty="0">
                <a:cs typeface="Times New Roman" pitchFamily="18" charset="0"/>
              </a:rPr>
              <a:t>Auction companies</a:t>
            </a:r>
            <a:r>
              <a:rPr lang="en-US" sz="1100" dirty="0">
                <a:cs typeface="Times New Roman" pitchFamily="18" charset="0"/>
              </a:rPr>
              <a:t>: agent wholesalers who provide a place where buyers and sellers can come together and complete a transaction.</a:t>
            </a:r>
            <a:r>
              <a:rPr lang="en-US" sz="1100" dirty="0"/>
              <a:t> </a:t>
            </a:r>
          </a:p>
        </p:txBody>
      </p:sp>
      <p:sp>
        <p:nvSpPr>
          <p:cNvPr id="87044" name="Text Box 3"/>
          <p:cNvSpPr txBox="1">
            <a:spLocks noChangeArrowheads="1"/>
          </p:cNvSpPr>
          <p:nvPr/>
        </p:nvSpPr>
        <p:spPr bwMode="auto">
          <a:xfrm>
            <a:off x="4294188" y="300038"/>
            <a:ext cx="2387600" cy="103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51" tIns="45776" rIns="91551" bIns="45776">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algn="l" eaLnBrk="1" hangingPunct="1">
              <a:spcBef>
                <a:spcPct val="50000"/>
              </a:spcBef>
            </a:pPr>
            <a:r>
              <a:rPr lang="en-US" sz="2300" b="1" baseline="-25000" dirty="0">
                <a:solidFill>
                  <a:srgbClr val="000000"/>
                </a:solidFill>
              </a:rPr>
              <a:t>This slide refers to boldfaced terms appearing in Chapter 12.</a:t>
            </a:r>
          </a:p>
        </p:txBody>
      </p:sp>
    </p:spTree>
    <p:extLst>
      <p:ext uri="{BB962C8B-B14F-4D97-AF65-F5344CB8AC3E}">
        <p14:creationId xmlns:p14="http://schemas.microsoft.com/office/powerpoint/2010/main" val="11617582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Isosceles Triangle 3"/>
          <p:cNvSpPr/>
          <p:nvPr/>
        </p:nvSpPr>
        <p:spPr>
          <a:xfrm rot="16200000">
            <a:off x="7550151" y="5296693"/>
            <a:ext cx="1893887" cy="1293812"/>
          </a:xfrm>
          <a:prstGeom prst="triangle">
            <a:avLst>
              <a:gd name="adj" fmla="val 51323"/>
            </a:avLst>
          </a:prstGeom>
          <a:solidFill>
            <a:srgbClr val="C00000"/>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Title 7"/>
          <p:cNvSpPr>
            <a:spLocks noGrp="1"/>
          </p:cNvSpPr>
          <p:nvPr>
            <p:ph type="ctrTitle"/>
          </p:nvPr>
        </p:nvSpPr>
        <p:spPr>
          <a:xfrm>
            <a:off x="5486400" y="776288"/>
            <a:ext cx="3117056" cy="1470025"/>
          </a:xfrm>
        </p:spPr>
        <p:txBody>
          <a:bodyPr wrap="square" lIns="91440" tIns="45720" rIns="91440" bIns="45720" numCol="1" anchor="b" anchorCtr="0" compatLnSpc="1">
            <a:prstTxWarp prst="textNoShape">
              <a:avLst/>
            </a:prstTxWarp>
          </a:bodyPr>
          <a:lstStyle>
            <a:lvl1pPr>
              <a:defRPr lang="en-US" sz="4400" dirty="0">
                <a:ln>
                  <a:noFill/>
                </a:ln>
                <a:effectLst>
                  <a:outerShdw blurRad="38100" dist="38100" dir="2700000" algn="tl">
                    <a:srgbClr val="000000"/>
                  </a:outerShdw>
                </a:effectLst>
              </a:defRPr>
            </a:lvl1pPr>
          </a:lstStyle>
          <a:p>
            <a:pPr lvl="0"/>
            <a:r>
              <a:rPr lang="en-US"/>
              <a:t>Click to edit Master title style</a:t>
            </a:r>
            <a:endParaRPr lang="en-US" dirty="0"/>
          </a:p>
        </p:txBody>
      </p:sp>
      <p:sp>
        <p:nvSpPr>
          <p:cNvPr id="9" name="Subtitle 8"/>
          <p:cNvSpPr>
            <a:spLocks noGrp="1"/>
          </p:cNvSpPr>
          <p:nvPr>
            <p:ph type="subTitle" idx="1"/>
          </p:nvPr>
        </p:nvSpPr>
        <p:spPr>
          <a:xfrm>
            <a:off x="5486400" y="2250280"/>
            <a:ext cx="3117056" cy="17526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marL="65087" indent="0">
              <a:buNone/>
              <a:defRPr lang="en-US" dirty="0">
                <a:ln>
                  <a:noFill/>
                </a:ln>
                <a:solidFill>
                  <a:srgbClr val="FFFFFF"/>
                </a:solidFill>
              </a:defRPr>
            </a:lvl1pPr>
          </a:lstStyle>
          <a:p>
            <a:pPr lvl="0"/>
            <a:r>
              <a:rPr lang="en-US" dirty="0"/>
              <a:t>Click to edit Master subtitle style</a:t>
            </a:r>
          </a:p>
        </p:txBody>
      </p:sp>
      <p:sp>
        <p:nvSpPr>
          <p:cNvPr id="6" name="Date Placeholder 27"/>
          <p:cNvSpPr>
            <a:spLocks noGrp="1"/>
          </p:cNvSpPr>
          <p:nvPr>
            <p:ph type="dt" sz="half" idx="10"/>
          </p:nvPr>
        </p:nvSpPr>
        <p:spPr>
          <a:xfrm>
            <a:off x="1371600" y="6011863"/>
            <a:ext cx="5791200" cy="365125"/>
          </a:xfrm>
        </p:spPr>
        <p:txBody>
          <a:bodyPr tIns="0" bIns="0" anchor="t"/>
          <a:lstStyle>
            <a:lvl1pPr algn="r">
              <a:defRPr sz="1000"/>
            </a:lvl1pPr>
          </a:lstStyle>
          <a:p>
            <a:pPr>
              <a:defRPr/>
            </a:pPr>
            <a:fld id="{6EB6C1F4-09DF-4CBD-8AE7-DAA002C80D99}" type="datetimeFigureOut">
              <a:rPr lang="en-US" smtClean="0"/>
              <a:pPr>
                <a:defRPr/>
              </a:pPr>
              <a:t>2/22/2018</a:t>
            </a:fld>
            <a:endParaRPr lang="en-US"/>
          </a:p>
        </p:txBody>
      </p:sp>
      <p:sp>
        <p:nvSpPr>
          <p:cNvPr id="7" name="Footer Placeholder 16"/>
          <p:cNvSpPr>
            <a:spLocks noGrp="1"/>
          </p:cNvSpPr>
          <p:nvPr>
            <p:ph type="ftr" sz="quarter" idx="11"/>
          </p:nvPr>
        </p:nvSpPr>
        <p:spPr>
          <a:xfrm>
            <a:off x="1371600" y="5649913"/>
            <a:ext cx="5791200" cy="365125"/>
          </a:xfrm>
        </p:spPr>
        <p:txBody>
          <a:bodyPr tIns="0" bIns="0"/>
          <a:lstStyle>
            <a:lvl1pPr algn="r">
              <a:defRPr sz="1100"/>
            </a:lvl1pPr>
          </a:lstStyle>
          <a:p>
            <a:pPr>
              <a:defRPr/>
            </a:pPr>
            <a:endParaRPr lang="en-US"/>
          </a:p>
        </p:txBody>
      </p:sp>
      <p:sp>
        <p:nvSpPr>
          <p:cNvPr id="10" name="Slide Number Placeholder 28"/>
          <p:cNvSpPr>
            <a:spLocks noGrp="1"/>
          </p:cNvSpPr>
          <p:nvPr>
            <p:ph type="sldNum" sz="quarter" idx="12"/>
          </p:nvPr>
        </p:nvSpPr>
        <p:spPr>
          <a:xfrm>
            <a:off x="8391525" y="5753100"/>
            <a:ext cx="503238" cy="365125"/>
          </a:xfrm>
        </p:spPr>
        <p:txBody>
          <a:bodyPr anchor="ctr"/>
          <a:lstStyle>
            <a:lvl1pPr algn="ctr">
              <a:defRPr sz="1300">
                <a:solidFill>
                  <a:srgbClr val="FFFFFF"/>
                </a:solidFill>
              </a:defRPr>
            </a:lvl1pPr>
          </a:lstStyle>
          <a:p>
            <a:pPr>
              <a:defRPr/>
            </a:pPr>
            <a:fld id="{2E154F38-8ABF-43EF-A45A-89B6A2650F04}" type="slidenum">
              <a:rPr lang="en-US" smtClean="0"/>
              <a:pPr>
                <a:defRPr/>
              </a:pPr>
              <a:t>‹#›</a:t>
            </a:fld>
            <a:endParaRPr lang="en-US" dirty="0"/>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589915"/>
            <a:ext cx="4108915" cy="5257800"/>
          </a:xfrm>
          <a:prstGeom prst="rect">
            <a:avLst/>
          </a:prstGeom>
          <a:ln w="38100">
            <a:solidFill>
              <a:srgbClr val="C00000"/>
            </a:solidFill>
          </a:ln>
          <a:effectLst>
            <a:reflection blurRad="6350" stA="52000" endA="300" endPos="35000" dir="5400000" sy="-100000" algn="bl" rotWithShape="0"/>
          </a:effectLst>
        </p:spPr>
      </p:pic>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178800" y="5410200"/>
            <a:ext cx="1041400" cy="1041400"/>
          </a:xfrm>
          <a:prstGeom prst="rect">
            <a:avLst/>
          </a:prstGeom>
        </p:spPr>
      </p:pic>
    </p:spTree>
    <p:extLst>
      <p:ext uri="{BB962C8B-B14F-4D97-AF65-F5344CB8AC3E}">
        <p14:creationId xmlns:p14="http://schemas.microsoft.com/office/powerpoint/2010/main" val="1440840437"/>
      </p:ext>
    </p:extLst>
  </p:cSld>
  <p:clrMapOvr>
    <a:masterClrMapping/>
  </p:clrMapOvr>
  <p:transition>
    <p:pull dir="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normAutofit/>
          </a:bodyPr>
          <a:lst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stStyle>
          <a:p>
            <a:r>
              <a:rPr lang="en-US" dirty="0"/>
              <a:t>Click to edit Master title style</a:t>
            </a:r>
          </a:p>
        </p:txBody>
      </p:sp>
      <p:sp>
        <p:nvSpPr>
          <p:cNvPr id="3" name="Content Placeholder 2"/>
          <p:cNvSpPr>
            <a:spLocks noGrp="1"/>
          </p:cNvSpPr>
          <p:nvPr>
            <p:ph idx="1"/>
          </p:nvPr>
        </p:nvSpPr>
        <p:spPr>
          <a:xfrm>
            <a:off x="457200" y="1882808"/>
            <a:ext cx="8229600" cy="4572000"/>
          </a:xfrm>
        </p:spPr>
        <p:txBody>
          <a:bodyPr/>
          <a:lstStyle>
            <a:lvl1pPr>
              <a:buClr>
                <a:srgbClr val="FFD875"/>
              </a:buClr>
              <a:buSzPct val="101000"/>
              <a:defRPr>
                <a:solidFill>
                  <a:schemeClr val="tx1"/>
                </a:solidFill>
              </a:defRPr>
            </a:lvl1pPr>
            <a:lvl2pPr>
              <a:buClr>
                <a:srgbClr val="FFD875"/>
              </a:buClr>
              <a:buSzPct val="101000"/>
              <a:defRPr>
                <a:solidFill>
                  <a:schemeClr val="tx1"/>
                </a:solidFill>
              </a:defRPr>
            </a:lvl2pPr>
            <a:lvl3pPr>
              <a:buClr>
                <a:srgbClr val="FFD875"/>
              </a:buClr>
              <a:buSzPct val="101000"/>
              <a:defRPr>
                <a:solidFill>
                  <a:schemeClr val="tx1"/>
                </a:solidFill>
              </a:defRPr>
            </a:lvl3pPr>
            <a:lvl4pPr>
              <a:buClr>
                <a:srgbClr val="FFD875"/>
              </a:buClr>
              <a:buSzPct val="101000"/>
              <a:defRPr>
                <a:solidFill>
                  <a:schemeClr val="tx1"/>
                </a:solidFill>
              </a:defRPr>
            </a:lvl4pPr>
            <a:lvl5pPr>
              <a:buClr>
                <a:srgbClr val="FFD875"/>
              </a:buClr>
              <a:buSzPct val="101000"/>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791075" y="6480175"/>
            <a:ext cx="2133600" cy="301625"/>
          </a:xfrm>
        </p:spPr>
        <p:txBody>
          <a:bodyPr/>
          <a:lstStyle>
            <a:lvl1pPr>
              <a:defRPr/>
            </a:lvl1pPr>
          </a:lstStyle>
          <a:p>
            <a:pPr>
              <a:defRPr/>
            </a:pPr>
            <a:fld id="{DF42D086-5DC0-413A-B272-7DA69D96D17F}" type="datetimeFigureOut">
              <a:rPr lang="en-US" smtClean="0"/>
              <a:pPr>
                <a:defRPr/>
              </a:pPr>
              <a:t>2/22/2018</a:t>
            </a:fld>
            <a:endParaRPr lang="en-US"/>
          </a:p>
        </p:txBody>
      </p:sp>
      <p:sp>
        <p:nvSpPr>
          <p:cNvPr id="5" name="Footer Placeholder 4"/>
          <p:cNvSpPr>
            <a:spLocks noGrp="1"/>
          </p:cNvSpPr>
          <p:nvPr>
            <p:ph type="ftr" sz="quarter" idx="11"/>
          </p:nvPr>
        </p:nvSpPr>
        <p:spPr>
          <a:xfrm>
            <a:off x="457200" y="6481763"/>
            <a:ext cx="4259263" cy="300037"/>
          </a:xfrm>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DB7D8D0-F5AA-4068-A8E0-648E31EA60FF}" type="slidenum">
              <a:rPr lang="en-US" smtClean="0"/>
              <a:pPr>
                <a:defRPr/>
              </a:pPr>
              <a:t>‹#›</a:t>
            </a:fld>
            <a:endParaRPr lang="en-US" dirty="0"/>
          </a:p>
        </p:txBody>
      </p:sp>
    </p:spTree>
    <p:extLst>
      <p:ext uri="{BB962C8B-B14F-4D97-AF65-F5344CB8AC3E}">
        <p14:creationId xmlns:p14="http://schemas.microsoft.com/office/powerpoint/2010/main" val="155652758"/>
      </p:ext>
    </p:extLst>
  </p:cSld>
  <p:clrMapOvr>
    <a:masterClrMapping/>
  </p:clrMapOvr>
  <p:transition>
    <p:pull dir="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stStyle>
          <a:p>
            <a:r>
              <a:rPr lang="en-US" dirty="0"/>
              <a:t>Click to edit Master title style</a:t>
            </a:r>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p:cNvSpPr>
            <a:spLocks noGrp="1"/>
          </p:cNvSpPr>
          <p:nvPr>
            <p:ph type="dt" sz="half" idx="10"/>
          </p:nvPr>
        </p:nvSpPr>
        <p:spPr/>
        <p:txBody>
          <a:bodyPr/>
          <a:lstStyle>
            <a:lvl1pPr>
              <a:defRPr/>
            </a:lvl1pPr>
          </a:lstStyle>
          <a:p>
            <a:pPr>
              <a:defRPr/>
            </a:pPr>
            <a:fld id="{0B993F26-E888-43EB-8A92-1322FEEAEF5E}" type="datetimeFigureOut">
              <a:rPr lang="en-US" smtClean="0"/>
              <a:pPr>
                <a:defRPr/>
              </a:pPr>
              <a:t>2/22/2018</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5BE45B4C-E98B-4FD5-BEC2-5EC35954D6A1}" type="slidenum">
              <a:rPr lang="en-US" smtClean="0"/>
              <a:pPr>
                <a:defRPr/>
              </a:pPr>
              <a:t>‹#›</a:t>
            </a:fld>
            <a:endParaRPr lang="en-US" dirty="0"/>
          </a:p>
        </p:txBody>
      </p:sp>
    </p:spTree>
    <p:extLst>
      <p:ext uri="{BB962C8B-B14F-4D97-AF65-F5344CB8AC3E}">
        <p14:creationId xmlns:p14="http://schemas.microsoft.com/office/powerpoint/2010/main" val="4023859055"/>
      </p:ext>
    </p:extLst>
  </p:cSld>
  <p:clrMapOvr>
    <a:masterClrMapping/>
  </p:clrMapOvr>
  <p:transition>
    <p:pull dir="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lang="en-US"/>
              <a:t>Click to edit Master title style</a:t>
            </a:r>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791075" y="6481763"/>
            <a:ext cx="2130425" cy="301625"/>
          </a:xfrm>
        </p:spPr>
        <p:txBody>
          <a:bodyPr/>
          <a:lstStyle>
            <a:lvl1pPr>
              <a:defRPr/>
            </a:lvl1pPr>
          </a:lstStyle>
          <a:p>
            <a:pPr>
              <a:defRPr/>
            </a:pPr>
            <a:fld id="{CD849EC5-60F3-4C5A-90C8-440F8540E325}" type="datetimeFigureOut">
              <a:rPr lang="en-US" smtClean="0"/>
              <a:pPr>
                <a:defRPr/>
              </a:pPr>
              <a:t>2/22/2018</a:t>
            </a:fld>
            <a:endParaRPr lang="en-US"/>
          </a:p>
        </p:txBody>
      </p:sp>
      <p:sp>
        <p:nvSpPr>
          <p:cNvPr id="8" name="Footer Placeholder 7"/>
          <p:cNvSpPr>
            <a:spLocks noGrp="1"/>
          </p:cNvSpPr>
          <p:nvPr>
            <p:ph type="ftr" sz="quarter" idx="11"/>
          </p:nvPr>
        </p:nvSpPr>
        <p:spPr>
          <a:xfrm>
            <a:off x="457200" y="6481763"/>
            <a:ext cx="4260850" cy="301625"/>
          </a:xfrm>
        </p:spPr>
        <p:txBody>
          <a:bodyPr/>
          <a:lstStyle>
            <a:lvl1pPr>
              <a:defRPr/>
            </a:lvl1pPr>
          </a:lstStyle>
          <a:p>
            <a:pPr>
              <a:defRPr/>
            </a:pPr>
            <a:endParaRPr lang="en-US"/>
          </a:p>
        </p:txBody>
      </p:sp>
      <p:sp>
        <p:nvSpPr>
          <p:cNvPr id="9" name="Slide Number Placeholder 8"/>
          <p:cNvSpPr>
            <a:spLocks noGrp="1"/>
          </p:cNvSpPr>
          <p:nvPr>
            <p:ph type="sldNum" sz="quarter" idx="12"/>
          </p:nvPr>
        </p:nvSpPr>
        <p:spPr>
          <a:xfrm>
            <a:off x="7589838" y="6483350"/>
            <a:ext cx="503237" cy="301625"/>
          </a:xfrm>
        </p:spPr>
        <p:txBody>
          <a:bodyPr/>
          <a:lstStyle>
            <a:lvl1pPr algn="ctr">
              <a:defRPr/>
            </a:lvl1pPr>
          </a:lstStyle>
          <a:p>
            <a:pPr>
              <a:defRPr/>
            </a:pPr>
            <a:fld id="{686C0DCD-5B8F-4D42-AF65-0B5A729FF64F}" type="slidenum">
              <a:rPr lang="en-US" smtClean="0"/>
              <a:pPr>
                <a:defRPr/>
              </a:pPr>
              <a:t>‹#›</a:t>
            </a:fld>
            <a:endParaRPr lang="en-US" dirty="0"/>
          </a:p>
        </p:txBody>
      </p:sp>
    </p:spTree>
    <p:extLst>
      <p:ext uri="{BB962C8B-B14F-4D97-AF65-F5344CB8AC3E}">
        <p14:creationId xmlns:p14="http://schemas.microsoft.com/office/powerpoint/2010/main" val="29718068"/>
      </p:ext>
    </p:extLst>
  </p:cSld>
  <p:clrMapOvr>
    <a:overrideClrMapping bg1="dk1" tx1="lt1" bg2="dk2" tx2="lt2" accent1="accent1" accent2="accent2" accent3="accent3" accent4="accent4" accent5="accent5" accent6="accent6" hlink="hlink" folHlink="folHlink"/>
  </p:clrMapOvr>
  <p:transition>
    <p:pull dir="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stStyle>
          <a:p>
            <a:r>
              <a:rPr lang="en-US" dirty="0"/>
              <a:t>Click to edit Master title style</a:t>
            </a:r>
          </a:p>
        </p:txBody>
      </p:sp>
      <p:sp>
        <p:nvSpPr>
          <p:cNvPr id="3" name="Date Placeholder 13"/>
          <p:cNvSpPr>
            <a:spLocks noGrp="1"/>
          </p:cNvSpPr>
          <p:nvPr>
            <p:ph type="dt" sz="half" idx="10"/>
          </p:nvPr>
        </p:nvSpPr>
        <p:spPr/>
        <p:txBody>
          <a:bodyPr/>
          <a:lstStyle>
            <a:lvl1pPr>
              <a:defRPr/>
            </a:lvl1pPr>
          </a:lstStyle>
          <a:p>
            <a:pPr>
              <a:defRPr/>
            </a:pPr>
            <a:fld id="{35EB01FA-C711-4C95-9DE8-DAA32828A876}" type="datetimeFigureOut">
              <a:rPr lang="en-US" smtClean="0"/>
              <a:pPr>
                <a:defRPr/>
              </a:pPr>
              <a:t>2/22/2018</a:t>
            </a:fld>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22"/>
          <p:cNvSpPr>
            <a:spLocks noGrp="1"/>
          </p:cNvSpPr>
          <p:nvPr>
            <p:ph type="sldNum" sz="quarter" idx="12"/>
          </p:nvPr>
        </p:nvSpPr>
        <p:spPr/>
        <p:txBody>
          <a:bodyPr/>
          <a:lstStyle>
            <a:lvl1pPr>
              <a:defRPr/>
            </a:lvl1pPr>
          </a:lstStyle>
          <a:p>
            <a:pPr>
              <a:defRPr/>
            </a:pPr>
            <a:fld id="{AE227FD5-93E8-49E8-A241-82B098253DA1}" type="slidenum">
              <a:rPr lang="en-US" smtClean="0"/>
              <a:pPr>
                <a:defRPr/>
              </a:pPr>
              <a:t>‹#›</a:t>
            </a:fld>
            <a:endParaRPr lang="en-US" dirty="0"/>
          </a:p>
        </p:txBody>
      </p:sp>
    </p:spTree>
    <p:extLst>
      <p:ext uri="{BB962C8B-B14F-4D97-AF65-F5344CB8AC3E}">
        <p14:creationId xmlns:p14="http://schemas.microsoft.com/office/powerpoint/2010/main" val="785617303"/>
      </p:ext>
    </p:extLst>
  </p:cSld>
  <p:clrMapOvr>
    <a:masterClrMapping/>
  </p:clrMapOvr>
  <p:transition>
    <p:pull dir="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B1B81A3D-8197-497D-9AD6-61FB06B23BBE}" type="datetimeFigureOut">
              <a:rPr lang="en-US" smtClean="0"/>
              <a:pPr>
                <a:defRPr/>
              </a:pPr>
              <a:t>2/22/2018</a:t>
            </a:fld>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22"/>
          <p:cNvSpPr>
            <a:spLocks noGrp="1"/>
          </p:cNvSpPr>
          <p:nvPr>
            <p:ph type="sldNum" sz="quarter" idx="12"/>
          </p:nvPr>
        </p:nvSpPr>
        <p:spPr/>
        <p:txBody>
          <a:bodyPr/>
          <a:lstStyle>
            <a:lvl1pPr>
              <a:defRPr/>
            </a:lvl1pPr>
          </a:lstStyle>
          <a:p>
            <a:pPr>
              <a:defRPr/>
            </a:pPr>
            <a:fld id="{EEE164D8-EF13-4901-8397-9BFC90C653BE}" type="slidenum">
              <a:rPr lang="en-US" smtClean="0"/>
              <a:pPr>
                <a:defRPr/>
              </a:pPr>
              <a:t>‹#›</a:t>
            </a:fld>
            <a:endParaRPr lang="en-US" dirty="0"/>
          </a:p>
        </p:txBody>
      </p:sp>
    </p:spTree>
    <p:extLst>
      <p:ext uri="{BB962C8B-B14F-4D97-AF65-F5344CB8AC3E}">
        <p14:creationId xmlns:p14="http://schemas.microsoft.com/office/powerpoint/2010/main" val="674989175"/>
      </p:ext>
    </p:extLst>
  </p:cSld>
  <p:clrMapOvr>
    <a:masterClrMapping/>
  </p:clrMapOvr>
  <p:transition>
    <p:pull dir="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lang="en-US"/>
              <a:t>Click to edit Master title style</a:t>
            </a:r>
          </a:p>
        </p:txBody>
      </p:sp>
      <p:sp>
        <p:nvSpPr>
          <p:cNvPr id="3" name="Text Placeholder 2"/>
          <p:cNvSpPr>
            <a:spLocks noGrp="1"/>
          </p:cNvSpPr>
          <p:nvPr>
            <p:ph type="body" idx="2"/>
          </p:nvPr>
        </p:nvSpPr>
        <p:spPr>
          <a:xfrm>
            <a:off x="1135856" y="367664"/>
            <a:ext cx="2438400" cy="5943600"/>
          </a:xfrm>
        </p:spPr>
        <p:txBody>
          <a:bodyPr/>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278563" y="6556375"/>
            <a:ext cx="2133600" cy="301625"/>
          </a:xfrm>
        </p:spPr>
        <p:txBody>
          <a:bodyPr/>
          <a:lstStyle>
            <a:lvl1pPr>
              <a:defRPr sz="900"/>
            </a:lvl1pPr>
          </a:lstStyle>
          <a:p>
            <a:pPr>
              <a:defRPr/>
            </a:pPr>
            <a:fld id="{4D559875-246B-42A6-A6E4-5293A891C070}" type="datetimeFigureOut">
              <a:rPr lang="en-US" smtClean="0"/>
              <a:pPr>
                <a:defRPr/>
              </a:pPr>
              <a:t>2/22/2018</a:t>
            </a:fld>
            <a:endParaRPr lang="en-US"/>
          </a:p>
        </p:txBody>
      </p:sp>
      <p:sp>
        <p:nvSpPr>
          <p:cNvPr id="6" name="Footer Placeholder 5"/>
          <p:cNvSpPr>
            <a:spLocks noGrp="1"/>
          </p:cNvSpPr>
          <p:nvPr>
            <p:ph type="ftr" sz="quarter" idx="11"/>
          </p:nvPr>
        </p:nvSpPr>
        <p:spPr>
          <a:xfrm>
            <a:off x="1135063" y="6556375"/>
            <a:ext cx="5143500" cy="301625"/>
          </a:xfrm>
        </p:spPr>
        <p:txBody>
          <a:bodyPr/>
          <a:lstStyle>
            <a:lvl1pPr>
              <a:defRPr sz="900"/>
            </a:lvl1pPr>
          </a:lstStyle>
          <a:p>
            <a:pPr>
              <a:defRPr/>
            </a:pPr>
            <a:endParaRPr lang="en-US"/>
          </a:p>
        </p:txBody>
      </p:sp>
      <p:sp>
        <p:nvSpPr>
          <p:cNvPr id="7" name="Slide Number Placeholder 6"/>
          <p:cNvSpPr>
            <a:spLocks noGrp="1"/>
          </p:cNvSpPr>
          <p:nvPr>
            <p:ph type="sldNum" sz="quarter" idx="12"/>
          </p:nvPr>
        </p:nvSpPr>
        <p:spPr>
          <a:xfrm>
            <a:off x="8410575" y="6556375"/>
            <a:ext cx="503238" cy="301625"/>
          </a:xfrm>
        </p:spPr>
        <p:txBody>
          <a:bodyPr/>
          <a:lstStyle>
            <a:lvl1pPr>
              <a:defRPr sz="900"/>
            </a:lvl1pPr>
          </a:lstStyle>
          <a:p>
            <a:pPr>
              <a:defRPr/>
            </a:pPr>
            <a:fld id="{30D9614A-5128-4A22-B5C7-89CBD6294691}" type="slidenum">
              <a:rPr lang="en-US" smtClean="0"/>
              <a:pPr>
                <a:defRPr/>
              </a:pPr>
              <a:t>‹#›</a:t>
            </a:fld>
            <a:endParaRPr lang="en-US" dirty="0"/>
          </a:p>
        </p:txBody>
      </p:sp>
    </p:spTree>
    <p:extLst>
      <p:ext uri="{BB962C8B-B14F-4D97-AF65-F5344CB8AC3E}">
        <p14:creationId xmlns:p14="http://schemas.microsoft.com/office/powerpoint/2010/main" val="1682382994"/>
      </p:ext>
    </p:extLst>
  </p:cSld>
  <p:clrMapOvr>
    <a:overrideClrMapping bg1="dk1" tx1="lt1" bg2="dk2" tx2="lt2" accent1="accent1" accent2="accent2" accent3="accent3" accent4="accent4" accent5="accent5" accent6="accent6" hlink="hlink" folHlink="folHlink"/>
  </p:clrMapOvr>
  <p:transition>
    <p:pull dir="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D91959D6-3598-4EF8-BC99-CF87696FE8DD}" type="datetimeFigureOut">
              <a:rPr lang="en-US" smtClean="0"/>
              <a:pPr>
                <a:defRPr/>
              </a:pPr>
              <a:t>2/22/2018</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DC01BD98-0DB7-4275-9EDB-BA8B93AFADCE}" type="slidenum">
              <a:rPr lang="en-US" smtClean="0"/>
              <a:pPr>
                <a:defRPr/>
              </a:pPr>
              <a:t>‹#›</a:t>
            </a:fld>
            <a:endParaRPr lang="en-US" dirty="0"/>
          </a:p>
        </p:txBody>
      </p:sp>
    </p:spTree>
    <p:extLst>
      <p:ext uri="{BB962C8B-B14F-4D97-AF65-F5344CB8AC3E}">
        <p14:creationId xmlns:p14="http://schemas.microsoft.com/office/powerpoint/2010/main" val="3779600181"/>
      </p:ext>
    </p:extLst>
  </p:cSld>
  <p:clrMapOvr>
    <a:masterClrMapping/>
  </p:clrMapOvr>
  <p:transition>
    <p:pull dir="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381000"/>
            <a:ext cx="62484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099AA25F-159C-4A55-AF44-BC128586C61D}" type="datetimeFigureOut">
              <a:rPr lang="en-US" smtClean="0"/>
              <a:pPr>
                <a:defRPr/>
              </a:pPr>
              <a:t>2/22/2018</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FD24013E-C11A-4BEC-A3F0-D6755B0D28BB}" type="slidenum">
              <a:rPr lang="en-US" smtClean="0"/>
              <a:pPr>
                <a:defRPr/>
              </a:pPr>
              <a:t>‹#›</a:t>
            </a:fld>
            <a:endParaRPr lang="en-US" dirty="0"/>
          </a:p>
        </p:txBody>
      </p:sp>
    </p:spTree>
    <p:extLst>
      <p:ext uri="{BB962C8B-B14F-4D97-AF65-F5344CB8AC3E}">
        <p14:creationId xmlns:p14="http://schemas.microsoft.com/office/powerpoint/2010/main" val="1729175606"/>
      </p:ext>
    </p:extLst>
  </p:cSld>
  <p:clrMapOvr>
    <a:masterClrMapping/>
  </p:clrMapOvr>
  <p:transition>
    <p:pull dir="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52400" y="533400"/>
            <a:ext cx="8534400" cy="55927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6"/>
          <p:cNvSpPr>
            <a:spLocks noGrp="1" noChangeArrowheads="1"/>
          </p:cNvSpPr>
          <p:nvPr>
            <p:ph type="sldNum" sz="quarter" idx="10"/>
          </p:nvPr>
        </p:nvSpPr>
        <p:spPr>
          <a:ln/>
        </p:spPr>
        <p:txBody>
          <a:bodyPr/>
          <a:lstStyle>
            <a:lvl1pPr>
              <a:defRPr/>
            </a:lvl1pPr>
          </a:lstStyle>
          <a:p>
            <a:pPr>
              <a:defRPr/>
            </a:pPr>
            <a:fld id="{259EE392-64A0-40AC-8BF9-F09732BCB626}" type="slidenum">
              <a:rPr lang="en-US"/>
              <a:pPr>
                <a:defRPr/>
              </a:pPr>
              <a:t>‹#›</a:t>
            </a:fld>
            <a:endParaRPr lang="en-US" dirty="0"/>
          </a:p>
        </p:txBody>
      </p:sp>
    </p:spTree>
    <p:extLst>
      <p:ext uri="{BB962C8B-B14F-4D97-AF65-F5344CB8AC3E}">
        <p14:creationId xmlns:p14="http://schemas.microsoft.com/office/powerpoint/2010/main" val="3916272723"/>
      </p:ext>
    </p:extLst>
  </p:cSld>
  <p:clrMapOvr>
    <a:masterClrMapping/>
  </p:clrMapOvr>
  <p:transition>
    <p:pull dir="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1"/>
            </a:gs>
            <a:gs pos="0">
              <a:schemeClr val="tx1"/>
            </a:gs>
            <a:gs pos="0">
              <a:srgbClr val="A693B5"/>
            </a:gs>
            <a:gs pos="37000">
              <a:srgbClr val="7030A0"/>
            </a:gs>
            <a:gs pos="99000">
              <a:srgbClr val="7030A0"/>
            </a:gs>
          </a:gsLst>
          <a:lin ang="16800000" scaled="0"/>
          <a:tileRect/>
        </a:gradFill>
        <a:effectLst/>
      </p:bgPr>
    </p:bg>
    <p:spTree>
      <p:nvGrpSpPr>
        <p:cNvPr id="1" name=""/>
        <p:cNvGrpSpPr/>
        <p:nvPr/>
      </p:nvGrpSpPr>
      <p:grpSpPr>
        <a:xfrm>
          <a:off x="0" y="0"/>
          <a:ext cx="0" cy="0"/>
          <a:chOff x="0" y="0"/>
          <a:chExt cx="0" cy="0"/>
        </a:xfrm>
      </p:grpSpPr>
      <p:cxnSp>
        <p:nvCxnSpPr>
          <p:cNvPr id="8" name="Straight Connector 7"/>
          <p:cNvCxnSpPr/>
          <p:nvPr/>
        </p:nvCxnSpPr>
        <p:spPr>
          <a:xfrm>
            <a:off x="0" y="6350"/>
            <a:ext cx="9137650" cy="6845300"/>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9063" y="4948238"/>
            <a:ext cx="2673350" cy="1900237"/>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8288"/>
            <a:ext cx="8229600" cy="1398587"/>
          </a:xfrm>
          <a:prstGeom prst="rect">
            <a:avLst/>
          </a:prstGeom>
        </p:spPr>
        <p:txBody>
          <a:bodyPr vert="horz" anchor="t">
            <a:normAutofit/>
          </a:bodyPr>
          <a:lstStyle/>
          <a:p>
            <a:r>
              <a:rPr lang="en-US" dirty="0"/>
              <a:t>Click to edit Master title style</a:t>
            </a:r>
          </a:p>
        </p:txBody>
      </p:sp>
      <p:sp>
        <p:nvSpPr>
          <p:cNvPr id="1030" name="Text Placeholder 12"/>
          <p:cNvSpPr>
            <a:spLocks noGrp="1"/>
          </p:cNvSpPr>
          <p:nvPr>
            <p:ph type="body" idx="1"/>
          </p:nvPr>
        </p:nvSpPr>
        <p:spPr bwMode="auto">
          <a:xfrm>
            <a:off x="457200" y="1882775"/>
            <a:ext cx="82296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Date Placeholder 13"/>
          <p:cNvSpPr>
            <a:spLocks noGrp="1"/>
          </p:cNvSpPr>
          <p:nvPr>
            <p:ph type="dt" sz="half" idx="2"/>
          </p:nvPr>
        </p:nvSpPr>
        <p:spPr>
          <a:xfrm>
            <a:off x="4791075" y="6481763"/>
            <a:ext cx="2133600" cy="301625"/>
          </a:xfrm>
          <a:prstGeom prst="rect">
            <a:avLst/>
          </a:prstGeom>
        </p:spPr>
        <p:txBody>
          <a:bodyPr vert="horz" anchor="b"/>
          <a:lstStyle>
            <a:lvl1pPr algn="l" eaLnBrk="1" fontAlgn="auto" latinLnBrk="0" hangingPunct="1">
              <a:spcBef>
                <a:spcPts val="0"/>
              </a:spcBef>
              <a:spcAft>
                <a:spcPts val="0"/>
              </a:spcAft>
              <a:defRPr kumimoji="0" sz="1000" b="0">
                <a:solidFill>
                  <a:schemeClr val="tx1"/>
                </a:solidFill>
                <a:latin typeface="+mn-lt"/>
                <a:cs typeface="+mn-cs"/>
              </a:defRPr>
            </a:lvl1pPr>
          </a:lstStyle>
          <a:p>
            <a:pPr>
              <a:defRPr/>
            </a:pPr>
            <a:fld id="{78DEA1B4-EA58-4A35-8B46-262886DBC4BA}" type="datetimeFigureOut">
              <a:rPr lang="en-US" smtClean="0"/>
              <a:pPr>
                <a:defRPr/>
              </a:pPr>
              <a:t>2/22/2018</a:t>
            </a:fld>
            <a:endParaRPr lang="en-US"/>
          </a:p>
        </p:txBody>
      </p:sp>
      <p:sp>
        <p:nvSpPr>
          <p:cNvPr id="3" name="Footer Placeholder 2"/>
          <p:cNvSpPr>
            <a:spLocks noGrp="1"/>
          </p:cNvSpPr>
          <p:nvPr>
            <p:ph type="ftr" sz="quarter" idx="3"/>
          </p:nvPr>
        </p:nvSpPr>
        <p:spPr>
          <a:xfrm>
            <a:off x="457200" y="6481763"/>
            <a:ext cx="4259263" cy="301625"/>
          </a:xfrm>
          <a:prstGeom prst="rect">
            <a:avLst/>
          </a:prstGeom>
        </p:spPr>
        <p:txBody>
          <a:bodyPr vert="horz" anchor="b"/>
          <a:lstStyle>
            <a:lvl1pPr algn="r" eaLnBrk="1" fontAlgn="auto" latinLnBrk="0" hangingPunct="1">
              <a:spcBef>
                <a:spcPts val="0"/>
              </a:spcBef>
              <a:spcAft>
                <a:spcPts val="0"/>
              </a:spcAft>
              <a:defRPr kumimoji="0" sz="1000">
                <a:solidFill>
                  <a:schemeClr val="tx1"/>
                </a:solidFill>
                <a:latin typeface="+mn-lt"/>
                <a:cs typeface="+mn-cs"/>
              </a:defRPr>
            </a:lvl1pPr>
          </a:lstStyle>
          <a:p>
            <a:pPr>
              <a:defRPr/>
            </a:pPr>
            <a:endParaRPr lang="en-US"/>
          </a:p>
        </p:txBody>
      </p:sp>
      <p:sp>
        <p:nvSpPr>
          <p:cNvPr id="23" name="Slide Number Placeholder 22"/>
          <p:cNvSpPr>
            <a:spLocks noGrp="1"/>
          </p:cNvSpPr>
          <p:nvPr>
            <p:ph type="sldNum" sz="quarter" idx="4"/>
          </p:nvPr>
        </p:nvSpPr>
        <p:spPr>
          <a:xfrm>
            <a:off x="7589838" y="6481763"/>
            <a:ext cx="503237" cy="301625"/>
          </a:xfrm>
          <a:prstGeom prst="rect">
            <a:avLst/>
          </a:prstGeom>
        </p:spPr>
        <p:txBody>
          <a:bodyPr vert="horz" anchor="b"/>
          <a:lstStyle>
            <a:lvl1pPr algn="ctr" eaLnBrk="1" fontAlgn="auto" latinLnBrk="0" hangingPunct="1">
              <a:spcBef>
                <a:spcPts val="0"/>
              </a:spcBef>
              <a:spcAft>
                <a:spcPts val="0"/>
              </a:spcAft>
              <a:defRPr kumimoji="0" sz="1200">
                <a:solidFill>
                  <a:schemeClr val="tx1"/>
                </a:solidFill>
                <a:latin typeface="+mn-lt"/>
                <a:cs typeface="+mn-cs"/>
              </a:defRPr>
            </a:lvl1pPr>
          </a:lstStyle>
          <a:p>
            <a:pPr>
              <a:defRPr/>
            </a:pPr>
            <a:fld id="{95A93DFA-160E-468B-8067-BDB21CB2F241}" type="slidenum">
              <a:rPr lang="en-US" smtClean="0"/>
              <a:pPr>
                <a:defRPr/>
              </a:pPr>
              <a:t>‹#›</a:t>
            </a:fld>
            <a:endParaRPr lang="en-US" dirty="0"/>
          </a:p>
        </p:txBody>
      </p:sp>
      <p:pic>
        <p:nvPicPr>
          <p:cNvPr id="10" name="Picture 9"/>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178800" y="5410200"/>
            <a:ext cx="1041400" cy="1041400"/>
          </a:xfrm>
          <a:prstGeom prst="rect">
            <a:avLst/>
          </a:prstGeom>
        </p:spPr>
      </p:pic>
      <p:sp>
        <p:nvSpPr>
          <p:cNvPr id="11" name="Footer Placeholder 16"/>
          <p:cNvSpPr txBox="1">
            <a:spLocks/>
          </p:cNvSpPr>
          <p:nvPr userDrawn="1"/>
        </p:nvSpPr>
        <p:spPr>
          <a:xfrm>
            <a:off x="152401" y="6492875"/>
            <a:ext cx="7940674" cy="212725"/>
          </a:xfrm>
          <a:prstGeom prst="rect">
            <a:avLst/>
          </a:prstGeom>
        </p:spPr>
        <p:txBody>
          <a:bodyPr tIns="0" bIns="0"/>
          <a:lstStyle>
            <a:defPPr>
              <a:defRPr lang="en-US"/>
            </a:defPPr>
            <a:lvl1pPr algn="r" rtl="0" fontAlgn="base">
              <a:spcBef>
                <a:spcPct val="0"/>
              </a:spcBef>
              <a:spcAft>
                <a:spcPct val="0"/>
              </a:spcAft>
              <a:defRPr sz="800" i="1" kern="1200">
                <a:solidFill>
                  <a:schemeClr val="tx1"/>
                </a:solidFill>
                <a:latin typeface="Arial" charset="0"/>
                <a:ea typeface="+mn-ea"/>
                <a:cs typeface="Arial" charset="0"/>
              </a:defRPr>
            </a:lvl1pPr>
            <a:lvl2pPr marL="457200" algn="ctr" rtl="0" fontAlgn="base">
              <a:spcBef>
                <a:spcPct val="0"/>
              </a:spcBef>
              <a:spcAft>
                <a:spcPct val="0"/>
              </a:spcAft>
              <a:defRPr sz="3600" kern="1200">
                <a:solidFill>
                  <a:schemeClr val="tx1"/>
                </a:solidFill>
                <a:latin typeface="Arial" charset="0"/>
                <a:ea typeface="+mn-ea"/>
                <a:cs typeface="Arial" charset="0"/>
              </a:defRPr>
            </a:lvl2pPr>
            <a:lvl3pPr marL="914400" algn="ctr" rtl="0" fontAlgn="base">
              <a:spcBef>
                <a:spcPct val="0"/>
              </a:spcBef>
              <a:spcAft>
                <a:spcPct val="0"/>
              </a:spcAft>
              <a:defRPr sz="3600" kern="1200">
                <a:solidFill>
                  <a:schemeClr val="tx1"/>
                </a:solidFill>
                <a:latin typeface="Arial" charset="0"/>
                <a:ea typeface="+mn-ea"/>
                <a:cs typeface="Arial" charset="0"/>
              </a:defRPr>
            </a:lvl3pPr>
            <a:lvl4pPr marL="1371600" algn="ctr" rtl="0" fontAlgn="base">
              <a:spcBef>
                <a:spcPct val="0"/>
              </a:spcBef>
              <a:spcAft>
                <a:spcPct val="0"/>
              </a:spcAft>
              <a:defRPr sz="3600" kern="1200">
                <a:solidFill>
                  <a:schemeClr val="tx1"/>
                </a:solidFill>
                <a:latin typeface="Arial" charset="0"/>
                <a:ea typeface="+mn-ea"/>
                <a:cs typeface="Arial" charset="0"/>
              </a:defRPr>
            </a:lvl4pPr>
            <a:lvl5pPr marL="1828800" algn="ctr" rtl="0" fontAlgn="base">
              <a:spcBef>
                <a:spcPct val="0"/>
              </a:spcBef>
              <a:spcAft>
                <a:spcPct val="0"/>
              </a:spcAft>
              <a:defRPr sz="3600" kern="1200">
                <a:solidFill>
                  <a:schemeClr val="tx1"/>
                </a:solidFill>
                <a:latin typeface="Arial" charset="0"/>
                <a:ea typeface="+mn-ea"/>
                <a:cs typeface="Arial" charset="0"/>
              </a:defRPr>
            </a:lvl5pPr>
            <a:lvl6pPr marL="2286000" algn="l" defTabSz="914400" rtl="0" eaLnBrk="1" latinLnBrk="0" hangingPunct="1">
              <a:defRPr sz="3600" kern="1200">
                <a:solidFill>
                  <a:schemeClr val="tx1"/>
                </a:solidFill>
                <a:latin typeface="Arial" charset="0"/>
                <a:ea typeface="+mn-ea"/>
                <a:cs typeface="Arial" charset="0"/>
              </a:defRPr>
            </a:lvl6pPr>
            <a:lvl7pPr marL="2743200" algn="l" defTabSz="914400" rtl="0" eaLnBrk="1" latinLnBrk="0" hangingPunct="1">
              <a:defRPr sz="3600" kern="1200">
                <a:solidFill>
                  <a:schemeClr val="tx1"/>
                </a:solidFill>
                <a:latin typeface="Arial" charset="0"/>
                <a:ea typeface="+mn-ea"/>
                <a:cs typeface="Arial" charset="0"/>
              </a:defRPr>
            </a:lvl7pPr>
            <a:lvl8pPr marL="3200400" algn="l" defTabSz="914400" rtl="0" eaLnBrk="1" latinLnBrk="0" hangingPunct="1">
              <a:defRPr sz="3600" kern="1200">
                <a:solidFill>
                  <a:schemeClr val="tx1"/>
                </a:solidFill>
                <a:latin typeface="Arial" charset="0"/>
                <a:ea typeface="+mn-ea"/>
                <a:cs typeface="Arial" charset="0"/>
              </a:defRPr>
            </a:lvl8pPr>
            <a:lvl9pPr marL="3657600" algn="l" defTabSz="914400" rtl="0" eaLnBrk="1" latinLnBrk="0" hangingPunct="1">
              <a:defRPr sz="3600" kern="1200">
                <a:solidFill>
                  <a:schemeClr val="tx1"/>
                </a:solidFill>
                <a:latin typeface="Arial" charset="0"/>
                <a:ea typeface="+mn-ea"/>
                <a:cs typeface="Arial" charset="0"/>
              </a:defRPr>
            </a:lvl9pPr>
          </a:lstStyle>
          <a:p>
            <a:pPr>
              <a:defRPr/>
            </a:pPr>
            <a:r>
              <a:rPr lang="en-US"/>
              <a:t>Copyright © 2019 McGraw-Hill Education. All rights reserved. No reproduction or distribution without the prior written consent of McGraw-Hill Education.</a:t>
            </a:r>
            <a:endParaRPr lang="en-US" dirty="0"/>
          </a:p>
        </p:txBody>
      </p:sp>
    </p:spTree>
  </p:cSld>
  <p:clrMap bg1="dk1" tx1="lt1" bg2="dk2" tx2="lt2" accent1="accent1" accent2="accent2" accent3="accent3" accent4="accent4" accent5="accent5" accent6="accent6" hlink="hlink" folHlink="folHlink"/>
  <p:sldLayoutIdLst>
    <p:sldLayoutId id="2147484878" r:id="rId1"/>
    <p:sldLayoutId id="2147484879" r:id="rId2"/>
    <p:sldLayoutId id="2147484881" r:id="rId3"/>
    <p:sldLayoutId id="2147484882" r:id="rId4"/>
    <p:sldLayoutId id="2147484883" r:id="rId5"/>
    <p:sldLayoutId id="2147484884" r:id="rId6"/>
    <p:sldLayoutId id="2147484885" r:id="rId7"/>
    <p:sldLayoutId id="2147484887" r:id="rId8"/>
    <p:sldLayoutId id="2147484888" r:id="rId9"/>
    <p:sldLayoutId id="2147484889" r:id="rId10"/>
  </p:sldLayoutIdLst>
  <p:transition>
    <p:pull dir="ru"/>
  </p:transition>
  <p:txStyles>
    <p:title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vl2pPr marL="484188" indent="-484188" algn="l" rtl="0" eaLnBrk="1" fontAlgn="base" hangingPunct="1">
        <a:spcBef>
          <a:spcPct val="0"/>
        </a:spcBef>
        <a:spcAft>
          <a:spcPct val="0"/>
        </a:spcAft>
        <a:defRPr sz="4200">
          <a:solidFill>
            <a:srgbClr val="FFC453"/>
          </a:solidFill>
          <a:latin typeface="Century Gothic" pitchFamily="34" charset="0"/>
        </a:defRPr>
      </a:lvl2pPr>
      <a:lvl3pPr marL="484188" indent="-484188" algn="l" rtl="0" eaLnBrk="1" fontAlgn="base" hangingPunct="1">
        <a:spcBef>
          <a:spcPct val="0"/>
        </a:spcBef>
        <a:spcAft>
          <a:spcPct val="0"/>
        </a:spcAft>
        <a:defRPr sz="4200">
          <a:solidFill>
            <a:srgbClr val="FFC453"/>
          </a:solidFill>
          <a:latin typeface="Century Gothic" pitchFamily="34" charset="0"/>
        </a:defRPr>
      </a:lvl3pPr>
      <a:lvl4pPr marL="484188" indent="-484188" algn="l" rtl="0" eaLnBrk="1" fontAlgn="base" hangingPunct="1">
        <a:spcBef>
          <a:spcPct val="0"/>
        </a:spcBef>
        <a:spcAft>
          <a:spcPct val="0"/>
        </a:spcAft>
        <a:defRPr sz="4200">
          <a:solidFill>
            <a:srgbClr val="FFC453"/>
          </a:solidFill>
          <a:latin typeface="Century Gothic" pitchFamily="34" charset="0"/>
        </a:defRPr>
      </a:lvl4pPr>
      <a:lvl5pPr marL="484188" indent="-484188" algn="l" rtl="0" eaLnBrk="1" fontAlgn="base" hangingPunct="1">
        <a:spcBef>
          <a:spcPct val="0"/>
        </a:spcBef>
        <a:spcAft>
          <a:spcPct val="0"/>
        </a:spcAft>
        <a:defRPr sz="4200">
          <a:solidFill>
            <a:srgbClr val="FFC453"/>
          </a:solidFill>
          <a:latin typeface="Century Gothic" pitchFamily="34" charset="0"/>
        </a:defRPr>
      </a:lvl5pPr>
      <a:lvl6pPr marL="941388" indent="-484188" algn="l" rtl="0" eaLnBrk="1" fontAlgn="base" hangingPunct="1">
        <a:spcBef>
          <a:spcPct val="0"/>
        </a:spcBef>
        <a:spcAft>
          <a:spcPct val="0"/>
        </a:spcAft>
        <a:defRPr sz="4200">
          <a:solidFill>
            <a:srgbClr val="FFC453"/>
          </a:solidFill>
          <a:latin typeface="Century Gothic" pitchFamily="34" charset="0"/>
        </a:defRPr>
      </a:lvl6pPr>
      <a:lvl7pPr marL="1398588" indent="-484188" algn="l" rtl="0" eaLnBrk="1" fontAlgn="base" hangingPunct="1">
        <a:spcBef>
          <a:spcPct val="0"/>
        </a:spcBef>
        <a:spcAft>
          <a:spcPct val="0"/>
        </a:spcAft>
        <a:defRPr sz="4200">
          <a:solidFill>
            <a:srgbClr val="FFC453"/>
          </a:solidFill>
          <a:latin typeface="Century Gothic" pitchFamily="34" charset="0"/>
        </a:defRPr>
      </a:lvl7pPr>
      <a:lvl8pPr marL="1855788" indent="-484188" algn="l" rtl="0" eaLnBrk="1" fontAlgn="base" hangingPunct="1">
        <a:spcBef>
          <a:spcPct val="0"/>
        </a:spcBef>
        <a:spcAft>
          <a:spcPct val="0"/>
        </a:spcAft>
        <a:defRPr sz="4200">
          <a:solidFill>
            <a:srgbClr val="FFC453"/>
          </a:solidFill>
          <a:latin typeface="Century Gothic" pitchFamily="34" charset="0"/>
        </a:defRPr>
      </a:lvl8pPr>
      <a:lvl9pPr marL="2312988" indent="-484188" algn="l" rtl="0" eaLnBrk="1" fontAlgn="base" hangingPunct="1">
        <a:spcBef>
          <a:spcPct val="0"/>
        </a:spcBef>
        <a:spcAft>
          <a:spcPct val="0"/>
        </a:spcAft>
        <a:defRPr sz="4200">
          <a:solidFill>
            <a:srgbClr val="FFC453"/>
          </a:solidFill>
          <a:latin typeface="Century Gothic" pitchFamily="34" charset="0"/>
        </a:defRPr>
      </a:lvl9pPr>
    </p:titleStyle>
    <p:bodyStyle>
      <a:lvl1pPr marL="579437" indent="-514350" algn="l" rtl="0" eaLnBrk="1" fontAlgn="base" hangingPunct="1">
        <a:spcBef>
          <a:spcPct val="20000"/>
        </a:spcBef>
        <a:spcAft>
          <a:spcPct val="0"/>
        </a:spcAft>
        <a:buClr>
          <a:srgbClr val="C00000"/>
        </a:buClr>
        <a:buSzPct val="80000"/>
        <a:buFont typeface="+mj-lt"/>
        <a:buAutoNum type="arabicPeriod"/>
        <a:defRPr sz="3000" kern="1200">
          <a:solidFill>
            <a:schemeClr val="bg1"/>
          </a:solidFill>
          <a:latin typeface="+mn-lt"/>
          <a:ea typeface="+mn-ea"/>
          <a:cs typeface="+mn-cs"/>
        </a:defRPr>
      </a:lvl1pPr>
      <a:lvl2pPr marL="1050925" indent="-514350" algn="l" rtl="0" eaLnBrk="1" fontAlgn="base" hangingPunct="1">
        <a:spcBef>
          <a:spcPct val="20000"/>
        </a:spcBef>
        <a:spcAft>
          <a:spcPct val="0"/>
        </a:spcAft>
        <a:buClr>
          <a:srgbClr val="C00000"/>
        </a:buClr>
        <a:buSzPct val="95000"/>
        <a:buFont typeface="+mj-lt"/>
        <a:buAutoNum type="arabicPeriod"/>
        <a:defRPr sz="2600" kern="1200">
          <a:solidFill>
            <a:schemeClr val="bg1"/>
          </a:solidFill>
          <a:latin typeface="+mn-lt"/>
          <a:ea typeface="+mn-ea"/>
          <a:cs typeface="+mn-cs"/>
        </a:defRPr>
      </a:lvl2pPr>
      <a:lvl3pPr marL="1333500" indent="-457200" algn="l" rtl="0" eaLnBrk="1" fontAlgn="base" hangingPunct="1">
        <a:spcBef>
          <a:spcPct val="20000"/>
        </a:spcBef>
        <a:spcAft>
          <a:spcPct val="0"/>
        </a:spcAft>
        <a:buClr>
          <a:srgbClr val="C00000"/>
        </a:buClr>
        <a:buFont typeface="+mj-lt"/>
        <a:buAutoNum type="arabicPeriod"/>
        <a:defRPr sz="2400" kern="1200">
          <a:solidFill>
            <a:schemeClr val="bg1"/>
          </a:solidFill>
          <a:latin typeface="+mn-lt"/>
          <a:ea typeface="+mn-ea"/>
          <a:cs typeface="+mn-cs"/>
        </a:defRPr>
      </a:lvl3pPr>
      <a:lvl4pPr marL="1619250" indent="-457200" algn="l" rtl="0" eaLnBrk="1" fontAlgn="base" hangingPunct="1">
        <a:spcBef>
          <a:spcPct val="20000"/>
        </a:spcBef>
        <a:spcAft>
          <a:spcPct val="0"/>
        </a:spcAft>
        <a:buClr>
          <a:srgbClr val="C00000"/>
        </a:buClr>
        <a:buFont typeface="+mj-lt"/>
        <a:buAutoNum type="arabicPeriod"/>
        <a:defRPr sz="2000" kern="1200">
          <a:solidFill>
            <a:schemeClr val="bg1"/>
          </a:solidFill>
          <a:latin typeface="+mn-lt"/>
          <a:ea typeface="+mn-ea"/>
          <a:cs typeface="+mn-cs"/>
        </a:defRPr>
      </a:lvl4pPr>
      <a:lvl5pPr marL="1847850" indent="-457200" algn="l" rtl="0" eaLnBrk="1" fontAlgn="base" hangingPunct="1">
        <a:spcBef>
          <a:spcPct val="20000"/>
        </a:spcBef>
        <a:spcAft>
          <a:spcPct val="0"/>
        </a:spcAft>
        <a:buClr>
          <a:srgbClr val="C00000"/>
        </a:buClr>
        <a:buFont typeface="+mj-lt"/>
        <a:buAutoNum type="arabicPeriod"/>
        <a:defRPr sz="1900" kern="1200">
          <a:solidFill>
            <a:schemeClr val="bg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tags" Target="../tags/tag4.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5.xml"/><Relationship Id="rId1" Type="http://schemas.openxmlformats.org/officeDocument/2006/relationships/tags" Target="../tags/tag5.xml"/><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notesSlide" Target="../notesSlides/notesSlide6.xml"/><Relationship Id="rId7" Type="http://schemas.microsoft.com/office/2007/relationships/hdphoto" Target="../media/hdphoto2.wdp"/><Relationship Id="rId2" Type="http://schemas.openxmlformats.org/officeDocument/2006/relationships/slideLayout" Target="../slideLayouts/slideLayout5.xml"/><Relationship Id="rId1" Type="http://schemas.openxmlformats.org/officeDocument/2006/relationships/tags" Target="../tags/tag6.xml"/><Relationship Id="rId6" Type="http://schemas.openxmlformats.org/officeDocument/2006/relationships/image" Target="../media/image7.png"/><Relationship Id="rId11" Type="http://schemas.microsoft.com/office/2007/relationships/hdphoto" Target="../media/hdphoto4.wdp"/><Relationship Id="rId5" Type="http://schemas.microsoft.com/office/2007/relationships/hdphoto" Target="../media/hdphoto1.wdp"/><Relationship Id="rId10" Type="http://schemas.openxmlformats.org/officeDocument/2006/relationships/image" Target="../media/image9.png"/><Relationship Id="rId4" Type="http://schemas.openxmlformats.org/officeDocument/2006/relationships/image" Target="../media/image6.png"/><Relationship Id="rId9" Type="http://schemas.microsoft.com/office/2007/relationships/hdphoto" Target="../media/hdphoto3.wdp"/></Relationships>
</file>

<file path=ppt/slides/_rels/slide7.xml.rels><?xml version="1.0" encoding="UTF-8" standalone="yes"?>
<Relationships xmlns="http://schemas.openxmlformats.org/package/2006/relationships"><Relationship Id="rId3" Type="http://schemas.openxmlformats.org/officeDocument/2006/relationships/hyperlink" Target="http://www.viddler.com/embed/9858c702/?f=1&amp;autoplay=0&amp;player=simple&amp;&amp;disablebranding=0"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tags" Target="../tags/tag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5.xml"/><Relationship Id="rId1" Type="http://schemas.openxmlformats.org/officeDocument/2006/relationships/tags" Target="../tags/tag8.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tags" Target="../tags/tag9.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0.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tags" Target="../tags/tag1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tags" Target="../tags/tag1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xml"/><Relationship Id="rId1" Type="http://schemas.openxmlformats.org/officeDocument/2006/relationships/tags" Target="../tags/tag1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5.xml"/><Relationship Id="rId1" Type="http://schemas.openxmlformats.org/officeDocument/2006/relationships/tags" Target="../tags/tag14.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5.xml"/><Relationship Id="rId1" Type="http://schemas.openxmlformats.org/officeDocument/2006/relationships/tags" Target="../tags/tag15.xml"/></Relationships>
</file>

<file path=ppt/slides/_rels/slide17.xml.rels><?xml version="1.0" encoding="UTF-8" standalone="yes"?>
<Relationships xmlns="http://schemas.openxmlformats.org/package/2006/relationships"><Relationship Id="rId3" Type="http://schemas.openxmlformats.org/officeDocument/2006/relationships/hyperlink" Target="http://www.viddler.com/embed/362b231e/?f=1&amp;autoplay=0&amp;player=simple&amp;&amp;disablebranding=0" TargetMode="External"/><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5.xml"/><Relationship Id="rId1" Type="http://schemas.openxmlformats.org/officeDocument/2006/relationships/tags" Target="../tags/tag16.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5.xml"/><Relationship Id="rId1" Type="http://schemas.openxmlformats.org/officeDocument/2006/relationships/tags" Target="../tags/tag17.xml"/><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21.xml.rels><?xml version="1.0" encoding="UTF-8" standalone="yes"?>
<Relationships xmlns="http://schemas.openxmlformats.org/package/2006/relationships"><Relationship Id="rId3" Type="http://schemas.openxmlformats.org/officeDocument/2006/relationships/hyperlink" Target="http://www.viddler.com/embed/75a953da/?f=1&amp;autoplay=0&amp;player=simple&amp;&amp;disablebranding=0" TargetMode="External"/><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5.xml"/><Relationship Id="rId1" Type="http://schemas.openxmlformats.org/officeDocument/2006/relationships/tags" Target="../tags/tag19.xml"/><Relationship Id="rId4" Type="http://schemas.openxmlformats.org/officeDocument/2006/relationships/image" Target="../media/image12.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5.xml"/><Relationship Id="rId1" Type="http://schemas.openxmlformats.org/officeDocument/2006/relationships/tags" Target="../tags/tag20.xml"/><Relationship Id="rId4" Type="http://schemas.openxmlformats.org/officeDocument/2006/relationships/image" Target="../media/image13.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5.xml"/><Relationship Id="rId1" Type="http://schemas.openxmlformats.org/officeDocument/2006/relationships/tags" Target="../tags/tag21.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5.xml"/><Relationship Id="rId1" Type="http://schemas.openxmlformats.org/officeDocument/2006/relationships/tags" Target="../tags/tag22.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5.xml"/><Relationship Id="rId1" Type="http://schemas.openxmlformats.org/officeDocument/2006/relationships/tags" Target="../tags/tag23.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5.xml"/><Relationship Id="rId1" Type="http://schemas.openxmlformats.org/officeDocument/2006/relationships/tags" Target="../tags/tag24.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3.xml"/><Relationship Id="rId1" Type="http://schemas.openxmlformats.org/officeDocument/2006/relationships/tags" Target="../tags/tag26.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3.xml"/><Relationship Id="rId1" Type="http://schemas.openxmlformats.org/officeDocument/2006/relationships/tags" Target="../tags/tag27.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3.xml"/><Relationship Id="rId1" Type="http://schemas.openxmlformats.org/officeDocument/2006/relationships/tags" Target="../tags/tag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5486400" y="776288"/>
            <a:ext cx="3505200" cy="1470025"/>
          </a:xfrm>
        </p:spPr>
        <p:txBody>
          <a:bodyPr>
            <a:normAutofit/>
          </a:bodyPr>
          <a:lstStyle/>
          <a:p>
            <a:r>
              <a:rPr lang="en-US" dirty="0"/>
              <a:t>Chapter 12</a:t>
            </a:r>
          </a:p>
        </p:txBody>
      </p:sp>
      <p:sp>
        <p:nvSpPr>
          <p:cNvPr id="6" name="Subtitle 5"/>
          <p:cNvSpPr>
            <a:spLocks noGrp="1"/>
          </p:cNvSpPr>
          <p:nvPr>
            <p:ph type="subTitle" idx="1"/>
          </p:nvPr>
        </p:nvSpPr>
        <p:spPr>
          <a:xfrm>
            <a:off x="5486400" y="2250280"/>
            <a:ext cx="3117056" cy="3007520"/>
          </a:xfrm>
        </p:spPr>
        <p:txBody>
          <a:bodyPr>
            <a:normAutofit/>
          </a:bodyPr>
          <a:lstStyle/>
          <a:p>
            <a:r>
              <a:rPr lang="en-US" dirty="0"/>
              <a:t>Retailers, Wholesalers and Their Strategy Planning</a:t>
            </a:r>
          </a:p>
        </p:txBody>
      </p:sp>
    </p:spTree>
    <p:custDataLst>
      <p:tags r:id="rId1"/>
    </p:custDataLst>
    <p:extLst>
      <p:ext uri="{BB962C8B-B14F-4D97-AF65-F5344CB8AC3E}">
        <p14:creationId xmlns:p14="http://schemas.microsoft.com/office/powerpoint/2010/main" val="1109881664"/>
      </p:ext>
    </p:extLst>
  </p:cSld>
  <p:clrMapOvr>
    <a:masterClrMapping/>
  </p:clrMapOvr>
  <p:transition>
    <p:pull dir="ru"/>
  </p:transition>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normAutofit fontScale="90000"/>
          </a:bodyPr>
          <a:lstStyle/>
          <a:p>
            <a:r>
              <a:rPr lang="en-US" dirty="0"/>
              <a:t>At the end of this presentation, you should be able to:</a:t>
            </a:r>
          </a:p>
        </p:txBody>
      </p:sp>
      <p:sp>
        <p:nvSpPr>
          <p:cNvPr id="59395" name="Rectangle 3"/>
          <p:cNvSpPr>
            <a:spLocks noGrp="1" noChangeArrowheads="1"/>
          </p:cNvSpPr>
          <p:nvPr>
            <p:ph idx="1"/>
          </p:nvPr>
        </p:nvSpPr>
        <p:spPr>
          <a:xfrm>
            <a:off x="457200" y="1752600"/>
            <a:ext cx="8229600" cy="4572000"/>
          </a:xfrm>
        </p:spPr>
        <p:txBody>
          <a:bodyPr>
            <a:normAutofit lnSpcReduction="10000"/>
          </a:bodyPr>
          <a:lstStyle/>
          <a:p>
            <a:pPr marL="514350"/>
            <a:r>
              <a:rPr lang="en-US" sz="2400" dirty="0"/>
              <a:t>understand the nature and basic structure of retailing.</a:t>
            </a:r>
          </a:p>
          <a:p>
            <a:pPr marL="514350"/>
            <a:r>
              <a:rPr lang="en-US" sz="2400" dirty="0"/>
              <a:t>understand how retailers plan their marketing strategies. </a:t>
            </a:r>
          </a:p>
          <a:p>
            <a:pPr marL="514350" indent="-514350">
              <a:buFont typeface="+mj-lt"/>
              <a:buAutoNum type="arabicPeriod"/>
            </a:pPr>
            <a:r>
              <a:rPr lang="en-US" sz="2400" dirty="0"/>
              <a:t>know about the many kinds of retailers that work with producers and wholesalers as members of channel systems.</a:t>
            </a:r>
          </a:p>
          <a:p>
            <a:pPr marL="514350"/>
            <a:r>
              <a:rPr lang="en-US" sz="2400" dirty="0"/>
              <a:t>understand what is different about retailing on the Internet.</a:t>
            </a:r>
          </a:p>
          <a:p>
            <a:pPr marL="514350"/>
            <a:r>
              <a:rPr lang="en-US" sz="2400" dirty="0"/>
              <a:t>understand how and why retailers evolve, including the roles of technology, scrambled merchandising, and the “wheel of retailing.”</a:t>
            </a:r>
          </a:p>
        </p:txBody>
      </p:sp>
    </p:spTree>
    <p:custDataLst>
      <p:tags r:id="rId1"/>
    </p:custDataLst>
    <p:extLst>
      <p:ext uri="{BB962C8B-B14F-4D97-AF65-F5344CB8AC3E}">
        <p14:creationId xmlns:p14="http://schemas.microsoft.com/office/powerpoint/2010/main" val="393455123"/>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59395">
                                            <p:txEl>
                                              <p:pRg st="0" end="0"/>
                                            </p:txEl>
                                          </p:spTgt>
                                        </p:tgtEl>
                                        <p:attrNameLst>
                                          <p:attrName>style.visibility</p:attrName>
                                        </p:attrNameLst>
                                      </p:cBhvr>
                                      <p:to>
                                        <p:strVal val="visible"/>
                                      </p:to>
                                    </p:set>
                                    <p:animEffect transition="in" filter="wipe(up)">
                                      <p:cBhvr>
                                        <p:cTn id="7" dur="500"/>
                                        <p:tgtEl>
                                          <p:spTgt spid="59395">
                                            <p:txEl>
                                              <p:pRg st="0" end="0"/>
                                            </p:txEl>
                                          </p:spTgt>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59395">
                                            <p:txEl>
                                              <p:pRg st="1" end="1"/>
                                            </p:txEl>
                                          </p:spTgt>
                                        </p:tgtEl>
                                        <p:attrNameLst>
                                          <p:attrName>style.visibility</p:attrName>
                                        </p:attrNameLst>
                                      </p:cBhvr>
                                      <p:to>
                                        <p:strVal val="visible"/>
                                      </p:to>
                                    </p:set>
                                    <p:animEffect transition="in" filter="wipe(up)">
                                      <p:cBhvr>
                                        <p:cTn id="11" dur="500"/>
                                        <p:tgtEl>
                                          <p:spTgt spid="59395">
                                            <p:txEl>
                                              <p:pRg st="1" end="1"/>
                                            </p:txEl>
                                          </p:spTgt>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59395">
                                            <p:txEl>
                                              <p:pRg st="2" end="2"/>
                                            </p:txEl>
                                          </p:spTgt>
                                        </p:tgtEl>
                                        <p:attrNameLst>
                                          <p:attrName>style.visibility</p:attrName>
                                        </p:attrNameLst>
                                      </p:cBhvr>
                                      <p:to>
                                        <p:strVal val="visible"/>
                                      </p:to>
                                    </p:set>
                                    <p:animEffect transition="in" filter="wipe(up)">
                                      <p:cBhvr>
                                        <p:cTn id="15" dur="500"/>
                                        <p:tgtEl>
                                          <p:spTgt spid="59395">
                                            <p:txEl>
                                              <p:pRg st="2" end="2"/>
                                            </p:txEl>
                                          </p:spTgt>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59395">
                                            <p:txEl>
                                              <p:pRg st="3" end="3"/>
                                            </p:txEl>
                                          </p:spTgt>
                                        </p:tgtEl>
                                        <p:attrNameLst>
                                          <p:attrName>style.visibility</p:attrName>
                                        </p:attrNameLst>
                                      </p:cBhvr>
                                      <p:to>
                                        <p:strVal val="visible"/>
                                      </p:to>
                                    </p:set>
                                    <p:animEffect transition="in" filter="wipe(up)">
                                      <p:cBhvr>
                                        <p:cTn id="19" dur="500"/>
                                        <p:tgtEl>
                                          <p:spTgt spid="59395">
                                            <p:txEl>
                                              <p:pRg st="3" end="3"/>
                                            </p:txEl>
                                          </p:spTgt>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59395">
                                            <p:txEl>
                                              <p:pRg st="4" end="4"/>
                                            </p:txEl>
                                          </p:spTgt>
                                        </p:tgtEl>
                                        <p:attrNameLst>
                                          <p:attrName>style.visibility</p:attrName>
                                        </p:attrNameLst>
                                      </p:cBhvr>
                                      <p:to>
                                        <p:strVal val="visible"/>
                                      </p:to>
                                    </p:set>
                                    <p:animEffect transition="in" filter="wipe(up)">
                                      <p:cBhvr>
                                        <p:cTn id="23" dur="500"/>
                                        <p:tgtEl>
                                          <p:spTgt spid="5939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normAutofit fontScale="90000"/>
          </a:bodyPr>
          <a:lstStyle/>
          <a:p>
            <a:r>
              <a:rPr lang="en-US" dirty="0"/>
              <a:t>At the end of this presentation, you should be able to:</a:t>
            </a:r>
          </a:p>
        </p:txBody>
      </p:sp>
      <p:sp>
        <p:nvSpPr>
          <p:cNvPr id="59395" name="Rectangle 3"/>
          <p:cNvSpPr>
            <a:spLocks noGrp="1" noChangeArrowheads="1"/>
          </p:cNvSpPr>
          <p:nvPr>
            <p:ph idx="1"/>
          </p:nvPr>
        </p:nvSpPr>
        <p:spPr/>
        <p:txBody>
          <a:bodyPr>
            <a:normAutofit/>
          </a:bodyPr>
          <a:lstStyle/>
          <a:p>
            <a:pPr marL="514350" indent="-514350">
              <a:buFont typeface="+mj-lt"/>
              <a:buAutoNum type="arabicPeriod" startAt="6"/>
            </a:pPr>
            <a:r>
              <a:rPr lang="en-US" dirty="0"/>
              <a:t>understand some of the differences in retailing in different nations. </a:t>
            </a:r>
          </a:p>
          <a:p>
            <a:pPr marL="514350" indent="-514350">
              <a:buFont typeface="+mj-lt"/>
              <a:buAutoNum type="arabicPeriod" startAt="6"/>
            </a:pPr>
            <a:r>
              <a:rPr lang="en-US" dirty="0"/>
              <a:t>know what progressive wholesalers are doing to modernize their operations and marketing strategies.</a:t>
            </a:r>
          </a:p>
          <a:p>
            <a:pPr marL="514350" indent="-514350">
              <a:buFont typeface="+mj-lt"/>
              <a:buAutoNum type="arabicPeriod" startAt="6"/>
            </a:pPr>
            <a:r>
              <a:rPr lang="en-US" dirty="0"/>
              <a:t>know the various kinds of merchant and agent wholesalers and the strategies they use.</a:t>
            </a:r>
          </a:p>
          <a:p>
            <a:pPr marL="514350" indent="-514350">
              <a:buFont typeface="+mj-lt"/>
              <a:buAutoNum type="arabicPeriod" startAt="6"/>
            </a:pPr>
            <a:r>
              <a:rPr lang="en-US" dirty="0"/>
              <a:t>understand important new terms</a:t>
            </a:r>
          </a:p>
        </p:txBody>
      </p:sp>
    </p:spTree>
    <p:custDataLst>
      <p:tags r:id="rId1"/>
    </p:custDataLst>
    <p:extLst>
      <p:ext uri="{BB962C8B-B14F-4D97-AF65-F5344CB8AC3E}">
        <p14:creationId xmlns:p14="http://schemas.microsoft.com/office/powerpoint/2010/main" val="1316444875"/>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59395">
                                            <p:txEl>
                                              <p:pRg st="0" end="0"/>
                                            </p:txEl>
                                          </p:spTgt>
                                        </p:tgtEl>
                                        <p:attrNameLst>
                                          <p:attrName>style.visibility</p:attrName>
                                        </p:attrNameLst>
                                      </p:cBhvr>
                                      <p:to>
                                        <p:strVal val="visible"/>
                                      </p:to>
                                    </p:set>
                                    <p:animEffect transition="in" filter="wipe(up)">
                                      <p:cBhvr>
                                        <p:cTn id="7" dur="500"/>
                                        <p:tgtEl>
                                          <p:spTgt spid="59395">
                                            <p:txEl>
                                              <p:pRg st="0" end="0"/>
                                            </p:txEl>
                                          </p:spTgt>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59395">
                                            <p:txEl>
                                              <p:pRg st="1" end="1"/>
                                            </p:txEl>
                                          </p:spTgt>
                                        </p:tgtEl>
                                        <p:attrNameLst>
                                          <p:attrName>style.visibility</p:attrName>
                                        </p:attrNameLst>
                                      </p:cBhvr>
                                      <p:to>
                                        <p:strVal val="visible"/>
                                      </p:to>
                                    </p:set>
                                    <p:animEffect transition="in" filter="wipe(up)">
                                      <p:cBhvr>
                                        <p:cTn id="11" dur="500"/>
                                        <p:tgtEl>
                                          <p:spTgt spid="59395">
                                            <p:txEl>
                                              <p:pRg st="1" end="1"/>
                                            </p:txEl>
                                          </p:spTgt>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59395">
                                            <p:txEl>
                                              <p:pRg st="2" end="2"/>
                                            </p:txEl>
                                          </p:spTgt>
                                        </p:tgtEl>
                                        <p:attrNameLst>
                                          <p:attrName>style.visibility</p:attrName>
                                        </p:attrNameLst>
                                      </p:cBhvr>
                                      <p:to>
                                        <p:strVal val="visible"/>
                                      </p:to>
                                    </p:set>
                                    <p:animEffect transition="in" filter="wipe(up)">
                                      <p:cBhvr>
                                        <p:cTn id="15" dur="500"/>
                                        <p:tgtEl>
                                          <p:spTgt spid="59395">
                                            <p:txEl>
                                              <p:pRg st="2" end="2"/>
                                            </p:txEl>
                                          </p:spTgt>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59395">
                                            <p:txEl>
                                              <p:pRg st="3" end="3"/>
                                            </p:txEl>
                                          </p:spTgt>
                                        </p:tgtEl>
                                        <p:attrNameLst>
                                          <p:attrName>style.visibility</p:attrName>
                                        </p:attrNameLst>
                                      </p:cBhvr>
                                      <p:to>
                                        <p:strVal val="visible"/>
                                      </p:to>
                                    </p:set>
                                    <p:animEffect transition="in" filter="wipe(up)">
                                      <p:cBhvr>
                                        <p:cTn id="19" dur="500"/>
                                        <p:tgtEl>
                                          <p:spTgt spid="5939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5" name="Picture 24" descr="12.1.PNG"/>
          <p:cNvPicPr>
            <a:picLocks noChangeAspect="1"/>
          </p:cNvPicPr>
          <p:nvPr/>
        </p:nvPicPr>
        <p:blipFill rotWithShape="1">
          <a:blip r:embed="rId4">
            <a:extLst>
              <a:ext uri="{28A0092B-C50C-407E-A947-70E740481C1C}">
                <a14:useLocalDpi xmlns:a14="http://schemas.microsoft.com/office/drawing/2010/main" val="0"/>
              </a:ext>
            </a:extLst>
          </a:blip>
          <a:srcRect l="4436" t="6033" r="1936" b="2047"/>
          <a:stretch/>
        </p:blipFill>
        <p:spPr bwMode="auto">
          <a:xfrm>
            <a:off x="6934200" y="1542030"/>
            <a:ext cx="1262003" cy="1268525"/>
          </a:xfrm>
          <a:prstGeom prst="ellipse">
            <a:avLst/>
          </a:prstGeom>
          <a:ln w="63500" cap="rnd">
            <a:solidFill>
              <a:schemeClr val="tx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cxnSp>
        <p:nvCxnSpPr>
          <p:cNvPr id="35" name="Straight Connector 34"/>
          <p:cNvCxnSpPr>
            <a:cxnSpLocks noChangeShapeType="1"/>
          </p:cNvCxnSpPr>
          <p:nvPr/>
        </p:nvCxnSpPr>
        <p:spPr bwMode="auto">
          <a:xfrm rot="5400000">
            <a:off x="7467600" y="4557712"/>
            <a:ext cx="304800" cy="0"/>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sp>
        <p:nvSpPr>
          <p:cNvPr id="30" name="Line 10"/>
          <p:cNvSpPr>
            <a:spLocks noChangeShapeType="1"/>
          </p:cNvSpPr>
          <p:nvPr/>
        </p:nvSpPr>
        <p:spPr bwMode="auto">
          <a:xfrm flipH="1" flipV="1">
            <a:off x="8153400" y="2038350"/>
            <a:ext cx="6096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0484" name="Rectangle 2"/>
          <p:cNvSpPr>
            <a:spLocks noGrp="1" noChangeArrowheads="1"/>
          </p:cNvSpPr>
          <p:nvPr>
            <p:ph type="title"/>
          </p:nvPr>
        </p:nvSpPr>
        <p:spPr>
          <a:xfrm>
            <a:off x="457200" y="76200"/>
            <a:ext cx="8686800" cy="1398587"/>
          </a:xfrm>
        </p:spPr>
        <p:txBody>
          <a:bodyPr>
            <a:noAutofit/>
          </a:bodyPr>
          <a:lstStyle/>
          <a:p>
            <a:r>
              <a:rPr lang="en-US" altLang="en-US" sz="3600" dirty="0"/>
              <a:t>Marketing Strategy Planning for Retailers and Wholesalers (Exhibit 12-1)</a:t>
            </a:r>
            <a:endParaRPr lang="en-US" sz="3600" dirty="0"/>
          </a:p>
        </p:txBody>
      </p:sp>
      <p:sp>
        <p:nvSpPr>
          <p:cNvPr id="5" name="Line 6"/>
          <p:cNvSpPr>
            <a:spLocks noChangeShapeType="1"/>
          </p:cNvSpPr>
          <p:nvPr/>
        </p:nvSpPr>
        <p:spPr bwMode="auto">
          <a:xfrm rot="120000" flipH="1">
            <a:off x="7786688" y="2863850"/>
            <a:ext cx="990600" cy="34925"/>
          </a:xfrm>
          <a:prstGeom prst="line">
            <a:avLst/>
          </a:prstGeom>
          <a:noFill/>
          <a:ln w="4445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grpSp>
        <p:nvGrpSpPr>
          <p:cNvPr id="2" name="Group 7"/>
          <p:cNvGrpSpPr>
            <a:grpSpLocks/>
          </p:cNvGrpSpPr>
          <p:nvPr/>
        </p:nvGrpSpPr>
        <p:grpSpPr bwMode="auto">
          <a:xfrm>
            <a:off x="6376988" y="2906712"/>
            <a:ext cx="2573337" cy="1528763"/>
            <a:chOff x="4017" y="1648"/>
            <a:chExt cx="1621" cy="963"/>
          </a:xfrm>
          <a:solidFill>
            <a:srgbClr val="532299"/>
          </a:solidFill>
        </p:grpSpPr>
        <p:sp>
          <p:nvSpPr>
            <p:cNvPr id="9" name="AutoShape 8"/>
            <p:cNvSpPr>
              <a:spLocks noChangeArrowheads="1"/>
            </p:cNvSpPr>
            <p:nvPr/>
          </p:nvSpPr>
          <p:spPr bwMode="auto">
            <a:xfrm>
              <a:off x="4017" y="1861"/>
              <a:ext cx="1621" cy="750"/>
            </a:xfrm>
            <a:prstGeom prst="roundRect">
              <a:avLst>
                <a:gd name="adj" fmla="val 16667"/>
              </a:avLst>
            </a:prstGeom>
            <a:grpFill/>
            <a:ln w="38100">
              <a:solidFill>
                <a:schemeClr val="tx1"/>
              </a:solidFill>
              <a:round/>
              <a:headEnd/>
              <a:tailEnd/>
            </a:ln>
            <a:effectLst/>
          </p:spPr>
          <p:txBody>
            <a:bodyPr anchor="ctr"/>
            <a:lstStyle/>
            <a:p>
              <a:pPr>
                <a:defRPr/>
              </a:pPr>
              <a:r>
                <a:rPr lang="en-US" sz="1800" b="1" dirty="0"/>
                <a:t>CH 12:  Retailers, Wholesalers &amp; Their Strategy Planning</a:t>
              </a:r>
              <a:r>
                <a:rPr lang="en-US" sz="1800" b="1" dirty="0">
                  <a:effectLst>
                    <a:outerShdw blurRad="38100" dist="38100" dir="2700000" algn="tl">
                      <a:srgbClr val="000000"/>
                    </a:outerShdw>
                  </a:effectLst>
                </a:rPr>
                <a:t> </a:t>
              </a:r>
            </a:p>
          </p:txBody>
        </p:sp>
        <p:sp>
          <p:nvSpPr>
            <p:cNvPr id="20506" name="Line 9"/>
            <p:cNvSpPr>
              <a:spLocks noChangeShapeType="1"/>
            </p:cNvSpPr>
            <p:nvPr/>
          </p:nvSpPr>
          <p:spPr bwMode="auto">
            <a:xfrm rot="-5400000" flipH="1" flipV="1">
              <a:off x="4794" y="1746"/>
              <a:ext cx="197" cy="1"/>
            </a:xfrm>
            <a:prstGeom prst="line">
              <a:avLst/>
            </a:prstGeom>
            <a:grpFill/>
            <a:ln w="38100">
              <a:solidFill>
                <a:schemeClr val="tx1"/>
              </a:solidFill>
              <a:round/>
              <a:headEnd/>
              <a:tailEnd type="triangle" w="med" len="med"/>
            </a:ln>
            <a:extLst/>
          </p:spPr>
          <p:txBody>
            <a:bodyPr/>
            <a:lstStyle/>
            <a:p>
              <a:endParaRPr lang="en-US" dirty="0"/>
            </a:p>
          </p:txBody>
        </p:sp>
      </p:grpSp>
      <p:sp>
        <p:nvSpPr>
          <p:cNvPr id="11" name="Line 10"/>
          <p:cNvSpPr>
            <a:spLocks noChangeShapeType="1"/>
          </p:cNvSpPr>
          <p:nvPr/>
        </p:nvSpPr>
        <p:spPr bwMode="auto">
          <a:xfrm flipV="1">
            <a:off x="8756650" y="2019300"/>
            <a:ext cx="6350" cy="863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grpSp>
        <p:nvGrpSpPr>
          <p:cNvPr id="3" name="Group 14"/>
          <p:cNvGrpSpPr>
            <a:grpSpLocks/>
          </p:cNvGrpSpPr>
          <p:nvPr/>
        </p:nvGrpSpPr>
        <p:grpSpPr bwMode="auto">
          <a:xfrm>
            <a:off x="415925" y="2852737"/>
            <a:ext cx="2311400" cy="1516063"/>
            <a:chOff x="262" y="1642"/>
            <a:chExt cx="1456" cy="955"/>
          </a:xfrm>
          <a:solidFill>
            <a:srgbClr val="532299"/>
          </a:solidFill>
        </p:grpSpPr>
        <p:sp>
          <p:nvSpPr>
            <p:cNvPr id="20503" name="AutoShape 15"/>
            <p:cNvSpPr>
              <a:spLocks noChangeArrowheads="1"/>
            </p:cNvSpPr>
            <p:nvPr/>
          </p:nvSpPr>
          <p:spPr bwMode="auto">
            <a:xfrm>
              <a:off x="262" y="1847"/>
              <a:ext cx="1456" cy="750"/>
            </a:xfrm>
            <a:prstGeom prst="roundRect">
              <a:avLst>
                <a:gd name="adj" fmla="val 16667"/>
              </a:avLst>
            </a:prstGeom>
            <a:grpFill/>
            <a:ln w="38100">
              <a:solidFill>
                <a:schemeClr val="tx1"/>
              </a:solidFill>
              <a:prstDash val="sysDot"/>
              <a:round/>
              <a:headEnd/>
              <a:tailEnd/>
            </a:ln>
          </p:spPr>
          <p:txBody>
            <a:bodyPr anchor="ctr"/>
            <a:lstStyle/>
            <a:p>
              <a:r>
                <a:rPr lang="en-US" sz="1800" b="1" dirty="0"/>
                <a:t>CH 10:  Place and Development of Channel Systems</a:t>
              </a:r>
            </a:p>
          </p:txBody>
        </p:sp>
        <p:sp>
          <p:nvSpPr>
            <p:cNvPr id="20504" name="Line 16"/>
            <p:cNvSpPr>
              <a:spLocks noChangeShapeType="1"/>
            </p:cNvSpPr>
            <p:nvPr/>
          </p:nvSpPr>
          <p:spPr bwMode="auto">
            <a:xfrm rot="-5400000" flipH="1" flipV="1">
              <a:off x="881" y="1740"/>
              <a:ext cx="197" cy="1"/>
            </a:xfrm>
            <a:prstGeom prst="line">
              <a:avLst/>
            </a:prstGeom>
            <a:grpFill/>
            <a:ln w="38100">
              <a:solidFill>
                <a:schemeClr val="tx1"/>
              </a:solidFill>
              <a:prstDash val="sysDot"/>
              <a:round/>
              <a:headEnd/>
              <a:tailEnd type="triangle" w="med" len="med"/>
            </a:ln>
            <a:extLst/>
          </p:spPr>
          <p:txBody>
            <a:bodyPr/>
            <a:lstStyle/>
            <a:p>
              <a:endParaRPr lang="en-US" dirty="0"/>
            </a:p>
          </p:txBody>
        </p:sp>
      </p:grpSp>
      <p:sp>
        <p:nvSpPr>
          <p:cNvPr id="46101" name="AutoShape 19"/>
          <p:cNvSpPr>
            <a:spLocks noChangeArrowheads="1"/>
          </p:cNvSpPr>
          <p:nvPr/>
        </p:nvSpPr>
        <p:spPr bwMode="auto">
          <a:xfrm>
            <a:off x="2530475" y="4999037"/>
            <a:ext cx="1919288" cy="1096963"/>
          </a:xfrm>
          <a:prstGeom prst="roundRect">
            <a:avLst>
              <a:gd name="adj" fmla="val 16667"/>
            </a:avLst>
          </a:prstGeom>
          <a:solidFill>
            <a:srgbClr val="532299"/>
          </a:solidFill>
          <a:ln w="38100">
            <a:solidFill>
              <a:schemeClr val="tx1"/>
            </a:solidFill>
            <a:round/>
            <a:headEnd/>
            <a:tailEnd/>
          </a:ln>
        </p:spPr>
        <p:txBody>
          <a:bodyPr/>
          <a:lstStyle/>
          <a:p>
            <a:pPr>
              <a:defRPr/>
            </a:pPr>
            <a:r>
              <a:rPr lang="en-US" sz="1800" b="1" dirty="0"/>
              <a:t>Strategy planning for retailers</a:t>
            </a:r>
          </a:p>
          <a:p>
            <a:pPr>
              <a:defRPr/>
            </a:pPr>
            <a:endParaRPr lang="en-US" sz="1800" b="1" dirty="0"/>
          </a:p>
          <a:p>
            <a:pPr marL="176213" indent="-176213">
              <a:defRPr/>
            </a:pPr>
            <a:endParaRPr lang="en-US" sz="1800" dirty="0"/>
          </a:p>
        </p:txBody>
      </p:sp>
      <p:grpSp>
        <p:nvGrpSpPr>
          <p:cNvPr id="4" name="Group 23"/>
          <p:cNvGrpSpPr>
            <a:grpSpLocks/>
          </p:cNvGrpSpPr>
          <p:nvPr/>
        </p:nvGrpSpPr>
        <p:grpSpPr bwMode="auto">
          <a:xfrm>
            <a:off x="3194050" y="2897187"/>
            <a:ext cx="2559050" cy="1509713"/>
            <a:chOff x="2032" y="1642"/>
            <a:chExt cx="1612" cy="951"/>
          </a:xfrm>
          <a:solidFill>
            <a:srgbClr val="532299"/>
          </a:solidFill>
        </p:grpSpPr>
        <p:sp>
          <p:nvSpPr>
            <p:cNvPr id="20501" name="AutoShape 24"/>
            <p:cNvSpPr>
              <a:spLocks noChangeArrowheads="1"/>
            </p:cNvSpPr>
            <p:nvPr/>
          </p:nvSpPr>
          <p:spPr bwMode="auto">
            <a:xfrm>
              <a:off x="2032" y="1843"/>
              <a:ext cx="1612" cy="750"/>
            </a:xfrm>
            <a:prstGeom prst="roundRect">
              <a:avLst>
                <a:gd name="adj" fmla="val 16667"/>
              </a:avLst>
            </a:prstGeom>
            <a:grpFill/>
            <a:ln w="38100">
              <a:solidFill>
                <a:schemeClr val="tx1"/>
              </a:solidFill>
              <a:prstDash val="sysDot"/>
              <a:round/>
              <a:headEnd/>
              <a:tailEnd/>
            </a:ln>
          </p:spPr>
          <p:txBody>
            <a:bodyPr anchor="ctr"/>
            <a:lstStyle/>
            <a:p>
              <a:r>
                <a:rPr lang="en-US" sz="1800" b="1" dirty="0"/>
                <a:t>CH 11:  Distribution Customer Service &amp; Logistics</a:t>
              </a:r>
            </a:p>
          </p:txBody>
        </p:sp>
        <p:sp>
          <p:nvSpPr>
            <p:cNvPr id="20502" name="Line 25"/>
            <p:cNvSpPr>
              <a:spLocks noChangeShapeType="1"/>
            </p:cNvSpPr>
            <p:nvPr/>
          </p:nvSpPr>
          <p:spPr bwMode="auto">
            <a:xfrm rot="-5400000" flipH="1" flipV="1">
              <a:off x="2781" y="1740"/>
              <a:ext cx="197" cy="1"/>
            </a:xfrm>
            <a:prstGeom prst="line">
              <a:avLst/>
            </a:prstGeom>
            <a:grpFill/>
            <a:ln w="38100">
              <a:solidFill>
                <a:schemeClr val="tx1"/>
              </a:solidFill>
              <a:prstDash val="sysDot"/>
              <a:round/>
              <a:headEnd/>
              <a:tailEnd type="triangle" w="med" len="med"/>
            </a:ln>
            <a:extLst/>
          </p:spPr>
          <p:txBody>
            <a:bodyPr/>
            <a:lstStyle/>
            <a:p>
              <a:endParaRPr lang="en-US" dirty="0"/>
            </a:p>
          </p:txBody>
        </p:sp>
      </p:grpSp>
      <p:sp>
        <p:nvSpPr>
          <p:cNvPr id="28" name="AutoShape 27"/>
          <p:cNvSpPr>
            <a:spLocks noChangeArrowheads="1"/>
          </p:cNvSpPr>
          <p:nvPr/>
        </p:nvSpPr>
        <p:spPr bwMode="auto">
          <a:xfrm>
            <a:off x="4633913" y="4984750"/>
            <a:ext cx="1919287" cy="1096962"/>
          </a:xfrm>
          <a:prstGeom prst="roundRect">
            <a:avLst>
              <a:gd name="adj" fmla="val 16667"/>
            </a:avLst>
          </a:prstGeom>
          <a:solidFill>
            <a:srgbClr val="532299"/>
          </a:solidFill>
          <a:ln w="38100">
            <a:solidFill>
              <a:schemeClr val="tx1"/>
            </a:solidFill>
            <a:round/>
            <a:headEnd/>
            <a:tailEnd/>
          </a:ln>
          <a:effectLst/>
        </p:spPr>
        <p:txBody>
          <a:bodyPr/>
          <a:lstStyle/>
          <a:p>
            <a:pPr>
              <a:defRPr/>
            </a:pPr>
            <a:r>
              <a:rPr lang="en-US" sz="1800" b="1" dirty="0"/>
              <a:t>Strategy planning for wholesalers</a:t>
            </a:r>
            <a:endParaRPr lang="en-US" sz="1800" dirty="0">
              <a:effectLst>
                <a:outerShdw blurRad="38100" dist="38100" dir="2700000" algn="tl">
                  <a:srgbClr val="000000"/>
                </a:outerShdw>
              </a:effectLst>
            </a:endParaRPr>
          </a:p>
        </p:txBody>
      </p:sp>
      <p:cxnSp>
        <p:nvCxnSpPr>
          <p:cNvPr id="38" name="Straight Connector 37"/>
          <p:cNvCxnSpPr>
            <a:cxnSpLocks noChangeShapeType="1"/>
          </p:cNvCxnSpPr>
          <p:nvPr/>
        </p:nvCxnSpPr>
        <p:spPr bwMode="auto">
          <a:xfrm flipH="1">
            <a:off x="3429000" y="4706937"/>
            <a:ext cx="4191000" cy="0"/>
          </a:xfrm>
          <a:prstGeom prst="line">
            <a:avLst/>
          </a:prstGeom>
          <a:noFill/>
          <a:ln w="38100" algn="ctr">
            <a:solidFill>
              <a:schemeClr val="tx1"/>
            </a:solidFill>
            <a:round/>
            <a:headEnd/>
            <a:tailEnd/>
          </a:ln>
          <a:extLst>
            <a:ext uri="{909E8E84-426E-40DD-AFC4-6F175D3DCCD1}">
              <a14:hiddenFill xmlns:a14="http://schemas.microsoft.com/office/drawing/2010/main">
                <a:noFill/>
              </a14:hiddenFill>
            </a:ext>
          </a:extLst>
        </p:spPr>
      </p:cxnSp>
      <p:cxnSp>
        <p:nvCxnSpPr>
          <p:cNvPr id="53" name="Straight Arrow Connector 52"/>
          <p:cNvCxnSpPr>
            <a:cxnSpLocks noChangeShapeType="1"/>
          </p:cNvCxnSpPr>
          <p:nvPr/>
        </p:nvCxnSpPr>
        <p:spPr bwMode="auto">
          <a:xfrm rot="5400000">
            <a:off x="3291681" y="4844256"/>
            <a:ext cx="274638" cy="0"/>
          </a:xfrm>
          <a:prstGeom prst="straightConnector1">
            <a:avLst/>
          </a:prstGeom>
          <a:noFill/>
          <a:ln w="38100"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54" name="Straight Arrow Connector 53"/>
          <p:cNvCxnSpPr>
            <a:cxnSpLocks noChangeShapeType="1"/>
          </p:cNvCxnSpPr>
          <p:nvPr/>
        </p:nvCxnSpPr>
        <p:spPr bwMode="auto">
          <a:xfrm rot="5400000">
            <a:off x="5425281" y="4837906"/>
            <a:ext cx="274638" cy="0"/>
          </a:xfrm>
          <a:prstGeom prst="straightConnector1">
            <a:avLst/>
          </a:prstGeom>
          <a:noFill/>
          <a:ln w="38100"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26" name="Line 6"/>
          <p:cNvSpPr>
            <a:spLocks noChangeShapeType="1"/>
          </p:cNvSpPr>
          <p:nvPr/>
        </p:nvSpPr>
        <p:spPr bwMode="auto">
          <a:xfrm flipH="1" flipV="1">
            <a:off x="1547813" y="2843212"/>
            <a:ext cx="6202362" cy="46038"/>
          </a:xfrm>
          <a:prstGeom prst="line">
            <a:avLst/>
          </a:prstGeom>
          <a:noFill/>
          <a:ln w="38100">
            <a:solidFill>
              <a:schemeClr val="tx1"/>
            </a:solidFill>
            <a:prstDash val="sysDot"/>
            <a:round/>
            <a:headEnd/>
            <a:tailEnd/>
          </a:ln>
          <a:extLst>
            <a:ext uri="{909E8E84-426E-40DD-AFC4-6F175D3DCCD1}">
              <a14:hiddenFill xmlns:a14="http://schemas.microsoft.com/office/drawing/2010/main">
                <a:noFill/>
              </a14:hiddenFill>
            </a:ext>
          </a:extLst>
        </p:spPr>
        <p:txBody>
          <a:bodyPr/>
          <a:lstStyle/>
          <a:p>
            <a:endParaRPr lang="en-US" dirty="0"/>
          </a:p>
        </p:txBody>
      </p:sp>
    </p:spTree>
    <p:custDataLst>
      <p:tags r:id="rId1"/>
    </p:custDataLst>
    <p:extLst>
      <p:ext uri="{BB962C8B-B14F-4D97-AF65-F5344CB8AC3E}">
        <p14:creationId xmlns:p14="http://schemas.microsoft.com/office/powerpoint/2010/main" val="150124066"/>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up)">
                                      <p:cBhvr>
                                        <p:cTn id="11" dur="500"/>
                                        <p:tgtEl>
                                          <p:spTgt spid="11"/>
                                        </p:tgtEl>
                                      </p:cBhvr>
                                    </p:animEffect>
                                  </p:childTnLst>
                                </p:cTn>
                              </p:par>
                            </p:childTnLst>
                          </p:cTn>
                        </p:par>
                        <p:par>
                          <p:cTn id="12" fill="hold" nodeType="afterGroup">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right)">
                                      <p:cBhvr>
                                        <p:cTn id="15" dur="500"/>
                                        <p:tgtEl>
                                          <p:spTgt spid="5"/>
                                        </p:tgtEl>
                                      </p:cBhvr>
                                    </p:animEffect>
                                  </p:childTnLst>
                                </p:cTn>
                              </p:par>
                            </p:childTnLst>
                          </p:cTn>
                        </p:par>
                        <p:par>
                          <p:cTn id="16" fill="hold" nodeType="afterGroup">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ipe(right)">
                                      <p:cBhvr>
                                        <p:cTn id="19" dur="500"/>
                                        <p:tgtEl>
                                          <p:spTgt spid="26"/>
                                        </p:tgtEl>
                                      </p:cBhvr>
                                    </p:animEffect>
                                  </p:childTnLst>
                                </p:cTn>
                              </p:par>
                            </p:childTnLst>
                          </p:cTn>
                        </p:par>
                        <p:par>
                          <p:cTn id="20" fill="hold" nodeType="afterGroup">
                            <p:stCondLst>
                              <p:cond delay="2000"/>
                            </p:stCondLst>
                            <p:childTnLst>
                              <p:par>
                                <p:cTn id="21" presetID="22" presetClass="entr" presetSubtype="1"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up)">
                                      <p:cBhvr>
                                        <p:cTn id="23" dur="500"/>
                                        <p:tgtEl>
                                          <p:spTgt spid="3"/>
                                        </p:tgtEl>
                                      </p:cBhvr>
                                    </p:animEffect>
                                  </p:childTnLst>
                                </p:cTn>
                              </p:par>
                            </p:childTnLst>
                          </p:cTn>
                        </p:par>
                        <p:par>
                          <p:cTn id="24" fill="hold" nodeType="afterGroup">
                            <p:stCondLst>
                              <p:cond delay="2500"/>
                            </p:stCondLst>
                            <p:childTnLst>
                              <p:par>
                                <p:cTn id="25" presetID="22" presetClass="entr" presetSubtype="1"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up)">
                                      <p:cBhvr>
                                        <p:cTn id="27" dur="500"/>
                                        <p:tgtEl>
                                          <p:spTgt spid="4"/>
                                        </p:tgtEl>
                                      </p:cBhvr>
                                    </p:animEffect>
                                  </p:childTnLst>
                                </p:cTn>
                              </p:par>
                            </p:childTnLst>
                          </p:cTn>
                        </p:par>
                        <p:par>
                          <p:cTn id="28" fill="hold" nodeType="afterGroup">
                            <p:stCondLst>
                              <p:cond delay="3000"/>
                            </p:stCondLst>
                            <p:childTnLst>
                              <p:par>
                                <p:cTn id="29" presetID="22" presetClass="entr" presetSubtype="1" fill="hold"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up)">
                                      <p:cBhvr>
                                        <p:cTn id="31" dur="500"/>
                                        <p:tgtEl>
                                          <p:spTgt spid="2"/>
                                        </p:tgtEl>
                                      </p:cBhvr>
                                    </p:animEffect>
                                  </p:childTnLst>
                                </p:cTn>
                              </p:par>
                            </p:childTnLst>
                          </p:cTn>
                        </p:par>
                        <p:par>
                          <p:cTn id="32" fill="hold" nodeType="afterGroup">
                            <p:stCondLst>
                              <p:cond delay="3500"/>
                            </p:stCondLst>
                            <p:childTnLst>
                              <p:par>
                                <p:cTn id="33" presetID="22" presetClass="entr" presetSubtype="1" fill="hold" nodeType="after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wipe(up)">
                                      <p:cBhvr>
                                        <p:cTn id="35" dur="500"/>
                                        <p:tgtEl>
                                          <p:spTgt spid="35"/>
                                        </p:tgtEl>
                                      </p:cBhvr>
                                    </p:animEffect>
                                  </p:childTnLst>
                                </p:cTn>
                              </p:par>
                            </p:childTnLst>
                          </p:cTn>
                        </p:par>
                        <p:par>
                          <p:cTn id="36" fill="hold" nodeType="afterGroup">
                            <p:stCondLst>
                              <p:cond delay="4000"/>
                            </p:stCondLst>
                            <p:childTnLst>
                              <p:par>
                                <p:cTn id="37" presetID="22" presetClass="entr" presetSubtype="1" fill="hold" nodeType="afterEffect">
                                  <p:stCondLst>
                                    <p:cond delay="0"/>
                                  </p:stCondLst>
                                  <p:childTnLst>
                                    <p:set>
                                      <p:cBhvr>
                                        <p:cTn id="38" dur="1" fill="hold">
                                          <p:stCondLst>
                                            <p:cond delay="0"/>
                                          </p:stCondLst>
                                        </p:cTn>
                                        <p:tgtEl>
                                          <p:spTgt spid="38"/>
                                        </p:tgtEl>
                                        <p:attrNameLst>
                                          <p:attrName>style.visibility</p:attrName>
                                        </p:attrNameLst>
                                      </p:cBhvr>
                                      <p:to>
                                        <p:strVal val="visible"/>
                                      </p:to>
                                    </p:set>
                                    <p:animEffect transition="in" filter="wipe(up)">
                                      <p:cBhvr>
                                        <p:cTn id="39" dur="500"/>
                                        <p:tgtEl>
                                          <p:spTgt spid="38"/>
                                        </p:tgtEl>
                                      </p:cBhvr>
                                    </p:animEffect>
                                  </p:childTnLst>
                                </p:cTn>
                              </p:par>
                              <p:par>
                                <p:cTn id="40" presetID="22" presetClass="entr" presetSubtype="1" fill="hold" nodeType="withEffect">
                                  <p:stCondLst>
                                    <p:cond delay="0"/>
                                  </p:stCondLst>
                                  <p:childTnLst>
                                    <p:set>
                                      <p:cBhvr>
                                        <p:cTn id="41" dur="1" fill="hold">
                                          <p:stCondLst>
                                            <p:cond delay="0"/>
                                          </p:stCondLst>
                                        </p:cTn>
                                        <p:tgtEl>
                                          <p:spTgt spid="53"/>
                                        </p:tgtEl>
                                        <p:attrNameLst>
                                          <p:attrName>style.visibility</p:attrName>
                                        </p:attrNameLst>
                                      </p:cBhvr>
                                      <p:to>
                                        <p:strVal val="visible"/>
                                      </p:to>
                                    </p:set>
                                    <p:animEffect transition="in" filter="wipe(up)">
                                      <p:cBhvr>
                                        <p:cTn id="42" dur="500"/>
                                        <p:tgtEl>
                                          <p:spTgt spid="53"/>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46101"/>
                                        </p:tgtEl>
                                        <p:attrNameLst>
                                          <p:attrName>style.visibility</p:attrName>
                                        </p:attrNameLst>
                                      </p:cBhvr>
                                      <p:to>
                                        <p:strVal val="visible"/>
                                      </p:to>
                                    </p:set>
                                    <p:animEffect transition="in" filter="wipe(up)">
                                      <p:cBhvr>
                                        <p:cTn id="45" dur="500"/>
                                        <p:tgtEl>
                                          <p:spTgt spid="46101"/>
                                        </p:tgtEl>
                                      </p:cBhvr>
                                    </p:animEffect>
                                  </p:childTnLst>
                                </p:cTn>
                              </p:par>
                              <p:par>
                                <p:cTn id="46" presetID="22" presetClass="entr" presetSubtype="1" fill="hold" nodeType="withEffect">
                                  <p:stCondLst>
                                    <p:cond delay="0"/>
                                  </p:stCondLst>
                                  <p:childTnLst>
                                    <p:set>
                                      <p:cBhvr>
                                        <p:cTn id="47" dur="1" fill="hold">
                                          <p:stCondLst>
                                            <p:cond delay="0"/>
                                          </p:stCondLst>
                                        </p:cTn>
                                        <p:tgtEl>
                                          <p:spTgt spid="54"/>
                                        </p:tgtEl>
                                        <p:attrNameLst>
                                          <p:attrName>style.visibility</p:attrName>
                                        </p:attrNameLst>
                                      </p:cBhvr>
                                      <p:to>
                                        <p:strVal val="visible"/>
                                      </p:to>
                                    </p:set>
                                    <p:animEffect transition="in" filter="wipe(up)">
                                      <p:cBhvr>
                                        <p:cTn id="48" dur="500"/>
                                        <p:tgtEl>
                                          <p:spTgt spid="54"/>
                                        </p:tgtEl>
                                      </p:cBhvr>
                                    </p:animEffect>
                                  </p:childTnLst>
                                </p:cTn>
                              </p:par>
                              <p:par>
                                <p:cTn id="49" presetID="22" presetClass="entr" presetSubtype="1" fill="hold" grpId="0" nodeType="with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wipe(up)">
                                      <p:cBhvr>
                                        <p:cTn id="51"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5" grpId="0" animBg="1"/>
      <p:bldP spid="11" grpId="0" animBg="1"/>
      <p:bldP spid="46101" grpId="0" animBg="1"/>
      <p:bldP spid="28" grpId="0" animBg="1"/>
      <p:bldP spid="26"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 name="Line 7"/>
          <p:cNvSpPr>
            <a:spLocks noChangeShapeType="1"/>
          </p:cNvSpPr>
          <p:nvPr/>
        </p:nvSpPr>
        <p:spPr bwMode="auto">
          <a:xfrm flipV="1">
            <a:off x="3352800" y="3095624"/>
            <a:ext cx="762000" cy="48577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1508" name="Rectangle 2"/>
          <p:cNvSpPr>
            <a:spLocks noGrp="1" noChangeArrowheads="1"/>
          </p:cNvSpPr>
          <p:nvPr>
            <p:ph type="title"/>
          </p:nvPr>
        </p:nvSpPr>
        <p:spPr/>
        <p:txBody>
          <a:bodyPr/>
          <a:lstStyle/>
          <a:p>
            <a:r>
              <a:rPr lang="en-US" dirty="0"/>
              <a:t>The Nature of Retailing</a:t>
            </a:r>
          </a:p>
        </p:txBody>
      </p:sp>
      <p:sp>
        <p:nvSpPr>
          <p:cNvPr id="32" name="Line 4"/>
          <p:cNvSpPr>
            <a:spLocks noChangeShapeType="1"/>
          </p:cNvSpPr>
          <p:nvPr/>
        </p:nvSpPr>
        <p:spPr bwMode="auto">
          <a:xfrm flipV="1">
            <a:off x="3124200" y="1905000"/>
            <a:ext cx="990600" cy="1447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33" name="AutoShape 6"/>
          <p:cNvSpPr>
            <a:spLocks noChangeArrowheads="1"/>
          </p:cNvSpPr>
          <p:nvPr/>
        </p:nvSpPr>
        <p:spPr bwMode="auto">
          <a:xfrm>
            <a:off x="4114800" y="2667000"/>
            <a:ext cx="3962400" cy="838200"/>
          </a:xfrm>
          <a:prstGeom prst="roundRect">
            <a:avLst>
              <a:gd name="adj" fmla="val 32213"/>
            </a:avLst>
          </a:prstGeom>
          <a:solidFill>
            <a:schemeClr val="accent4"/>
          </a:solidFill>
          <a:ln>
            <a:solidFill>
              <a:srgbClr val="19894C"/>
            </a:solidFill>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spcBef>
                <a:spcPct val="50000"/>
              </a:spcBef>
            </a:pPr>
            <a:r>
              <a:rPr lang="en-US" altLang="en-US" sz="2400" b="1" dirty="0">
                <a:latin typeface="Arial" pitchFamily="34" charset="0"/>
                <a:cs typeface="Arial" pitchFamily="34" charset="0"/>
              </a:rPr>
              <a:t>A few big retailers do most of the business</a:t>
            </a:r>
          </a:p>
        </p:txBody>
      </p:sp>
      <p:sp>
        <p:nvSpPr>
          <p:cNvPr id="38" name="AutoShape 3"/>
          <p:cNvSpPr>
            <a:spLocks noChangeArrowheads="1"/>
          </p:cNvSpPr>
          <p:nvPr/>
        </p:nvSpPr>
        <p:spPr bwMode="auto">
          <a:xfrm>
            <a:off x="4114800" y="1447800"/>
            <a:ext cx="3962400" cy="838200"/>
          </a:xfrm>
          <a:prstGeom prst="roundRect">
            <a:avLst>
              <a:gd name="adj" fmla="val 32213"/>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spcBef>
                <a:spcPct val="50000"/>
              </a:spcBef>
            </a:pPr>
            <a:r>
              <a:rPr lang="en-US" altLang="en-US" sz="2400" b="1" dirty="0">
                <a:latin typeface="Arial" pitchFamily="34" charset="0"/>
                <a:cs typeface="Arial" pitchFamily="34" charset="0"/>
              </a:rPr>
              <a:t>Retailing is big business</a:t>
            </a:r>
          </a:p>
        </p:txBody>
      </p:sp>
      <p:sp>
        <p:nvSpPr>
          <p:cNvPr id="10" name="AutoShape 6"/>
          <p:cNvSpPr>
            <a:spLocks noChangeArrowheads="1"/>
          </p:cNvSpPr>
          <p:nvPr/>
        </p:nvSpPr>
        <p:spPr bwMode="auto">
          <a:xfrm>
            <a:off x="4114800" y="5105400"/>
            <a:ext cx="3962400" cy="838200"/>
          </a:xfrm>
          <a:prstGeom prst="roundRect">
            <a:avLst>
              <a:gd name="adj" fmla="val 32213"/>
            </a:avLst>
          </a:prstGeom>
          <a:solidFill>
            <a:schemeClr val="accent1"/>
          </a:solidFill>
          <a:ln>
            <a:solidFill>
              <a:schemeClr val="accent1">
                <a:lumMod val="75000"/>
              </a:schemeClr>
            </a:solidFill>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spcBef>
                <a:spcPct val="50000"/>
              </a:spcBef>
            </a:pPr>
            <a:r>
              <a:rPr lang="en-US" altLang="en-US" sz="2400" b="1" dirty="0">
                <a:latin typeface="Arial" pitchFamily="34" charset="0"/>
                <a:cs typeface="Arial" pitchFamily="34" charset="0"/>
              </a:rPr>
              <a:t>A few big retailers do most of the business</a:t>
            </a:r>
          </a:p>
        </p:txBody>
      </p:sp>
      <p:sp>
        <p:nvSpPr>
          <p:cNvPr id="11" name="AutoShape 3"/>
          <p:cNvSpPr>
            <a:spLocks noChangeArrowheads="1"/>
          </p:cNvSpPr>
          <p:nvPr/>
        </p:nvSpPr>
        <p:spPr bwMode="auto">
          <a:xfrm>
            <a:off x="4114800" y="3886200"/>
            <a:ext cx="3962400" cy="838200"/>
          </a:xfrm>
          <a:prstGeom prst="roundRect">
            <a:avLst>
              <a:gd name="adj" fmla="val 32213"/>
            </a:avLst>
          </a:prstGeom>
          <a:solidFill>
            <a:schemeClr val="accent6"/>
          </a:solidFill>
          <a:ln>
            <a:solidFill>
              <a:schemeClr val="accent6">
                <a:lumMod val="75000"/>
              </a:schemeClr>
            </a:solidFill>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spcBef>
                <a:spcPct val="50000"/>
              </a:spcBef>
            </a:pPr>
            <a:r>
              <a:rPr lang="en-US" altLang="en-US" sz="2400" b="1" dirty="0">
                <a:latin typeface="Arial" pitchFamily="34" charset="0"/>
                <a:cs typeface="Arial" pitchFamily="34" charset="0"/>
              </a:rPr>
              <a:t>Big chains have market clout</a:t>
            </a:r>
          </a:p>
        </p:txBody>
      </p:sp>
      <p:sp>
        <p:nvSpPr>
          <p:cNvPr id="12" name="Line 7"/>
          <p:cNvSpPr>
            <a:spLocks noChangeShapeType="1"/>
          </p:cNvSpPr>
          <p:nvPr/>
        </p:nvSpPr>
        <p:spPr bwMode="auto">
          <a:xfrm>
            <a:off x="3429000" y="4076700"/>
            <a:ext cx="685800" cy="19049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3" name="Line 7"/>
          <p:cNvSpPr>
            <a:spLocks noChangeShapeType="1"/>
          </p:cNvSpPr>
          <p:nvPr/>
        </p:nvSpPr>
        <p:spPr bwMode="auto">
          <a:xfrm>
            <a:off x="3124200" y="4695824"/>
            <a:ext cx="990600" cy="79057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16744" y="2291751"/>
            <a:ext cx="3296514" cy="2770632"/>
          </a:xfrm>
          <a:prstGeom prst="ellipse">
            <a:avLst/>
          </a:prstGeom>
        </p:spPr>
      </p:pic>
      <p:sp>
        <p:nvSpPr>
          <p:cNvPr id="3" name="TextBox 2"/>
          <p:cNvSpPr txBox="1"/>
          <p:nvPr/>
        </p:nvSpPr>
        <p:spPr>
          <a:xfrm>
            <a:off x="838200" y="5105400"/>
            <a:ext cx="2057400" cy="246221"/>
          </a:xfrm>
          <a:prstGeom prst="rect">
            <a:avLst/>
          </a:prstGeom>
          <a:noFill/>
        </p:spPr>
        <p:txBody>
          <a:bodyPr wrap="square" rtlCol="0">
            <a:spAutoFit/>
          </a:bodyPr>
          <a:lstStyle/>
          <a:p>
            <a:r>
              <a:rPr lang="de-DE" sz="1000" dirty="0"/>
              <a:t>©</a:t>
            </a:r>
            <a:r>
              <a:rPr lang="en-US" sz="1000" dirty="0"/>
              <a:t>Shutterstock / </a:t>
            </a:r>
            <a:r>
              <a:rPr lang="en-US" sz="1000" dirty="0" err="1"/>
              <a:t>hxdbzxy</a:t>
            </a:r>
            <a:endParaRPr lang="en-US" sz="1000" dirty="0"/>
          </a:p>
        </p:txBody>
      </p:sp>
    </p:spTree>
    <p:custDataLst>
      <p:tags r:id="rId1"/>
    </p:custDataLst>
    <p:extLst>
      <p:ext uri="{BB962C8B-B14F-4D97-AF65-F5344CB8AC3E}">
        <p14:creationId xmlns:p14="http://schemas.microsoft.com/office/powerpoint/2010/main" val="1264220845"/>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wipe(left)">
                                      <p:cBhvr>
                                        <p:cTn id="7" dur="500"/>
                                        <p:tgtEl>
                                          <p:spTgt spid="3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left)">
                                      <p:cBhvr>
                                        <p:cTn id="11" dur="500"/>
                                        <p:tgtEl>
                                          <p:spTgt spid="38"/>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34"/>
                                        </p:tgtEl>
                                        <p:attrNameLst>
                                          <p:attrName>style.visibility</p:attrName>
                                        </p:attrNameLst>
                                      </p:cBhvr>
                                      <p:to>
                                        <p:strVal val="visible"/>
                                      </p:to>
                                    </p:set>
                                    <p:animEffect transition="in" filter="wipe(left)">
                                      <p:cBhvr>
                                        <p:cTn id="16" dur="500"/>
                                        <p:tgtEl>
                                          <p:spTgt spid="34"/>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animEffect transition="in" filter="wipe(left)">
                                      <p:cBhvr>
                                        <p:cTn id="20" dur="500"/>
                                        <p:tgtEl>
                                          <p:spTgt spid="33"/>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wipe(left)">
                                      <p:cBhvr>
                                        <p:cTn id="25" dur="500"/>
                                        <p:tgtEl>
                                          <p:spTgt spid="12"/>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left)">
                                      <p:cBhvr>
                                        <p:cTn id="29" dur="500"/>
                                        <p:tgtEl>
                                          <p:spTgt spid="11"/>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left)">
                                      <p:cBhvr>
                                        <p:cTn id="34" dur="500"/>
                                        <p:tgtEl>
                                          <p:spTgt spid="13"/>
                                        </p:tgtEl>
                                      </p:cBhvr>
                                    </p:animEffect>
                                  </p:childTnLst>
                                </p:cTn>
                              </p:par>
                            </p:childTnLst>
                          </p:cTn>
                        </p:par>
                        <p:par>
                          <p:cTn id="35" fill="hold">
                            <p:stCondLst>
                              <p:cond delay="500"/>
                            </p:stCondLst>
                            <p:childTnLst>
                              <p:par>
                                <p:cTn id="36" presetID="22" presetClass="entr" presetSubtype="8"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Effect transition="in" filter="wipe(left)">
                                      <p:cBhvr>
                                        <p:cTn id="3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2" grpId="0" animBg="1"/>
      <p:bldP spid="33" grpId="0" animBg="1"/>
      <p:bldP spid="38" grpId="0" animBg="1"/>
      <p:bldP spid="10" grpId="0" animBg="1"/>
      <p:bldP spid="11" grpId="0" animBg="1"/>
      <p:bldP spid="12" grpId="0" animBg="1"/>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398587"/>
          </a:xfrm>
        </p:spPr>
        <p:txBody>
          <a:bodyPr>
            <a:noAutofit/>
          </a:bodyPr>
          <a:lstStyle/>
          <a:p>
            <a:r>
              <a:rPr lang="en-US" sz="2800" dirty="0"/>
              <a:t>Examples of Marketing Strategy Decisions for Retailers (Exhibit 12-3)</a:t>
            </a:r>
          </a:p>
        </p:txBody>
      </p:sp>
      <p:sp>
        <p:nvSpPr>
          <p:cNvPr id="7" name="Rounded Rectangle 6"/>
          <p:cNvSpPr/>
          <p:nvPr/>
        </p:nvSpPr>
        <p:spPr>
          <a:xfrm>
            <a:off x="5257800" y="4110038"/>
            <a:ext cx="3810000" cy="2286000"/>
          </a:xfrm>
          <a:prstGeom prst="roundRect">
            <a:avLst/>
          </a:prstGeom>
          <a:ln/>
        </p:spPr>
        <p:style>
          <a:lnRef idx="2">
            <a:schemeClr val="accent4">
              <a:shade val="50000"/>
            </a:schemeClr>
          </a:lnRef>
          <a:fillRef idx="1">
            <a:schemeClr val="accent4"/>
          </a:fillRef>
          <a:effectRef idx="0">
            <a:schemeClr val="accent4"/>
          </a:effectRef>
          <a:fontRef idx="minor">
            <a:schemeClr val="lt1"/>
          </a:fontRef>
        </p:style>
        <p:txBody>
          <a:bodyPr/>
          <a:lstStyle/>
          <a:p>
            <a:pPr marL="461963" indent="-115888" algn="l">
              <a:buFont typeface="Arial" pitchFamily="34" charset="0"/>
              <a:buChar char="•"/>
              <a:defRPr/>
            </a:pPr>
            <a:r>
              <a:rPr lang="en-US" sz="1800" b="1" dirty="0">
                <a:solidFill>
                  <a:schemeClr val="tx1"/>
                </a:solidFill>
                <a:latin typeface="Arial" pitchFamily="34" charset="0"/>
                <a:cs typeface="Arial" pitchFamily="34" charset="0"/>
              </a:rPr>
              <a:t>Advertising</a:t>
            </a:r>
          </a:p>
          <a:p>
            <a:pPr marL="461963" indent="-115888" algn="l">
              <a:buFont typeface="Arial" pitchFamily="34" charset="0"/>
              <a:buChar char="•"/>
              <a:defRPr/>
            </a:pPr>
            <a:r>
              <a:rPr lang="en-US" sz="1800" b="1" dirty="0">
                <a:solidFill>
                  <a:schemeClr val="tx1"/>
                </a:solidFill>
                <a:latin typeface="Arial" pitchFamily="34" charset="0"/>
                <a:cs typeface="Arial" pitchFamily="34" charset="0"/>
              </a:rPr>
              <a:t>Publicity</a:t>
            </a:r>
          </a:p>
          <a:p>
            <a:pPr marL="461963" indent="-115888" algn="l">
              <a:buFont typeface="Arial" pitchFamily="34" charset="0"/>
              <a:buChar char="•"/>
              <a:defRPr/>
            </a:pPr>
            <a:r>
              <a:rPr lang="en-US" sz="1800" b="1" dirty="0">
                <a:solidFill>
                  <a:schemeClr val="tx1"/>
                </a:solidFill>
                <a:latin typeface="Arial" pitchFamily="34" charset="0"/>
                <a:cs typeface="Arial" pitchFamily="34" charset="0"/>
              </a:rPr>
              <a:t>Salespeople (number and training) </a:t>
            </a:r>
          </a:p>
          <a:p>
            <a:pPr marL="461963" indent="-115888" algn="l">
              <a:buFont typeface="Arial" pitchFamily="34" charset="0"/>
              <a:buChar char="•"/>
              <a:defRPr/>
            </a:pPr>
            <a:r>
              <a:rPr lang="en-US" sz="1800" b="1" dirty="0">
                <a:solidFill>
                  <a:schemeClr val="tx1"/>
                </a:solidFill>
                <a:latin typeface="Arial" pitchFamily="34" charset="0"/>
                <a:cs typeface="Arial" pitchFamily="34" charset="0"/>
              </a:rPr>
              <a:t>Helpful information (demonstrations, displays, online videos, reviews)</a:t>
            </a:r>
          </a:p>
          <a:p>
            <a:pPr algn="l">
              <a:defRPr/>
            </a:pPr>
            <a:endParaRPr lang="en-US" sz="1800" b="1" dirty="0">
              <a:solidFill>
                <a:schemeClr val="tx1"/>
              </a:solidFill>
              <a:latin typeface="Arial" pitchFamily="34" charset="0"/>
              <a:cs typeface="Arial" pitchFamily="34" charset="0"/>
            </a:endParaRPr>
          </a:p>
        </p:txBody>
      </p:sp>
      <p:sp>
        <p:nvSpPr>
          <p:cNvPr id="8" name="Rounded Rectangle 7"/>
          <p:cNvSpPr/>
          <p:nvPr/>
        </p:nvSpPr>
        <p:spPr>
          <a:xfrm>
            <a:off x="198437" y="4116388"/>
            <a:ext cx="3810000" cy="2209800"/>
          </a:xfrm>
          <a:prstGeom prst="roundRect">
            <a:avLst/>
          </a:prstGeom>
          <a:solidFill>
            <a:srgbClr val="65BDFF"/>
          </a:solidFill>
          <a:ln>
            <a:solidFill>
              <a:schemeClr val="accent2">
                <a:lumMod val="75000"/>
              </a:schemeClr>
            </a:solidFill>
          </a:ln>
        </p:spPr>
        <p:style>
          <a:lnRef idx="2">
            <a:schemeClr val="accent6">
              <a:shade val="50000"/>
            </a:schemeClr>
          </a:lnRef>
          <a:fillRef idx="1">
            <a:schemeClr val="accent6"/>
          </a:fillRef>
          <a:effectRef idx="0">
            <a:schemeClr val="accent6"/>
          </a:effectRef>
          <a:fontRef idx="minor">
            <a:schemeClr val="lt1"/>
          </a:fontRef>
        </p:style>
        <p:txBody>
          <a:bodyPr/>
          <a:lstStyle/>
          <a:p>
            <a:pPr marL="115888" indent="-115888" algn="l">
              <a:buFont typeface="Arial" pitchFamily="34" charset="0"/>
              <a:buChar char="•"/>
              <a:defRPr/>
            </a:pPr>
            <a:r>
              <a:rPr lang="en-US" sz="1800" b="1" dirty="0">
                <a:solidFill>
                  <a:schemeClr val="tx1"/>
                </a:solidFill>
                <a:latin typeface="Arial" pitchFamily="34" charset="0"/>
                <a:cs typeface="Arial" pitchFamily="34" charset="0"/>
              </a:rPr>
              <a:t>Credit cards—whether to </a:t>
            </a:r>
            <a:br>
              <a:rPr lang="en-US" sz="1800" b="1" dirty="0">
                <a:solidFill>
                  <a:schemeClr val="tx1"/>
                </a:solidFill>
                <a:latin typeface="Arial" pitchFamily="34" charset="0"/>
                <a:cs typeface="Arial" pitchFamily="34" charset="0"/>
              </a:rPr>
            </a:br>
            <a:r>
              <a:rPr lang="en-US" sz="1800" b="1" dirty="0">
                <a:solidFill>
                  <a:schemeClr val="tx1"/>
                </a:solidFill>
                <a:latin typeface="Arial" pitchFamily="34" charset="0"/>
                <a:cs typeface="Arial" pitchFamily="34" charset="0"/>
              </a:rPr>
              <a:t>offer a store card</a:t>
            </a:r>
          </a:p>
          <a:p>
            <a:pPr marL="115888" indent="-115888" algn="l">
              <a:buFont typeface="Arial" pitchFamily="34" charset="0"/>
              <a:buChar char="•"/>
              <a:defRPr/>
            </a:pPr>
            <a:r>
              <a:rPr lang="en-US" sz="1800" b="1" dirty="0">
                <a:solidFill>
                  <a:schemeClr val="tx1"/>
                </a:solidFill>
                <a:latin typeface="Arial" pitchFamily="34" charset="0"/>
                <a:cs typeface="Arial" pitchFamily="34" charset="0"/>
              </a:rPr>
              <a:t>Discount policies</a:t>
            </a:r>
          </a:p>
          <a:p>
            <a:pPr marL="115888" indent="-115888" algn="l">
              <a:buFont typeface="Arial" pitchFamily="34" charset="0"/>
              <a:buChar char="•"/>
              <a:defRPr/>
            </a:pPr>
            <a:r>
              <a:rPr lang="en-US" sz="1800" b="1" dirty="0">
                <a:solidFill>
                  <a:schemeClr val="tx1"/>
                </a:solidFill>
                <a:latin typeface="Arial" pitchFamily="34" charset="0"/>
                <a:cs typeface="Arial" pitchFamily="34" charset="0"/>
              </a:rPr>
              <a:t>Frequency and level of sale prices</a:t>
            </a:r>
          </a:p>
          <a:p>
            <a:pPr marL="115888" indent="-115888" algn="l">
              <a:buFont typeface="Arial" pitchFamily="34" charset="0"/>
              <a:buChar char="•"/>
              <a:defRPr/>
            </a:pPr>
            <a:r>
              <a:rPr lang="en-US" sz="1800" b="1" dirty="0">
                <a:solidFill>
                  <a:schemeClr val="tx1"/>
                </a:solidFill>
                <a:latin typeface="Arial" pitchFamily="34" charset="0"/>
                <a:cs typeface="Arial" pitchFamily="34" charset="0"/>
              </a:rPr>
              <a:t>Charge (or not) for delivery or other services</a:t>
            </a:r>
          </a:p>
          <a:p>
            <a:pPr algn="l">
              <a:defRPr/>
            </a:pPr>
            <a:endParaRPr lang="en-US" sz="1800" b="1" dirty="0">
              <a:solidFill>
                <a:schemeClr val="tx1"/>
              </a:solidFill>
              <a:latin typeface="Arial" pitchFamily="34" charset="0"/>
              <a:cs typeface="Arial" pitchFamily="34" charset="0"/>
            </a:endParaRPr>
          </a:p>
        </p:txBody>
      </p:sp>
      <p:sp>
        <p:nvSpPr>
          <p:cNvPr id="9" name="Rounded Rectangle 8"/>
          <p:cNvSpPr/>
          <p:nvPr/>
        </p:nvSpPr>
        <p:spPr>
          <a:xfrm>
            <a:off x="5299076" y="1066800"/>
            <a:ext cx="3768724" cy="2209800"/>
          </a:xfrm>
          <a:prstGeom prst="roundRect">
            <a:avLst/>
          </a:prstGeom>
          <a:solidFill>
            <a:srgbClr val="AE78D6"/>
          </a:solidFill>
          <a:ln>
            <a:solidFill>
              <a:srgbClr val="7030A0"/>
            </a:solidFill>
          </a:ln>
        </p:spPr>
        <p:style>
          <a:lnRef idx="2">
            <a:schemeClr val="accent2">
              <a:shade val="50000"/>
            </a:schemeClr>
          </a:lnRef>
          <a:fillRef idx="1">
            <a:schemeClr val="accent2"/>
          </a:fillRef>
          <a:effectRef idx="0">
            <a:schemeClr val="accent2"/>
          </a:effectRef>
          <a:fontRef idx="minor">
            <a:schemeClr val="lt1"/>
          </a:fontRef>
        </p:style>
        <p:txBody>
          <a:bodyPr rIns="0"/>
          <a:lstStyle/>
          <a:p>
            <a:pPr marL="461963" indent="-177800" algn="l">
              <a:buFont typeface="Arial" pitchFamily="34" charset="0"/>
              <a:buChar char="•"/>
              <a:defRPr/>
            </a:pPr>
            <a:r>
              <a:rPr lang="en-US" sz="1800" b="1" dirty="0">
                <a:solidFill>
                  <a:schemeClr val="tx1"/>
                </a:solidFill>
                <a:latin typeface="Arial" pitchFamily="34" charset="0"/>
                <a:cs typeface="Arial" pitchFamily="34" charset="0"/>
              </a:rPr>
              <a:t>Physical stores and/or sales over the Internet</a:t>
            </a:r>
          </a:p>
          <a:p>
            <a:pPr marL="461963" indent="-177800" algn="l">
              <a:buFont typeface="Arial" pitchFamily="34" charset="0"/>
              <a:buChar char="•"/>
              <a:defRPr/>
            </a:pPr>
            <a:r>
              <a:rPr lang="en-US" sz="1800" b="1" dirty="0">
                <a:solidFill>
                  <a:schemeClr val="tx1"/>
                </a:solidFill>
                <a:latin typeface="Arial" pitchFamily="34" charset="0"/>
                <a:cs typeface="Arial" pitchFamily="34" charset="0"/>
              </a:rPr>
              <a:t>Number/location of stores</a:t>
            </a:r>
          </a:p>
          <a:p>
            <a:pPr marL="461963" indent="-177800" algn="l">
              <a:buFont typeface="Arial" pitchFamily="34" charset="0"/>
              <a:buChar char="•"/>
              <a:defRPr/>
            </a:pPr>
            <a:r>
              <a:rPr lang="en-US" sz="1800" b="1" dirty="0">
                <a:solidFill>
                  <a:schemeClr val="tx1"/>
                </a:solidFill>
                <a:latin typeface="Arial" pitchFamily="34" charset="0"/>
                <a:cs typeface="Arial" pitchFamily="34" charset="0"/>
              </a:rPr>
              <a:t>Shopping atmosphere (comfort, safety)</a:t>
            </a:r>
          </a:p>
          <a:p>
            <a:pPr marL="461963" indent="-177800" algn="l">
              <a:buFont typeface="Arial" pitchFamily="34" charset="0"/>
              <a:buChar char="•"/>
              <a:defRPr/>
            </a:pPr>
            <a:r>
              <a:rPr lang="en-US" sz="1800" b="1" dirty="0">
                <a:solidFill>
                  <a:schemeClr val="tx1"/>
                </a:solidFill>
                <a:latin typeface="Arial" pitchFamily="34" charset="0"/>
                <a:cs typeface="Arial" pitchFamily="34" charset="0"/>
              </a:rPr>
              <a:t>Store size, layout, &amp; design</a:t>
            </a:r>
          </a:p>
          <a:p>
            <a:pPr marL="461963" indent="-177800" algn="l">
              <a:buFont typeface="Arial" pitchFamily="34" charset="0"/>
              <a:buChar char="•"/>
              <a:defRPr/>
            </a:pPr>
            <a:r>
              <a:rPr lang="en-US" sz="1800" b="1" dirty="0">
                <a:solidFill>
                  <a:schemeClr val="tx1"/>
                </a:solidFill>
                <a:latin typeface="Arial" pitchFamily="34" charset="0"/>
                <a:cs typeface="Arial" pitchFamily="34" charset="0"/>
              </a:rPr>
              <a:t>Store hours</a:t>
            </a:r>
          </a:p>
          <a:p>
            <a:pPr algn="l">
              <a:defRPr/>
            </a:pPr>
            <a:endParaRPr lang="en-US" sz="1800" b="1" dirty="0">
              <a:solidFill>
                <a:schemeClr val="tx1"/>
              </a:solidFill>
              <a:latin typeface="Arial" pitchFamily="34" charset="0"/>
              <a:cs typeface="Arial" pitchFamily="34" charset="0"/>
            </a:endParaRPr>
          </a:p>
        </p:txBody>
      </p:sp>
      <p:sp>
        <p:nvSpPr>
          <p:cNvPr id="10" name="Rounded Rectangle 9"/>
          <p:cNvSpPr/>
          <p:nvPr/>
        </p:nvSpPr>
        <p:spPr>
          <a:xfrm>
            <a:off x="198437" y="1066800"/>
            <a:ext cx="3810000" cy="2209800"/>
          </a:xfrm>
          <a:prstGeom prst="roundRect">
            <a:avLst/>
          </a:prstGeom>
          <a:ln/>
        </p:spPr>
        <p:style>
          <a:lnRef idx="2">
            <a:schemeClr val="accent6">
              <a:shade val="50000"/>
            </a:schemeClr>
          </a:lnRef>
          <a:fillRef idx="1">
            <a:schemeClr val="accent6"/>
          </a:fillRef>
          <a:effectRef idx="0">
            <a:schemeClr val="accent6"/>
          </a:effectRef>
          <a:fontRef idx="minor">
            <a:schemeClr val="lt1"/>
          </a:fontRef>
        </p:style>
        <p:txBody>
          <a:bodyPr/>
          <a:lstStyle/>
          <a:p>
            <a:pPr marL="115888" indent="-115888" algn="l">
              <a:buFont typeface="Arial" pitchFamily="34" charset="0"/>
              <a:buChar char="•"/>
            </a:pPr>
            <a:r>
              <a:rPr lang="en-US" sz="1800" b="1" dirty="0">
                <a:solidFill>
                  <a:schemeClr val="tx1"/>
                </a:solidFill>
                <a:latin typeface="Arial" pitchFamily="34" charset="0"/>
                <a:cs typeface="Arial" pitchFamily="34" charset="0"/>
              </a:rPr>
              <a:t>Product selection (width and depth of assortment, brands, quality)</a:t>
            </a:r>
          </a:p>
          <a:p>
            <a:pPr marL="115888" indent="-115888" algn="l">
              <a:buFont typeface="Arial" pitchFamily="34" charset="0"/>
              <a:buChar char="•"/>
            </a:pPr>
            <a:r>
              <a:rPr lang="en-US" sz="1800" b="1" dirty="0">
                <a:solidFill>
                  <a:schemeClr val="tx1"/>
                </a:solidFill>
                <a:latin typeface="Arial" pitchFamily="34" charset="0"/>
                <a:cs typeface="Arial" pitchFamily="34" charset="0"/>
              </a:rPr>
              <a:t>After-sale service</a:t>
            </a:r>
          </a:p>
          <a:p>
            <a:pPr marL="115888" indent="-115888" algn="l">
              <a:buFont typeface="Arial" pitchFamily="34" charset="0"/>
              <a:buChar char="•"/>
            </a:pPr>
            <a:r>
              <a:rPr lang="en-US" sz="1800" b="1" dirty="0">
                <a:solidFill>
                  <a:schemeClr val="tx1"/>
                </a:solidFill>
                <a:latin typeface="Arial" pitchFamily="34" charset="0"/>
                <a:cs typeface="Arial" pitchFamily="34" charset="0"/>
              </a:rPr>
              <a:t>Special services (special orders, entertainment, gift wrap)</a:t>
            </a:r>
          </a:p>
          <a:p>
            <a:pPr marL="115888" indent="-115888" algn="l">
              <a:buFont typeface="Arial" pitchFamily="34" charset="0"/>
              <a:buChar char="•"/>
            </a:pPr>
            <a:endParaRPr lang="en-US" sz="1800" b="1" dirty="0">
              <a:solidFill>
                <a:schemeClr val="tx1"/>
              </a:solidFill>
              <a:latin typeface="Arial" pitchFamily="34" charset="0"/>
              <a:cs typeface="Arial" pitchFamily="34" charset="0"/>
            </a:endParaRPr>
          </a:p>
        </p:txBody>
      </p:sp>
      <p:pic>
        <p:nvPicPr>
          <p:cNvPr id="11" name="Picture 3" descr="reshmi.png"/>
          <p:cNvPicPr preferRelativeResize="0">
            <a:picLocks/>
          </p:cNvPicPr>
          <p:nvPr/>
        </p:nvPicPr>
        <p:blipFill>
          <a:blip r:embed="rId4" cstate="print">
            <a:extLst>
              <a:ext uri="{BEBA8EAE-BF5A-486C-A8C5-ECC9F3942E4B}">
                <a14:imgProps xmlns:a14="http://schemas.microsoft.com/office/drawing/2010/main">
                  <a14:imgLayer r:embed="rId5">
                    <a14:imgEffect>
                      <a14:backgroundRemoval t="0" b="90000" l="0" r="92691">
                        <a14:foregroundMark x1="4319" y1="61935" x2="4319" y2="61935"/>
                        <a14:foregroundMark x1="7641" y1="65484" x2="7641" y2="65484"/>
                        <a14:foregroundMark x1="11628" y1="68387" x2="11628" y2="68387"/>
                        <a14:foregroundMark x1="21595" y1="63548" x2="21595" y2="63548"/>
                        <a14:foregroundMark x1="45515" y1="48065" x2="45515" y2="48065"/>
                        <a14:foregroundMark x1="61130" y1="27742" x2="61130" y2="27742"/>
                        <a14:foregroundMark x1="68106" y1="17742" x2="68106" y2="17742"/>
                        <a14:foregroundMark x1="69767" y1="7419" x2="69767" y2="7419"/>
                        <a14:foregroundMark x1="69767" y1="5484" x2="69767" y2="5484"/>
                        <a14:foregroundMark x1="66113" y1="4839" x2="66113" y2="4839"/>
                        <a14:foregroundMark x1="67110" y1="9032" x2="67110" y2="9032"/>
                        <a14:foregroundMark x1="61794" y1="13871" x2="61794" y2="13871"/>
                        <a14:foregroundMark x1="59801" y1="19677" x2="59801" y2="19677"/>
                        <a14:foregroundMark x1="66445" y1="15161" x2="66445" y2="15161"/>
                        <a14:foregroundMark x1="62126" y1="24516" x2="62126" y2="24516"/>
                        <a14:foregroundMark x1="59801" y1="31935" x2="59801" y2="31935"/>
                        <a14:foregroundMark x1="53821" y1="31935" x2="53821" y2="31935"/>
                        <a14:foregroundMark x1="47508" y1="41290" x2="47508" y2="41290"/>
                        <a14:foregroundMark x1="51495" y1="37419" x2="51495" y2="37419"/>
                        <a14:foregroundMark x1="58804" y1="38710" x2="58804" y2="38710"/>
                        <a14:foregroundMark x1="54817" y1="44839" x2="54817" y2="44839"/>
                        <a14:foregroundMark x1="48173" y1="53548" x2="48173" y2="53548"/>
                        <a14:foregroundMark x1="43522" y1="44516" x2="43522" y2="44516"/>
                        <a14:foregroundMark x1="40199" y1="47419" x2="40199" y2="47419"/>
                        <a14:foregroundMark x1="33555" y1="52258" x2="33555" y2="52258"/>
                        <a14:foregroundMark x1="38206" y1="60323" x2="38206" y2="60323"/>
                        <a14:foregroundMark x1="27575" y1="56774" x2="27575" y2="56774"/>
                        <a14:foregroundMark x1="22591" y1="58387" x2="22591" y2="58387"/>
                        <a14:foregroundMark x1="18272" y1="66452" x2="18272" y2="66452"/>
                      </a14:backgroundRemoval>
                    </a14:imgEffect>
                  </a14:imgLayer>
                </a14:imgProps>
              </a:ext>
              <a:ext uri="{28A0092B-C50C-407E-A947-70E740481C1C}">
                <a14:useLocalDpi xmlns:a14="http://schemas.microsoft.com/office/drawing/2010/main" val="0"/>
              </a:ext>
            </a:extLst>
          </a:blip>
          <a:srcRect/>
          <a:stretch>
            <a:fillRect/>
          </a:stretch>
        </p:blipFill>
        <p:spPr bwMode="auto">
          <a:xfrm>
            <a:off x="4532548" y="3657600"/>
            <a:ext cx="1485900" cy="1533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5" descr="89.PNG"/>
          <p:cNvPicPr preferRelativeResize="0">
            <a:picLocks/>
          </p:cNvPicPr>
          <p:nvPr/>
        </p:nvPicPr>
        <p:blipFill>
          <a:blip r:embed="rId6" cstate="print">
            <a:extLst>
              <a:ext uri="{BEBA8EAE-BF5A-486C-A8C5-ECC9F3942E4B}">
                <a14:imgProps xmlns:a14="http://schemas.microsoft.com/office/drawing/2010/main">
                  <a14:imgLayer r:embed="rId7">
                    <a14:imgEffect>
                      <a14:backgroundRemoval t="0" b="100000" l="0" r="99668">
                        <a14:foregroundMark x1="29900" y1="32270" x2="29900" y2="32270"/>
                        <a14:foregroundMark x1="32890" y1="31560" x2="32890" y2="31560"/>
                        <a14:foregroundMark x1="31561" y1="35816" x2="31561" y2="35816"/>
                        <a14:foregroundMark x1="27575" y1="34043" x2="27575" y2="34043"/>
                        <a14:foregroundMark x1="39867" y1="35816" x2="39867" y2="35816"/>
                        <a14:foregroundMark x1="36877" y1="40071" x2="36877" y2="40071"/>
                        <a14:foregroundMark x1="45515" y1="48227" x2="45515" y2="48227"/>
                        <a14:foregroundMark x1="50498" y1="45390" x2="50498" y2="45390"/>
                        <a14:foregroundMark x1="48173" y1="51418" x2="48173" y2="51418"/>
                        <a14:foregroundMark x1="59136" y1="55674" x2="59136" y2="55674"/>
                        <a14:foregroundMark x1="53821" y1="55319" x2="53821" y2="55319"/>
                        <a14:foregroundMark x1="51163" y1="58511" x2="51163" y2="58511"/>
                        <a14:foregroundMark x1="61130" y1="67021" x2="61130" y2="67021"/>
                        <a14:foregroundMark x1="58472" y1="67021" x2="58472" y2="67021"/>
                      </a14:backgroundRemoval>
                    </a14:imgEffect>
                  </a14:imgLayer>
                </a14:imgProps>
              </a:ext>
              <a:ext uri="{28A0092B-C50C-407E-A947-70E740481C1C}">
                <a14:useLocalDpi xmlns:a14="http://schemas.microsoft.com/office/drawing/2010/main" val="0"/>
              </a:ext>
            </a:extLst>
          </a:blip>
          <a:srcRect/>
          <a:stretch>
            <a:fillRect/>
          </a:stretch>
        </p:blipFill>
        <p:spPr bwMode="auto">
          <a:xfrm>
            <a:off x="4531519" y="2286736"/>
            <a:ext cx="1485900" cy="137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descr="58.png"/>
          <p:cNvPicPr preferRelativeResize="0">
            <a:picLocks/>
          </p:cNvPicPr>
          <p:nvPr/>
        </p:nvPicPr>
        <p:blipFill>
          <a:blip r:embed="rId8" cstate="print">
            <a:extLst>
              <a:ext uri="{BEBA8EAE-BF5A-486C-A8C5-ECC9F3942E4B}">
                <a14:imgProps xmlns:a14="http://schemas.microsoft.com/office/drawing/2010/main">
                  <a14:imgLayer r:embed="rId9">
                    <a14:imgEffect>
                      <a14:backgroundRemoval t="0" b="90000" l="10000" r="100000">
                        <a14:foregroundMark x1="42258" y1="32903" x2="42258" y2="32903"/>
                        <a14:foregroundMark x1="48710" y1="42581" x2="48710" y2="42581"/>
                        <a14:foregroundMark x1="53226" y1="46452" x2="53226" y2="46452"/>
                        <a14:foregroundMark x1="58710" y1="54839" x2="58710" y2="54839"/>
                        <a14:foregroundMark x1="59032" y1="51935" x2="59032" y2="51935"/>
                        <a14:foregroundMark x1="60000" y1="46774" x2="60000" y2="46774"/>
                        <a14:foregroundMark x1="63871" y1="51613" x2="63871" y2="51613"/>
                        <a14:foregroundMark x1="67742" y1="60323" x2="67742" y2="60323"/>
                        <a14:foregroundMark x1="70645" y1="59032" x2="70645" y2="59032"/>
                        <a14:foregroundMark x1="45806" y1="31290" x2="45806" y2="31290"/>
                      </a14:backgroundRemoval>
                    </a14:imgEffect>
                  </a14:imgLayer>
                </a14:imgProps>
              </a:ext>
              <a:ext uri="{28A0092B-C50C-407E-A947-70E740481C1C}">
                <a14:useLocalDpi xmlns:a14="http://schemas.microsoft.com/office/drawing/2010/main" val="0"/>
              </a:ext>
            </a:extLst>
          </a:blip>
          <a:srcRect/>
          <a:stretch>
            <a:fillRect/>
          </a:stretch>
        </p:blipFill>
        <p:spPr bwMode="auto">
          <a:xfrm>
            <a:off x="3026334" y="3657600"/>
            <a:ext cx="1505744" cy="1533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7" descr="78.png"/>
          <p:cNvPicPr preferRelativeResize="0">
            <a:picLocks/>
          </p:cNvPicPr>
          <p:nvPr/>
        </p:nvPicPr>
        <p:blipFill>
          <a:blip r:embed="rId10" cstate="print">
            <a:extLst>
              <a:ext uri="{BEBA8EAE-BF5A-486C-A8C5-ECC9F3942E4B}">
                <a14:imgProps xmlns:a14="http://schemas.microsoft.com/office/drawing/2010/main">
                  <a14:imgLayer r:embed="rId11">
                    <a14:imgEffect>
                      <a14:backgroundRemoval t="356" b="100000" l="0" r="100000">
                        <a14:foregroundMark x1="52104" y1="44128" x2="52104" y2="44128"/>
                        <a14:foregroundMark x1="53722" y1="44484" x2="53722" y2="44484"/>
                        <a14:foregroundMark x1="57282" y1="51957" x2="57282" y2="51957"/>
                        <a14:foregroundMark x1="43366" y1="58719" x2="43366" y2="58719"/>
                        <a14:foregroundMark x1="35922" y1="71530" x2="35922" y2="71530"/>
                        <a14:foregroundMark x1="36893" y1="69395" x2="36893" y2="69395"/>
                        <a14:foregroundMark x1="72168" y1="68327" x2="72168" y2="68327"/>
                        <a14:foregroundMark x1="79612" y1="77580" x2="79612" y2="77580"/>
                        <a14:foregroundMark x1="36893" y1="75089" x2="36893" y2="75089"/>
                        <a14:foregroundMark x1="33333" y1="82918" x2="33333" y2="82918"/>
                        <a14:foregroundMark x1="33657" y1="80427" x2="33657" y2="80427"/>
                        <a14:foregroundMark x1="83819" y1="25623" x2="83819" y2="25623"/>
                        <a14:foregroundMark x1="73463" y1="26690" x2="73463" y2="26690"/>
                        <a14:foregroundMark x1="70550" y1="33096" x2="70550" y2="33096"/>
                        <a14:foregroundMark x1="65372" y1="34875" x2="65372" y2="34875"/>
                        <a14:foregroundMark x1="67314" y1="39858" x2="67314" y2="39858"/>
                        <a14:foregroundMark x1="66343" y1="44128" x2="66343" y2="44128"/>
                        <a14:foregroundMark x1="57929" y1="38434" x2="57929" y2="38434"/>
                        <a14:foregroundMark x1="50162" y1="50890" x2="50162" y2="50890"/>
                        <a14:foregroundMark x1="41100" y1="61566" x2="41100" y2="61566"/>
                        <a14:foregroundMark x1="43042" y1="55160" x2="43042" y2="55160"/>
                        <a14:foregroundMark x1="77346" y1="60854" x2="77346" y2="60854"/>
                        <a14:foregroundMark x1="87055" y1="69039" x2="87055" y2="69039"/>
                        <a14:foregroundMark x1="88026" y1="81139" x2="88026" y2="81139"/>
                        <a14:foregroundMark x1="77023" y1="93238" x2="77023" y2="93238"/>
                        <a14:foregroundMark x1="65372" y1="91103" x2="65372" y2="91103"/>
                        <a14:foregroundMark x1="34304" y1="86121" x2="34304" y2="86121"/>
                        <a14:backgroundMark x1="23625" y1="17082" x2="23625" y2="17082"/>
                      </a14:backgroundRemoval>
                    </a14:imgEffect>
                  </a14:imgLayer>
                </a14:imgProps>
              </a:ext>
              <a:ext uri="{28A0092B-C50C-407E-A947-70E740481C1C}">
                <a14:useLocalDpi xmlns:a14="http://schemas.microsoft.com/office/drawing/2010/main" val="0"/>
              </a:ext>
            </a:extLst>
          </a:blip>
          <a:srcRect/>
          <a:stretch>
            <a:fillRect/>
          </a:stretch>
        </p:blipFill>
        <p:spPr bwMode="auto">
          <a:xfrm>
            <a:off x="3017837" y="2295525"/>
            <a:ext cx="1513682" cy="1362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Oval 2"/>
          <p:cNvSpPr/>
          <p:nvPr/>
        </p:nvSpPr>
        <p:spPr>
          <a:xfrm>
            <a:off x="3864523" y="2971800"/>
            <a:ext cx="1393277" cy="1371600"/>
          </a:xfrm>
          <a:prstGeom prst="ellipse">
            <a:avLst/>
          </a:prstGeom>
          <a:solidFill>
            <a:srgbClr val="FFFF00"/>
          </a:solidFill>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800" b="1" dirty="0">
                <a:solidFill>
                  <a:srgbClr val="FF0000"/>
                </a:solidFill>
              </a:rPr>
              <a:t>Target </a:t>
            </a:r>
          </a:p>
          <a:p>
            <a:pPr algn="ctr"/>
            <a:r>
              <a:rPr lang="en-US" sz="1800" b="1" dirty="0">
                <a:solidFill>
                  <a:srgbClr val="FF0000"/>
                </a:solidFill>
              </a:rPr>
              <a:t>Market</a:t>
            </a:r>
          </a:p>
        </p:txBody>
      </p:sp>
    </p:spTree>
    <p:custDataLst>
      <p:tags r:id="rId1"/>
    </p:custDataLst>
    <p:extLst>
      <p:ext uri="{BB962C8B-B14F-4D97-AF65-F5344CB8AC3E}">
        <p14:creationId xmlns:p14="http://schemas.microsoft.com/office/powerpoint/2010/main" val="729338131"/>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righ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right)">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lstStyle/>
          <a:p>
            <a:r>
              <a:rPr lang="en-US" dirty="0"/>
              <a:t>Shopping Atmosphere</a:t>
            </a:r>
          </a:p>
        </p:txBody>
      </p:sp>
      <p:pic>
        <p:nvPicPr>
          <p:cNvPr id="5" name="Picture 4">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00" y="1754929"/>
            <a:ext cx="4127500" cy="4122841"/>
          </a:xfrm>
          <a:prstGeom prst="rect">
            <a:avLst/>
          </a:prstGeom>
        </p:spPr>
      </p:pic>
      <p:sp>
        <p:nvSpPr>
          <p:cNvPr id="6" name="TextBox 5"/>
          <p:cNvSpPr txBox="1"/>
          <p:nvPr/>
        </p:nvSpPr>
        <p:spPr>
          <a:xfrm>
            <a:off x="838200" y="2209800"/>
            <a:ext cx="1524000" cy="1938992"/>
          </a:xfrm>
          <a:prstGeom prst="rect">
            <a:avLst/>
          </a:prstGeom>
          <a:noFill/>
        </p:spPr>
        <p:txBody>
          <a:bodyPr wrap="square" rtlCol="0">
            <a:spAutoFit/>
          </a:bodyPr>
          <a:lstStyle/>
          <a:p>
            <a:r>
              <a:rPr lang="en-US" sz="2400" dirty="0"/>
              <a:t>Click on play button to view video</a:t>
            </a:r>
          </a:p>
        </p:txBody>
      </p:sp>
    </p:spTree>
    <p:extLst>
      <p:ext uri="{BB962C8B-B14F-4D97-AF65-F5344CB8AC3E}">
        <p14:creationId xmlns:p14="http://schemas.microsoft.com/office/powerpoint/2010/main" val="1203043591"/>
      </p:ext>
    </p:extLst>
  </p:cSld>
  <p:clrMapOvr>
    <a:masterClrMapping/>
  </p:clrMapOvr>
  <p:transition>
    <p:pull dir="ru"/>
  </p:transition>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76200"/>
            <a:ext cx="8229600" cy="1398587"/>
          </a:xfrm>
        </p:spPr>
        <p:txBody>
          <a:bodyPr>
            <a:normAutofit/>
          </a:bodyPr>
          <a:lstStyle/>
          <a:p>
            <a:r>
              <a:rPr lang="en-US" altLang="en-US" sz="3600" dirty="0"/>
              <a:t>Conventional Retailers—Try to Avoid Price Competition (Exhibit 12-4)</a:t>
            </a:r>
            <a:endParaRPr lang="en-US" sz="3600" dirty="0"/>
          </a:p>
        </p:txBody>
      </p:sp>
      <p:sp>
        <p:nvSpPr>
          <p:cNvPr id="24608" name="Line 16"/>
          <p:cNvSpPr>
            <a:spLocks noChangeShapeType="1"/>
          </p:cNvSpPr>
          <p:nvPr/>
        </p:nvSpPr>
        <p:spPr bwMode="auto">
          <a:xfrm>
            <a:off x="1652586" y="4298950"/>
            <a:ext cx="0" cy="29368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24604" name="Line 25"/>
          <p:cNvSpPr>
            <a:spLocks noChangeShapeType="1"/>
          </p:cNvSpPr>
          <p:nvPr/>
        </p:nvSpPr>
        <p:spPr bwMode="auto">
          <a:xfrm>
            <a:off x="1652586" y="4546600"/>
            <a:ext cx="22225" cy="152717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24582" name="Line 26"/>
          <p:cNvSpPr>
            <a:spLocks noChangeShapeType="1"/>
          </p:cNvSpPr>
          <p:nvPr/>
        </p:nvSpPr>
        <p:spPr bwMode="auto">
          <a:xfrm>
            <a:off x="1652586" y="1635125"/>
            <a:ext cx="11113" cy="15875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grpSp>
        <p:nvGrpSpPr>
          <p:cNvPr id="24584" name="Group 3"/>
          <p:cNvGrpSpPr>
            <a:grpSpLocks/>
          </p:cNvGrpSpPr>
          <p:nvPr/>
        </p:nvGrpSpPr>
        <p:grpSpPr bwMode="auto">
          <a:xfrm>
            <a:off x="77786" y="3276600"/>
            <a:ext cx="3270250" cy="1076325"/>
            <a:chOff x="98" y="2305"/>
            <a:chExt cx="2060" cy="678"/>
          </a:xfrm>
        </p:grpSpPr>
        <p:sp>
          <p:nvSpPr>
            <p:cNvPr id="21517" name="AutoShape 4"/>
            <p:cNvSpPr>
              <a:spLocks noChangeArrowheads="1"/>
            </p:cNvSpPr>
            <p:nvPr/>
          </p:nvSpPr>
          <p:spPr bwMode="auto">
            <a:xfrm>
              <a:off x="98" y="2305"/>
              <a:ext cx="2060" cy="678"/>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l">
                <a:defRPr/>
              </a:pPr>
              <a:r>
                <a:rPr lang="en-US" sz="2000" b="1" dirty="0">
                  <a:solidFill>
                    <a:schemeClr val="tx1"/>
                  </a:solidFill>
                  <a:latin typeface="Arial" pitchFamily="34" charset="0"/>
                  <a:cs typeface="Arial" pitchFamily="34" charset="0"/>
                </a:rPr>
                <a:t>Conventional</a:t>
              </a:r>
            </a:p>
            <a:p>
              <a:pPr algn="l">
                <a:defRPr/>
              </a:pPr>
              <a:r>
                <a:rPr lang="en-US" sz="2000" b="1" dirty="0">
                  <a:solidFill>
                    <a:schemeClr val="tx1"/>
                  </a:solidFill>
                  <a:latin typeface="Arial" pitchFamily="34" charset="0"/>
                  <a:cs typeface="Arial" pitchFamily="34" charset="0"/>
                </a:rPr>
                <a:t>Offerings</a:t>
              </a:r>
            </a:p>
          </p:txBody>
        </p:sp>
        <p:sp>
          <p:nvSpPr>
            <p:cNvPr id="21518" name="AutoShape 5"/>
            <p:cNvSpPr>
              <a:spLocks noChangeArrowheads="1"/>
            </p:cNvSpPr>
            <p:nvPr/>
          </p:nvSpPr>
          <p:spPr bwMode="auto">
            <a:xfrm>
              <a:off x="1246" y="2305"/>
              <a:ext cx="816" cy="672"/>
            </a:xfrm>
            <a:prstGeom prst="roundRect">
              <a:avLst>
                <a:gd name="adj" fmla="val 16667"/>
              </a:avLst>
            </a:prstGeom>
            <a:ln>
              <a:noFill/>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defRPr/>
              </a:pPr>
              <a:r>
                <a:rPr lang="en-US" sz="2000" b="1" dirty="0">
                  <a:solidFill>
                    <a:schemeClr val="tx1"/>
                  </a:solidFill>
                  <a:latin typeface="Arial" pitchFamily="34" charset="0"/>
                  <a:cs typeface="Arial" pitchFamily="34" charset="0"/>
                </a:rPr>
                <a:t>Single- &amp;</a:t>
              </a:r>
            </a:p>
            <a:p>
              <a:pPr>
                <a:defRPr/>
              </a:pPr>
              <a:r>
                <a:rPr lang="en-US" sz="2000" b="1" dirty="0">
                  <a:solidFill>
                    <a:schemeClr val="tx1"/>
                  </a:solidFill>
                  <a:latin typeface="Arial" pitchFamily="34" charset="0"/>
                  <a:cs typeface="Arial" pitchFamily="34" charset="0"/>
                </a:rPr>
                <a:t>limited-</a:t>
              </a:r>
            </a:p>
            <a:p>
              <a:pPr>
                <a:defRPr/>
              </a:pPr>
              <a:r>
                <a:rPr lang="en-US" sz="2000" b="1" dirty="0">
                  <a:solidFill>
                    <a:schemeClr val="tx1"/>
                  </a:solidFill>
                  <a:latin typeface="Arial" pitchFamily="34" charset="0"/>
                  <a:cs typeface="Arial" pitchFamily="34" charset="0"/>
                </a:rPr>
                <a:t>line stores</a:t>
              </a:r>
            </a:p>
          </p:txBody>
        </p:sp>
      </p:grpSp>
      <p:grpSp>
        <p:nvGrpSpPr>
          <p:cNvPr id="4" name="Group 3"/>
          <p:cNvGrpSpPr/>
          <p:nvPr/>
        </p:nvGrpSpPr>
        <p:grpSpPr>
          <a:xfrm>
            <a:off x="1652586" y="1066800"/>
            <a:ext cx="7400925" cy="1189038"/>
            <a:chOff x="1657350" y="1219200"/>
            <a:chExt cx="7400925" cy="1189038"/>
          </a:xfrm>
        </p:grpSpPr>
        <p:sp>
          <p:nvSpPr>
            <p:cNvPr id="24583" name="Line 27"/>
            <p:cNvSpPr>
              <a:spLocks noChangeShapeType="1"/>
            </p:cNvSpPr>
            <p:nvPr/>
          </p:nvSpPr>
          <p:spPr bwMode="auto">
            <a:xfrm>
              <a:off x="1657350" y="1787525"/>
              <a:ext cx="1836738"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21515" name="AutoShape 29"/>
            <p:cNvSpPr>
              <a:spLocks noChangeArrowheads="1"/>
            </p:cNvSpPr>
            <p:nvPr/>
          </p:nvSpPr>
          <p:spPr bwMode="auto">
            <a:xfrm>
              <a:off x="5562600" y="1219200"/>
              <a:ext cx="3495675" cy="1189038"/>
            </a:xfrm>
            <a:prstGeom prst="roundRect">
              <a:avLst>
                <a:gd name="adj" fmla="val 16667"/>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gn="l">
                <a:lnSpc>
                  <a:spcPct val="70000"/>
                </a:lnSpc>
                <a:defRPr/>
              </a:pPr>
              <a:r>
                <a:rPr lang="en-US" sz="1800" b="1" dirty="0">
                  <a:latin typeface="Arial" pitchFamily="34" charset="0"/>
                  <a:cs typeface="Arial" pitchFamily="34" charset="0"/>
                </a:rPr>
                <a:t>Specialty</a:t>
              </a:r>
            </a:p>
            <a:p>
              <a:pPr algn="l">
                <a:lnSpc>
                  <a:spcPct val="70000"/>
                </a:lnSpc>
                <a:defRPr/>
              </a:pPr>
              <a:r>
                <a:rPr lang="en-US" sz="1800" b="1" dirty="0">
                  <a:latin typeface="Arial" pitchFamily="34" charset="0"/>
                  <a:cs typeface="Arial" pitchFamily="34" charset="0"/>
                </a:rPr>
                <a:t>shops and</a:t>
              </a:r>
            </a:p>
            <a:p>
              <a:pPr algn="l">
                <a:lnSpc>
                  <a:spcPct val="70000"/>
                </a:lnSpc>
                <a:defRPr/>
              </a:pPr>
              <a:r>
                <a:rPr lang="en-US" sz="1800" b="1" dirty="0">
                  <a:latin typeface="Arial" pitchFamily="34" charset="0"/>
                  <a:cs typeface="Arial" pitchFamily="34" charset="0"/>
                </a:rPr>
                <a:t>department</a:t>
              </a:r>
            </a:p>
            <a:p>
              <a:pPr algn="l">
                <a:lnSpc>
                  <a:spcPct val="70000"/>
                </a:lnSpc>
                <a:defRPr/>
              </a:pPr>
              <a:r>
                <a:rPr lang="en-US" sz="1800" b="1" dirty="0">
                  <a:latin typeface="Arial" pitchFamily="34" charset="0"/>
                  <a:cs typeface="Arial" pitchFamily="34" charset="0"/>
                </a:rPr>
                <a:t>stores</a:t>
              </a:r>
            </a:p>
          </p:txBody>
        </p:sp>
        <p:sp>
          <p:nvSpPr>
            <p:cNvPr id="24599" name="AutoShape 30"/>
            <p:cNvSpPr>
              <a:spLocks noChangeArrowheads="1"/>
            </p:cNvSpPr>
            <p:nvPr/>
          </p:nvSpPr>
          <p:spPr bwMode="auto">
            <a:xfrm>
              <a:off x="7412038" y="1295772"/>
              <a:ext cx="1503363" cy="1037338"/>
            </a:xfrm>
            <a:prstGeom prst="roundRect">
              <a:avLst>
                <a:gd name="adj" fmla="val 16667"/>
              </a:avLst>
            </a:prstGeom>
            <a:noFill/>
            <a:ln>
              <a:noFill/>
            </a:ln>
            <a:extLst>
              <a:ext uri="{91240B29-F687-4F45-9708-019B960494DF}">
                <a14:hiddenLine xmlns:a14="http://schemas.microsoft.com/office/drawing/2010/main" w="38100">
                  <a:solidFill>
                    <a:srgbClr val="000000"/>
                  </a:solidFill>
                  <a:round/>
                  <a:headEnd/>
                  <a:tailEnd/>
                </a14:hiddenLine>
              </a:ext>
            </a:extLst>
          </p:spPr>
          <p:txBody>
            <a:bodyPr wrap="none" anchor="ctr"/>
            <a:lstStyle/>
            <a:p>
              <a:pPr algn="l"/>
              <a:r>
                <a:rPr lang="en-US" sz="1800" b="1" dirty="0">
                  <a:latin typeface="Arial" pitchFamily="34" charset="0"/>
                  <a:cs typeface="Arial" pitchFamily="34" charset="0"/>
                </a:rPr>
                <a:t>Ritz Camera, </a:t>
              </a:r>
            </a:p>
            <a:p>
              <a:pPr algn="l"/>
              <a:r>
                <a:rPr lang="en-US" sz="1800" b="1" dirty="0">
                  <a:latin typeface="Arial" pitchFamily="34" charset="0"/>
                  <a:cs typeface="Arial" pitchFamily="34" charset="0"/>
                </a:rPr>
                <a:t>Coach, Gap,</a:t>
              </a:r>
            </a:p>
            <a:p>
              <a:pPr algn="l"/>
              <a:r>
                <a:rPr lang="en-US" sz="1800" b="1" dirty="0">
                  <a:latin typeface="Arial" pitchFamily="34" charset="0"/>
                  <a:cs typeface="Arial" pitchFamily="34" charset="0"/>
                </a:rPr>
                <a:t>Macy’s</a:t>
              </a:r>
            </a:p>
          </p:txBody>
        </p:sp>
        <p:sp>
          <p:nvSpPr>
            <p:cNvPr id="24586" name="Rectangle 31"/>
            <p:cNvSpPr>
              <a:spLocks noChangeArrowheads="1"/>
            </p:cNvSpPr>
            <p:nvPr/>
          </p:nvSpPr>
          <p:spPr bwMode="auto">
            <a:xfrm>
              <a:off x="3505200" y="1447800"/>
              <a:ext cx="1524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lnSpc>
                  <a:spcPct val="70000"/>
                </a:lnSpc>
              </a:pPr>
              <a:r>
                <a:rPr lang="en-US" sz="1800" b="1" dirty="0">
                  <a:latin typeface="Arial" pitchFamily="34" charset="0"/>
                  <a:cs typeface="Arial" pitchFamily="34" charset="0"/>
                </a:rPr>
                <a:t>Expanded</a:t>
              </a:r>
            </a:p>
            <a:p>
              <a:pPr algn="l">
                <a:lnSpc>
                  <a:spcPct val="70000"/>
                </a:lnSpc>
              </a:pPr>
              <a:r>
                <a:rPr lang="en-US" sz="1800" b="1" dirty="0">
                  <a:latin typeface="Arial" pitchFamily="34" charset="0"/>
                  <a:cs typeface="Arial" pitchFamily="34" charset="0"/>
                </a:rPr>
                <a:t>assortment</a:t>
              </a:r>
            </a:p>
            <a:p>
              <a:pPr algn="l">
                <a:lnSpc>
                  <a:spcPct val="70000"/>
                </a:lnSpc>
              </a:pPr>
              <a:r>
                <a:rPr lang="en-US" sz="1800" b="1" dirty="0">
                  <a:latin typeface="Arial" pitchFamily="34" charset="0"/>
                  <a:cs typeface="Arial" pitchFamily="34" charset="0"/>
                </a:rPr>
                <a:t>and service</a:t>
              </a:r>
            </a:p>
          </p:txBody>
        </p:sp>
        <p:sp>
          <p:nvSpPr>
            <p:cNvPr id="24590" name="Line 27"/>
            <p:cNvSpPr>
              <a:spLocks noChangeShapeType="1"/>
            </p:cNvSpPr>
            <p:nvPr/>
          </p:nvSpPr>
          <p:spPr bwMode="auto">
            <a:xfrm>
              <a:off x="4953000" y="1752600"/>
              <a:ext cx="539750" cy="0"/>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cxnSp>
          <p:nvCxnSpPr>
            <p:cNvPr id="24594" name="Straight Connector 42"/>
            <p:cNvCxnSpPr>
              <a:cxnSpLocks noChangeShapeType="1"/>
            </p:cNvCxnSpPr>
            <p:nvPr/>
          </p:nvCxnSpPr>
          <p:spPr bwMode="auto">
            <a:xfrm rot="5400000">
              <a:off x="6858000" y="1827213"/>
              <a:ext cx="912813" cy="1587"/>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grpSp>
      <p:grpSp>
        <p:nvGrpSpPr>
          <p:cNvPr id="5" name="Group 4"/>
          <p:cNvGrpSpPr/>
          <p:nvPr/>
        </p:nvGrpSpPr>
        <p:grpSpPr>
          <a:xfrm>
            <a:off x="1663699" y="2286000"/>
            <a:ext cx="7389812" cy="1306528"/>
            <a:chOff x="1668463" y="2620963"/>
            <a:chExt cx="7389812" cy="1306528"/>
          </a:xfrm>
        </p:grpSpPr>
        <p:sp>
          <p:nvSpPr>
            <p:cNvPr id="21534" name="AutoShape 8"/>
            <p:cNvSpPr>
              <a:spLocks noChangeArrowheads="1"/>
            </p:cNvSpPr>
            <p:nvPr/>
          </p:nvSpPr>
          <p:spPr bwMode="auto">
            <a:xfrm>
              <a:off x="5562600" y="2620963"/>
              <a:ext cx="3495675" cy="1189037"/>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none" anchor="ctr"/>
            <a:lstStyle/>
            <a:p>
              <a:pPr algn="l">
                <a:lnSpc>
                  <a:spcPct val="70000"/>
                </a:lnSpc>
                <a:defRPr/>
              </a:pPr>
              <a:r>
                <a:rPr lang="en-IN" sz="1800" b="1" dirty="0">
                  <a:latin typeface="Arial" pitchFamily="34" charset="0"/>
                  <a:cs typeface="Arial" pitchFamily="34" charset="0"/>
                </a:rPr>
                <a:t>Supermarkets,</a:t>
              </a:r>
            </a:p>
            <a:p>
              <a:pPr algn="l">
                <a:lnSpc>
                  <a:spcPct val="70000"/>
                </a:lnSpc>
                <a:defRPr/>
              </a:pPr>
              <a:r>
                <a:rPr lang="en-IN" sz="1800" b="1" dirty="0">
                  <a:latin typeface="Arial" pitchFamily="34" charset="0"/>
                  <a:cs typeface="Arial" pitchFamily="34" charset="0"/>
                </a:rPr>
                <a:t>disc. houses,</a:t>
              </a:r>
            </a:p>
            <a:p>
              <a:pPr algn="l">
                <a:lnSpc>
                  <a:spcPct val="70000"/>
                </a:lnSpc>
                <a:defRPr/>
              </a:pPr>
              <a:r>
                <a:rPr lang="en-IN" sz="1800" b="1" dirty="0">
                  <a:latin typeface="Arial" pitchFamily="34" charset="0"/>
                  <a:cs typeface="Arial" pitchFamily="34" charset="0"/>
                </a:rPr>
                <a:t>mass merch., </a:t>
              </a:r>
            </a:p>
            <a:p>
              <a:pPr algn="l">
                <a:lnSpc>
                  <a:spcPct val="70000"/>
                </a:lnSpc>
                <a:defRPr/>
              </a:pPr>
              <a:r>
                <a:rPr lang="en-IN" sz="1800" b="1" dirty="0">
                  <a:latin typeface="Arial" pitchFamily="34" charset="0"/>
                  <a:cs typeface="Arial" pitchFamily="34" charset="0"/>
                </a:rPr>
                <a:t>superstores,</a:t>
              </a:r>
            </a:p>
            <a:p>
              <a:pPr algn="l">
                <a:lnSpc>
                  <a:spcPct val="70000"/>
                </a:lnSpc>
                <a:defRPr/>
              </a:pPr>
              <a:r>
                <a:rPr lang="en-IN" sz="1800" b="1" dirty="0">
                  <a:latin typeface="Arial" pitchFamily="34" charset="0"/>
                  <a:cs typeface="Arial" pitchFamily="34" charset="0"/>
                </a:rPr>
                <a:t>club stores</a:t>
              </a:r>
            </a:p>
          </p:txBody>
        </p:sp>
        <p:sp>
          <p:nvSpPr>
            <p:cNvPr id="24615" name="AutoShape 9"/>
            <p:cNvSpPr>
              <a:spLocks noChangeArrowheads="1"/>
            </p:cNvSpPr>
            <p:nvPr/>
          </p:nvSpPr>
          <p:spPr bwMode="auto">
            <a:xfrm>
              <a:off x="7423150" y="2743200"/>
              <a:ext cx="1492250" cy="914400"/>
            </a:xfrm>
            <a:prstGeom prst="roundRect">
              <a:avLst>
                <a:gd name="adj" fmla="val 16667"/>
              </a:avLst>
            </a:prstGeom>
            <a:noFill/>
            <a:ln>
              <a:noFill/>
            </a:ln>
            <a:extLst>
              <a:ext uri="{91240B29-F687-4F45-9708-019B960494DF}">
                <a14:hiddenLine xmlns:a14="http://schemas.microsoft.com/office/drawing/2010/main" w="38100">
                  <a:solidFill>
                    <a:srgbClr val="000000"/>
                  </a:solidFill>
                  <a:round/>
                  <a:headEnd/>
                  <a:tailEnd/>
                </a14:hiddenLine>
              </a:ext>
            </a:extLst>
          </p:spPr>
          <p:txBody>
            <a:bodyPr wrap="none" anchor="ctr"/>
            <a:lstStyle/>
            <a:p>
              <a:pPr algn="l">
                <a:lnSpc>
                  <a:spcPct val="70000"/>
                </a:lnSpc>
              </a:pPr>
              <a:r>
                <a:rPr lang="en-IN" sz="1800" b="1" dirty="0">
                  <a:latin typeface="Arial" pitchFamily="34" charset="0"/>
                  <a:cs typeface="Arial" pitchFamily="34" charset="0"/>
                </a:rPr>
                <a:t>Safeway, </a:t>
              </a:r>
            </a:p>
            <a:p>
              <a:pPr algn="l">
                <a:lnSpc>
                  <a:spcPct val="70000"/>
                </a:lnSpc>
              </a:pPr>
              <a:r>
                <a:rPr lang="en-IN" sz="1800" b="1" dirty="0">
                  <a:latin typeface="Arial" pitchFamily="34" charset="0"/>
                  <a:cs typeface="Arial" pitchFamily="34" charset="0"/>
                </a:rPr>
                <a:t>IKEA, Home </a:t>
              </a:r>
            </a:p>
            <a:p>
              <a:pPr algn="l">
                <a:lnSpc>
                  <a:spcPct val="70000"/>
                </a:lnSpc>
              </a:pPr>
              <a:r>
                <a:rPr lang="en-IN" sz="1800" b="1" dirty="0">
                  <a:latin typeface="Arial" pitchFamily="34" charset="0"/>
                  <a:cs typeface="Arial" pitchFamily="34" charset="0"/>
                </a:rPr>
                <a:t>Depot, Costco</a:t>
              </a:r>
              <a:endParaRPr lang="en-US" sz="1800" b="1" dirty="0">
                <a:solidFill>
                  <a:schemeClr val="bg1"/>
                </a:solidFill>
                <a:latin typeface="Arial" pitchFamily="34" charset="0"/>
                <a:cs typeface="Arial" pitchFamily="34" charset="0"/>
              </a:endParaRPr>
            </a:p>
          </p:txBody>
        </p:sp>
        <p:sp>
          <p:nvSpPr>
            <p:cNvPr id="24613" name="Line 10"/>
            <p:cNvSpPr>
              <a:spLocks noChangeShapeType="1"/>
            </p:cNvSpPr>
            <p:nvPr/>
          </p:nvSpPr>
          <p:spPr bwMode="auto">
            <a:xfrm>
              <a:off x="1668463" y="3132138"/>
              <a:ext cx="1836737"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24587" name="Rectangle 32"/>
            <p:cNvSpPr>
              <a:spLocks noChangeArrowheads="1"/>
            </p:cNvSpPr>
            <p:nvPr/>
          </p:nvSpPr>
          <p:spPr bwMode="auto">
            <a:xfrm>
              <a:off x="3505200" y="2671763"/>
              <a:ext cx="1676400" cy="1255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lnSpc>
                  <a:spcPct val="70000"/>
                </a:lnSpc>
              </a:pPr>
              <a:r>
                <a:rPr lang="en-IN" sz="1800" b="1" dirty="0">
                  <a:latin typeface="Arial" pitchFamily="34" charset="0"/>
                  <a:cs typeface="Arial" pitchFamily="34" charset="0"/>
                </a:rPr>
                <a:t>Expanded</a:t>
              </a:r>
            </a:p>
            <a:p>
              <a:pPr algn="l">
                <a:lnSpc>
                  <a:spcPct val="70000"/>
                </a:lnSpc>
              </a:pPr>
              <a:r>
                <a:rPr lang="en-IN" sz="1800" b="1" dirty="0">
                  <a:latin typeface="Arial" pitchFamily="34" charset="0"/>
                  <a:cs typeface="Arial" pitchFamily="34" charset="0"/>
                </a:rPr>
                <a:t>assortment</a:t>
              </a:r>
            </a:p>
            <a:p>
              <a:pPr algn="l">
                <a:lnSpc>
                  <a:spcPct val="70000"/>
                </a:lnSpc>
              </a:pPr>
              <a:r>
                <a:rPr lang="en-IN" sz="1800" b="1" dirty="0">
                  <a:latin typeface="Arial" pitchFamily="34" charset="0"/>
                  <a:cs typeface="Arial" pitchFamily="34" charset="0"/>
                </a:rPr>
                <a:t>and/or reduced</a:t>
              </a:r>
            </a:p>
            <a:p>
              <a:pPr algn="l">
                <a:lnSpc>
                  <a:spcPct val="70000"/>
                </a:lnSpc>
              </a:pPr>
              <a:r>
                <a:rPr lang="en-IN" sz="1800" b="1" dirty="0">
                  <a:latin typeface="Arial" pitchFamily="34" charset="0"/>
                  <a:cs typeface="Arial" pitchFamily="34" charset="0"/>
                </a:rPr>
                <a:t>margins and </a:t>
              </a:r>
            </a:p>
            <a:p>
              <a:pPr algn="l">
                <a:lnSpc>
                  <a:spcPct val="70000"/>
                </a:lnSpc>
              </a:pPr>
              <a:r>
                <a:rPr lang="en-IN" sz="1800" b="1" dirty="0">
                  <a:latin typeface="Arial" pitchFamily="34" charset="0"/>
                  <a:cs typeface="Arial" pitchFamily="34" charset="0"/>
                </a:rPr>
                <a:t>service</a:t>
              </a:r>
            </a:p>
          </p:txBody>
        </p:sp>
        <p:sp>
          <p:nvSpPr>
            <p:cNvPr id="24591" name="Line 27"/>
            <p:cNvSpPr>
              <a:spLocks noChangeShapeType="1"/>
            </p:cNvSpPr>
            <p:nvPr/>
          </p:nvSpPr>
          <p:spPr bwMode="auto">
            <a:xfrm>
              <a:off x="5181600" y="3124200"/>
              <a:ext cx="311150" cy="0"/>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cxnSp>
          <p:nvCxnSpPr>
            <p:cNvPr id="24595" name="Straight Connector 46"/>
            <p:cNvCxnSpPr>
              <a:cxnSpLocks noChangeShapeType="1"/>
            </p:cNvCxnSpPr>
            <p:nvPr/>
          </p:nvCxnSpPr>
          <p:spPr bwMode="auto">
            <a:xfrm rot="5400000">
              <a:off x="6934200" y="3198813"/>
              <a:ext cx="912813" cy="1587"/>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grpSp>
      <p:grpSp>
        <p:nvGrpSpPr>
          <p:cNvPr id="6" name="Group 5"/>
          <p:cNvGrpSpPr/>
          <p:nvPr/>
        </p:nvGrpSpPr>
        <p:grpSpPr>
          <a:xfrm>
            <a:off x="1674811" y="3505199"/>
            <a:ext cx="7392989" cy="1752601"/>
            <a:chOff x="1679575" y="3702050"/>
            <a:chExt cx="7392989" cy="1752601"/>
          </a:xfrm>
        </p:grpSpPr>
        <p:sp>
          <p:nvSpPr>
            <p:cNvPr id="21529" name="AutoShape 14"/>
            <p:cNvSpPr>
              <a:spLocks noChangeArrowheads="1"/>
            </p:cNvSpPr>
            <p:nvPr/>
          </p:nvSpPr>
          <p:spPr bwMode="auto">
            <a:xfrm>
              <a:off x="5562600" y="3702050"/>
              <a:ext cx="3495675" cy="1752601"/>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none" anchor="ctr"/>
            <a:lstStyle/>
            <a:p>
              <a:pPr algn="l">
                <a:lnSpc>
                  <a:spcPct val="70000"/>
                </a:lnSpc>
                <a:defRPr/>
              </a:pPr>
              <a:r>
                <a:rPr lang="en-US" sz="1700" b="1" dirty="0">
                  <a:latin typeface="Arial" pitchFamily="34" charset="0"/>
                  <a:cs typeface="Arial" pitchFamily="34" charset="0"/>
                </a:rPr>
                <a:t>Convenience </a:t>
              </a:r>
            </a:p>
            <a:p>
              <a:pPr algn="l">
                <a:lnSpc>
                  <a:spcPct val="70000"/>
                </a:lnSpc>
                <a:defRPr/>
              </a:pPr>
              <a:r>
                <a:rPr lang="en-US" sz="1700" b="1" dirty="0">
                  <a:latin typeface="Arial" pitchFamily="34" charset="0"/>
                  <a:cs typeface="Arial" pitchFamily="34" charset="0"/>
                </a:rPr>
                <a:t>stores, vending </a:t>
              </a:r>
              <a:br>
                <a:rPr lang="en-US" sz="1700" b="1" dirty="0">
                  <a:latin typeface="Arial" pitchFamily="34" charset="0"/>
                  <a:cs typeface="Arial" pitchFamily="34" charset="0"/>
                </a:rPr>
              </a:br>
              <a:r>
                <a:rPr lang="en-US" sz="1700" b="1" dirty="0">
                  <a:latin typeface="Arial" pitchFamily="34" charset="0"/>
                  <a:cs typeface="Arial" pitchFamily="34" charset="0"/>
                </a:rPr>
                <a:t>machines, </a:t>
              </a:r>
              <a:br>
                <a:rPr lang="en-US" sz="1700" b="1" dirty="0">
                  <a:latin typeface="Arial" pitchFamily="34" charset="0"/>
                  <a:cs typeface="Arial" pitchFamily="34" charset="0"/>
                </a:rPr>
              </a:br>
              <a:r>
                <a:rPr lang="en-US" sz="1700" b="1" dirty="0">
                  <a:latin typeface="Arial" pitchFamily="34" charset="0"/>
                  <a:cs typeface="Arial" pitchFamily="34" charset="0"/>
                </a:rPr>
                <a:t>door-to-door, </a:t>
              </a:r>
            </a:p>
            <a:p>
              <a:pPr algn="l">
                <a:lnSpc>
                  <a:spcPct val="70000"/>
                </a:lnSpc>
                <a:defRPr/>
              </a:pPr>
              <a:r>
                <a:rPr lang="en-US" sz="1700" b="1" dirty="0">
                  <a:latin typeface="Arial" pitchFamily="34" charset="0"/>
                  <a:cs typeface="Arial" pitchFamily="34" charset="0"/>
                </a:rPr>
                <a:t>cable TV, </a:t>
              </a:r>
            </a:p>
            <a:p>
              <a:pPr algn="l">
                <a:lnSpc>
                  <a:spcPct val="70000"/>
                </a:lnSpc>
                <a:defRPr/>
              </a:pPr>
              <a:r>
                <a:rPr lang="en-US" sz="1700" b="1" dirty="0">
                  <a:latin typeface="Arial" pitchFamily="34" charset="0"/>
                  <a:cs typeface="Arial" pitchFamily="34" charset="0"/>
                </a:rPr>
                <a:t>shopping channels, </a:t>
              </a:r>
            </a:p>
            <a:p>
              <a:pPr algn="l">
                <a:lnSpc>
                  <a:spcPct val="70000"/>
                </a:lnSpc>
                <a:defRPr/>
              </a:pPr>
              <a:r>
                <a:rPr lang="en-US" sz="1700" b="1" dirty="0">
                  <a:latin typeface="Arial" pitchFamily="34" charset="0"/>
                  <a:cs typeface="Arial" pitchFamily="34" charset="0"/>
                </a:rPr>
                <a:t>catalogs</a:t>
              </a:r>
            </a:p>
          </p:txBody>
        </p:sp>
        <p:sp>
          <p:nvSpPr>
            <p:cNvPr id="24611" name="AutoShape 15"/>
            <p:cNvSpPr>
              <a:spLocks noChangeArrowheads="1"/>
            </p:cNvSpPr>
            <p:nvPr/>
          </p:nvSpPr>
          <p:spPr bwMode="auto">
            <a:xfrm>
              <a:off x="7702550" y="4038600"/>
              <a:ext cx="1370014" cy="1189037"/>
            </a:xfrm>
            <a:prstGeom prst="roundRect">
              <a:avLst>
                <a:gd name="adj" fmla="val 16667"/>
              </a:avLst>
            </a:prstGeom>
            <a:noFill/>
            <a:ln>
              <a:noFill/>
            </a:ln>
            <a:extLst>
              <a:ext uri="{91240B29-F687-4F45-9708-019B960494DF}">
                <a14:hiddenLine xmlns:a14="http://schemas.microsoft.com/office/drawing/2010/main" w="38100">
                  <a:solidFill>
                    <a:srgbClr val="000000"/>
                  </a:solidFill>
                  <a:round/>
                  <a:headEnd/>
                  <a:tailEnd/>
                </a14:hiddenLine>
              </a:ext>
            </a:extLst>
          </p:spPr>
          <p:txBody>
            <a:bodyPr wrap="none" anchor="ctr"/>
            <a:lstStyle/>
            <a:p>
              <a:pPr algn="l"/>
              <a:r>
                <a:rPr lang="en-US" sz="1800" b="1" dirty="0">
                  <a:latin typeface="Arial" pitchFamily="34" charset="0"/>
                  <a:cs typeface="Arial" pitchFamily="34" charset="0"/>
                </a:rPr>
                <a:t>Pepsi </a:t>
              </a:r>
            </a:p>
            <a:p>
              <a:pPr algn="l"/>
              <a:r>
                <a:rPr lang="en-US" sz="1800" b="1" dirty="0">
                  <a:latin typeface="Arial" pitchFamily="34" charset="0"/>
                  <a:cs typeface="Arial" pitchFamily="34" charset="0"/>
                </a:rPr>
                <a:t>vending</a:t>
              </a:r>
            </a:p>
            <a:p>
              <a:pPr algn="l"/>
              <a:r>
                <a:rPr lang="en-US" sz="1800" b="1" dirty="0">
                  <a:latin typeface="Arial" pitchFamily="34" charset="0"/>
                  <a:cs typeface="Arial" pitchFamily="34" charset="0"/>
                </a:rPr>
                <a:t>machines, </a:t>
              </a:r>
            </a:p>
            <a:p>
              <a:pPr algn="l"/>
              <a:r>
                <a:rPr lang="en-US" sz="1800" b="1" dirty="0">
                  <a:latin typeface="Arial" pitchFamily="34" charset="0"/>
                  <a:cs typeface="Arial" pitchFamily="34" charset="0"/>
                </a:rPr>
                <a:t>7-11, Avon, </a:t>
              </a:r>
            </a:p>
            <a:p>
              <a:pPr algn="l"/>
              <a:r>
                <a:rPr lang="en-US" sz="1800" b="1" dirty="0">
                  <a:latin typeface="Arial" pitchFamily="34" charset="0"/>
                  <a:cs typeface="Arial" pitchFamily="34" charset="0"/>
                </a:rPr>
                <a:t>Lands’ </a:t>
              </a:r>
            </a:p>
            <a:p>
              <a:pPr algn="l"/>
              <a:r>
                <a:rPr lang="en-US" sz="1800" b="1" dirty="0">
                  <a:latin typeface="Arial" pitchFamily="34" charset="0"/>
                  <a:cs typeface="Arial" pitchFamily="34" charset="0"/>
                </a:rPr>
                <a:t>End, QVC</a:t>
              </a:r>
            </a:p>
            <a:p>
              <a:pPr algn="l"/>
              <a:endParaRPr lang="en-US" sz="1800" b="1" dirty="0">
                <a:latin typeface="Arial" pitchFamily="34" charset="0"/>
                <a:cs typeface="Arial" pitchFamily="34" charset="0"/>
              </a:endParaRPr>
            </a:p>
          </p:txBody>
        </p:sp>
        <p:sp>
          <p:nvSpPr>
            <p:cNvPr id="24609" name="Line 17"/>
            <p:cNvSpPr>
              <a:spLocks noChangeShapeType="1"/>
            </p:cNvSpPr>
            <p:nvPr/>
          </p:nvSpPr>
          <p:spPr bwMode="auto">
            <a:xfrm>
              <a:off x="1679575" y="4745038"/>
              <a:ext cx="1836738"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24588" name="Rectangle 33"/>
            <p:cNvSpPr>
              <a:spLocks noChangeArrowheads="1"/>
            </p:cNvSpPr>
            <p:nvPr/>
          </p:nvSpPr>
          <p:spPr bwMode="auto">
            <a:xfrm>
              <a:off x="3505200" y="4119563"/>
              <a:ext cx="1676400" cy="1255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lnSpc>
                  <a:spcPct val="70000"/>
                </a:lnSpc>
              </a:pPr>
              <a:r>
                <a:rPr lang="en-IN" sz="1800" b="1" dirty="0">
                  <a:latin typeface="Arial" pitchFamily="34" charset="0"/>
                  <a:cs typeface="Arial" pitchFamily="34" charset="0"/>
                </a:rPr>
                <a:t>Added convenience, </a:t>
              </a:r>
            </a:p>
            <a:p>
              <a:pPr algn="l">
                <a:lnSpc>
                  <a:spcPct val="70000"/>
                </a:lnSpc>
              </a:pPr>
              <a:r>
                <a:rPr lang="en-IN" sz="1800" b="1" dirty="0">
                  <a:latin typeface="Arial" pitchFamily="34" charset="0"/>
                  <a:cs typeface="Arial" pitchFamily="34" charset="0"/>
                </a:rPr>
                <a:t>higher margins,</a:t>
              </a:r>
            </a:p>
            <a:p>
              <a:pPr algn="l">
                <a:lnSpc>
                  <a:spcPct val="70000"/>
                </a:lnSpc>
              </a:pPr>
              <a:r>
                <a:rPr lang="en-IN" sz="1800" b="1" dirty="0">
                  <a:latin typeface="Arial" pitchFamily="34" charset="0"/>
                  <a:cs typeface="Arial" pitchFamily="34" charset="0"/>
                </a:rPr>
                <a:t>reduced </a:t>
              </a:r>
            </a:p>
            <a:p>
              <a:pPr algn="l">
                <a:lnSpc>
                  <a:spcPct val="70000"/>
                </a:lnSpc>
              </a:pPr>
              <a:r>
                <a:rPr lang="en-IN" sz="1800" b="1" dirty="0">
                  <a:latin typeface="Arial" pitchFamily="34" charset="0"/>
                  <a:cs typeface="Arial" pitchFamily="34" charset="0"/>
                </a:rPr>
                <a:t>assortment</a:t>
              </a:r>
            </a:p>
          </p:txBody>
        </p:sp>
        <p:sp>
          <p:nvSpPr>
            <p:cNvPr id="24592" name="Line 27"/>
            <p:cNvSpPr>
              <a:spLocks noChangeShapeType="1"/>
            </p:cNvSpPr>
            <p:nvPr/>
          </p:nvSpPr>
          <p:spPr bwMode="auto">
            <a:xfrm>
              <a:off x="4953000" y="4648200"/>
              <a:ext cx="539750" cy="0"/>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cxnSp>
          <p:nvCxnSpPr>
            <p:cNvPr id="24596" name="Straight Connector 47"/>
            <p:cNvCxnSpPr>
              <a:cxnSpLocks noChangeShapeType="1"/>
            </p:cNvCxnSpPr>
            <p:nvPr/>
          </p:nvCxnSpPr>
          <p:spPr bwMode="auto">
            <a:xfrm>
              <a:off x="7772400" y="3838577"/>
              <a:ext cx="0" cy="1403348"/>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grpSp>
      <p:grpSp>
        <p:nvGrpSpPr>
          <p:cNvPr id="7" name="Group 6"/>
          <p:cNvGrpSpPr/>
          <p:nvPr/>
        </p:nvGrpSpPr>
        <p:grpSpPr>
          <a:xfrm>
            <a:off x="1652586" y="5257800"/>
            <a:ext cx="7400927" cy="1336032"/>
            <a:chOff x="1657350" y="5410200"/>
            <a:chExt cx="7400927" cy="1336032"/>
          </a:xfrm>
        </p:grpSpPr>
        <p:sp>
          <p:nvSpPr>
            <p:cNvPr id="21523" name="AutoShape 21"/>
            <p:cNvSpPr>
              <a:spLocks noChangeArrowheads="1"/>
            </p:cNvSpPr>
            <p:nvPr/>
          </p:nvSpPr>
          <p:spPr bwMode="auto">
            <a:xfrm>
              <a:off x="5562601" y="5410200"/>
              <a:ext cx="3495676" cy="1189038"/>
            </a:xfrm>
            <a:prstGeom prst="roundRect">
              <a:avLst>
                <a:gd name="adj" fmla="val 16667"/>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wrap="none" anchor="ctr"/>
            <a:lstStyle/>
            <a:p>
              <a:pPr algn="l">
                <a:lnSpc>
                  <a:spcPct val="70000"/>
                </a:lnSpc>
                <a:defRPr/>
              </a:pPr>
              <a:r>
                <a:rPr lang="en-US" sz="1800" b="1" dirty="0">
                  <a:latin typeface="Arial" pitchFamily="34" charset="0"/>
                  <a:cs typeface="Arial" pitchFamily="34" charset="0"/>
                </a:rPr>
                <a:t>Internet</a:t>
              </a:r>
            </a:p>
          </p:txBody>
        </p:sp>
        <p:sp>
          <p:nvSpPr>
            <p:cNvPr id="24606" name="AutoShape 22"/>
            <p:cNvSpPr>
              <a:spLocks noChangeArrowheads="1"/>
            </p:cNvSpPr>
            <p:nvPr/>
          </p:nvSpPr>
          <p:spPr bwMode="auto">
            <a:xfrm>
              <a:off x="7423152" y="5592763"/>
              <a:ext cx="1339850" cy="960438"/>
            </a:xfrm>
            <a:prstGeom prst="roundRect">
              <a:avLst>
                <a:gd name="adj" fmla="val 16667"/>
              </a:avLst>
            </a:prstGeom>
            <a:noFill/>
            <a:ln>
              <a:noFill/>
            </a:ln>
            <a:extLst>
              <a:ext uri="{91240B29-F687-4F45-9708-019B960494DF}">
                <a14:hiddenLine xmlns:a14="http://schemas.microsoft.com/office/drawing/2010/main" w="38100">
                  <a:solidFill>
                    <a:srgbClr val="000000"/>
                  </a:solidFill>
                  <a:round/>
                  <a:headEnd/>
                  <a:tailEnd/>
                </a14:hiddenLine>
              </a:ext>
            </a:extLst>
          </p:spPr>
          <p:txBody>
            <a:bodyPr wrap="none" anchor="ctr"/>
            <a:lstStyle/>
            <a:p>
              <a:pPr algn="l"/>
              <a:r>
                <a:rPr lang="en-US" sz="1800" b="1" dirty="0">
                  <a:latin typeface="Arial" pitchFamily="34" charset="0"/>
                  <a:cs typeface="Arial" pitchFamily="34" charset="0"/>
                </a:rPr>
                <a:t>eBay, </a:t>
              </a:r>
            </a:p>
            <a:p>
              <a:pPr algn="l"/>
              <a:r>
                <a:rPr lang="en-US" sz="1800" b="1" dirty="0">
                  <a:latin typeface="Arial" pitchFamily="34" charset="0"/>
                  <a:cs typeface="Arial" pitchFamily="34" charset="0"/>
                </a:rPr>
                <a:t>Amazon, </a:t>
              </a:r>
            </a:p>
            <a:p>
              <a:pPr algn="l"/>
              <a:r>
                <a:rPr lang="en-US" sz="1800" b="1" dirty="0">
                  <a:latin typeface="Arial" pitchFamily="34" charset="0"/>
                  <a:cs typeface="Arial" pitchFamily="34" charset="0"/>
                </a:rPr>
                <a:t>Zappos, </a:t>
              </a:r>
            </a:p>
            <a:p>
              <a:pPr algn="l"/>
              <a:r>
                <a:rPr lang="en-US" sz="1800" b="1" dirty="0">
                  <a:latin typeface="Arial" pitchFamily="34" charset="0"/>
                  <a:cs typeface="Arial" pitchFamily="34" charset="0"/>
                </a:rPr>
                <a:t>Netflix, Dell</a:t>
              </a:r>
            </a:p>
          </p:txBody>
        </p:sp>
        <p:sp>
          <p:nvSpPr>
            <p:cNvPr id="24603" name="Line 23"/>
            <p:cNvSpPr>
              <a:spLocks noChangeShapeType="1"/>
            </p:cNvSpPr>
            <p:nvPr/>
          </p:nvSpPr>
          <p:spPr bwMode="auto">
            <a:xfrm>
              <a:off x="1657350" y="6226175"/>
              <a:ext cx="1836738"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24589" name="Rectangle 34"/>
            <p:cNvSpPr>
              <a:spLocks noChangeArrowheads="1"/>
            </p:cNvSpPr>
            <p:nvPr/>
          </p:nvSpPr>
          <p:spPr bwMode="auto">
            <a:xfrm>
              <a:off x="3509964" y="5486400"/>
              <a:ext cx="1676400" cy="1259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lnSpc>
                  <a:spcPct val="70000"/>
                </a:lnSpc>
              </a:pPr>
              <a:r>
                <a:rPr lang="en-IN" sz="1800" b="1" dirty="0">
                  <a:latin typeface="Arial" pitchFamily="34" charset="0"/>
                  <a:cs typeface="Arial" pitchFamily="34" charset="0"/>
                </a:rPr>
                <a:t>Expanded</a:t>
              </a:r>
            </a:p>
            <a:p>
              <a:pPr algn="l">
                <a:lnSpc>
                  <a:spcPct val="70000"/>
                </a:lnSpc>
              </a:pPr>
              <a:r>
                <a:rPr lang="en-IN" sz="1800" b="1" dirty="0">
                  <a:latin typeface="Arial" pitchFamily="34" charset="0"/>
                  <a:cs typeface="Arial" pitchFamily="34" charset="0"/>
                </a:rPr>
                <a:t>assortment,</a:t>
              </a:r>
            </a:p>
            <a:p>
              <a:pPr algn="l">
                <a:lnSpc>
                  <a:spcPct val="70000"/>
                </a:lnSpc>
              </a:pPr>
              <a:r>
                <a:rPr lang="en-IN" sz="1800" b="1" dirty="0">
                  <a:latin typeface="Arial" pitchFamily="34" charset="0"/>
                  <a:cs typeface="Arial" pitchFamily="34" charset="0"/>
                </a:rPr>
                <a:t>reduced</a:t>
              </a:r>
            </a:p>
            <a:p>
              <a:pPr algn="l">
                <a:lnSpc>
                  <a:spcPct val="70000"/>
                </a:lnSpc>
              </a:pPr>
              <a:r>
                <a:rPr lang="en-IN" sz="1800" b="1" dirty="0">
                  <a:latin typeface="Arial" pitchFamily="34" charset="0"/>
                  <a:cs typeface="Arial" pitchFamily="34" charset="0"/>
                </a:rPr>
                <a:t>margins, more</a:t>
              </a:r>
            </a:p>
            <a:p>
              <a:pPr algn="l">
                <a:lnSpc>
                  <a:spcPct val="70000"/>
                </a:lnSpc>
              </a:pPr>
              <a:r>
                <a:rPr lang="en-IN" sz="1800" b="1" dirty="0">
                  <a:latin typeface="Arial" pitchFamily="34" charset="0"/>
                  <a:cs typeface="Arial" pitchFamily="34" charset="0"/>
                </a:rPr>
                <a:t>information</a:t>
              </a:r>
            </a:p>
          </p:txBody>
        </p:sp>
        <p:sp>
          <p:nvSpPr>
            <p:cNvPr id="24593" name="Line 27"/>
            <p:cNvSpPr>
              <a:spLocks noChangeShapeType="1"/>
            </p:cNvSpPr>
            <p:nvPr/>
          </p:nvSpPr>
          <p:spPr bwMode="auto">
            <a:xfrm>
              <a:off x="4953000" y="6019800"/>
              <a:ext cx="539750" cy="0"/>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cxnSp>
          <p:nvCxnSpPr>
            <p:cNvPr id="24597" name="Straight Connector 48"/>
            <p:cNvCxnSpPr>
              <a:cxnSpLocks noChangeShapeType="1"/>
            </p:cNvCxnSpPr>
            <p:nvPr/>
          </p:nvCxnSpPr>
          <p:spPr bwMode="auto">
            <a:xfrm rot="5400000">
              <a:off x="6858000" y="6094413"/>
              <a:ext cx="912813" cy="1587"/>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grpSp>
      <p:sp>
        <p:nvSpPr>
          <p:cNvPr id="2" name="TextBox 1"/>
          <p:cNvSpPr txBox="1"/>
          <p:nvPr/>
        </p:nvSpPr>
        <p:spPr>
          <a:xfrm>
            <a:off x="3218408" y="6766910"/>
            <a:ext cx="184666" cy="646331"/>
          </a:xfrm>
          <a:prstGeom prst="rect">
            <a:avLst/>
          </a:prstGeom>
          <a:noFill/>
        </p:spPr>
        <p:txBody>
          <a:bodyPr wrap="none" rtlCol="0">
            <a:spAutoFit/>
          </a:bodyPr>
          <a:lstStyle/>
          <a:p>
            <a:endParaRPr lang="en-US" dirty="0"/>
          </a:p>
        </p:txBody>
      </p:sp>
    </p:spTree>
    <p:custDataLst>
      <p:tags r:id="rId1"/>
    </p:custDataLst>
    <p:extLst>
      <p:ext uri="{BB962C8B-B14F-4D97-AF65-F5344CB8AC3E}">
        <p14:creationId xmlns:p14="http://schemas.microsoft.com/office/powerpoint/2010/main" val="2147380435"/>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24582"/>
                                        </p:tgtEl>
                                        <p:attrNameLst>
                                          <p:attrName>style.visibility</p:attrName>
                                        </p:attrNameLst>
                                      </p:cBhvr>
                                      <p:to>
                                        <p:strVal val="visible"/>
                                      </p:to>
                                    </p:set>
                                    <p:animEffect transition="in" filter="wipe(down)">
                                      <p:cBhvr>
                                        <p:cTn id="7" dur="500"/>
                                        <p:tgtEl>
                                          <p:spTgt spid="2458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left)">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1" fill="hold" grpId="0" nodeType="clickEffect">
                                  <p:stCondLst>
                                    <p:cond delay="0"/>
                                  </p:stCondLst>
                                  <p:childTnLst>
                                    <p:set>
                                      <p:cBhvr>
                                        <p:cTn id="20" dur="1" fill="hold">
                                          <p:stCondLst>
                                            <p:cond delay="0"/>
                                          </p:stCondLst>
                                        </p:cTn>
                                        <p:tgtEl>
                                          <p:spTgt spid="24608"/>
                                        </p:tgtEl>
                                        <p:attrNameLst>
                                          <p:attrName>style.visibility</p:attrName>
                                        </p:attrNameLst>
                                      </p:cBhvr>
                                      <p:to>
                                        <p:strVal val="visible"/>
                                      </p:to>
                                    </p:set>
                                    <p:animEffect transition="in" filter="wipe(up)">
                                      <p:cBhvr>
                                        <p:cTn id="21" dur="500"/>
                                        <p:tgtEl>
                                          <p:spTgt spid="24608"/>
                                        </p:tgtEl>
                                      </p:cBhvr>
                                    </p:animEffect>
                                  </p:childTnLst>
                                </p:cTn>
                              </p:par>
                            </p:childTnLst>
                          </p:cTn>
                        </p:par>
                        <p:par>
                          <p:cTn id="22" fill="hold">
                            <p:stCondLst>
                              <p:cond delay="500"/>
                            </p:stCondLst>
                            <p:childTnLst>
                              <p:par>
                                <p:cTn id="23" presetID="22" presetClass="entr" presetSubtype="8"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left)">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1" fill="hold" grpId="0" nodeType="clickEffect">
                                  <p:stCondLst>
                                    <p:cond delay="0"/>
                                  </p:stCondLst>
                                  <p:childTnLst>
                                    <p:set>
                                      <p:cBhvr>
                                        <p:cTn id="29" dur="1" fill="hold">
                                          <p:stCondLst>
                                            <p:cond delay="0"/>
                                          </p:stCondLst>
                                        </p:cTn>
                                        <p:tgtEl>
                                          <p:spTgt spid="24604"/>
                                        </p:tgtEl>
                                        <p:attrNameLst>
                                          <p:attrName>style.visibility</p:attrName>
                                        </p:attrNameLst>
                                      </p:cBhvr>
                                      <p:to>
                                        <p:strVal val="visible"/>
                                      </p:to>
                                    </p:set>
                                    <p:animEffect transition="in" filter="wipe(up)">
                                      <p:cBhvr>
                                        <p:cTn id="30" dur="500"/>
                                        <p:tgtEl>
                                          <p:spTgt spid="24604"/>
                                        </p:tgtEl>
                                      </p:cBhvr>
                                    </p:animEffect>
                                  </p:childTnLst>
                                </p:cTn>
                              </p:par>
                            </p:childTnLst>
                          </p:cTn>
                        </p:par>
                        <p:par>
                          <p:cTn id="31" fill="hold">
                            <p:stCondLst>
                              <p:cond delay="500"/>
                            </p:stCondLst>
                            <p:childTnLst>
                              <p:par>
                                <p:cTn id="32" presetID="22" presetClass="entr" presetSubtype="8" fill="hold" nodeType="after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wipe(left)">
                                      <p:cBhvr>
                                        <p:cTn id="3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608" grpId="0" animBg="1"/>
      <p:bldP spid="24604" grpId="0" animBg="1"/>
      <p:bldP spid="24582"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602" name="Title 31"/>
          <p:cNvSpPr>
            <a:spLocks noGrp="1"/>
          </p:cNvSpPr>
          <p:nvPr>
            <p:ph type="title"/>
          </p:nvPr>
        </p:nvSpPr>
        <p:spPr>
          <a:xfrm>
            <a:off x="457200" y="-76200"/>
            <a:ext cx="8229600" cy="1398587"/>
          </a:xfrm>
        </p:spPr>
        <p:txBody>
          <a:bodyPr>
            <a:normAutofit/>
          </a:bodyPr>
          <a:lstStyle/>
          <a:p>
            <a:r>
              <a:rPr lang="en-US" altLang="en-US" sz="3600" dirty="0"/>
              <a:t>Conventional Retailers—Try to Avoid Price Competition (Exhibit 12-4)</a:t>
            </a:r>
            <a:endParaRPr lang="en-US" sz="3600" dirty="0"/>
          </a:p>
        </p:txBody>
      </p:sp>
      <p:grpSp>
        <p:nvGrpSpPr>
          <p:cNvPr id="25603" name="Group 3"/>
          <p:cNvGrpSpPr>
            <a:grpSpLocks/>
          </p:cNvGrpSpPr>
          <p:nvPr/>
        </p:nvGrpSpPr>
        <p:grpSpPr bwMode="auto">
          <a:xfrm>
            <a:off x="685800" y="3581400"/>
            <a:ext cx="3200400" cy="1076325"/>
            <a:chOff x="98" y="2305"/>
            <a:chExt cx="1964" cy="678"/>
          </a:xfrm>
        </p:grpSpPr>
        <p:sp>
          <p:nvSpPr>
            <p:cNvPr id="16" name="AutoShape 4"/>
            <p:cNvSpPr>
              <a:spLocks noChangeArrowheads="1"/>
            </p:cNvSpPr>
            <p:nvPr/>
          </p:nvSpPr>
          <p:spPr bwMode="auto">
            <a:xfrm>
              <a:off x="98" y="2305"/>
              <a:ext cx="1964" cy="678"/>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l">
                <a:defRPr/>
              </a:pPr>
              <a:r>
                <a:rPr lang="en-US" sz="2000" b="1" dirty="0">
                  <a:solidFill>
                    <a:schemeClr val="tx1"/>
                  </a:solidFill>
                  <a:latin typeface="Arial" pitchFamily="34" charset="0"/>
                  <a:cs typeface="Arial" pitchFamily="34" charset="0"/>
                </a:rPr>
                <a:t>Conventional</a:t>
              </a:r>
            </a:p>
            <a:p>
              <a:pPr algn="l">
                <a:defRPr/>
              </a:pPr>
              <a:r>
                <a:rPr lang="en-US" sz="2000" b="1" dirty="0">
                  <a:solidFill>
                    <a:schemeClr val="tx1"/>
                  </a:solidFill>
                  <a:latin typeface="Arial" pitchFamily="34" charset="0"/>
                  <a:cs typeface="Arial" pitchFamily="34" charset="0"/>
                </a:rPr>
                <a:t>Offerings</a:t>
              </a:r>
            </a:p>
          </p:txBody>
        </p:sp>
        <p:sp>
          <p:nvSpPr>
            <p:cNvPr id="17" name="AutoShape 5"/>
            <p:cNvSpPr>
              <a:spLocks noChangeArrowheads="1"/>
            </p:cNvSpPr>
            <p:nvPr/>
          </p:nvSpPr>
          <p:spPr bwMode="auto">
            <a:xfrm>
              <a:off x="1246" y="2305"/>
              <a:ext cx="816" cy="672"/>
            </a:xfrm>
            <a:prstGeom prst="roundRect">
              <a:avLst>
                <a:gd name="adj" fmla="val 16667"/>
              </a:avLst>
            </a:prstGeom>
            <a:noFill/>
            <a:ln w="3175">
              <a:noFill/>
              <a:round/>
              <a:headEnd/>
              <a:tailEnd/>
            </a:ln>
            <a:effectLst>
              <a:outerShdw blurRad="152400" algn="ctr" rotWithShape="0">
                <a:prstClr val="black">
                  <a:alpha val="50000"/>
                </a:prstClr>
              </a:outerShdw>
            </a:effectLst>
          </p:spPr>
          <p:txBody>
            <a:bodyPr wrap="none" anchor="ctr"/>
            <a:lstStyle/>
            <a:p>
              <a:pPr>
                <a:defRPr/>
              </a:pPr>
              <a:r>
                <a:rPr lang="en-US" sz="2000" b="1" dirty="0">
                  <a:latin typeface="Arial" pitchFamily="34" charset="0"/>
                  <a:cs typeface="Arial" pitchFamily="34" charset="0"/>
                </a:rPr>
                <a:t>Single- &amp;</a:t>
              </a:r>
            </a:p>
            <a:p>
              <a:pPr>
                <a:defRPr/>
              </a:pPr>
              <a:r>
                <a:rPr lang="en-US" sz="2000" b="1" dirty="0">
                  <a:latin typeface="Arial" pitchFamily="34" charset="0"/>
                  <a:cs typeface="Arial" pitchFamily="34" charset="0"/>
                </a:rPr>
                <a:t>limited-</a:t>
              </a:r>
            </a:p>
            <a:p>
              <a:pPr>
                <a:defRPr/>
              </a:pPr>
              <a:r>
                <a:rPr lang="en-US" sz="2000" b="1" dirty="0">
                  <a:latin typeface="Arial" pitchFamily="34" charset="0"/>
                  <a:cs typeface="Arial" pitchFamily="34" charset="0"/>
                </a:rPr>
                <a:t>line stores</a:t>
              </a:r>
            </a:p>
          </p:txBody>
        </p:sp>
      </p:grpSp>
      <p:grpSp>
        <p:nvGrpSpPr>
          <p:cNvPr id="3" name="Group 31"/>
          <p:cNvGrpSpPr>
            <a:grpSpLocks/>
          </p:cNvGrpSpPr>
          <p:nvPr/>
        </p:nvGrpSpPr>
        <p:grpSpPr bwMode="auto">
          <a:xfrm>
            <a:off x="1905000" y="1295400"/>
            <a:ext cx="7077075" cy="2316163"/>
            <a:chOff x="1905000" y="1295400"/>
            <a:chExt cx="7077077" cy="2316163"/>
          </a:xfrm>
        </p:grpSpPr>
        <p:sp>
          <p:nvSpPr>
            <p:cNvPr id="25605" name="Line 7"/>
            <p:cNvSpPr>
              <a:spLocks noChangeShapeType="1"/>
            </p:cNvSpPr>
            <p:nvPr/>
          </p:nvSpPr>
          <p:spPr bwMode="auto">
            <a:xfrm>
              <a:off x="1905000" y="2024063"/>
              <a:ext cx="11113" cy="15875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grpSp>
          <p:nvGrpSpPr>
            <p:cNvPr id="25606" name="Group 30"/>
            <p:cNvGrpSpPr>
              <a:grpSpLocks/>
            </p:cNvGrpSpPr>
            <p:nvPr/>
          </p:nvGrpSpPr>
          <p:grpSpPr bwMode="auto">
            <a:xfrm>
              <a:off x="1905000" y="1295400"/>
              <a:ext cx="7077077" cy="1219200"/>
              <a:chOff x="1905000" y="1295400"/>
              <a:chExt cx="7077077" cy="1219200"/>
            </a:xfrm>
          </p:grpSpPr>
          <p:sp>
            <p:nvSpPr>
              <p:cNvPr id="25607" name="Line 8"/>
              <p:cNvSpPr>
                <a:spLocks noChangeShapeType="1"/>
              </p:cNvSpPr>
              <p:nvPr/>
            </p:nvSpPr>
            <p:spPr bwMode="auto">
              <a:xfrm>
                <a:off x="1905000" y="2024063"/>
                <a:ext cx="1836738"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grpSp>
            <p:nvGrpSpPr>
              <p:cNvPr id="25608" name="Group 10"/>
              <p:cNvGrpSpPr>
                <a:grpSpLocks/>
              </p:cNvGrpSpPr>
              <p:nvPr/>
            </p:nvGrpSpPr>
            <p:grpSpPr bwMode="auto">
              <a:xfrm>
                <a:off x="5715001" y="1295400"/>
                <a:ext cx="3267076" cy="1219200"/>
                <a:chOff x="3542" y="564"/>
                <a:chExt cx="2058" cy="768"/>
              </a:xfrm>
            </p:grpSpPr>
            <p:sp>
              <p:nvSpPr>
                <p:cNvPr id="22538" name="AutoShape 11"/>
                <p:cNvSpPr>
                  <a:spLocks noChangeArrowheads="1"/>
                </p:cNvSpPr>
                <p:nvPr/>
              </p:nvSpPr>
              <p:spPr bwMode="auto">
                <a:xfrm>
                  <a:off x="3542" y="564"/>
                  <a:ext cx="2058" cy="768"/>
                </a:xfrm>
                <a:prstGeom prst="roundRect">
                  <a:avLst>
                    <a:gd name="adj" fmla="val 16667"/>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gn="l">
                    <a:lnSpc>
                      <a:spcPct val="70000"/>
                    </a:lnSpc>
                    <a:defRPr/>
                  </a:pPr>
                  <a:r>
                    <a:rPr lang="en-US" sz="1800" b="1" dirty="0">
                      <a:solidFill>
                        <a:schemeClr val="tx1"/>
                      </a:solidFill>
                      <a:latin typeface="Arial" pitchFamily="34" charset="0"/>
                      <a:cs typeface="Arial" pitchFamily="34" charset="0"/>
                    </a:rPr>
                    <a:t>Specialty</a:t>
                  </a:r>
                </a:p>
                <a:p>
                  <a:pPr algn="l">
                    <a:lnSpc>
                      <a:spcPct val="70000"/>
                    </a:lnSpc>
                    <a:defRPr/>
                  </a:pPr>
                  <a:r>
                    <a:rPr lang="en-US" sz="1800" b="1" dirty="0">
                      <a:solidFill>
                        <a:schemeClr val="tx1"/>
                      </a:solidFill>
                      <a:latin typeface="Arial" pitchFamily="34" charset="0"/>
                      <a:cs typeface="Arial" pitchFamily="34" charset="0"/>
                    </a:rPr>
                    <a:t>shops and</a:t>
                  </a:r>
                </a:p>
                <a:p>
                  <a:pPr algn="l">
                    <a:lnSpc>
                      <a:spcPct val="70000"/>
                    </a:lnSpc>
                    <a:defRPr/>
                  </a:pPr>
                  <a:r>
                    <a:rPr lang="en-US" sz="1800" b="1" dirty="0">
                      <a:solidFill>
                        <a:schemeClr val="tx1"/>
                      </a:solidFill>
                      <a:latin typeface="Arial" pitchFamily="34" charset="0"/>
                      <a:cs typeface="Arial" pitchFamily="34" charset="0"/>
                    </a:rPr>
                    <a:t>department</a:t>
                  </a:r>
                </a:p>
                <a:p>
                  <a:pPr algn="l">
                    <a:lnSpc>
                      <a:spcPct val="70000"/>
                    </a:lnSpc>
                    <a:defRPr/>
                  </a:pPr>
                  <a:r>
                    <a:rPr lang="en-US" sz="1800" b="1" dirty="0">
                      <a:solidFill>
                        <a:schemeClr val="tx1"/>
                      </a:solidFill>
                      <a:latin typeface="Arial" pitchFamily="34" charset="0"/>
                      <a:cs typeface="Arial" pitchFamily="34" charset="0"/>
                    </a:rPr>
                    <a:t>stores</a:t>
                  </a:r>
                </a:p>
              </p:txBody>
            </p:sp>
            <p:sp>
              <p:nvSpPr>
                <p:cNvPr id="25613" name="AutoShape 12"/>
                <p:cNvSpPr>
                  <a:spLocks noChangeArrowheads="1"/>
                </p:cNvSpPr>
                <p:nvPr/>
              </p:nvSpPr>
              <p:spPr bwMode="auto">
                <a:xfrm>
                  <a:off x="4618" y="612"/>
                  <a:ext cx="844" cy="672"/>
                </a:xfrm>
                <a:prstGeom prst="roundRect">
                  <a:avLst>
                    <a:gd name="adj" fmla="val 16667"/>
                  </a:avLst>
                </a:prstGeom>
                <a:noFill/>
                <a:ln>
                  <a:noFill/>
                </a:ln>
                <a:extLst>
                  <a:ext uri="{91240B29-F687-4F45-9708-019B960494DF}">
                    <a14:hiddenLine xmlns:a14="http://schemas.microsoft.com/office/drawing/2010/main" w="38100">
                      <a:solidFill>
                        <a:srgbClr val="000000"/>
                      </a:solidFill>
                      <a:round/>
                      <a:headEnd/>
                      <a:tailEnd/>
                    </a14:hiddenLine>
                  </a:ext>
                </a:extLst>
              </p:spPr>
              <p:txBody>
                <a:bodyPr wrap="none" anchor="ctr"/>
                <a:lstStyle/>
                <a:p>
                  <a:pPr algn="l"/>
                  <a:r>
                    <a:rPr lang="en-US" sz="1800" b="1" dirty="0">
                      <a:latin typeface="Arial" pitchFamily="34" charset="0"/>
                      <a:cs typeface="Arial" pitchFamily="34" charset="0"/>
                    </a:rPr>
                    <a:t>Ritz Camera, </a:t>
                  </a:r>
                </a:p>
                <a:p>
                  <a:pPr algn="l"/>
                  <a:r>
                    <a:rPr lang="en-US" sz="1800" b="1" dirty="0">
                      <a:latin typeface="Arial" pitchFamily="34" charset="0"/>
                      <a:cs typeface="Arial" pitchFamily="34" charset="0"/>
                    </a:rPr>
                    <a:t>Coach, Gap,</a:t>
                  </a:r>
                </a:p>
                <a:p>
                  <a:pPr algn="l"/>
                  <a:r>
                    <a:rPr lang="en-US" sz="1800" b="1" dirty="0">
                      <a:latin typeface="Arial" pitchFamily="34" charset="0"/>
                      <a:cs typeface="Arial" pitchFamily="34" charset="0"/>
                    </a:rPr>
                    <a:t>Macy’s</a:t>
                  </a:r>
                </a:p>
              </p:txBody>
            </p:sp>
          </p:grpSp>
          <p:sp>
            <p:nvSpPr>
              <p:cNvPr id="25609" name="Rectangle 25"/>
              <p:cNvSpPr>
                <a:spLocks noChangeArrowheads="1"/>
              </p:cNvSpPr>
              <p:nvPr/>
            </p:nvSpPr>
            <p:spPr bwMode="auto">
              <a:xfrm>
                <a:off x="3733800" y="1676400"/>
                <a:ext cx="1524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lnSpc>
                    <a:spcPct val="70000"/>
                  </a:lnSpc>
                </a:pPr>
                <a:r>
                  <a:rPr lang="en-US" sz="1800" b="1" dirty="0">
                    <a:latin typeface="Arial" pitchFamily="34" charset="0"/>
                    <a:cs typeface="Arial" pitchFamily="34" charset="0"/>
                  </a:rPr>
                  <a:t>Expanded</a:t>
                </a:r>
              </a:p>
              <a:p>
                <a:pPr algn="l">
                  <a:lnSpc>
                    <a:spcPct val="70000"/>
                  </a:lnSpc>
                </a:pPr>
                <a:r>
                  <a:rPr lang="en-US" sz="1800" b="1" dirty="0">
                    <a:latin typeface="Arial" pitchFamily="34" charset="0"/>
                    <a:cs typeface="Arial" pitchFamily="34" charset="0"/>
                  </a:rPr>
                  <a:t>assortment</a:t>
                </a:r>
              </a:p>
              <a:p>
                <a:pPr algn="l">
                  <a:lnSpc>
                    <a:spcPct val="70000"/>
                  </a:lnSpc>
                </a:pPr>
                <a:r>
                  <a:rPr lang="en-US" sz="1800" b="1" dirty="0">
                    <a:latin typeface="Arial" pitchFamily="34" charset="0"/>
                    <a:cs typeface="Arial" pitchFamily="34" charset="0"/>
                  </a:rPr>
                  <a:t>and service</a:t>
                </a:r>
              </a:p>
            </p:txBody>
          </p:sp>
          <p:cxnSp>
            <p:nvCxnSpPr>
              <p:cNvPr id="25610" name="Straight Connector 26"/>
              <p:cNvCxnSpPr>
                <a:cxnSpLocks noChangeShapeType="1"/>
              </p:cNvCxnSpPr>
              <p:nvPr/>
            </p:nvCxnSpPr>
            <p:spPr bwMode="auto">
              <a:xfrm rot="5400000">
                <a:off x="6859191" y="1980009"/>
                <a:ext cx="913606" cy="1588"/>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sp>
            <p:nvSpPr>
              <p:cNvPr id="25611" name="Line 27"/>
              <p:cNvSpPr>
                <a:spLocks noChangeShapeType="1"/>
              </p:cNvSpPr>
              <p:nvPr/>
            </p:nvSpPr>
            <p:spPr bwMode="auto">
              <a:xfrm>
                <a:off x="5058000" y="2057400"/>
                <a:ext cx="5400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grpSp>
      </p:grpSp>
    </p:spTree>
    <p:custDataLst>
      <p:tags r:id="rId1"/>
    </p:custDataLst>
    <p:extLst>
      <p:ext uri="{BB962C8B-B14F-4D97-AF65-F5344CB8AC3E}">
        <p14:creationId xmlns:p14="http://schemas.microsoft.com/office/powerpoint/2010/main" val="1550075531"/>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Title 31"/>
          <p:cNvSpPr>
            <a:spLocks noGrp="1"/>
          </p:cNvSpPr>
          <p:nvPr>
            <p:ph type="title"/>
          </p:nvPr>
        </p:nvSpPr>
        <p:spPr>
          <a:xfrm>
            <a:off x="457200" y="-76200"/>
            <a:ext cx="8229600" cy="1398587"/>
          </a:xfrm>
        </p:spPr>
        <p:txBody>
          <a:bodyPr>
            <a:normAutofit/>
          </a:bodyPr>
          <a:lstStyle/>
          <a:p>
            <a:r>
              <a:rPr lang="en-US" altLang="en-US" sz="3600" dirty="0"/>
              <a:t>Conventional Retailers—Try to Avoid Price Competition (Exhibit 12-4)</a:t>
            </a:r>
            <a:endParaRPr lang="en-US" sz="3600" dirty="0"/>
          </a:p>
        </p:txBody>
      </p:sp>
      <p:sp>
        <p:nvSpPr>
          <p:cNvPr id="26627" name="Line 12"/>
          <p:cNvSpPr>
            <a:spLocks noChangeShapeType="1"/>
          </p:cNvSpPr>
          <p:nvPr/>
        </p:nvSpPr>
        <p:spPr bwMode="auto">
          <a:xfrm>
            <a:off x="1657350" y="1981200"/>
            <a:ext cx="11113" cy="15875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26628" name="Line 13"/>
          <p:cNvSpPr>
            <a:spLocks noChangeShapeType="1"/>
          </p:cNvSpPr>
          <p:nvPr/>
        </p:nvSpPr>
        <p:spPr bwMode="auto">
          <a:xfrm>
            <a:off x="1657350" y="1981200"/>
            <a:ext cx="1836738"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grpSp>
        <p:nvGrpSpPr>
          <p:cNvPr id="26629" name="Group 3"/>
          <p:cNvGrpSpPr>
            <a:grpSpLocks/>
          </p:cNvGrpSpPr>
          <p:nvPr/>
        </p:nvGrpSpPr>
        <p:grpSpPr bwMode="auto">
          <a:xfrm>
            <a:off x="228600" y="3581400"/>
            <a:ext cx="3117850" cy="1076325"/>
            <a:chOff x="98" y="2305"/>
            <a:chExt cx="1964" cy="678"/>
          </a:xfrm>
        </p:grpSpPr>
        <p:sp>
          <p:nvSpPr>
            <p:cNvPr id="21" name="AutoShape 4"/>
            <p:cNvSpPr>
              <a:spLocks noChangeArrowheads="1"/>
            </p:cNvSpPr>
            <p:nvPr/>
          </p:nvSpPr>
          <p:spPr bwMode="auto">
            <a:xfrm>
              <a:off x="98" y="2305"/>
              <a:ext cx="1964" cy="678"/>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l">
                <a:defRPr/>
              </a:pPr>
              <a:r>
                <a:rPr lang="en-US" sz="2000" b="1" dirty="0">
                  <a:solidFill>
                    <a:schemeClr val="tx1"/>
                  </a:solidFill>
                  <a:latin typeface="Arial" pitchFamily="34" charset="0"/>
                  <a:cs typeface="Arial" pitchFamily="34" charset="0"/>
                </a:rPr>
                <a:t>Conventional</a:t>
              </a:r>
            </a:p>
            <a:p>
              <a:pPr algn="l">
                <a:defRPr/>
              </a:pPr>
              <a:r>
                <a:rPr lang="en-US" sz="2000" b="1" dirty="0">
                  <a:solidFill>
                    <a:schemeClr val="tx1"/>
                  </a:solidFill>
                  <a:latin typeface="Arial" pitchFamily="34" charset="0"/>
                  <a:cs typeface="Arial" pitchFamily="34" charset="0"/>
                </a:rPr>
                <a:t>Offerings</a:t>
              </a:r>
            </a:p>
          </p:txBody>
        </p:sp>
        <p:sp>
          <p:nvSpPr>
            <p:cNvPr id="22" name="AutoShape 5"/>
            <p:cNvSpPr>
              <a:spLocks noChangeArrowheads="1"/>
            </p:cNvSpPr>
            <p:nvPr/>
          </p:nvSpPr>
          <p:spPr bwMode="auto">
            <a:xfrm>
              <a:off x="1246" y="2305"/>
              <a:ext cx="816" cy="672"/>
            </a:xfrm>
            <a:prstGeom prst="roundRect">
              <a:avLst>
                <a:gd name="adj" fmla="val 16667"/>
              </a:avLst>
            </a:prstGeom>
            <a:ln>
              <a:noFill/>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defRPr/>
              </a:pPr>
              <a:r>
                <a:rPr lang="en-US" sz="2000" b="1" dirty="0">
                  <a:solidFill>
                    <a:schemeClr val="tx1"/>
                  </a:solidFill>
                  <a:latin typeface="Arial" pitchFamily="34" charset="0"/>
                  <a:cs typeface="Arial" pitchFamily="34" charset="0"/>
                </a:rPr>
                <a:t>Single- &amp;</a:t>
              </a:r>
            </a:p>
            <a:p>
              <a:pPr>
                <a:defRPr/>
              </a:pPr>
              <a:r>
                <a:rPr lang="en-US" sz="2000" b="1" dirty="0">
                  <a:solidFill>
                    <a:schemeClr val="tx1"/>
                  </a:solidFill>
                  <a:latin typeface="Arial" pitchFamily="34" charset="0"/>
                  <a:cs typeface="Arial" pitchFamily="34" charset="0"/>
                </a:rPr>
                <a:t>limited-</a:t>
              </a:r>
            </a:p>
            <a:p>
              <a:pPr>
                <a:defRPr/>
              </a:pPr>
              <a:r>
                <a:rPr lang="en-US" sz="2000" b="1" dirty="0">
                  <a:solidFill>
                    <a:schemeClr val="tx1"/>
                  </a:solidFill>
                  <a:latin typeface="Arial" pitchFamily="34" charset="0"/>
                  <a:cs typeface="Arial" pitchFamily="34" charset="0"/>
                </a:rPr>
                <a:t>line stores</a:t>
              </a:r>
            </a:p>
          </p:txBody>
        </p:sp>
      </p:grpSp>
      <p:sp>
        <p:nvSpPr>
          <p:cNvPr id="26630" name="Rectangle 29"/>
          <p:cNvSpPr>
            <a:spLocks noChangeArrowheads="1"/>
          </p:cNvSpPr>
          <p:nvPr/>
        </p:nvSpPr>
        <p:spPr bwMode="auto">
          <a:xfrm>
            <a:off x="3505200" y="1676400"/>
            <a:ext cx="1524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lnSpc>
                <a:spcPct val="70000"/>
              </a:lnSpc>
            </a:pPr>
            <a:r>
              <a:rPr lang="en-US" sz="1800" b="1" dirty="0">
                <a:latin typeface="Arial" pitchFamily="34" charset="0"/>
                <a:cs typeface="Arial" pitchFamily="34" charset="0"/>
              </a:rPr>
              <a:t>Expanded</a:t>
            </a:r>
          </a:p>
          <a:p>
            <a:pPr algn="l">
              <a:lnSpc>
                <a:spcPct val="70000"/>
              </a:lnSpc>
            </a:pPr>
            <a:r>
              <a:rPr lang="en-US" sz="1800" b="1" dirty="0">
                <a:latin typeface="Arial" pitchFamily="34" charset="0"/>
                <a:cs typeface="Arial" pitchFamily="34" charset="0"/>
              </a:rPr>
              <a:t>assortment</a:t>
            </a:r>
          </a:p>
          <a:p>
            <a:pPr algn="l">
              <a:lnSpc>
                <a:spcPct val="70000"/>
              </a:lnSpc>
            </a:pPr>
            <a:r>
              <a:rPr lang="en-US" sz="1800" b="1" dirty="0">
                <a:latin typeface="Arial" pitchFamily="34" charset="0"/>
                <a:cs typeface="Arial" pitchFamily="34" charset="0"/>
              </a:rPr>
              <a:t>and service</a:t>
            </a:r>
          </a:p>
        </p:txBody>
      </p:sp>
      <p:sp>
        <p:nvSpPr>
          <p:cNvPr id="26631" name="Line 27"/>
          <p:cNvSpPr>
            <a:spLocks noChangeShapeType="1"/>
          </p:cNvSpPr>
          <p:nvPr/>
        </p:nvSpPr>
        <p:spPr bwMode="auto">
          <a:xfrm>
            <a:off x="4876800" y="1981200"/>
            <a:ext cx="53975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grpSp>
        <p:nvGrpSpPr>
          <p:cNvPr id="26632" name="Group 28"/>
          <p:cNvGrpSpPr>
            <a:grpSpLocks/>
          </p:cNvGrpSpPr>
          <p:nvPr/>
        </p:nvGrpSpPr>
        <p:grpSpPr bwMode="auto">
          <a:xfrm>
            <a:off x="5562600" y="1325563"/>
            <a:ext cx="3495675" cy="1189037"/>
            <a:chOff x="2245" y="612"/>
            <a:chExt cx="2202" cy="823"/>
          </a:xfrm>
        </p:grpSpPr>
        <p:sp>
          <p:nvSpPr>
            <p:cNvPr id="33" name="AutoShape 29"/>
            <p:cNvSpPr>
              <a:spLocks noChangeArrowheads="1"/>
            </p:cNvSpPr>
            <p:nvPr/>
          </p:nvSpPr>
          <p:spPr bwMode="auto">
            <a:xfrm>
              <a:off x="2245" y="612"/>
              <a:ext cx="2202" cy="823"/>
            </a:xfrm>
            <a:prstGeom prst="roundRect">
              <a:avLst>
                <a:gd name="adj" fmla="val 16667"/>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gn="l">
                <a:lnSpc>
                  <a:spcPct val="70000"/>
                </a:lnSpc>
                <a:defRPr/>
              </a:pPr>
              <a:r>
                <a:rPr lang="en-US" sz="1800" b="1" dirty="0">
                  <a:solidFill>
                    <a:schemeClr val="tx1"/>
                  </a:solidFill>
                  <a:latin typeface="Arial" pitchFamily="34" charset="0"/>
                  <a:cs typeface="Arial" pitchFamily="34" charset="0"/>
                </a:rPr>
                <a:t>Specialty</a:t>
              </a:r>
            </a:p>
            <a:p>
              <a:pPr algn="l">
                <a:lnSpc>
                  <a:spcPct val="70000"/>
                </a:lnSpc>
                <a:defRPr/>
              </a:pPr>
              <a:r>
                <a:rPr lang="en-US" sz="1800" b="1" dirty="0">
                  <a:solidFill>
                    <a:schemeClr val="tx1"/>
                  </a:solidFill>
                  <a:latin typeface="Arial" pitchFamily="34" charset="0"/>
                  <a:cs typeface="Arial" pitchFamily="34" charset="0"/>
                </a:rPr>
                <a:t>shops and</a:t>
              </a:r>
            </a:p>
            <a:p>
              <a:pPr algn="l">
                <a:lnSpc>
                  <a:spcPct val="70000"/>
                </a:lnSpc>
                <a:defRPr/>
              </a:pPr>
              <a:r>
                <a:rPr lang="en-US" sz="1800" b="1" dirty="0">
                  <a:solidFill>
                    <a:schemeClr val="tx1"/>
                  </a:solidFill>
                  <a:latin typeface="Arial" pitchFamily="34" charset="0"/>
                  <a:cs typeface="Arial" pitchFamily="34" charset="0"/>
                </a:rPr>
                <a:t>department</a:t>
              </a:r>
            </a:p>
            <a:p>
              <a:pPr algn="l">
                <a:lnSpc>
                  <a:spcPct val="70000"/>
                </a:lnSpc>
                <a:defRPr/>
              </a:pPr>
              <a:r>
                <a:rPr lang="en-US" sz="1800" b="1" dirty="0">
                  <a:solidFill>
                    <a:schemeClr val="tx1"/>
                  </a:solidFill>
                  <a:latin typeface="Arial" pitchFamily="34" charset="0"/>
                  <a:cs typeface="Arial" pitchFamily="34" charset="0"/>
                </a:rPr>
                <a:t>stores</a:t>
              </a:r>
            </a:p>
          </p:txBody>
        </p:sp>
        <p:sp>
          <p:nvSpPr>
            <p:cNvPr id="26642" name="AutoShape 30"/>
            <p:cNvSpPr>
              <a:spLocks noChangeArrowheads="1"/>
            </p:cNvSpPr>
            <p:nvPr/>
          </p:nvSpPr>
          <p:spPr bwMode="auto">
            <a:xfrm>
              <a:off x="3410" y="665"/>
              <a:ext cx="947" cy="718"/>
            </a:xfrm>
            <a:prstGeom prst="roundRect">
              <a:avLst>
                <a:gd name="adj" fmla="val 16667"/>
              </a:avLst>
            </a:prstGeom>
            <a:noFill/>
            <a:ln>
              <a:noFill/>
            </a:ln>
            <a:extLst>
              <a:ext uri="{91240B29-F687-4F45-9708-019B960494DF}">
                <a14:hiddenLine xmlns:a14="http://schemas.microsoft.com/office/drawing/2010/main" w="38100">
                  <a:solidFill>
                    <a:srgbClr val="000000"/>
                  </a:solidFill>
                  <a:round/>
                  <a:headEnd/>
                  <a:tailEnd/>
                </a14:hiddenLine>
              </a:ext>
            </a:extLst>
          </p:spPr>
          <p:txBody>
            <a:bodyPr wrap="none" anchor="ctr"/>
            <a:lstStyle/>
            <a:p>
              <a:pPr algn="l"/>
              <a:r>
                <a:rPr lang="en-US" sz="1800" b="1" dirty="0">
                  <a:latin typeface="Arial" pitchFamily="34" charset="0"/>
                  <a:cs typeface="Arial" pitchFamily="34" charset="0"/>
                </a:rPr>
                <a:t>Ritz Camera, </a:t>
              </a:r>
            </a:p>
            <a:p>
              <a:pPr algn="l"/>
              <a:r>
                <a:rPr lang="en-US" sz="1800" b="1" dirty="0">
                  <a:latin typeface="Arial" pitchFamily="34" charset="0"/>
                  <a:cs typeface="Arial" pitchFamily="34" charset="0"/>
                </a:rPr>
                <a:t>Coach, Gap,</a:t>
              </a:r>
            </a:p>
            <a:p>
              <a:pPr algn="l"/>
              <a:r>
                <a:rPr lang="en-US" sz="1800" b="1" dirty="0">
                  <a:latin typeface="Arial" pitchFamily="34" charset="0"/>
                  <a:cs typeface="Arial" pitchFamily="34" charset="0"/>
                </a:rPr>
                <a:t>Macy’s</a:t>
              </a:r>
            </a:p>
          </p:txBody>
        </p:sp>
      </p:grpSp>
      <p:cxnSp>
        <p:nvCxnSpPr>
          <p:cNvPr id="26633" name="Straight Connector 40"/>
          <p:cNvCxnSpPr>
            <a:cxnSpLocks noChangeShapeType="1"/>
          </p:cNvCxnSpPr>
          <p:nvPr/>
        </p:nvCxnSpPr>
        <p:spPr bwMode="auto">
          <a:xfrm rot="5400000">
            <a:off x="6934200" y="1903413"/>
            <a:ext cx="912813" cy="1587"/>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grpSp>
        <p:nvGrpSpPr>
          <p:cNvPr id="4" name="Group 46"/>
          <p:cNvGrpSpPr>
            <a:grpSpLocks/>
          </p:cNvGrpSpPr>
          <p:nvPr/>
        </p:nvGrpSpPr>
        <p:grpSpPr bwMode="auto">
          <a:xfrm>
            <a:off x="1668463" y="2747963"/>
            <a:ext cx="7389812" cy="1259832"/>
            <a:chOff x="1668463" y="2748171"/>
            <a:chExt cx="7389812" cy="1259616"/>
          </a:xfrm>
        </p:grpSpPr>
        <p:sp>
          <p:nvSpPr>
            <p:cNvPr id="26635" name="Line 10"/>
            <p:cNvSpPr>
              <a:spLocks noChangeShapeType="1"/>
            </p:cNvSpPr>
            <p:nvPr/>
          </p:nvSpPr>
          <p:spPr bwMode="auto">
            <a:xfrm>
              <a:off x="1668463" y="3325813"/>
              <a:ext cx="1836737"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26636" name="Rectangle 35"/>
            <p:cNvSpPr>
              <a:spLocks noChangeArrowheads="1"/>
            </p:cNvSpPr>
            <p:nvPr/>
          </p:nvSpPr>
          <p:spPr bwMode="auto">
            <a:xfrm>
              <a:off x="3505200" y="2748171"/>
              <a:ext cx="1524000" cy="1259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lnSpc>
                  <a:spcPct val="70000"/>
                </a:lnSpc>
              </a:pPr>
              <a:r>
                <a:rPr lang="en-IN" sz="1800" b="1" dirty="0">
                  <a:latin typeface="Arial" pitchFamily="34" charset="0"/>
                  <a:cs typeface="Arial" pitchFamily="34" charset="0"/>
                </a:rPr>
                <a:t>Expanded</a:t>
              </a:r>
            </a:p>
            <a:p>
              <a:pPr algn="l">
                <a:lnSpc>
                  <a:spcPct val="70000"/>
                </a:lnSpc>
              </a:pPr>
              <a:r>
                <a:rPr lang="en-IN" sz="1800" b="1" dirty="0">
                  <a:latin typeface="Arial" pitchFamily="34" charset="0"/>
                  <a:cs typeface="Arial" pitchFamily="34" charset="0"/>
                </a:rPr>
                <a:t>assortment</a:t>
              </a:r>
            </a:p>
            <a:p>
              <a:pPr algn="l">
                <a:lnSpc>
                  <a:spcPct val="70000"/>
                </a:lnSpc>
              </a:pPr>
              <a:r>
                <a:rPr lang="en-IN" sz="1800" b="1" dirty="0">
                  <a:latin typeface="Arial" pitchFamily="34" charset="0"/>
                  <a:cs typeface="Arial" pitchFamily="34" charset="0"/>
                </a:rPr>
                <a:t>&amp;/or reduced</a:t>
              </a:r>
            </a:p>
            <a:p>
              <a:pPr algn="l">
                <a:lnSpc>
                  <a:spcPct val="70000"/>
                </a:lnSpc>
              </a:pPr>
              <a:r>
                <a:rPr lang="en-IN" sz="1800" b="1" dirty="0">
                  <a:latin typeface="Arial" pitchFamily="34" charset="0"/>
                  <a:cs typeface="Arial" pitchFamily="34" charset="0"/>
                </a:rPr>
                <a:t>margins &amp; </a:t>
              </a:r>
            </a:p>
            <a:p>
              <a:pPr algn="l">
                <a:lnSpc>
                  <a:spcPct val="70000"/>
                </a:lnSpc>
              </a:pPr>
              <a:r>
                <a:rPr lang="en-IN" sz="1800" b="1" dirty="0">
                  <a:latin typeface="Arial" pitchFamily="34" charset="0"/>
                  <a:cs typeface="Arial" pitchFamily="34" charset="0"/>
                </a:rPr>
                <a:t>service</a:t>
              </a:r>
            </a:p>
          </p:txBody>
        </p:sp>
        <p:sp>
          <p:nvSpPr>
            <p:cNvPr id="26637" name="Line 27"/>
            <p:cNvSpPr>
              <a:spLocks noChangeShapeType="1"/>
            </p:cNvSpPr>
            <p:nvPr/>
          </p:nvSpPr>
          <p:spPr bwMode="auto">
            <a:xfrm>
              <a:off x="4953000" y="3276600"/>
              <a:ext cx="5400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39" name="AutoShape 8"/>
            <p:cNvSpPr>
              <a:spLocks noChangeArrowheads="1"/>
            </p:cNvSpPr>
            <p:nvPr/>
          </p:nvSpPr>
          <p:spPr bwMode="auto">
            <a:xfrm>
              <a:off x="5562600" y="2773567"/>
              <a:ext cx="3495675" cy="1188833"/>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none" anchor="ctr"/>
            <a:lstStyle/>
            <a:p>
              <a:pPr algn="l">
                <a:lnSpc>
                  <a:spcPct val="70000"/>
                </a:lnSpc>
                <a:defRPr/>
              </a:pPr>
              <a:r>
                <a:rPr lang="en-IN" sz="1800" b="1" dirty="0">
                  <a:solidFill>
                    <a:schemeClr val="tx1"/>
                  </a:solidFill>
                  <a:latin typeface="Arial" pitchFamily="34" charset="0"/>
                  <a:cs typeface="Arial" pitchFamily="34" charset="0"/>
                </a:rPr>
                <a:t>Supermarkets,</a:t>
              </a:r>
            </a:p>
            <a:p>
              <a:pPr algn="l">
                <a:lnSpc>
                  <a:spcPct val="70000"/>
                </a:lnSpc>
                <a:defRPr/>
              </a:pPr>
              <a:r>
                <a:rPr lang="en-IN" sz="1800" b="1" dirty="0">
                  <a:solidFill>
                    <a:schemeClr val="tx1"/>
                  </a:solidFill>
                  <a:latin typeface="Arial" pitchFamily="34" charset="0"/>
                  <a:cs typeface="Arial" pitchFamily="34" charset="0"/>
                </a:rPr>
                <a:t>disc. houses,</a:t>
              </a:r>
            </a:p>
            <a:p>
              <a:pPr algn="l">
                <a:lnSpc>
                  <a:spcPct val="70000"/>
                </a:lnSpc>
                <a:defRPr/>
              </a:pPr>
              <a:r>
                <a:rPr lang="en-IN" sz="1800" b="1" dirty="0">
                  <a:solidFill>
                    <a:schemeClr val="tx1"/>
                  </a:solidFill>
                  <a:latin typeface="Arial" pitchFamily="34" charset="0"/>
                  <a:cs typeface="Arial" pitchFamily="34" charset="0"/>
                </a:rPr>
                <a:t>mass merch., </a:t>
              </a:r>
            </a:p>
            <a:p>
              <a:pPr algn="l">
                <a:lnSpc>
                  <a:spcPct val="70000"/>
                </a:lnSpc>
                <a:defRPr/>
              </a:pPr>
              <a:r>
                <a:rPr lang="en-IN" sz="1800" b="1" dirty="0">
                  <a:solidFill>
                    <a:schemeClr val="tx1"/>
                  </a:solidFill>
                  <a:latin typeface="Arial" pitchFamily="34" charset="0"/>
                  <a:cs typeface="Arial" pitchFamily="34" charset="0"/>
                </a:rPr>
                <a:t>superstores, </a:t>
              </a:r>
            </a:p>
            <a:p>
              <a:pPr algn="l">
                <a:lnSpc>
                  <a:spcPct val="70000"/>
                </a:lnSpc>
                <a:defRPr/>
              </a:pPr>
              <a:r>
                <a:rPr lang="en-IN" sz="1800" b="1" dirty="0">
                  <a:solidFill>
                    <a:schemeClr val="tx1"/>
                  </a:solidFill>
                  <a:latin typeface="Arial" pitchFamily="34" charset="0"/>
                  <a:cs typeface="Arial" pitchFamily="34" charset="0"/>
                </a:rPr>
                <a:t>club stores</a:t>
              </a:r>
            </a:p>
          </p:txBody>
        </p:sp>
        <p:sp>
          <p:nvSpPr>
            <p:cNvPr id="26639" name="AutoShape 9"/>
            <p:cNvSpPr>
              <a:spLocks noChangeArrowheads="1"/>
            </p:cNvSpPr>
            <p:nvPr/>
          </p:nvSpPr>
          <p:spPr bwMode="auto">
            <a:xfrm>
              <a:off x="7391400" y="2895600"/>
              <a:ext cx="1492250" cy="914400"/>
            </a:xfrm>
            <a:prstGeom prst="roundRect">
              <a:avLst>
                <a:gd name="adj" fmla="val 16667"/>
              </a:avLst>
            </a:prstGeom>
            <a:noFill/>
            <a:ln>
              <a:noFill/>
            </a:ln>
            <a:extLst>
              <a:ext uri="{91240B29-F687-4F45-9708-019B960494DF}">
                <a14:hiddenLine xmlns:a14="http://schemas.microsoft.com/office/drawing/2010/main" w="38100">
                  <a:solidFill>
                    <a:srgbClr val="000000"/>
                  </a:solidFill>
                  <a:round/>
                  <a:headEnd/>
                  <a:tailEnd/>
                </a14:hiddenLine>
              </a:ext>
            </a:extLst>
          </p:spPr>
          <p:txBody>
            <a:bodyPr wrap="none" anchor="ctr"/>
            <a:lstStyle/>
            <a:p>
              <a:pPr algn="l">
                <a:lnSpc>
                  <a:spcPct val="70000"/>
                </a:lnSpc>
              </a:pPr>
              <a:r>
                <a:rPr lang="en-IN" sz="1800" b="1" dirty="0">
                  <a:latin typeface="Arial" pitchFamily="34" charset="0"/>
                  <a:cs typeface="Arial" pitchFamily="34" charset="0"/>
                </a:rPr>
                <a:t>Safeway, </a:t>
              </a:r>
            </a:p>
            <a:p>
              <a:pPr algn="l">
                <a:lnSpc>
                  <a:spcPct val="70000"/>
                </a:lnSpc>
              </a:pPr>
              <a:r>
                <a:rPr lang="en-IN" sz="1800" b="1" dirty="0">
                  <a:latin typeface="Arial" pitchFamily="34" charset="0"/>
                  <a:cs typeface="Arial" pitchFamily="34" charset="0"/>
                </a:rPr>
                <a:t>IKEA, Home </a:t>
              </a:r>
            </a:p>
            <a:p>
              <a:pPr algn="l">
                <a:lnSpc>
                  <a:spcPct val="70000"/>
                </a:lnSpc>
              </a:pPr>
              <a:r>
                <a:rPr lang="en-IN" sz="1800" b="1" dirty="0">
                  <a:latin typeface="Arial" pitchFamily="34" charset="0"/>
                  <a:cs typeface="Arial" pitchFamily="34" charset="0"/>
                </a:rPr>
                <a:t>Depot, </a:t>
              </a:r>
            </a:p>
            <a:p>
              <a:pPr algn="l">
                <a:lnSpc>
                  <a:spcPct val="70000"/>
                </a:lnSpc>
              </a:pPr>
              <a:r>
                <a:rPr lang="en-IN" sz="1800" b="1" dirty="0">
                  <a:latin typeface="Arial" pitchFamily="34" charset="0"/>
                  <a:cs typeface="Arial" pitchFamily="34" charset="0"/>
                </a:rPr>
                <a:t>Costco</a:t>
              </a:r>
              <a:endParaRPr lang="en-US" sz="1800" b="1" dirty="0">
                <a:latin typeface="Arial" pitchFamily="34" charset="0"/>
                <a:cs typeface="Arial" pitchFamily="34" charset="0"/>
              </a:endParaRPr>
            </a:p>
          </p:txBody>
        </p:sp>
        <p:cxnSp>
          <p:nvCxnSpPr>
            <p:cNvPr id="26640" name="Straight Connector 41"/>
            <p:cNvCxnSpPr>
              <a:cxnSpLocks noChangeShapeType="1"/>
            </p:cNvCxnSpPr>
            <p:nvPr/>
          </p:nvCxnSpPr>
          <p:spPr bwMode="auto">
            <a:xfrm rot="5400000">
              <a:off x="6935391" y="3351609"/>
              <a:ext cx="913606" cy="1588"/>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grpSp>
    </p:spTree>
    <p:custDataLst>
      <p:tags r:id="rId1"/>
    </p:custDataLst>
    <p:extLst>
      <p:ext uri="{BB962C8B-B14F-4D97-AF65-F5344CB8AC3E}">
        <p14:creationId xmlns:p14="http://schemas.microsoft.com/office/powerpoint/2010/main" val="1723535837"/>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dirty="0"/>
              <a:t>Checking Your Knowledge</a:t>
            </a:r>
          </a:p>
        </p:txBody>
      </p:sp>
      <p:sp>
        <p:nvSpPr>
          <p:cNvPr id="69635" name="Rectangle 3"/>
          <p:cNvSpPr>
            <a:spLocks noGrp="1" noChangeArrowheads="1"/>
          </p:cNvSpPr>
          <p:nvPr>
            <p:ph idx="1"/>
          </p:nvPr>
        </p:nvSpPr>
        <p:spPr/>
        <p:txBody>
          <a:bodyPr>
            <a:normAutofit fontScale="85000" lnSpcReduction="20000"/>
          </a:bodyPr>
          <a:lstStyle/>
          <a:p>
            <a:pPr marL="65087" indent="0">
              <a:buNone/>
            </a:pPr>
            <a:r>
              <a:rPr lang="en-US" dirty="0"/>
              <a:t>Parties R Us is a large store containing nothing but party supplies. The store carries everything from costumes to party favors, decorations to invitations, and paper plates to birthday candles. The selection is huge and prices are low. There is even a party consultant on hand to help plan parties. Parties R Us is a:</a:t>
            </a:r>
          </a:p>
          <a:p>
            <a:endParaRPr lang="en-US" dirty="0"/>
          </a:p>
          <a:p>
            <a:pPr marL="0" indent="0">
              <a:buNone/>
            </a:pPr>
            <a:r>
              <a:rPr lang="en-US" dirty="0"/>
              <a:t>A.	department store.</a:t>
            </a:r>
          </a:p>
          <a:p>
            <a:pPr marL="0" indent="0">
              <a:buNone/>
            </a:pPr>
            <a:r>
              <a:rPr lang="en-US" dirty="0"/>
              <a:t>B.	catalog retailer.</a:t>
            </a:r>
          </a:p>
          <a:p>
            <a:pPr marL="0" indent="0">
              <a:buNone/>
            </a:pPr>
            <a:r>
              <a:rPr lang="en-US" dirty="0"/>
              <a:t>C.	category killer.</a:t>
            </a:r>
          </a:p>
          <a:p>
            <a:pPr marL="0" indent="0">
              <a:buNone/>
            </a:pPr>
            <a:r>
              <a:rPr lang="en-US" dirty="0"/>
              <a:t>D.	convenience store.</a:t>
            </a:r>
          </a:p>
          <a:p>
            <a:endParaRPr lang="en-US" dirty="0"/>
          </a:p>
          <a:p>
            <a:endParaRPr lang="en-US" dirty="0"/>
          </a:p>
        </p:txBody>
      </p:sp>
    </p:spTree>
    <p:custDataLst>
      <p:tags r:id="rId1"/>
    </p:custDataLst>
    <p:extLst>
      <p:ext uri="{BB962C8B-B14F-4D97-AF65-F5344CB8AC3E}">
        <p14:creationId xmlns:p14="http://schemas.microsoft.com/office/powerpoint/2010/main" val="1684616536"/>
      </p:ext>
    </p:extLst>
  </p:cSld>
  <p:clrMapOvr>
    <a:masterClrMapping/>
  </p:clrMapOvr>
  <p:transition>
    <p:pull dir="ru"/>
  </p:transition>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8674" name="Title 40"/>
          <p:cNvSpPr>
            <a:spLocks noGrp="1"/>
          </p:cNvSpPr>
          <p:nvPr>
            <p:ph type="title"/>
          </p:nvPr>
        </p:nvSpPr>
        <p:spPr>
          <a:xfrm>
            <a:off x="457200" y="-76200"/>
            <a:ext cx="8534054" cy="1398587"/>
          </a:xfrm>
        </p:spPr>
        <p:txBody>
          <a:bodyPr>
            <a:noAutofit/>
          </a:bodyPr>
          <a:lstStyle/>
          <a:p>
            <a:r>
              <a:rPr lang="en-US" altLang="en-US" sz="3600" dirty="0"/>
              <a:t>Conventional Retailers – Try to Avoid Price Competition (Exhibit 12-4)</a:t>
            </a:r>
            <a:endParaRPr lang="en-US" sz="3600" dirty="0"/>
          </a:p>
        </p:txBody>
      </p:sp>
      <p:grpSp>
        <p:nvGrpSpPr>
          <p:cNvPr id="28675" name="Group 7"/>
          <p:cNvGrpSpPr>
            <a:grpSpLocks/>
          </p:cNvGrpSpPr>
          <p:nvPr/>
        </p:nvGrpSpPr>
        <p:grpSpPr bwMode="auto">
          <a:xfrm>
            <a:off x="5545138" y="2884487"/>
            <a:ext cx="3503612" cy="1306513"/>
            <a:chOff x="2299" y="1482"/>
            <a:chExt cx="2202" cy="823"/>
          </a:xfrm>
        </p:grpSpPr>
        <p:sp>
          <p:nvSpPr>
            <p:cNvPr id="53271" name="AutoShape 8"/>
            <p:cNvSpPr>
              <a:spLocks noChangeArrowheads="1"/>
            </p:cNvSpPr>
            <p:nvPr/>
          </p:nvSpPr>
          <p:spPr bwMode="auto">
            <a:xfrm>
              <a:off x="2299" y="1482"/>
              <a:ext cx="2202" cy="823"/>
            </a:xfrm>
            <a:prstGeom prst="roundRect">
              <a:avLst>
                <a:gd name="adj" fmla="val 16667"/>
              </a:avLst>
            </a:prstGeom>
            <a:solidFill>
              <a:srgbClr val="C64847"/>
            </a:solidFill>
            <a:ln>
              <a:headEnd/>
              <a:tailEnd/>
            </a:ln>
          </p:spPr>
          <p:style>
            <a:lnRef idx="2">
              <a:schemeClr val="accent6">
                <a:shade val="50000"/>
              </a:schemeClr>
            </a:lnRef>
            <a:fillRef idx="1">
              <a:schemeClr val="accent6"/>
            </a:fillRef>
            <a:effectRef idx="0">
              <a:schemeClr val="accent6"/>
            </a:effectRef>
            <a:fontRef idx="minor">
              <a:schemeClr val="lt1"/>
            </a:fontRef>
          </p:style>
          <p:txBody>
            <a:bodyPr wrap="none" anchor="ctr"/>
            <a:lstStyle/>
            <a:p>
              <a:pPr algn="l">
                <a:lnSpc>
                  <a:spcPct val="70000"/>
                </a:lnSpc>
                <a:defRPr/>
              </a:pPr>
              <a:r>
                <a:rPr lang="en-IN" sz="1800" b="1" dirty="0">
                  <a:solidFill>
                    <a:schemeClr val="tx1"/>
                  </a:solidFill>
                  <a:latin typeface="Arial" pitchFamily="34" charset="0"/>
                  <a:cs typeface="Arial" pitchFamily="34" charset="0"/>
                </a:rPr>
                <a:t>Supermarkets,</a:t>
              </a:r>
            </a:p>
            <a:p>
              <a:pPr algn="l">
                <a:lnSpc>
                  <a:spcPct val="70000"/>
                </a:lnSpc>
                <a:defRPr/>
              </a:pPr>
              <a:r>
                <a:rPr lang="en-IN" sz="1800" b="1" dirty="0">
                  <a:solidFill>
                    <a:schemeClr val="tx1"/>
                  </a:solidFill>
                  <a:latin typeface="Arial" pitchFamily="34" charset="0"/>
                  <a:cs typeface="Arial" pitchFamily="34" charset="0"/>
                </a:rPr>
                <a:t>disc. houses,</a:t>
              </a:r>
            </a:p>
            <a:p>
              <a:pPr algn="l">
                <a:lnSpc>
                  <a:spcPct val="70000"/>
                </a:lnSpc>
                <a:defRPr/>
              </a:pPr>
              <a:r>
                <a:rPr lang="en-IN" sz="1800" b="1" dirty="0">
                  <a:solidFill>
                    <a:schemeClr val="tx1"/>
                  </a:solidFill>
                  <a:latin typeface="Arial" pitchFamily="34" charset="0"/>
                  <a:cs typeface="Arial" pitchFamily="34" charset="0"/>
                </a:rPr>
                <a:t>mass merch., </a:t>
              </a:r>
            </a:p>
            <a:p>
              <a:pPr algn="l">
                <a:lnSpc>
                  <a:spcPct val="70000"/>
                </a:lnSpc>
                <a:defRPr/>
              </a:pPr>
              <a:r>
                <a:rPr lang="en-IN" sz="1800" b="1" dirty="0">
                  <a:solidFill>
                    <a:schemeClr val="tx1"/>
                  </a:solidFill>
                  <a:latin typeface="Arial" pitchFamily="34" charset="0"/>
                  <a:cs typeface="Arial" pitchFamily="34" charset="0"/>
                </a:rPr>
                <a:t>superstores,</a:t>
              </a:r>
            </a:p>
            <a:p>
              <a:pPr algn="l">
                <a:lnSpc>
                  <a:spcPct val="70000"/>
                </a:lnSpc>
                <a:defRPr/>
              </a:pPr>
              <a:r>
                <a:rPr lang="en-IN" sz="1800" b="1" dirty="0">
                  <a:solidFill>
                    <a:schemeClr val="tx1"/>
                  </a:solidFill>
                  <a:latin typeface="Arial" pitchFamily="34" charset="0"/>
                  <a:cs typeface="Arial" pitchFamily="34" charset="0"/>
                </a:rPr>
                <a:t>club stores</a:t>
              </a:r>
            </a:p>
          </p:txBody>
        </p:sp>
        <p:sp>
          <p:nvSpPr>
            <p:cNvPr id="28702" name="AutoShape 9"/>
            <p:cNvSpPr>
              <a:spLocks noChangeArrowheads="1"/>
            </p:cNvSpPr>
            <p:nvPr/>
          </p:nvSpPr>
          <p:spPr bwMode="auto">
            <a:xfrm>
              <a:off x="3465" y="1571"/>
              <a:ext cx="940" cy="679"/>
            </a:xfrm>
            <a:prstGeom prst="roundRect">
              <a:avLst>
                <a:gd name="adj" fmla="val 16667"/>
              </a:avLst>
            </a:prstGeom>
            <a:solidFill>
              <a:srgbClr val="C64847"/>
            </a:solidFill>
            <a:ln>
              <a:noFill/>
            </a:ln>
            <a:extLst/>
          </p:spPr>
          <p:style>
            <a:lnRef idx="2">
              <a:schemeClr val="accent3">
                <a:shade val="50000"/>
              </a:schemeClr>
            </a:lnRef>
            <a:fillRef idx="1">
              <a:schemeClr val="accent3"/>
            </a:fillRef>
            <a:effectRef idx="0">
              <a:schemeClr val="accent3"/>
            </a:effectRef>
            <a:fontRef idx="minor">
              <a:schemeClr val="lt1"/>
            </a:fontRef>
          </p:style>
          <p:txBody>
            <a:bodyPr wrap="none" anchor="ctr"/>
            <a:lstStyle/>
            <a:p>
              <a:pPr algn="l">
                <a:lnSpc>
                  <a:spcPct val="70000"/>
                </a:lnSpc>
              </a:pPr>
              <a:r>
                <a:rPr lang="en-IN" sz="1800" b="1" dirty="0">
                  <a:solidFill>
                    <a:schemeClr val="tx1"/>
                  </a:solidFill>
                  <a:latin typeface="Arial" pitchFamily="34" charset="0"/>
                  <a:cs typeface="Arial" pitchFamily="34" charset="0"/>
                </a:rPr>
                <a:t>Safeway, </a:t>
              </a:r>
            </a:p>
            <a:p>
              <a:pPr algn="l">
                <a:lnSpc>
                  <a:spcPct val="70000"/>
                </a:lnSpc>
              </a:pPr>
              <a:r>
                <a:rPr lang="en-IN" sz="1800" b="1" dirty="0">
                  <a:solidFill>
                    <a:schemeClr val="tx1"/>
                  </a:solidFill>
                  <a:latin typeface="Arial" pitchFamily="34" charset="0"/>
                  <a:cs typeface="Arial" pitchFamily="34" charset="0"/>
                </a:rPr>
                <a:t>IKEA, Home </a:t>
              </a:r>
            </a:p>
            <a:p>
              <a:pPr algn="l">
                <a:lnSpc>
                  <a:spcPct val="70000"/>
                </a:lnSpc>
              </a:pPr>
              <a:r>
                <a:rPr lang="en-IN" sz="1800" b="1" dirty="0">
                  <a:solidFill>
                    <a:schemeClr val="tx1"/>
                  </a:solidFill>
                  <a:latin typeface="Arial" pitchFamily="34" charset="0"/>
                  <a:cs typeface="Arial" pitchFamily="34" charset="0"/>
                </a:rPr>
                <a:t>Depot, </a:t>
              </a:r>
            </a:p>
            <a:p>
              <a:pPr algn="l">
                <a:lnSpc>
                  <a:spcPct val="70000"/>
                </a:lnSpc>
              </a:pPr>
              <a:r>
                <a:rPr lang="en-IN" sz="1800" b="1" dirty="0">
                  <a:solidFill>
                    <a:schemeClr val="tx1"/>
                  </a:solidFill>
                  <a:latin typeface="Arial" pitchFamily="34" charset="0"/>
                  <a:cs typeface="Arial" pitchFamily="34" charset="0"/>
                </a:rPr>
                <a:t>Costco</a:t>
              </a:r>
              <a:endParaRPr lang="en-US" sz="1800" b="1" dirty="0">
                <a:solidFill>
                  <a:schemeClr val="tx1"/>
                </a:solidFill>
                <a:latin typeface="Arial" pitchFamily="34" charset="0"/>
                <a:cs typeface="Arial" pitchFamily="34" charset="0"/>
              </a:endParaRPr>
            </a:p>
          </p:txBody>
        </p:sp>
      </p:grpSp>
      <p:sp>
        <p:nvSpPr>
          <p:cNvPr id="28676" name="Line 19"/>
          <p:cNvSpPr>
            <a:spLocks noChangeShapeType="1"/>
          </p:cNvSpPr>
          <p:nvPr/>
        </p:nvSpPr>
        <p:spPr bwMode="auto">
          <a:xfrm>
            <a:off x="1562100" y="1905000"/>
            <a:ext cx="11113" cy="15875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28677" name="Line 20"/>
          <p:cNvSpPr>
            <a:spLocks noChangeShapeType="1"/>
          </p:cNvSpPr>
          <p:nvPr/>
        </p:nvSpPr>
        <p:spPr bwMode="auto">
          <a:xfrm>
            <a:off x="1562100" y="1905000"/>
            <a:ext cx="1836738"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grpSp>
        <p:nvGrpSpPr>
          <p:cNvPr id="28678" name="Group 21"/>
          <p:cNvGrpSpPr>
            <a:grpSpLocks/>
          </p:cNvGrpSpPr>
          <p:nvPr/>
        </p:nvGrpSpPr>
        <p:grpSpPr bwMode="auto">
          <a:xfrm>
            <a:off x="5553075" y="1219200"/>
            <a:ext cx="3495675" cy="1306513"/>
            <a:chOff x="2299" y="612"/>
            <a:chExt cx="2202" cy="823"/>
          </a:xfrm>
        </p:grpSpPr>
        <p:sp>
          <p:nvSpPr>
            <p:cNvPr id="53258" name="AutoShape 22"/>
            <p:cNvSpPr>
              <a:spLocks noChangeArrowheads="1"/>
            </p:cNvSpPr>
            <p:nvPr/>
          </p:nvSpPr>
          <p:spPr bwMode="auto">
            <a:xfrm>
              <a:off x="2299" y="612"/>
              <a:ext cx="2202" cy="823"/>
            </a:xfrm>
            <a:prstGeom prst="roundRect">
              <a:avLst>
                <a:gd name="adj" fmla="val 16667"/>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gn="l">
                <a:lnSpc>
                  <a:spcPct val="70000"/>
                </a:lnSpc>
                <a:defRPr/>
              </a:pPr>
              <a:r>
                <a:rPr lang="en-US" sz="1800" b="1" dirty="0">
                  <a:solidFill>
                    <a:schemeClr val="tx1"/>
                  </a:solidFill>
                  <a:latin typeface="Arial" pitchFamily="34" charset="0"/>
                  <a:cs typeface="Arial" pitchFamily="34" charset="0"/>
                </a:rPr>
                <a:t>Specialty</a:t>
              </a:r>
            </a:p>
            <a:p>
              <a:pPr algn="l">
                <a:lnSpc>
                  <a:spcPct val="70000"/>
                </a:lnSpc>
                <a:defRPr/>
              </a:pPr>
              <a:r>
                <a:rPr lang="en-US" sz="1800" b="1" dirty="0">
                  <a:solidFill>
                    <a:schemeClr val="tx1"/>
                  </a:solidFill>
                  <a:latin typeface="Arial" pitchFamily="34" charset="0"/>
                  <a:cs typeface="Arial" pitchFamily="34" charset="0"/>
                </a:rPr>
                <a:t>shops and</a:t>
              </a:r>
            </a:p>
            <a:p>
              <a:pPr algn="l">
                <a:lnSpc>
                  <a:spcPct val="70000"/>
                </a:lnSpc>
                <a:defRPr/>
              </a:pPr>
              <a:r>
                <a:rPr lang="en-US" sz="1800" b="1" dirty="0">
                  <a:solidFill>
                    <a:schemeClr val="tx1"/>
                  </a:solidFill>
                  <a:latin typeface="Arial" pitchFamily="34" charset="0"/>
                  <a:cs typeface="Arial" pitchFamily="34" charset="0"/>
                </a:rPr>
                <a:t>department</a:t>
              </a:r>
            </a:p>
            <a:p>
              <a:pPr algn="l">
                <a:lnSpc>
                  <a:spcPct val="70000"/>
                </a:lnSpc>
                <a:defRPr/>
              </a:pPr>
              <a:r>
                <a:rPr lang="en-US" sz="1800" b="1" dirty="0">
                  <a:solidFill>
                    <a:schemeClr val="tx1"/>
                  </a:solidFill>
                  <a:latin typeface="Arial" pitchFamily="34" charset="0"/>
                  <a:cs typeface="Arial" pitchFamily="34" charset="0"/>
                </a:rPr>
                <a:t>stores</a:t>
              </a:r>
            </a:p>
          </p:txBody>
        </p:sp>
        <p:sp>
          <p:nvSpPr>
            <p:cNvPr id="28700" name="AutoShape 23"/>
            <p:cNvSpPr>
              <a:spLocks noChangeArrowheads="1"/>
            </p:cNvSpPr>
            <p:nvPr/>
          </p:nvSpPr>
          <p:spPr bwMode="auto">
            <a:xfrm>
              <a:off x="3417" y="660"/>
              <a:ext cx="988" cy="727"/>
            </a:xfrm>
            <a:prstGeom prst="roundRect">
              <a:avLst>
                <a:gd name="adj" fmla="val 16667"/>
              </a:avLst>
            </a:prstGeom>
            <a:ln>
              <a:noFill/>
            </a:ln>
            <a:extLst/>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gn="l"/>
              <a:r>
                <a:rPr lang="en-US" sz="1800" b="1" dirty="0">
                  <a:solidFill>
                    <a:schemeClr val="tx1"/>
                  </a:solidFill>
                  <a:latin typeface="Arial" pitchFamily="34" charset="0"/>
                  <a:cs typeface="Arial" pitchFamily="34" charset="0"/>
                </a:rPr>
                <a:t>Ritz Camera, </a:t>
              </a:r>
            </a:p>
            <a:p>
              <a:pPr algn="l"/>
              <a:r>
                <a:rPr lang="en-US" sz="1800" b="1" dirty="0">
                  <a:solidFill>
                    <a:schemeClr val="tx1"/>
                  </a:solidFill>
                  <a:latin typeface="Arial" pitchFamily="34" charset="0"/>
                  <a:cs typeface="Arial" pitchFamily="34" charset="0"/>
                </a:rPr>
                <a:t>Coach, Gap,</a:t>
              </a:r>
            </a:p>
            <a:p>
              <a:pPr algn="l"/>
              <a:r>
                <a:rPr lang="en-US" sz="1800" b="1" dirty="0">
                  <a:solidFill>
                    <a:schemeClr val="tx1"/>
                  </a:solidFill>
                  <a:latin typeface="Arial" pitchFamily="34" charset="0"/>
                  <a:cs typeface="Arial" pitchFamily="34" charset="0"/>
                </a:rPr>
                <a:t>Macy’s</a:t>
              </a:r>
            </a:p>
          </p:txBody>
        </p:sp>
      </p:grpSp>
      <p:grpSp>
        <p:nvGrpSpPr>
          <p:cNvPr id="28679" name="Group 3"/>
          <p:cNvGrpSpPr>
            <a:grpSpLocks/>
          </p:cNvGrpSpPr>
          <p:nvPr/>
        </p:nvGrpSpPr>
        <p:grpSpPr bwMode="auto">
          <a:xfrm>
            <a:off x="57150" y="3505200"/>
            <a:ext cx="3117850" cy="1076325"/>
            <a:chOff x="98" y="2305"/>
            <a:chExt cx="1964" cy="678"/>
          </a:xfrm>
        </p:grpSpPr>
        <p:sp>
          <p:nvSpPr>
            <p:cNvPr id="27" name="AutoShape 4"/>
            <p:cNvSpPr>
              <a:spLocks noChangeArrowheads="1"/>
            </p:cNvSpPr>
            <p:nvPr/>
          </p:nvSpPr>
          <p:spPr bwMode="auto">
            <a:xfrm>
              <a:off x="98" y="2305"/>
              <a:ext cx="1964" cy="678"/>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l">
                <a:defRPr/>
              </a:pPr>
              <a:r>
                <a:rPr lang="en-US" sz="2000" b="1" dirty="0">
                  <a:solidFill>
                    <a:schemeClr val="tx1"/>
                  </a:solidFill>
                  <a:latin typeface="Arial" pitchFamily="34" charset="0"/>
                  <a:cs typeface="Arial" pitchFamily="34" charset="0"/>
                </a:rPr>
                <a:t>Conventional</a:t>
              </a:r>
            </a:p>
            <a:p>
              <a:pPr algn="l">
                <a:defRPr/>
              </a:pPr>
              <a:r>
                <a:rPr lang="en-US" sz="2000" b="1" dirty="0">
                  <a:solidFill>
                    <a:schemeClr val="tx1"/>
                  </a:solidFill>
                  <a:latin typeface="Arial" pitchFamily="34" charset="0"/>
                  <a:cs typeface="Arial" pitchFamily="34" charset="0"/>
                </a:rPr>
                <a:t>Offerings</a:t>
              </a:r>
            </a:p>
          </p:txBody>
        </p:sp>
        <p:sp>
          <p:nvSpPr>
            <p:cNvPr id="28" name="AutoShape 5"/>
            <p:cNvSpPr>
              <a:spLocks noChangeArrowheads="1"/>
            </p:cNvSpPr>
            <p:nvPr/>
          </p:nvSpPr>
          <p:spPr bwMode="auto">
            <a:xfrm>
              <a:off x="1246" y="2305"/>
              <a:ext cx="816" cy="672"/>
            </a:xfrm>
            <a:prstGeom prst="roundRect">
              <a:avLst>
                <a:gd name="adj" fmla="val 16667"/>
              </a:avLst>
            </a:prstGeom>
            <a:ln>
              <a:noFill/>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defRPr/>
              </a:pPr>
              <a:r>
                <a:rPr lang="en-US" sz="2000" b="1" dirty="0">
                  <a:solidFill>
                    <a:schemeClr val="tx1"/>
                  </a:solidFill>
                  <a:latin typeface="Arial" pitchFamily="34" charset="0"/>
                  <a:cs typeface="Arial" pitchFamily="34" charset="0"/>
                </a:rPr>
                <a:t>Single- &amp;</a:t>
              </a:r>
            </a:p>
            <a:p>
              <a:pPr>
                <a:defRPr/>
              </a:pPr>
              <a:r>
                <a:rPr lang="en-US" sz="2000" b="1" dirty="0">
                  <a:solidFill>
                    <a:schemeClr val="tx1"/>
                  </a:solidFill>
                  <a:latin typeface="Arial" pitchFamily="34" charset="0"/>
                  <a:cs typeface="Arial" pitchFamily="34" charset="0"/>
                </a:rPr>
                <a:t>limited-</a:t>
              </a:r>
            </a:p>
            <a:p>
              <a:pPr>
                <a:defRPr/>
              </a:pPr>
              <a:r>
                <a:rPr lang="en-US" sz="2000" b="1" dirty="0">
                  <a:solidFill>
                    <a:schemeClr val="tx1"/>
                  </a:solidFill>
                  <a:latin typeface="Arial" pitchFamily="34" charset="0"/>
                  <a:cs typeface="Arial" pitchFamily="34" charset="0"/>
                </a:rPr>
                <a:t>line stores</a:t>
              </a:r>
            </a:p>
          </p:txBody>
        </p:sp>
      </p:grpSp>
      <p:sp>
        <p:nvSpPr>
          <p:cNvPr id="28680" name="Rectangle 28"/>
          <p:cNvSpPr>
            <a:spLocks noChangeArrowheads="1"/>
          </p:cNvSpPr>
          <p:nvPr/>
        </p:nvSpPr>
        <p:spPr bwMode="auto">
          <a:xfrm>
            <a:off x="3409950" y="1524000"/>
            <a:ext cx="1524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lnSpc>
                <a:spcPct val="70000"/>
              </a:lnSpc>
            </a:pPr>
            <a:r>
              <a:rPr lang="en-US" sz="1800" b="1" dirty="0">
                <a:latin typeface="Arial" pitchFamily="34" charset="0"/>
                <a:cs typeface="Arial" pitchFamily="34" charset="0"/>
              </a:rPr>
              <a:t>Expanded</a:t>
            </a:r>
          </a:p>
          <a:p>
            <a:pPr algn="l">
              <a:lnSpc>
                <a:spcPct val="70000"/>
              </a:lnSpc>
            </a:pPr>
            <a:r>
              <a:rPr lang="en-US" sz="1800" b="1" dirty="0">
                <a:latin typeface="Arial" pitchFamily="34" charset="0"/>
                <a:cs typeface="Arial" pitchFamily="34" charset="0"/>
              </a:rPr>
              <a:t>assortment</a:t>
            </a:r>
          </a:p>
          <a:p>
            <a:pPr algn="l">
              <a:lnSpc>
                <a:spcPct val="70000"/>
              </a:lnSpc>
            </a:pPr>
            <a:r>
              <a:rPr lang="en-US" sz="1800" b="1" dirty="0">
                <a:latin typeface="Arial" pitchFamily="34" charset="0"/>
                <a:cs typeface="Arial" pitchFamily="34" charset="0"/>
              </a:rPr>
              <a:t>and service</a:t>
            </a:r>
          </a:p>
        </p:txBody>
      </p:sp>
      <p:sp>
        <p:nvSpPr>
          <p:cNvPr id="28681" name="Line 27"/>
          <p:cNvSpPr>
            <a:spLocks noChangeShapeType="1"/>
          </p:cNvSpPr>
          <p:nvPr/>
        </p:nvSpPr>
        <p:spPr bwMode="auto">
          <a:xfrm>
            <a:off x="4857750" y="1828800"/>
            <a:ext cx="53975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28682" name="Line 10"/>
          <p:cNvSpPr>
            <a:spLocks noChangeShapeType="1"/>
          </p:cNvSpPr>
          <p:nvPr/>
        </p:nvSpPr>
        <p:spPr bwMode="auto">
          <a:xfrm>
            <a:off x="1581150" y="3276600"/>
            <a:ext cx="18415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28683" name="Rectangle 31"/>
          <p:cNvSpPr>
            <a:spLocks noChangeArrowheads="1"/>
          </p:cNvSpPr>
          <p:nvPr/>
        </p:nvSpPr>
        <p:spPr bwMode="auto">
          <a:xfrm>
            <a:off x="3409950" y="2931168"/>
            <a:ext cx="1524000" cy="1259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lnSpc>
                <a:spcPct val="70000"/>
              </a:lnSpc>
            </a:pPr>
            <a:r>
              <a:rPr lang="en-IN" sz="1800" b="1" dirty="0">
                <a:latin typeface="Arial" pitchFamily="34" charset="0"/>
                <a:cs typeface="Arial" pitchFamily="34" charset="0"/>
              </a:rPr>
              <a:t>Expanded</a:t>
            </a:r>
          </a:p>
          <a:p>
            <a:pPr algn="l">
              <a:lnSpc>
                <a:spcPct val="70000"/>
              </a:lnSpc>
            </a:pPr>
            <a:r>
              <a:rPr lang="en-IN" sz="1800" b="1" dirty="0">
                <a:latin typeface="Arial" pitchFamily="34" charset="0"/>
                <a:cs typeface="Arial" pitchFamily="34" charset="0"/>
              </a:rPr>
              <a:t>assortment</a:t>
            </a:r>
          </a:p>
          <a:p>
            <a:pPr algn="l">
              <a:lnSpc>
                <a:spcPct val="70000"/>
              </a:lnSpc>
            </a:pPr>
            <a:r>
              <a:rPr lang="en-IN" sz="1800" b="1" dirty="0">
                <a:latin typeface="Arial" pitchFamily="34" charset="0"/>
                <a:cs typeface="Arial" pitchFamily="34" charset="0"/>
              </a:rPr>
              <a:t>&amp;/or reduced</a:t>
            </a:r>
          </a:p>
          <a:p>
            <a:pPr algn="l">
              <a:lnSpc>
                <a:spcPct val="70000"/>
              </a:lnSpc>
            </a:pPr>
            <a:r>
              <a:rPr lang="en-IN" sz="1800" b="1" dirty="0">
                <a:latin typeface="Arial" pitchFamily="34" charset="0"/>
                <a:cs typeface="Arial" pitchFamily="34" charset="0"/>
              </a:rPr>
              <a:t>margins &amp; </a:t>
            </a:r>
          </a:p>
          <a:p>
            <a:pPr algn="l">
              <a:lnSpc>
                <a:spcPct val="70000"/>
              </a:lnSpc>
            </a:pPr>
            <a:r>
              <a:rPr lang="en-IN" sz="1800" b="1" dirty="0">
                <a:latin typeface="Arial" pitchFamily="34" charset="0"/>
                <a:cs typeface="Arial" pitchFamily="34" charset="0"/>
              </a:rPr>
              <a:t>service</a:t>
            </a:r>
          </a:p>
        </p:txBody>
      </p:sp>
      <p:sp>
        <p:nvSpPr>
          <p:cNvPr id="28684" name="Line 27"/>
          <p:cNvSpPr>
            <a:spLocks noChangeShapeType="1"/>
          </p:cNvSpPr>
          <p:nvPr/>
        </p:nvSpPr>
        <p:spPr bwMode="auto">
          <a:xfrm>
            <a:off x="4857750" y="3276600"/>
            <a:ext cx="53975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cxnSp>
        <p:nvCxnSpPr>
          <p:cNvPr id="28685" name="Straight Connector 36"/>
          <p:cNvCxnSpPr>
            <a:cxnSpLocks noChangeShapeType="1"/>
          </p:cNvCxnSpPr>
          <p:nvPr/>
        </p:nvCxnSpPr>
        <p:spPr bwMode="auto">
          <a:xfrm rot="5400000">
            <a:off x="6838950" y="1903413"/>
            <a:ext cx="912813" cy="1587"/>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28686" name="Straight Connector 37"/>
          <p:cNvCxnSpPr>
            <a:cxnSpLocks noChangeShapeType="1"/>
          </p:cNvCxnSpPr>
          <p:nvPr/>
        </p:nvCxnSpPr>
        <p:spPr bwMode="auto">
          <a:xfrm rot="5400000">
            <a:off x="6915149" y="3351213"/>
            <a:ext cx="912813" cy="1588"/>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grpSp>
        <p:nvGrpSpPr>
          <p:cNvPr id="38" name="Group 37"/>
          <p:cNvGrpSpPr/>
          <p:nvPr/>
        </p:nvGrpSpPr>
        <p:grpSpPr>
          <a:xfrm>
            <a:off x="1581150" y="4571999"/>
            <a:ext cx="7491414" cy="1752601"/>
            <a:chOff x="1581150" y="3702050"/>
            <a:chExt cx="7491414" cy="1752601"/>
          </a:xfrm>
        </p:grpSpPr>
        <p:sp>
          <p:nvSpPr>
            <p:cNvPr id="39" name="AutoShape 14"/>
            <p:cNvSpPr>
              <a:spLocks noChangeArrowheads="1"/>
            </p:cNvSpPr>
            <p:nvPr/>
          </p:nvSpPr>
          <p:spPr bwMode="auto">
            <a:xfrm>
              <a:off x="5562600" y="3702050"/>
              <a:ext cx="3495675" cy="1752601"/>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none" anchor="ctr"/>
            <a:lstStyle/>
            <a:p>
              <a:pPr algn="l">
                <a:lnSpc>
                  <a:spcPct val="70000"/>
                </a:lnSpc>
                <a:defRPr/>
              </a:pPr>
              <a:r>
                <a:rPr lang="en-US" sz="1800" b="1" dirty="0">
                  <a:latin typeface="Arial" pitchFamily="34" charset="0"/>
                  <a:cs typeface="Arial" pitchFamily="34" charset="0"/>
                </a:rPr>
                <a:t>Convenience </a:t>
              </a:r>
            </a:p>
            <a:p>
              <a:pPr algn="l">
                <a:lnSpc>
                  <a:spcPct val="70000"/>
                </a:lnSpc>
                <a:defRPr/>
              </a:pPr>
              <a:r>
                <a:rPr lang="en-US" sz="1800" b="1" dirty="0">
                  <a:latin typeface="Arial" pitchFamily="34" charset="0"/>
                  <a:cs typeface="Arial" pitchFamily="34" charset="0"/>
                </a:rPr>
                <a:t>stores,</a:t>
              </a:r>
            </a:p>
            <a:p>
              <a:pPr algn="l">
                <a:lnSpc>
                  <a:spcPct val="70000"/>
                </a:lnSpc>
                <a:defRPr/>
              </a:pPr>
              <a:r>
                <a:rPr lang="en-US" sz="1800" b="1" dirty="0">
                  <a:latin typeface="Arial" pitchFamily="34" charset="0"/>
                  <a:cs typeface="Arial" pitchFamily="34" charset="0"/>
                </a:rPr>
                <a:t>vending machines, </a:t>
              </a:r>
            </a:p>
            <a:p>
              <a:pPr algn="l">
                <a:lnSpc>
                  <a:spcPct val="70000"/>
                </a:lnSpc>
                <a:defRPr/>
              </a:pPr>
              <a:r>
                <a:rPr lang="en-US" sz="1800" b="1" dirty="0">
                  <a:latin typeface="Arial" pitchFamily="34" charset="0"/>
                  <a:cs typeface="Arial" pitchFamily="34" charset="0"/>
                </a:rPr>
                <a:t>door-to-door, </a:t>
              </a:r>
            </a:p>
            <a:p>
              <a:pPr algn="l">
                <a:lnSpc>
                  <a:spcPct val="70000"/>
                </a:lnSpc>
                <a:defRPr/>
              </a:pPr>
              <a:r>
                <a:rPr lang="en-US" sz="1800" b="1" dirty="0">
                  <a:latin typeface="Arial" pitchFamily="34" charset="0"/>
                  <a:cs typeface="Arial" pitchFamily="34" charset="0"/>
                </a:rPr>
                <a:t>cable TV, </a:t>
              </a:r>
            </a:p>
            <a:p>
              <a:pPr algn="l">
                <a:lnSpc>
                  <a:spcPct val="70000"/>
                </a:lnSpc>
                <a:defRPr/>
              </a:pPr>
              <a:r>
                <a:rPr lang="en-US" sz="1800" b="1" dirty="0">
                  <a:latin typeface="Arial" pitchFamily="34" charset="0"/>
                  <a:cs typeface="Arial" pitchFamily="34" charset="0"/>
                </a:rPr>
                <a:t>shopping </a:t>
              </a:r>
            </a:p>
            <a:p>
              <a:pPr algn="l">
                <a:lnSpc>
                  <a:spcPct val="70000"/>
                </a:lnSpc>
                <a:defRPr/>
              </a:pPr>
              <a:r>
                <a:rPr lang="en-US" sz="1800" b="1" dirty="0">
                  <a:latin typeface="Arial" pitchFamily="34" charset="0"/>
                  <a:cs typeface="Arial" pitchFamily="34" charset="0"/>
                </a:rPr>
                <a:t>channels, </a:t>
              </a:r>
            </a:p>
            <a:p>
              <a:pPr algn="l">
                <a:lnSpc>
                  <a:spcPct val="70000"/>
                </a:lnSpc>
                <a:defRPr/>
              </a:pPr>
              <a:r>
                <a:rPr lang="en-US" sz="1800" b="1" dirty="0">
                  <a:latin typeface="Arial" pitchFamily="34" charset="0"/>
                  <a:cs typeface="Arial" pitchFamily="34" charset="0"/>
                </a:rPr>
                <a:t>catalogs.</a:t>
              </a:r>
            </a:p>
          </p:txBody>
        </p:sp>
        <p:sp>
          <p:nvSpPr>
            <p:cNvPr id="40" name="AutoShape 15"/>
            <p:cNvSpPr>
              <a:spLocks noChangeArrowheads="1"/>
            </p:cNvSpPr>
            <p:nvPr/>
          </p:nvSpPr>
          <p:spPr bwMode="auto">
            <a:xfrm>
              <a:off x="7702550" y="4038600"/>
              <a:ext cx="1370014" cy="1189037"/>
            </a:xfrm>
            <a:prstGeom prst="roundRect">
              <a:avLst>
                <a:gd name="adj" fmla="val 16667"/>
              </a:avLst>
            </a:prstGeom>
            <a:noFill/>
            <a:ln>
              <a:noFill/>
            </a:ln>
            <a:extLst>
              <a:ext uri="{91240B29-F687-4F45-9708-019B960494DF}">
                <a14:hiddenLine xmlns:a14="http://schemas.microsoft.com/office/drawing/2010/main" w="38100">
                  <a:solidFill>
                    <a:srgbClr val="000000"/>
                  </a:solidFill>
                  <a:round/>
                  <a:headEnd/>
                  <a:tailEnd/>
                </a14:hiddenLine>
              </a:ext>
            </a:extLst>
          </p:spPr>
          <p:txBody>
            <a:bodyPr wrap="none" anchor="ctr"/>
            <a:lstStyle/>
            <a:p>
              <a:pPr algn="l"/>
              <a:r>
                <a:rPr lang="en-US" sz="1800" b="1" dirty="0">
                  <a:latin typeface="Arial" pitchFamily="34" charset="0"/>
                  <a:cs typeface="Arial" pitchFamily="34" charset="0"/>
                </a:rPr>
                <a:t>Pepsi </a:t>
              </a:r>
            </a:p>
            <a:p>
              <a:pPr algn="l"/>
              <a:r>
                <a:rPr lang="en-US" sz="1800" b="1" dirty="0">
                  <a:latin typeface="Arial" pitchFamily="34" charset="0"/>
                  <a:cs typeface="Arial" pitchFamily="34" charset="0"/>
                </a:rPr>
                <a:t>vending</a:t>
              </a:r>
            </a:p>
            <a:p>
              <a:pPr algn="l"/>
              <a:r>
                <a:rPr lang="en-US" sz="1800" b="1" dirty="0">
                  <a:latin typeface="Arial" pitchFamily="34" charset="0"/>
                  <a:cs typeface="Arial" pitchFamily="34" charset="0"/>
                </a:rPr>
                <a:t>machines, </a:t>
              </a:r>
            </a:p>
            <a:p>
              <a:pPr algn="l"/>
              <a:r>
                <a:rPr lang="en-US" sz="1800" b="1" dirty="0">
                  <a:latin typeface="Arial" pitchFamily="34" charset="0"/>
                  <a:cs typeface="Arial" pitchFamily="34" charset="0"/>
                </a:rPr>
                <a:t>7-11, Avon, </a:t>
              </a:r>
            </a:p>
            <a:p>
              <a:pPr algn="l"/>
              <a:r>
                <a:rPr lang="en-US" sz="1800" b="1" dirty="0">
                  <a:latin typeface="Arial" pitchFamily="34" charset="0"/>
                  <a:cs typeface="Arial" pitchFamily="34" charset="0"/>
                </a:rPr>
                <a:t>Lands’ </a:t>
              </a:r>
            </a:p>
            <a:p>
              <a:pPr algn="l"/>
              <a:r>
                <a:rPr lang="en-US" sz="1800" b="1" dirty="0">
                  <a:latin typeface="Arial" pitchFamily="34" charset="0"/>
                  <a:cs typeface="Arial" pitchFamily="34" charset="0"/>
                </a:rPr>
                <a:t>End, QVC</a:t>
              </a:r>
            </a:p>
            <a:p>
              <a:pPr algn="l"/>
              <a:endParaRPr lang="en-US" sz="1800" b="1" dirty="0">
                <a:latin typeface="Arial" pitchFamily="34" charset="0"/>
                <a:cs typeface="Arial" pitchFamily="34" charset="0"/>
              </a:endParaRPr>
            </a:p>
          </p:txBody>
        </p:sp>
        <p:sp>
          <p:nvSpPr>
            <p:cNvPr id="41" name="Line 17"/>
            <p:cNvSpPr>
              <a:spLocks noChangeShapeType="1"/>
            </p:cNvSpPr>
            <p:nvPr/>
          </p:nvSpPr>
          <p:spPr bwMode="auto">
            <a:xfrm>
              <a:off x="1581150" y="4738045"/>
              <a:ext cx="1935163" cy="6993"/>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42" name="Rectangle 33"/>
            <p:cNvSpPr>
              <a:spLocks noChangeArrowheads="1"/>
            </p:cNvSpPr>
            <p:nvPr/>
          </p:nvSpPr>
          <p:spPr bwMode="auto">
            <a:xfrm>
              <a:off x="3505200" y="4119563"/>
              <a:ext cx="1676400" cy="1255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lnSpc>
                  <a:spcPct val="70000"/>
                </a:lnSpc>
              </a:pPr>
              <a:r>
                <a:rPr lang="en-IN" sz="1800" b="1" dirty="0">
                  <a:latin typeface="Arial" pitchFamily="34" charset="0"/>
                  <a:cs typeface="Arial" pitchFamily="34" charset="0"/>
                </a:rPr>
                <a:t>Added convenience, </a:t>
              </a:r>
            </a:p>
            <a:p>
              <a:pPr algn="l">
                <a:lnSpc>
                  <a:spcPct val="70000"/>
                </a:lnSpc>
              </a:pPr>
              <a:r>
                <a:rPr lang="en-IN" sz="1800" b="1" dirty="0">
                  <a:latin typeface="Arial" pitchFamily="34" charset="0"/>
                  <a:cs typeface="Arial" pitchFamily="34" charset="0"/>
                </a:rPr>
                <a:t>higher margins,</a:t>
              </a:r>
            </a:p>
            <a:p>
              <a:pPr algn="l">
                <a:lnSpc>
                  <a:spcPct val="70000"/>
                </a:lnSpc>
              </a:pPr>
              <a:r>
                <a:rPr lang="en-IN" sz="1800" b="1" dirty="0">
                  <a:latin typeface="Arial" pitchFamily="34" charset="0"/>
                  <a:cs typeface="Arial" pitchFamily="34" charset="0"/>
                </a:rPr>
                <a:t>reduced </a:t>
              </a:r>
            </a:p>
            <a:p>
              <a:pPr algn="l">
                <a:lnSpc>
                  <a:spcPct val="70000"/>
                </a:lnSpc>
              </a:pPr>
              <a:r>
                <a:rPr lang="en-IN" sz="1800" b="1" dirty="0">
                  <a:latin typeface="Arial" pitchFamily="34" charset="0"/>
                  <a:cs typeface="Arial" pitchFamily="34" charset="0"/>
                </a:rPr>
                <a:t>assortment</a:t>
              </a:r>
            </a:p>
          </p:txBody>
        </p:sp>
        <p:sp>
          <p:nvSpPr>
            <p:cNvPr id="43" name="Line 27"/>
            <p:cNvSpPr>
              <a:spLocks noChangeShapeType="1"/>
            </p:cNvSpPr>
            <p:nvPr/>
          </p:nvSpPr>
          <p:spPr bwMode="auto">
            <a:xfrm>
              <a:off x="4953000" y="4648200"/>
              <a:ext cx="539750" cy="0"/>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cxnSp>
          <p:nvCxnSpPr>
            <p:cNvPr id="44" name="Straight Connector 47"/>
            <p:cNvCxnSpPr>
              <a:cxnSpLocks noChangeShapeType="1"/>
            </p:cNvCxnSpPr>
            <p:nvPr/>
          </p:nvCxnSpPr>
          <p:spPr bwMode="auto">
            <a:xfrm>
              <a:off x="7772400" y="3838577"/>
              <a:ext cx="0" cy="1403348"/>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grpSp>
      <p:sp>
        <p:nvSpPr>
          <p:cNvPr id="45" name="Line 19"/>
          <p:cNvSpPr>
            <a:spLocks noChangeShapeType="1"/>
          </p:cNvSpPr>
          <p:nvPr/>
        </p:nvSpPr>
        <p:spPr bwMode="auto">
          <a:xfrm flipH="1">
            <a:off x="1573213" y="4584700"/>
            <a:ext cx="2995" cy="1030287"/>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Tree>
    <p:custDataLst>
      <p:tags r:id="rId1"/>
    </p:custDataLst>
    <p:extLst>
      <p:ext uri="{BB962C8B-B14F-4D97-AF65-F5344CB8AC3E}">
        <p14:creationId xmlns:p14="http://schemas.microsoft.com/office/powerpoint/2010/main" val="31874213"/>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Shop at Home in a </a:t>
            </a:r>
            <a:br>
              <a:rPr lang="en-US" dirty="0"/>
            </a:br>
            <a:r>
              <a:rPr lang="en-US" dirty="0"/>
              <a:t>Variety of Ways</a:t>
            </a:r>
          </a:p>
        </p:txBody>
      </p:sp>
      <p:sp>
        <p:nvSpPr>
          <p:cNvPr id="14" name="Oval 13"/>
          <p:cNvSpPr>
            <a:spLocks noChangeArrowheads="1"/>
          </p:cNvSpPr>
          <p:nvPr/>
        </p:nvSpPr>
        <p:spPr bwMode="auto">
          <a:xfrm>
            <a:off x="3200400" y="1981200"/>
            <a:ext cx="2755900" cy="2671762"/>
          </a:xfrm>
          <a:prstGeom prst="ellipse">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defRPr/>
            </a:pPr>
            <a:r>
              <a:rPr lang="en-US" sz="2800" b="1" dirty="0">
                <a:latin typeface="Arial" pitchFamily="34" charset="0"/>
                <a:cs typeface="Arial" pitchFamily="34" charset="0"/>
              </a:rPr>
              <a:t>In-Home</a:t>
            </a:r>
          </a:p>
          <a:p>
            <a:pPr>
              <a:defRPr/>
            </a:pPr>
            <a:r>
              <a:rPr lang="en-US" sz="2800" b="1" dirty="0">
                <a:latin typeface="Arial" pitchFamily="34" charset="0"/>
                <a:cs typeface="Arial" pitchFamily="34" charset="0"/>
              </a:rPr>
              <a:t>Shopping</a:t>
            </a:r>
          </a:p>
        </p:txBody>
      </p:sp>
      <p:sp>
        <p:nvSpPr>
          <p:cNvPr id="13" name="AutoShape 8"/>
          <p:cNvSpPr>
            <a:spLocks noChangeArrowheads="1"/>
          </p:cNvSpPr>
          <p:nvPr/>
        </p:nvSpPr>
        <p:spPr bwMode="auto">
          <a:xfrm>
            <a:off x="685800" y="1981200"/>
            <a:ext cx="2667000" cy="2057400"/>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3200" b="1" dirty="0">
                <a:latin typeface="Arial" pitchFamily="34" charset="0"/>
                <a:cs typeface="Arial" pitchFamily="34" charset="0"/>
              </a:rPr>
              <a:t>Door-to-door</a:t>
            </a:r>
          </a:p>
          <a:p>
            <a:r>
              <a:rPr lang="en-US" sz="3200" b="1" dirty="0">
                <a:latin typeface="Arial" pitchFamily="34" charset="0"/>
                <a:cs typeface="Arial" pitchFamily="34" charset="0"/>
              </a:rPr>
              <a:t>Selling</a:t>
            </a:r>
          </a:p>
        </p:txBody>
      </p:sp>
      <p:sp>
        <p:nvSpPr>
          <p:cNvPr id="16" name="AutoShape 8"/>
          <p:cNvSpPr>
            <a:spLocks noChangeArrowheads="1"/>
          </p:cNvSpPr>
          <p:nvPr/>
        </p:nvSpPr>
        <p:spPr bwMode="auto">
          <a:xfrm>
            <a:off x="5867400" y="1981200"/>
            <a:ext cx="2667000" cy="2057400"/>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3200" b="1" dirty="0">
                <a:latin typeface="Arial" pitchFamily="34" charset="0"/>
                <a:cs typeface="Arial" pitchFamily="34" charset="0"/>
              </a:rPr>
              <a:t>Cable Television</a:t>
            </a:r>
            <a:br>
              <a:rPr lang="en-US" sz="3200" b="1" dirty="0">
                <a:latin typeface="Arial" pitchFamily="34" charset="0"/>
                <a:cs typeface="Arial" pitchFamily="34" charset="0"/>
              </a:rPr>
            </a:br>
            <a:r>
              <a:rPr lang="en-US" sz="3200" b="1" dirty="0">
                <a:latin typeface="Arial" pitchFamily="34" charset="0"/>
                <a:cs typeface="Arial" pitchFamily="34" charset="0"/>
              </a:rPr>
              <a:t>QVC</a:t>
            </a:r>
          </a:p>
        </p:txBody>
      </p:sp>
      <p:sp>
        <p:nvSpPr>
          <p:cNvPr id="6" name="AutoShape 8"/>
          <p:cNvSpPr>
            <a:spLocks noChangeArrowheads="1"/>
          </p:cNvSpPr>
          <p:nvPr/>
        </p:nvSpPr>
        <p:spPr bwMode="auto">
          <a:xfrm>
            <a:off x="3235370" y="4468813"/>
            <a:ext cx="2667000" cy="1931988"/>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3200" b="1" dirty="0">
                <a:latin typeface="Arial" pitchFamily="34" charset="0"/>
                <a:cs typeface="Arial" pitchFamily="34" charset="0"/>
              </a:rPr>
              <a:t>Internet</a:t>
            </a:r>
          </a:p>
        </p:txBody>
      </p:sp>
    </p:spTree>
    <p:custDataLst>
      <p:tags r:id="rId1"/>
    </p:custDataLst>
    <p:extLst>
      <p:ext uri="{BB962C8B-B14F-4D97-AF65-F5344CB8AC3E}">
        <p14:creationId xmlns:p14="http://schemas.microsoft.com/office/powerpoint/2010/main" val="1596285239"/>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right)">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par>
                          <p:cTn id="13" fill="hold">
                            <p:stCondLst>
                              <p:cond delay="500"/>
                            </p:stCondLst>
                            <p:childTnLst>
                              <p:par>
                                <p:cTn id="14" presetID="22" presetClass="entr" presetSubtype="2"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right)">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animBg="1"/>
      <p:bldP spid="6" grpId="0" animBg="1"/>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6" name="Title 40"/>
          <p:cNvSpPr>
            <a:spLocks noGrp="1"/>
          </p:cNvSpPr>
          <p:nvPr>
            <p:ph type="title"/>
          </p:nvPr>
        </p:nvSpPr>
        <p:spPr>
          <a:xfrm>
            <a:off x="457200" y="-76200"/>
            <a:ext cx="8229600" cy="1398587"/>
          </a:xfrm>
        </p:spPr>
        <p:txBody>
          <a:bodyPr>
            <a:normAutofit/>
          </a:bodyPr>
          <a:lstStyle/>
          <a:p>
            <a:r>
              <a:rPr lang="en-US" altLang="en-US" sz="3600" dirty="0"/>
              <a:t>Conventional Retailers—Try to Avoid Price Competition (Exhibit 12-4)</a:t>
            </a:r>
            <a:endParaRPr lang="en-US" sz="3600" dirty="0"/>
          </a:p>
        </p:txBody>
      </p:sp>
      <p:grpSp>
        <p:nvGrpSpPr>
          <p:cNvPr id="31747" name="Group 6"/>
          <p:cNvGrpSpPr>
            <a:grpSpLocks/>
          </p:cNvGrpSpPr>
          <p:nvPr/>
        </p:nvGrpSpPr>
        <p:grpSpPr bwMode="auto">
          <a:xfrm>
            <a:off x="1668463" y="2468563"/>
            <a:ext cx="7389812" cy="1189037"/>
            <a:chOff x="1149" y="1548"/>
            <a:chExt cx="4655" cy="749"/>
          </a:xfrm>
        </p:grpSpPr>
        <p:grpSp>
          <p:nvGrpSpPr>
            <p:cNvPr id="31781" name="Group 7"/>
            <p:cNvGrpSpPr>
              <a:grpSpLocks/>
            </p:cNvGrpSpPr>
            <p:nvPr/>
          </p:nvGrpSpPr>
          <p:grpSpPr bwMode="auto">
            <a:xfrm>
              <a:off x="3602" y="1548"/>
              <a:ext cx="2202" cy="749"/>
              <a:chOff x="3602" y="1491"/>
              <a:chExt cx="2202" cy="749"/>
            </a:xfrm>
          </p:grpSpPr>
          <p:sp>
            <p:nvSpPr>
              <p:cNvPr id="36" name="AutoShape 8"/>
              <p:cNvSpPr>
                <a:spLocks noChangeArrowheads="1"/>
              </p:cNvSpPr>
              <p:nvPr/>
            </p:nvSpPr>
            <p:spPr bwMode="auto">
              <a:xfrm>
                <a:off x="3602" y="1491"/>
                <a:ext cx="2202" cy="749"/>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none" anchor="ctr"/>
              <a:lstStyle/>
              <a:p>
                <a:pPr algn="l">
                  <a:lnSpc>
                    <a:spcPct val="70000"/>
                  </a:lnSpc>
                  <a:defRPr/>
                </a:pPr>
                <a:r>
                  <a:rPr lang="en-IN" sz="1800" b="1" dirty="0">
                    <a:latin typeface="Arial" pitchFamily="34" charset="0"/>
                    <a:cs typeface="Arial" pitchFamily="34" charset="0"/>
                  </a:rPr>
                  <a:t>Supermarkets,</a:t>
                </a:r>
              </a:p>
              <a:p>
                <a:pPr algn="l">
                  <a:lnSpc>
                    <a:spcPct val="70000"/>
                  </a:lnSpc>
                  <a:defRPr/>
                </a:pPr>
                <a:r>
                  <a:rPr lang="en-IN" sz="1800" b="1" dirty="0">
                    <a:latin typeface="Arial" pitchFamily="34" charset="0"/>
                    <a:cs typeface="Arial" pitchFamily="34" charset="0"/>
                  </a:rPr>
                  <a:t>disc. houses,</a:t>
                </a:r>
              </a:p>
              <a:p>
                <a:pPr algn="l">
                  <a:lnSpc>
                    <a:spcPct val="70000"/>
                  </a:lnSpc>
                  <a:defRPr/>
                </a:pPr>
                <a:r>
                  <a:rPr lang="en-IN" sz="1800" b="1" dirty="0">
                    <a:latin typeface="Arial" pitchFamily="34" charset="0"/>
                    <a:cs typeface="Arial" pitchFamily="34" charset="0"/>
                  </a:rPr>
                  <a:t>mass merch., </a:t>
                </a:r>
              </a:p>
              <a:p>
                <a:pPr algn="l">
                  <a:lnSpc>
                    <a:spcPct val="70000"/>
                  </a:lnSpc>
                  <a:defRPr/>
                </a:pPr>
                <a:r>
                  <a:rPr lang="en-IN" sz="1800" b="1" dirty="0">
                    <a:latin typeface="Arial" pitchFamily="34" charset="0"/>
                    <a:cs typeface="Arial" pitchFamily="34" charset="0"/>
                  </a:rPr>
                  <a:t>super-, club-</a:t>
                </a:r>
              </a:p>
              <a:p>
                <a:pPr algn="l">
                  <a:lnSpc>
                    <a:spcPct val="70000"/>
                  </a:lnSpc>
                  <a:defRPr/>
                </a:pPr>
                <a:r>
                  <a:rPr lang="en-IN" sz="1800" b="1" dirty="0">
                    <a:latin typeface="Arial" pitchFamily="34" charset="0"/>
                    <a:cs typeface="Arial" pitchFamily="34" charset="0"/>
                  </a:rPr>
                  <a:t>stores</a:t>
                </a:r>
              </a:p>
            </p:txBody>
          </p:sp>
          <p:sp>
            <p:nvSpPr>
              <p:cNvPr id="31784" name="AutoShape 9"/>
              <p:cNvSpPr>
                <a:spLocks noChangeArrowheads="1"/>
              </p:cNvSpPr>
              <p:nvPr/>
            </p:nvSpPr>
            <p:spPr bwMode="auto">
              <a:xfrm>
                <a:off x="4774" y="1568"/>
                <a:ext cx="940" cy="576"/>
              </a:xfrm>
              <a:prstGeom prst="roundRect">
                <a:avLst>
                  <a:gd name="adj" fmla="val 16667"/>
                </a:avLst>
              </a:prstGeom>
              <a:noFill/>
              <a:ln>
                <a:noFill/>
              </a:ln>
              <a:extLst>
                <a:ext uri="{91240B29-F687-4F45-9708-019B960494DF}">
                  <a14:hiddenLine xmlns:a14="http://schemas.microsoft.com/office/drawing/2010/main" w="38100">
                    <a:solidFill>
                      <a:srgbClr val="000000"/>
                    </a:solidFill>
                    <a:round/>
                    <a:headEnd/>
                    <a:tailEnd/>
                  </a14:hiddenLine>
                </a:ext>
              </a:extLst>
            </p:spPr>
            <p:txBody>
              <a:bodyPr wrap="none" anchor="ctr"/>
              <a:lstStyle/>
              <a:p>
                <a:pPr algn="l">
                  <a:lnSpc>
                    <a:spcPct val="70000"/>
                  </a:lnSpc>
                </a:pPr>
                <a:r>
                  <a:rPr lang="en-IN" sz="1800" b="1" dirty="0">
                    <a:latin typeface="Arial" pitchFamily="34" charset="0"/>
                    <a:cs typeface="Arial" pitchFamily="34" charset="0"/>
                  </a:rPr>
                  <a:t>Safeway, </a:t>
                </a:r>
              </a:p>
              <a:p>
                <a:pPr algn="l">
                  <a:lnSpc>
                    <a:spcPct val="70000"/>
                  </a:lnSpc>
                </a:pPr>
                <a:r>
                  <a:rPr lang="en-IN" sz="1800" b="1" dirty="0">
                    <a:latin typeface="Arial" pitchFamily="34" charset="0"/>
                    <a:cs typeface="Arial" pitchFamily="34" charset="0"/>
                  </a:rPr>
                  <a:t>IKEA, Home </a:t>
                </a:r>
              </a:p>
              <a:p>
                <a:pPr algn="l">
                  <a:lnSpc>
                    <a:spcPct val="70000"/>
                  </a:lnSpc>
                </a:pPr>
                <a:r>
                  <a:rPr lang="en-IN" sz="1800" b="1" dirty="0">
                    <a:latin typeface="Arial" pitchFamily="34" charset="0"/>
                    <a:cs typeface="Arial" pitchFamily="34" charset="0"/>
                  </a:rPr>
                  <a:t>Depot, </a:t>
                </a:r>
              </a:p>
              <a:p>
                <a:pPr algn="l">
                  <a:lnSpc>
                    <a:spcPct val="70000"/>
                  </a:lnSpc>
                </a:pPr>
                <a:r>
                  <a:rPr lang="en-IN" sz="1800" b="1" dirty="0">
                    <a:latin typeface="Arial" pitchFamily="34" charset="0"/>
                    <a:cs typeface="Arial" pitchFamily="34" charset="0"/>
                  </a:rPr>
                  <a:t>Costco</a:t>
                </a:r>
                <a:endParaRPr lang="en-US" sz="1800" b="1" dirty="0">
                  <a:solidFill>
                    <a:schemeClr val="bg1"/>
                  </a:solidFill>
                  <a:latin typeface="Arial" pitchFamily="34" charset="0"/>
                  <a:cs typeface="Arial" pitchFamily="34" charset="0"/>
                </a:endParaRPr>
              </a:p>
            </p:txBody>
          </p:sp>
        </p:grpSp>
        <p:sp>
          <p:nvSpPr>
            <p:cNvPr id="31782" name="Line 10"/>
            <p:cNvSpPr>
              <a:spLocks noChangeShapeType="1"/>
            </p:cNvSpPr>
            <p:nvPr/>
          </p:nvSpPr>
          <p:spPr bwMode="auto">
            <a:xfrm>
              <a:off x="1149" y="1870"/>
              <a:ext cx="1157"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grpSp>
      <p:grpSp>
        <p:nvGrpSpPr>
          <p:cNvPr id="31748" name="Group 12"/>
          <p:cNvGrpSpPr>
            <a:grpSpLocks/>
          </p:cNvGrpSpPr>
          <p:nvPr/>
        </p:nvGrpSpPr>
        <p:grpSpPr bwMode="auto">
          <a:xfrm>
            <a:off x="1657350" y="3886200"/>
            <a:ext cx="7400925" cy="1189038"/>
            <a:chOff x="1142" y="2441"/>
            <a:chExt cx="4662" cy="749"/>
          </a:xfrm>
        </p:grpSpPr>
        <p:grpSp>
          <p:nvGrpSpPr>
            <p:cNvPr id="31776" name="Group 13"/>
            <p:cNvGrpSpPr>
              <a:grpSpLocks/>
            </p:cNvGrpSpPr>
            <p:nvPr/>
          </p:nvGrpSpPr>
          <p:grpSpPr bwMode="auto">
            <a:xfrm>
              <a:off x="3602" y="2441"/>
              <a:ext cx="2202" cy="749"/>
              <a:chOff x="3602" y="2401"/>
              <a:chExt cx="2202" cy="749"/>
            </a:xfrm>
          </p:grpSpPr>
          <p:sp>
            <p:nvSpPr>
              <p:cNvPr id="42" name="AutoShape 14"/>
              <p:cNvSpPr>
                <a:spLocks noChangeArrowheads="1"/>
              </p:cNvSpPr>
              <p:nvPr/>
            </p:nvSpPr>
            <p:spPr bwMode="auto">
              <a:xfrm>
                <a:off x="3602" y="2401"/>
                <a:ext cx="2202" cy="749"/>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none" anchor="ctr"/>
              <a:lstStyle/>
              <a:p>
                <a:pPr algn="l">
                  <a:lnSpc>
                    <a:spcPct val="70000"/>
                  </a:lnSpc>
                  <a:defRPr/>
                </a:pPr>
                <a:r>
                  <a:rPr lang="en-IN" sz="1800" b="1" dirty="0">
                    <a:latin typeface="Arial" pitchFamily="34" charset="0"/>
                    <a:cs typeface="Arial" pitchFamily="34" charset="0"/>
                  </a:rPr>
                  <a:t>C-stores, </a:t>
                </a:r>
              </a:p>
              <a:p>
                <a:pPr algn="l">
                  <a:lnSpc>
                    <a:spcPct val="70000"/>
                  </a:lnSpc>
                  <a:defRPr/>
                </a:pPr>
                <a:r>
                  <a:rPr lang="en-IN" sz="1800" b="1" dirty="0">
                    <a:latin typeface="Arial" pitchFamily="34" charset="0"/>
                    <a:cs typeface="Arial" pitchFamily="34" charset="0"/>
                  </a:rPr>
                  <a:t>vending, door-</a:t>
                </a:r>
              </a:p>
              <a:p>
                <a:pPr algn="l">
                  <a:lnSpc>
                    <a:spcPct val="70000"/>
                  </a:lnSpc>
                  <a:defRPr/>
                </a:pPr>
                <a:r>
                  <a:rPr lang="en-IN" sz="1800" b="1" dirty="0">
                    <a:latin typeface="Arial" pitchFamily="34" charset="0"/>
                    <a:cs typeface="Arial" pitchFamily="34" charset="0"/>
                  </a:rPr>
                  <a:t>to-door, phone,</a:t>
                </a:r>
              </a:p>
              <a:p>
                <a:pPr algn="l">
                  <a:lnSpc>
                    <a:spcPct val="70000"/>
                  </a:lnSpc>
                  <a:defRPr/>
                </a:pPr>
                <a:r>
                  <a:rPr lang="en-IN" sz="1800" b="1" dirty="0">
                    <a:latin typeface="Arial" pitchFamily="34" charset="0"/>
                    <a:cs typeface="Arial" pitchFamily="34" charset="0"/>
                  </a:rPr>
                  <a:t>mail, some </a:t>
                </a:r>
              </a:p>
              <a:p>
                <a:pPr algn="l">
                  <a:lnSpc>
                    <a:spcPct val="70000"/>
                  </a:lnSpc>
                  <a:defRPr/>
                </a:pPr>
                <a:r>
                  <a:rPr lang="en-IN" sz="1800" b="1" dirty="0">
                    <a:latin typeface="Arial" pitchFamily="34" charset="0"/>
                    <a:cs typeface="Arial" pitchFamily="34" charset="0"/>
                  </a:rPr>
                  <a:t>e-tail</a:t>
                </a:r>
                <a:endParaRPr lang="en-US" sz="1800" b="1" dirty="0">
                  <a:latin typeface="Arial" pitchFamily="34" charset="0"/>
                  <a:cs typeface="Arial" pitchFamily="34" charset="0"/>
                </a:endParaRPr>
              </a:p>
            </p:txBody>
          </p:sp>
          <p:sp>
            <p:nvSpPr>
              <p:cNvPr id="31780" name="AutoShape 15"/>
              <p:cNvSpPr>
                <a:spLocks noChangeArrowheads="1"/>
              </p:cNvSpPr>
              <p:nvPr/>
            </p:nvSpPr>
            <p:spPr bwMode="auto">
              <a:xfrm>
                <a:off x="4774" y="2468"/>
                <a:ext cx="940" cy="605"/>
              </a:xfrm>
              <a:prstGeom prst="roundRect">
                <a:avLst>
                  <a:gd name="adj" fmla="val 16667"/>
                </a:avLst>
              </a:prstGeom>
              <a:noFill/>
              <a:ln>
                <a:noFill/>
              </a:ln>
              <a:extLst>
                <a:ext uri="{91240B29-F687-4F45-9708-019B960494DF}">
                  <a14:hiddenLine xmlns:a14="http://schemas.microsoft.com/office/drawing/2010/main" w="38100">
                    <a:solidFill>
                      <a:srgbClr val="000000"/>
                    </a:solidFill>
                    <a:round/>
                    <a:headEnd/>
                    <a:tailEnd/>
                  </a14:hiddenLine>
                </a:ext>
              </a:extLst>
            </p:spPr>
            <p:txBody>
              <a:bodyPr wrap="none" anchor="ctr"/>
              <a:lstStyle/>
              <a:p>
                <a:pPr algn="l"/>
                <a:r>
                  <a:rPr lang="en-US" sz="1800" b="1" dirty="0">
                    <a:latin typeface="Arial" pitchFamily="34" charset="0"/>
                    <a:cs typeface="Arial" pitchFamily="34" charset="0"/>
                  </a:rPr>
                  <a:t>7-11, Pepsi </a:t>
                </a:r>
              </a:p>
              <a:p>
                <a:pPr algn="l"/>
                <a:r>
                  <a:rPr lang="en-US" sz="1800" b="1" dirty="0">
                    <a:latin typeface="Arial" pitchFamily="34" charset="0"/>
                    <a:cs typeface="Arial" pitchFamily="34" charset="0"/>
                  </a:rPr>
                  <a:t>vending,</a:t>
                </a:r>
              </a:p>
              <a:p>
                <a:pPr algn="l"/>
                <a:r>
                  <a:rPr lang="en-US" sz="1800" b="1" dirty="0">
                    <a:latin typeface="Arial" pitchFamily="34" charset="0"/>
                    <a:cs typeface="Arial" pitchFamily="34" charset="0"/>
                  </a:rPr>
                  <a:t>Avon, Lands’ </a:t>
                </a:r>
              </a:p>
              <a:p>
                <a:pPr algn="l"/>
                <a:r>
                  <a:rPr lang="en-US" sz="1800" b="1" dirty="0">
                    <a:latin typeface="Arial" pitchFamily="34" charset="0"/>
                    <a:cs typeface="Arial" pitchFamily="34" charset="0"/>
                  </a:rPr>
                  <a:t>End, QVC</a:t>
                </a:r>
              </a:p>
            </p:txBody>
          </p:sp>
        </p:grpSp>
        <p:sp>
          <p:nvSpPr>
            <p:cNvPr id="31777" name="Line 16"/>
            <p:cNvSpPr>
              <a:spLocks noChangeShapeType="1"/>
            </p:cNvSpPr>
            <p:nvPr/>
          </p:nvSpPr>
          <p:spPr bwMode="auto">
            <a:xfrm>
              <a:off x="1142" y="2701"/>
              <a:ext cx="0" cy="18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31778" name="Line 17"/>
            <p:cNvSpPr>
              <a:spLocks noChangeShapeType="1"/>
            </p:cNvSpPr>
            <p:nvPr/>
          </p:nvSpPr>
          <p:spPr bwMode="auto">
            <a:xfrm>
              <a:off x="1156" y="2886"/>
              <a:ext cx="1157"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grpSp>
      <p:sp>
        <p:nvSpPr>
          <p:cNvPr id="31749" name="Line 26"/>
          <p:cNvSpPr>
            <a:spLocks noChangeShapeType="1"/>
          </p:cNvSpPr>
          <p:nvPr/>
        </p:nvSpPr>
        <p:spPr bwMode="auto">
          <a:xfrm>
            <a:off x="1657350" y="1635125"/>
            <a:ext cx="11113" cy="15875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31750" name="Line 27"/>
          <p:cNvSpPr>
            <a:spLocks noChangeShapeType="1"/>
          </p:cNvSpPr>
          <p:nvPr/>
        </p:nvSpPr>
        <p:spPr bwMode="auto">
          <a:xfrm>
            <a:off x="1657350" y="1635125"/>
            <a:ext cx="1836738"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grpSp>
        <p:nvGrpSpPr>
          <p:cNvPr id="31751" name="Group 3"/>
          <p:cNvGrpSpPr>
            <a:grpSpLocks/>
          </p:cNvGrpSpPr>
          <p:nvPr/>
        </p:nvGrpSpPr>
        <p:grpSpPr bwMode="auto">
          <a:xfrm>
            <a:off x="82550" y="3276600"/>
            <a:ext cx="3117850" cy="1076325"/>
            <a:chOff x="98" y="2305"/>
            <a:chExt cx="1964" cy="678"/>
          </a:xfrm>
        </p:grpSpPr>
        <p:sp>
          <p:nvSpPr>
            <p:cNvPr id="53" name="AutoShape 4"/>
            <p:cNvSpPr>
              <a:spLocks noChangeArrowheads="1"/>
            </p:cNvSpPr>
            <p:nvPr/>
          </p:nvSpPr>
          <p:spPr bwMode="auto">
            <a:xfrm>
              <a:off x="98" y="2305"/>
              <a:ext cx="1964" cy="678"/>
            </a:xfrm>
            <a:prstGeom prst="roundRect">
              <a:avLst>
                <a:gd name="adj" fmla="val 166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l">
                <a:defRPr/>
              </a:pPr>
              <a:r>
                <a:rPr lang="en-US" sz="2000" b="1" dirty="0">
                  <a:solidFill>
                    <a:schemeClr val="tx1"/>
                  </a:solidFill>
                  <a:latin typeface="Arial" pitchFamily="34" charset="0"/>
                  <a:cs typeface="Arial" pitchFamily="34" charset="0"/>
                </a:rPr>
                <a:t>Conventional</a:t>
              </a:r>
            </a:p>
            <a:p>
              <a:pPr algn="l">
                <a:defRPr/>
              </a:pPr>
              <a:r>
                <a:rPr lang="en-US" sz="2000" b="1" dirty="0">
                  <a:solidFill>
                    <a:schemeClr val="tx1"/>
                  </a:solidFill>
                  <a:latin typeface="Arial" pitchFamily="34" charset="0"/>
                  <a:cs typeface="Arial" pitchFamily="34" charset="0"/>
                </a:rPr>
                <a:t>Offerings</a:t>
              </a:r>
            </a:p>
          </p:txBody>
        </p:sp>
        <p:sp>
          <p:nvSpPr>
            <p:cNvPr id="54" name="AutoShape 5"/>
            <p:cNvSpPr>
              <a:spLocks noChangeArrowheads="1"/>
            </p:cNvSpPr>
            <p:nvPr/>
          </p:nvSpPr>
          <p:spPr bwMode="auto">
            <a:xfrm>
              <a:off x="1246" y="2305"/>
              <a:ext cx="816" cy="672"/>
            </a:xfrm>
            <a:prstGeom prst="roundRect">
              <a:avLst>
                <a:gd name="adj" fmla="val 16667"/>
              </a:avLst>
            </a:prstGeom>
            <a:ln>
              <a:noFill/>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defRPr/>
              </a:pPr>
              <a:r>
                <a:rPr lang="en-US" sz="2000" b="1" dirty="0">
                  <a:solidFill>
                    <a:schemeClr val="tx1"/>
                  </a:solidFill>
                  <a:latin typeface="Arial" pitchFamily="34" charset="0"/>
                  <a:cs typeface="Arial" pitchFamily="34" charset="0"/>
                </a:rPr>
                <a:t>Single- &amp;</a:t>
              </a:r>
            </a:p>
            <a:p>
              <a:pPr>
                <a:defRPr/>
              </a:pPr>
              <a:r>
                <a:rPr lang="en-US" sz="2000" b="1" dirty="0">
                  <a:solidFill>
                    <a:schemeClr val="tx1"/>
                  </a:solidFill>
                  <a:latin typeface="Arial" pitchFamily="34" charset="0"/>
                  <a:cs typeface="Arial" pitchFamily="34" charset="0"/>
                </a:rPr>
                <a:t>limited-</a:t>
              </a:r>
            </a:p>
            <a:p>
              <a:pPr>
                <a:defRPr/>
              </a:pPr>
              <a:r>
                <a:rPr lang="en-US" sz="2000" b="1" dirty="0">
                  <a:solidFill>
                    <a:schemeClr val="tx1"/>
                  </a:solidFill>
                  <a:latin typeface="Arial" pitchFamily="34" charset="0"/>
                  <a:cs typeface="Arial" pitchFamily="34" charset="0"/>
                </a:rPr>
                <a:t>line stores</a:t>
              </a:r>
            </a:p>
          </p:txBody>
        </p:sp>
      </p:grpSp>
      <p:grpSp>
        <p:nvGrpSpPr>
          <p:cNvPr id="31752" name="Group 28"/>
          <p:cNvGrpSpPr>
            <a:grpSpLocks/>
          </p:cNvGrpSpPr>
          <p:nvPr/>
        </p:nvGrpSpPr>
        <p:grpSpPr bwMode="auto">
          <a:xfrm>
            <a:off x="5562600" y="1066800"/>
            <a:ext cx="3495675" cy="1189038"/>
            <a:chOff x="2245" y="612"/>
            <a:chExt cx="2202" cy="823"/>
          </a:xfrm>
        </p:grpSpPr>
        <p:sp>
          <p:nvSpPr>
            <p:cNvPr id="56" name="AutoShape 29"/>
            <p:cNvSpPr>
              <a:spLocks noChangeArrowheads="1"/>
            </p:cNvSpPr>
            <p:nvPr/>
          </p:nvSpPr>
          <p:spPr bwMode="auto">
            <a:xfrm>
              <a:off x="2245" y="612"/>
              <a:ext cx="2202" cy="823"/>
            </a:xfrm>
            <a:prstGeom prst="roundRect">
              <a:avLst>
                <a:gd name="adj" fmla="val 16667"/>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gn="l">
                <a:lnSpc>
                  <a:spcPct val="70000"/>
                </a:lnSpc>
                <a:defRPr/>
              </a:pPr>
              <a:r>
                <a:rPr lang="en-US" sz="1800" b="1" dirty="0">
                  <a:latin typeface="Arial" pitchFamily="34" charset="0"/>
                  <a:cs typeface="Arial" pitchFamily="34" charset="0"/>
                </a:rPr>
                <a:t>Specialty</a:t>
              </a:r>
            </a:p>
            <a:p>
              <a:pPr algn="l">
                <a:lnSpc>
                  <a:spcPct val="70000"/>
                </a:lnSpc>
                <a:defRPr/>
              </a:pPr>
              <a:r>
                <a:rPr lang="en-US" sz="1800" b="1" dirty="0">
                  <a:latin typeface="Arial" pitchFamily="34" charset="0"/>
                  <a:cs typeface="Arial" pitchFamily="34" charset="0"/>
                </a:rPr>
                <a:t>shops and</a:t>
              </a:r>
            </a:p>
            <a:p>
              <a:pPr algn="l">
                <a:lnSpc>
                  <a:spcPct val="70000"/>
                </a:lnSpc>
                <a:defRPr/>
              </a:pPr>
              <a:r>
                <a:rPr lang="en-US" sz="1800" b="1" dirty="0">
                  <a:latin typeface="Arial" pitchFamily="34" charset="0"/>
                  <a:cs typeface="Arial" pitchFamily="34" charset="0"/>
                </a:rPr>
                <a:t>dept. stores</a:t>
              </a:r>
            </a:p>
          </p:txBody>
        </p:sp>
        <p:sp>
          <p:nvSpPr>
            <p:cNvPr id="31773" name="AutoShape 30"/>
            <p:cNvSpPr>
              <a:spLocks noChangeArrowheads="1"/>
            </p:cNvSpPr>
            <p:nvPr/>
          </p:nvSpPr>
          <p:spPr bwMode="auto">
            <a:xfrm>
              <a:off x="3410" y="665"/>
              <a:ext cx="947" cy="718"/>
            </a:xfrm>
            <a:prstGeom prst="roundRect">
              <a:avLst>
                <a:gd name="adj" fmla="val 16667"/>
              </a:avLst>
            </a:prstGeom>
            <a:ln>
              <a:noFill/>
            </a:ln>
            <a:extLst/>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gn="l"/>
              <a:r>
                <a:rPr lang="en-US" sz="1800" b="1" dirty="0">
                  <a:latin typeface="Arial" pitchFamily="34" charset="0"/>
                  <a:cs typeface="Arial" pitchFamily="34" charset="0"/>
                </a:rPr>
                <a:t>Ritz Camera, </a:t>
              </a:r>
            </a:p>
            <a:p>
              <a:pPr algn="l"/>
              <a:r>
                <a:rPr lang="en-US" sz="1800" b="1" dirty="0">
                  <a:latin typeface="Arial" pitchFamily="34" charset="0"/>
                  <a:cs typeface="Arial" pitchFamily="34" charset="0"/>
                </a:rPr>
                <a:t>Coach, Gap,</a:t>
              </a:r>
            </a:p>
            <a:p>
              <a:pPr algn="l"/>
              <a:r>
                <a:rPr lang="en-US" sz="1800" b="1" dirty="0">
                  <a:latin typeface="Arial" pitchFamily="34" charset="0"/>
                  <a:cs typeface="Arial" pitchFamily="34" charset="0"/>
                </a:rPr>
                <a:t>Macy’s</a:t>
              </a:r>
            </a:p>
          </p:txBody>
        </p:sp>
      </p:grpSp>
      <p:sp>
        <p:nvSpPr>
          <p:cNvPr id="31753" name="Rectangle 57"/>
          <p:cNvSpPr>
            <a:spLocks noChangeArrowheads="1"/>
          </p:cNvSpPr>
          <p:nvPr/>
        </p:nvSpPr>
        <p:spPr bwMode="auto">
          <a:xfrm>
            <a:off x="3505200" y="1295400"/>
            <a:ext cx="1524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lnSpc>
                <a:spcPct val="70000"/>
              </a:lnSpc>
            </a:pPr>
            <a:r>
              <a:rPr lang="en-US" sz="1800" b="1" dirty="0">
                <a:latin typeface="Arial" pitchFamily="34" charset="0"/>
                <a:cs typeface="Arial" pitchFamily="34" charset="0"/>
              </a:rPr>
              <a:t>Expanded</a:t>
            </a:r>
          </a:p>
          <a:p>
            <a:pPr algn="l">
              <a:lnSpc>
                <a:spcPct val="70000"/>
              </a:lnSpc>
            </a:pPr>
            <a:r>
              <a:rPr lang="en-US" sz="1800" b="1" dirty="0">
                <a:latin typeface="Arial" pitchFamily="34" charset="0"/>
                <a:cs typeface="Arial" pitchFamily="34" charset="0"/>
              </a:rPr>
              <a:t>assortment</a:t>
            </a:r>
          </a:p>
          <a:p>
            <a:pPr algn="l">
              <a:lnSpc>
                <a:spcPct val="70000"/>
              </a:lnSpc>
            </a:pPr>
            <a:r>
              <a:rPr lang="en-US" sz="1800" b="1" dirty="0">
                <a:latin typeface="Arial" pitchFamily="34" charset="0"/>
                <a:cs typeface="Arial" pitchFamily="34" charset="0"/>
              </a:rPr>
              <a:t>and service</a:t>
            </a:r>
          </a:p>
        </p:txBody>
      </p:sp>
      <p:sp>
        <p:nvSpPr>
          <p:cNvPr id="31754" name="Rectangle 58"/>
          <p:cNvSpPr>
            <a:spLocks noChangeArrowheads="1"/>
          </p:cNvSpPr>
          <p:nvPr/>
        </p:nvSpPr>
        <p:spPr bwMode="auto">
          <a:xfrm>
            <a:off x="3505200" y="2519363"/>
            <a:ext cx="1676400" cy="106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lnSpc>
                <a:spcPct val="70000"/>
              </a:lnSpc>
            </a:pPr>
            <a:r>
              <a:rPr lang="en-IN" sz="1800" b="1" dirty="0">
                <a:latin typeface="Arial" pitchFamily="34" charset="0"/>
                <a:cs typeface="Arial" pitchFamily="34" charset="0"/>
              </a:rPr>
              <a:t>Expanded</a:t>
            </a:r>
          </a:p>
          <a:p>
            <a:pPr algn="l">
              <a:lnSpc>
                <a:spcPct val="70000"/>
              </a:lnSpc>
            </a:pPr>
            <a:r>
              <a:rPr lang="en-IN" sz="1800" b="1" dirty="0">
                <a:latin typeface="Arial" pitchFamily="34" charset="0"/>
                <a:cs typeface="Arial" pitchFamily="34" charset="0"/>
              </a:rPr>
              <a:t>assortment</a:t>
            </a:r>
          </a:p>
          <a:p>
            <a:pPr algn="l">
              <a:lnSpc>
                <a:spcPct val="70000"/>
              </a:lnSpc>
            </a:pPr>
            <a:r>
              <a:rPr lang="en-IN" sz="1800" b="1" dirty="0">
                <a:latin typeface="Arial" pitchFamily="34" charset="0"/>
                <a:cs typeface="Arial" pitchFamily="34" charset="0"/>
              </a:rPr>
              <a:t>&amp;/or reduced</a:t>
            </a:r>
          </a:p>
          <a:p>
            <a:pPr algn="l">
              <a:lnSpc>
                <a:spcPct val="70000"/>
              </a:lnSpc>
            </a:pPr>
            <a:r>
              <a:rPr lang="en-IN" sz="1800" b="1" dirty="0">
                <a:latin typeface="Arial" pitchFamily="34" charset="0"/>
                <a:cs typeface="Arial" pitchFamily="34" charset="0"/>
              </a:rPr>
              <a:t>margins &amp; </a:t>
            </a:r>
          </a:p>
          <a:p>
            <a:pPr algn="l">
              <a:lnSpc>
                <a:spcPct val="70000"/>
              </a:lnSpc>
            </a:pPr>
            <a:r>
              <a:rPr lang="en-IN" sz="1800" b="1" dirty="0">
                <a:latin typeface="Arial" pitchFamily="34" charset="0"/>
                <a:cs typeface="Arial" pitchFamily="34" charset="0"/>
              </a:rPr>
              <a:t>service</a:t>
            </a:r>
          </a:p>
        </p:txBody>
      </p:sp>
      <p:sp>
        <p:nvSpPr>
          <p:cNvPr id="31755" name="Rectangle 59"/>
          <p:cNvSpPr>
            <a:spLocks noChangeArrowheads="1"/>
          </p:cNvSpPr>
          <p:nvPr/>
        </p:nvSpPr>
        <p:spPr bwMode="auto">
          <a:xfrm>
            <a:off x="3505200" y="3967163"/>
            <a:ext cx="1676400" cy="106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lnSpc>
                <a:spcPct val="70000"/>
              </a:lnSpc>
            </a:pPr>
            <a:r>
              <a:rPr lang="en-IN" sz="1800" b="1" dirty="0">
                <a:latin typeface="Arial" pitchFamily="34" charset="0"/>
                <a:cs typeface="Arial" pitchFamily="34" charset="0"/>
              </a:rPr>
              <a:t>Added conv., </a:t>
            </a:r>
          </a:p>
          <a:p>
            <a:pPr algn="l">
              <a:lnSpc>
                <a:spcPct val="70000"/>
              </a:lnSpc>
            </a:pPr>
            <a:r>
              <a:rPr lang="en-IN" sz="1800" b="1" dirty="0">
                <a:latin typeface="Arial" pitchFamily="34" charset="0"/>
                <a:cs typeface="Arial" pitchFamily="34" charset="0"/>
              </a:rPr>
              <a:t>higher margins,</a:t>
            </a:r>
          </a:p>
          <a:p>
            <a:pPr algn="l">
              <a:lnSpc>
                <a:spcPct val="70000"/>
              </a:lnSpc>
            </a:pPr>
            <a:r>
              <a:rPr lang="en-IN" sz="1800" b="1" dirty="0">
                <a:latin typeface="Arial" pitchFamily="34" charset="0"/>
                <a:cs typeface="Arial" pitchFamily="34" charset="0"/>
              </a:rPr>
              <a:t>reduced </a:t>
            </a:r>
          </a:p>
          <a:p>
            <a:pPr algn="l">
              <a:lnSpc>
                <a:spcPct val="70000"/>
              </a:lnSpc>
            </a:pPr>
            <a:r>
              <a:rPr lang="en-IN" sz="1800" b="1" dirty="0">
                <a:latin typeface="Arial" pitchFamily="34" charset="0"/>
                <a:cs typeface="Arial" pitchFamily="34" charset="0"/>
              </a:rPr>
              <a:t>assortment</a:t>
            </a:r>
          </a:p>
        </p:txBody>
      </p:sp>
      <p:sp>
        <p:nvSpPr>
          <p:cNvPr id="31756" name="Line 27"/>
          <p:cNvSpPr>
            <a:spLocks noChangeShapeType="1"/>
          </p:cNvSpPr>
          <p:nvPr/>
        </p:nvSpPr>
        <p:spPr bwMode="auto">
          <a:xfrm>
            <a:off x="4953000" y="1600200"/>
            <a:ext cx="53975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31757" name="Line 27"/>
          <p:cNvSpPr>
            <a:spLocks noChangeShapeType="1"/>
          </p:cNvSpPr>
          <p:nvPr/>
        </p:nvSpPr>
        <p:spPr bwMode="auto">
          <a:xfrm>
            <a:off x="5181600" y="2971800"/>
            <a:ext cx="31115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31758" name="Line 27"/>
          <p:cNvSpPr>
            <a:spLocks noChangeShapeType="1"/>
          </p:cNvSpPr>
          <p:nvPr/>
        </p:nvSpPr>
        <p:spPr bwMode="auto">
          <a:xfrm>
            <a:off x="4953000" y="4495800"/>
            <a:ext cx="53975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cxnSp>
        <p:nvCxnSpPr>
          <p:cNvPr id="31759" name="Straight Connector 65"/>
          <p:cNvCxnSpPr>
            <a:cxnSpLocks noChangeShapeType="1"/>
          </p:cNvCxnSpPr>
          <p:nvPr/>
        </p:nvCxnSpPr>
        <p:spPr bwMode="auto">
          <a:xfrm rot="5400000">
            <a:off x="6858000" y="1674813"/>
            <a:ext cx="912813" cy="1587"/>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31760" name="Straight Connector 66"/>
          <p:cNvCxnSpPr>
            <a:cxnSpLocks noChangeShapeType="1"/>
          </p:cNvCxnSpPr>
          <p:nvPr/>
        </p:nvCxnSpPr>
        <p:spPr bwMode="auto">
          <a:xfrm rot="5400000">
            <a:off x="6934200" y="3046413"/>
            <a:ext cx="912813" cy="1587"/>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cxnSp>
        <p:nvCxnSpPr>
          <p:cNvPr id="31761" name="Straight Connector 67"/>
          <p:cNvCxnSpPr>
            <a:cxnSpLocks noChangeShapeType="1"/>
          </p:cNvCxnSpPr>
          <p:nvPr/>
        </p:nvCxnSpPr>
        <p:spPr bwMode="auto">
          <a:xfrm rot="5400000">
            <a:off x="7010399" y="4494213"/>
            <a:ext cx="912813" cy="1588"/>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grpSp>
        <p:nvGrpSpPr>
          <p:cNvPr id="8" name="Group 70"/>
          <p:cNvGrpSpPr>
            <a:grpSpLocks/>
          </p:cNvGrpSpPr>
          <p:nvPr/>
        </p:nvGrpSpPr>
        <p:grpSpPr bwMode="auto">
          <a:xfrm>
            <a:off x="1657350" y="4546600"/>
            <a:ext cx="7400925" cy="2047231"/>
            <a:chOff x="1657350" y="4699001"/>
            <a:chExt cx="7400925" cy="2047231"/>
          </a:xfrm>
        </p:grpSpPr>
        <p:sp>
          <p:nvSpPr>
            <p:cNvPr id="31763" name="Line 25"/>
            <p:cNvSpPr>
              <a:spLocks noChangeShapeType="1"/>
            </p:cNvSpPr>
            <p:nvPr/>
          </p:nvSpPr>
          <p:spPr bwMode="auto">
            <a:xfrm>
              <a:off x="1657350" y="4699001"/>
              <a:ext cx="22225" cy="152717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grpSp>
          <p:nvGrpSpPr>
            <p:cNvPr id="31764" name="Group 69"/>
            <p:cNvGrpSpPr>
              <a:grpSpLocks/>
            </p:cNvGrpSpPr>
            <p:nvPr/>
          </p:nvGrpSpPr>
          <p:grpSpPr bwMode="auto">
            <a:xfrm>
              <a:off x="1657350" y="5410201"/>
              <a:ext cx="7400925" cy="1336031"/>
              <a:chOff x="1657350" y="5410201"/>
              <a:chExt cx="7400925" cy="1336031"/>
            </a:xfrm>
          </p:grpSpPr>
          <p:grpSp>
            <p:nvGrpSpPr>
              <p:cNvPr id="31765" name="Group 20"/>
              <p:cNvGrpSpPr>
                <a:grpSpLocks/>
              </p:cNvGrpSpPr>
              <p:nvPr/>
            </p:nvGrpSpPr>
            <p:grpSpPr bwMode="auto">
              <a:xfrm>
                <a:off x="5562600" y="5410201"/>
                <a:ext cx="3495675" cy="1189038"/>
                <a:chOff x="3602" y="3305"/>
                <a:chExt cx="2202" cy="749"/>
              </a:xfrm>
            </p:grpSpPr>
            <p:sp>
              <p:nvSpPr>
                <p:cNvPr id="48" name="AutoShape 21"/>
                <p:cNvSpPr>
                  <a:spLocks noChangeArrowheads="1"/>
                </p:cNvSpPr>
                <p:nvPr/>
              </p:nvSpPr>
              <p:spPr bwMode="auto">
                <a:xfrm>
                  <a:off x="3602" y="3305"/>
                  <a:ext cx="2202" cy="749"/>
                </a:xfrm>
                <a:prstGeom prst="roundRect">
                  <a:avLst>
                    <a:gd name="adj" fmla="val 16667"/>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wrap="none" anchor="ctr"/>
                <a:lstStyle/>
                <a:p>
                  <a:pPr algn="l">
                    <a:lnSpc>
                      <a:spcPct val="70000"/>
                    </a:lnSpc>
                    <a:defRPr/>
                  </a:pPr>
                  <a:r>
                    <a:rPr lang="en-US" sz="1800" b="1" dirty="0">
                      <a:latin typeface="Arial" pitchFamily="34" charset="0"/>
                      <a:cs typeface="Arial" pitchFamily="34" charset="0"/>
                    </a:rPr>
                    <a:t>Internet</a:t>
                  </a:r>
                </a:p>
              </p:txBody>
            </p:sp>
            <p:sp>
              <p:nvSpPr>
                <p:cNvPr id="31771" name="AutoShape 22"/>
                <p:cNvSpPr>
                  <a:spLocks noChangeArrowheads="1"/>
                </p:cNvSpPr>
                <p:nvPr/>
              </p:nvSpPr>
              <p:spPr bwMode="auto">
                <a:xfrm>
                  <a:off x="4774" y="3420"/>
                  <a:ext cx="844" cy="605"/>
                </a:xfrm>
                <a:prstGeom prst="roundRect">
                  <a:avLst>
                    <a:gd name="adj" fmla="val 16667"/>
                  </a:avLst>
                </a:prstGeom>
                <a:noFill/>
                <a:ln>
                  <a:noFill/>
                </a:ln>
                <a:extLst>
                  <a:ext uri="{91240B29-F687-4F45-9708-019B960494DF}">
                    <a14:hiddenLine xmlns:a14="http://schemas.microsoft.com/office/drawing/2010/main" w="38100">
                      <a:solidFill>
                        <a:srgbClr val="000000"/>
                      </a:solidFill>
                      <a:round/>
                      <a:headEnd/>
                      <a:tailEnd/>
                    </a14:hiddenLine>
                  </a:ext>
                </a:extLst>
              </p:spPr>
              <p:txBody>
                <a:bodyPr wrap="none" anchor="ctr"/>
                <a:lstStyle/>
                <a:p>
                  <a:pPr algn="l"/>
                  <a:r>
                    <a:rPr lang="en-US" sz="1800" b="1" dirty="0">
                      <a:latin typeface="Arial" pitchFamily="34" charset="0"/>
                      <a:cs typeface="Arial" pitchFamily="34" charset="0"/>
                    </a:rPr>
                    <a:t>eBay, </a:t>
                  </a:r>
                </a:p>
                <a:p>
                  <a:pPr algn="l"/>
                  <a:r>
                    <a:rPr lang="en-US" sz="1800" b="1" dirty="0">
                      <a:latin typeface="Arial" pitchFamily="34" charset="0"/>
                      <a:cs typeface="Arial" pitchFamily="34" charset="0"/>
                    </a:rPr>
                    <a:t>Amazon, </a:t>
                  </a:r>
                </a:p>
                <a:p>
                  <a:pPr algn="l"/>
                  <a:r>
                    <a:rPr lang="en-US" sz="1800" b="1" dirty="0">
                      <a:latin typeface="Arial" pitchFamily="34" charset="0"/>
                      <a:cs typeface="Arial" pitchFamily="34" charset="0"/>
                    </a:rPr>
                    <a:t>Zappos, </a:t>
                  </a:r>
                </a:p>
                <a:p>
                  <a:pPr algn="l"/>
                  <a:r>
                    <a:rPr lang="en-US" sz="1800" b="1" dirty="0">
                      <a:latin typeface="Arial" pitchFamily="34" charset="0"/>
                      <a:cs typeface="Arial" pitchFamily="34" charset="0"/>
                    </a:rPr>
                    <a:t>Netflix, Dell</a:t>
                  </a:r>
                </a:p>
              </p:txBody>
            </p:sp>
          </p:grpSp>
          <p:sp>
            <p:nvSpPr>
              <p:cNvPr id="31766" name="Line 23"/>
              <p:cNvSpPr>
                <a:spLocks noChangeShapeType="1"/>
              </p:cNvSpPr>
              <p:nvPr/>
            </p:nvSpPr>
            <p:spPr bwMode="auto">
              <a:xfrm>
                <a:off x="1657350" y="6226176"/>
                <a:ext cx="1836738"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31767" name="Rectangle 60"/>
              <p:cNvSpPr>
                <a:spLocks noChangeArrowheads="1"/>
              </p:cNvSpPr>
              <p:nvPr/>
            </p:nvSpPr>
            <p:spPr bwMode="auto">
              <a:xfrm>
                <a:off x="3581400" y="5486400"/>
                <a:ext cx="1676400" cy="1259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l">
                  <a:lnSpc>
                    <a:spcPct val="70000"/>
                  </a:lnSpc>
                </a:pPr>
                <a:r>
                  <a:rPr lang="en-IN" sz="1800" b="1" dirty="0">
                    <a:latin typeface="Arial" pitchFamily="34" charset="0"/>
                    <a:cs typeface="Arial" pitchFamily="34" charset="0"/>
                  </a:rPr>
                  <a:t>Expanded</a:t>
                </a:r>
              </a:p>
              <a:p>
                <a:pPr algn="l">
                  <a:lnSpc>
                    <a:spcPct val="70000"/>
                  </a:lnSpc>
                </a:pPr>
                <a:r>
                  <a:rPr lang="en-IN" sz="1800" b="1" dirty="0">
                    <a:latin typeface="Arial" pitchFamily="34" charset="0"/>
                    <a:cs typeface="Arial" pitchFamily="34" charset="0"/>
                  </a:rPr>
                  <a:t>assortment,</a:t>
                </a:r>
              </a:p>
              <a:p>
                <a:pPr algn="l">
                  <a:lnSpc>
                    <a:spcPct val="70000"/>
                  </a:lnSpc>
                </a:pPr>
                <a:r>
                  <a:rPr lang="en-IN" sz="1800" b="1" dirty="0">
                    <a:latin typeface="Arial" pitchFamily="34" charset="0"/>
                    <a:cs typeface="Arial" pitchFamily="34" charset="0"/>
                  </a:rPr>
                  <a:t>reduced</a:t>
                </a:r>
              </a:p>
              <a:p>
                <a:pPr algn="l">
                  <a:lnSpc>
                    <a:spcPct val="70000"/>
                  </a:lnSpc>
                </a:pPr>
                <a:r>
                  <a:rPr lang="en-IN" sz="1800" b="1" dirty="0">
                    <a:latin typeface="Arial" pitchFamily="34" charset="0"/>
                    <a:cs typeface="Arial" pitchFamily="34" charset="0"/>
                  </a:rPr>
                  <a:t>margins, more</a:t>
                </a:r>
              </a:p>
              <a:p>
                <a:pPr algn="l">
                  <a:lnSpc>
                    <a:spcPct val="70000"/>
                  </a:lnSpc>
                </a:pPr>
                <a:r>
                  <a:rPr lang="en-IN" sz="1800" b="1" dirty="0">
                    <a:latin typeface="Arial" pitchFamily="34" charset="0"/>
                    <a:cs typeface="Arial" pitchFamily="34" charset="0"/>
                  </a:rPr>
                  <a:t>information</a:t>
                </a:r>
              </a:p>
            </p:txBody>
          </p:sp>
          <p:sp>
            <p:nvSpPr>
              <p:cNvPr id="31768" name="Line 27"/>
              <p:cNvSpPr>
                <a:spLocks noChangeShapeType="1"/>
              </p:cNvSpPr>
              <p:nvPr/>
            </p:nvSpPr>
            <p:spPr bwMode="auto">
              <a:xfrm>
                <a:off x="4953000" y="6019800"/>
                <a:ext cx="5400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cxnSp>
            <p:nvCxnSpPr>
              <p:cNvPr id="31769" name="Straight Connector 68"/>
              <p:cNvCxnSpPr>
                <a:cxnSpLocks noChangeShapeType="1"/>
              </p:cNvCxnSpPr>
              <p:nvPr/>
            </p:nvCxnSpPr>
            <p:spPr bwMode="auto">
              <a:xfrm rot="5400000">
                <a:off x="6857602" y="6094809"/>
                <a:ext cx="913606" cy="1588"/>
              </a:xfrm>
              <a:prstGeom prst="line">
                <a:avLst/>
              </a:prstGeom>
              <a:noFill/>
              <a:ln w="12700" algn="ctr">
                <a:solidFill>
                  <a:schemeClr val="tx1"/>
                </a:solidFill>
                <a:round/>
                <a:headEnd/>
                <a:tailEnd/>
              </a:ln>
              <a:extLst>
                <a:ext uri="{909E8E84-426E-40DD-AFC4-6F175D3DCCD1}">
                  <a14:hiddenFill xmlns:a14="http://schemas.microsoft.com/office/drawing/2010/main">
                    <a:noFill/>
                  </a14:hiddenFill>
                </a:ext>
              </a:extLst>
            </p:spPr>
          </p:cxnSp>
        </p:grpSp>
      </p:grpSp>
    </p:spTree>
    <p:custDataLst>
      <p:tags r:id="rId1"/>
    </p:custDataLst>
    <p:extLst>
      <p:ext uri="{BB962C8B-B14F-4D97-AF65-F5344CB8AC3E}">
        <p14:creationId xmlns:p14="http://schemas.microsoft.com/office/powerpoint/2010/main" val="1253369148"/>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 name="Line 9"/>
          <p:cNvSpPr>
            <a:spLocks noChangeShapeType="1"/>
          </p:cNvSpPr>
          <p:nvPr/>
        </p:nvSpPr>
        <p:spPr bwMode="auto">
          <a:xfrm>
            <a:off x="2971800" y="2514600"/>
            <a:ext cx="821267" cy="4953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0" rIns="0"/>
          <a:lstStyle/>
          <a:p>
            <a:endParaRPr lang="en-US" b="1" dirty="0">
              <a:latin typeface="Arial" pitchFamily="34" charset="0"/>
              <a:cs typeface="Arial" pitchFamily="34" charset="0"/>
            </a:endParaRPr>
          </a:p>
        </p:txBody>
      </p:sp>
      <p:sp>
        <p:nvSpPr>
          <p:cNvPr id="10" name="Line 9"/>
          <p:cNvSpPr>
            <a:spLocks noChangeShapeType="1"/>
          </p:cNvSpPr>
          <p:nvPr/>
        </p:nvSpPr>
        <p:spPr bwMode="auto">
          <a:xfrm flipV="1">
            <a:off x="3124200" y="4114800"/>
            <a:ext cx="838200" cy="685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0" rIns="0"/>
          <a:lstStyle/>
          <a:p>
            <a:endParaRPr lang="en-US" b="1" dirty="0">
              <a:latin typeface="Arial" pitchFamily="34" charset="0"/>
              <a:cs typeface="Arial" pitchFamily="34" charset="0"/>
            </a:endParaRPr>
          </a:p>
        </p:txBody>
      </p:sp>
      <p:sp>
        <p:nvSpPr>
          <p:cNvPr id="4" name="Line 3"/>
          <p:cNvSpPr>
            <a:spLocks noChangeShapeType="1"/>
          </p:cNvSpPr>
          <p:nvPr/>
        </p:nvSpPr>
        <p:spPr bwMode="auto">
          <a:xfrm flipH="1" flipV="1">
            <a:off x="5181600" y="4267200"/>
            <a:ext cx="698500" cy="6529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0" rIns="0"/>
          <a:lstStyle/>
          <a:p>
            <a:endParaRPr lang="en-US" b="1" dirty="0">
              <a:latin typeface="Arial" pitchFamily="34" charset="0"/>
              <a:cs typeface="Arial" pitchFamily="34" charset="0"/>
            </a:endParaRPr>
          </a:p>
        </p:txBody>
      </p:sp>
      <p:sp>
        <p:nvSpPr>
          <p:cNvPr id="6" name="Line 5"/>
          <p:cNvSpPr>
            <a:spLocks noChangeShapeType="1"/>
          </p:cNvSpPr>
          <p:nvPr/>
        </p:nvSpPr>
        <p:spPr bwMode="auto">
          <a:xfrm flipH="1">
            <a:off x="5029200" y="2286000"/>
            <a:ext cx="762000" cy="7239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0" rIns="0"/>
          <a:lstStyle/>
          <a:p>
            <a:endParaRPr lang="en-US" b="1" dirty="0">
              <a:latin typeface="Arial" pitchFamily="34" charset="0"/>
              <a:cs typeface="Arial" pitchFamily="34" charset="0"/>
            </a:endParaRPr>
          </a:p>
        </p:txBody>
      </p:sp>
      <p:sp>
        <p:nvSpPr>
          <p:cNvPr id="32775" name="Title 40"/>
          <p:cNvSpPr>
            <a:spLocks noGrp="1"/>
          </p:cNvSpPr>
          <p:nvPr>
            <p:ph type="title"/>
          </p:nvPr>
        </p:nvSpPr>
        <p:spPr/>
        <p:txBody>
          <a:bodyPr/>
          <a:lstStyle/>
          <a:p>
            <a:r>
              <a:rPr lang="en-US" dirty="0"/>
              <a:t>Retailing on the Internet</a:t>
            </a:r>
          </a:p>
        </p:txBody>
      </p:sp>
      <p:sp>
        <p:nvSpPr>
          <p:cNvPr id="3" name="AutoShape 2"/>
          <p:cNvSpPr>
            <a:spLocks noChangeArrowheads="1"/>
          </p:cNvSpPr>
          <p:nvPr/>
        </p:nvSpPr>
        <p:spPr bwMode="auto">
          <a:xfrm>
            <a:off x="5715000" y="4691592"/>
            <a:ext cx="2514600" cy="1295400"/>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lIns="0" rIns="0" anchor="ctr"/>
          <a:lstStyle/>
          <a:p>
            <a:r>
              <a:rPr lang="en-US" sz="2200" b="1" dirty="0">
                <a:latin typeface="Arial" pitchFamily="34" charset="0"/>
                <a:cs typeface="Arial" pitchFamily="34" charset="0"/>
              </a:rPr>
              <a:t>Online shopping risks</a:t>
            </a:r>
          </a:p>
        </p:txBody>
      </p:sp>
      <p:sp>
        <p:nvSpPr>
          <p:cNvPr id="5" name="AutoShape 4"/>
          <p:cNvSpPr>
            <a:spLocks noChangeArrowheads="1"/>
          </p:cNvSpPr>
          <p:nvPr/>
        </p:nvSpPr>
        <p:spPr bwMode="auto">
          <a:xfrm>
            <a:off x="5579533" y="1447800"/>
            <a:ext cx="2514600" cy="1295400"/>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lIns="0" rIns="0" anchor="ctr"/>
          <a:lstStyle/>
          <a:p>
            <a:r>
              <a:rPr lang="en-US" sz="2200" b="1" dirty="0">
                <a:latin typeface="Arial" pitchFamily="34" charset="0"/>
                <a:cs typeface="Arial" pitchFamily="34" charset="0"/>
              </a:rPr>
              <a:t>Low prices and wide assortment</a:t>
            </a:r>
          </a:p>
        </p:txBody>
      </p:sp>
      <p:sp>
        <p:nvSpPr>
          <p:cNvPr id="9" name="AutoShape 8"/>
          <p:cNvSpPr>
            <a:spLocks noChangeArrowheads="1"/>
          </p:cNvSpPr>
          <p:nvPr/>
        </p:nvSpPr>
        <p:spPr bwMode="auto">
          <a:xfrm>
            <a:off x="762000" y="4610100"/>
            <a:ext cx="2514600" cy="1295400"/>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lIns="0" rIns="0" anchor="ctr"/>
          <a:lstStyle/>
          <a:p>
            <a:r>
              <a:rPr lang="en-US" sz="2200" b="1" dirty="0">
                <a:latin typeface="Arial" pitchFamily="34" charset="0"/>
                <a:cs typeface="Arial" pitchFamily="34" charset="0"/>
              </a:rPr>
              <a:t>Obtaining information </a:t>
            </a:r>
          </a:p>
        </p:txBody>
      </p:sp>
      <p:sp>
        <p:nvSpPr>
          <p:cNvPr id="11" name="Oval 10"/>
          <p:cNvSpPr>
            <a:spLocks noChangeArrowheads="1"/>
          </p:cNvSpPr>
          <p:nvPr/>
        </p:nvSpPr>
        <p:spPr bwMode="auto">
          <a:xfrm>
            <a:off x="3048000" y="2281238"/>
            <a:ext cx="2755900" cy="2671762"/>
          </a:xfrm>
          <a:prstGeom prst="ellipse">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lIns="0" rIns="0" anchor="ctr"/>
          <a:lstStyle/>
          <a:p>
            <a:pPr>
              <a:defRPr/>
            </a:pPr>
            <a:r>
              <a:rPr lang="en-US" sz="2800" b="1" dirty="0">
                <a:latin typeface="Arial" pitchFamily="34" charset="0"/>
                <a:cs typeface="Arial" pitchFamily="34" charset="0"/>
              </a:rPr>
              <a:t>Internet</a:t>
            </a:r>
            <a:br>
              <a:rPr lang="en-US" sz="2800" b="1" dirty="0">
                <a:latin typeface="Arial" pitchFamily="34" charset="0"/>
                <a:cs typeface="Arial" pitchFamily="34" charset="0"/>
              </a:rPr>
            </a:br>
            <a:r>
              <a:rPr lang="en-US" sz="2800" b="1" dirty="0">
                <a:latin typeface="Arial" pitchFamily="34" charset="0"/>
                <a:cs typeface="Arial" pitchFamily="34" charset="0"/>
              </a:rPr>
              <a:t>Retailing</a:t>
            </a:r>
          </a:p>
        </p:txBody>
      </p:sp>
      <p:sp>
        <p:nvSpPr>
          <p:cNvPr id="12" name="AutoShape 8"/>
          <p:cNvSpPr>
            <a:spLocks noChangeArrowheads="1"/>
          </p:cNvSpPr>
          <p:nvPr/>
        </p:nvSpPr>
        <p:spPr bwMode="auto">
          <a:xfrm>
            <a:off x="609600" y="1447800"/>
            <a:ext cx="2514600" cy="1295400"/>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lIns="0" rIns="0" anchor="ctr"/>
          <a:lstStyle/>
          <a:p>
            <a:r>
              <a:rPr lang="en-US" sz="2200" b="1" dirty="0">
                <a:latin typeface="Arial" pitchFamily="34" charset="0"/>
                <a:cs typeface="Arial" pitchFamily="34" charset="0"/>
              </a:rPr>
              <a:t>What is convenience?</a:t>
            </a:r>
          </a:p>
        </p:txBody>
      </p:sp>
    </p:spTree>
    <p:custDataLst>
      <p:tags r:id="rId1"/>
    </p:custDataLst>
    <p:extLst>
      <p:ext uri="{BB962C8B-B14F-4D97-AF65-F5344CB8AC3E}">
        <p14:creationId xmlns:p14="http://schemas.microsoft.com/office/powerpoint/2010/main" val="976685817"/>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5"/>
                                        </p:tgtEl>
                                        <p:attrNameLst>
                                          <p:attrName>style.color</p:attrName>
                                        </p:attrNameLst>
                                      </p:cBhvr>
                                      <p:by>
                                        <p:hsl h="0" s="-70588" l="0"/>
                                      </p:by>
                                    </p:animClr>
                                    <p:animClr clrSpc="hsl" dir="cw">
                                      <p:cBhvr>
                                        <p:cTn id="16" dur="500" fill="hold"/>
                                        <p:tgtEl>
                                          <p:spTgt spid="5"/>
                                        </p:tgtEl>
                                        <p:attrNameLst>
                                          <p:attrName>fillcolor</p:attrName>
                                        </p:attrNameLst>
                                      </p:cBhvr>
                                      <p:by>
                                        <p:hsl h="0" s="-70588" l="0"/>
                                      </p:by>
                                    </p:animClr>
                                    <p:animClr clrSpc="hsl" dir="cw">
                                      <p:cBhvr>
                                        <p:cTn id="17" dur="500" fill="hold"/>
                                        <p:tgtEl>
                                          <p:spTgt spid="5"/>
                                        </p:tgtEl>
                                        <p:attrNameLst>
                                          <p:attrName>stroke.color</p:attrName>
                                        </p:attrNameLst>
                                      </p:cBhvr>
                                      <p:by>
                                        <p:hsl h="0" s="-70588" l="0"/>
                                      </p:by>
                                    </p:animClr>
                                    <p:set>
                                      <p:cBhvr>
                                        <p:cTn id="18" dur="500" fill="hold"/>
                                        <p:tgtEl>
                                          <p:spTgt spid="5"/>
                                        </p:tgtEl>
                                        <p:attrNameLst>
                                          <p:attrName>fill.type</p:attrName>
                                        </p:attrNameLst>
                                      </p:cBhvr>
                                      <p:to>
                                        <p:strVal val="solid"/>
                                      </p:to>
                                    </p:set>
                                  </p:childTnLst>
                                </p:cTn>
                              </p:par>
                              <p:par>
                                <p:cTn id="19" presetID="22" presetClass="entr" presetSubtype="8"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500"/>
                                        <p:tgtEl>
                                          <p:spTgt spid="4"/>
                                        </p:tgtEl>
                                      </p:cBhvr>
                                    </p:animEffect>
                                  </p:childTnLst>
                                </p:cTn>
                              </p:par>
                            </p:childTnLst>
                          </p:cTn>
                        </p:par>
                        <p:par>
                          <p:cTn id="22" fill="hold" nodeType="afterGroup">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left)">
                                      <p:cBhvr>
                                        <p:cTn id="25" dur="500"/>
                                        <p:tgtEl>
                                          <p:spTgt spid="3"/>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5" presetClass="emph" presetSubtype="0" fill="hold" grpId="1" nodeType="clickEffect">
                                  <p:stCondLst>
                                    <p:cond delay="0"/>
                                  </p:stCondLst>
                                  <p:childTnLst>
                                    <p:animClr clrSpc="hsl" dir="cw">
                                      <p:cBhvr override="childStyle">
                                        <p:cTn id="29" dur="500" fill="hold"/>
                                        <p:tgtEl>
                                          <p:spTgt spid="3"/>
                                        </p:tgtEl>
                                        <p:attrNameLst>
                                          <p:attrName>style.color</p:attrName>
                                        </p:attrNameLst>
                                      </p:cBhvr>
                                      <p:by>
                                        <p:hsl h="0" s="-70588" l="0"/>
                                      </p:by>
                                    </p:animClr>
                                    <p:animClr clrSpc="hsl" dir="cw">
                                      <p:cBhvr>
                                        <p:cTn id="30" dur="500" fill="hold"/>
                                        <p:tgtEl>
                                          <p:spTgt spid="3"/>
                                        </p:tgtEl>
                                        <p:attrNameLst>
                                          <p:attrName>fillcolor</p:attrName>
                                        </p:attrNameLst>
                                      </p:cBhvr>
                                      <p:by>
                                        <p:hsl h="0" s="-70588" l="0"/>
                                      </p:by>
                                    </p:animClr>
                                    <p:animClr clrSpc="hsl" dir="cw">
                                      <p:cBhvr>
                                        <p:cTn id="31" dur="500" fill="hold"/>
                                        <p:tgtEl>
                                          <p:spTgt spid="3"/>
                                        </p:tgtEl>
                                        <p:attrNameLst>
                                          <p:attrName>stroke.color</p:attrName>
                                        </p:attrNameLst>
                                      </p:cBhvr>
                                      <p:by>
                                        <p:hsl h="0" s="-70588" l="0"/>
                                      </p:by>
                                    </p:animClr>
                                    <p:set>
                                      <p:cBhvr>
                                        <p:cTn id="32" dur="500" fill="hold"/>
                                        <p:tgtEl>
                                          <p:spTgt spid="3"/>
                                        </p:tgtEl>
                                        <p:attrNameLst>
                                          <p:attrName>fill.type</p:attrName>
                                        </p:attrNameLst>
                                      </p:cBhvr>
                                      <p:to>
                                        <p:strVal val="solid"/>
                                      </p:to>
                                    </p:set>
                                  </p:childTnLst>
                                </p:cTn>
                              </p:par>
                            </p:childTnLst>
                          </p:cTn>
                        </p:par>
                        <p:par>
                          <p:cTn id="33" fill="hold">
                            <p:stCondLst>
                              <p:cond delay="500"/>
                            </p:stCondLst>
                            <p:childTnLst>
                              <p:par>
                                <p:cTn id="34" presetID="22" presetClass="entr" presetSubtype="1"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up)">
                                      <p:cBhvr>
                                        <p:cTn id="36" dur="500"/>
                                        <p:tgtEl>
                                          <p:spTgt spid="10"/>
                                        </p:tgtEl>
                                      </p:cBhvr>
                                    </p:animEffect>
                                  </p:childTnLst>
                                </p:cTn>
                              </p:par>
                            </p:childTnLst>
                          </p:cTn>
                        </p:par>
                        <p:par>
                          <p:cTn id="37" fill="hold">
                            <p:stCondLst>
                              <p:cond delay="1000"/>
                            </p:stCondLst>
                            <p:childTnLst>
                              <p:par>
                                <p:cTn id="38" presetID="22" presetClass="entr" presetSubtype="2"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right)">
                                      <p:cBhvr>
                                        <p:cTn id="40" dur="500"/>
                                        <p:tgtEl>
                                          <p:spTgt spid="9"/>
                                        </p:tgtEl>
                                      </p:cBhvr>
                                    </p:animEffect>
                                  </p:childTnLst>
                                </p:cTn>
                              </p:par>
                            </p:childTnLst>
                          </p:cTn>
                        </p:par>
                      </p:childTnLst>
                    </p:cTn>
                  </p:par>
                  <p:par>
                    <p:cTn id="41" fill="hold">
                      <p:stCondLst>
                        <p:cond delay="indefinite"/>
                      </p:stCondLst>
                      <p:childTnLst>
                        <p:par>
                          <p:cTn id="42" fill="hold">
                            <p:stCondLst>
                              <p:cond delay="0"/>
                            </p:stCondLst>
                            <p:childTnLst>
                              <p:par>
                                <p:cTn id="43" presetID="25" presetClass="emph" presetSubtype="0" fill="hold" grpId="1" nodeType="clickEffect">
                                  <p:stCondLst>
                                    <p:cond delay="0"/>
                                  </p:stCondLst>
                                  <p:childTnLst>
                                    <p:animClr clrSpc="hsl" dir="cw">
                                      <p:cBhvr override="childStyle">
                                        <p:cTn id="44" dur="500" fill="hold"/>
                                        <p:tgtEl>
                                          <p:spTgt spid="9"/>
                                        </p:tgtEl>
                                        <p:attrNameLst>
                                          <p:attrName>style.color</p:attrName>
                                        </p:attrNameLst>
                                      </p:cBhvr>
                                      <p:by>
                                        <p:hsl h="0" s="-70588" l="0"/>
                                      </p:by>
                                    </p:animClr>
                                    <p:animClr clrSpc="hsl" dir="cw">
                                      <p:cBhvr>
                                        <p:cTn id="45" dur="500" fill="hold"/>
                                        <p:tgtEl>
                                          <p:spTgt spid="9"/>
                                        </p:tgtEl>
                                        <p:attrNameLst>
                                          <p:attrName>fillcolor</p:attrName>
                                        </p:attrNameLst>
                                      </p:cBhvr>
                                      <p:by>
                                        <p:hsl h="0" s="-70588" l="0"/>
                                      </p:by>
                                    </p:animClr>
                                    <p:animClr clrSpc="hsl" dir="cw">
                                      <p:cBhvr>
                                        <p:cTn id="46" dur="500" fill="hold"/>
                                        <p:tgtEl>
                                          <p:spTgt spid="9"/>
                                        </p:tgtEl>
                                        <p:attrNameLst>
                                          <p:attrName>stroke.color</p:attrName>
                                        </p:attrNameLst>
                                      </p:cBhvr>
                                      <p:by>
                                        <p:hsl h="0" s="-70588" l="0"/>
                                      </p:by>
                                    </p:animClr>
                                    <p:set>
                                      <p:cBhvr>
                                        <p:cTn id="47" dur="500" fill="hold"/>
                                        <p:tgtEl>
                                          <p:spTgt spid="9"/>
                                        </p:tgtEl>
                                        <p:attrNameLst>
                                          <p:attrName>fill.type</p:attrName>
                                        </p:attrNameLst>
                                      </p:cBhvr>
                                      <p:to>
                                        <p:strVal val="solid"/>
                                      </p:to>
                                    </p:set>
                                  </p:childTnLst>
                                </p:cTn>
                              </p:par>
                              <p:par>
                                <p:cTn id="48" presetID="22" presetClass="entr" presetSubtype="4" fill="hold" grpId="0" nodeType="with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ipe(down)">
                                      <p:cBhvr>
                                        <p:cTn id="50" dur="500"/>
                                        <p:tgtEl>
                                          <p:spTgt spid="13"/>
                                        </p:tgtEl>
                                      </p:cBhvr>
                                    </p:animEffect>
                                  </p:childTnLst>
                                </p:cTn>
                              </p:par>
                            </p:childTnLst>
                          </p:cTn>
                        </p:par>
                        <p:par>
                          <p:cTn id="51" fill="hold">
                            <p:stCondLst>
                              <p:cond delay="500"/>
                            </p:stCondLst>
                            <p:childTnLst>
                              <p:par>
                                <p:cTn id="52" presetID="22" presetClass="entr" presetSubtype="2"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right)">
                                      <p:cBhvr>
                                        <p:cTn id="5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0" grpId="0" animBg="1"/>
      <p:bldP spid="4" grpId="0" animBg="1"/>
      <p:bldP spid="6" grpId="0" animBg="1"/>
      <p:bldP spid="3" grpId="0" animBg="1"/>
      <p:bldP spid="3" grpId="1" animBg="1"/>
      <p:bldP spid="5" grpId="0" animBg="1"/>
      <p:bldP spid="5" grpId="1" animBg="1"/>
      <p:bldP spid="9" grpId="0" animBg="1"/>
      <p:bldP spid="9" grpId="1" animBg="1"/>
      <p:bldP spid="12" grpId="0" animBg="1"/>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 name="Line 9"/>
          <p:cNvSpPr>
            <a:spLocks noChangeShapeType="1"/>
          </p:cNvSpPr>
          <p:nvPr/>
        </p:nvSpPr>
        <p:spPr bwMode="auto">
          <a:xfrm>
            <a:off x="3275162" y="2128837"/>
            <a:ext cx="458639" cy="309563"/>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0" rIns="0"/>
          <a:lstStyle/>
          <a:p>
            <a:endParaRPr lang="en-US" b="1" dirty="0">
              <a:latin typeface="Arial" pitchFamily="34" charset="0"/>
              <a:cs typeface="Arial" pitchFamily="34" charset="0"/>
            </a:endParaRPr>
          </a:p>
        </p:txBody>
      </p:sp>
      <p:sp>
        <p:nvSpPr>
          <p:cNvPr id="17" name="Line 9"/>
          <p:cNvSpPr>
            <a:spLocks noChangeShapeType="1"/>
          </p:cNvSpPr>
          <p:nvPr/>
        </p:nvSpPr>
        <p:spPr bwMode="auto">
          <a:xfrm flipV="1">
            <a:off x="3412065" y="4523116"/>
            <a:ext cx="321736" cy="582284"/>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0" rIns="0"/>
          <a:lstStyle/>
          <a:p>
            <a:endParaRPr lang="en-US" b="1" dirty="0">
              <a:latin typeface="Arial" pitchFamily="34" charset="0"/>
              <a:cs typeface="Arial" pitchFamily="34" charset="0"/>
            </a:endParaRPr>
          </a:p>
        </p:txBody>
      </p:sp>
      <p:sp>
        <p:nvSpPr>
          <p:cNvPr id="16" name="Line 9"/>
          <p:cNvSpPr>
            <a:spLocks noChangeShapeType="1"/>
          </p:cNvSpPr>
          <p:nvPr/>
        </p:nvSpPr>
        <p:spPr bwMode="auto">
          <a:xfrm>
            <a:off x="5791200" y="3617912"/>
            <a:ext cx="381000" cy="26828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0" rIns="0"/>
          <a:lstStyle/>
          <a:p>
            <a:endParaRPr lang="en-US" b="1" dirty="0">
              <a:latin typeface="Arial" pitchFamily="34" charset="0"/>
              <a:cs typeface="Arial" pitchFamily="34" charset="0"/>
            </a:endParaRPr>
          </a:p>
        </p:txBody>
      </p:sp>
      <p:sp>
        <p:nvSpPr>
          <p:cNvPr id="13" name="Line 9"/>
          <p:cNvSpPr>
            <a:spLocks noChangeShapeType="1"/>
          </p:cNvSpPr>
          <p:nvPr/>
        </p:nvSpPr>
        <p:spPr bwMode="auto">
          <a:xfrm flipV="1">
            <a:off x="2743200" y="3810000"/>
            <a:ext cx="531962" cy="152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0" rIns="0"/>
          <a:lstStyle/>
          <a:p>
            <a:endParaRPr lang="en-US" b="1" dirty="0">
              <a:latin typeface="Arial" pitchFamily="34" charset="0"/>
              <a:cs typeface="Arial" pitchFamily="34" charset="0"/>
            </a:endParaRPr>
          </a:p>
        </p:txBody>
      </p:sp>
      <p:sp>
        <p:nvSpPr>
          <p:cNvPr id="10" name="Line 9"/>
          <p:cNvSpPr>
            <a:spLocks noChangeShapeType="1"/>
          </p:cNvSpPr>
          <p:nvPr/>
        </p:nvSpPr>
        <p:spPr bwMode="auto">
          <a:xfrm flipH="1" flipV="1">
            <a:off x="5317066" y="4412411"/>
            <a:ext cx="397933" cy="62757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0" rIns="0"/>
          <a:lstStyle/>
          <a:p>
            <a:endParaRPr lang="en-US" b="1" dirty="0">
              <a:latin typeface="Arial" pitchFamily="34" charset="0"/>
              <a:cs typeface="Arial" pitchFamily="34" charset="0"/>
            </a:endParaRPr>
          </a:p>
        </p:txBody>
      </p:sp>
      <p:sp>
        <p:nvSpPr>
          <p:cNvPr id="6" name="Line 5"/>
          <p:cNvSpPr>
            <a:spLocks noChangeShapeType="1"/>
          </p:cNvSpPr>
          <p:nvPr/>
        </p:nvSpPr>
        <p:spPr bwMode="auto">
          <a:xfrm flipH="1">
            <a:off x="5486400" y="2545780"/>
            <a:ext cx="379562" cy="311719"/>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lIns="0" rIns="0"/>
          <a:lstStyle/>
          <a:p>
            <a:endParaRPr lang="en-US" b="1" dirty="0">
              <a:latin typeface="Arial" pitchFamily="34" charset="0"/>
              <a:cs typeface="Arial" pitchFamily="34" charset="0"/>
            </a:endParaRPr>
          </a:p>
        </p:txBody>
      </p:sp>
      <p:sp>
        <p:nvSpPr>
          <p:cNvPr id="32775" name="Title 40"/>
          <p:cNvSpPr>
            <a:spLocks noGrp="1"/>
          </p:cNvSpPr>
          <p:nvPr>
            <p:ph type="title"/>
          </p:nvPr>
        </p:nvSpPr>
        <p:spPr/>
        <p:txBody>
          <a:bodyPr/>
          <a:lstStyle/>
          <a:p>
            <a:r>
              <a:rPr lang="en-US" dirty="0"/>
              <a:t>Retailing on the Internet</a:t>
            </a:r>
          </a:p>
        </p:txBody>
      </p:sp>
      <p:sp>
        <p:nvSpPr>
          <p:cNvPr id="5" name="AutoShape 4"/>
          <p:cNvSpPr>
            <a:spLocks noChangeArrowheads="1"/>
          </p:cNvSpPr>
          <p:nvPr/>
        </p:nvSpPr>
        <p:spPr bwMode="auto">
          <a:xfrm>
            <a:off x="5715000" y="1295400"/>
            <a:ext cx="2514600" cy="1295400"/>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lIns="0" rIns="0" anchor="ctr"/>
          <a:lstStyle/>
          <a:p>
            <a:r>
              <a:rPr lang="en-US" sz="2200" b="1" dirty="0">
                <a:latin typeface="Arial" pitchFamily="34" charset="0"/>
                <a:cs typeface="Arial" pitchFamily="34" charset="0"/>
              </a:rPr>
              <a:t>Big data </a:t>
            </a:r>
          </a:p>
        </p:txBody>
      </p:sp>
      <p:sp>
        <p:nvSpPr>
          <p:cNvPr id="9" name="AutoShape 8"/>
          <p:cNvSpPr>
            <a:spLocks noChangeArrowheads="1"/>
          </p:cNvSpPr>
          <p:nvPr/>
        </p:nvSpPr>
        <p:spPr bwMode="auto">
          <a:xfrm>
            <a:off x="5317066" y="5022013"/>
            <a:ext cx="2514600" cy="1295400"/>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lIns="0" rIns="0" anchor="ctr"/>
          <a:lstStyle/>
          <a:p>
            <a:r>
              <a:rPr lang="en-US" sz="2200" b="1" dirty="0">
                <a:latin typeface="Arial" pitchFamily="34" charset="0"/>
                <a:cs typeface="Arial" pitchFamily="34" charset="0"/>
              </a:rPr>
              <a:t>Physical retailers add online feature</a:t>
            </a:r>
          </a:p>
        </p:txBody>
      </p:sp>
      <p:sp>
        <p:nvSpPr>
          <p:cNvPr id="11" name="Oval 10"/>
          <p:cNvSpPr>
            <a:spLocks noChangeArrowheads="1"/>
          </p:cNvSpPr>
          <p:nvPr/>
        </p:nvSpPr>
        <p:spPr bwMode="auto">
          <a:xfrm>
            <a:off x="3124200" y="2128838"/>
            <a:ext cx="2755900" cy="2671762"/>
          </a:xfrm>
          <a:prstGeom prst="ellipse">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lIns="0" rIns="0" anchor="ctr"/>
          <a:lstStyle/>
          <a:p>
            <a:pPr>
              <a:defRPr/>
            </a:pPr>
            <a:r>
              <a:rPr lang="en-US" sz="2800" b="1" dirty="0">
                <a:latin typeface="Arial" pitchFamily="34" charset="0"/>
                <a:cs typeface="Arial" pitchFamily="34" charset="0"/>
              </a:rPr>
              <a:t>Internet</a:t>
            </a:r>
            <a:br>
              <a:rPr lang="en-US" sz="2800" b="1" dirty="0">
                <a:latin typeface="Arial" pitchFamily="34" charset="0"/>
                <a:cs typeface="Arial" pitchFamily="34" charset="0"/>
              </a:rPr>
            </a:br>
            <a:r>
              <a:rPr lang="en-US" sz="2800" b="1" dirty="0">
                <a:latin typeface="Arial" pitchFamily="34" charset="0"/>
                <a:cs typeface="Arial" pitchFamily="34" charset="0"/>
              </a:rPr>
              <a:t>Retailing</a:t>
            </a:r>
          </a:p>
        </p:txBody>
      </p:sp>
      <p:sp>
        <p:nvSpPr>
          <p:cNvPr id="12" name="AutoShape 8"/>
          <p:cNvSpPr>
            <a:spLocks noChangeArrowheads="1"/>
          </p:cNvSpPr>
          <p:nvPr/>
        </p:nvSpPr>
        <p:spPr bwMode="auto">
          <a:xfrm>
            <a:off x="304800" y="3162300"/>
            <a:ext cx="2514600" cy="1562100"/>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lIns="0" rIns="0" anchor="ctr"/>
          <a:lstStyle/>
          <a:p>
            <a:r>
              <a:rPr lang="en-US" sz="2200" b="1" dirty="0" err="1">
                <a:latin typeface="Arial" pitchFamily="34" charset="0"/>
                <a:cs typeface="Arial" pitchFamily="34" charset="0"/>
              </a:rPr>
              <a:t>Omnichannel</a:t>
            </a:r>
            <a:r>
              <a:rPr lang="en-US" sz="2200" b="1" dirty="0">
                <a:latin typeface="Arial" pitchFamily="34" charset="0"/>
                <a:cs typeface="Arial" pitchFamily="34" charset="0"/>
              </a:rPr>
              <a:t>: seamless multichannel shopping</a:t>
            </a:r>
          </a:p>
        </p:txBody>
      </p:sp>
      <p:sp>
        <p:nvSpPr>
          <p:cNvPr id="15" name="AutoShape 8"/>
          <p:cNvSpPr>
            <a:spLocks noChangeArrowheads="1"/>
          </p:cNvSpPr>
          <p:nvPr/>
        </p:nvSpPr>
        <p:spPr bwMode="auto">
          <a:xfrm>
            <a:off x="6172200" y="3158706"/>
            <a:ext cx="2514600" cy="1565694"/>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lIns="0" rIns="0" anchor="ctr"/>
          <a:lstStyle/>
          <a:p>
            <a:r>
              <a:rPr lang="en-US" sz="2200" b="1" dirty="0">
                <a:latin typeface="Arial" pitchFamily="34" charset="0"/>
                <a:cs typeface="Arial" pitchFamily="34" charset="0"/>
              </a:rPr>
              <a:t>Multichannel shoppers shop across channels</a:t>
            </a:r>
          </a:p>
        </p:txBody>
      </p:sp>
      <p:sp>
        <p:nvSpPr>
          <p:cNvPr id="18" name="AutoShape 8"/>
          <p:cNvSpPr>
            <a:spLocks noChangeArrowheads="1"/>
          </p:cNvSpPr>
          <p:nvPr/>
        </p:nvSpPr>
        <p:spPr bwMode="auto">
          <a:xfrm>
            <a:off x="1558266" y="5029200"/>
            <a:ext cx="2514600" cy="1295400"/>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lIns="0" rIns="0" anchor="ctr"/>
          <a:lstStyle/>
          <a:p>
            <a:r>
              <a:rPr lang="en-US" sz="2200" b="1" dirty="0">
                <a:latin typeface="Arial" pitchFamily="34" charset="0"/>
                <a:cs typeface="Arial" pitchFamily="34" charset="0"/>
              </a:rPr>
              <a:t>Smartphones are a new channel</a:t>
            </a:r>
          </a:p>
        </p:txBody>
      </p:sp>
      <p:sp>
        <p:nvSpPr>
          <p:cNvPr id="20" name="AutoShape 8"/>
          <p:cNvSpPr>
            <a:spLocks noChangeArrowheads="1"/>
          </p:cNvSpPr>
          <p:nvPr/>
        </p:nvSpPr>
        <p:spPr bwMode="auto">
          <a:xfrm>
            <a:off x="760562" y="1331119"/>
            <a:ext cx="2514600" cy="1254919"/>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lIns="0" rIns="0" anchor="ctr"/>
          <a:lstStyle/>
          <a:p>
            <a:r>
              <a:rPr lang="en-US" sz="2200" b="1" dirty="0">
                <a:latin typeface="Arial" pitchFamily="34" charset="0"/>
                <a:cs typeface="Arial" pitchFamily="34" charset="0"/>
              </a:rPr>
              <a:t>Online retailers open physical stores too</a:t>
            </a:r>
          </a:p>
        </p:txBody>
      </p:sp>
    </p:spTree>
    <p:custDataLst>
      <p:tags r:id="rId1"/>
    </p:custDataLst>
    <p:extLst>
      <p:ext uri="{BB962C8B-B14F-4D97-AF65-F5344CB8AC3E}">
        <p14:creationId xmlns:p14="http://schemas.microsoft.com/office/powerpoint/2010/main" val="169610909"/>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left)">
                                      <p:cBhvr>
                                        <p:cTn id="16" dur="500"/>
                                        <p:tgtEl>
                                          <p:spTgt spid="16"/>
                                        </p:tgtEl>
                                      </p:cBhvr>
                                    </p:animEffect>
                                  </p:childTnLst>
                                </p:cTn>
                              </p:par>
                            </p:childTnLst>
                          </p:cTn>
                        </p:par>
                        <p:par>
                          <p:cTn id="17" fill="hold">
                            <p:stCondLst>
                              <p:cond delay="500"/>
                            </p:stCondLst>
                            <p:childTnLst>
                              <p:par>
                                <p:cTn id="18" presetID="22" presetClass="entr" presetSubtype="8" fill="hold" grpId="0"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left)">
                                      <p:cBhvr>
                                        <p:cTn id="20" dur="500"/>
                                        <p:tgtEl>
                                          <p:spTgt spid="15"/>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1"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wipe(up)">
                                      <p:cBhvr>
                                        <p:cTn id="25" dur="500"/>
                                        <p:tgtEl>
                                          <p:spTgt spid="10"/>
                                        </p:tgtEl>
                                      </p:cBhvr>
                                    </p:animEffect>
                                  </p:childTnLst>
                                </p:cTn>
                              </p:par>
                            </p:childTnLst>
                          </p:cTn>
                        </p:par>
                        <p:par>
                          <p:cTn id="26" fill="hold">
                            <p:stCondLst>
                              <p:cond delay="500"/>
                            </p:stCondLst>
                            <p:childTnLst>
                              <p:par>
                                <p:cTn id="27" presetID="22" presetClass="entr" presetSubtype="1"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up)">
                                      <p:cBhvr>
                                        <p:cTn id="29" dur="500"/>
                                        <p:tgtEl>
                                          <p:spTgt spid="9"/>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grpId="0" nodeType="click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up)">
                                      <p:cBhvr>
                                        <p:cTn id="34" dur="500"/>
                                        <p:tgtEl>
                                          <p:spTgt spid="17"/>
                                        </p:tgtEl>
                                      </p:cBhvr>
                                    </p:animEffect>
                                  </p:childTnLst>
                                </p:cTn>
                              </p:par>
                            </p:childTnLst>
                          </p:cTn>
                        </p:par>
                        <p:par>
                          <p:cTn id="35" fill="hold">
                            <p:stCondLst>
                              <p:cond delay="500"/>
                            </p:stCondLst>
                            <p:childTnLst>
                              <p:par>
                                <p:cTn id="36" presetID="22" presetClass="entr" presetSubtype="1" fill="hold" grpId="0" nodeType="after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wipe(up)">
                                      <p:cBhvr>
                                        <p:cTn id="38" dur="500"/>
                                        <p:tgtEl>
                                          <p:spTgt spid="18"/>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2"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right)">
                                      <p:cBhvr>
                                        <p:cTn id="43" dur="500"/>
                                        <p:tgtEl>
                                          <p:spTgt spid="13"/>
                                        </p:tgtEl>
                                      </p:cBhvr>
                                    </p:animEffect>
                                  </p:childTnLst>
                                </p:cTn>
                              </p:par>
                            </p:childTnLst>
                          </p:cTn>
                        </p:par>
                        <p:par>
                          <p:cTn id="44" fill="hold">
                            <p:stCondLst>
                              <p:cond delay="500"/>
                            </p:stCondLst>
                            <p:childTnLst>
                              <p:par>
                                <p:cTn id="45" presetID="22" presetClass="entr" presetSubtype="2"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right)">
                                      <p:cBhvr>
                                        <p:cTn id="47" dur="500"/>
                                        <p:tgtEl>
                                          <p:spTgt spid="12"/>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2" fill="hold" grpId="0" nodeType="click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wipe(right)">
                                      <p:cBhvr>
                                        <p:cTn id="52" dur="500"/>
                                        <p:tgtEl>
                                          <p:spTgt spid="19"/>
                                        </p:tgtEl>
                                      </p:cBhvr>
                                    </p:animEffect>
                                  </p:childTnLst>
                                </p:cTn>
                              </p:par>
                            </p:childTnLst>
                          </p:cTn>
                        </p:par>
                        <p:par>
                          <p:cTn id="53" fill="hold">
                            <p:stCondLst>
                              <p:cond delay="500"/>
                            </p:stCondLst>
                            <p:childTnLst>
                              <p:par>
                                <p:cTn id="54" presetID="22" presetClass="entr" presetSubtype="2" fill="hold" grpId="0" nodeType="afterEffect">
                                  <p:stCondLst>
                                    <p:cond delay="0"/>
                                  </p:stCondLst>
                                  <p:childTnLst>
                                    <p:set>
                                      <p:cBhvr>
                                        <p:cTn id="55" dur="1" fill="hold">
                                          <p:stCondLst>
                                            <p:cond delay="0"/>
                                          </p:stCondLst>
                                        </p:cTn>
                                        <p:tgtEl>
                                          <p:spTgt spid="20"/>
                                        </p:tgtEl>
                                        <p:attrNameLst>
                                          <p:attrName>style.visibility</p:attrName>
                                        </p:attrNameLst>
                                      </p:cBhvr>
                                      <p:to>
                                        <p:strVal val="visible"/>
                                      </p:to>
                                    </p:set>
                                    <p:animEffect transition="in" filter="wipe(right)">
                                      <p:cBhvr>
                                        <p:cTn id="5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7" grpId="0" animBg="1"/>
      <p:bldP spid="16" grpId="0" animBg="1"/>
      <p:bldP spid="13" grpId="0" animBg="1"/>
      <p:bldP spid="10" grpId="0" animBg="1"/>
      <p:bldP spid="6" grpId="0" animBg="1"/>
      <p:bldP spid="5" grpId="0" animBg="1"/>
      <p:bldP spid="9" grpId="0" animBg="1"/>
      <p:bldP spid="12" grpId="0" animBg="1"/>
      <p:bldP spid="15" grpId="0" animBg="1"/>
      <p:bldP spid="18" grpId="0" animBg="1"/>
      <p:bldP spid="20"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p:txBody>
          <a:bodyPr>
            <a:normAutofit fontScale="90000"/>
          </a:bodyPr>
          <a:lstStyle/>
          <a:p>
            <a:r>
              <a:rPr lang="en-US" dirty="0"/>
              <a:t>Competitive Effects Influence Other Retailers</a:t>
            </a:r>
          </a:p>
        </p:txBody>
      </p:sp>
      <p:sp>
        <p:nvSpPr>
          <p:cNvPr id="2052" name="Text Box 13"/>
          <p:cNvSpPr txBox="1">
            <a:spLocks noChangeArrowheads="1"/>
          </p:cNvSpPr>
          <p:nvPr/>
        </p:nvSpPr>
        <p:spPr bwMode="auto">
          <a:xfrm>
            <a:off x="0" y="6629400"/>
            <a:ext cx="9144000"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r>
              <a:rPr lang="en-US" sz="900" dirty="0">
                <a:cs typeface="Times New Roman" pitchFamily="18" charset="0"/>
              </a:rPr>
              <a:t>© </a:t>
            </a:r>
            <a:r>
              <a:rPr lang="en-US" sz="900" dirty="0"/>
              <a:t>2014 McGraw-Hill Companies, Inc., McGraw-Hill/Irwin</a:t>
            </a:r>
          </a:p>
        </p:txBody>
      </p:sp>
      <p:pic>
        <p:nvPicPr>
          <p:cNvPr id="5" name="Picture 4">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00" y="1754929"/>
            <a:ext cx="4127500" cy="4122841"/>
          </a:xfrm>
          <a:prstGeom prst="rect">
            <a:avLst/>
          </a:prstGeom>
        </p:spPr>
      </p:pic>
      <p:sp>
        <p:nvSpPr>
          <p:cNvPr id="6" name="TextBox 5"/>
          <p:cNvSpPr txBox="1"/>
          <p:nvPr/>
        </p:nvSpPr>
        <p:spPr>
          <a:xfrm>
            <a:off x="838200" y="2209800"/>
            <a:ext cx="1524000" cy="1938992"/>
          </a:xfrm>
          <a:prstGeom prst="rect">
            <a:avLst/>
          </a:prstGeom>
          <a:noFill/>
        </p:spPr>
        <p:txBody>
          <a:bodyPr wrap="square" rtlCol="0">
            <a:spAutoFit/>
          </a:bodyPr>
          <a:lstStyle/>
          <a:p>
            <a:r>
              <a:rPr lang="en-US" sz="2400" dirty="0"/>
              <a:t>Click on play button to view video</a:t>
            </a:r>
          </a:p>
        </p:txBody>
      </p:sp>
    </p:spTree>
    <p:extLst>
      <p:ext uri="{BB962C8B-B14F-4D97-AF65-F5344CB8AC3E}">
        <p14:creationId xmlns:p14="http://schemas.microsoft.com/office/powerpoint/2010/main" val="1749795120"/>
      </p:ext>
    </p:extLst>
  </p:cSld>
  <p:clrMapOvr>
    <a:masterClrMapping/>
  </p:clrMapOvr>
  <p:transition>
    <p:pull dir="ru"/>
  </p:transition>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Title 40"/>
          <p:cNvSpPr>
            <a:spLocks noGrp="1"/>
          </p:cNvSpPr>
          <p:nvPr>
            <p:ph type="title"/>
          </p:nvPr>
        </p:nvSpPr>
        <p:spPr>
          <a:xfrm>
            <a:off x="457200" y="201613"/>
            <a:ext cx="8686800" cy="1398587"/>
          </a:xfrm>
        </p:spPr>
        <p:txBody>
          <a:bodyPr>
            <a:normAutofit/>
          </a:bodyPr>
          <a:lstStyle/>
          <a:p>
            <a:r>
              <a:rPr lang="en-US" altLang="en-US" sz="4000" dirty="0"/>
              <a:t>Why Retailers Evolve and Change</a:t>
            </a:r>
            <a:endParaRPr lang="en-US" sz="4000" dirty="0"/>
          </a:p>
        </p:txBody>
      </p:sp>
      <p:sp>
        <p:nvSpPr>
          <p:cNvPr id="22" name="AutoShape 3"/>
          <p:cNvSpPr>
            <a:spLocks noChangeArrowheads="1"/>
          </p:cNvSpPr>
          <p:nvPr/>
        </p:nvSpPr>
        <p:spPr bwMode="auto">
          <a:xfrm>
            <a:off x="5410200" y="4724400"/>
            <a:ext cx="2819400" cy="1524000"/>
          </a:xfrm>
          <a:prstGeom prst="roundRect">
            <a:avLst>
              <a:gd name="adj" fmla="val 291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en-US" altLang="en-US" sz="2400" b="1" dirty="0">
                <a:latin typeface="Arial" pitchFamily="34" charset="0"/>
                <a:cs typeface="Arial" pitchFamily="34" charset="0"/>
              </a:rPr>
              <a:t>Product Life Cycle Applies </a:t>
            </a:r>
            <a:br>
              <a:rPr lang="en-US" altLang="en-US" sz="2400" b="1" dirty="0">
                <a:latin typeface="Arial" pitchFamily="34" charset="0"/>
                <a:cs typeface="Arial" pitchFamily="34" charset="0"/>
              </a:rPr>
            </a:br>
            <a:r>
              <a:rPr lang="en-US" altLang="en-US" sz="2400" b="1" dirty="0">
                <a:latin typeface="Arial" pitchFamily="34" charset="0"/>
                <a:cs typeface="Arial" pitchFamily="34" charset="0"/>
              </a:rPr>
              <a:t>to Retailing</a:t>
            </a:r>
          </a:p>
        </p:txBody>
      </p:sp>
      <p:sp>
        <p:nvSpPr>
          <p:cNvPr id="24" name="AutoShape 8"/>
          <p:cNvSpPr>
            <a:spLocks noChangeArrowheads="1"/>
          </p:cNvSpPr>
          <p:nvPr/>
        </p:nvSpPr>
        <p:spPr bwMode="auto">
          <a:xfrm>
            <a:off x="6073279" y="2857500"/>
            <a:ext cx="2819400" cy="1524000"/>
          </a:xfrm>
          <a:prstGeom prst="roundRect">
            <a:avLst>
              <a:gd name="adj" fmla="val 291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en-US" altLang="en-US" sz="2400" b="1" dirty="0">
                <a:latin typeface="Arial" pitchFamily="34" charset="0"/>
                <a:cs typeface="Arial" pitchFamily="34" charset="0"/>
              </a:rPr>
              <a:t>Scrambled Merchandising</a:t>
            </a:r>
            <a:br>
              <a:rPr lang="en-US" altLang="en-US" sz="2400" b="1" dirty="0">
                <a:latin typeface="Arial" pitchFamily="34" charset="0"/>
                <a:cs typeface="Arial" pitchFamily="34" charset="0"/>
              </a:rPr>
            </a:br>
            <a:r>
              <a:rPr lang="en-US" altLang="en-US" sz="2400" b="1" dirty="0">
                <a:latin typeface="Arial" pitchFamily="34" charset="0"/>
                <a:cs typeface="Arial" pitchFamily="34" charset="0"/>
              </a:rPr>
              <a:t>= Higher Profits</a:t>
            </a:r>
          </a:p>
        </p:txBody>
      </p:sp>
      <p:sp>
        <p:nvSpPr>
          <p:cNvPr id="26" name="AutoShape 13"/>
          <p:cNvSpPr>
            <a:spLocks noChangeArrowheads="1"/>
          </p:cNvSpPr>
          <p:nvPr/>
        </p:nvSpPr>
        <p:spPr bwMode="auto">
          <a:xfrm>
            <a:off x="838200" y="4724400"/>
            <a:ext cx="2819400" cy="1524000"/>
          </a:xfrm>
          <a:prstGeom prst="roundRect">
            <a:avLst>
              <a:gd name="adj" fmla="val 291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en-US" altLang="en-US" sz="2400" b="1" dirty="0">
                <a:latin typeface="Arial" pitchFamily="34" charset="0"/>
                <a:cs typeface="Arial" pitchFamily="34" charset="0"/>
              </a:rPr>
              <a:t>Technology</a:t>
            </a:r>
            <a:br>
              <a:rPr lang="en-US" altLang="en-US" sz="2400" b="1" dirty="0">
                <a:latin typeface="Arial" pitchFamily="34" charset="0"/>
                <a:cs typeface="Arial" pitchFamily="34" charset="0"/>
              </a:rPr>
            </a:br>
            <a:r>
              <a:rPr lang="en-US" altLang="en-US" sz="2400" b="1" dirty="0">
                <a:latin typeface="Arial" pitchFamily="34" charset="0"/>
                <a:cs typeface="Arial" pitchFamily="34" charset="0"/>
              </a:rPr>
              <a:t>Driven</a:t>
            </a:r>
          </a:p>
        </p:txBody>
      </p:sp>
      <p:sp>
        <p:nvSpPr>
          <p:cNvPr id="12" name="AutoShape 8"/>
          <p:cNvSpPr>
            <a:spLocks noChangeArrowheads="1"/>
          </p:cNvSpPr>
          <p:nvPr/>
        </p:nvSpPr>
        <p:spPr bwMode="auto">
          <a:xfrm>
            <a:off x="120396" y="2857500"/>
            <a:ext cx="2819400" cy="1524000"/>
          </a:xfrm>
          <a:prstGeom prst="roundRect">
            <a:avLst>
              <a:gd name="adj" fmla="val 291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en-US" altLang="en-US" sz="2400" b="1" dirty="0">
                <a:latin typeface="Arial" pitchFamily="34" charset="0"/>
                <a:cs typeface="Arial" pitchFamily="34" charset="0"/>
              </a:rPr>
              <a:t>Ethical Issues for Retailers</a:t>
            </a:r>
          </a:p>
        </p:txBody>
      </p:sp>
      <p:sp>
        <p:nvSpPr>
          <p:cNvPr id="14" name="AutoShape 8"/>
          <p:cNvSpPr>
            <a:spLocks noChangeArrowheads="1"/>
          </p:cNvSpPr>
          <p:nvPr/>
        </p:nvSpPr>
        <p:spPr bwMode="auto">
          <a:xfrm>
            <a:off x="3124200" y="1066800"/>
            <a:ext cx="2819400" cy="1524000"/>
          </a:xfrm>
          <a:prstGeom prst="roundRect">
            <a:avLst>
              <a:gd name="adj" fmla="val 29167"/>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spcBef>
                <a:spcPct val="50000"/>
              </a:spcBef>
            </a:pPr>
            <a:r>
              <a:rPr lang="en-US" sz="2400" b="1" dirty="0"/>
              <a:t>The “Wheel of Retailing” Keeps on Rolling!</a:t>
            </a:r>
          </a:p>
        </p:txBody>
      </p:sp>
      <p:sp>
        <p:nvSpPr>
          <p:cNvPr id="9" name="Oval 8"/>
          <p:cNvSpPr>
            <a:spLocks noChangeArrowheads="1"/>
          </p:cNvSpPr>
          <p:nvPr/>
        </p:nvSpPr>
        <p:spPr bwMode="auto">
          <a:xfrm>
            <a:off x="3429000" y="2857500"/>
            <a:ext cx="2222500" cy="2260121"/>
          </a:xfrm>
          <a:prstGeom prst="ellipse">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lIns="0" rIns="0" anchor="ctr"/>
          <a:lstStyle/>
          <a:p>
            <a:pPr>
              <a:defRPr/>
            </a:pPr>
            <a:r>
              <a:rPr lang="en-US" sz="2800" b="1" dirty="0">
                <a:latin typeface="Arial" pitchFamily="34" charset="0"/>
                <a:cs typeface="Arial" pitchFamily="34" charset="0"/>
              </a:rPr>
              <a:t>Key Issues</a:t>
            </a:r>
          </a:p>
        </p:txBody>
      </p:sp>
    </p:spTree>
    <p:custDataLst>
      <p:tags r:id="rId1"/>
    </p:custDataLst>
    <p:extLst>
      <p:ext uri="{BB962C8B-B14F-4D97-AF65-F5344CB8AC3E}">
        <p14:creationId xmlns:p14="http://schemas.microsoft.com/office/powerpoint/2010/main" val="1693304067"/>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4"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wipe(left)">
                                      <p:cBhvr>
                                        <p:cTn id="12" dur="500"/>
                                        <p:tgtEl>
                                          <p:spTgt spid="2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left)">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right)">
                                      <p:cBhvr>
                                        <p:cTn id="22" dur="500"/>
                                        <p:tgtEl>
                                          <p:spTgt spid="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2"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right)">
                                      <p:cBhvr>
                                        <p:cTn id="2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4" grpId="0" animBg="1"/>
      <p:bldP spid="26" grpId="0" animBg="1"/>
      <p:bldP spid="12" grpId="0" animBg="1"/>
      <p:bldP spid="1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68288"/>
            <a:ext cx="8686800" cy="1408112"/>
          </a:xfrm>
        </p:spPr>
        <p:txBody>
          <a:bodyPr>
            <a:normAutofit fontScale="90000"/>
          </a:bodyPr>
          <a:lstStyle/>
          <a:p>
            <a:r>
              <a:rPr lang="en-US" altLang="en-US" sz="4400" dirty="0"/>
              <a:t>Why Retailers Evolve and Change</a:t>
            </a:r>
            <a:endParaRPr lang="en-US" dirty="0"/>
          </a:p>
        </p:txBody>
      </p:sp>
      <p:pic>
        <p:nvPicPr>
          <p:cNvPr id="3" name="Picture 2"/>
          <p:cNvPicPr>
            <a:picLocks noChangeAspect="1"/>
          </p:cNvPicPr>
          <p:nvPr/>
        </p:nvPicPr>
        <p:blipFill>
          <a:blip r:embed="rId4"/>
          <a:stretch>
            <a:fillRect/>
          </a:stretch>
        </p:blipFill>
        <p:spPr>
          <a:xfrm>
            <a:off x="762000" y="965073"/>
            <a:ext cx="7772400" cy="5184191"/>
          </a:xfrm>
          <a:prstGeom prst="rect">
            <a:avLst/>
          </a:prstGeom>
        </p:spPr>
      </p:pic>
      <p:sp>
        <p:nvSpPr>
          <p:cNvPr id="4" name="TextBox 3"/>
          <p:cNvSpPr txBox="1"/>
          <p:nvPr/>
        </p:nvSpPr>
        <p:spPr>
          <a:xfrm>
            <a:off x="5791200" y="6172200"/>
            <a:ext cx="2514600" cy="261610"/>
          </a:xfrm>
          <a:prstGeom prst="rect">
            <a:avLst/>
          </a:prstGeom>
          <a:noFill/>
        </p:spPr>
        <p:txBody>
          <a:bodyPr wrap="square" rtlCol="0">
            <a:spAutoFit/>
          </a:bodyPr>
          <a:lstStyle/>
          <a:p>
            <a:r>
              <a:rPr lang="en-US" sz="1100" i="1" dirty="0"/>
              <a:t>©Paul Brown/Rex Features/AP Photo</a:t>
            </a:r>
            <a:endParaRPr lang="en-US" sz="1100" dirty="0"/>
          </a:p>
        </p:txBody>
      </p:sp>
    </p:spTree>
    <p:custDataLst>
      <p:tags r:id="rId1"/>
    </p:custDataLst>
    <p:extLst>
      <p:ext uri="{BB962C8B-B14F-4D97-AF65-F5344CB8AC3E}">
        <p14:creationId xmlns:p14="http://schemas.microsoft.com/office/powerpoint/2010/main" val="1346488946"/>
      </p:ext>
    </p:extLst>
  </p:cSld>
  <p:clrMapOvr>
    <a:masterClrMapping/>
  </p:clrMapOvr>
  <p:transition>
    <p:pull dir="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dirty="0"/>
              <a:t>Checking Your Knowledge</a:t>
            </a:r>
          </a:p>
        </p:txBody>
      </p:sp>
      <p:sp>
        <p:nvSpPr>
          <p:cNvPr id="2" name="Content Placeholder 1"/>
          <p:cNvSpPr>
            <a:spLocks noGrp="1"/>
          </p:cNvSpPr>
          <p:nvPr>
            <p:ph idx="1"/>
          </p:nvPr>
        </p:nvSpPr>
        <p:spPr/>
        <p:txBody>
          <a:bodyPr>
            <a:normAutofit fontScale="77500" lnSpcReduction="20000"/>
          </a:bodyPr>
          <a:lstStyle/>
          <a:p>
            <a:pPr marL="65087" indent="0">
              <a:buNone/>
            </a:pPr>
            <a:r>
              <a:rPr lang="en-US" dirty="0"/>
              <a:t>Walgreen’s, CVS, and other “drugstores” have become scaled-down versions of mass-merchandisers by adding small appliances, housewares, food, and other items to their traditional lines. This type of “scrambled merchandising” is meant to deal with the increasing desire that consumers have for: </a:t>
            </a:r>
          </a:p>
          <a:p>
            <a:endParaRPr lang="en-US" dirty="0"/>
          </a:p>
          <a:p>
            <a:pPr marL="0" indent="0">
              <a:buNone/>
            </a:pPr>
            <a:r>
              <a:rPr lang="en-US" dirty="0"/>
              <a:t>A.	personal service.</a:t>
            </a:r>
          </a:p>
          <a:p>
            <a:pPr marL="0" indent="0">
              <a:buNone/>
            </a:pPr>
            <a:r>
              <a:rPr lang="en-US" dirty="0"/>
              <a:t>B.	convenience.</a:t>
            </a:r>
          </a:p>
          <a:p>
            <a:pPr marL="0" indent="0">
              <a:buNone/>
            </a:pPr>
            <a:r>
              <a:rPr lang="en-US" dirty="0"/>
              <a:t>C.	low prices.</a:t>
            </a:r>
          </a:p>
          <a:p>
            <a:pPr marL="0" indent="0">
              <a:buNone/>
            </a:pPr>
            <a:r>
              <a:rPr lang="en-US" dirty="0"/>
              <a:t>D.	prestigious brand names.</a:t>
            </a:r>
          </a:p>
          <a:p>
            <a:pPr marL="0" indent="0">
              <a:buNone/>
            </a:pPr>
            <a:r>
              <a:rPr lang="en-US" dirty="0"/>
              <a:t>E.	quality.</a:t>
            </a:r>
          </a:p>
        </p:txBody>
      </p:sp>
    </p:spTree>
    <p:custDataLst>
      <p:tags r:id="rId1"/>
    </p:custDataLst>
    <p:extLst>
      <p:ext uri="{BB962C8B-B14F-4D97-AF65-F5344CB8AC3E}">
        <p14:creationId xmlns:p14="http://schemas.microsoft.com/office/powerpoint/2010/main" val="1537734035"/>
      </p:ext>
    </p:extLst>
  </p:cSld>
  <p:clrMapOvr>
    <a:masterClrMapping/>
  </p:clrMapOvr>
  <p:transition>
    <p:pull dir="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p:txBody>
          <a:bodyPr>
            <a:normAutofit fontScale="90000"/>
          </a:bodyPr>
          <a:lstStyle/>
          <a:p>
            <a:r>
              <a:rPr lang="en-US" dirty="0"/>
              <a:t>Big Chains Are Building Market Clout</a:t>
            </a:r>
          </a:p>
        </p:txBody>
      </p:sp>
      <p:sp>
        <p:nvSpPr>
          <p:cNvPr id="3076" name="Text Box 13"/>
          <p:cNvSpPr txBox="1">
            <a:spLocks noChangeArrowheads="1"/>
          </p:cNvSpPr>
          <p:nvPr/>
        </p:nvSpPr>
        <p:spPr bwMode="auto">
          <a:xfrm>
            <a:off x="0" y="6629400"/>
            <a:ext cx="9144000" cy="22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r>
              <a:rPr lang="en-US" sz="900" dirty="0">
                <a:cs typeface="Times New Roman" pitchFamily="18" charset="0"/>
              </a:rPr>
              <a:t>© </a:t>
            </a:r>
            <a:r>
              <a:rPr lang="en-US" sz="900" dirty="0"/>
              <a:t>2014 McGraw-Hill Companies, Inc., McGraw-Hill/Irwin</a:t>
            </a:r>
          </a:p>
        </p:txBody>
      </p:sp>
      <p:pic>
        <p:nvPicPr>
          <p:cNvPr id="5" name="Picture 4">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00" y="1754929"/>
            <a:ext cx="4127500" cy="4122841"/>
          </a:xfrm>
          <a:prstGeom prst="rect">
            <a:avLst/>
          </a:prstGeom>
        </p:spPr>
      </p:pic>
      <p:sp>
        <p:nvSpPr>
          <p:cNvPr id="6" name="TextBox 5"/>
          <p:cNvSpPr txBox="1"/>
          <p:nvPr/>
        </p:nvSpPr>
        <p:spPr>
          <a:xfrm>
            <a:off x="838200" y="2209800"/>
            <a:ext cx="1524000" cy="1938992"/>
          </a:xfrm>
          <a:prstGeom prst="rect">
            <a:avLst/>
          </a:prstGeom>
          <a:noFill/>
        </p:spPr>
        <p:txBody>
          <a:bodyPr wrap="square" rtlCol="0">
            <a:spAutoFit/>
          </a:bodyPr>
          <a:lstStyle/>
          <a:p>
            <a:r>
              <a:rPr lang="en-US" sz="2400" dirty="0"/>
              <a:t>Click on play button to view video</a:t>
            </a:r>
          </a:p>
        </p:txBody>
      </p:sp>
    </p:spTree>
    <p:extLst>
      <p:ext uri="{BB962C8B-B14F-4D97-AF65-F5344CB8AC3E}">
        <p14:creationId xmlns:p14="http://schemas.microsoft.com/office/powerpoint/2010/main" val="1538384664"/>
      </p:ext>
    </p:extLst>
  </p:cSld>
  <p:clrMapOvr>
    <a:masterClrMapping/>
  </p:clrMapOvr>
  <p:transition>
    <p:pull dir="ru"/>
  </p:transition>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Line 4"/>
          <p:cNvSpPr>
            <a:spLocks noChangeShapeType="1"/>
          </p:cNvSpPr>
          <p:nvPr/>
        </p:nvSpPr>
        <p:spPr bwMode="auto">
          <a:xfrm>
            <a:off x="2895600" y="2536825"/>
            <a:ext cx="533400" cy="51117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37890" name="Title 40"/>
          <p:cNvSpPr>
            <a:spLocks noGrp="1"/>
          </p:cNvSpPr>
          <p:nvPr>
            <p:ph type="title"/>
          </p:nvPr>
        </p:nvSpPr>
        <p:spPr>
          <a:xfrm>
            <a:off x="457200" y="-26987"/>
            <a:ext cx="8229600" cy="1398587"/>
          </a:xfrm>
        </p:spPr>
        <p:txBody>
          <a:bodyPr>
            <a:normAutofit fontScale="90000"/>
          </a:bodyPr>
          <a:lstStyle/>
          <a:p>
            <a:r>
              <a:rPr lang="en-US" altLang="en-US" dirty="0"/>
              <a:t>Differences in Retailing in Different Nations</a:t>
            </a:r>
            <a:endParaRPr lang="en-US" dirty="0"/>
          </a:p>
        </p:txBody>
      </p:sp>
      <p:sp>
        <p:nvSpPr>
          <p:cNvPr id="4" name="AutoShape 3"/>
          <p:cNvSpPr>
            <a:spLocks noChangeArrowheads="1"/>
          </p:cNvSpPr>
          <p:nvPr/>
        </p:nvSpPr>
        <p:spPr bwMode="auto">
          <a:xfrm>
            <a:off x="76200" y="1371600"/>
            <a:ext cx="2971800" cy="1295400"/>
          </a:xfrm>
          <a:prstGeom prst="roundRect">
            <a:avLst>
              <a:gd name="adj" fmla="val 29903"/>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400" b="1" dirty="0">
                <a:latin typeface="Arial" pitchFamily="34" charset="0"/>
                <a:cs typeface="Arial" pitchFamily="34" charset="0"/>
              </a:rPr>
              <a:t>New Ideas Spread across Countries</a:t>
            </a:r>
          </a:p>
        </p:txBody>
      </p:sp>
      <p:sp>
        <p:nvSpPr>
          <p:cNvPr id="6" name="Line 7"/>
          <p:cNvSpPr>
            <a:spLocks noChangeShapeType="1"/>
          </p:cNvSpPr>
          <p:nvPr/>
        </p:nvSpPr>
        <p:spPr bwMode="auto">
          <a:xfrm flipH="1">
            <a:off x="5029200" y="2536825"/>
            <a:ext cx="457200" cy="51117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7" name="AutoShape 16"/>
          <p:cNvSpPr>
            <a:spLocks noChangeArrowheads="1"/>
          </p:cNvSpPr>
          <p:nvPr/>
        </p:nvSpPr>
        <p:spPr bwMode="auto">
          <a:xfrm>
            <a:off x="76200" y="5105400"/>
            <a:ext cx="2971800" cy="1295400"/>
          </a:xfrm>
          <a:prstGeom prst="roundRect">
            <a:avLst>
              <a:gd name="adj" fmla="val 29903"/>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400" b="1" dirty="0">
                <a:latin typeface="Arial" pitchFamily="34" charset="0"/>
                <a:cs typeface="Arial" pitchFamily="34" charset="0"/>
              </a:rPr>
              <a:t>Online Retailing Varies across Countries</a:t>
            </a:r>
          </a:p>
        </p:txBody>
      </p:sp>
      <p:sp>
        <p:nvSpPr>
          <p:cNvPr id="8" name="Line 17"/>
          <p:cNvSpPr>
            <a:spLocks noChangeShapeType="1"/>
          </p:cNvSpPr>
          <p:nvPr/>
        </p:nvSpPr>
        <p:spPr bwMode="auto">
          <a:xfrm flipH="1">
            <a:off x="2949575" y="4833938"/>
            <a:ext cx="457200" cy="381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9" name="Line 18"/>
          <p:cNvSpPr>
            <a:spLocks noChangeShapeType="1"/>
          </p:cNvSpPr>
          <p:nvPr/>
        </p:nvSpPr>
        <p:spPr bwMode="auto">
          <a:xfrm flipH="1" flipV="1">
            <a:off x="5105400" y="4876800"/>
            <a:ext cx="381000" cy="381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pic>
        <p:nvPicPr>
          <p:cNvPr id="37897" name="Picture 11"/>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5460" t="6803" r="4261" b="5998"/>
          <a:stretch/>
        </p:blipFill>
        <p:spPr bwMode="auto">
          <a:xfrm>
            <a:off x="2972669" y="2675462"/>
            <a:ext cx="2575463" cy="2487613"/>
          </a:xfrm>
          <a:prstGeom prst="ellipse">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AutoShape 13"/>
          <p:cNvSpPr>
            <a:spLocks noChangeArrowheads="1"/>
          </p:cNvSpPr>
          <p:nvPr/>
        </p:nvSpPr>
        <p:spPr bwMode="auto">
          <a:xfrm>
            <a:off x="5257800" y="5105400"/>
            <a:ext cx="2971800" cy="1295400"/>
          </a:xfrm>
          <a:prstGeom prst="roundRect">
            <a:avLst>
              <a:gd name="adj" fmla="val 29903"/>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400" b="1" dirty="0">
                <a:latin typeface="Arial" pitchFamily="34" charset="0"/>
                <a:cs typeface="Arial" pitchFamily="34" charset="0"/>
              </a:rPr>
              <a:t>Must Adapt Marketing Strategies</a:t>
            </a:r>
          </a:p>
        </p:txBody>
      </p:sp>
      <p:sp>
        <p:nvSpPr>
          <p:cNvPr id="13" name="AutoShape 6"/>
          <p:cNvSpPr>
            <a:spLocks noChangeArrowheads="1"/>
          </p:cNvSpPr>
          <p:nvPr/>
        </p:nvSpPr>
        <p:spPr bwMode="auto">
          <a:xfrm>
            <a:off x="5181600" y="1371600"/>
            <a:ext cx="2971800" cy="1295400"/>
          </a:xfrm>
          <a:prstGeom prst="roundRect">
            <a:avLst>
              <a:gd name="adj" fmla="val 29903"/>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400" b="1" dirty="0">
                <a:latin typeface="Arial" pitchFamily="34" charset="0"/>
                <a:cs typeface="Arial" pitchFamily="34" charset="0"/>
              </a:rPr>
              <a:t>Mass-Marketing Requires Mass Markets</a:t>
            </a:r>
          </a:p>
        </p:txBody>
      </p:sp>
      <p:sp>
        <p:nvSpPr>
          <p:cNvPr id="2" name="TextBox 1"/>
          <p:cNvSpPr txBox="1"/>
          <p:nvPr/>
        </p:nvSpPr>
        <p:spPr>
          <a:xfrm>
            <a:off x="2925792" y="5191296"/>
            <a:ext cx="2514600" cy="246221"/>
          </a:xfrm>
          <a:prstGeom prst="rect">
            <a:avLst/>
          </a:prstGeom>
          <a:noFill/>
        </p:spPr>
        <p:txBody>
          <a:bodyPr wrap="square" rtlCol="0">
            <a:spAutoFit/>
          </a:bodyPr>
          <a:lstStyle/>
          <a:p>
            <a:r>
              <a:rPr lang="de-DE" sz="1000" dirty="0"/>
              <a:t>©</a:t>
            </a:r>
            <a:r>
              <a:rPr lang="mr-IN" sz="1000" dirty="0"/>
              <a:t>1xpert/123RF</a:t>
            </a:r>
          </a:p>
        </p:txBody>
      </p:sp>
    </p:spTree>
    <p:custDataLst>
      <p:tags r:id="rId1"/>
    </p:custDataLst>
    <p:extLst>
      <p:ext uri="{BB962C8B-B14F-4D97-AF65-F5344CB8AC3E}">
        <p14:creationId xmlns:p14="http://schemas.microsoft.com/office/powerpoint/2010/main" val="34205084"/>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nodeType="afterGroup">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right)">
                                      <p:cBhvr>
                                        <p:cTn id="11" dur="500"/>
                                        <p:tgtEl>
                                          <p:spTgt spid="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4"/>
                                        </p:tgtEl>
                                        <p:attrNameLst>
                                          <p:attrName>style.color</p:attrName>
                                        </p:attrNameLst>
                                      </p:cBhvr>
                                      <p:by>
                                        <p:hsl h="0" s="-70588" l="0"/>
                                      </p:by>
                                    </p:animClr>
                                    <p:animClr clrSpc="hsl" dir="cw">
                                      <p:cBhvr>
                                        <p:cTn id="16" dur="500" fill="hold"/>
                                        <p:tgtEl>
                                          <p:spTgt spid="4"/>
                                        </p:tgtEl>
                                        <p:attrNameLst>
                                          <p:attrName>fillcolor</p:attrName>
                                        </p:attrNameLst>
                                      </p:cBhvr>
                                      <p:by>
                                        <p:hsl h="0" s="-70588" l="0"/>
                                      </p:by>
                                    </p:animClr>
                                    <p:animClr clrSpc="hsl" dir="cw">
                                      <p:cBhvr>
                                        <p:cTn id="17" dur="500" fill="hold"/>
                                        <p:tgtEl>
                                          <p:spTgt spid="4"/>
                                        </p:tgtEl>
                                        <p:attrNameLst>
                                          <p:attrName>stroke.color</p:attrName>
                                        </p:attrNameLst>
                                      </p:cBhvr>
                                      <p:by>
                                        <p:hsl h="0" s="-70588" l="0"/>
                                      </p:by>
                                    </p:animClr>
                                    <p:set>
                                      <p:cBhvr>
                                        <p:cTn id="18" dur="500" fill="hold"/>
                                        <p:tgtEl>
                                          <p:spTgt spid="4"/>
                                        </p:tgtEl>
                                        <p:attrNameLst>
                                          <p:attrName>fill.type</p:attrName>
                                        </p:attrNameLst>
                                      </p:cBhvr>
                                      <p:to>
                                        <p:strVal val="solid"/>
                                      </p:to>
                                    </p:set>
                                  </p:childTnLst>
                                </p:cTn>
                              </p:par>
                              <p:par>
                                <p:cTn id="19" presetID="22" presetClass="entr" presetSubtype="4"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down)">
                                      <p:cBhvr>
                                        <p:cTn id="21" dur="500"/>
                                        <p:tgtEl>
                                          <p:spTgt spid="6"/>
                                        </p:tgtEl>
                                      </p:cBhvr>
                                    </p:animEffect>
                                  </p:childTnLst>
                                </p:cTn>
                              </p:par>
                            </p:childTnLst>
                          </p:cTn>
                        </p:par>
                        <p:par>
                          <p:cTn id="22" fill="hold" nodeType="afterGroup">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left)">
                                      <p:cBhvr>
                                        <p:cTn id="25" dur="500"/>
                                        <p:tgtEl>
                                          <p:spTgt spid="13"/>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5" presetClass="emph" presetSubtype="0" fill="hold" grpId="1" nodeType="clickEffect">
                                  <p:stCondLst>
                                    <p:cond delay="0"/>
                                  </p:stCondLst>
                                  <p:childTnLst>
                                    <p:animClr clrSpc="hsl" dir="cw">
                                      <p:cBhvr override="childStyle">
                                        <p:cTn id="29" dur="500" fill="hold"/>
                                        <p:tgtEl>
                                          <p:spTgt spid="13"/>
                                        </p:tgtEl>
                                        <p:attrNameLst>
                                          <p:attrName>style.color</p:attrName>
                                        </p:attrNameLst>
                                      </p:cBhvr>
                                      <p:by>
                                        <p:hsl h="0" s="-70588" l="0"/>
                                      </p:by>
                                    </p:animClr>
                                    <p:animClr clrSpc="hsl" dir="cw">
                                      <p:cBhvr>
                                        <p:cTn id="30" dur="500" fill="hold"/>
                                        <p:tgtEl>
                                          <p:spTgt spid="13"/>
                                        </p:tgtEl>
                                        <p:attrNameLst>
                                          <p:attrName>fillcolor</p:attrName>
                                        </p:attrNameLst>
                                      </p:cBhvr>
                                      <p:by>
                                        <p:hsl h="0" s="-70588" l="0"/>
                                      </p:by>
                                    </p:animClr>
                                    <p:animClr clrSpc="hsl" dir="cw">
                                      <p:cBhvr>
                                        <p:cTn id="31" dur="500" fill="hold"/>
                                        <p:tgtEl>
                                          <p:spTgt spid="13"/>
                                        </p:tgtEl>
                                        <p:attrNameLst>
                                          <p:attrName>stroke.color</p:attrName>
                                        </p:attrNameLst>
                                      </p:cBhvr>
                                      <p:by>
                                        <p:hsl h="0" s="-70588" l="0"/>
                                      </p:by>
                                    </p:animClr>
                                    <p:set>
                                      <p:cBhvr>
                                        <p:cTn id="32" dur="500" fill="hold"/>
                                        <p:tgtEl>
                                          <p:spTgt spid="13"/>
                                        </p:tgtEl>
                                        <p:attrNameLst>
                                          <p:attrName>fill.type</p:attrName>
                                        </p:attrNameLst>
                                      </p:cBhvr>
                                      <p:to>
                                        <p:strVal val="solid"/>
                                      </p:to>
                                    </p:set>
                                  </p:childTnLst>
                                </p:cTn>
                              </p:par>
                              <p:par>
                                <p:cTn id="33" presetID="22" presetClass="entr" presetSubtype="1"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up)">
                                      <p:cBhvr>
                                        <p:cTn id="35" dur="500"/>
                                        <p:tgtEl>
                                          <p:spTgt spid="9"/>
                                        </p:tgtEl>
                                      </p:cBhvr>
                                    </p:animEffect>
                                  </p:childTnLst>
                                </p:cTn>
                              </p:par>
                            </p:childTnLst>
                          </p:cTn>
                        </p:par>
                        <p:par>
                          <p:cTn id="36" fill="hold" nodeType="afterGroup">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left)">
                                      <p:cBhvr>
                                        <p:cTn id="39" dur="500"/>
                                        <p:tgtEl>
                                          <p:spTgt spid="11"/>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5" presetClass="emph" presetSubtype="0" fill="hold" grpId="1" nodeType="clickEffect">
                                  <p:stCondLst>
                                    <p:cond delay="0"/>
                                  </p:stCondLst>
                                  <p:childTnLst>
                                    <p:animClr clrSpc="hsl" dir="cw">
                                      <p:cBhvr override="childStyle">
                                        <p:cTn id="43" dur="500" fill="hold"/>
                                        <p:tgtEl>
                                          <p:spTgt spid="11"/>
                                        </p:tgtEl>
                                        <p:attrNameLst>
                                          <p:attrName>style.color</p:attrName>
                                        </p:attrNameLst>
                                      </p:cBhvr>
                                      <p:by>
                                        <p:hsl h="0" s="-70588" l="0"/>
                                      </p:by>
                                    </p:animClr>
                                    <p:animClr clrSpc="hsl" dir="cw">
                                      <p:cBhvr>
                                        <p:cTn id="44" dur="500" fill="hold"/>
                                        <p:tgtEl>
                                          <p:spTgt spid="11"/>
                                        </p:tgtEl>
                                        <p:attrNameLst>
                                          <p:attrName>fillcolor</p:attrName>
                                        </p:attrNameLst>
                                      </p:cBhvr>
                                      <p:by>
                                        <p:hsl h="0" s="-70588" l="0"/>
                                      </p:by>
                                    </p:animClr>
                                    <p:animClr clrSpc="hsl" dir="cw">
                                      <p:cBhvr>
                                        <p:cTn id="45" dur="500" fill="hold"/>
                                        <p:tgtEl>
                                          <p:spTgt spid="11"/>
                                        </p:tgtEl>
                                        <p:attrNameLst>
                                          <p:attrName>stroke.color</p:attrName>
                                        </p:attrNameLst>
                                      </p:cBhvr>
                                      <p:by>
                                        <p:hsl h="0" s="-70588" l="0"/>
                                      </p:by>
                                    </p:animClr>
                                    <p:set>
                                      <p:cBhvr>
                                        <p:cTn id="46" dur="500" fill="hold"/>
                                        <p:tgtEl>
                                          <p:spTgt spid="11"/>
                                        </p:tgtEl>
                                        <p:attrNameLst>
                                          <p:attrName>fill.type</p:attrName>
                                        </p:attrNameLst>
                                      </p:cBhvr>
                                      <p:to>
                                        <p:strVal val="solid"/>
                                      </p:to>
                                    </p:set>
                                  </p:childTnLst>
                                </p:cTn>
                              </p:par>
                              <p:par>
                                <p:cTn id="47" presetID="22" presetClass="entr" presetSubtype="1" fill="hold" grpId="0" nodeType="with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wipe(up)">
                                      <p:cBhvr>
                                        <p:cTn id="49" dur="500"/>
                                        <p:tgtEl>
                                          <p:spTgt spid="8"/>
                                        </p:tgtEl>
                                      </p:cBhvr>
                                    </p:animEffect>
                                  </p:childTnLst>
                                </p:cTn>
                              </p:par>
                            </p:childTnLst>
                          </p:cTn>
                        </p:par>
                        <p:par>
                          <p:cTn id="50" fill="hold" nodeType="afterGroup">
                            <p:stCondLst>
                              <p:cond delay="500"/>
                            </p:stCondLst>
                            <p:childTnLst>
                              <p:par>
                                <p:cTn id="51" presetID="22" presetClass="entr" presetSubtype="2" fill="hold" grpId="0" nodeType="after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wipe(right)">
                                      <p:cBhvr>
                                        <p:cTn id="5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4" grpId="0" animBg="1"/>
      <p:bldP spid="4" grpId="1" animBg="1"/>
      <p:bldP spid="6" grpId="0" animBg="1"/>
      <p:bldP spid="7" grpId="0" animBg="1"/>
      <p:bldP spid="8" grpId="0" animBg="1"/>
      <p:bldP spid="9" grpId="0" animBg="1"/>
      <p:bldP spid="11" grpId="0" animBg="1"/>
      <p:bldP spid="11" grpId="1" animBg="1"/>
      <p:bldP spid="13" grpId="0" animBg="1"/>
      <p:bldP spid="13" grpId="1" animBg="1"/>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 name="Line 5"/>
          <p:cNvSpPr>
            <a:spLocks noChangeShapeType="1"/>
          </p:cNvSpPr>
          <p:nvPr/>
        </p:nvSpPr>
        <p:spPr bwMode="auto">
          <a:xfrm flipV="1">
            <a:off x="3670300" y="3869529"/>
            <a:ext cx="1206498" cy="1"/>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6" name="Line 9"/>
          <p:cNvSpPr>
            <a:spLocks noChangeShapeType="1"/>
          </p:cNvSpPr>
          <p:nvPr/>
        </p:nvSpPr>
        <p:spPr bwMode="auto">
          <a:xfrm flipV="1">
            <a:off x="3429000" y="1947862"/>
            <a:ext cx="1447800" cy="64293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18" name="Line 13"/>
          <p:cNvSpPr>
            <a:spLocks noChangeShapeType="1"/>
          </p:cNvSpPr>
          <p:nvPr/>
        </p:nvSpPr>
        <p:spPr bwMode="auto">
          <a:xfrm flipV="1">
            <a:off x="3670300" y="3116943"/>
            <a:ext cx="1219200" cy="2146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24" name="Line 25"/>
          <p:cNvSpPr>
            <a:spLocks noChangeShapeType="1"/>
          </p:cNvSpPr>
          <p:nvPr/>
        </p:nvSpPr>
        <p:spPr bwMode="auto">
          <a:xfrm>
            <a:off x="3452610" y="4238156"/>
            <a:ext cx="1424189" cy="66483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38914" name="Title 40"/>
          <p:cNvSpPr>
            <a:spLocks noGrp="1"/>
          </p:cNvSpPr>
          <p:nvPr>
            <p:ph type="title"/>
          </p:nvPr>
        </p:nvSpPr>
        <p:spPr>
          <a:xfrm>
            <a:off x="457200" y="76200"/>
            <a:ext cx="8229600" cy="1398587"/>
          </a:xfrm>
        </p:spPr>
        <p:txBody>
          <a:bodyPr/>
          <a:lstStyle/>
          <a:p>
            <a:r>
              <a:rPr lang="en-US" dirty="0"/>
              <a:t>What Is a Wholesaler?</a:t>
            </a:r>
          </a:p>
        </p:txBody>
      </p:sp>
      <p:sp>
        <p:nvSpPr>
          <p:cNvPr id="12" name="AutoShape 4"/>
          <p:cNvSpPr>
            <a:spLocks noChangeArrowheads="1"/>
          </p:cNvSpPr>
          <p:nvPr/>
        </p:nvSpPr>
        <p:spPr bwMode="auto">
          <a:xfrm>
            <a:off x="4876800" y="3505200"/>
            <a:ext cx="3962400" cy="728663"/>
          </a:xfrm>
          <a:prstGeom prst="roundRect">
            <a:avLst>
              <a:gd name="adj" fmla="val 3750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en-US" altLang="en-US" sz="2200" b="1" dirty="0"/>
              <a:t>Progressive Wholesalers Adapt</a:t>
            </a:r>
          </a:p>
        </p:txBody>
      </p:sp>
      <p:sp>
        <p:nvSpPr>
          <p:cNvPr id="15" name="AutoShape 8"/>
          <p:cNvSpPr>
            <a:spLocks noChangeArrowheads="1"/>
          </p:cNvSpPr>
          <p:nvPr/>
        </p:nvSpPr>
        <p:spPr bwMode="auto">
          <a:xfrm>
            <a:off x="4876800" y="1676400"/>
            <a:ext cx="3962400" cy="728663"/>
          </a:xfrm>
          <a:prstGeom prst="roundRect">
            <a:avLst>
              <a:gd name="adj" fmla="val 3750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en-US" altLang="en-US" sz="2200" b="1" dirty="0"/>
              <a:t>Changing with the Times</a:t>
            </a:r>
          </a:p>
        </p:txBody>
      </p:sp>
      <p:sp>
        <p:nvSpPr>
          <p:cNvPr id="17" name="AutoShape 12"/>
          <p:cNvSpPr>
            <a:spLocks noChangeArrowheads="1"/>
          </p:cNvSpPr>
          <p:nvPr/>
        </p:nvSpPr>
        <p:spPr bwMode="auto">
          <a:xfrm>
            <a:off x="4876800" y="2590800"/>
            <a:ext cx="3962400" cy="728663"/>
          </a:xfrm>
          <a:prstGeom prst="roundRect">
            <a:avLst>
              <a:gd name="adj" fmla="val 3750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en-US" altLang="en-US" sz="2200" b="1" dirty="0"/>
              <a:t>In Decline</a:t>
            </a:r>
          </a:p>
        </p:txBody>
      </p:sp>
      <p:sp>
        <p:nvSpPr>
          <p:cNvPr id="23" name="AutoShape 24"/>
          <p:cNvSpPr>
            <a:spLocks noChangeArrowheads="1"/>
          </p:cNvSpPr>
          <p:nvPr/>
        </p:nvSpPr>
        <p:spPr bwMode="auto">
          <a:xfrm>
            <a:off x="4876800" y="4538663"/>
            <a:ext cx="3962400" cy="728663"/>
          </a:xfrm>
          <a:prstGeom prst="roundRect">
            <a:avLst>
              <a:gd name="adj" fmla="val 3750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en-US" altLang="en-US" sz="2200" b="1" dirty="0"/>
              <a:t>Need to Add Value</a:t>
            </a:r>
          </a:p>
        </p:txBody>
      </p:sp>
      <p:sp>
        <p:nvSpPr>
          <p:cNvPr id="2" name="TextBox 1"/>
          <p:cNvSpPr txBox="1"/>
          <p:nvPr/>
        </p:nvSpPr>
        <p:spPr>
          <a:xfrm rot="16200000">
            <a:off x="-1657696" y="3097194"/>
            <a:ext cx="3962400" cy="246221"/>
          </a:xfrm>
          <a:prstGeom prst="rect">
            <a:avLst/>
          </a:prstGeom>
          <a:noFill/>
        </p:spPr>
        <p:txBody>
          <a:bodyPr wrap="square" rtlCol="0">
            <a:spAutoFit/>
          </a:bodyPr>
          <a:lstStyle/>
          <a:p>
            <a:r>
              <a:rPr lang="de-DE" sz="1000"/>
              <a:t>©</a:t>
            </a:r>
            <a:r>
              <a:rPr lang="en-US" sz="1000"/>
              <a:t> </a:t>
            </a:r>
            <a:r>
              <a:rPr lang="en-US" sz="1000" dirty="0"/>
              <a:t>Andersen Ross/Getty Images</a:t>
            </a: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7200" y="1625030"/>
            <a:ext cx="3871101" cy="2952465"/>
          </a:xfrm>
          <a:prstGeom prst="ellipse">
            <a:avLst/>
          </a:prstGeom>
        </p:spPr>
      </p:pic>
    </p:spTree>
    <p:custDataLst>
      <p:tags r:id="rId1"/>
    </p:custDataLst>
    <p:extLst>
      <p:ext uri="{BB962C8B-B14F-4D97-AF65-F5344CB8AC3E}">
        <p14:creationId xmlns:p14="http://schemas.microsoft.com/office/powerpoint/2010/main" val="198881049"/>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left)">
                                      <p:cBhvr>
                                        <p:cTn id="11" dur="500"/>
                                        <p:tgtEl>
                                          <p:spTgt spid="15"/>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15"/>
                                        </p:tgtEl>
                                        <p:attrNameLst>
                                          <p:attrName>style.color</p:attrName>
                                        </p:attrNameLst>
                                      </p:cBhvr>
                                      <p:by>
                                        <p:hsl h="0" s="-70588" l="0"/>
                                      </p:by>
                                    </p:animClr>
                                    <p:animClr clrSpc="hsl" dir="cw">
                                      <p:cBhvr>
                                        <p:cTn id="16" dur="500" fill="hold"/>
                                        <p:tgtEl>
                                          <p:spTgt spid="15"/>
                                        </p:tgtEl>
                                        <p:attrNameLst>
                                          <p:attrName>fillcolor</p:attrName>
                                        </p:attrNameLst>
                                      </p:cBhvr>
                                      <p:by>
                                        <p:hsl h="0" s="-70588" l="0"/>
                                      </p:by>
                                    </p:animClr>
                                    <p:animClr clrSpc="hsl" dir="cw">
                                      <p:cBhvr>
                                        <p:cTn id="17" dur="500" fill="hold"/>
                                        <p:tgtEl>
                                          <p:spTgt spid="15"/>
                                        </p:tgtEl>
                                        <p:attrNameLst>
                                          <p:attrName>stroke.color</p:attrName>
                                        </p:attrNameLst>
                                      </p:cBhvr>
                                      <p:by>
                                        <p:hsl h="0" s="-70588" l="0"/>
                                      </p:by>
                                    </p:animClr>
                                    <p:set>
                                      <p:cBhvr>
                                        <p:cTn id="18" dur="500" fill="hold"/>
                                        <p:tgtEl>
                                          <p:spTgt spid="15"/>
                                        </p:tgtEl>
                                        <p:attrNameLst>
                                          <p:attrName>fill.type</p:attrName>
                                        </p:attrNameLst>
                                      </p:cBhvr>
                                      <p:to>
                                        <p:strVal val="solid"/>
                                      </p:to>
                                    </p:set>
                                  </p:childTnLst>
                                </p:cTn>
                              </p:par>
                              <p:par>
                                <p:cTn id="19" presetID="22" presetClass="entr" presetSubtype="8"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wipe(left)">
                                      <p:cBhvr>
                                        <p:cTn id="21" dur="500"/>
                                        <p:tgtEl>
                                          <p:spTgt spid="18"/>
                                        </p:tgtEl>
                                      </p:cBhvr>
                                    </p:animEffect>
                                  </p:childTnLst>
                                </p:cTn>
                              </p:par>
                            </p:childTnLst>
                          </p:cTn>
                        </p:par>
                        <p:par>
                          <p:cTn id="22" fill="hold" nodeType="afterGroup">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left)">
                                      <p:cBhvr>
                                        <p:cTn id="25" dur="500"/>
                                        <p:tgtEl>
                                          <p:spTgt spid="17"/>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5" presetClass="emph" presetSubtype="0" fill="hold" grpId="1" nodeType="clickEffect">
                                  <p:stCondLst>
                                    <p:cond delay="0"/>
                                  </p:stCondLst>
                                  <p:childTnLst>
                                    <p:animClr clrSpc="hsl" dir="cw">
                                      <p:cBhvr override="childStyle">
                                        <p:cTn id="29" dur="500" fill="hold"/>
                                        <p:tgtEl>
                                          <p:spTgt spid="17"/>
                                        </p:tgtEl>
                                        <p:attrNameLst>
                                          <p:attrName>style.color</p:attrName>
                                        </p:attrNameLst>
                                      </p:cBhvr>
                                      <p:by>
                                        <p:hsl h="0" s="-70588" l="0"/>
                                      </p:by>
                                    </p:animClr>
                                    <p:animClr clrSpc="hsl" dir="cw">
                                      <p:cBhvr>
                                        <p:cTn id="30" dur="500" fill="hold"/>
                                        <p:tgtEl>
                                          <p:spTgt spid="17"/>
                                        </p:tgtEl>
                                        <p:attrNameLst>
                                          <p:attrName>fillcolor</p:attrName>
                                        </p:attrNameLst>
                                      </p:cBhvr>
                                      <p:by>
                                        <p:hsl h="0" s="-70588" l="0"/>
                                      </p:by>
                                    </p:animClr>
                                    <p:animClr clrSpc="hsl" dir="cw">
                                      <p:cBhvr>
                                        <p:cTn id="31" dur="500" fill="hold"/>
                                        <p:tgtEl>
                                          <p:spTgt spid="17"/>
                                        </p:tgtEl>
                                        <p:attrNameLst>
                                          <p:attrName>stroke.color</p:attrName>
                                        </p:attrNameLst>
                                      </p:cBhvr>
                                      <p:by>
                                        <p:hsl h="0" s="-70588" l="0"/>
                                      </p:by>
                                    </p:animClr>
                                    <p:set>
                                      <p:cBhvr>
                                        <p:cTn id="32" dur="500" fill="hold"/>
                                        <p:tgtEl>
                                          <p:spTgt spid="17"/>
                                        </p:tgtEl>
                                        <p:attrNameLst>
                                          <p:attrName>fill.type</p:attrName>
                                        </p:attrNameLst>
                                      </p:cBhvr>
                                      <p:to>
                                        <p:strVal val="solid"/>
                                      </p:to>
                                    </p:set>
                                  </p:childTnLst>
                                </p:cTn>
                              </p:par>
                              <p:par>
                                <p:cTn id="33" presetID="22" presetClass="entr" presetSubtype="8"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wipe(left)">
                                      <p:cBhvr>
                                        <p:cTn id="35" dur="500"/>
                                        <p:tgtEl>
                                          <p:spTgt spid="14"/>
                                        </p:tgtEl>
                                      </p:cBhvr>
                                    </p:animEffect>
                                  </p:childTnLst>
                                </p:cTn>
                              </p:par>
                            </p:childTnLst>
                          </p:cTn>
                        </p:par>
                        <p:par>
                          <p:cTn id="36" fill="hold" nodeType="afterGroup">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left)">
                                      <p:cBhvr>
                                        <p:cTn id="39" dur="500"/>
                                        <p:tgtEl>
                                          <p:spTgt spid="12"/>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5" presetClass="emph" presetSubtype="0" fill="hold" grpId="1" nodeType="clickEffect">
                                  <p:stCondLst>
                                    <p:cond delay="0"/>
                                  </p:stCondLst>
                                  <p:childTnLst>
                                    <p:animClr clrSpc="hsl" dir="cw">
                                      <p:cBhvr override="childStyle">
                                        <p:cTn id="43" dur="500" fill="hold"/>
                                        <p:tgtEl>
                                          <p:spTgt spid="12"/>
                                        </p:tgtEl>
                                        <p:attrNameLst>
                                          <p:attrName>style.color</p:attrName>
                                        </p:attrNameLst>
                                      </p:cBhvr>
                                      <p:by>
                                        <p:hsl h="0" s="-70588" l="0"/>
                                      </p:by>
                                    </p:animClr>
                                    <p:animClr clrSpc="hsl" dir="cw">
                                      <p:cBhvr>
                                        <p:cTn id="44" dur="500" fill="hold"/>
                                        <p:tgtEl>
                                          <p:spTgt spid="12"/>
                                        </p:tgtEl>
                                        <p:attrNameLst>
                                          <p:attrName>fillcolor</p:attrName>
                                        </p:attrNameLst>
                                      </p:cBhvr>
                                      <p:by>
                                        <p:hsl h="0" s="-70588" l="0"/>
                                      </p:by>
                                    </p:animClr>
                                    <p:animClr clrSpc="hsl" dir="cw">
                                      <p:cBhvr>
                                        <p:cTn id="45" dur="500" fill="hold"/>
                                        <p:tgtEl>
                                          <p:spTgt spid="12"/>
                                        </p:tgtEl>
                                        <p:attrNameLst>
                                          <p:attrName>stroke.color</p:attrName>
                                        </p:attrNameLst>
                                      </p:cBhvr>
                                      <p:by>
                                        <p:hsl h="0" s="-70588" l="0"/>
                                      </p:by>
                                    </p:animClr>
                                    <p:set>
                                      <p:cBhvr>
                                        <p:cTn id="46" dur="500" fill="hold"/>
                                        <p:tgtEl>
                                          <p:spTgt spid="12"/>
                                        </p:tgtEl>
                                        <p:attrNameLst>
                                          <p:attrName>fill.type</p:attrName>
                                        </p:attrNameLst>
                                      </p:cBhvr>
                                      <p:to>
                                        <p:strVal val="solid"/>
                                      </p:to>
                                    </p:set>
                                  </p:childTnLst>
                                </p:cTn>
                              </p:par>
                              <p:par>
                                <p:cTn id="47" presetID="22" presetClass="entr" presetSubtype="1"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wipe(up)">
                                      <p:cBhvr>
                                        <p:cTn id="49" dur="500"/>
                                        <p:tgtEl>
                                          <p:spTgt spid="24"/>
                                        </p:tgtEl>
                                      </p:cBhvr>
                                    </p:animEffect>
                                  </p:childTnLst>
                                </p:cTn>
                              </p:par>
                            </p:childTnLst>
                          </p:cTn>
                        </p:par>
                        <p:par>
                          <p:cTn id="50" fill="hold" nodeType="afterGroup">
                            <p:stCondLst>
                              <p:cond delay="500"/>
                            </p:stCondLst>
                            <p:childTnLst>
                              <p:par>
                                <p:cTn id="51" presetID="22" presetClass="entr" presetSubtype="8" fill="hold" grpId="0" nodeType="after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wipe(left)">
                                      <p:cBhvr>
                                        <p:cTn id="5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6" grpId="0" animBg="1"/>
      <p:bldP spid="18" grpId="0" animBg="1"/>
      <p:bldP spid="24" grpId="0" animBg="1"/>
      <p:bldP spid="12" grpId="0" animBg="1"/>
      <p:bldP spid="12" grpId="1" animBg="1"/>
      <p:bldP spid="15" grpId="0" animBg="1"/>
      <p:bldP spid="15" grpId="1" animBg="1"/>
      <p:bldP spid="17" grpId="0" animBg="1"/>
      <p:bldP spid="17" grpId="1" animBg="1"/>
      <p:bldP spid="23"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8" name="Title 40"/>
          <p:cNvSpPr>
            <a:spLocks noGrp="1"/>
          </p:cNvSpPr>
          <p:nvPr>
            <p:ph type="title"/>
          </p:nvPr>
        </p:nvSpPr>
        <p:spPr/>
        <p:txBody>
          <a:bodyPr>
            <a:normAutofit fontScale="90000"/>
          </a:bodyPr>
          <a:lstStyle/>
          <a:p>
            <a:r>
              <a:rPr lang="en-US" altLang="en-US" dirty="0"/>
              <a:t>Wholesalers Add Value in Different Ways (Exhibit 12-7)</a:t>
            </a:r>
            <a:endParaRPr lang="en-US" dirty="0"/>
          </a:p>
        </p:txBody>
      </p:sp>
      <p:grpSp>
        <p:nvGrpSpPr>
          <p:cNvPr id="39941" name="Group 39940"/>
          <p:cNvGrpSpPr/>
          <p:nvPr/>
        </p:nvGrpSpPr>
        <p:grpSpPr>
          <a:xfrm>
            <a:off x="371474" y="3222625"/>
            <a:ext cx="5489614" cy="895638"/>
            <a:chOff x="752474" y="3527425"/>
            <a:chExt cx="5489614" cy="895638"/>
          </a:xfrm>
        </p:grpSpPr>
        <p:sp>
          <p:nvSpPr>
            <p:cNvPr id="9" name="Rectangle 9"/>
            <p:cNvSpPr>
              <a:spLocks noChangeArrowheads="1"/>
            </p:cNvSpPr>
            <p:nvPr/>
          </p:nvSpPr>
          <p:spPr bwMode="auto">
            <a:xfrm>
              <a:off x="2351087" y="4111625"/>
              <a:ext cx="1273175" cy="288925"/>
            </a:xfrm>
            <a:prstGeom prst="rect">
              <a:avLst/>
            </a:prstGeom>
            <a:ln/>
            <a:extLst/>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prstTxWarp prst="textNoShape">
                <a:avLst/>
              </a:prstTxWarp>
            </a:bodyPr>
            <a:lstStyle/>
            <a:p>
              <a:endParaRPr lang="en-US" dirty="0"/>
            </a:p>
          </p:txBody>
        </p:sp>
        <p:sp>
          <p:nvSpPr>
            <p:cNvPr id="10" name="Rectangle 10"/>
            <p:cNvSpPr>
              <a:spLocks noChangeArrowheads="1"/>
            </p:cNvSpPr>
            <p:nvPr/>
          </p:nvSpPr>
          <p:spPr bwMode="auto">
            <a:xfrm>
              <a:off x="2351087" y="3819525"/>
              <a:ext cx="463550" cy="292100"/>
            </a:xfrm>
            <a:prstGeom prst="rect">
              <a:avLst/>
            </a:prstGeom>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en-US" dirty="0"/>
            </a:p>
          </p:txBody>
        </p:sp>
        <p:sp>
          <p:nvSpPr>
            <p:cNvPr id="11" name="Rectangle 11"/>
            <p:cNvSpPr>
              <a:spLocks noChangeArrowheads="1"/>
            </p:cNvSpPr>
            <p:nvPr/>
          </p:nvSpPr>
          <p:spPr bwMode="auto">
            <a:xfrm>
              <a:off x="2351087" y="3527425"/>
              <a:ext cx="3098800" cy="292100"/>
            </a:xfrm>
            <a:prstGeom prst="rect">
              <a:avLst/>
            </a:prstGeom>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anchor="t" anchorCtr="0" compatLnSpc="1">
              <a:prstTxWarp prst="textNoShape">
                <a:avLst/>
              </a:prstTxWarp>
            </a:bodyPr>
            <a:lstStyle/>
            <a:p>
              <a:endParaRPr lang="en-US" dirty="0"/>
            </a:p>
          </p:txBody>
        </p:sp>
        <p:sp>
          <p:nvSpPr>
            <p:cNvPr id="39956" name="Rectangle 50"/>
            <p:cNvSpPr>
              <a:spLocks noChangeArrowheads="1"/>
            </p:cNvSpPr>
            <p:nvPr/>
          </p:nvSpPr>
          <p:spPr bwMode="auto">
            <a:xfrm>
              <a:off x="3756025" y="4130675"/>
              <a:ext cx="660437"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dirty="0">
                  <a:ln>
                    <a:noFill/>
                  </a:ln>
                  <a:effectLst/>
                  <a:latin typeface="Century Gothic" pitchFamily="34" charset="0"/>
                  <a:cs typeface="Arial" pitchFamily="34" charset="0"/>
                </a:rPr>
                <a:t>26.3%</a:t>
              </a:r>
              <a:endParaRPr kumimoji="0" lang="en-US" sz="1800" b="0" i="0" u="none" strike="noStrike" cap="none" normalizeH="0" baseline="0" dirty="0">
                <a:ln>
                  <a:noFill/>
                </a:ln>
                <a:effectLst/>
                <a:latin typeface="Arial" pitchFamily="34" charset="0"/>
                <a:cs typeface="Arial" pitchFamily="34" charset="0"/>
              </a:endParaRPr>
            </a:p>
          </p:txBody>
        </p:sp>
        <p:sp>
          <p:nvSpPr>
            <p:cNvPr id="39957" name="Rectangle 51"/>
            <p:cNvSpPr>
              <a:spLocks noChangeArrowheads="1"/>
            </p:cNvSpPr>
            <p:nvPr/>
          </p:nvSpPr>
          <p:spPr bwMode="auto">
            <a:xfrm>
              <a:off x="2952750" y="3838575"/>
              <a:ext cx="525785"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dirty="0">
                  <a:ln>
                    <a:noFill/>
                  </a:ln>
                  <a:effectLst/>
                  <a:latin typeface="Century Gothic" pitchFamily="34" charset="0"/>
                  <a:cs typeface="Arial" pitchFamily="34" charset="0"/>
                </a:rPr>
                <a:t>9.6%</a:t>
              </a:r>
              <a:endParaRPr kumimoji="0" lang="en-US" sz="1800" b="0" i="0" u="none" strike="noStrike" cap="none" normalizeH="0" baseline="0" dirty="0">
                <a:ln>
                  <a:noFill/>
                </a:ln>
                <a:effectLst/>
                <a:latin typeface="Arial" pitchFamily="34" charset="0"/>
                <a:cs typeface="Arial" pitchFamily="34" charset="0"/>
              </a:endParaRPr>
            </a:p>
          </p:txBody>
        </p:sp>
        <p:sp>
          <p:nvSpPr>
            <p:cNvPr id="39958" name="Rectangle 52"/>
            <p:cNvSpPr>
              <a:spLocks noChangeArrowheads="1"/>
            </p:cNvSpPr>
            <p:nvPr/>
          </p:nvSpPr>
          <p:spPr bwMode="auto">
            <a:xfrm>
              <a:off x="5581651" y="3546475"/>
              <a:ext cx="660437"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dirty="0">
                  <a:ln>
                    <a:noFill/>
                  </a:ln>
                  <a:effectLst/>
                  <a:latin typeface="Century Gothic" pitchFamily="34" charset="0"/>
                  <a:cs typeface="Arial" pitchFamily="34" charset="0"/>
                </a:rPr>
                <a:t>64.1%</a:t>
              </a:r>
              <a:endParaRPr kumimoji="0" lang="en-US" sz="1800" b="0" i="0" u="none" strike="noStrike" cap="none" normalizeH="0" baseline="0" dirty="0">
                <a:ln>
                  <a:noFill/>
                </a:ln>
                <a:effectLst/>
                <a:latin typeface="Arial" pitchFamily="34" charset="0"/>
                <a:cs typeface="Arial" pitchFamily="34" charset="0"/>
              </a:endParaRPr>
            </a:p>
          </p:txBody>
        </p:sp>
        <p:sp>
          <p:nvSpPr>
            <p:cNvPr id="39964" name="Rectangle 58"/>
            <p:cNvSpPr>
              <a:spLocks noChangeArrowheads="1"/>
            </p:cNvSpPr>
            <p:nvPr/>
          </p:nvSpPr>
          <p:spPr bwMode="auto">
            <a:xfrm>
              <a:off x="752474" y="3581400"/>
              <a:ext cx="302968"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dirty="0">
                  <a:ln>
                    <a:noFill/>
                  </a:ln>
                  <a:effectLst/>
                  <a:latin typeface="Century Gothic" pitchFamily="34" charset="0"/>
                  <a:cs typeface="Arial" pitchFamily="34" charset="0"/>
                </a:rPr>
                <a:t>Pe</a:t>
              </a:r>
              <a:endParaRPr kumimoji="0" lang="en-US" sz="1800" b="0" i="0" u="none" strike="noStrike" cap="none" normalizeH="0" baseline="0" dirty="0">
                <a:ln>
                  <a:noFill/>
                </a:ln>
                <a:effectLst/>
                <a:latin typeface="Arial" pitchFamily="34" charset="0"/>
                <a:cs typeface="Arial" pitchFamily="34" charset="0"/>
              </a:endParaRPr>
            </a:p>
          </p:txBody>
        </p:sp>
        <p:sp>
          <p:nvSpPr>
            <p:cNvPr id="39965" name="Rectangle 59"/>
            <p:cNvSpPr>
              <a:spLocks noChangeArrowheads="1"/>
            </p:cNvSpPr>
            <p:nvPr/>
          </p:nvSpPr>
          <p:spPr bwMode="auto">
            <a:xfrm>
              <a:off x="1054099" y="3581400"/>
              <a:ext cx="73738"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dirty="0">
                  <a:ln>
                    <a:noFill/>
                  </a:ln>
                  <a:effectLst/>
                  <a:latin typeface="Century Gothic" pitchFamily="34" charset="0"/>
                  <a:cs typeface="Arial" pitchFamily="34" charset="0"/>
                </a:rPr>
                <a:t>r</a:t>
              </a:r>
              <a:endParaRPr kumimoji="0" lang="en-US" sz="1800" b="0" i="0" u="none" strike="noStrike" cap="none" normalizeH="0" baseline="0" dirty="0">
                <a:ln>
                  <a:noFill/>
                </a:ln>
                <a:effectLst/>
                <a:latin typeface="Arial" pitchFamily="34" charset="0"/>
                <a:cs typeface="Arial" pitchFamily="34" charset="0"/>
              </a:endParaRPr>
            </a:p>
          </p:txBody>
        </p:sp>
        <p:sp>
          <p:nvSpPr>
            <p:cNvPr id="39966" name="Rectangle 60"/>
            <p:cNvSpPr>
              <a:spLocks noChangeArrowheads="1"/>
            </p:cNvSpPr>
            <p:nvPr/>
          </p:nvSpPr>
          <p:spPr bwMode="auto">
            <a:xfrm>
              <a:off x="1123949" y="3581400"/>
              <a:ext cx="1183016"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dirty="0">
                  <a:ln>
                    <a:noFill/>
                  </a:ln>
                  <a:effectLst/>
                  <a:latin typeface="Century Gothic" pitchFamily="34" charset="0"/>
                  <a:cs typeface="Arial" pitchFamily="34" charset="0"/>
                </a:rPr>
                <a:t>cent of all</a:t>
              </a:r>
              <a:endParaRPr kumimoji="0" lang="en-US" sz="1800" b="0" i="0" u="none" strike="noStrike" cap="none" normalizeH="0" baseline="0" dirty="0">
                <a:ln>
                  <a:noFill/>
                </a:ln>
                <a:effectLst/>
                <a:latin typeface="Arial" pitchFamily="34" charset="0"/>
                <a:cs typeface="Arial" pitchFamily="34" charset="0"/>
              </a:endParaRPr>
            </a:p>
          </p:txBody>
        </p:sp>
        <p:sp>
          <p:nvSpPr>
            <p:cNvPr id="39967" name="Rectangle 61"/>
            <p:cNvSpPr>
              <a:spLocks noChangeArrowheads="1"/>
            </p:cNvSpPr>
            <p:nvPr/>
          </p:nvSpPr>
          <p:spPr bwMode="auto">
            <a:xfrm>
              <a:off x="1120774" y="3838575"/>
              <a:ext cx="1186222"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dirty="0">
                  <a:ln>
                    <a:noFill/>
                  </a:ln>
                  <a:effectLst/>
                  <a:latin typeface="Century Gothic" pitchFamily="34" charset="0"/>
                  <a:cs typeface="Arial" pitchFamily="34" charset="0"/>
                </a:rPr>
                <a:t>wholesale</a:t>
              </a:r>
              <a:endParaRPr kumimoji="0" lang="en-US" sz="1800" b="0" i="0" u="none" strike="noStrike" cap="none" normalizeH="0" baseline="0" dirty="0">
                <a:ln>
                  <a:noFill/>
                </a:ln>
                <a:effectLst/>
                <a:latin typeface="Arial" pitchFamily="34" charset="0"/>
                <a:cs typeface="Arial" pitchFamily="34" charset="0"/>
              </a:endParaRPr>
            </a:p>
          </p:txBody>
        </p:sp>
        <p:sp>
          <p:nvSpPr>
            <p:cNvPr id="39968" name="Rectangle 62"/>
            <p:cNvSpPr>
              <a:spLocks noChangeArrowheads="1"/>
            </p:cNvSpPr>
            <p:nvPr/>
          </p:nvSpPr>
          <p:spPr bwMode="auto">
            <a:xfrm>
              <a:off x="1743074" y="4092575"/>
              <a:ext cx="562655"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dirty="0">
                  <a:ln>
                    <a:noFill/>
                  </a:ln>
                  <a:effectLst/>
                  <a:latin typeface="Century Gothic" pitchFamily="34" charset="0"/>
                  <a:cs typeface="Arial" pitchFamily="34" charset="0"/>
                </a:rPr>
                <a:t>sales</a:t>
              </a:r>
              <a:endParaRPr kumimoji="0" lang="en-US" sz="1800" b="0" i="0" u="none" strike="noStrike" cap="none" normalizeH="0" baseline="0" dirty="0">
                <a:ln>
                  <a:noFill/>
                </a:ln>
                <a:effectLst/>
                <a:latin typeface="Arial" pitchFamily="34" charset="0"/>
                <a:cs typeface="Arial" pitchFamily="34" charset="0"/>
              </a:endParaRPr>
            </a:p>
          </p:txBody>
        </p:sp>
      </p:grpSp>
      <p:grpSp>
        <p:nvGrpSpPr>
          <p:cNvPr id="39943" name="Group 39942"/>
          <p:cNvGrpSpPr/>
          <p:nvPr/>
        </p:nvGrpSpPr>
        <p:grpSpPr>
          <a:xfrm>
            <a:off x="53974" y="4616450"/>
            <a:ext cx="3346488" cy="892463"/>
            <a:chOff x="434974" y="4921250"/>
            <a:chExt cx="3346488" cy="892463"/>
          </a:xfrm>
        </p:grpSpPr>
        <p:sp>
          <p:nvSpPr>
            <p:cNvPr id="6" name="Rectangle 6"/>
            <p:cNvSpPr>
              <a:spLocks noChangeArrowheads="1"/>
            </p:cNvSpPr>
            <p:nvPr/>
          </p:nvSpPr>
          <p:spPr bwMode="auto">
            <a:xfrm>
              <a:off x="2351087" y="5502275"/>
              <a:ext cx="381000" cy="292100"/>
            </a:xfrm>
            <a:prstGeom prst="rect">
              <a:avLst/>
            </a:prstGeom>
            <a:ln/>
            <a:extLst/>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prstTxWarp prst="textNoShape">
                <a:avLst/>
              </a:prstTxWarp>
            </a:bodyPr>
            <a:lstStyle/>
            <a:p>
              <a:endParaRPr lang="en-US" dirty="0"/>
            </a:p>
          </p:txBody>
        </p:sp>
        <p:sp>
          <p:nvSpPr>
            <p:cNvPr id="7" name="Rectangle 7"/>
            <p:cNvSpPr>
              <a:spLocks noChangeArrowheads="1"/>
            </p:cNvSpPr>
            <p:nvPr/>
          </p:nvSpPr>
          <p:spPr bwMode="auto">
            <a:xfrm>
              <a:off x="2351087" y="5213350"/>
              <a:ext cx="177800" cy="288925"/>
            </a:xfrm>
            <a:prstGeom prst="rect">
              <a:avLst/>
            </a:prstGeom>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en-US" dirty="0"/>
            </a:p>
          </p:txBody>
        </p:sp>
        <p:sp>
          <p:nvSpPr>
            <p:cNvPr id="8" name="Rectangle 8"/>
            <p:cNvSpPr>
              <a:spLocks noChangeArrowheads="1"/>
            </p:cNvSpPr>
            <p:nvPr/>
          </p:nvSpPr>
          <p:spPr bwMode="auto">
            <a:xfrm>
              <a:off x="2351087" y="4921250"/>
              <a:ext cx="631825" cy="292100"/>
            </a:xfrm>
            <a:prstGeom prst="rect">
              <a:avLst/>
            </a:prstGeom>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anchor="t" anchorCtr="0" compatLnSpc="1">
              <a:prstTxWarp prst="textNoShape">
                <a:avLst/>
              </a:prstTxWarp>
            </a:bodyPr>
            <a:lstStyle/>
            <a:p>
              <a:endParaRPr lang="en-US" dirty="0"/>
            </a:p>
          </p:txBody>
        </p:sp>
        <p:sp>
          <p:nvSpPr>
            <p:cNvPr id="28" name="Rectangle 28"/>
            <p:cNvSpPr>
              <a:spLocks noChangeArrowheads="1"/>
            </p:cNvSpPr>
            <p:nvPr/>
          </p:nvSpPr>
          <p:spPr bwMode="auto">
            <a:xfrm>
              <a:off x="2863850" y="5521325"/>
              <a:ext cx="525785"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dirty="0">
                  <a:ln>
                    <a:noFill/>
                  </a:ln>
                  <a:effectLst/>
                  <a:latin typeface="Century Gothic" pitchFamily="34" charset="0"/>
                  <a:cs typeface="Arial" pitchFamily="34" charset="0"/>
                </a:rPr>
                <a:t>7.9%</a:t>
              </a:r>
              <a:endParaRPr kumimoji="0" lang="en-US" sz="1800" b="0" i="0" u="none" strike="noStrike" cap="none" normalizeH="0" baseline="0" dirty="0">
                <a:ln>
                  <a:noFill/>
                </a:ln>
                <a:effectLst/>
                <a:latin typeface="Arial" pitchFamily="34" charset="0"/>
                <a:cs typeface="Arial" pitchFamily="34" charset="0"/>
              </a:endParaRPr>
            </a:p>
          </p:txBody>
        </p:sp>
        <p:sp>
          <p:nvSpPr>
            <p:cNvPr id="29" name="Rectangle 29"/>
            <p:cNvSpPr>
              <a:spLocks noChangeArrowheads="1"/>
            </p:cNvSpPr>
            <p:nvPr/>
          </p:nvSpPr>
          <p:spPr bwMode="auto">
            <a:xfrm>
              <a:off x="2667000" y="5232400"/>
              <a:ext cx="525785"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dirty="0">
                  <a:ln>
                    <a:noFill/>
                  </a:ln>
                  <a:effectLst/>
                  <a:latin typeface="Century Gothic" pitchFamily="34" charset="0"/>
                  <a:cs typeface="Arial" pitchFamily="34" charset="0"/>
                </a:rPr>
                <a:t>3.7%</a:t>
              </a:r>
              <a:endParaRPr kumimoji="0" lang="en-US" sz="1800" b="0" i="0" u="none" strike="noStrike" cap="none" normalizeH="0" baseline="0" dirty="0">
                <a:ln>
                  <a:noFill/>
                </a:ln>
                <a:effectLst/>
                <a:latin typeface="Arial" pitchFamily="34" charset="0"/>
                <a:cs typeface="Arial" pitchFamily="34" charset="0"/>
              </a:endParaRPr>
            </a:p>
          </p:txBody>
        </p:sp>
        <p:sp>
          <p:nvSpPr>
            <p:cNvPr id="30" name="Rectangle 30"/>
            <p:cNvSpPr>
              <a:spLocks noChangeArrowheads="1"/>
            </p:cNvSpPr>
            <p:nvPr/>
          </p:nvSpPr>
          <p:spPr bwMode="auto">
            <a:xfrm>
              <a:off x="3121025" y="4940300"/>
              <a:ext cx="660437"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dirty="0">
                  <a:ln>
                    <a:noFill/>
                  </a:ln>
                  <a:effectLst/>
                  <a:latin typeface="Century Gothic" pitchFamily="34" charset="0"/>
                  <a:cs typeface="Arial" pitchFamily="34" charset="0"/>
                </a:rPr>
                <a:t>13.1%</a:t>
              </a:r>
              <a:endParaRPr kumimoji="0" lang="en-US" sz="1800" b="0" i="0" u="none" strike="noStrike" cap="none" normalizeH="0" baseline="0" dirty="0">
                <a:ln>
                  <a:noFill/>
                </a:ln>
                <a:effectLst/>
                <a:latin typeface="Arial" pitchFamily="34" charset="0"/>
                <a:cs typeface="Arial" pitchFamily="34" charset="0"/>
              </a:endParaRPr>
            </a:p>
          </p:txBody>
        </p:sp>
        <p:sp>
          <p:nvSpPr>
            <p:cNvPr id="39969" name="Rectangle 63"/>
            <p:cNvSpPr>
              <a:spLocks noChangeArrowheads="1"/>
            </p:cNvSpPr>
            <p:nvPr/>
          </p:nvSpPr>
          <p:spPr bwMode="auto">
            <a:xfrm>
              <a:off x="1114424" y="5102225"/>
              <a:ext cx="1194238"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dirty="0">
                  <a:ln>
                    <a:noFill/>
                  </a:ln>
                  <a:effectLst/>
                  <a:latin typeface="Century Gothic" pitchFamily="34" charset="0"/>
                  <a:cs typeface="Arial" pitchFamily="34" charset="0"/>
                </a:rPr>
                <a:t>Costs as a</a:t>
              </a:r>
              <a:endParaRPr kumimoji="0" lang="en-US" sz="1800" b="0" i="0" u="none" strike="noStrike" cap="none" normalizeH="0" baseline="0" dirty="0">
                <a:ln>
                  <a:noFill/>
                </a:ln>
                <a:effectLst/>
                <a:latin typeface="Arial" pitchFamily="34" charset="0"/>
                <a:cs typeface="Arial" pitchFamily="34" charset="0"/>
              </a:endParaRPr>
            </a:p>
          </p:txBody>
        </p:sp>
        <p:sp>
          <p:nvSpPr>
            <p:cNvPr id="39970" name="Rectangle 64"/>
            <p:cNvSpPr>
              <a:spLocks noChangeArrowheads="1"/>
            </p:cNvSpPr>
            <p:nvPr/>
          </p:nvSpPr>
          <p:spPr bwMode="auto">
            <a:xfrm>
              <a:off x="434974" y="5359400"/>
              <a:ext cx="325410"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dirty="0">
                  <a:ln>
                    <a:noFill/>
                  </a:ln>
                  <a:effectLst/>
                  <a:latin typeface="Century Gothic" pitchFamily="34" charset="0"/>
                  <a:cs typeface="Arial" pitchFamily="34" charset="0"/>
                </a:rPr>
                <a:t>pe</a:t>
              </a:r>
              <a:endParaRPr kumimoji="0" lang="en-US" sz="1800" b="0" i="0" u="none" strike="noStrike" cap="none" normalizeH="0" baseline="0" dirty="0">
                <a:ln>
                  <a:noFill/>
                </a:ln>
                <a:effectLst/>
                <a:latin typeface="Arial" pitchFamily="34" charset="0"/>
                <a:cs typeface="Arial" pitchFamily="34" charset="0"/>
              </a:endParaRPr>
            </a:p>
          </p:txBody>
        </p:sp>
        <p:sp>
          <p:nvSpPr>
            <p:cNvPr id="39971" name="Rectangle 65"/>
            <p:cNvSpPr>
              <a:spLocks noChangeArrowheads="1"/>
            </p:cNvSpPr>
            <p:nvPr/>
          </p:nvSpPr>
          <p:spPr bwMode="auto">
            <a:xfrm>
              <a:off x="758824" y="5359400"/>
              <a:ext cx="73738"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dirty="0">
                  <a:ln>
                    <a:noFill/>
                  </a:ln>
                  <a:effectLst/>
                  <a:latin typeface="Century Gothic" pitchFamily="34" charset="0"/>
                  <a:cs typeface="Arial" pitchFamily="34" charset="0"/>
                </a:rPr>
                <a:t>r</a:t>
              </a:r>
              <a:endParaRPr kumimoji="0" lang="en-US" sz="1800" b="0" i="0" u="none" strike="noStrike" cap="none" normalizeH="0" baseline="0" dirty="0">
                <a:ln>
                  <a:noFill/>
                </a:ln>
                <a:effectLst/>
                <a:latin typeface="Arial" pitchFamily="34" charset="0"/>
                <a:cs typeface="Arial" pitchFamily="34" charset="0"/>
              </a:endParaRPr>
            </a:p>
          </p:txBody>
        </p:sp>
        <p:sp>
          <p:nvSpPr>
            <p:cNvPr id="39972" name="Rectangle 66"/>
            <p:cNvSpPr>
              <a:spLocks noChangeArrowheads="1"/>
            </p:cNvSpPr>
            <p:nvPr/>
          </p:nvSpPr>
          <p:spPr bwMode="auto">
            <a:xfrm>
              <a:off x="825499" y="5359400"/>
              <a:ext cx="1482778"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dirty="0">
                  <a:ln>
                    <a:noFill/>
                  </a:ln>
                  <a:effectLst/>
                  <a:latin typeface="Century Gothic" pitchFamily="34" charset="0"/>
                  <a:cs typeface="Arial" pitchFamily="34" charset="0"/>
                </a:rPr>
                <a:t>cent of sales</a:t>
              </a:r>
              <a:endParaRPr kumimoji="0" lang="en-US" sz="1800" b="0" i="0" u="none" strike="noStrike" cap="none" normalizeH="0" baseline="0" dirty="0">
                <a:ln>
                  <a:noFill/>
                </a:ln>
                <a:effectLst/>
                <a:latin typeface="Arial" pitchFamily="34" charset="0"/>
                <a:cs typeface="Arial" pitchFamily="34" charset="0"/>
              </a:endParaRPr>
            </a:p>
          </p:txBody>
        </p:sp>
      </p:grpSp>
      <p:grpSp>
        <p:nvGrpSpPr>
          <p:cNvPr id="25" name="Group 24"/>
          <p:cNvGrpSpPr/>
          <p:nvPr/>
        </p:nvGrpSpPr>
        <p:grpSpPr>
          <a:xfrm>
            <a:off x="206374" y="1828800"/>
            <a:ext cx="6661189" cy="895638"/>
            <a:chOff x="587374" y="2133600"/>
            <a:chExt cx="6661189" cy="895638"/>
          </a:xfrm>
        </p:grpSpPr>
        <p:sp>
          <p:nvSpPr>
            <p:cNvPr id="12" name="Rectangle 12"/>
            <p:cNvSpPr>
              <a:spLocks noChangeArrowheads="1"/>
            </p:cNvSpPr>
            <p:nvPr/>
          </p:nvSpPr>
          <p:spPr bwMode="auto">
            <a:xfrm>
              <a:off x="2351087" y="2717800"/>
              <a:ext cx="228600" cy="292100"/>
            </a:xfrm>
            <a:prstGeom prst="rect">
              <a:avLst/>
            </a:prstGeom>
            <a:ln/>
            <a:extLst/>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prstTxWarp prst="textNoShape">
                <a:avLst/>
              </a:prstTxWarp>
            </a:bodyPr>
            <a:lstStyle/>
            <a:p>
              <a:endParaRPr lang="en-US" dirty="0"/>
            </a:p>
          </p:txBody>
        </p:sp>
        <p:sp>
          <p:nvSpPr>
            <p:cNvPr id="13" name="Rectangle 13"/>
            <p:cNvSpPr>
              <a:spLocks noChangeArrowheads="1"/>
            </p:cNvSpPr>
            <p:nvPr/>
          </p:nvSpPr>
          <p:spPr bwMode="auto">
            <a:xfrm>
              <a:off x="2351087" y="2425700"/>
              <a:ext cx="501650" cy="292100"/>
            </a:xfrm>
            <a:prstGeom prst="rect">
              <a:avLst/>
            </a:prstGeom>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en-US" dirty="0"/>
            </a:p>
          </p:txBody>
        </p:sp>
        <p:sp>
          <p:nvSpPr>
            <p:cNvPr id="14" name="Rectangle 14"/>
            <p:cNvSpPr>
              <a:spLocks noChangeArrowheads="1"/>
            </p:cNvSpPr>
            <p:nvPr/>
          </p:nvSpPr>
          <p:spPr bwMode="auto">
            <a:xfrm>
              <a:off x="2351087" y="2133600"/>
              <a:ext cx="4105275" cy="292100"/>
            </a:xfrm>
            <a:prstGeom prst="rect">
              <a:avLst/>
            </a:prstGeom>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anchor="t" anchorCtr="0" compatLnSpc="1">
              <a:prstTxWarp prst="textNoShape">
                <a:avLst/>
              </a:prstTxWarp>
            </a:bodyPr>
            <a:lstStyle/>
            <a:p>
              <a:endParaRPr lang="en-US" dirty="0"/>
            </a:p>
          </p:txBody>
        </p:sp>
        <p:sp>
          <p:nvSpPr>
            <p:cNvPr id="39959" name="Rectangle 53"/>
            <p:cNvSpPr>
              <a:spLocks noChangeArrowheads="1"/>
            </p:cNvSpPr>
            <p:nvPr/>
          </p:nvSpPr>
          <p:spPr bwMode="auto">
            <a:xfrm>
              <a:off x="1082674" y="2187575"/>
              <a:ext cx="302968"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dirty="0">
                  <a:ln>
                    <a:noFill/>
                  </a:ln>
                  <a:effectLst/>
                  <a:latin typeface="Century Gothic" pitchFamily="34" charset="0"/>
                  <a:cs typeface="Arial" pitchFamily="34" charset="0"/>
                </a:rPr>
                <a:t>Pe</a:t>
              </a:r>
              <a:endParaRPr kumimoji="0" lang="en-US" sz="1800" b="0" i="0" u="none" strike="noStrike" cap="none" normalizeH="0" baseline="0" dirty="0">
                <a:ln>
                  <a:noFill/>
                </a:ln>
                <a:effectLst/>
                <a:latin typeface="Arial" pitchFamily="34" charset="0"/>
                <a:cs typeface="Arial" pitchFamily="34" charset="0"/>
              </a:endParaRPr>
            </a:p>
          </p:txBody>
        </p:sp>
        <p:sp>
          <p:nvSpPr>
            <p:cNvPr id="39960" name="Rectangle 54"/>
            <p:cNvSpPr>
              <a:spLocks noChangeArrowheads="1"/>
            </p:cNvSpPr>
            <p:nvPr/>
          </p:nvSpPr>
          <p:spPr bwMode="auto">
            <a:xfrm>
              <a:off x="1384299" y="2187575"/>
              <a:ext cx="73738"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dirty="0">
                  <a:ln>
                    <a:noFill/>
                  </a:ln>
                  <a:effectLst/>
                  <a:latin typeface="Century Gothic" pitchFamily="34" charset="0"/>
                  <a:cs typeface="Arial" pitchFamily="34" charset="0"/>
                </a:rPr>
                <a:t>r</a:t>
              </a:r>
              <a:endParaRPr kumimoji="0" lang="en-US" sz="1800" b="0" i="0" u="none" strike="noStrike" cap="none" normalizeH="0" baseline="0" dirty="0">
                <a:ln>
                  <a:noFill/>
                </a:ln>
                <a:effectLst/>
                <a:latin typeface="Arial" pitchFamily="34" charset="0"/>
                <a:cs typeface="Arial" pitchFamily="34" charset="0"/>
              </a:endParaRPr>
            </a:p>
          </p:txBody>
        </p:sp>
        <p:sp>
          <p:nvSpPr>
            <p:cNvPr id="39961" name="Rectangle 55"/>
            <p:cNvSpPr>
              <a:spLocks noChangeArrowheads="1"/>
            </p:cNvSpPr>
            <p:nvPr/>
          </p:nvSpPr>
          <p:spPr bwMode="auto">
            <a:xfrm>
              <a:off x="1454149" y="2187575"/>
              <a:ext cx="852798"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dirty="0">
                  <a:ln>
                    <a:noFill/>
                  </a:ln>
                  <a:effectLst/>
                  <a:latin typeface="Century Gothic" pitchFamily="34" charset="0"/>
                  <a:cs typeface="Arial" pitchFamily="34" charset="0"/>
                </a:rPr>
                <a:t>cent of</a:t>
              </a:r>
              <a:endParaRPr kumimoji="0" lang="en-US" sz="1800" b="0" i="0" u="none" strike="noStrike" cap="none" normalizeH="0" baseline="0" dirty="0">
                <a:ln>
                  <a:noFill/>
                </a:ln>
                <a:effectLst/>
                <a:latin typeface="Arial" pitchFamily="34" charset="0"/>
                <a:cs typeface="Arial" pitchFamily="34" charset="0"/>
              </a:endParaRPr>
            </a:p>
          </p:txBody>
        </p:sp>
        <p:sp>
          <p:nvSpPr>
            <p:cNvPr id="39962" name="Rectangle 56"/>
            <p:cNvSpPr>
              <a:spLocks noChangeArrowheads="1"/>
            </p:cNvSpPr>
            <p:nvPr/>
          </p:nvSpPr>
          <p:spPr bwMode="auto">
            <a:xfrm>
              <a:off x="1120774" y="2444750"/>
              <a:ext cx="1186222"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dirty="0">
                  <a:ln>
                    <a:noFill/>
                  </a:ln>
                  <a:effectLst/>
                  <a:latin typeface="Century Gothic" pitchFamily="34" charset="0"/>
                  <a:cs typeface="Arial" pitchFamily="34" charset="0"/>
                </a:rPr>
                <a:t>wholesale</a:t>
              </a:r>
              <a:endParaRPr kumimoji="0" lang="en-US" sz="1800" b="0" i="0" u="none" strike="noStrike" cap="none" normalizeH="0" baseline="0" dirty="0">
                <a:ln>
                  <a:noFill/>
                </a:ln>
                <a:effectLst/>
                <a:latin typeface="Arial" pitchFamily="34" charset="0"/>
                <a:cs typeface="Arial" pitchFamily="34" charset="0"/>
              </a:endParaRPr>
            </a:p>
          </p:txBody>
        </p:sp>
        <p:sp>
          <p:nvSpPr>
            <p:cNvPr id="39963" name="Rectangle 57"/>
            <p:cNvSpPr>
              <a:spLocks noChangeArrowheads="1"/>
            </p:cNvSpPr>
            <p:nvPr/>
          </p:nvSpPr>
          <p:spPr bwMode="auto">
            <a:xfrm>
              <a:off x="587374" y="2698750"/>
              <a:ext cx="1724831"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dirty="0">
                  <a:ln>
                    <a:noFill/>
                  </a:ln>
                  <a:effectLst/>
                  <a:latin typeface="Century Gothic" pitchFamily="34" charset="0"/>
                  <a:cs typeface="Arial" pitchFamily="34" charset="0"/>
                </a:rPr>
                <a:t>establishments</a:t>
              </a:r>
              <a:endParaRPr kumimoji="0" lang="en-US" sz="1800" b="0" i="0" u="none" strike="noStrike" cap="none" normalizeH="0" baseline="0" dirty="0">
                <a:ln>
                  <a:noFill/>
                </a:ln>
                <a:effectLst/>
                <a:latin typeface="Arial" pitchFamily="34" charset="0"/>
                <a:cs typeface="Arial" pitchFamily="34" charset="0"/>
              </a:endParaRPr>
            </a:p>
          </p:txBody>
        </p:sp>
        <p:sp>
          <p:nvSpPr>
            <p:cNvPr id="39973" name="Rectangle 67"/>
            <p:cNvSpPr>
              <a:spLocks noChangeArrowheads="1"/>
            </p:cNvSpPr>
            <p:nvPr/>
          </p:nvSpPr>
          <p:spPr bwMode="auto">
            <a:xfrm>
              <a:off x="2714625" y="2736850"/>
              <a:ext cx="525785"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dirty="0">
                  <a:ln>
                    <a:noFill/>
                  </a:ln>
                  <a:effectLst/>
                  <a:latin typeface="Century Gothic" pitchFamily="34" charset="0"/>
                  <a:cs typeface="Arial" pitchFamily="34" charset="0"/>
                </a:rPr>
                <a:t>4.7%</a:t>
              </a:r>
              <a:endParaRPr kumimoji="0" lang="en-US" sz="1800" b="0" i="0" u="none" strike="noStrike" cap="none" normalizeH="0" baseline="0" dirty="0">
                <a:ln>
                  <a:noFill/>
                </a:ln>
                <a:effectLst/>
                <a:latin typeface="Arial" pitchFamily="34" charset="0"/>
                <a:cs typeface="Arial" pitchFamily="34" charset="0"/>
              </a:endParaRPr>
            </a:p>
          </p:txBody>
        </p:sp>
        <p:sp>
          <p:nvSpPr>
            <p:cNvPr id="39974" name="Rectangle 68"/>
            <p:cNvSpPr>
              <a:spLocks noChangeArrowheads="1"/>
            </p:cNvSpPr>
            <p:nvPr/>
          </p:nvSpPr>
          <p:spPr bwMode="auto">
            <a:xfrm>
              <a:off x="2984500" y="2444750"/>
              <a:ext cx="660437"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dirty="0">
                  <a:ln>
                    <a:noFill/>
                  </a:ln>
                  <a:effectLst/>
                  <a:latin typeface="Century Gothic" pitchFamily="34" charset="0"/>
                  <a:cs typeface="Arial" pitchFamily="34" charset="0"/>
                </a:rPr>
                <a:t>10.4%</a:t>
              </a:r>
              <a:endParaRPr kumimoji="0" lang="en-US" sz="1800" b="0" i="0" u="none" strike="noStrike" cap="none" normalizeH="0" baseline="0" dirty="0">
                <a:ln>
                  <a:noFill/>
                </a:ln>
                <a:effectLst/>
                <a:latin typeface="Arial" pitchFamily="34" charset="0"/>
                <a:cs typeface="Arial" pitchFamily="34" charset="0"/>
              </a:endParaRPr>
            </a:p>
          </p:txBody>
        </p:sp>
        <p:sp>
          <p:nvSpPr>
            <p:cNvPr id="39975" name="Rectangle 69"/>
            <p:cNvSpPr>
              <a:spLocks noChangeArrowheads="1"/>
            </p:cNvSpPr>
            <p:nvPr/>
          </p:nvSpPr>
          <p:spPr bwMode="auto">
            <a:xfrm>
              <a:off x="6588126" y="2152650"/>
              <a:ext cx="660437"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dirty="0">
                  <a:ln>
                    <a:noFill/>
                  </a:ln>
                  <a:effectLst/>
                  <a:latin typeface="Century Gothic" pitchFamily="34" charset="0"/>
                  <a:cs typeface="Arial" pitchFamily="34" charset="0"/>
                </a:rPr>
                <a:t>84.9%</a:t>
              </a:r>
              <a:endParaRPr kumimoji="0" lang="en-US" sz="1800" b="0" i="0" u="none" strike="noStrike" cap="none" normalizeH="0" baseline="0" dirty="0">
                <a:ln>
                  <a:noFill/>
                </a:ln>
                <a:effectLst/>
                <a:latin typeface="Arial" pitchFamily="34" charset="0"/>
                <a:cs typeface="Arial" pitchFamily="34" charset="0"/>
              </a:endParaRPr>
            </a:p>
          </p:txBody>
        </p:sp>
      </p:grpSp>
      <p:grpSp>
        <p:nvGrpSpPr>
          <p:cNvPr id="3" name="Group 2"/>
          <p:cNvGrpSpPr/>
          <p:nvPr/>
        </p:nvGrpSpPr>
        <p:grpSpPr>
          <a:xfrm>
            <a:off x="1914524" y="5629275"/>
            <a:ext cx="5494090" cy="543213"/>
            <a:chOff x="2295524" y="5934075"/>
            <a:chExt cx="5494090" cy="543213"/>
          </a:xfrm>
        </p:grpSpPr>
        <p:sp>
          <p:nvSpPr>
            <p:cNvPr id="5" name="Line 5"/>
            <p:cNvSpPr>
              <a:spLocks noChangeShapeType="1"/>
            </p:cNvSpPr>
            <p:nvPr/>
          </p:nvSpPr>
          <p:spPr bwMode="auto">
            <a:xfrm>
              <a:off x="3319462" y="5934075"/>
              <a:ext cx="0" cy="95250"/>
            </a:xfrm>
            <a:prstGeom prst="line">
              <a:avLst/>
            </a:prstGeom>
            <a:noFill/>
            <a:ln w="4">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5" name="Line 15"/>
            <p:cNvSpPr>
              <a:spLocks noChangeShapeType="1"/>
            </p:cNvSpPr>
            <p:nvPr/>
          </p:nvSpPr>
          <p:spPr bwMode="auto">
            <a:xfrm>
              <a:off x="2351087" y="6054725"/>
              <a:ext cx="4835525" cy="0"/>
            </a:xfrm>
            <a:prstGeom prst="line">
              <a:avLst/>
            </a:prstGeom>
            <a:noFill/>
            <a:ln w="28575">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6" name="Line 16"/>
            <p:cNvSpPr>
              <a:spLocks noChangeShapeType="1"/>
            </p:cNvSpPr>
            <p:nvPr/>
          </p:nvSpPr>
          <p:spPr bwMode="auto">
            <a:xfrm>
              <a:off x="4284662" y="5934075"/>
              <a:ext cx="0" cy="95250"/>
            </a:xfrm>
            <a:prstGeom prst="line">
              <a:avLst/>
            </a:prstGeom>
            <a:noFill/>
            <a:ln w="4">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7" name="Line 17"/>
            <p:cNvSpPr>
              <a:spLocks noChangeShapeType="1"/>
            </p:cNvSpPr>
            <p:nvPr/>
          </p:nvSpPr>
          <p:spPr bwMode="auto">
            <a:xfrm>
              <a:off x="5253037" y="5934075"/>
              <a:ext cx="0" cy="95250"/>
            </a:xfrm>
            <a:prstGeom prst="line">
              <a:avLst/>
            </a:prstGeom>
            <a:noFill/>
            <a:ln w="4">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8" name="Line 18"/>
            <p:cNvSpPr>
              <a:spLocks noChangeShapeType="1"/>
            </p:cNvSpPr>
            <p:nvPr/>
          </p:nvSpPr>
          <p:spPr bwMode="auto">
            <a:xfrm>
              <a:off x="6218237" y="5934075"/>
              <a:ext cx="0" cy="95250"/>
            </a:xfrm>
            <a:prstGeom prst="line">
              <a:avLst/>
            </a:prstGeom>
            <a:noFill/>
            <a:ln w="4">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9" name="Line 19"/>
            <p:cNvSpPr>
              <a:spLocks noChangeShapeType="1"/>
            </p:cNvSpPr>
            <p:nvPr/>
          </p:nvSpPr>
          <p:spPr bwMode="auto">
            <a:xfrm>
              <a:off x="7186612" y="5934075"/>
              <a:ext cx="0" cy="142875"/>
            </a:xfrm>
            <a:prstGeom prst="line">
              <a:avLst/>
            </a:prstGeom>
            <a:noFill/>
            <a:ln w="4">
              <a:solidFill>
                <a:schemeClr val="tx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27" name="Rectangle 27"/>
            <p:cNvSpPr>
              <a:spLocks noChangeArrowheads="1"/>
            </p:cNvSpPr>
            <p:nvPr/>
          </p:nvSpPr>
          <p:spPr bwMode="auto">
            <a:xfrm>
              <a:off x="3194049" y="6184900"/>
              <a:ext cx="660437"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dirty="0">
                  <a:ln>
                    <a:noFill/>
                  </a:ln>
                  <a:effectLst/>
                  <a:latin typeface="Century Gothic" pitchFamily="34" charset="0"/>
                  <a:cs typeface="Arial" pitchFamily="34" charset="0"/>
                </a:rPr>
                <a:t>20.0%</a:t>
              </a:r>
              <a:endParaRPr kumimoji="0" lang="en-US" sz="1800" b="0" i="0" u="none" strike="noStrike" cap="none" normalizeH="0" baseline="0" dirty="0">
                <a:ln>
                  <a:noFill/>
                </a:ln>
                <a:effectLst/>
                <a:latin typeface="Arial" pitchFamily="34" charset="0"/>
                <a:cs typeface="Arial" pitchFamily="34" charset="0"/>
              </a:endParaRPr>
            </a:p>
          </p:txBody>
        </p:sp>
        <p:sp>
          <p:nvSpPr>
            <p:cNvPr id="39976" name="Rectangle 70"/>
            <p:cNvSpPr>
              <a:spLocks noChangeArrowheads="1"/>
            </p:cNvSpPr>
            <p:nvPr/>
          </p:nvSpPr>
          <p:spPr bwMode="auto">
            <a:xfrm>
              <a:off x="4159249" y="6184900"/>
              <a:ext cx="660437"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dirty="0">
                  <a:ln>
                    <a:noFill/>
                  </a:ln>
                  <a:effectLst/>
                  <a:latin typeface="Century Gothic" pitchFamily="34" charset="0"/>
                  <a:cs typeface="Arial" pitchFamily="34" charset="0"/>
                </a:rPr>
                <a:t>40.0%</a:t>
              </a:r>
              <a:endParaRPr kumimoji="0" lang="en-US" sz="1800" b="0" i="0" u="none" strike="noStrike" cap="none" normalizeH="0" baseline="0" dirty="0">
                <a:ln>
                  <a:noFill/>
                </a:ln>
                <a:effectLst/>
                <a:latin typeface="Arial" pitchFamily="34" charset="0"/>
                <a:cs typeface="Arial" pitchFamily="34" charset="0"/>
              </a:endParaRPr>
            </a:p>
          </p:txBody>
        </p:sp>
        <p:sp>
          <p:nvSpPr>
            <p:cNvPr id="39977" name="Rectangle 71"/>
            <p:cNvSpPr>
              <a:spLocks noChangeArrowheads="1"/>
            </p:cNvSpPr>
            <p:nvPr/>
          </p:nvSpPr>
          <p:spPr bwMode="auto">
            <a:xfrm>
              <a:off x="5130800" y="6184900"/>
              <a:ext cx="660437"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dirty="0">
                  <a:ln>
                    <a:noFill/>
                  </a:ln>
                  <a:effectLst/>
                  <a:latin typeface="Century Gothic" pitchFamily="34" charset="0"/>
                  <a:cs typeface="Arial" pitchFamily="34" charset="0"/>
                </a:rPr>
                <a:t>60.0%</a:t>
              </a:r>
              <a:endParaRPr kumimoji="0" lang="en-US" sz="1800" b="0" i="0" u="none" strike="noStrike" cap="none" normalizeH="0" baseline="0" dirty="0">
                <a:ln>
                  <a:noFill/>
                </a:ln>
                <a:effectLst/>
                <a:latin typeface="Arial" pitchFamily="34" charset="0"/>
                <a:cs typeface="Arial" pitchFamily="34" charset="0"/>
              </a:endParaRPr>
            </a:p>
          </p:txBody>
        </p:sp>
        <p:sp>
          <p:nvSpPr>
            <p:cNvPr id="39978" name="Rectangle 72"/>
            <p:cNvSpPr>
              <a:spLocks noChangeArrowheads="1"/>
            </p:cNvSpPr>
            <p:nvPr/>
          </p:nvSpPr>
          <p:spPr bwMode="auto">
            <a:xfrm>
              <a:off x="6096000" y="6184900"/>
              <a:ext cx="660437"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dirty="0">
                  <a:ln>
                    <a:noFill/>
                  </a:ln>
                  <a:effectLst/>
                  <a:latin typeface="Century Gothic" pitchFamily="34" charset="0"/>
                  <a:cs typeface="Arial" pitchFamily="34" charset="0"/>
                </a:rPr>
                <a:t>80.0%</a:t>
              </a:r>
              <a:endParaRPr kumimoji="0" lang="en-US" sz="1800" b="0" i="0" u="none" strike="noStrike" cap="none" normalizeH="0" baseline="0" dirty="0">
                <a:ln>
                  <a:noFill/>
                </a:ln>
                <a:effectLst/>
                <a:latin typeface="Arial" pitchFamily="34" charset="0"/>
                <a:cs typeface="Arial" pitchFamily="34" charset="0"/>
              </a:endParaRPr>
            </a:p>
          </p:txBody>
        </p:sp>
        <p:sp>
          <p:nvSpPr>
            <p:cNvPr id="39979" name="Rectangle 73"/>
            <p:cNvSpPr>
              <a:spLocks noChangeArrowheads="1"/>
            </p:cNvSpPr>
            <p:nvPr/>
          </p:nvSpPr>
          <p:spPr bwMode="auto">
            <a:xfrm>
              <a:off x="6994525" y="6184900"/>
              <a:ext cx="795089"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dirty="0">
                  <a:ln>
                    <a:noFill/>
                  </a:ln>
                  <a:effectLst/>
                  <a:latin typeface="Century Gothic" pitchFamily="34" charset="0"/>
                  <a:cs typeface="Arial" pitchFamily="34" charset="0"/>
                </a:rPr>
                <a:t>100.0%</a:t>
              </a:r>
              <a:endParaRPr kumimoji="0" lang="en-US" sz="1800" b="0" i="0" u="none" strike="noStrike" cap="none" normalizeH="0" baseline="0" dirty="0">
                <a:ln>
                  <a:noFill/>
                </a:ln>
                <a:effectLst/>
                <a:latin typeface="Arial" pitchFamily="34" charset="0"/>
                <a:cs typeface="Arial" pitchFamily="34" charset="0"/>
              </a:endParaRPr>
            </a:p>
          </p:txBody>
        </p:sp>
        <p:sp>
          <p:nvSpPr>
            <p:cNvPr id="39980" name="Rectangle 74"/>
            <p:cNvSpPr>
              <a:spLocks noChangeArrowheads="1"/>
            </p:cNvSpPr>
            <p:nvPr/>
          </p:nvSpPr>
          <p:spPr bwMode="auto">
            <a:xfrm>
              <a:off x="2295524" y="6184900"/>
              <a:ext cx="525785" cy="292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900" b="0" i="0" u="none" strike="noStrike" cap="none" normalizeH="0" baseline="0" dirty="0">
                  <a:ln>
                    <a:noFill/>
                  </a:ln>
                  <a:effectLst/>
                  <a:latin typeface="Century Gothic" pitchFamily="34" charset="0"/>
                  <a:cs typeface="Arial" pitchFamily="34" charset="0"/>
                </a:rPr>
                <a:t>0.0%</a:t>
              </a:r>
              <a:endParaRPr kumimoji="0" lang="en-US" sz="1800" b="0" i="0" u="none" strike="noStrike" cap="none" normalizeH="0" baseline="0" dirty="0">
                <a:ln>
                  <a:noFill/>
                </a:ln>
                <a:effectLst/>
                <a:latin typeface="Arial" pitchFamily="34" charset="0"/>
                <a:cs typeface="Arial" pitchFamily="34" charset="0"/>
              </a:endParaRPr>
            </a:p>
          </p:txBody>
        </p:sp>
      </p:grpSp>
      <p:grpSp>
        <p:nvGrpSpPr>
          <p:cNvPr id="2" name="Group 1"/>
          <p:cNvGrpSpPr/>
          <p:nvPr/>
        </p:nvGrpSpPr>
        <p:grpSpPr>
          <a:xfrm>
            <a:off x="4764087" y="4495800"/>
            <a:ext cx="3694113" cy="1031875"/>
            <a:chOff x="5145086" y="4797425"/>
            <a:chExt cx="3694113" cy="1031875"/>
          </a:xfrm>
        </p:grpSpPr>
        <p:sp>
          <p:nvSpPr>
            <p:cNvPr id="23" name="Rectangle 23"/>
            <p:cNvSpPr>
              <a:spLocks noChangeArrowheads="1"/>
            </p:cNvSpPr>
            <p:nvPr/>
          </p:nvSpPr>
          <p:spPr bwMode="auto">
            <a:xfrm>
              <a:off x="5145086" y="4797425"/>
              <a:ext cx="3694113" cy="1031875"/>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t" anchorCtr="0" compatLnSpc="1">
              <a:prstTxWarp prst="textNoShape">
                <a:avLst/>
              </a:prstTxWarp>
            </a:bodyPr>
            <a:lstStyle/>
            <a:p>
              <a:endParaRPr lang="en-US" dirty="0"/>
            </a:p>
          </p:txBody>
        </p:sp>
        <p:sp>
          <p:nvSpPr>
            <p:cNvPr id="40022" name="Rectangle 40021"/>
            <p:cNvSpPr/>
            <p:nvPr/>
          </p:nvSpPr>
          <p:spPr>
            <a:xfrm>
              <a:off x="5410200" y="4800600"/>
              <a:ext cx="2667000" cy="369332"/>
            </a:xfrm>
            <a:prstGeom prst="rect">
              <a:avLst/>
            </a:prstGeom>
          </p:spPr>
          <p:txBody>
            <a:bodyPr wrap="square">
              <a:spAutoFit/>
            </a:bodyPr>
            <a:lstStyle/>
            <a:p>
              <a:pPr algn="l"/>
              <a:r>
                <a:rPr lang="en-US" sz="1800" dirty="0">
                  <a:solidFill>
                    <a:sysClr val="windowText" lastClr="000000"/>
                  </a:solidFill>
                  <a:latin typeface="+mj-lt"/>
                </a:rPr>
                <a:t>Merchant wholesalers</a:t>
              </a:r>
            </a:p>
          </p:txBody>
        </p:sp>
        <p:sp>
          <p:nvSpPr>
            <p:cNvPr id="40023" name="Rectangle 40022"/>
            <p:cNvSpPr/>
            <p:nvPr/>
          </p:nvSpPr>
          <p:spPr>
            <a:xfrm>
              <a:off x="5410200" y="5141976"/>
              <a:ext cx="2230098" cy="369332"/>
            </a:xfrm>
            <a:prstGeom prst="rect">
              <a:avLst/>
            </a:prstGeom>
          </p:spPr>
          <p:txBody>
            <a:bodyPr wrap="none">
              <a:spAutoFit/>
            </a:bodyPr>
            <a:lstStyle/>
            <a:p>
              <a:pPr algn="l"/>
              <a:r>
                <a:rPr lang="en-US" sz="1800" dirty="0">
                  <a:solidFill>
                    <a:sysClr val="windowText" lastClr="000000"/>
                  </a:solidFill>
                  <a:latin typeface="+mj-lt"/>
                </a:rPr>
                <a:t>Agent wholesalers</a:t>
              </a:r>
            </a:p>
          </p:txBody>
        </p:sp>
      </p:grpSp>
      <p:sp>
        <p:nvSpPr>
          <p:cNvPr id="20" name="Rectangle 20"/>
          <p:cNvSpPr>
            <a:spLocks noChangeArrowheads="1"/>
          </p:cNvSpPr>
          <p:nvPr/>
        </p:nvSpPr>
        <p:spPr bwMode="auto">
          <a:xfrm>
            <a:off x="4837112" y="4581525"/>
            <a:ext cx="196850" cy="196850"/>
          </a:xfrm>
          <a:prstGeom prst="rect">
            <a:avLst/>
          </a:prstGeom>
          <a:ln/>
          <a:extLst/>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anchor="t" anchorCtr="0" compatLnSpc="1">
            <a:prstTxWarp prst="textNoShape">
              <a:avLst/>
            </a:prstTxWarp>
          </a:bodyPr>
          <a:lstStyle/>
          <a:p>
            <a:endParaRPr lang="en-US" dirty="0"/>
          </a:p>
        </p:txBody>
      </p:sp>
      <p:sp>
        <p:nvSpPr>
          <p:cNvPr id="21" name="Rectangle 21"/>
          <p:cNvSpPr>
            <a:spLocks noChangeArrowheads="1"/>
          </p:cNvSpPr>
          <p:nvPr/>
        </p:nvSpPr>
        <p:spPr bwMode="auto">
          <a:xfrm>
            <a:off x="4837112" y="4921250"/>
            <a:ext cx="196850" cy="193675"/>
          </a:xfrm>
          <a:prstGeom prst="rect">
            <a:avLst/>
          </a:prstGeom>
          <a:ln/>
          <a:extLst/>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anchor="t" anchorCtr="0" compatLnSpc="1">
            <a:prstTxWarp prst="textNoShape">
              <a:avLst/>
            </a:prstTxWarp>
          </a:bodyPr>
          <a:lstStyle/>
          <a:p>
            <a:endParaRPr lang="en-US" dirty="0"/>
          </a:p>
        </p:txBody>
      </p:sp>
      <p:sp>
        <p:nvSpPr>
          <p:cNvPr id="22" name="Rectangle 22"/>
          <p:cNvSpPr>
            <a:spLocks noChangeArrowheads="1"/>
          </p:cNvSpPr>
          <p:nvPr/>
        </p:nvSpPr>
        <p:spPr bwMode="auto">
          <a:xfrm>
            <a:off x="4837112" y="5257800"/>
            <a:ext cx="196850" cy="193675"/>
          </a:xfrm>
          <a:prstGeom prst="rect">
            <a:avLst/>
          </a:prstGeom>
          <a:ln/>
          <a:extLst/>
        </p:spPr>
        <p:style>
          <a:lnRef idx="2">
            <a:schemeClr val="accent2">
              <a:shade val="50000"/>
            </a:schemeClr>
          </a:lnRef>
          <a:fillRef idx="1">
            <a:schemeClr val="accent2"/>
          </a:fillRef>
          <a:effectRef idx="0">
            <a:schemeClr val="accent2"/>
          </a:effectRef>
          <a:fontRef idx="minor">
            <a:schemeClr val="lt1"/>
          </a:fontRef>
        </p:style>
        <p:txBody>
          <a:bodyPr vert="horz" wrap="square" lIns="91440" tIns="45720" rIns="91440" bIns="45720" numCol="1" anchor="t" anchorCtr="0" compatLnSpc="1">
            <a:prstTxWarp prst="textNoShape">
              <a:avLst/>
            </a:prstTxWarp>
          </a:bodyPr>
          <a:lstStyle/>
          <a:p>
            <a:endParaRPr lang="en-US" dirty="0"/>
          </a:p>
        </p:txBody>
      </p:sp>
      <p:sp>
        <p:nvSpPr>
          <p:cNvPr id="40024" name="Rectangle 40023"/>
          <p:cNvSpPr/>
          <p:nvPr/>
        </p:nvSpPr>
        <p:spPr>
          <a:xfrm>
            <a:off x="5029200" y="5177135"/>
            <a:ext cx="3429000" cy="369332"/>
          </a:xfrm>
          <a:prstGeom prst="rect">
            <a:avLst/>
          </a:prstGeom>
        </p:spPr>
        <p:txBody>
          <a:bodyPr wrap="square">
            <a:spAutoFit/>
          </a:bodyPr>
          <a:lstStyle/>
          <a:p>
            <a:pPr algn="l"/>
            <a:r>
              <a:rPr lang="en-US" sz="1800" dirty="0">
                <a:solidFill>
                  <a:sysClr val="windowText" lastClr="000000"/>
                </a:solidFill>
                <a:latin typeface="+mj-lt"/>
              </a:rPr>
              <a:t>Manufacturer sales branches</a:t>
            </a:r>
          </a:p>
        </p:txBody>
      </p:sp>
    </p:spTree>
    <p:custDataLst>
      <p:tags r:id="rId1"/>
    </p:custDataLst>
    <p:extLst>
      <p:ext uri="{BB962C8B-B14F-4D97-AF65-F5344CB8AC3E}">
        <p14:creationId xmlns:p14="http://schemas.microsoft.com/office/powerpoint/2010/main" val="620735870"/>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left)">
                                      <p:cBhvr>
                                        <p:cTn id="11" dur="500"/>
                                        <p:tgtEl>
                                          <p:spTgt spid="25"/>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8" fill="hold" nodeType="clickEffect">
                                  <p:stCondLst>
                                    <p:cond delay="0"/>
                                  </p:stCondLst>
                                  <p:childTnLst>
                                    <p:set>
                                      <p:cBhvr>
                                        <p:cTn id="15" dur="1" fill="hold">
                                          <p:stCondLst>
                                            <p:cond delay="0"/>
                                          </p:stCondLst>
                                        </p:cTn>
                                        <p:tgtEl>
                                          <p:spTgt spid="39941"/>
                                        </p:tgtEl>
                                        <p:attrNameLst>
                                          <p:attrName>style.visibility</p:attrName>
                                        </p:attrNameLst>
                                      </p:cBhvr>
                                      <p:to>
                                        <p:strVal val="visible"/>
                                      </p:to>
                                    </p:set>
                                    <p:animEffect transition="in" filter="wipe(left)">
                                      <p:cBhvr>
                                        <p:cTn id="16" dur="500"/>
                                        <p:tgtEl>
                                          <p:spTgt spid="39941"/>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39943"/>
                                        </p:tgtEl>
                                        <p:attrNameLst>
                                          <p:attrName>style.visibility</p:attrName>
                                        </p:attrNameLst>
                                      </p:cBhvr>
                                      <p:to>
                                        <p:strVal val="visible"/>
                                      </p:to>
                                    </p:set>
                                    <p:animEffect transition="in" filter="wipe(left)">
                                      <p:cBhvr>
                                        <p:cTn id="21" dur="500"/>
                                        <p:tgtEl>
                                          <p:spTgt spid="399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Title 40"/>
          <p:cNvSpPr>
            <a:spLocks noGrp="1"/>
          </p:cNvSpPr>
          <p:nvPr>
            <p:ph type="title"/>
          </p:nvPr>
        </p:nvSpPr>
        <p:spPr>
          <a:xfrm>
            <a:off x="457200" y="76200"/>
            <a:ext cx="8534400" cy="1398587"/>
          </a:xfrm>
        </p:spPr>
        <p:txBody>
          <a:bodyPr>
            <a:normAutofit/>
          </a:bodyPr>
          <a:lstStyle/>
          <a:p>
            <a:r>
              <a:rPr lang="en-US" altLang="en-US" sz="4000" dirty="0"/>
              <a:t>Types of Wholesalers (Exhibit 12-8)</a:t>
            </a:r>
            <a:endParaRPr lang="en-US" sz="4000" dirty="0"/>
          </a:p>
        </p:txBody>
      </p:sp>
      <p:sp>
        <p:nvSpPr>
          <p:cNvPr id="40963" name="AutoShape 9">
            <a:hlinkHover r:id="" action="ppaction://macro?name=changecolor"/>
          </p:cNvPr>
          <p:cNvSpPr>
            <a:spLocks noChangeArrowheads="1"/>
          </p:cNvSpPr>
          <p:nvPr/>
        </p:nvSpPr>
        <p:spPr bwMode="auto">
          <a:xfrm>
            <a:off x="169862" y="1143000"/>
            <a:ext cx="3276600" cy="838200"/>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1800" b="1" i="1" dirty="0">
                <a:latin typeface="Arial" pitchFamily="34" charset="0"/>
                <a:cs typeface="Arial" pitchFamily="34" charset="0"/>
              </a:rPr>
              <a:t>Does wholesaler own the products?</a:t>
            </a:r>
          </a:p>
        </p:txBody>
      </p:sp>
      <p:grpSp>
        <p:nvGrpSpPr>
          <p:cNvPr id="2" name="Group 31"/>
          <p:cNvGrpSpPr>
            <a:grpSpLocks/>
          </p:cNvGrpSpPr>
          <p:nvPr/>
        </p:nvGrpSpPr>
        <p:grpSpPr bwMode="auto">
          <a:xfrm>
            <a:off x="3475037" y="1066800"/>
            <a:ext cx="5076825" cy="2133600"/>
            <a:chOff x="2274" y="864"/>
            <a:chExt cx="3198" cy="1344"/>
          </a:xfrm>
        </p:grpSpPr>
        <p:sp>
          <p:nvSpPr>
            <p:cNvPr id="40977" name="Line 10"/>
            <p:cNvSpPr>
              <a:spLocks noChangeShapeType="1"/>
            </p:cNvSpPr>
            <p:nvPr/>
          </p:nvSpPr>
          <p:spPr bwMode="auto">
            <a:xfrm>
              <a:off x="2274" y="1200"/>
              <a:ext cx="746"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sz="3200" b="1" dirty="0">
                <a:latin typeface="Arial" pitchFamily="34" charset="0"/>
                <a:cs typeface="Arial" pitchFamily="34" charset="0"/>
              </a:endParaRPr>
            </a:p>
          </p:txBody>
        </p:sp>
        <p:sp>
          <p:nvSpPr>
            <p:cNvPr id="40978" name="AutoShape 11"/>
            <p:cNvSpPr>
              <a:spLocks noChangeArrowheads="1"/>
            </p:cNvSpPr>
            <p:nvPr/>
          </p:nvSpPr>
          <p:spPr bwMode="auto">
            <a:xfrm>
              <a:off x="3024" y="864"/>
              <a:ext cx="2448" cy="1344"/>
            </a:xfrm>
            <a:prstGeom prst="roundRect">
              <a:avLst>
                <a:gd name="adj" fmla="val 16667"/>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lstStyle/>
            <a:p>
              <a:pPr marL="173038" indent="-173038"/>
              <a:r>
                <a:rPr lang="en-US" sz="1800" b="1" u="sng" dirty="0">
                  <a:latin typeface="Arial" pitchFamily="34" charset="0"/>
                  <a:cs typeface="Arial" pitchFamily="34" charset="0"/>
                </a:rPr>
                <a:t>Agent wholesalers</a:t>
              </a:r>
            </a:p>
            <a:p>
              <a:pPr marL="173038" indent="-173038" algn="l">
                <a:buFontTx/>
                <a:buChar char="•"/>
              </a:pPr>
              <a:r>
                <a:rPr lang="en-US" sz="1800" b="1" dirty="0">
                  <a:latin typeface="Arial" pitchFamily="34" charset="0"/>
                  <a:cs typeface="Arial" pitchFamily="34" charset="0"/>
                </a:rPr>
                <a:t>Auction companies</a:t>
              </a:r>
            </a:p>
            <a:p>
              <a:pPr marL="173038" indent="-173038" algn="l">
                <a:buFontTx/>
                <a:buChar char="•"/>
              </a:pPr>
              <a:r>
                <a:rPr lang="en-US" sz="1800" b="1" dirty="0">
                  <a:latin typeface="Arial" pitchFamily="34" charset="0"/>
                  <a:cs typeface="Arial" pitchFamily="34" charset="0"/>
                </a:rPr>
                <a:t>Brokers</a:t>
              </a:r>
            </a:p>
            <a:p>
              <a:pPr marL="173038" indent="-173038" algn="l">
                <a:buFontTx/>
                <a:buChar char="•"/>
              </a:pPr>
              <a:r>
                <a:rPr lang="en-US" sz="1800" b="1" dirty="0">
                  <a:latin typeface="Arial" pitchFamily="34" charset="0"/>
                  <a:cs typeface="Arial" pitchFamily="34" charset="0"/>
                </a:rPr>
                <a:t>Manufacturers’ agents</a:t>
              </a:r>
            </a:p>
            <a:p>
              <a:pPr marL="173038" indent="-173038" algn="l">
                <a:buFontTx/>
                <a:buChar char="•"/>
              </a:pPr>
              <a:r>
                <a:rPr lang="en-US" sz="1800" b="1" dirty="0">
                  <a:latin typeface="Arial" pitchFamily="34" charset="0"/>
                  <a:cs typeface="Arial" pitchFamily="34" charset="0"/>
                </a:rPr>
                <a:t>Selling agents</a:t>
              </a:r>
            </a:p>
          </p:txBody>
        </p:sp>
        <p:sp>
          <p:nvSpPr>
            <p:cNvPr id="40979" name="Text Box 19"/>
            <p:cNvSpPr txBox="1">
              <a:spLocks noChangeArrowheads="1"/>
            </p:cNvSpPr>
            <p:nvPr/>
          </p:nvSpPr>
          <p:spPr bwMode="auto">
            <a:xfrm>
              <a:off x="2463" y="960"/>
              <a:ext cx="332"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r>
                <a:rPr lang="en-US" sz="2000" b="1" i="1" dirty="0">
                  <a:latin typeface="Arial" pitchFamily="34" charset="0"/>
                  <a:cs typeface="Arial" pitchFamily="34" charset="0"/>
                </a:rPr>
                <a:t>No</a:t>
              </a:r>
            </a:p>
          </p:txBody>
        </p:sp>
      </p:grpSp>
      <p:grpSp>
        <p:nvGrpSpPr>
          <p:cNvPr id="3" name="Group 30"/>
          <p:cNvGrpSpPr>
            <a:grpSpLocks/>
          </p:cNvGrpSpPr>
          <p:nvPr/>
        </p:nvGrpSpPr>
        <p:grpSpPr bwMode="auto">
          <a:xfrm>
            <a:off x="76200" y="2057400"/>
            <a:ext cx="3429000" cy="1295400"/>
            <a:chOff x="133" y="1488"/>
            <a:chExt cx="2160" cy="816"/>
          </a:xfrm>
        </p:grpSpPr>
        <p:sp>
          <p:nvSpPr>
            <p:cNvPr id="40974" name="Line 16"/>
            <p:cNvSpPr>
              <a:spLocks noChangeShapeType="1"/>
            </p:cNvSpPr>
            <p:nvPr/>
          </p:nvSpPr>
          <p:spPr bwMode="auto">
            <a:xfrm flipV="1">
              <a:off x="1296" y="1488"/>
              <a:ext cx="0" cy="288"/>
            </a:xfrm>
            <a:prstGeom prst="line">
              <a:avLst/>
            </a:prstGeom>
            <a:noFill/>
            <a:ln w="38100">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sz="3200" b="1" dirty="0">
                <a:latin typeface="Arial" pitchFamily="34" charset="0"/>
                <a:cs typeface="Arial" pitchFamily="34" charset="0"/>
              </a:endParaRPr>
            </a:p>
          </p:txBody>
        </p:sp>
        <p:sp>
          <p:nvSpPr>
            <p:cNvPr id="40975" name="AutoShape 20">
              <a:hlinkHover r:id="" action="ppaction://macro?name=changecolor"/>
            </p:cNvPr>
            <p:cNvSpPr>
              <a:spLocks noChangeArrowheads="1"/>
            </p:cNvSpPr>
            <p:nvPr/>
          </p:nvSpPr>
          <p:spPr bwMode="auto">
            <a:xfrm>
              <a:off x="192" y="1776"/>
              <a:ext cx="2064" cy="528"/>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1800" b="1" i="1" dirty="0">
                  <a:latin typeface="Arial" pitchFamily="34" charset="0"/>
                  <a:cs typeface="Arial" pitchFamily="34" charset="0"/>
                </a:rPr>
                <a:t>How many functions does the wholesaler perform?</a:t>
              </a:r>
            </a:p>
          </p:txBody>
        </p:sp>
        <p:sp>
          <p:nvSpPr>
            <p:cNvPr id="40976" name="Text Box 23"/>
            <p:cNvSpPr txBox="1">
              <a:spLocks noChangeArrowheads="1"/>
            </p:cNvSpPr>
            <p:nvPr/>
          </p:nvSpPr>
          <p:spPr bwMode="auto">
            <a:xfrm>
              <a:off x="133" y="1488"/>
              <a:ext cx="2160"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r>
                <a:rPr lang="en-US" sz="2000" b="1" i="1" dirty="0">
                  <a:latin typeface="Arial" pitchFamily="34" charset="0"/>
                  <a:cs typeface="Arial" pitchFamily="34" charset="0"/>
                </a:rPr>
                <a:t>Yes (</a:t>
              </a:r>
              <a:r>
                <a:rPr lang="en-US" sz="1600" b="1" i="1" dirty="0">
                  <a:latin typeface="Arial" pitchFamily="34" charset="0"/>
                  <a:cs typeface="Arial" pitchFamily="34" charset="0"/>
                </a:rPr>
                <a:t>merchant   wholesalers)</a:t>
              </a:r>
              <a:endParaRPr lang="en-US" sz="2000" b="1" i="1" dirty="0">
                <a:latin typeface="Arial" pitchFamily="34" charset="0"/>
                <a:cs typeface="Arial" pitchFamily="34" charset="0"/>
              </a:endParaRPr>
            </a:p>
          </p:txBody>
        </p:sp>
      </p:grpSp>
      <p:grpSp>
        <p:nvGrpSpPr>
          <p:cNvPr id="5" name="Group 26"/>
          <p:cNvGrpSpPr>
            <a:grpSpLocks/>
          </p:cNvGrpSpPr>
          <p:nvPr/>
        </p:nvGrpSpPr>
        <p:grpSpPr bwMode="auto">
          <a:xfrm>
            <a:off x="233362" y="3400425"/>
            <a:ext cx="3898900" cy="2771775"/>
            <a:chOff x="232" y="2334"/>
            <a:chExt cx="2456" cy="1746"/>
          </a:xfrm>
        </p:grpSpPr>
        <p:sp>
          <p:nvSpPr>
            <p:cNvPr id="40971" name="AutoShape 22"/>
            <p:cNvSpPr>
              <a:spLocks noChangeArrowheads="1"/>
            </p:cNvSpPr>
            <p:nvPr/>
          </p:nvSpPr>
          <p:spPr bwMode="auto">
            <a:xfrm>
              <a:off x="240" y="2592"/>
              <a:ext cx="2448" cy="1488"/>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lstStyle/>
            <a:p>
              <a:pPr marL="173038" indent="-173038"/>
              <a:r>
                <a:rPr lang="en-US" sz="1800" b="1" u="sng" dirty="0">
                  <a:latin typeface="Arial" pitchFamily="34" charset="0"/>
                  <a:cs typeface="Arial" pitchFamily="34" charset="0"/>
                </a:rPr>
                <a:t>Service merchant wholesaler</a:t>
              </a:r>
            </a:p>
            <a:p>
              <a:pPr marL="173038" indent="-173038" algn="l">
                <a:buFontTx/>
                <a:buChar char="•"/>
              </a:pPr>
              <a:r>
                <a:rPr lang="en-US" sz="1800" b="1" dirty="0">
                  <a:latin typeface="Arial" pitchFamily="34" charset="0"/>
                  <a:cs typeface="Arial" pitchFamily="34" charset="0"/>
                </a:rPr>
                <a:t>General merchandise wholesalers (or mill supply houses)</a:t>
              </a:r>
            </a:p>
            <a:p>
              <a:pPr marL="173038" indent="-173038" algn="l">
                <a:buFontTx/>
                <a:buChar char="•"/>
              </a:pPr>
              <a:r>
                <a:rPr lang="en-US" sz="1800" b="1" dirty="0">
                  <a:latin typeface="Arial" pitchFamily="34" charset="0"/>
                  <a:cs typeface="Arial" pitchFamily="34" charset="0"/>
                </a:rPr>
                <a:t>Single-line or general-line wholesalers</a:t>
              </a:r>
            </a:p>
            <a:p>
              <a:pPr marL="173038" indent="-173038" algn="l">
                <a:buFontTx/>
                <a:buChar char="•"/>
              </a:pPr>
              <a:r>
                <a:rPr lang="en-US" sz="1800" b="1" dirty="0">
                  <a:latin typeface="Arial" pitchFamily="34" charset="0"/>
                  <a:cs typeface="Arial" pitchFamily="34" charset="0"/>
                </a:rPr>
                <a:t>Specialty wholesalers</a:t>
              </a:r>
            </a:p>
          </p:txBody>
        </p:sp>
        <p:sp>
          <p:nvSpPr>
            <p:cNvPr id="40972" name="Line 24"/>
            <p:cNvSpPr>
              <a:spLocks noChangeShapeType="1"/>
            </p:cNvSpPr>
            <p:nvPr/>
          </p:nvSpPr>
          <p:spPr bwMode="auto">
            <a:xfrm flipV="1">
              <a:off x="1296" y="2335"/>
              <a:ext cx="0" cy="254"/>
            </a:xfrm>
            <a:prstGeom prst="line">
              <a:avLst/>
            </a:prstGeom>
            <a:noFill/>
            <a:ln w="38100">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sz="3200" b="1" dirty="0">
                <a:latin typeface="Arial" pitchFamily="34" charset="0"/>
                <a:cs typeface="Arial" pitchFamily="34" charset="0"/>
              </a:endParaRPr>
            </a:p>
          </p:txBody>
        </p:sp>
        <p:sp>
          <p:nvSpPr>
            <p:cNvPr id="40973" name="Text Box 25"/>
            <p:cNvSpPr txBox="1">
              <a:spLocks noChangeArrowheads="1"/>
            </p:cNvSpPr>
            <p:nvPr/>
          </p:nvSpPr>
          <p:spPr bwMode="auto">
            <a:xfrm>
              <a:off x="232" y="2334"/>
              <a:ext cx="997"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r>
                <a:rPr lang="en-US" sz="1800" b="1" i="1" dirty="0">
                  <a:latin typeface="Arial" pitchFamily="34" charset="0"/>
                  <a:cs typeface="Arial" pitchFamily="34" charset="0"/>
                </a:rPr>
                <a:t>All functions</a:t>
              </a:r>
            </a:p>
          </p:txBody>
        </p:sp>
      </p:grpSp>
      <p:grpSp>
        <p:nvGrpSpPr>
          <p:cNvPr id="6" name="Group 29"/>
          <p:cNvGrpSpPr>
            <a:grpSpLocks/>
          </p:cNvGrpSpPr>
          <p:nvPr/>
        </p:nvGrpSpPr>
        <p:grpSpPr bwMode="auto">
          <a:xfrm>
            <a:off x="3432175" y="3352800"/>
            <a:ext cx="4797425" cy="2819400"/>
            <a:chOff x="2247" y="2304"/>
            <a:chExt cx="3177" cy="1776"/>
          </a:xfrm>
        </p:grpSpPr>
        <p:sp>
          <p:nvSpPr>
            <p:cNvPr id="40968" name="AutoShape 21"/>
            <p:cNvSpPr>
              <a:spLocks noChangeArrowheads="1"/>
            </p:cNvSpPr>
            <p:nvPr/>
          </p:nvSpPr>
          <p:spPr bwMode="auto">
            <a:xfrm>
              <a:off x="2976" y="2592"/>
              <a:ext cx="2448" cy="1488"/>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lstStyle/>
            <a:p>
              <a:pPr marL="173038" indent="-173038"/>
              <a:r>
                <a:rPr lang="en-US" sz="1800" b="1" u="sng" dirty="0">
                  <a:latin typeface="Arial" pitchFamily="34" charset="0"/>
                  <a:cs typeface="Arial" pitchFamily="34" charset="0"/>
                </a:rPr>
                <a:t>Limited-function merchant wholesaler</a:t>
              </a:r>
            </a:p>
            <a:p>
              <a:pPr marL="173038" indent="-173038" algn="l">
                <a:buFontTx/>
                <a:buChar char="•"/>
              </a:pPr>
              <a:r>
                <a:rPr lang="en-US" sz="1800" b="1" dirty="0">
                  <a:latin typeface="Arial" pitchFamily="34" charset="0"/>
                  <a:cs typeface="Arial" pitchFamily="34" charset="0"/>
                </a:rPr>
                <a:t>Cash-and-carry wholesaler</a:t>
              </a:r>
            </a:p>
            <a:p>
              <a:pPr marL="173038" indent="-173038" algn="l">
                <a:buFontTx/>
                <a:buChar char="•"/>
              </a:pPr>
              <a:r>
                <a:rPr lang="en-US" sz="1800" b="1" dirty="0">
                  <a:latin typeface="Arial" pitchFamily="34" charset="0"/>
                  <a:cs typeface="Arial" pitchFamily="34" charset="0"/>
                </a:rPr>
                <a:t>Drop-shippers</a:t>
              </a:r>
            </a:p>
            <a:p>
              <a:pPr marL="173038" indent="-173038" algn="l">
                <a:buFontTx/>
                <a:buChar char="•"/>
              </a:pPr>
              <a:r>
                <a:rPr lang="en-US" sz="1800" b="1" dirty="0">
                  <a:latin typeface="Arial" pitchFamily="34" charset="0"/>
                  <a:cs typeface="Arial" pitchFamily="34" charset="0"/>
                </a:rPr>
                <a:t>Truck wholesalers</a:t>
              </a:r>
            </a:p>
            <a:p>
              <a:pPr marL="173038" indent="-173038" algn="l">
                <a:buFontTx/>
                <a:buChar char="•"/>
              </a:pPr>
              <a:r>
                <a:rPr lang="en-US" sz="1800" b="1" dirty="0">
                  <a:latin typeface="Arial" pitchFamily="34" charset="0"/>
                  <a:cs typeface="Arial" pitchFamily="34" charset="0"/>
                </a:rPr>
                <a:t>Rack jobbers</a:t>
              </a:r>
            </a:p>
            <a:p>
              <a:pPr marL="173038" indent="-173038" algn="l">
                <a:buFontTx/>
                <a:buChar char="•"/>
              </a:pPr>
              <a:r>
                <a:rPr lang="en-US" sz="1800" b="1" dirty="0">
                  <a:latin typeface="Arial" pitchFamily="34" charset="0"/>
                  <a:cs typeface="Arial" pitchFamily="34" charset="0"/>
                </a:rPr>
                <a:t>Catalog wholesalers</a:t>
              </a:r>
            </a:p>
          </p:txBody>
        </p:sp>
        <p:sp>
          <p:nvSpPr>
            <p:cNvPr id="40969" name="Line 27"/>
            <p:cNvSpPr>
              <a:spLocks noChangeShapeType="1"/>
            </p:cNvSpPr>
            <p:nvPr/>
          </p:nvSpPr>
          <p:spPr bwMode="auto">
            <a:xfrm flipH="1" flipV="1">
              <a:off x="2247" y="2304"/>
              <a:ext cx="816" cy="336"/>
            </a:xfrm>
            <a:prstGeom prst="line">
              <a:avLst/>
            </a:prstGeom>
            <a:noFill/>
            <a:ln w="38100">
              <a:solidFill>
                <a:schemeClr val="tx1"/>
              </a:solidFill>
              <a:round/>
              <a:headEnd type="triangle" w="med" len="med"/>
              <a:tailEnd/>
            </a:ln>
            <a:extLst>
              <a:ext uri="{909E8E84-426E-40DD-AFC4-6F175D3DCCD1}">
                <a14:hiddenFill xmlns:a14="http://schemas.microsoft.com/office/drawing/2010/main">
                  <a:noFill/>
                </a14:hiddenFill>
              </a:ext>
            </a:extLst>
          </p:spPr>
          <p:txBody>
            <a:bodyPr/>
            <a:lstStyle/>
            <a:p>
              <a:endParaRPr lang="en-US" sz="3200" b="1" dirty="0">
                <a:latin typeface="Arial" pitchFamily="34" charset="0"/>
                <a:cs typeface="Arial" pitchFamily="34" charset="0"/>
              </a:endParaRPr>
            </a:p>
          </p:txBody>
        </p:sp>
        <p:sp>
          <p:nvSpPr>
            <p:cNvPr id="40970" name="Text Box 28"/>
            <p:cNvSpPr txBox="1">
              <a:spLocks noChangeArrowheads="1"/>
            </p:cNvSpPr>
            <p:nvPr/>
          </p:nvSpPr>
          <p:spPr bwMode="auto">
            <a:xfrm>
              <a:off x="2772" y="2304"/>
              <a:ext cx="1207"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eaLnBrk="1" hangingPunct="1"/>
              <a:r>
                <a:rPr lang="en-US" sz="1800" b="1" i="1" dirty="0">
                  <a:latin typeface="Arial" pitchFamily="34" charset="0"/>
                  <a:cs typeface="Arial" pitchFamily="34" charset="0"/>
                </a:rPr>
                <a:t>Some functions</a:t>
              </a:r>
            </a:p>
          </p:txBody>
        </p:sp>
      </p:grpSp>
    </p:spTree>
    <p:custDataLst>
      <p:tags r:id="rId1"/>
    </p:custDataLst>
    <p:extLst>
      <p:ext uri="{BB962C8B-B14F-4D97-AF65-F5344CB8AC3E}">
        <p14:creationId xmlns:p14="http://schemas.microsoft.com/office/powerpoint/2010/main" val="775078349"/>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up)">
                                      <p:cBhvr>
                                        <p:cTn id="17" dur="500"/>
                                        <p:tgtEl>
                                          <p:spTgt spid="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Title 40"/>
          <p:cNvSpPr>
            <a:spLocks noGrp="1"/>
          </p:cNvSpPr>
          <p:nvPr>
            <p:ph type="title"/>
          </p:nvPr>
        </p:nvSpPr>
        <p:spPr/>
        <p:txBody>
          <a:bodyPr>
            <a:normAutofit fontScale="90000"/>
          </a:bodyPr>
          <a:lstStyle/>
          <a:p>
            <a:r>
              <a:rPr lang="en-US" altLang="en-US" dirty="0"/>
              <a:t>Types of Merchant Wholesalers</a:t>
            </a:r>
            <a:endParaRPr lang="en-US" dirty="0"/>
          </a:p>
        </p:txBody>
      </p:sp>
      <p:sp>
        <p:nvSpPr>
          <p:cNvPr id="21" name="Oval 3"/>
          <p:cNvSpPr>
            <a:spLocks noChangeArrowheads="1"/>
          </p:cNvSpPr>
          <p:nvPr/>
        </p:nvSpPr>
        <p:spPr bwMode="auto">
          <a:xfrm>
            <a:off x="2895600" y="1828800"/>
            <a:ext cx="3352800" cy="3352800"/>
          </a:xfrm>
          <a:prstGeom prst="ellipse">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defRPr/>
            </a:pPr>
            <a:r>
              <a:rPr lang="en-US" sz="2800" b="1" dirty="0">
                <a:latin typeface="Arial" pitchFamily="34" charset="0"/>
                <a:cs typeface="Arial" pitchFamily="34" charset="0"/>
              </a:rPr>
              <a:t>Types of Merchant Wholesalers</a:t>
            </a:r>
            <a:endParaRPr lang="en-US" sz="2800" b="1" dirty="0">
              <a:effectLst>
                <a:outerShdw blurRad="38100" dist="38100" dir="2700000" algn="tl">
                  <a:srgbClr val="000000"/>
                </a:outerShdw>
              </a:effectLst>
              <a:latin typeface="Arial" pitchFamily="34" charset="0"/>
              <a:cs typeface="Arial" pitchFamily="34" charset="0"/>
            </a:endParaRPr>
          </a:p>
        </p:txBody>
      </p:sp>
      <p:grpSp>
        <p:nvGrpSpPr>
          <p:cNvPr id="2" name="Group 1"/>
          <p:cNvGrpSpPr/>
          <p:nvPr/>
        </p:nvGrpSpPr>
        <p:grpSpPr>
          <a:xfrm>
            <a:off x="228600" y="1295400"/>
            <a:ext cx="2971800" cy="4191000"/>
            <a:chOff x="228600" y="1600200"/>
            <a:chExt cx="2971800" cy="4191000"/>
          </a:xfrm>
        </p:grpSpPr>
        <p:grpSp>
          <p:nvGrpSpPr>
            <p:cNvPr id="41990" name="Group 4"/>
            <p:cNvGrpSpPr>
              <a:grpSpLocks/>
            </p:cNvGrpSpPr>
            <p:nvPr/>
          </p:nvGrpSpPr>
          <p:grpSpPr bwMode="auto">
            <a:xfrm>
              <a:off x="228600" y="1600200"/>
              <a:ext cx="2971800" cy="4191000"/>
              <a:chOff x="131" y="816"/>
              <a:chExt cx="2378" cy="3168"/>
            </a:xfrm>
          </p:grpSpPr>
          <p:sp>
            <p:nvSpPr>
              <p:cNvPr id="23" name="AutoShape 5"/>
              <p:cNvSpPr>
                <a:spLocks noChangeArrowheads="1"/>
              </p:cNvSpPr>
              <p:nvPr/>
            </p:nvSpPr>
            <p:spPr bwMode="auto">
              <a:xfrm>
                <a:off x="192" y="1008"/>
                <a:ext cx="2256" cy="2976"/>
              </a:xfrm>
              <a:prstGeom prst="roundRect">
                <a:avLst>
                  <a:gd name="adj" fmla="val 10634"/>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lIns="274320" rIns="274320" anchor="ctr"/>
              <a:lstStyle/>
              <a:p>
                <a:pPr marL="457200" indent="-457200">
                  <a:defRPr/>
                </a:pPr>
                <a:endParaRPr lang="en-US" sz="3000" b="1" dirty="0">
                  <a:latin typeface="Arial" pitchFamily="34" charset="0"/>
                  <a:cs typeface="Arial" pitchFamily="34" charset="0"/>
                </a:endParaRPr>
              </a:p>
            </p:txBody>
          </p:sp>
          <p:sp>
            <p:nvSpPr>
              <p:cNvPr id="24" name="AutoShape 6"/>
              <p:cNvSpPr>
                <a:spLocks noChangeArrowheads="1"/>
              </p:cNvSpPr>
              <p:nvPr/>
            </p:nvSpPr>
            <p:spPr bwMode="auto">
              <a:xfrm>
                <a:off x="131" y="816"/>
                <a:ext cx="2378" cy="576"/>
              </a:xfrm>
              <a:prstGeom prst="roundRect">
                <a:avLst>
                  <a:gd name="adj" fmla="val 5000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pPr marL="457200" indent="-457200">
                  <a:defRPr/>
                </a:pPr>
                <a:r>
                  <a:rPr lang="en-US" sz="2600" b="1" dirty="0">
                    <a:latin typeface="Arial" pitchFamily="34" charset="0"/>
                    <a:cs typeface="Arial" pitchFamily="34" charset="0"/>
                  </a:rPr>
                  <a:t>Service</a:t>
                </a:r>
              </a:p>
            </p:txBody>
          </p:sp>
        </p:grpSp>
        <p:sp>
          <p:nvSpPr>
            <p:cNvPr id="28" name="Text Box 10"/>
            <p:cNvSpPr txBox="1">
              <a:spLocks noChangeArrowheads="1"/>
            </p:cNvSpPr>
            <p:nvPr/>
          </p:nvSpPr>
          <p:spPr bwMode="auto">
            <a:xfrm>
              <a:off x="430213" y="2459038"/>
              <a:ext cx="2541587" cy="2455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marL="231775" indent="-231775"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algn="l" eaLnBrk="1" hangingPunct="1">
                <a:spcAft>
                  <a:spcPct val="70000"/>
                </a:spcAft>
                <a:buFontTx/>
                <a:buChar char="•"/>
              </a:pPr>
              <a:r>
                <a:rPr lang="en-US" sz="2400" b="1" dirty="0">
                  <a:latin typeface="Arial" pitchFamily="34" charset="0"/>
                  <a:cs typeface="Arial" pitchFamily="34" charset="0"/>
                </a:rPr>
                <a:t>General merchandise</a:t>
              </a:r>
            </a:p>
            <a:p>
              <a:pPr algn="l" eaLnBrk="1" hangingPunct="1">
                <a:spcAft>
                  <a:spcPct val="70000"/>
                </a:spcAft>
                <a:buFontTx/>
                <a:buChar char="•"/>
              </a:pPr>
              <a:r>
                <a:rPr lang="en-US" sz="2400" b="1" dirty="0">
                  <a:latin typeface="Arial" pitchFamily="34" charset="0"/>
                  <a:cs typeface="Arial" pitchFamily="34" charset="0"/>
                </a:rPr>
                <a:t>Single-line (or general-line)</a:t>
              </a:r>
            </a:p>
            <a:p>
              <a:pPr algn="l" eaLnBrk="1" hangingPunct="1">
                <a:spcAft>
                  <a:spcPct val="70000"/>
                </a:spcAft>
                <a:buFontTx/>
                <a:buChar char="•"/>
              </a:pPr>
              <a:r>
                <a:rPr lang="en-US" sz="2400" b="1" dirty="0">
                  <a:latin typeface="Arial" pitchFamily="34" charset="0"/>
                  <a:cs typeface="Arial" pitchFamily="34" charset="0"/>
                </a:rPr>
                <a:t>Specialty</a:t>
              </a:r>
            </a:p>
          </p:txBody>
        </p:sp>
      </p:grpSp>
      <p:grpSp>
        <p:nvGrpSpPr>
          <p:cNvPr id="3" name="Group 2"/>
          <p:cNvGrpSpPr/>
          <p:nvPr/>
        </p:nvGrpSpPr>
        <p:grpSpPr>
          <a:xfrm>
            <a:off x="5943600" y="1295400"/>
            <a:ext cx="2971800" cy="4191000"/>
            <a:chOff x="5943600" y="1600200"/>
            <a:chExt cx="2971800" cy="4191000"/>
          </a:xfrm>
        </p:grpSpPr>
        <p:grpSp>
          <p:nvGrpSpPr>
            <p:cNvPr id="41991" name="Group 7"/>
            <p:cNvGrpSpPr>
              <a:grpSpLocks/>
            </p:cNvGrpSpPr>
            <p:nvPr/>
          </p:nvGrpSpPr>
          <p:grpSpPr bwMode="auto">
            <a:xfrm>
              <a:off x="5943600" y="1600200"/>
              <a:ext cx="2971800" cy="4191000"/>
              <a:chOff x="3299" y="816"/>
              <a:chExt cx="2378" cy="3312"/>
            </a:xfrm>
          </p:grpSpPr>
          <p:sp>
            <p:nvSpPr>
              <p:cNvPr id="26" name="AutoShape 8"/>
              <p:cNvSpPr>
                <a:spLocks noChangeArrowheads="1"/>
              </p:cNvSpPr>
              <p:nvPr/>
            </p:nvSpPr>
            <p:spPr bwMode="auto">
              <a:xfrm>
                <a:off x="3360" y="1008"/>
                <a:ext cx="2256" cy="3120"/>
              </a:xfrm>
              <a:prstGeom prst="roundRect">
                <a:avLst>
                  <a:gd name="adj" fmla="val 10634"/>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lIns="274320" rIns="274320" anchor="ctr"/>
              <a:lstStyle/>
              <a:p>
                <a:pPr marL="457200" indent="-457200">
                  <a:defRPr/>
                </a:pPr>
                <a:endParaRPr lang="en-US" sz="3000" b="1" dirty="0">
                  <a:latin typeface="Arial" pitchFamily="34" charset="0"/>
                  <a:cs typeface="Arial" pitchFamily="34" charset="0"/>
                </a:endParaRPr>
              </a:p>
            </p:txBody>
          </p:sp>
          <p:sp>
            <p:nvSpPr>
              <p:cNvPr id="27" name="AutoShape 9"/>
              <p:cNvSpPr>
                <a:spLocks noChangeArrowheads="1"/>
              </p:cNvSpPr>
              <p:nvPr/>
            </p:nvSpPr>
            <p:spPr bwMode="auto">
              <a:xfrm>
                <a:off x="3299" y="816"/>
                <a:ext cx="2378" cy="576"/>
              </a:xfrm>
              <a:prstGeom prst="roundRect">
                <a:avLst>
                  <a:gd name="adj" fmla="val 50000"/>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pPr marL="457200" indent="-457200">
                  <a:lnSpc>
                    <a:spcPct val="85000"/>
                  </a:lnSpc>
                  <a:defRPr/>
                </a:pPr>
                <a:r>
                  <a:rPr lang="en-US" sz="2600" b="1" dirty="0">
                    <a:latin typeface="Arial" pitchFamily="34" charset="0"/>
                    <a:cs typeface="Arial" pitchFamily="34" charset="0"/>
                  </a:rPr>
                  <a:t>Limited- </a:t>
                </a:r>
              </a:p>
              <a:p>
                <a:pPr marL="457200" indent="-457200">
                  <a:lnSpc>
                    <a:spcPct val="85000"/>
                  </a:lnSpc>
                  <a:defRPr/>
                </a:pPr>
                <a:r>
                  <a:rPr lang="en-US" sz="2600" b="1" dirty="0">
                    <a:latin typeface="Arial" pitchFamily="34" charset="0"/>
                    <a:cs typeface="Arial" pitchFamily="34" charset="0"/>
                  </a:rPr>
                  <a:t>Function</a:t>
                </a:r>
              </a:p>
            </p:txBody>
          </p:sp>
        </p:grpSp>
        <p:sp>
          <p:nvSpPr>
            <p:cNvPr id="29" name="Text Box 11"/>
            <p:cNvSpPr txBox="1">
              <a:spLocks noChangeArrowheads="1"/>
            </p:cNvSpPr>
            <p:nvPr/>
          </p:nvSpPr>
          <p:spPr bwMode="auto">
            <a:xfrm>
              <a:off x="6248400" y="2454275"/>
              <a:ext cx="2557463" cy="2751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marL="231775" indent="-231775" eaLnBrk="0" hangingPunct="0">
                <a:defRPr sz="3600">
                  <a:solidFill>
                    <a:schemeClr val="tx1"/>
                  </a:solidFill>
                  <a:latin typeface="Arial" charset="0"/>
                  <a:cs typeface="Arial" charset="0"/>
                </a:defRPr>
              </a:lvl1pPr>
              <a:lvl2pPr marL="742950" indent="-285750" eaLnBrk="0" hangingPunct="0">
                <a:defRPr sz="3600">
                  <a:solidFill>
                    <a:schemeClr val="tx1"/>
                  </a:solidFill>
                  <a:latin typeface="Arial" charset="0"/>
                  <a:cs typeface="Arial" charset="0"/>
                </a:defRPr>
              </a:lvl2pPr>
              <a:lvl3pPr marL="1143000" indent="-228600" eaLnBrk="0" hangingPunct="0">
                <a:defRPr sz="3600">
                  <a:solidFill>
                    <a:schemeClr val="tx1"/>
                  </a:solidFill>
                  <a:latin typeface="Arial" charset="0"/>
                  <a:cs typeface="Arial" charset="0"/>
                </a:defRPr>
              </a:lvl3pPr>
              <a:lvl4pPr marL="1600200" indent="-228600" eaLnBrk="0" hangingPunct="0">
                <a:defRPr sz="3600">
                  <a:solidFill>
                    <a:schemeClr val="tx1"/>
                  </a:solidFill>
                  <a:latin typeface="Arial" charset="0"/>
                  <a:cs typeface="Arial" charset="0"/>
                </a:defRPr>
              </a:lvl4pPr>
              <a:lvl5pPr marL="2057400" indent="-228600" eaLnBrk="0" hangingPunct="0">
                <a:defRPr sz="3600">
                  <a:solidFill>
                    <a:schemeClr val="tx1"/>
                  </a:solidFill>
                  <a:latin typeface="Arial" charset="0"/>
                  <a:cs typeface="Arial" charset="0"/>
                </a:defRPr>
              </a:lvl5pPr>
              <a:lvl6pPr marL="2514600" indent="-228600" algn="ctr" eaLnBrk="0" fontAlgn="base" hangingPunct="0">
                <a:spcBef>
                  <a:spcPct val="0"/>
                </a:spcBef>
                <a:spcAft>
                  <a:spcPct val="0"/>
                </a:spcAft>
                <a:defRPr sz="3600">
                  <a:solidFill>
                    <a:schemeClr val="tx1"/>
                  </a:solidFill>
                  <a:latin typeface="Arial" charset="0"/>
                  <a:cs typeface="Arial" charset="0"/>
                </a:defRPr>
              </a:lvl6pPr>
              <a:lvl7pPr marL="2971800" indent="-228600" algn="ctr" eaLnBrk="0" fontAlgn="base" hangingPunct="0">
                <a:spcBef>
                  <a:spcPct val="0"/>
                </a:spcBef>
                <a:spcAft>
                  <a:spcPct val="0"/>
                </a:spcAft>
                <a:defRPr sz="3600">
                  <a:solidFill>
                    <a:schemeClr val="tx1"/>
                  </a:solidFill>
                  <a:latin typeface="Arial" charset="0"/>
                  <a:cs typeface="Arial" charset="0"/>
                </a:defRPr>
              </a:lvl7pPr>
              <a:lvl8pPr marL="3429000" indent="-228600" algn="ctr" eaLnBrk="0" fontAlgn="base" hangingPunct="0">
                <a:spcBef>
                  <a:spcPct val="0"/>
                </a:spcBef>
                <a:spcAft>
                  <a:spcPct val="0"/>
                </a:spcAft>
                <a:defRPr sz="3600">
                  <a:solidFill>
                    <a:schemeClr val="tx1"/>
                  </a:solidFill>
                  <a:latin typeface="Arial" charset="0"/>
                  <a:cs typeface="Arial" charset="0"/>
                </a:defRPr>
              </a:lvl8pPr>
              <a:lvl9pPr marL="3886200" indent="-228600" algn="ctr" eaLnBrk="0" fontAlgn="base" hangingPunct="0">
                <a:spcBef>
                  <a:spcPct val="0"/>
                </a:spcBef>
                <a:spcAft>
                  <a:spcPct val="0"/>
                </a:spcAft>
                <a:defRPr sz="3600">
                  <a:solidFill>
                    <a:schemeClr val="tx1"/>
                  </a:solidFill>
                  <a:latin typeface="Arial" charset="0"/>
                  <a:cs typeface="Arial" charset="0"/>
                </a:defRPr>
              </a:lvl9pPr>
            </a:lstStyle>
            <a:p>
              <a:pPr algn="l" eaLnBrk="1" hangingPunct="1">
                <a:spcAft>
                  <a:spcPct val="30000"/>
                </a:spcAft>
                <a:buFontTx/>
                <a:buChar char="•"/>
              </a:pPr>
              <a:r>
                <a:rPr lang="en-US" sz="2400" b="1" dirty="0">
                  <a:latin typeface="Arial" pitchFamily="34" charset="0"/>
                  <a:cs typeface="Arial" pitchFamily="34" charset="0"/>
                </a:rPr>
                <a:t>Cash-and- Carry</a:t>
              </a:r>
            </a:p>
            <a:p>
              <a:pPr algn="l" eaLnBrk="1" hangingPunct="1">
                <a:spcAft>
                  <a:spcPct val="30000"/>
                </a:spcAft>
                <a:buFontTx/>
                <a:buChar char="•"/>
              </a:pPr>
              <a:r>
                <a:rPr lang="en-US" sz="2400" b="1" dirty="0">
                  <a:latin typeface="Arial" pitchFamily="34" charset="0"/>
                  <a:cs typeface="Arial" pitchFamily="34" charset="0"/>
                </a:rPr>
                <a:t>Drop-Shippers</a:t>
              </a:r>
            </a:p>
            <a:p>
              <a:pPr algn="l" eaLnBrk="1" hangingPunct="1">
                <a:spcAft>
                  <a:spcPct val="30000"/>
                </a:spcAft>
                <a:buFontTx/>
                <a:buChar char="•"/>
              </a:pPr>
              <a:r>
                <a:rPr lang="en-US" sz="2400" b="1" dirty="0">
                  <a:latin typeface="Arial" pitchFamily="34" charset="0"/>
                  <a:cs typeface="Arial" pitchFamily="34" charset="0"/>
                </a:rPr>
                <a:t>Truck</a:t>
              </a:r>
            </a:p>
            <a:p>
              <a:pPr algn="l" eaLnBrk="1" hangingPunct="1">
                <a:spcAft>
                  <a:spcPct val="30000"/>
                </a:spcAft>
                <a:buFontTx/>
                <a:buChar char="•"/>
              </a:pPr>
              <a:r>
                <a:rPr lang="en-US" sz="2400" b="1" dirty="0">
                  <a:latin typeface="Arial" pitchFamily="34" charset="0"/>
                  <a:cs typeface="Arial" pitchFamily="34" charset="0"/>
                </a:rPr>
                <a:t>Rack Jobbers</a:t>
              </a:r>
            </a:p>
            <a:p>
              <a:pPr algn="l" eaLnBrk="1" hangingPunct="1">
                <a:spcAft>
                  <a:spcPct val="30000"/>
                </a:spcAft>
                <a:buFontTx/>
                <a:buChar char="•"/>
              </a:pPr>
              <a:r>
                <a:rPr lang="en-US" sz="2400" b="1" dirty="0">
                  <a:latin typeface="Arial" pitchFamily="34" charset="0"/>
                  <a:cs typeface="Arial" pitchFamily="34" charset="0"/>
                </a:rPr>
                <a:t>Catalog</a:t>
              </a:r>
            </a:p>
          </p:txBody>
        </p:sp>
      </p:grpSp>
    </p:spTree>
    <p:custDataLst>
      <p:tags r:id="rId1"/>
    </p:custDataLst>
    <p:extLst>
      <p:ext uri="{BB962C8B-B14F-4D97-AF65-F5344CB8AC3E}">
        <p14:creationId xmlns:p14="http://schemas.microsoft.com/office/powerpoint/2010/main" val="1428328024"/>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 name="Line 4"/>
          <p:cNvSpPr>
            <a:spLocks noChangeShapeType="1"/>
          </p:cNvSpPr>
          <p:nvPr/>
        </p:nvSpPr>
        <p:spPr bwMode="auto">
          <a:xfrm>
            <a:off x="4343400" y="2362200"/>
            <a:ext cx="0" cy="22383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17" name="Line 10"/>
          <p:cNvSpPr>
            <a:spLocks noChangeShapeType="1"/>
          </p:cNvSpPr>
          <p:nvPr/>
        </p:nvSpPr>
        <p:spPr bwMode="auto">
          <a:xfrm flipH="1" flipV="1">
            <a:off x="5410200" y="4572000"/>
            <a:ext cx="533400" cy="381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15" name="Line 7"/>
          <p:cNvSpPr>
            <a:spLocks noChangeShapeType="1"/>
          </p:cNvSpPr>
          <p:nvPr/>
        </p:nvSpPr>
        <p:spPr bwMode="auto">
          <a:xfrm flipH="1">
            <a:off x="5536001" y="3476625"/>
            <a:ext cx="483799" cy="13883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13" name="Line 4"/>
          <p:cNvSpPr>
            <a:spLocks noChangeShapeType="1"/>
          </p:cNvSpPr>
          <p:nvPr/>
        </p:nvSpPr>
        <p:spPr bwMode="auto">
          <a:xfrm>
            <a:off x="2628771" y="3476626"/>
            <a:ext cx="517953" cy="13883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19" name="Line 17"/>
          <p:cNvSpPr>
            <a:spLocks noChangeShapeType="1"/>
          </p:cNvSpPr>
          <p:nvPr/>
        </p:nvSpPr>
        <p:spPr bwMode="auto">
          <a:xfrm flipV="1">
            <a:off x="2667000" y="4495800"/>
            <a:ext cx="6096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latin typeface="Arial" pitchFamily="34" charset="0"/>
              <a:cs typeface="Arial" pitchFamily="34" charset="0"/>
            </a:endParaRPr>
          </a:p>
        </p:txBody>
      </p:sp>
      <p:sp>
        <p:nvSpPr>
          <p:cNvPr id="43014" name="Title 40"/>
          <p:cNvSpPr>
            <a:spLocks noGrp="1"/>
          </p:cNvSpPr>
          <p:nvPr>
            <p:ph type="title"/>
          </p:nvPr>
        </p:nvSpPr>
        <p:spPr/>
        <p:txBody>
          <a:bodyPr/>
          <a:lstStyle/>
          <a:p>
            <a:r>
              <a:rPr lang="en-US" altLang="en-US" dirty="0"/>
              <a:t>Agents Are Strong on Selling</a:t>
            </a:r>
            <a:endParaRPr lang="en-US" dirty="0"/>
          </a:p>
        </p:txBody>
      </p:sp>
      <p:sp>
        <p:nvSpPr>
          <p:cNvPr id="12" name="AutoShape 3">
            <a:hlinkHover r:id="" action="ppaction://macro?name=changecolor"/>
          </p:cNvPr>
          <p:cNvSpPr>
            <a:spLocks noChangeArrowheads="1"/>
          </p:cNvSpPr>
          <p:nvPr/>
        </p:nvSpPr>
        <p:spPr bwMode="auto">
          <a:xfrm>
            <a:off x="114171" y="2781300"/>
            <a:ext cx="2514600" cy="1295400"/>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400" b="1" dirty="0">
                <a:latin typeface="Arial" pitchFamily="34" charset="0"/>
                <a:cs typeface="Arial" pitchFamily="34" charset="0"/>
              </a:rPr>
              <a:t>Manufacturer’s Agents</a:t>
            </a:r>
          </a:p>
        </p:txBody>
      </p:sp>
      <p:sp>
        <p:nvSpPr>
          <p:cNvPr id="14" name="AutoShape 6"/>
          <p:cNvSpPr>
            <a:spLocks noChangeArrowheads="1"/>
          </p:cNvSpPr>
          <p:nvPr/>
        </p:nvSpPr>
        <p:spPr bwMode="auto">
          <a:xfrm>
            <a:off x="6019800" y="2781300"/>
            <a:ext cx="2514600" cy="1295400"/>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400" b="1" dirty="0">
                <a:latin typeface="Arial" pitchFamily="34" charset="0"/>
                <a:cs typeface="Arial" pitchFamily="34" charset="0"/>
              </a:rPr>
              <a:t>Brokers</a:t>
            </a:r>
          </a:p>
        </p:txBody>
      </p:sp>
      <p:sp>
        <p:nvSpPr>
          <p:cNvPr id="16" name="AutoShape 9"/>
          <p:cNvSpPr>
            <a:spLocks noChangeArrowheads="1"/>
          </p:cNvSpPr>
          <p:nvPr/>
        </p:nvSpPr>
        <p:spPr bwMode="auto">
          <a:xfrm>
            <a:off x="5553930" y="4953000"/>
            <a:ext cx="2514600" cy="1295400"/>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400" b="1" dirty="0">
                <a:latin typeface="Arial" pitchFamily="34" charset="0"/>
                <a:cs typeface="Arial" pitchFamily="34" charset="0"/>
              </a:rPr>
              <a:t>Selling Agents</a:t>
            </a:r>
          </a:p>
        </p:txBody>
      </p:sp>
      <p:sp>
        <p:nvSpPr>
          <p:cNvPr id="18" name="AutoShape 16"/>
          <p:cNvSpPr>
            <a:spLocks noChangeArrowheads="1"/>
          </p:cNvSpPr>
          <p:nvPr/>
        </p:nvSpPr>
        <p:spPr bwMode="auto">
          <a:xfrm>
            <a:off x="756528" y="4894996"/>
            <a:ext cx="2514600" cy="1295400"/>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400" b="1" dirty="0">
                <a:latin typeface="Arial" pitchFamily="34" charset="0"/>
                <a:cs typeface="Arial" pitchFamily="34" charset="0"/>
              </a:rPr>
              <a:t>Auction Companies</a:t>
            </a:r>
          </a:p>
        </p:txBody>
      </p:sp>
      <p:sp>
        <p:nvSpPr>
          <p:cNvPr id="20" name="Oval 18"/>
          <p:cNvSpPr>
            <a:spLocks noChangeArrowheads="1"/>
          </p:cNvSpPr>
          <p:nvPr/>
        </p:nvSpPr>
        <p:spPr bwMode="auto">
          <a:xfrm>
            <a:off x="3121084" y="2586038"/>
            <a:ext cx="2530415" cy="2671762"/>
          </a:xfrm>
          <a:prstGeom prst="ellipse">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defRPr/>
            </a:pPr>
            <a:r>
              <a:rPr lang="en-US" sz="2800" b="1" dirty="0">
                <a:latin typeface="Arial" pitchFamily="34" charset="0"/>
                <a:cs typeface="Arial" pitchFamily="34" charset="0"/>
              </a:rPr>
              <a:t>Types of </a:t>
            </a:r>
            <a:br>
              <a:rPr lang="en-US" sz="2800" b="1" dirty="0">
                <a:latin typeface="Arial" pitchFamily="34" charset="0"/>
                <a:cs typeface="Arial" pitchFamily="34" charset="0"/>
              </a:rPr>
            </a:br>
            <a:r>
              <a:rPr lang="en-US" sz="2800" b="1" dirty="0">
                <a:latin typeface="Arial" pitchFamily="34" charset="0"/>
                <a:cs typeface="Arial" pitchFamily="34" charset="0"/>
              </a:rPr>
              <a:t>Agent </a:t>
            </a:r>
            <a:br>
              <a:rPr lang="en-US" sz="2800" b="1" dirty="0">
                <a:latin typeface="Arial" pitchFamily="34" charset="0"/>
                <a:cs typeface="Arial" pitchFamily="34" charset="0"/>
              </a:rPr>
            </a:br>
            <a:r>
              <a:rPr lang="en-US" sz="2800" b="1" dirty="0">
                <a:latin typeface="Arial" pitchFamily="34" charset="0"/>
                <a:cs typeface="Arial" pitchFamily="34" charset="0"/>
              </a:rPr>
              <a:t>Wholesalers</a:t>
            </a:r>
          </a:p>
        </p:txBody>
      </p:sp>
      <p:sp>
        <p:nvSpPr>
          <p:cNvPr id="22" name="AutoShape 3">
            <a:hlinkHover r:id="" action="ppaction://macro?name=changecolor"/>
          </p:cNvPr>
          <p:cNvSpPr>
            <a:spLocks noChangeArrowheads="1"/>
          </p:cNvSpPr>
          <p:nvPr/>
        </p:nvSpPr>
        <p:spPr bwMode="auto">
          <a:xfrm>
            <a:off x="3121085" y="1066800"/>
            <a:ext cx="2514600" cy="1295400"/>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400" b="1" dirty="0">
                <a:latin typeface="Arial" pitchFamily="34" charset="0"/>
                <a:cs typeface="Arial" pitchFamily="34" charset="0"/>
              </a:rPr>
              <a:t>Export or Import Agents</a:t>
            </a:r>
          </a:p>
        </p:txBody>
      </p:sp>
    </p:spTree>
    <p:custDataLst>
      <p:tags r:id="rId1"/>
    </p:custDataLst>
    <p:extLst>
      <p:ext uri="{BB962C8B-B14F-4D97-AF65-F5344CB8AC3E}">
        <p14:creationId xmlns:p14="http://schemas.microsoft.com/office/powerpoint/2010/main" val="42647453"/>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right)">
                                      <p:cBhvr>
                                        <p:cTn id="7" dur="500"/>
                                        <p:tgtEl>
                                          <p:spTgt spid="13"/>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wipe(right)">
                                      <p:cBhvr>
                                        <p:cTn id="11" dur="5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4" fill="hold" grpId="0" nodeType="click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wipe(down)">
                                      <p:cBhvr>
                                        <p:cTn id="16" dur="500"/>
                                        <p:tgtEl>
                                          <p:spTgt spid="21"/>
                                        </p:tgtEl>
                                      </p:cBhvr>
                                    </p:animEffect>
                                  </p:childTnLst>
                                </p:cTn>
                              </p:par>
                            </p:childTnLst>
                          </p:cTn>
                        </p:par>
                        <p:par>
                          <p:cTn id="17" fill="hold">
                            <p:stCondLst>
                              <p:cond delay="500"/>
                            </p:stCondLst>
                            <p:childTnLst>
                              <p:par>
                                <p:cTn id="18" presetID="22" presetClass="entr" presetSubtype="4" fill="hold" grpId="0"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down)">
                                      <p:cBhvr>
                                        <p:cTn id="20" dur="500"/>
                                        <p:tgtEl>
                                          <p:spTgt spid="22"/>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left)">
                                      <p:cBhvr>
                                        <p:cTn id="25" dur="500"/>
                                        <p:tgtEl>
                                          <p:spTgt spid="15"/>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left)">
                                      <p:cBhvr>
                                        <p:cTn id="29" dur="500"/>
                                        <p:tgtEl>
                                          <p:spTgt spid="14"/>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grpId="0" nodeType="click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up)">
                                      <p:cBhvr>
                                        <p:cTn id="34" dur="500"/>
                                        <p:tgtEl>
                                          <p:spTgt spid="17"/>
                                        </p:tgtEl>
                                      </p:cBhvr>
                                    </p:animEffect>
                                  </p:childTnLst>
                                </p:cTn>
                              </p:par>
                            </p:childTnLst>
                          </p:cTn>
                        </p:par>
                        <p:par>
                          <p:cTn id="35" fill="hold">
                            <p:stCondLst>
                              <p:cond delay="500"/>
                            </p:stCondLst>
                            <p:childTnLst>
                              <p:par>
                                <p:cTn id="36" presetID="22" presetClass="entr" presetSubtype="1" fill="hold" grpId="0"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up)">
                                      <p:cBhvr>
                                        <p:cTn id="38" dur="500"/>
                                        <p:tgtEl>
                                          <p:spTgt spid="16"/>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1" fill="hold" grpId="0" nodeType="click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wipe(up)">
                                      <p:cBhvr>
                                        <p:cTn id="43" dur="500"/>
                                        <p:tgtEl>
                                          <p:spTgt spid="19"/>
                                        </p:tgtEl>
                                      </p:cBhvr>
                                    </p:animEffect>
                                  </p:childTnLst>
                                </p:cTn>
                              </p:par>
                            </p:childTnLst>
                          </p:cTn>
                        </p:par>
                        <p:par>
                          <p:cTn id="44" fill="hold">
                            <p:stCondLst>
                              <p:cond delay="500"/>
                            </p:stCondLst>
                            <p:childTnLst>
                              <p:par>
                                <p:cTn id="45" presetID="22" presetClass="entr" presetSubtype="1"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up)">
                                      <p:cBhvr>
                                        <p:cTn id="4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17" grpId="0" animBg="1"/>
      <p:bldP spid="15" grpId="0" animBg="1"/>
      <p:bldP spid="13" grpId="0" animBg="1"/>
      <p:bldP spid="19" grpId="0" animBg="1"/>
      <p:bldP spid="12" grpId="0" animBg="1"/>
      <p:bldP spid="14" grpId="0" animBg="1"/>
      <p:bldP spid="16" grpId="0" animBg="1"/>
      <p:bldP spid="18" grpId="0" animBg="1"/>
      <p:bldP spid="2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dirty="0"/>
              <a:t>Checking Your Knowledge</a:t>
            </a:r>
          </a:p>
        </p:txBody>
      </p:sp>
      <p:sp>
        <p:nvSpPr>
          <p:cNvPr id="2" name="Content Placeholder 1"/>
          <p:cNvSpPr>
            <a:spLocks noGrp="1"/>
          </p:cNvSpPr>
          <p:nvPr>
            <p:ph idx="1"/>
          </p:nvPr>
        </p:nvSpPr>
        <p:spPr>
          <a:xfrm>
            <a:off x="457200" y="1600200"/>
            <a:ext cx="8229600" cy="5257800"/>
          </a:xfrm>
        </p:spPr>
        <p:txBody>
          <a:bodyPr>
            <a:normAutofit fontScale="77500" lnSpcReduction="20000"/>
          </a:bodyPr>
          <a:lstStyle/>
          <a:p>
            <a:pPr marL="65087" indent="0">
              <a:buNone/>
            </a:pPr>
            <a:r>
              <a:rPr lang="en-US" dirty="0"/>
              <a:t>Atlantic Music distributes various types of musical instruments, sheet music, and accessories that are sold through independent music stores. It carries many different brands, such as Remo and Ludwig drums, and brass instruments from Yamaha, Hohner, and other manufacturers. Atlantic takes title to the musical instruments and supplies it resells, and provides a wide variety of services to its customers. Atlantic Music is a(n):</a:t>
            </a:r>
          </a:p>
          <a:p>
            <a:endParaRPr lang="en-US" dirty="0"/>
          </a:p>
          <a:p>
            <a:pPr marL="0" indent="0">
              <a:buNone/>
            </a:pPr>
            <a:r>
              <a:rPr lang="en-US" dirty="0"/>
              <a:t>A.	merchant wholesaler.</a:t>
            </a:r>
          </a:p>
          <a:p>
            <a:pPr marL="0" indent="0">
              <a:buNone/>
            </a:pPr>
            <a:r>
              <a:rPr lang="en-US" dirty="0"/>
              <a:t>B.	limited service merchant wholesaler.</a:t>
            </a:r>
          </a:p>
          <a:p>
            <a:pPr marL="0" indent="0">
              <a:buNone/>
            </a:pPr>
            <a:r>
              <a:rPr lang="en-US" dirty="0"/>
              <a:t>C.	auction company.</a:t>
            </a:r>
          </a:p>
          <a:p>
            <a:pPr marL="0" indent="0">
              <a:buNone/>
            </a:pPr>
            <a:r>
              <a:rPr lang="en-US" dirty="0"/>
              <a:t>D.	manufacturer’s broker.</a:t>
            </a:r>
          </a:p>
          <a:p>
            <a:pPr marL="0" indent="0">
              <a:buNone/>
            </a:pPr>
            <a:r>
              <a:rPr lang="en-US" dirty="0"/>
              <a:t>E.	intermediary.</a:t>
            </a:r>
          </a:p>
          <a:p>
            <a:endParaRPr lang="en-US" dirty="0"/>
          </a:p>
        </p:txBody>
      </p:sp>
    </p:spTree>
    <p:custDataLst>
      <p:tags r:id="rId1"/>
    </p:custDataLst>
    <p:extLst>
      <p:ext uri="{BB962C8B-B14F-4D97-AF65-F5344CB8AC3E}">
        <p14:creationId xmlns:p14="http://schemas.microsoft.com/office/powerpoint/2010/main" val="1369148900"/>
      </p:ext>
    </p:extLst>
  </p:cSld>
  <p:clrMapOvr>
    <a:masterClrMapping/>
  </p:clrMapOvr>
  <p:transition>
    <p:pull dir="ru"/>
  </p:transition>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Title 3"/>
          <p:cNvSpPr>
            <a:spLocks noGrp="1"/>
          </p:cNvSpPr>
          <p:nvPr>
            <p:ph type="title"/>
          </p:nvPr>
        </p:nvSpPr>
        <p:spPr/>
        <p:txBody>
          <a:bodyPr/>
          <a:lstStyle/>
          <a:p>
            <a:r>
              <a:rPr lang="en-US" dirty="0"/>
              <a:t>Key Terms</a:t>
            </a:r>
          </a:p>
        </p:txBody>
      </p:sp>
      <p:sp>
        <p:nvSpPr>
          <p:cNvPr id="49155" name="Content Placeholder 4"/>
          <p:cNvSpPr>
            <a:spLocks noGrp="1"/>
          </p:cNvSpPr>
          <p:nvPr>
            <p:ph sz="half" idx="1"/>
          </p:nvPr>
        </p:nvSpPr>
        <p:spPr/>
        <p:txBody>
          <a:bodyPr>
            <a:normAutofit lnSpcReduction="10000"/>
          </a:bodyPr>
          <a:lstStyle/>
          <a:p>
            <a:pPr marL="514350" indent="-514350">
              <a:buClr>
                <a:srgbClr val="FFC000"/>
              </a:buClr>
              <a:buFont typeface="+mj-lt"/>
              <a:buAutoNum type="arabicPeriod"/>
            </a:pPr>
            <a:r>
              <a:rPr lang="en-US" dirty="0">
                <a:solidFill>
                  <a:schemeClr val="tx1"/>
                </a:solidFill>
              </a:rPr>
              <a:t>retailing</a:t>
            </a:r>
          </a:p>
          <a:p>
            <a:pPr marL="514350">
              <a:buClr>
                <a:srgbClr val="FFC000"/>
              </a:buClr>
            </a:pPr>
            <a:r>
              <a:rPr lang="en-US" dirty="0">
                <a:solidFill>
                  <a:schemeClr val="tx1"/>
                </a:solidFill>
              </a:rPr>
              <a:t>corporate chain</a:t>
            </a:r>
          </a:p>
          <a:p>
            <a:pPr marL="514350">
              <a:buClr>
                <a:srgbClr val="FFC000"/>
              </a:buClr>
            </a:pPr>
            <a:r>
              <a:rPr lang="en-US" dirty="0">
                <a:solidFill>
                  <a:schemeClr val="tx1"/>
                </a:solidFill>
              </a:rPr>
              <a:t>franchise operation</a:t>
            </a:r>
          </a:p>
          <a:p>
            <a:pPr marL="514350" indent="-514350">
              <a:buClr>
                <a:srgbClr val="FFC000"/>
              </a:buClr>
              <a:buFont typeface="+mj-lt"/>
              <a:buAutoNum type="arabicPeriod"/>
            </a:pPr>
            <a:r>
              <a:rPr lang="en-US" dirty="0">
                <a:solidFill>
                  <a:schemeClr val="tx1"/>
                </a:solidFill>
              </a:rPr>
              <a:t>general stores</a:t>
            </a:r>
          </a:p>
          <a:p>
            <a:pPr marL="514350" indent="-514350">
              <a:buClr>
                <a:srgbClr val="FFC000"/>
              </a:buClr>
              <a:buFont typeface="+mj-lt"/>
              <a:buAutoNum type="arabicPeriod"/>
            </a:pPr>
            <a:r>
              <a:rPr lang="en-US" dirty="0">
                <a:solidFill>
                  <a:schemeClr val="tx1"/>
                </a:solidFill>
              </a:rPr>
              <a:t>single-line stores</a:t>
            </a:r>
          </a:p>
          <a:p>
            <a:pPr marL="514350" indent="-514350">
              <a:buClr>
                <a:srgbClr val="FFC000"/>
              </a:buClr>
              <a:buFont typeface="+mj-lt"/>
              <a:buAutoNum type="arabicPeriod"/>
            </a:pPr>
            <a:r>
              <a:rPr lang="en-US" dirty="0">
                <a:solidFill>
                  <a:schemeClr val="tx1"/>
                </a:solidFill>
              </a:rPr>
              <a:t>limited-line stores</a:t>
            </a:r>
          </a:p>
          <a:p>
            <a:pPr marL="514350" indent="-514350">
              <a:buClr>
                <a:srgbClr val="FFC000"/>
              </a:buClr>
              <a:buFont typeface="+mj-lt"/>
              <a:buAutoNum type="arabicPeriod"/>
            </a:pPr>
            <a:r>
              <a:rPr lang="en-US" dirty="0">
                <a:solidFill>
                  <a:schemeClr val="tx1"/>
                </a:solidFill>
              </a:rPr>
              <a:t>specialty shop</a:t>
            </a:r>
          </a:p>
          <a:p>
            <a:pPr marL="514350" indent="-514350">
              <a:buClr>
                <a:srgbClr val="FFC000"/>
              </a:buClr>
              <a:buFont typeface="+mj-lt"/>
              <a:buAutoNum type="arabicPeriod"/>
            </a:pPr>
            <a:r>
              <a:rPr lang="en-US" dirty="0">
                <a:solidFill>
                  <a:schemeClr val="tx1"/>
                </a:solidFill>
              </a:rPr>
              <a:t>department stores</a:t>
            </a:r>
          </a:p>
          <a:p>
            <a:pPr marL="514350" indent="-514350">
              <a:buClr>
                <a:srgbClr val="FFC000"/>
              </a:buClr>
              <a:buFont typeface="+mj-lt"/>
              <a:buAutoNum type="arabicPeriod"/>
            </a:pPr>
            <a:r>
              <a:rPr lang="en-US" dirty="0">
                <a:solidFill>
                  <a:schemeClr val="tx1"/>
                </a:solidFill>
              </a:rPr>
              <a:t>mass-merchandising concept</a:t>
            </a:r>
            <a:endParaRPr lang="en-US" dirty="0"/>
          </a:p>
          <a:p>
            <a:pPr marL="514350" indent="-514350">
              <a:buFont typeface="+mj-lt"/>
              <a:buAutoNum type="arabicPeriod"/>
            </a:pPr>
            <a:endParaRPr lang="en-US" dirty="0"/>
          </a:p>
        </p:txBody>
      </p:sp>
      <p:sp>
        <p:nvSpPr>
          <p:cNvPr id="4" name="Content Placeholder 3"/>
          <p:cNvSpPr>
            <a:spLocks noGrp="1"/>
          </p:cNvSpPr>
          <p:nvPr>
            <p:ph sz="half" idx="2"/>
          </p:nvPr>
        </p:nvSpPr>
        <p:spPr/>
        <p:txBody>
          <a:bodyPr>
            <a:normAutofit lnSpcReduction="10000"/>
          </a:bodyPr>
          <a:lstStyle/>
          <a:p>
            <a:pPr marL="514350">
              <a:buClr>
                <a:srgbClr val="FFC000"/>
              </a:buClr>
              <a:buFont typeface="+mj-lt"/>
              <a:buAutoNum type="arabicPeriod" startAt="10"/>
            </a:pPr>
            <a:r>
              <a:rPr lang="en-US" dirty="0">
                <a:solidFill>
                  <a:schemeClr val="tx1"/>
                </a:solidFill>
              </a:rPr>
              <a:t>supermarkets</a:t>
            </a:r>
          </a:p>
          <a:p>
            <a:pPr marL="514350" indent="-514350">
              <a:buClr>
                <a:srgbClr val="FFC000"/>
              </a:buClr>
              <a:buFont typeface="+mj-lt"/>
              <a:buAutoNum type="arabicPeriod" startAt="10"/>
            </a:pPr>
            <a:r>
              <a:rPr lang="en-US" dirty="0">
                <a:solidFill>
                  <a:schemeClr val="tx1"/>
                </a:solidFill>
              </a:rPr>
              <a:t>discount houses</a:t>
            </a:r>
          </a:p>
          <a:p>
            <a:pPr marL="514350" indent="-514350">
              <a:buClr>
                <a:srgbClr val="FFC000"/>
              </a:buClr>
              <a:buFont typeface="+mj-lt"/>
              <a:buAutoNum type="arabicPeriod" startAt="10"/>
            </a:pPr>
            <a:r>
              <a:rPr lang="en-US" dirty="0">
                <a:solidFill>
                  <a:schemeClr val="tx1"/>
                </a:solidFill>
              </a:rPr>
              <a:t>mass-merchandisers</a:t>
            </a:r>
          </a:p>
          <a:p>
            <a:pPr marL="514350" indent="-514350">
              <a:buClr>
                <a:srgbClr val="FFC000"/>
              </a:buClr>
              <a:buFont typeface="+mj-lt"/>
              <a:buAutoNum type="arabicPeriod" startAt="10"/>
            </a:pPr>
            <a:r>
              <a:rPr lang="en-US" dirty="0">
                <a:solidFill>
                  <a:schemeClr val="tx1"/>
                </a:solidFill>
              </a:rPr>
              <a:t>supercenters (hypermarkets)</a:t>
            </a:r>
          </a:p>
          <a:p>
            <a:pPr marL="514350" indent="-514350">
              <a:buClr>
                <a:srgbClr val="FFC000"/>
              </a:buClr>
              <a:buFont typeface="+mj-lt"/>
              <a:buAutoNum type="arabicPeriod" startAt="10"/>
            </a:pPr>
            <a:r>
              <a:rPr lang="en-US" dirty="0" err="1">
                <a:solidFill>
                  <a:schemeClr val="tx1"/>
                </a:solidFill>
              </a:rPr>
              <a:t>stockturn</a:t>
            </a:r>
            <a:r>
              <a:rPr lang="en-US" dirty="0">
                <a:solidFill>
                  <a:schemeClr val="tx1"/>
                </a:solidFill>
              </a:rPr>
              <a:t> rate</a:t>
            </a:r>
          </a:p>
          <a:p>
            <a:pPr marL="514350" indent="-514350">
              <a:buClr>
                <a:srgbClr val="FFC000"/>
              </a:buClr>
              <a:buFont typeface="+mj-lt"/>
              <a:buAutoNum type="arabicPeriod" startAt="10"/>
            </a:pPr>
            <a:r>
              <a:rPr lang="en-US" dirty="0">
                <a:solidFill>
                  <a:schemeClr val="tx1"/>
                </a:solidFill>
              </a:rPr>
              <a:t>convenience (food) stores</a:t>
            </a:r>
          </a:p>
          <a:p>
            <a:pPr marL="514350" indent="-514350">
              <a:buClr>
                <a:srgbClr val="FFC000"/>
              </a:buClr>
              <a:buFont typeface="+mj-lt"/>
              <a:buAutoNum type="arabicPeriod" startAt="10"/>
            </a:pPr>
            <a:r>
              <a:rPr lang="en-US" dirty="0">
                <a:solidFill>
                  <a:schemeClr val="tx1"/>
                </a:solidFill>
              </a:rPr>
              <a:t>automatic vending</a:t>
            </a:r>
          </a:p>
          <a:p>
            <a:pPr marL="0" indent="0">
              <a:buClr>
                <a:srgbClr val="FFC000"/>
              </a:buClr>
              <a:buNone/>
            </a:pPr>
            <a:r>
              <a:rPr lang="mr-IN" dirty="0">
                <a:solidFill>
                  <a:schemeClr val="tx1"/>
                </a:solidFill>
              </a:rPr>
              <a:t>…</a:t>
            </a:r>
            <a:r>
              <a:rPr lang="en-US" dirty="0">
                <a:solidFill>
                  <a:schemeClr val="tx1"/>
                </a:solidFill>
              </a:rPr>
              <a:t>..</a:t>
            </a:r>
          </a:p>
          <a:p>
            <a:pPr marL="514350" indent="-514350">
              <a:buFont typeface="+mj-lt"/>
              <a:buAutoNum type="arabicPeriod" startAt="10"/>
            </a:pPr>
            <a:endParaRPr lang="en-US" dirty="0"/>
          </a:p>
          <a:p>
            <a:pPr marL="514350" indent="-514350">
              <a:buFont typeface="+mj-lt"/>
              <a:buAutoNum type="arabicPeriod" startAt="10"/>
            </a:pPr>
            <a:endParaRPr lang="en-US" dirty="0"/>
          </a:p>
        </p:txBody>
      </p:sp>
    </p:spTree>
    <p:custDataLst>
      <p:tags r:id="rId1"/>
    </p:custDataLst>
    <p:extLst>
      <p:ext uri="{BB962C8B-B14F-4D97-AF65-F5344CB8AC3E}">
        <p14:creationId xmlns:p14="http://schemas.microsoft.com/office/powerpoint/2010/main" val="2028618501"/>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animEffect transition="in" filter="wipe(up)">
                                      <p:cBhvr>
                                        <p:cTn id="7" dur="500"/>
                                        <p:tgtEl>
                                          <p:spTgt spid="49155">
                                            <p:txEl>
                                              <p:pRg st="0" end="0"/>
                                            </p:txEl>
                                          </p:spTgt>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49155">
                                            <p:txEl>
                                              <p:pRg st="1" end="1"/>
                                            </p:txEl>
                                          </p:spTgt>
                                        </p:tgtEl>
                                        <p:attrNameLst>
                                          <p:attrName>style.visibility</p:attrName>
                                        </p:attrNameLst>
                                      </p:cBhvr>
                                      <p:to>
                                        <p:strVal val="visible"/>
                                      </p:to>
                                    </p:set>
                                    <p:animEffect transition="in" filter="wipe(up)">
                                      <p:cBhvr>
                                        <p:cTn id="11" dur="500"/>
                                        <p:tgtEl>
                                          <p:spTgt spid="49155">
                                            <p:txEl>
                                              <p:pRg st="1" end="1"/>
                                            </p:txEl>
                                          </p:spTgt>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49155">
                                            <p:txEl>
                                              <p:pRg st="2" end="2"/>
                                            </p:txEl>
                                          </p:spTgt>
                                        </p:tgtEl>
                                        <p:attrNameLst>
                                          <p:attrName>style.visibility</p:attrName>
                                        </p:attrNameLst>
                                      </p:cBhvr>
                                      <p:to>
                                        <p:strVal val="visible"/>
                                      </p:to>
                                    </p:set>
                                    <p:animEffect transition="in" filter="wipe(up)">
                                      <p:cBhvr>
                                        <p:cTn id="15" dur="500"/>
                                        <p:tgtEl>
                                          <p:spTgt spid="49155">
                                            <p:txEl>
                                              <p:pRg st="2" end="2"/>
                                            </p:txEl>
                                          </p:spTgt>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49155">
                                            <p:txEl>
                                              <p:pRg st="3" end="3"/>
                                            </p:txEl>
                                          </p:spTgt>
                                        </p:tgtEl>
                                        <p:attrNameLst>
                                          <p:attrName>style.visibility</p:attrName>
                                        </p:attrNameLst>
                                      </p:cBhvr>
                                      <p:to>
                                        <p:strVal val="visible"/>
                                      </p:to>
                                    </p:set>
                                    <p:animEffect transition="in" filter="wipe(up)">
                                      <p:cBhvr>
                                        <p:cTn id="19" dur="500"/>
                                        <p:tgtEl>
                                          <p:spTgt spid="49155">
                                            <p:txEl>
                                              <p:pRg st="3" end="3"/>
                                            </p:txEl>
                                          </p:spTgt>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49155">
                                            <p:txEl>
                                              <p:pRg st="4" end="4"/>
                                            </p:txEl>
                                          </p:spTgt>
                                        </p:tgtEl>
                                        <p:attrNameLst>
                                          <p:attrName>style.visibility</p:attrName>
                                        </p:attrNameLst>
                                      </p:cBhvr>
                                      <p:to>
                                        <p:strVal val="visible"/>
                                      </p:to>
                                    </p:set>
                                    <p:animEffect transition="in" filter="wipe(up)">
                                      <p:cBhvr>
                                        <p:cTn id="23" dur="500"/>
                                        <p:tgtEl>
                                          <p:spTgt spid="49155">
                                            <p:txEl>
                                              <p:pRg st="4" end="4"/>
                                            </p:txEl>
                                          </p:spTgt>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49155">
                                            <p:txEl>
                                              <p:pRg st="5" end="5"/>
                                            </p:txEl>
                                          </p:spTgt>
                                        </p:tgtEl>
                                        <p:attrNameLst>
                                          <p:attrName>style.visibility</p:attrName>
                                        </p:attrNameLst>
                                      </p:cBhvr>
                                      <p:to>
                                        <p:strVal val="visible"/>
                                      </p:to>
                                    </p:set>
                                    <p:animEffect transition="in" filter="wipe(up)">
                                      <p:cBhvr>
                                        <p:cTn id="27" dur="500"/>
                                        <p:tgtEl>
                                          <p:spTgt spid="49155">
                                            <p:txEl>
                                              <p:pRg st="5" end="5"/>
                                            </p:txEl>
                                          </p:spTgt>
                                        </p:tgtEl>
                                      </p:cBhvr>
                                    </p:animEffect>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49155">
                                            <p:txEl>
                                              <p:pRg st="6" end="6"/>
                                            </p:txEl>
                                          </p:spTgt>
                                        </p:tgtEl>
                                        <p:attrNameLst>
                                          <p:attrName>style.visibility</p:attrName>
                                        </p:attrNameLst>
                                      </p:cBhvr>
                                      <p:to>
                                        <p:strVal val="visible"/>
                                      </p:to>
                                    </p:set>
                                    <p:animEffect transition="in" filter="wipe(up)">
                                      <p:cBhvr>
                                        <p:cTn id="31" dur="500"/>
                                        <p:tgtEl>
                                          <p:spTgt spid="49155">
                                            <p:txEl>
                                              <p:pRg st="6" end="6"/>
                                            </p:txEl>
                                          </p:spTgt>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49155">
                                            <p:txEl>
                                              <p:pRg st="7" end="7"/>
                                            </p:txEl>
                                          </p:spTgt>
                                        </p:tgtEl>
                                        <p:attrNameLst>
                                          <p:attrName>style.visibility</p:attrName>
                                        </p:attrNameLst>
                                      </p:cBhvr>
                                      <p:to>
                                        <p:strVal val="visible"/>
                                      </p:to>
                                    </p:set>
                                    <p:animEffect transition="in" filter="wipe(up)">
                                      <p:cBhvr>
                                        <p:cTn id="35" dur="500"/>
                                        <p:tgtEl>
                                          <p:spTgt spid="49155">
                                            <p:txEl>
                                              <p:pRg st="7" end="7"/>
                                            </p:txEl>
                                          </p:spTgt>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49155">
                                            <p:txEl>
                                              <p:pRg st="8" end="8"/>
                                            </p:txEl>
                                          </p:spTgt>
                                        </p:tgtEl>
                                        <p:attrNameLst>
                                          <p:attrName>style.visibility</p:attrName>
                                        </p:attrNameLst>
                                      </p:cBhvr>
                                      <p:to>
                                        <p:strVal val="visible"/>
                                      </p:to>
                                    </p:set>
                                    <p:animEffect transition="in" filter="wipe(up)">
                                      <p:cBhvr>
                                        <p:cTn id="39" dur="500"/>
                                        <p:tgtEl>
                                          <p:spTgt spid="49155">
                                            <p:txEl>
                                              <p:pRg st="8" end="8"/>
                                            </p:txEl>
                                          </p:spTgt>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4">
                                            <p:txEl>
                                              <p:pRg st="0" end="0"/>
                                            </p:txEl>
                                          </p:spTgt>
                                        </p:tgtEl>
                                        <p:attrNameLst>
                                          <p:attrName>style.visibility</p:attrName>
                                        </p:attrNameLst>
                                      </p:cBhvr>
                                      <p:to>
                                        <p:strVal val="visible"/>
                                      </p:to>
                                    </p:set>
                                    <p:animEffect transition="in" filter="wipe(up)">
                                      <p:cBhvr>
                                        <p:cTn id="43" dur="500"/>
                                        <p:tgtEl>
                                          <p:spTgt spid="4">
                                            <p:txEl>
                                              <p:pRg st="0" end="0"/>
                                            </p:txEl>
                                          </p:spTgt>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4">
                                            <p:txEl>
                                              <p:pRg st="1" end="1"/>
                                            </p:txEl>
                                          </p:spTgt>
                                        </p:tgtEl>
                                        <p:attrNameLst>
                                          <p:attrName>style.visibility</p:attrName>
                                        </p:attrNameLst>
                                      </p:cBhvr>
                                      <p:to>
                                        <p:strVal val="visible"/>
                                      </p:to>
                                    </p:set>
                                    <p:animEffect transition="in" filter="wipe(up)">
                                      <p:cBhvr>
                                        <p:cTn id="47" dur="500"/>
                                        <p:tgtEl>
                                          <p:spTgt spid="4">
                                            <p:txEl>
                                              <p:pRg st="1" end="1"/>
                                            </p:txEl>
                                          </p:spTgt>
                                        </p:tgtEl>
                                      </p:cBhvr>
                                    </p:animEffect>
                                  </p:childTnLst>
                                </p:cTn>
                              </p:par>
                            </p:childTnLst>
                          </p:cTn>
                        </p:par>
                        <p:par>
                          <p:cTn id="48" fill="hold">
                            <p:stCondLst>
                              <p:cond delay="5500"/>
                            </p:stCondLst>
                            <p:childTnLst>
                              <p:par>
                                <p:cTn id="49" presetID="22" presetClass="entr" presetSubtype="1" fill="hold" nodeType="afterEffect">
                                  <p:stCondLst>
                                    <p:cond delay="0"/>
                                  </p:stCondLst>
                                  <p:childTnLst>
                                    <p:set>
                                      <p:cBhvr>
                                        <p:cTn id="50" dur="1" fill="hold">
                                          <p:stCondLst>
                                            <p:cond delay="0"/>
                                          </p:stCondLst>
                                        </p:cTn>
                                        <p:tgtEl>
                                          <p:spTgt spid="4">
                                            <p:txEl>
                                              <p:pRg st="2" end="2"/>
                                            </p:txEl>
                                          </p:spTgt>
                                        </p:tgtEl>
                                        <p:attrNameLst>
                                          <p:attrName>style.visibility</p:attrName>
                                        </p:attrNameLst>
                                      </p:cBhvr>
                                      <p:to>
                                        <p:strVal val="visible"/>
                                      </p:to>
                                    </p:set>
                                    <p:animEffect transition="in" filter="wipe(up)">
                                      <p:cBhvr>
                                        <p:cTn id="51" dur="500"/>
                                        <p:tgtEl>
                                          <p:spTgt spid="4">
                                            <p:txEl>
                                              <p:pRg st="2" end="2"/>
                                            </p:txEl>
                                          </p:spTgt>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4">
                                            <p:txEl>
                                              <p:pRg st="3" end="3"/>
                                            </p:txEl>
                                          </p:spTgt>
                                        </p:tgtEl>
                                        <p:attrNameLst>
                                          <p:attrName>style.visibility</p:attrName>
                                        </p:attrNameLst>
                                      </p:cBhvr>
                                      <p:to>
                                        <p:strVal val="visible"/>
                                      </p:to>
                                    </p:set>
                                    <p:animEffect transition="in" filter="wipe(up)">
                                      <p:cBhvr>
                                        <p:cTn id="55" dur="500"/>
                                        <p:tgtEl>
                                          <p:spTgt spid="4">
                                            <p:txEl>
                                              <p:pRg st="3" end="3"/>
                                            </p:txEl>
                                          </p:spTgt>
                                        </p:tgtEl>
                                      </p:cBhvr>
                                    </p:animEffect>
                                  </p:childTnLst>
                                </p:cTn>
                              </p:par>
                            </p:childTnLst>
                          </p:cTn>
                        </p:par>
                        <p:par>
                          <p:cTn id="56" fill="hold">
                            <p:stCondLst>
                              <p:cond delay="6500"/>
                            </p:stCondLst>
                            <p:childTnLst>
                              <p:par>
                                <p:cTn id="57" presetID="22" presetClass="entr" presetSubtype="1" fill="hold" nodeType="afterEffect">
                                  <p:stCondLst>
                                    <p:cond delay="0"/>
                                  </p:stCondLst>
                                  <p:childTnLst>
                                    <p:set>
                                      <p:cBhvr>
                                        <p:cTn id="58" dur="1" fill="hold">
                                          <p:stCondLst>
                                            <p:cond delay="0"/>
                                          </p:stCondLst>
                                        </p:cTn>
                                        <p:tgtEl>
                                          <p:spTgt spid="4">
                                            <p:txEl>
                                              <p:pRg st="4" end="4"/>
                                            </p:txEl>
                                          </p:spTgt>
                                        </p:tgtEl>
                                        <p:attrNameLst>
                                          <p:attrName>style.visibility</p:attrName>
                                        </p:attrNameLst>
                                      </p:cBhvr>
                                      <p:to>
                                        <p:strVal val="visible"/>
                                      </p:to>
                                    </p:set>
                                    <p:animEffect transition="in" filter="wipe(up)">
                                      <p:cBhvr>
                                        <p:cTn id="59" dur="500"/>
                                        <p:tgtEl>
                                          <p:spTgt spid="4">
                                            <p:txEl>
                                              <p:pRg st="4" end="4"/>
                                            </p:txEl>
                                          </p:spTgt>
                                        </p:tgtEl>
                                      </p:cBhvr>
                                    </p:animEffect>
                                  </p:childTnLst>
                                </p:cTn>
                              </p:par>
                            </p:childTnLst>
                          </p:cTn>
                        </p:par>
                        <p:par>
                          <p:cTn id="60" fill="hold">
                            <p:stCondLst>
                              <p:cond delay="7000"/>
                            </p:stCondLst>
                            <p:childTnLst>
                              <p:par>
                                <p:cTn id="61" presetID="22" presetClass="entr" presetSubtype="1" fill="hold" nodeType="afterEffect">
                                  <p:stCondLst>
                                    <p:cond delay="0"/>
                                  </p:stCondLst>
                                  <p:childTnLst>
                                    <p:set>
                                      <p:cBhvr>
                                        <p:cTn id="62" dur="1" fill="hold">
                                          <p:stCondLst>
                                            <p:cond delay="0"/>
                                          </p:stCondLst>
                                        </p:cTn>
                                        <p:tgtEl>
                                          <p:spTgt spid="4">
                                            <p:txEl>
                                              <p:pRg st="5" end="5"/>
                                            </p:txEl>
                                          </p:spTgt>
                                        </p:tgtEl>
                                        <p:attrNameLst>
                                          <p:attrName>style.visibility</p:attrName>
                                        </p:attrNameLst>
                                      </p:cBhvr>
                                      <p:to>
                                        <p:strVal val="visible"/>
                                      </p:to>
                                    </p:set>
                                    <p:animEffect transition="in" filter="wipe(up)">
                                      <p:cBhvr>
                                        <p:cTn id="63" dur="500"/>
                                        <p:tgtEl>
                                          <p:spTgt spid="4">
                                            <p:txEl>
                                              <p:pRg st="5" end="5"/>
                                            </p:txEl>
                                          </p:spTgt>
                                        </p:tgtEl>
                                      </p:cBhvr>
                                    </p:animEffect>
                                  </p:childTnLst>
                                </p:cTn>
                              </p:par>
                            </p:childTnLst>
                          </p:cTn>
                        </p:par>
                        <p:par>
                          <p:cTn id="64" fill="hold">
                            <p:stCondLst>
                              <p:cond delay="7500"/>
                            </p:stCondLst>
                            <p:childTnLst>
                              <p:par>
                                <p:cTn id="65" presetID="22" presetClass="entr" presetSubtype="1" fill="hold" nodeType="afterEffect">
                                  <p:stCondLst>
                                    <p:cond delay="0"/>
                                  </p:stCondLst>
                                  <p:childTnLst>
                                    <p:set>
                                      <p:cBhvr>
                                        <p:cTn id="66" dur="1" fill="hold">
                                          <p:stCondLst>
                                            <p:cond delay="0"/>
                                          </p:stCondLst>
                                        </p:cTn>
                                        <p:tgtEl>
                                          <p:spTgt spid="4">
                                            <p:txEl>
                                              <p:pRg st="6" end="6"/>
                                            </p:txEl>
                                          </p:spTgt>
                                        </p:tgtEl>
                                        <p:attrNameLst>
                                          <p:attrName>style.visibility</p:attrName>
                                        </p:attrNameLst>
                                      </p:cBhvr>
                                      <p:to>
                                        <p:strVal val="visible"/>
                                      </p:to>
                                    </p:set>
                                    <p:animEffect transition="in" filter="wipe(up)">
                                      <p:cBhvr>
                                        <p:cTn id="67" dur="500"/>
                                        <p:tgtEl>
                                          <p:spTgt spid="4">
                                            <p:txEl>
                                              <p:pRg st="6" end="6"/>
                                            </p:txEl>
                                          </p:spTgt>
                                        </p:tgtEl>
                                      </p:cBhvr>
                                    </p:animEffect>
                                  </p:childTnLst>
                                </p:cTn>
                              </p:par>
                            </p:childTnLst>
                          </p:cTn>
                        </p:par>
                        <p:par>
                          <p:cTn id="68" fill="hold">
                            <p:stCondLst>
                              <p:cond delay="8000"/>
                            </p:stCondLst>
                            <p:childTnLst>
                              <p:par>
                                <p:cTn id="69" presetID="22" presetClass="entr" presetSubtype="1" fill="hold" nodeType="afterEffect">
                                  <p:stCondLst>
                                    <p:cond delay="0"/>
                                  </p:stCondLst>
                                  <p:childTnLst>
                                    <p:set>
                                      <p:cBhvr>
                                        <p:cTn id="70" dur="1" fill="hold">
                                          <p:stCondLst>
                                            <p:cond delay="0"/>
                                          </p:stCondLst>
                                        </p:cTn>
                                        <p:tgtEl>
                                          <p:spTgt spid="4">
                                            <p:txEl>
                                              <p:pRg st="7" end="7"/>
                                            </p:txEl>
                                          </p:spTgt>
                                        </p:tgtEl>
                                        <p:attrNameLst>
                                          <p:attrName>style.visibility</p:attrName>
                                        </p:attrNameLst>
                                      </p:cBhvr>
                                      <p:to>
                                        <p:strVal val="visible"/>
                                      </p:to>
                                    </p:set>
                                    <p:animEffect transition="in" filter="wipe(up)">
                                      <p:cBhvr>
                                        <p:cTn id="71" dur="500"/>
                                        <p:tgtEl>
                                          <p:spTgt spid="4">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5" grpId="0" build="p"/>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Title 3"/>
          <p:cNvSpPr>
            <a:spLocks noGrp="1"/>
          </p:cNvSpPr>
          <p:nvPr>
            <p:ph type="title"/>
          </p:nvPr>
        </p:nvSpPr>
        <p:spPr/>
        <p:txBody>
          <a:bodyPr/>
          <a:lstStyle/>
          <a:p>
            <a:r>
              <a:rPr lang="en-US" dirty="0"/>
              <a:t>Key Terms</a:t>
            </a:r>
          </a:p>
        </p:txBody>
      </p:sp>
      <p:sp>
        <p:nvSpPr>
          <p:cNvPr id="49155" name="Content Placeholder 4"/>
          <p:cNvSpPr>
            <a:spLocks noGrp="1"/>
          </p:cNvSpPr>
          <p:nvPr>
            <p:ph sz="half" idx="1"/>
          </p:nvPr>
        </p:nvSpPr>
        <p:spPr/>
        <p:txBody>
          <a:bodyPr>
            <a:normAutofit fontScale="92500" lnSpcReduction="10000"/>
          </a:bodyPr>
          <a:lstStyle/>
          <a:p>
            <a:pPr marL="514350">
              <a:buClr>
                <a:srgbClr val="FFC000"/>
              </a:buClr>
              <a:buFont typeface="+mj-lt"/>
              <a:buAutoNum type="arabicPeriod" startAt="17"/>
            </a:pPr>
            <a:r>
              <a:rPr lang="en-US" dirty="0">
                <a:solidFill>
                  <a:schemeClr val="tx1"/>
                </a:solidFill>
              </a:rPr>
              <a:t>door-to-door selling</a:t>
            </a:r>
          </a:p>
          <a:p>
            <a:pPr marL="514350">
              <a:buClr>
                <a:srgbClr val="FFC000"/>
              </a:buClr>
              <a:buFont typeface="+mj-lt"/>
              <a:buAutoNum type="arabicPeriod" startAt="17"/>
            </a:pPr>
            <a:r>
              <a:rPr lang="en-US" dirty="0">
                <a:solidFill>
                  <a:schemeClr val="tx1"/>
                </a:solidFill>
              </a:rPr>
              <a:t>multichannel shoppers</a:t>
            </a:r>
          </a:p>
          <a:p>
            <a:pPr marL="514350">
              <a:buClr>
                <a:srgbClr val="FFC000"/>
              </a:buClr>
              <a:buFont typeface="+mj-lt"/>
              <a:buAutoNum type="arabicPeriod" startAt="17"/>
            </a:pPr>
            <a:r>
              <a:rPr lang="en-US" dirty="0" err="1">
                <a:solidFill>
                  <a:schemeClr val="tx1"/>
                </a:solidFill>
              </a:rPr>
              <a:t>omnichannel</a:t>
            </a:r>
            <a:endParaRPr lang="en-US" dirty="0">
              <a:solidFill>
                <a:schemeClr val="tx1"/>
              </a:solidFill>
            </a:endParaRPr>
          </a:p>
          <a:p>
            <a:pPr marL="514350">
              <a:buClr>
                <a:srgbClr val="FFC000"/>
              </a:buClr>
              <a:buFont typeface="+mj-lt"/>
              <a:buAutoNum type="arabicPeriod" startAt="17"/>
            </a:pPr>
            <a:r>
              <a:rPr lang="en-US" dirty="0">
                <a:solidFill>
                  <a:schemeClr val="tx1"/>
                </a:solidFill>
              </a:rPr>
              <a:t>wheel of retailing theory</a:t>
            </a:r>
          </a:p>
          <a:p>
            <a:pPr marL="514350" indent="-514350">
              <a:lnSpc>
                <a:spcPts val="2800"/>
              </a:lnSpc>
              <a:buClr>
                <a:srgbClr val="FFC000"/>
              </a:buClr>
              <a:buFont typeface="+mj-lt"/>
              <a:buAutoNum type="arabicPeriod" startAt="21"/>
            </a:pPr>
            <a:r>
              <a:rPr lang="en-US" dirty="0">
                <a:solidFill>
                  <a:schemeClr val="tx1"/>
                </a:solidFill>
              </a:rPr>
              <a:t>scrambled merchandising</a:t>
            </a:r>
          </a:p>
          <a:p>
            <a:pPr marL="514350" indent="-514350">
              <a:lnSpc>
                <a:spcPts val="2800"/>
              </a:lnSpc>
              <a:buClr>
                <a:srgbClr val="FFC000"/>
              </a:buClr>
              <a:buFont typeface="+mj-lt"/>
              <a:buAutoNum type="arabicPeriod" startAt="21"/>
            </a:pPr>
            <a:r>
              <a:rPr lang="en-US" dirty="0">
                <a:solidFill>
                  <a:schemeClr val="tx1"/>
                </a:solidFill>
              </a:rPr>
              <a:t>wholesaling</a:t>
            </a:r>
          </a:p>
          <a:p>
            <a:pPr marL="514350" indent="-514350">
              <a:lnSpc>
                <a:spcPts val="2800"/>
              </a:lnSpc>
              <a:buClr>
                <a:srgbClr val="FFC000"/>
              </a:buClr>
              <a:buFont typeface="+mj-lt"/>
              <a:buAutoNum type="arabicPeriod" startAt="21"/>
            </a:pPr>
            <a:r>
              <a:rPr lang="en-US" dirty="0">
                <a:solidFill>
                  <a:schemeClr val="tx1"/>
                </a:solidFill>
              </a:rPr>
              <a:t>wholesalers</a:t>
            </a:r>
          </a:p>
          <a:p>
            <a:pPr marL="514350" indent="-514350">
              <a:lnSpc>
                <a:spcPts val="2800"/>
              </a:lnSpc>
              <a:buClr>
                <a:srgbClr val="FFC000"/>
              </a:buClr>
              <a:buFont typeface="+mj-lt"/>
              <a:buAutoNum type="arabicPeriod" startAt="21"/>
            </a:pPr>
            <a:r>
              <a:rPr lang="en-US" dirty="0">
                <a:solidFill>
                  <a:schemeClr val="tx1"/>
                </a:solidFill>
              </a:rPr>
              <a:t>manufacturers’ sales branches</a:t>
            </a:r>
          </a:p>
          <a:p>
            <a:pPr marL="514350" indent="-514350">
              <a:lnSpc>
                <a:spcPts val="2800"/>
              </a:lnSpc>
              <a:buFont typeface="+mj-lt"/>
              <a:buAutoNum type="arabicPeriod" startAt="21"/>
            </a:pPr>
            <a:endParaRPr lang="en-US" dirty="0"/>
          </a:p>
        </p:txBody>
      </p:sp>
      <p:sp>
        <p:nvSpPr>
          <p:cNvPr id="4" name="Content Placeholder 3"/>
          <p:cNvSpPr>
            <a:spLocks noGrp="1"/>
          </p:cNvSpPr>
          <p:nvPr>
            <p:ph sz="half" idx="2"/>
          </p:nvPr>
        </p:nvSpPr>
        <p:spPr>
          <a:xfrm>
            <a:off x="4648200" y="1722437"/>
            <a:ext cx="4495800" cy="4525963"/>
          </a:xfrm>
        </p:spPr>
        <p:txBody>
          <a:bodyPr>
            <a:normAutofit fontScale="92500" lnSpcReduction="10000"/>
          </a:bodyPr>
          <a:lstStyle/>
          <a:p>
            <a:pPr marL="514350">
              <a:lnSpc>
                <a:spcPts val="2800"/>
              </a:lnSpc>
              <a:buClr>
                <a:srgbClr val="FFC000"/>
              </a:buClr>
              <a:buFont typeface="+mj-lt"/>
              <a:buAutoNum type="arabicPeriod" startAt="25"/>
            </a:pPr>
            <a:r>
              <a:rPr lang="en-US" dirty="0">
                <a:solidFill>
                  <a:schemeClr val="tx1"/>
                </a:solidFill>
              </a:rPr>
              <a:t>merchant wholesalers</a:t>
            </a:r>
          </a:p>
          <a:p>
            <a:pPr marL="514350" indent="-514350">
              <a:lnSpc>
                <a:spcPts val="2800"/>
              </a:lnSpc>
              <a:buClr>
                <a:srgbClr val="FFC000"/>
              </a:buClr>
              <a:buFont typeface="+mj-lt"/>
              <a:buAutoNum type="arabicPeriod" startAt="25"/>
            </a:pPr>
            <a:r>
              <a:rPr lang="en-US" dirty="0">
                <a:solidFill>
                  <a:schemeClr val="tx1"/>
                </a:solidFill>
              </a:rPr>
              <a:t>service wholesalers</a:t>
            </a:r>
          </a:p>
          <a:p>
            <a:pPr marL="514350" indent="-514350">
              <a:lnSpc>
                <a:spcPts val="2800"/>
              </a:lnSpc>
              <a:buClr>
                <a:srgbClr val="FFC000"/>
              </a:buClr>
              <a:buFont typeface="+mj-lt"/>
              <a:buAutoNum type="arabicPeriod" startAt="25"/>
            </a:pPr>
            <a:r>
              <a:rPr lang="en-US" dirty="0">
                <a:solidFill>
                  <a:schemeClr val="tx1"/>
                </a:solidFill>
              </a:rPr>
              <a:t>general merchandise wholesalers</a:t>
            </a:r>
          </a:p>
          <a:p>
            <a:pPr marL="514350" indent="-514350">
              <a:lnSpc>
                <a:spcPts val="2800"/>
              </a:lnSpc>
              <a:buClr>
                <a:srgbClr val="FFC000"/>
              </a:buClr>
              <a:buFont typeface="+mj-lt"/>
              <a:buAutoNum type="arabicPeriod" startAt="25"/>
            </a:pPr>
            <a:r>
              <a:rPr lang="en-US" dirty="0">
                <a:solidFill>
                  <a:schemeClr val="tx1"/>
                </a:solidFill>
              </a:rPr>
              <a:t>single-line (or general-line) wholesalers</a:t>
            </a:r>
          </a:p>
          <a:p>
            <a:pPr marL="514350" indent="-514350">
              <a:lnSpc>
                <a:spcPts val="2800"/>
              </a:lnSpc>
              <a:buClr>
                <a:srgbClr val="FFC000"/>
              </a:buClr>
              <a:buFont typeface="+mj-lt"/>
              <a:buAutoNum type="arabicPeriod" startAt="25"/>
            </a:pPr>
            <a:r>
              <a:rPr lang="en-US" dirty="0">
                <a:solidFill>
                  <a:schemeClr val="tx1"/>
                </a:solidFill>
              </a:rPr>
              <a:t>specialty wholesalers</a:t>
            </a:r>
          </a:p>
          <a:p>
            <a:pPr marL="514350" indent="-514350">
              <a:lnSpc>
                <a:spcPts val="2800"/>
              </a:lnSpc>
              <a:buClr>
                <a:srgbClr val="FFC000"/>
              </a:buClr>
              <a:buFont typeface="+mj-lt"/>
              <a:buAutoNum type="arabicPeriod" startAt="25"/>
            </a:pPr>
            <a:r>
              <a:rPr lang="en-US" dirty="0">
                <a:solidFill>
                  <a:schemeClr val="tx1"/>
                </a:solidFill>
              </a:rPr>
              <a:t>limited-function wholesalers</a:t>
            </a:r>
          </a:p>
          <a:p>
            <a:pPr marL="0" indent="0">
              <a:lnSpc>
                <a:spcPts val="2800"/>
              </a:lnSpc>
              <a:buClr>
                <a:srgbClr val="FFC000"/>
              </a:buClr>
              <a:buNone/>
            </a:pPr>
            <a:r>
              <a:rPr lang="mr-IN" dirty="0">
                <a:solidFill>
                  <a:schemeClr val="tx1"/>
                </a:solidFill>
              </a:rPr>
              <a:t>…</a:t>
            </a:r>
            <a:r>
              <a:rPr lang="en-US" dirty="0">
                <a:solidFill>
                  <a:schemeClr val="tx1"/>
                </a:solidFill>
              </a:rPr>
              <a:t>..</a:t>
            </a:r>
          </a:p>
          <a:p>
            <a:pPr marL="514350" indent="-514350">
              <a:lnSpc>
                <a:spcPts val="2800"/>
              </a:lnSpc>
              <a:buFont typeface="+mj-lt"/>
              <a:buAutoNum type="arabicPeriod" startAt="25"/>
            </a:pPr>
            <a:endParaRPr lang="en-US" dirty="0"/>
          </a:p>
        </p:txBody>
      </p:sp>
    </p:spTree>
    <p:custDataLst>
      <p:tags r:id="rId1"/>
    </p:custDataLst>
    <p:extLst>
      <p:ext uri="{BB962C8B-B14F-4D97-AF65-F5344CB8AC3E}">
        <p14:creationId xmlns:p14="http://schemas.microsoft.com/office/powerpoint/2010/main" val="1305338219"/>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animEffect transition="in" filter="wipe(up)">
                                      <p:cBhvr>
                                        <p:cTn id="7" dur="500"/>
                                        <p:tgtEl>
                                          <p:spTgt spid="49155">
                                            <p:txEl>
                                              <p:pRg st="0" end="0"/>
                                            </p:txEl>
                                          </p:spTgt>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9155">
                                            <p:txEl>
                                              <p:pRg st="1" end="1"/>
                                            </p:txEl>
                                          </p:spTgt>
                                        </p:tgtEl>
                                        <p:attrNameLst>
                                          <p:attrName>style.visibility</p:attrName>
                                        </p:attrNameLst>
                                      </p:cBhvr>
                                      <p:to>
                                        <p:strVal val="visible"/>
                                      </p:to>
                                    </p:set>
                                    <p:animEffect transition="in" filter="wipe(up)">
                                      <p:cBhvr>
                                        <p:cTn id="11" dur="500"/>
                                        <p:tgtEl>
                                          <p:spTgt spid="49155">
                                            <p:txEl>
                                              <p:pRg st="1" end="1"/>
                                            </p:txEl>
                                          </p:spTgt>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49155">
                                            <p:txEl>
                                              <p:pRg st="2" end="2"/>
                                            </p:txEl>
                                          </p:spTgt>
                                        </p:tgtEl>
                                        <p:attrNameLst>
                                          <p:attrName>style.visibility</p:attrName>
                                        </p:attrNameLst>
                                      </p:cBhvr>
                                      <p:to>
                                        <p:strVal val="visible"/>
                                      </p:to>
                                    </p:set>
                                    <p:animEffect transition="in" filter="wipe(up)">
                                      <p:cBhvr>
                                        <p:cTn id="15" dur="500"/>
                                        <p:tgtEl>
                                          <p:spTgt spid="49155">
                                            <p:txEl>
                                              <p:pRg st="2" end="2"/>
                                            </p:txEl>
                                          </p:spTgt>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49155">
                                            <p:txEl>
                                              <p:pRg st="3" end="3"/>
                                            </p:txEl>
                                          </p:spTgt>
                                        </p:tgtEl>
                                        <p:attrNameLst>
                                          <p:attrName>style.visibility</p:attrName>
                                        </p:attrNameLst>
                                      </p:cBhvr>
                                      <p:to>
                                        <p:strVal val="visible"/>
                                      </p:to>
                                    </p:set>
                                    <p:animEffect transition="in" filter="wipe(up)">
                                      <p:cBhvr>
                                        <p:cTn id="19" dur="500"/>
                                        <p:tgtEl>
                                          <p:spTgt spid="49155">
                                            <p:txEl>
                                              <p:pRg st="3" end="3"/>
                                            </p:txEl>
                                          </p:spTgt>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49155">
                                            <p:txEl>
                                              <p:pRg st="4" end="4"/>
                                            </p:txEl>
                                          </p:spTgt>
                                        </p:tgtEl>
                                        <p:attrNameLst>
                                          <p:attrName>style.visibility</p:attrName>
                                        </p:attrNameLst>
                                      </p:cBhvr>
                                      <p:to>
                                        <p:strVal val="visible"/>
                                      </p:to>
                                    </p:set>
                                    <p:animEffect transition="in" filter="wipe(up)">
                                      <p:cBhvr>
                                        <p:cTn id="23" dur="500"/>
                                        <p:tgtEl>
                                          <p:spTgt spid="49155">
                                            <p:txEl>
                                              <p:pRg st="4" end="4"/>
                                            </p:txEl>
                                          </p:spTgt>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49155">
                                            <p:txEl>
                                              <p:pRg st="5" end="5"/>
                                            </p:txEl>
                                          </p:spTgt>
                                        </p:tgtEl>
                                        <p:attrNameLst>
                                          <p:attrName>style.visibility</p:attrName>
                                        </p:attrNameLst>
                                      </p:cBhvr>
                                      <p:to>
                                        <p:strVal val="visible"/>
                                      </p:to>
                                    </p:set>
                                    <p:animEffect transition="in" filter="wipe(up)">
                                      <p:cBhvr>
                                        <p:cTn id="27" dur="500"/>
                                        <p:tgtEl>
                                          <p:spTgt spid="49155">
                                            <p:txEl>
                                              <p:pRg st="5" end="5"/>
                                            </p:txEl>
                                          </p:spTgt>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49155">
                                            <p:txEl>
                                              <p:pRg st="6" end="6"/>
                                            </p:txEl>
                                          </p:spTgt>
                                        </p:tgtEl>
                                        <p:attrNameLst>
                                          <p:attrName>style.visibility</p:attrName>
                                        </p:attrNameLst>
                                      </p:cBhvr>
                                      <p:to>
                                        <p:strVal val="visible"/>
                                      </p:to>
                                    </p:set>
                                    <p:animEffect transition="in" filter="wipe(up)">
                                      <p:cBhvr>
                                        <p:cTn id="31" dur="500"/>
                                        <p:tgtEl>
                                          <p:spTgt spid="49155">
                                            <p:txEl>
                                              <p:pRg st="6" end="6"/>
                                            </p:txEl>
                                          </p:spTgt>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49155">
                                            <p:txEl>
                                              <p:pRg st="7" end="7"/>
                                            </p:txEl>
                                          </p:spTgt>
                                        </p:tgtEl>
                                        <p:attrNameLst>
                                          <p:attrName>style.visibility</p:attrName>
                                        </p:attrNameLst>
                                      </p:cBhvr>
                                      <p:to>
                                        <p:strVal val="visible"/>
                                      </p:to>
                                    </p:set>
                                    <p:animEffect transition="in" filter="wipe(up)">
                                      <p:cBhvr>
                                        <p:cTn id="35" dur="500"/>
                                        <p:tgtEl>
                                          <p:spTgt spid="49155">
                                            <p:txEl>
                                              <p:pRg st="7" end="7"/>
                                            </p:txEl>
                                          </p:spTgt>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4">
                                            <p:txEl>
                                              <p:pRg st="0" end="0"/>
                                            </p:txEl>
                                          </p:spTgt>
                                        </p:tgtEl>
                                        <p:attrNameLst>
                                          <p:attrName>style.visibility</p:attrName>
                                        </p:attrNameLst>
                                      </p:cBhvr>
                                      <p:to>
                                        <p:strVal val="visible"/>
                                      </p:to>
                                    </p:set>
                                    <p:animEffect transition="in" filter="wipe(up)">
                                      <p:cBhvr>
                                        <p:cTn id="39" dur="500"/>
                                        <p:tgtEl>
                                          <p:spTgt spid="4">
                                            <p:txEl>
                                              <p:pRg st="0" end="0"/>
                                            </p:txEl>
                                          </p:spTgt>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4">
                                            <p:txEl>
                                              <p:pRg st="1" end="1"/>
                                            </p:txEl>
                                          </p:spTgt>
                                        </p:tgtEl>
                                        <p:attrNameLst>
                                          <p:attrName>style.visibility</p:attrName>
                                        </p:attrNameLst>
                                      </p:cBhvr>
                                      <p:to>
                                        <p:strVal val="visible"/>
                                      </p:to>
                                    </p:set>
                                    <p:animEffect transition="in" filter="wipe(up)">
                                      <p:cBhvr>
                                        <p:cTn id="43" dur="500"/>
                                        <p:tgtEl>
                                          <p:spTgt spid="4">
                                            <p:txEl>
                                              <p:pRg st="1" end="1"/>
                                            </p:txEl>
                                          </p:spTgt>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4">
                                            <p:txEl>
                                              <p:pRg st="2" end="2"/>
                                            </p:txEl>
                                          </p:spTgt>
                                        </p:tgtEl>
                                        <p:attrNameLst>
                                          <p:attrName>style.visibility</p:attrName>
                                        </p:attrNameLst>
                                      </p:cBhvr>
                                      <p:to>
                                        <p:strVal val="visible"/>
                                      </p:to>
                                    </p:set>
                                    <p:animEffect transition="in" filter="wipe(up)">
                                      <p:cBhvr>
                                        <p:cTn id="47" dur="500"/>
                                        <p:tgtEl>
                                          <p:spTgt spid="4">
                                            <p:txEl>
                                              <p:pRg st="2" end="2"/>
                                            </p:txEl>
                                          </p:spTgt>
                                        </p:tgtEl>
                                      </p:cBhvr>
                                    </p:animEffect>
                                  </p:childTnLst>
                                </p:cTn>
                              </p:par>
                            </p:childTnLst>
                          </p:cTn>
                        </p:par>
                        <p:par>
                          <p:cTn id="48" fill="hold">
                            <p:stCondLst>
                              <p:cond delay="5500"/>
                            </p:stCondLst>
                            <p:childTnLst>
                              <p:par>
                                <p:cTn id="49" presetID="22" presetClass="entr" presetSubtype="1" fill="hold" nodeType="afterEffect">
                                  <p:stCondLst>
                                    <p:cond delay="0"/>
                                  </p:stCondLst>
                                  <p:childTnLst>
                                    <p:set>
                                      <p:cBhvr>
                                        <p:cTn id="50" dur="1" fill="hold">
                                          <p:stCondLst>
                                            <p:cond delay="0"/>
                                          </p:stCondLst>
                                        </p:cTn>
                                        <p:tgtEl>
                                          <p:spTgt spid="4">
                                            <p:txEl>
                                              <p:pRg st="3" end="3"/>
                                            </p:txEl>
                                          </p:spTgt>
                                        </p:tgtEl>
                                        <p:attrNameLst>
                                          <p:attrName>style.visibility</p:attrName>
                                        </p:attrNameLst>
                                      </p:cBhvr>
                                      <p:to>
                                        <p:strVal val="visible"/>
                                      </p:to>
                                    </p:set>
                                    <p:animEffect transition="in" filter="wipe(up)">
                                      <p:cBhvr>
                                        <p:cTn id="51" dur="500"/>
                                        <p:tgtEl>
                                          <p:spTgt spid="4">
                                            <p:txEl>
                                              <p:pRg st="3" end="3"/>
                                            </p:txEl>
                                          </p:spTgt>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4">
                                            <p:txEl>
                                              <p:pRg st="4" end="4"/>
                                            </p:txEl>
                                          </p:spTgt>
                                        </p:tgtEl>
                                        <p:attrNameLst>
                                          <p:attrName>style.visibility</p:attrName>
                                        </p:attrNameLst>
                                      </p:cBhvr>
                                      <p:to>
                                        <p:strVal val="visible"/>
                                      </p:to>
                                    </p:set>
                                    <p:animEffect transition="in" filter="wipe(up)">
                                      <p:cBhvr>
                                        <p:cTn id="55" dur="500"/>
                                        <p:tgtEl>
                                          <p:spTgt spid="4">
                                            <p:txEl>
                                              <p:pRg st="4" end="4"/>
                                            </p:txEl>
                                          </p:spTgt>
                                        </p:tgtEl>
                                      </p:cBhvr>
                                    </p:animEffect>
                                  </p:childTnLst>
                                </p:cTn>
                              </p:par>
                            </p:childTnLst>
                          </p:cTn>
                        </p:par>
                        <p:par>
                          <p:cTn id="56" fill="hold">
                            <p:stCondLst>
                              <p:cond delay="6500"/>
                            </p:stCondLst>
                            <p:childTnLst>
                              <p:par>
                                <p:cTn id="57" presetID="22" presetClass="entr" presetSubtype="1" fill="hold" nodeType="afterEffect">
                                  <p:stCondLst>
                                    <p:cond delay="0"/>
                                  </p:stCondLst>
                                  <p:childTnLst>
                                    <p:set>
                                      <p:cBhvr>
                                        <p:cTn id="58" dur="1" fill="hold">
                                          <p:stCondLst>
                                            <p:cond delay="0"/>
                                          </p:stCondLst>
                                        </p:cTn>
                                        <p:tgtEl>
                                          <p:spTgt spid="4">
                                            <p:txEl>
                                              <p:pRg st="5" end="5"/>
                                            </p:txEl>
                                          </p:spTgt>
                                        </p:tgtEl>
                                        <p:attrNameLst>
                                          <p:attrName>style.visibility</p:attrName>
                                        </p:attrNameLst>
                                      </p:cBhvr>
                                      <p:to>
                                        <p:strVal val="visible"/>
                                      </p:to>
                                    </p:set>
                                    <p:animEffect transition="in" filter="wipe(up)">
                                      <p:cBhvr>
                                        <p:cTn id="59" dur="500"/>
                                        <p:tgtEl>
                                          <p:spTgt spid="4">
                                            <p:txEl>
                                              <p:pRg st="5" end="5"/>
                                            </p:txEl>
                                          </p:spTgt>
                                        </p:tgtEl>
                                      </p:cBhvr>
                                    </p:animEffect>
                                  </p:childTnLst>
                                </p:cTn>
                              </p:par>
                            </p:childTnLst>
                          </p:cTn>
                        </p:par>
                        <p:par>
                          <p:cTn id="60" fill="hold">
                            <p:stCondLst>
                              <p:cond delay="7000"/>
                            </p:stCondLst>
                            <p:childTnLst>
                              <p:par>
                                <p:cTn id="61" presetID="22" presetClass="entr" presetSubtype="1" fill="hold" nodeType="afterEffect">
                                  <p:stCondLst>
                                    <p:cond delay="0"/>
                                  </p:stCondLst>
                                  <p:childTnLst>
                                    <p:set>
                                      <p:cBhvr>
                                        <p:cTn id="62" dur="1" fill="hold">
                                          <p:stCondLst>
                                            <p:cond delay="0"/>
                                          </p:stCondLst>
                                        </p:cTn>
                                        <p:tgtEl>
                                          <p:spTgt spid="4">
                                            <p:txEl>
                                              <p:pRg st="6" end="6"/>
                                            </p:txEl>
                                          </p:spTgt>
                                        </p:tgtEl>
                                        <p:attrNameLst>
                                          <p:attrName>style.visibility</p:attrName>
                                        </p:attrNameLst>
                                      </p:cBhvr>
                                      <p:to>
                                        <p:strVal val="visible"/>
                                      </p:to>
                                    </p:set>
                                    <p:animEffect transition="in" filter="wipe(up)">
                                      <p:cBhvr>
                                        <p:cTn id="63"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Title 3"/>
          <p:cNvSpPr>
            <a:spLocks noGrp="1"/>
          </p:cNvSpPr>
          <p:nvPr>
            <p:ph type="title"/>
          </p:nvPr>
        </p:nvSpPr>
        <p:spPr/>
        <p:txBody>
          <a:bodyPr/>
          <a:lstStyle/>
          <a:p>
            <a:r>
              <a:rPr lang="en-US" dirty="0"/>
              <a:t>Key Terms</a:t>
            </a:r>
          </a:p>
        </p:txBody>
      </p:sp>
      <p:sp>
        <p:nvSpPr>
          <p:cNvPr id="49155" name="Content Placeholder 4"/>
          <p:cNvSpPr>
            <a:spLocks noGrp="1"/>
          </p:cNvSpPr>
          <p:nvPr>
            <p:ph sz="half" idx="1"/>
          </p:nvPr>
        </p:nvSpPr>
        <p:spPr/>
        <p:txBody>
          <a:bodyPr>
            <a:normAutofit/>
          </a:bodyPr>
          <a:lstStyle/>
          <a:p>
            <a:pPr marL="514350">
              <a:lnSpc>
                <a:spcPts val="2800"/>
              </a:lnSpc>
              <a:buClr>
                <a:srgbClr val="FFC000"/>
              </a:buClr>
              <a:buFont typeface="+mj-lt"/>
              <a:buAutoNum type="arabicPeriod" startAt="31"/>
            </a:pPr>
            <a:r>
              <a:rPr lang="en-US" dirty="0">
                <a:solidFill>
                  <a:schemeClr val="tx1"/>
                </a:solidFill>
              </a:rPr>
              <a:t>cash-and-carry wholesalers</a:t>
            </a:r>
          </a:p>
          <a:p>
            <a:pPr marL="514350">
              <a:lnSpc>
                <a:spcPts val="2800"/>
              </a:lnSpc>
              <a:buClr>
                <a:srgbClr val="FFC000"/>
              </a:buClr>
              <a:buFont typeface="+mj-lt"/>
              <a:buAutoNum type="arabicPeriod" startAt="31"/>
            </a:pPr>
            <a:r>
              <a:rPr lang="en-US" dirty="0">
                <a:solidFill>
                  <a:schemeClr val="tx1"/>
                </a:solidFill>
              </a:rPr>
              <a:t>drop-shippers</a:t>
            </a:r>
          </a:p>
          <a:p>
            <a:pPr marL="514350" indent="-514350">
              <a:buClr>
                <a:srgbClr val="FFC000"/>
              </a:buClr>
              <a:buFont typeface="+mj-lt"/>
              <a:buAutoNum type="arabicPeriod" startAt="32"/>
            </a:pPr>
            <a:r>
              <a:rPr lang="en-US" dirty="0">
                <a:solidFill>
                  <a:schemeClr val="tx1"/>
                </a:solidFill>
              </a:rPr>
              <a:t>truck wholesalers</a:t>
            </a:r>
          </a:p>
          <a:p>
            <a:pPr marL="514350" indent="-514350">
              <a:buClr>
                <a:srgbClr val="FFC000"/>
              </a:buClr>
              <a:buFont typeface="+mj-lt"/>
              <a:buAutoNum type="arabicPeriod" startAt="32"/>
            </a:pPr>
            <a:r>
              <a:rPr lang="en-US" dirty="0">
                <a:solidFill>
                  <a:schemeClr val="tx1"/>
                </a:solidFill>
              </a:rPr>
              <a:t>rack jobbers</a:t>
            </a:r>
          </a:p>
          <a:p>
            <a:pPr marL="514350" indent="-514350">
              <a:buClr>
                <a:srgbClr val="FFC000"/>
              </a:buClr>
              <a:buFont typeface="+mj-lt"/>
              <a:buAutoNum type="arabicPeriod" startAt="32"/>
            </a:pPr>
            <a:r>
              <a:rPr lang="en-US" dirty="0">
                <a:solidFill>
                  <a:schemeClr val="tx1"/>
                </a:solidFill>
              </a:rPr>
              <a:t>catalog wholesalers</a:t>
            </a:r>
          </a:p>
          <a:p>
            <a:pPr marL="514350" indent="-514350">
              <a:buClr>
                <a:srgbClr val="FFC000"/>
              </a:buClr>
              <a:buFont typeface="+mj-lt"/>
              <a:buAutoNum type="arabicPeriod" startAt="32"/>
            </a:pPr>
            <a:r>
              <a:rPr lang="en-US" dirty="0">
                <a:solidFill>
                  <a:schemeClr val="tx1"/>
                </a:solidFill>
              </a:rPr>
              <a:t>agent wholesalers</a:t>
            </a:r>
          </a:p>
          <a:p>
            <a:pPr marL="514350" indent="-514350">
              <a:buClr>
                <a:srgbClr val="FFC000"/>
              </a:buClr>
              <a:buFont typeface="+mj-lt"/>
              <a:buAutoNum type="arabicPeriod" startAt="32"/>
            </a:pPr>
            <a:r>
              <a:rPr lang="en-US" dirty="0">
                <a:solidFill>
                  <a:schemeClr val="tx1"/>
                </a:solidFill>
              </a:rPr>
              <a:t>manufacturer’s agents</a:t>
            </a:r>
          </a:p>
          <a:p>
            <a:pPr marL="514350" indent="-514350">
              <a:buClr>
                <a:srgbClr val="FFC000"/>
              </a:buClr>
              <a:buFont typeface="+mj-lt"/>
              <a:buAutoNum type="arabicPeriod" startAt="32"/>
            </a:pPr>
            <a:r>
              <a:rPr lang="en-US" dirty="0">
                <a:solidFill>
                  <a:schemeClr val="tx1"/>
                </a:solidFill>
              </a:rPr>
              <a:t>export agents</a:t>
            </a:r>
          </a:p>
          <a:p>
            <a:pPr marL="514350" indent="-514350">
              <a:buFont typeface="+mj-lt"/>
              <a:buAutoNum type="arabicPeriod" startAt="32"/>
            </a:pPr>
            <a:endParaRPr lang="en-US" dirty="0"/>
          </a:p>
        </p:txBody>
      </p:sp>
      <p:sp>
        <p:nvSpPr>
          <p:cNvPr id="4" name="Content Placeholder 3"/>
          <p:cNvSpPr>
            <a:spLocks noGrp="1"/>
          </p:cNvSpPr>
          <p:nvPr>
            <p:ph sz="half" idx="2"/>
          </p:nvPr>
        </p:nvSpPr>
        <p:spPr/>
        <p:txBody>
          <a:bodyPr>
            <a:normAutofit/>
          </a:bodyPr>
          <a:lstStyle/>
          <a:p>
            <a:pPr marL="514350">
              <a:buClr>
                <a:srgbClr val="FFC000"/>
              </a:buClr>
              <a:buFont typeface="+mj-lt"/>
              <a:buAutoNum type="arabicPeriod" startAt="38"/>
            </a:pPr>
            <a:r>
              <a:rPr lang="en-US" dirty="0">
                <a:solidFill>
                  <a:schemeClr val="tx1"/>
                </a:solidFill>
              </a:rPr>
              <a:t>import agents</a:t>
            </a:r>
          </a:p>
          <a:p>
            <a:pPr marL="514350">
              <a:buClr>
                <a:srgbClr val="FFC000"/>
              </a:buClr>
              <a:buFont typeface="+mj-lt"/>
              <a:buAutoNum type="arabicPeriod" startAt="38"/>
            </a:pPr>
            <a:r>
              <a:rPr lang="en-US" dirty="0">
                <a:solidFill>
                  <a:schemeClr val="tx1"/>
                </a:solidFill>
              </a:rPr>
              <a:t>brokers</a:t>
            </a:r>
          </a:p>
          <a:p>
            <a:pPr marL="514350" indent="-514350">
              <a:buClr>
                <a:srgbClr val="FFC000"/>
              </a:buClr>
              <a:buFont typeface="+mj-lt"/>
              <a:buAutoNum type="arabicPeriod" startAt="40"/>
            </a:pPr>
            <a:r>
              <a:rPr lang="en-US" dirty="0">
                <a:solidFill>
                  <a:schemeClr val="tx1"/>
                </a:solidFill>
              </a:rPr>
              <a:t>export brokers</a:t>
            </a:r>
          </a:p>
          <a:p>
            <a:pPr marL="514350" indent="-514350">
              <a:buClr>
                <a:srgbClr val="FFC000"/>
              </a:buClr>
              <a:buFont typeface="+mj-lt"/>
              <a:buAutoNum type="arabicPeriod" startAt="40"/>
            </a:pPr>
            <a:r>
              <a:rPr lang="en-US" dirty="0">
                <a:solidFill>
                  <a:schemeClr val="tx1"/>
                </a:solidFill>
              </a:rPr>
              <a:t>import brokers</a:t>
            </a:r>
          </a:p>
          <a:p>
            <a:pPr marL="514350" indent="-514350">
              <a:buClr>
                <a:srgbClr val="FFC000"/>
              </a:buClr>
              <a:buFont typeface="+mj-lt"/>
              <a:buAutoNum type="arabicPeriod" startAt="40"/>
            </a:pPr>
            <a:r>
              <a:rPr lang="en-US" dirty="0">
                <a:solidFill>
                  <a:schemeClr val="tx1"/>
                </a:solidFill>
              </a:rPr>
              <a:t>selling agents</a:t>
            </a:r>
          </a:p>
          <a:p>
            <a:pPr marL="514350" indent="-514350">
              <a:buClr>
                <a:srgbClr val="FFC000"/>
              </a:buClr>
              <a:buFont typeface="+mj-lt"/>
              <a:buAutoNum type="arabicPeriod" startAt="40"/>
            </a:pPr>
            <a:r>
              <a:rPr lang="en-US" dirty="0">
                <a:solidFill>
                  <a:schemeClr val="tx1"/>
                </a:solidFill>
              </a:rPr>
              <a:t>combination export manager</a:t>
            </a:r>
          </a:p>
          <a:p>
            <a:pPr marL="514350" indent="-514350">
              <a:buClr>
                <a:srgbClr val="FFC000"/>
              </a:buClr>
              <a:buFont typeface="+mj-lt"/>
              <a:buAutoNum type="arabicPeriod" startAt="40"/>
            </a:pPr>
            <a:r>
              <a:rPr lang="en-US" dirty="0">
                <a:solidFill>
                  <a:schemeClr val="tx1"/>
                </a:solidFill>
              </a:rPr>
              <a:t>auction companies</a:t>
            </a:r>
          </a:p>
          <a:p>
            <a:pPr marL="514350" indent="-514350">
              <a:buFont typeface="+mj-lt"/>
              <a:buAutoNum type="arabicPeriod" startAt="40"/>
            </a:pPr>
            <a:endParaRPr lang="en-US" dirty="0"/>
          </a:p>
        </p:txBody>
      </p:sp>
    </p:spTree>
    <p:custDataLst>
      <p:tags r:id="rId1"/>
    </p:custDataLst>
    <p:extLst>
      <p:ext uri="{BB962C8B-B14F-4D97-AF65-F5344CB8AC3E}">
        <p14:creationId xmlns:p14="http://schemas.microsoft.com/office/powerpoint/2010/main" val="227633137"/>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49155">
                                            <p:txEl>
                                              <p:pRg st="0" end="0"/>
                                            </p:txEl>
                                          </p:spTgt>
                                        </p:tgtEl>
                                        <p:attrNameLst>
                                          <p:attrName>style.visibility</p:attrName>
                                        </p:attrNameLst>
                                      </p:cBhvr>
                                      <p:to>
                                        <p:strVal val="visible"/>
                                      </p:to>
                                    </p:set>
                                    <p:animEffect transition="in" filter="wipe(up)">
                                      <p:cBhvr>
                                        <p:cTn id="7" dur="500"/>
                                        <p:tgtEl>
                                          <p:spTgt spid="49155">
                                            <p:txEl>
                                              <p:pRg st="0" end="0"/>
                                            </p:txEl>
                                          </p:spTgt>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9155">
                                            <p:txEl>
                                              <p:pRg st="1" end="1"/>
                                            </p:txEl>
                                          </p:spTgt>
                                        </p:tgtEl>
                                        <p:attrNameLst>
                                          <p:attrName>style.visibility</p:attrName>
                                        </p:attrNameLst>
                                      </p:cBhvr>
                                      <p:to>
                                        <p:strVal val="visible"/>
                                      </p:to>
                                    </p:set>
                                    <p:animEffect transition="in" filter="wipe(up)">
                                      <p:cBhvr>
                                        <p:cTn id="11" dur="500"/>
                                        <p:tgtEl>
                                          <p:spTgt spid="49155">
                                            <p:txEl>
                                              <p:pRg st="1" end="1"/>
                                            </p:txEl>
                                          </p:spTgt>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49155">
                                            <p:txEl>
                                              <p:pRg st="2" end="2"/>
                                            </p:txEl>
                                          </p:spTgt>
                                        </p:tgtEl>
                                        <p:attrNameLst>
                                          <p:attrName>style.visibility</p:attrName>
                                        </p:attrNameLst>
                                      </p:cBhvr>
                                      <p:to>
                                        <p:strVal val="visible"/>
                                      </p:to>
                                    </p:set>
                                    <p:animEffect transition="in" filter="wipe(up)">
                                      <p:cBhvr>
                                        <p:cTn id="15" dur="500"/>
                                        <p:tgtEl>
                                          <p:spTgt spid="49155">
                                            <p:txEl>
                                              <p:pRg st="2" end="2"/>
                                            </p:txEl>
                                          </p:spTgt>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49155">
                                            <p:txEl>
                                              <p:pRg st="3" end="3"/>
                                            </p:txEl>
                                          </p:spTgt>
                                        </p:tgtEl>
                                        <p:attrNameLst>
                                          <p:attrName>style.visibility</p:attrName>
                                        </p:attrNameLst>
                                      </p:cBhvr>
                                      <p:to>
                                        <p:strVal val="visible"/>
                                      </p:to>
                                    </p:set>
                                    <p:animEffect transition="in" filter="wipe(up)">
                                      <p:cBhvr>
                                        <p:cTn id="19" dur="500"/>
                                        <p:tgtEl>
                                          <p:spTgt spid="49155">
                                            <p:txEl>
                                              <p:pRg st="3" end="3"/>
                                            </p:txEl>
                                          </p:spTgt>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49155">
                                            <p:txEl>
                                              <p:pRg st="4" end="4"/>
                                            </p:txEl>
                                          </p:spTgt>
                                        </p:tgtEl>
                                        <p:attrNameLst>
                                          <p:attrName>style.visibility</p:attrName>
                                        </p:attrNameLst>
                                      </p:cBhvr>
                                      <p:to>
                                        <p:strVal val="visible"/>
                                      </p:to>
                                    </p:set>
                                    <p:animEffect transition="in" filter="wipe(up)">
                                      <p:cBhvr>
                                        <p:cTn id="23" dur="500"/>
                                        <p:tgtEl>
                                          <p:spTgt spid="49155">
                                            <p:txEl>
                                              <p:pRg st="4" end="4"/>
                                            </p:txEl>
                                          </p:spTgt>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49155">
                                            <p:txEl>
                                              <p:pRg st="5" end="5"/>
                                            </p:txEl>
                                          </p:spTgt>
                                        </p:tgtEl>
                                        <p:attrNameLst>
                                          <p:attrName>style.visibility</p:attrName>
                                        </p:attrNameLst>
                                      </p:cBhvr>
                                      <p:to>
                                        <p:strVal val="visible"/>
                                      </p:to>
                                    </p:set>
                                    <p:animEffect transition="in" filter="wipe(up)">
                                      <p:cBhvr>
                                        <p:cTn id="27" dur="500"/>
                                        <p:tgtEl>
                                          <p:spTgt spid="49155">
                                            <p:txEl>
                                              <p:pRg st="5" end="5"/>
                                            </p:txEl>
                                          </p:spTgt>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49155">
                                            <p:txEl>
                                              <p:pRg st="6" end="6"/>
                                            </p:txEl>
                                          </p:spTgt>
                                        </p:tgtEl>
                                        <p:attrNameLst>
                                          <p:attrName>style.visibility</p:attrName>
                                        </p:attrNameLst>
                                      </p:cBhvr>
                                      <p:to>
                                        <p:strVal val="visible"/>
                                      </p:to>
                                    </p:set>
                                    <p:animEffect transition="in" filter="wipe(up)">
                                      <p:cBhvr>
                                        <p:cTn id="31" dur="500"/>
                                        <p:tgtEl>
                                          <p:spTgt spid="49155">
                                            <p:txEl>
                                              <p:pRg st="6" end="6"/>
                                            </p:txEl>
                                          </p:spTgt>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49155">
                                            <p:txEl>
                                              <p:pRg st="7" end="7"/>
                                            </p:txEl>
                                          </p:spTgt>
                                        </p:tgtEl>
                                        <p:attrNameLst>
                                          <p:attrName>style.visibility</p:attrName>
                                        </p:attrNameLst>
                                      </p:cBhvr>
                                      <p:to>
                                        <p:strVal val="visible"/>
                                      </p:to>
                                    </p:set>
                                    <p:animEffect transition="in" filter="wipe(up)">
                                      <p:cBhvr>
                                        <p:cTn id="35" dur="500"/>
                                        <p:tgtEl>
                                          <p:spTgt spid="49155">
                                            <p:txEl>
                                              <p:pRg st="7" end="7"/>
                                            </p:txEl>
                                          </p:spTgt>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4">
                                            <p:txEl>
                                              <p:pRg st="0" end="0"/>
                                            </p:txEl>
                                          </p:spTgt>
                                        </p:tgtEl>
                                        <p:attrNameLst>
                                          <p:attrName>style.visibility</p:attrName>
                                        </p:attrNameLst>
                                      </p:cBhvr>
                                      <p:to>
                                        <p:strVal val="visible"/>
                                      </p:to>
                                    </p:set>
                                    <p:animEffect transition="in" filter="wipe(up)">
                                      <p:cBhvr>
                                        <p:cTn id="39" dur="500"/>
                                        <p:tgtEl>
                                          <p:spTgt spid="4">
                                            <p:txEl>
                                              <p:pRg st="0" end="0"/>
                                            </p:txEl>
                                          </p:spTgt>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4">
                                            <p:txEl>
                                              <p:pRg st="1" end="1"/>
                                            </p:txEl>
                                          </p:spTgt>
                                        </p:tgtEl>
                                        <p:attrNameLst>
                                          <p:attrName>style.visibility</p:attrName>
                                        </p:attrNameLst>
                                      </p:cBhvr>
                                      <p:to>
                                        <p:strVal val="visible"/>
                                      </p:to>
                                    </p:set>
                                    <p:animEffect transition="in" filter="wipe(up)">
                                      <p:cBhvr>
                                        <p:cTn id="43" dur="500"/>
                                        <p:tgtEl>
                                          <p:spTgt spid="4">
                                            <p:txEl>
                                              <p:pRg st="1" end="1"/>
                                            </p:txEl>
                                          </p:spTgt>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4">
                                            <p:txEl>
                                              <p:pRg st="2" end="2"/>
                                            </p:txEl>
                                          </p:spTgt>
                                        </p:tgtEl>
                                        <p:attrNameLst>
                                          <p:attrName>style.visibility</p:attrName>
                                        </p:attrNameLst>
                                      </p:cBhvr>
                                      <p:to>
                                        <p:strVal val="visible"/>
                                      </p:to>
                                    </p:set>
                                    <p:animEffect transition="in" filter="wipe(up)">
                                      <p:cBhvr>
                                        <p:cTn id="47" dur="500"/>
                                        <p:tgtEl>
                                          <p:spTgt spid="4">
                                            <p:txEl>
                                              <p:pRg st="2" end="2"/>
                                            </p:txEl>
                                          </p:spTgt>
                                        </p:tgtEl>
                                      </p:cBhvr>
                                    </p:animEffect>
                                  </p:childTnLst>
                                </p:cTn>
                              </p:par>
                            </p:childTnLst>
                          </p:cTn>
                        </p:par>
                        <p:par>
                          <p:cTn id="48" fill="hold">
                            <p:stCondLst>
                              <p:cond delay="5500"/>
                            </p:stCondLst>
                            <p:childTnLst>
                              <p:par>
                                <p:cTn id="49" presetID="22" presetClass="entr" presetSubtype="1" fill="hold" nodeType="afterEffect">
                                  <p:stCondLst>
                                    <p:cond delay="0"/>
                                  </p:stCondLst>
                                  <p:childTnLst>
                                    <p:set>
                                      <p:cBhvr>
                                        <p:cTn id="50" dur="1" fill="hold">
                                          <p:stCondLst>
                                            <p:cond delay="0"/>
                                          </p:stCondLst>
                                        </p:cTn>
                                        <p:tgtEl>
                                          <p:spTgt spid="4">
                                            <p:txEl>
                                              <p:pRg st="3" end="3"/>
                                            </p:txEl>
                                          </p:spTgt>
                                        </p:tgtEl>
                                        <p:attrNameLst>
                                          <p:attrName>style.visibility</p:attrName>
                                        </p:attrNameLst>
                                      </p:cBhvr>
                                      <p:to>
                                        <p:strVal val="visible"/>
                                      </p:to>
                                    </p:set>
                                    <p:animEffect transition="in" filter="wipe(up)">
                                      <p:cBhvr>
                                        <p:cTn id="51" dur="500"/>
                                        <p:tgtEl>
                                          <p:spTgt spid="4">
                                            <p:txEl>
                                              <p:pRg st="3" end="3"/>
                                            </p:txEl>
                                          </p:spTgt>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4">
                                            <p:txEl>
                                              <p:pRg st="4" end="4"/>
                                            </p:txEl>
                                          </p:spTgt>
                                        </p:tgtEl>
                                        <p:attrNameLst>
                                          <p:attrName>style.visibility</p:attrName>
                                        </p:attrNameLst>
                                      </p:cBhvr>
                                      <p:to>
                                        <p:strVal val="visible"/>
                                      </p:to>
                                    </p:set>
                                    <p:animEffect transition="in" filter="wipe(up)">
                                      <p:cBhvr>
                                        <p:cTn id="55" dur="500"/>
                                        <p:tgtEl>
                                          <p:spTgt spid="4">
                                            <p:txEl>
                                              <p:pRg st="4" end="4"/>
                                            </p:txEl>
                                          </p:spTgt>
                                        </p:tgtEl>
                                      </p:cBhvr>
                                    </p:animEffect>
                                  </p:childTnLst>
                                </p:cTn>
                              </p:par>
                            </p:childTnLst>
                          </p:cTn>
                        </p:par>
                        <p:par>
                          <p:cTn id="56" fill="hold">
                            <p:stCondLst>
                              <p:cond delay="6500"/>
                            </p:stCondLst>
                            <p:childTnLst>
                              <p:par>
                                <p:cTn id="57" presetID="22" presetClass="entr" presetSubtype="1" fill="hold" nodeType="afterEffect">
                                  <p:stCondLst>
                                    <p:cond delay="0"/>
                                  </p:stCondLst>
                                  <p:childTnLst>
                                    <p:set>
                                      <p:cBhvr>
                                        <p:cTn id="58" dur="1" fill="hold">
                                          <p:stCondLst>
                                            <p:cond delay="0"/>
                                          </p:stCondLst>
                                        </p:cTn>
                                        <p:tgtEl>
                                          <p:spTgt spid="4">
                                            <p:txEl>
                                              <p:pRg st="5" end="5"/>
                                            </p:txEl>
                                          </p:spTgt>
                                        </p:tgtEl>
                                        <p:attrNameLst>
                                          <p:attrName>style.visibility</p:attrName>
                                        </p:attrNameLst>
                                      </p:cBhvr>
                                      <p:to>
                                        <p:strVal val="visible"/>
                                      </p:to>
                                    </p:set>
                                    <p:animEffect transition="in" filter="wipe(up)">
                                      <p:cBhvr>
                                        <p:cTn id="59" dur="500"/>
                                        <p:tgtEl>
                                          <p:spTgt spid="4">
                                            <p:txEl>
                                              <p:pRg st="5" end="5"/>
                                            </p:txEl>
                                          </p:spTgt>
                                        </p:tgtEl>
                                      </p:cBhvr>
                                    </p:animEffect>
                                  </p:childTnLst>
                                </p:cTn>
                              </p:par>
                            </p:childTnLst>
                          </p:cTn>
                        </p:par>
                        <p:par>
                          <p:cTn id="60" fill="hold">
                            <p:stCondLst>
                              <p:cond delay="7000"/>
                            </p:stCondLst>
                            <p:childTnLst>
                              <p:par>
                                <p:cTn id="61" presetID="22" presetClass="entr" presetSubtype="1" fill="hold" nodeType="afterEffect">
                                  <p:stCondLst>
                                    <p:cond delay="0"/>
                                  </p:stCondLst>
                                  <p:childTnLst>
                                    <p:set>
                                      <p:cBhvr>
                                        <p:cTn id="62" dur="1" fill="hold">
                                          <p:stCondLst>
                                            <p:cond delay="0"/>
                                          </p:stCondLst>
                                        </p:cTn>
                                        <p:tgtEl>
                                          <p:spTgt spid="4">
                                            <p:txEl>
                                              <p:pRg st="6" end="6"/>
                                            </p:txEl>
                                          </p:spTgt>
                                        </p:tgtEl>
                                        <p:attrNameLst>
                                          <p:attrName>style.visibility</p:attrName>
                                        </p:attrNameLst>
                                      </p:cBhvr>
                                      <p:to>
                                        <p:strVal val="visible"/>
                                      </p:to>
                                    </p:set>
                                    <p:animEffect transition="in" filter="wipe(up)">
                                      <p:cBhvr>
                                        <p:cTn id="63" dur="500"/>
                                        <p:tgtEl>
                                          <p:spTgt spid="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4677</TotalTime>
  <Words>7013</Words>
  <Application>Microsoft Office PowerPoint</Application>
  <PresentationFormat>On-screen Show (4:3)</PresentationFormat>
  <Paragraphs>805</Paragraphs>
  <Slides>31</Slides>
  <Notes>31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31</vt:i4>
      </vt:variant>
    </vt:vector>
  </HeadingPairs>
  <TitlesOfParts>
    <vt:vector size="38" baseType="lpstr">
      <vt:lpstr>Arial</vt:lpstr>
      <vt:lpstr>Century Gothic</vt:lpstr>
      <vt:lpstr>Mangal</vt:lpstr>
      <vt:lpstr>Times New Roman</vt:lpstr>
      <vt:lpstr>Wingdings</vt:lpstr>
      <vt:lpstr>Wingdings 2</vt:lpstr>
      <vt:lpstr>Verve</vt:lpstr>
      <vt:lpstr>Chapter 12</vt:lpstr>
      <vt:lpstr>At the end of this presentation, you should be able to:</vt:lpstr>
      <vt:lpstr>At the end of this presentation, you should be able to:</vt:lpstr>
      <vt:lpstr>Marketing Strategy Planning for Retailers and Wholesalers (Exhibit 12-1)</vt:lpstr>
      <vt:lpstr>The Nature of Retailing</vt:lpstr>
      <vt:lpstr>Examples of Marketing Strategy Decisions for Retailers (Exhibit 12-3)</vt:lpstr>
      <vt:lpstr>Shopping Atmosphere</vt:lpstr>
      <vt:lpstr>Conventional Retailers—Try to Avoid Price Competition (Exhibit 12-4)</vt:lpstr>
      <vt:lpstr>Conventional Retailers—Try to Avoid Price Competition (Exhibit 12-4)</vt:lpstr>
      <vt:lpstr>Conventional Retailers—Try to Avoid Price Competition (Exhibit 12-4)</vt:lpstr>
      <vt:lpstr>Checking Your Knowledge</vt:lpstr>
      <vt:lpstr>Conventional Retailers – Try to Avoid Price Competition (Exhibit 12-4)</vt:lpstr>
      <vt:lpstr>Shop at Home in a  Variety of Ways</vt:lpstr>
      <vt:lpstr>Conventional Retailers—Try to Avoid Price Competition (Exhibit 12-4)</vt:lpstr>
      <vt:lpstr>Retailing on the Internet</vt:lpstr>
      <vt:lpstr>Retailing on the Internet</vt:lpstr>
      <vt:lpstr>Competitive Effects Influence Other Retailers</vt:lpstr>
      <vt:lpstr>Why Retailers Evolve and Change</vt:lpstr>
      <vt:lpstr>Why Retailers Evolve and Change</vt:lpstr>
      <vt:lpstr>Checking Your Knowledge</vt:lpstr>
      <vt:lpstr>Big Chains Are Building Market Clout</vt:lpstr>
      <vt:lpstr>Differences in Retailing in Different Nations</vt:lpstr>
      <vt:lpstr>What Is a Wholesaler?</vt:lpstr>
      <vt:lpstr>Wholesalers Add Value in Different Ways (Exhibit 12-7)</vt:lpstr>
      <vt:lpstr>Types of Wholesalers (Exhibit 12-8)</vt:lpstr>
      <vt:lpstr>Types of Merchant Wholesalers</vt:lpstr>
      <vt:lpstr>Agents Are Strong on Selling</vt:lpstr>
      <vt:lpstr>Checking Your Knowledge</vt:lpstr>
      <vt:lpstr>Key Terms</vt:lpstr>
      <vt:lpstr>Key Terms</vt:lpstr>
      <vt:lpstr>Key Terms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Jagruti</dc:creator>
  <cp:lastModifiedBy>Lefort, Jazmine</cp:lastModifiedBy>
  <cp:revision>1173</cp:revision>
  <dcterms:created xsi:type="dcterms:W3CDTF">2010-05-28T04:39:50Z</dcterms:created>
  <dcterms:modified xsi:type="dcterms:W3CDTF">2018-02-22T13:42:13Z</dcterms:modified>
</cp:coreProperties>
</file>