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tags/tag15.xml" ContentType="application/vnd.openxmlformats-officedocument.presentationml.tags+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tags/tag18.xml" ContentType="application/vnd.openxmlformats-officedocument.presentationml.tags+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ppt/tags/tag22.xml" ContentType="application/vnd.openxmlformats-officedocument.presentationml.tags+xml"/>
  <Override PartName="/ppt/notesSlides/notesSlide26.xml" ContentType="application/vnd.openxmlformats-officedocument.presentationml.notesSlide+xml"/>
  <Override PartName="/ppt/tags/tag23.xml" ContentType="application/vnd.openxmlformats-officedocument.presentationml.tags+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29"/>
  </p:notesMasterIdLst>
  <p:handoutMasterIdLst>
    <p:handoutMasterId r:id="rId30"/>
  </p:handout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894C"/>
    <a:srgbClr val="6BB76D"/>
    <a:srgbClr val="A693B5"/>
    <a:srgbClr val="7030A0"/>
    <a:srgbClr val="BC8600"/>
    <a:srgbClr val="F0AD00"/>
    <a:srgbClr val="FFCC00"/>
    <a:srgbClr val="327651"/>
    <a:srgbClr val="2A6444"/>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12" autoAdjust="0"/>
    <p:restoredTop sz="81051" autoAdjust="0"/>
  </p:normalViewPr>
  <p:slideViewPr>
    <p:cSldViewPr>
      <p:cViewPr varScale="1">
        <p:scale>
          <a:sx n="106" d="100"/>
          <a:sy n="106" d="100"/>
        </p:scale>
        <p:origin x="216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59" d="100"/>
          <a:sy n="159" d="100"/>
        </p:scale>
        <p:origin x="1240" y="2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13-</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Rot="1" noChangeAspect="1" noChangeArrowheads="1" noTextEdit="1"/>
          </p:cNvSpPr>
          <p:nvPr>
            <p:ph type="sldImg"/>
          </p:nvPr>
        </p:nvSpPr>
        <p:spPr>
          <a:xfrm>
            <a:off x="523875" y="557213"/>
            <a:ext cx="3219450" cy="2414587"/>
          </a:xfrm>
          <a:ln/>
        </p:spPr>
      </p:sp>
      <p:sp>
        <p:nvSpPr>
          <p:cNvPr id="6"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53253"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3200" b="1" dirty="0"/>
              <a:t>CHAPTER THIRTEEN</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
        <p:nvSpPr>
          <p:cNvPr id="2" name="Notes Placeholder 1">
            <a:extLst>
              <a:ext uri="{FF2B5EF4-FFF2-40B4-BE49-F238E27FC236}">
                <a16:creationId xmlns:a16="http://schemas.microsoft.com/office/drawing/2014/main" id="{ADB3176E-0BD2-144E-AC63-5A1787FDE375}"/>
              </a:ext>
            </a:extLst>
          </p:cNvPr>
          <p:cNvSpPr>
            <a:spLocks noGrp="1"/>
          </p:cNvSpPr>
          <p:nvPr>
            <p:ph type="body" idx="1"/>
          </p:nvPr>
        </p:nvSpPr>
        <p:spPr/>
        <p:txBody>
          <a:bodyPr/>
          <a:lstStyle/>
          <a:p>
            <a:r>
              <a:rPr lang="en-US"/>
              <a:t> </a:t>
            </a:r>
          </a:p>
        </p:txBody>
      </p:sp>
    </p:spTree>
    <p:extLst>
      <p:ext uri="{BB962C8B-B14F-4D97-AF65-F5344CB8AC3E}">
        <p14:creationId xmlns:p14="http://schemas.microsoft.com/office/powerpoint/2010/main" val="1332613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Rot="1" noChangeAspect="1" noChangeArrowheads="1" noTextEdit="1"/>
          </p:cNvSpPr>
          <p:nvPr>
            <p:ph type="sldImg"/>
          </p:nvPr>
        </p:nvSpPr>
        <p:spPr>
          <a:xfrm>
            <a:off x="522288" y="549275"/>
            <a:ext cx="3216275" cy="2413000"/>
          </a:xfrm>
          <a:ln/>
        </p:spPr>
      </p:sp>
      <p:sp>
        <p:nvSpPr>
          <p:cNvPr id="54276" name="Rectangle 3"/>
          <p:cNvSpPr>
            <a:spLocks noGrp="1" noChangeArrowheads="1"/>
          </p:cNvSpPr>
          <p:nvPr>
            <p:ph type="body" idx="1"/>
          </p:nvPr>
        </p:nvSpPr>
        <p:spPr>
          <a:xfrm>
            <a:off x="195263" y="3124200"/>
            <a:ext cx="6510337" cy="556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66700" indent="-266700"/>
            <a:r>
              <a:rPr lang="en-US" b="1" dirty="0">
                <a:solidFill>
                  <a:srgbClr val="000000"/>
                </a:solidFill>
                <a:latin typeface="Arial" charset="0"/>
                <a:cs typeface="Arial" charset="0"/>
                <a:sym typeface="Wingdings" pitchFamily="2" charset="2"/>
              </a:rPr>
              <a:t>At the end of this presentation, you should be able to:</a:t>
            </a:r>
          </a:p>
          <a:p>
            <a:pPr marL="266700" indent="-266700">
              <a:buFont typeface="Calibri" pitchFamily="34" charset="0"/>
              <a:buAutoNum type="arabicPeriod"/>
            </a:pPr>
            <a:endParaRPr lang="en-US" b="1" dirty="0">
              <a:solidFill>
                <a:srgbClr val="000000"/>
              </a:solidFill>
              <a:latin typeface="Arial" charset="0"/>
              <a:cs typeface="Arial" charset="0"/>
              <a:sym typeface="Wingdings" pitchFamily="2" charset="2"/>
            </a:endParaRPr>
          </a:p>
          <a:p>
            <a:pPr marL="0" indent="-182880">
              <a:buFont typeface="+mj-lt"/>
              <a:buAutoNum type="arabicPeriod"/>
            </a:pPr>
            <a:r>
              <a:rPr lang="en-US" dirty="0"/>
              <a:t>know the advantages and disadvantages of the promotion methods a marketing manager can use in strategy planning.</a:t>
            </a:r>
          </a:p>
          <a:p>
            <a:pPr marL="0" indent="-182880">
              <a:buFont typeface="+mj-lt"/>
              <a:buAutoNum type="arabicPeriod"/>
            </a:pPr>
            <a:r>
              <a:rPr lang="en-US" dirty="0"/>
              <a:t>understand the integrated marketing communications concept and why firms use a blend of different promotion methods.</a:t>
            </a:r>
          </a:p>
          <a:p>
            <a:pPr marL="0" indent="-182880">
              <a:buFont typeface="+mj-lt"/>
              <a:buAutoNum type="arabicPeriod"/>
            </a:pPr>
            <a:r>
              <a:rPr lang="en-US" dirty="0"/>
              <a:t>understand the importance of promotion objectives.</a:t>
            </a:r>
          </a:p>
          <a:p>
            <a:pPr marL="0" indent="-182880">
              <a:buFont typeface="+mj-lt"/>
              <a:buAutoNum type="arabicPeriod"/>
            </a:pPr>
            <a:r>
              <a:rPr lang="en-US" dirty="0"/>
              <a:t>know how the traditional communication process affects promotion planning. </a:t>
            </a:r>
          </a:p>
          <a:p>
            <a:pPr marL="0" indent="-182880">
              <a:buFont typeface="+mj-lt"/>
              <a:buAutoNum type="arabicPeriod"/>
            </a:pPr>
            <a:r>
              <a:rPr lang="en-US" dirty="0"/>
              <a:t>understand how customer-initiated interactive communication is different.</a:t>
            </a:r>
          </a:p>
        </p:txBody>
      </p:sp>
    </p:spTree>
    <p:extLst>
      <p:ext uri="{BB962C8B-B14F-4D97-AF65-F5344CB8AC3E}">
        <p14:creationId xmlns:p14="http://schemas.microsoft.com/office/powerpoint/2010/main" val="105833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Rot="1" noChangeAspect="1" noChangeArrowheads="1" noTextEdit="1"/>
          </p:cNvSpPr>
          <p:nvPr>
            <p:ph type="sldImg"/>
          </p:nvPr>
        </p:nvSpPr>
        <p:spPr>
          <a:xfrm>
            <a:off x="522288" y="549275"/>
            <a:ext cx="3216275" cy="2413000"/>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66700" indent="-266700"/>
            <a:r>
              <a:rPr lang="en-US" b="1" dirty="0">
                <a:solidFill>
                  <a:srgbClr val="000000"/>
                </a:solidFill>
                <a:latin typeface="Arial" charset="0"/>
                <a:cs typeface="Arial" charset="0"/>
                <a:sym typeface="Wingdings" pitchFamily="2" charset="2"/>
              </a:rPr>
              <a:t>At the end of this presentation, you should be able to:</a:t>
            </a:r>
          </a:p>
          <a:p>
            <a:pPr marL="266700" indent="-266700"/>
            <a:endParaRPr lang="en-US" dirty="0">
              <a:solidFill>
                <a:srgbClr val="000000"/>
              </a:solidFill>
              <a:latin typeface="Arial" charset="0"/>
              <a:cs typeface="Arial" charset="0"/>
              <a:sym typeface="Wingdings" pitchFamily="2" charset="2"/>
            </a:endParaRPr>
          </a:p>
          <a:p>
            <a:pPr marL="514350" indent="-514350">
              <a:buFont typeface="+mj-lt"/>
              <a:buAutoNum type="arabicPeriod" startAt="6"/>
            </a:pPr>
            <a:r>
              <a:rPr lang="en-US" dirty="0"/>
              <a:t>know how typical promotion plans are blended to get an extra push from wholesalers and retailers, as well as help from customers in pulling products through the channel.</a:t>
            </a:r>
            <a:endParaRPr lang="en-US" b="1" dirty="0"/>
          </a:p>
          <a:p>
            <a:pPr marL="514350" indent="-514350">
              <a:buFont typeface="+mj-lt"/>
              <a:buAutoNum type="arabicPeriod" startAt="6"/>
            </a:pPr>
            <a:r>
              <a:rPr lang="en-US" dirty="0"/>
              <a:t>understand how promotion blends typically vary over the adoption curve and product life cycle.</a:t>
            </a:r>
            <a:endParaRPr lang="en-US" b="1" dirty="0"/>
          </a:p>
          <a:p>
            <a:pPr marL="514350" indent="-514350">
              <a:buFont typeface="+mj-lt"/>
              <a:buAutoNum type="arabicPeriod" startAt="6"/>
            </a:pPr>
            <a:r>
              <a:rPr lang="en-US" dirty="0"/>
              <a:t>understand how to determine how much to spend on promotion efforts.</a:t>
            </a:r>
          </a:p>
          <a:p>
            <a:pPr marL="514350" indent="-514350">
              <a:buFont typeface="+mj-lt"/>
              <a:buAutoNum type="arabicPeriod" startAt="6"/>
            </a:pPr>
            <a:r>
              <a:rPr lang="en-US" dirty="0"/>
              <a:t>understand important new terms.</a:t>
            </a:r>
          </a:p>
          <a:p>
            <a:pPr marL="266700" indent="-266700"/>
            <a:endParaRPr lang="en-US" b="1" dirty="0">
              <a:solidFill>
                <a:srgbClr val="000000"/>
              </a:solidFill>
              <a:latin typeface="Arial" charset="0"/>
              <a:cs typeface="Arial" charset="0"/>
              <a:sym typeface="Wingdings" pitchFamily="2" charset="2"/>
            </a:endParaRPr>
          </a:p>
        </p:txBody>
      </p:sp>
    </p:spTree>
    <p:extLst>
      <p:ext uri="{BB962C8B-B14F-4D97-AF65-F5344CB8AC3E}">
        <p14:creationId xmlns:p14="http://schemas.microsoft.com/office/powerpoint/2010/main" val="1625011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Rot="1" noChangeAspect="1" noChangeArrowheads="1" noTextEdit="1"/>
          </p:cNvSpPr>
          <p:nvPr>
            <p:ph type="sldImg"/>
          </p:nvPr>
        </p:nvSpPr>
        <p:spPr>
          <a:xfrm>
            <a:off x="522288" y="549275"/>
            <a:ext cx="3216275" cy="2413000"/>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66700" indent="-266700"/>
            <a:r>
              <a:rPr lang="en-US" b="1" dirty="0">
                <a:solidFill>
                  <a:srgbClr val="000000"/>
                </a:solidFill>
                <a:latin typeface="Arial" charset="0"/>
                <a:cs typeface="Arial" charset="0"/>
                <a:sym typeface="Wingdings" pitchFamily="2" charset="2"/>
              </a:rPr>
              <a:t>Summary Overview</a:t>
            </a:r>
          </a:p>
          <a:p>
            <a:pPr marL="266700" indent="-266700"/>
            <a:r>
              <a:rPr lang="en-US" b="0" dirty="0">
                <a:solidFill>
                  <a:srgbClr val="000000"/>
                </a:solidFill>
                <a:latin typeface="Arial" charset="0"/>
                <a:cs typeface="Arial" charset="0"/>
                <a:sym typeface="Wingdings" pitchFamily="2" charset="2"/>
              </a:rPr>
              <a:t>There are many critical decisions that a marketing manager must make concerning</a:t>
            </a:r>
          </a:p>
          <a:p>
            <a:pPr marL="266700" indent="-266700"/>
            <a:r>
              <a:rPr lang="en-US" b="0" dirty="0">
                <a:solidFill>
                  <a:srgbClr val="000000"/>
                </a:solidFill>
                <a:latin typeface="Arial" charset="0"/>
                <a:cs typeface="Arial" charset="0"/>
                <a:sym typeface="Wingdings" pitchFamily="2" charset="2"/>
              </a:rPr>
              <a:t>Promotion.</a:t>
            </a:r>
          </a:p>
          <a:p>
            <a:pPr marL="266700" indent="-266700"/>
            <a:endParaRPr lang="en-US" dirty="0">
              <a:solidFill>
                <a:srgbClr val="000000"/>
              </a:solidFill>
              <a:latin typeface="Arial" charset="0"/>
              <a:cs typeface="Arial" charset="0"/>
              <a:sym typeface="Wingdings" pitchFamily="2" charset="2"/>
            </a:endParaRPr>
          </a:p>
          <a:p>
            <a:pPr marL="266700" indent="-266700"/>
            <a:r>
              <a:rPr lang="en-US" b="1" dirty="0">
                <a:solidFill>
                  <a:srgbClr val="000000"/>
                </a:solidFill>
                <a:latin typeface="Arial" charset="0"/>
                <a:cs typeface="Arial" charset="0"/>
                <a:sym typeface="Wingdings" pitchFamily="2" charset="2"/>
              </a:rPr>
              <a:t>Key Issues</a:t>
            </a:r>
          </a:p>
          <a:p>
            <a:pPr marL="266700" indent="-266700"/>
            <a:r>
              <a:rPr lang="en-US" dirty="0">
                <a:solidFill>
                  <a:srgbClr val="000000"/>
                </a:solidFill>
                <a:latin typeface="Arial" charset="0"/>
                <a:cs typeface="Arial" charset="0"/>
                <a:sym typeface="Wingdings" pitchFamily="2" charset="2"/>
              </a:rPr>
              <a:t>	Marketing managers usually blend a variety of different promotion methods to achieve promotion objectives because each method has its own strengths and limitations. In this chapter, we introduce conventional promotion options and how to integrate them into an effective whole.  </a:t>
            </a:r>
          </a:p>
          <a:p>
            <a:pPr marL="266700" indent="-266700"/>
            <a:endParaRPr lang="en-US" dirty="0">
              <a:solidFill>
                <a:srgbClr val="000000"/>
              </a:solidFill>
              <a:latin typeface="Arial" charset="0"/>
              <a:cs typeface="Arial" charset="0"/>
              <a:sym typeface="Wingdings" pitchFamily="2" charset="2"/>
            </a:endParaRPr>
          </a:p>
          <a:p>
            <a:pPr marL="266700" indent="-266700"/>
            <a:r>
              <a:rPr lang="en-US" dirty="0">
                <a:solidFill>
                  <a:srgbClr val="000000"/>
                </a:solidFill>
                <a:latin typeface="Arial" charset="0"/>
                <a:cs typeface="Arial" charset="0"/>
                <a:sym typeface="Wingdings" pitchFamily="2" charset="2"/>
              </a:rPr>
              <a:t>The discussion will consist of four main sections:</a:t>
            </a:r>
          </a:p>
          <a:p>
            <a:pPr marL="266700" indent="-266700">
              <a:buFont typeface="Arial" panose="020B0604020202020204" pitchFamily="34" charset="0"/>
              <a:buChar char="•"/>
            </a:pPr>
            <a:r>
              <a:rPr lang="en-US" dirty="0">
                <a:solidFill>
                  <a:srgbClr val="000000"/>
                </a:solidFill>
                <a:latin typeface="Arial" charset="0"/>
                <a:cs typeface="Arial" charset="0"/>
                <a:sym typeface="Wingdings" pitchFamily="2" charset="2"/>
              </a:rPr>
              <a:t>Promotion methods</a:t>
            </a:r>
          </a:p>
          <a:p>
            <a:pPr marL="266700" indent="-266700">
              <a:buFont typeface="Arial" panose="020B0604020202020204" pitchFamily="34" charset="0"/>
              <a:buChar char="•"/>
            </a:pPr>
            <a:r>
              <a:rPr lang="en-US" dirty="0">
                <a:solidFill>
                  <a:srgbClr val="000000"/>
                </a:solidFill>
                <a:latin typeface="Arial" charset="0"/>
                <a:cs typeface="Arial" charset="0"/>
                <a:sym typeface="Wingdings" pitchFamily="2" charset="2"/>
              </a:rPr>
              <a:t>Managing promotion</a:t>
            </a:r>
          </a:p>
          <a:p>
            <a:pPr marL="266700" indent="-266700">
              <a:buFont typeface="Arial" panose="020B0604020202020204" pitchFamily="34" charset="0"/>
              <a:buChar char="•"/>
            </a:pPr>
            <a:r>
              <a:rPr lang="en-US" dirty="0">
                <a:solidFill>
                  <a:srgbClr val="000000"/>
                </a:solidFill>
                <a:latin typeface="Arial" charset="0"/>
                <a:cs typeface="Arial" charset="0"/>
                <a:sym typeface="Wingdings" pitchFamily="2" charset="2"/>
              </a:rPr>
              <a:t>Effective communication</a:t>
            </a:r>
          </a:p>
          <a:p>
            <a:pPr marL="266700" indent="-266700">
              <a:buFont typeface="Arial" panose="020B0604020202020204" pitchFamily="34" charset="0"/>
              <a:buChar char="•"/>
            </a:pPr>
            <a:r>
              <a:rPr lang="en-US" dirty="0">
                <a:solidFill>
                  <a:srgbClr val="000000"/>
                </a:solidFill>
                <a:latin typeface="Arial" charset="0"/>
                <a:cs typeface="Arial" charset="0"/>
                <a:sym typeface="Wingdings" pitchFamily="2" charset="2"/>
              </a:rPr>
              <a:t>Blending promotion</a:t>
            </a:r>
          </a:p>
        </p:txBody>
      </p:sp>
    </p:spTree>
    <p:extLst>
      <p:ext uri="{BB962C8B-B14F-4D97-AF65-F5344CB8AC3E}">
        <p14:creationId xmlns:p14="http://schemas.microsoft.com/office/powerpoint/2010/main" val="1713145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r>
              <a:rPr lang="en-US" b="1" dirty="0"/>
              <a:t>Text Caption:</a:t>
            </a:r>
            <a:r>
              <a:rPr lang="en-US" b="1" baseline="0" dirty="0"/>
              <a:t> </a:t>
            </a:r>
            <a:r>
              <a:rPr lang="en-US" dirty="0"/>
              <a:t>Everyone loves free snacks, so it’s not surprising that many customers engaged with McDonald’s outdoor ad. Customers use their cell phone to snap a picture of a particular snack (on this day a sundae), then they bring the photo to the nearby McDonald’s for their reward. Sales promotion activities like this stimulate consumer interest and trial.</a:t>
            </a:r>
          </a:p>
        </p:txBody>
      </p:sp>
    </p:spTree>
    <p:extLst>
      <p:ext uri="{BB962C8B-B14F-4D97-AF65-F5344CB8AC3E}">
        <p14:creationId xmlns:p14="http://schemas.microsoft.com/office/powerpoint/2010/main" val="185580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xfrm>
            <a:off x="522288" y="549275"/>
            <a:ext cx="3216275" cy="2413000"/>
          </a:xfrm>
          <a:ln/>
        </p:spPr>
      </p:sp>
      <p:sp>
        <p:nvSpPr>
          <p:cNvPr id="58372"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defRPr/>
            </a:pPr>
            <a:r>
              <a:rPr lang="en-US" sz="1100" b="1" dirty="0">
                <a:solidFill>
                  <a:srgbClr val="000000"/>
                </a:solidFill>
                <a:sym typeface="Wingdings" pitchFamily="2" charset="2"/>
              </a:rPr>
              <a:t>Summary Overview</a:t>
            </a:r>
          </a:p>
          <a:p>
            <a:pPr>
              <a:lnSpc>
                <a:spcPct val="90000"/>
              </a:lnSpc>
              <a:defRPr/>
            </a:pPr>
            <a:r>
              <a:rPr lang="en-US" sz="1100" u="sng" dirty="0">
                <a:solidFill>
                  <a:srgbClr val="000000"/>
                </a:solidFill>
                <a:sym typeface="Wingdings" pitchFamily="2" charset="2"/>
              </a:rPr>
              <a:t>Promotion</a:t>
            </a:r>
            <a:r>
              <a:rPr lang="en-US" sz="1100" dirty="0">
                <a:solidFill>
                  <a:srgbClr val="000000"/>
                </a:solidFill>
                <a:sym typeface="Wingdings" pitchFamily="2" charset="2"/>
              </a:rPr>
              <a:t> is communicating information between a seller and a potential buyer or others in the channel to influence attitudes and behavior. A key part of modern marketing is the use of several promotion tools that work together to achieve a company’s overall promotion goals. </a:t>
            </a:r>
          </a:p>
          <a:p>
            <a:pPr>
              <a:lnSpc>
                <a:spcPct val="90000"/>
              </a:lnSpc>
              <a:defRPr/>
            </a:pPr>
            <a:endParaRPr lang="en-US" sz="1100" dirty="0">
              <a:solidFill>
                <a:srgbClr val="000000"/>
              </a:solidFill>
              <a:sym typeface="Wingdings" pitchFamily="2" charset="2"/>
            </a:endParaRPr>
          </a:p>
          <a:p>
            <a:pPr>
              <a:lnSpc>
                <a:spcPct val="90000"/>
              </a:lnSpc>
              <a:defRPr/>
            </a:pPr>
            <a:r>
              <a:rPr lang="en-US" sz="1100" b="1" dirty="0">
                <a:solidFill>
                  <a:srgbClr val="000000"/>
                </a:solidFill>
                <a:sym typeface="Wingdings" pitchFamily="2" charset="2"/>
              </a:rPr>
              <a:t>Key Issues</a:t>
            </a:r>
          </a:p>
          <a:p>
            <a:pPr>
              <a:lnSpc>
                <a:spcPct val="90000"/>
              </a:lnSpc>
              <a:buFontTx/>
              <a:buChar char="•"/>
              <a:defRPr/>
            </a:pPr>
            <a:r>
              <a:rPr lang="en-US" sz="1100" u="sng" dirty="0">
                <a:solidFill>
                  <a:srgbClr val="000000"/>
                </a:solidFill>
                <a:sym typeface="Wingdings" pitchFamily="2" charset="2"/>
              </a:rPr>
              <a:t> Personal selling</a:t>
            </a:r>
            <a:r>
              <a:rPr lang="en-US" sz="1100" dirty="0">
                <a:solidFill>
                  <a:srgbClr val="000000"/>
                </a:solidFill>
                <a:sym typeface="Wingdings" pitchFamily="2" charset="2"/>
              </a:rPr>
              <a:t>: </a:t>
            </a:r>
            <a:r>
              <a:rPr lang="en-US" sz="1100" b="0" dirty="0">
                <a:solidFill>
                  <a:srgbClr val="000000"/>
                </a:solidFill>
                <a:sym typeface="Wingdings" pitchFamily="2" charset="2"/>
              </a:rPr>
              <a:t>Direct spoken communication between sellers and potential customers.</a:t>
            </a:r>
          </a:p>
          <a:p>
            <a:pPr lvl="1">
              <a:lnSpc>
                <a:spcPct val="90000"/>
              </a:lnSpc>
              <a:buFontTx/>
              <a:buChar char="•"/>
              <a:defRPr/>
            </a:pPr>
            <a:r>
              <a:rPr lang="en-US" sz="1100" dirty="0">
                <a:solidFill>
                  <a:srgbClr val="000000"/>
                </a:solidFill>
              </a:rPr>
              <a:t> Salespeople get quick feedback and can adapt the 4 Ps on the spot.  </a:t>
            </a:r>
          </a:p>
          <a:p>
            <a:pPr lvl="1">
              <a:lnSpc>
                <a:spcPct val="90000"/>
              </a:lnSpc>
              <a:buFontTx/>
              <a:buChar char="•"/>
              <a:defRPr/>
            </a:pPr>
            <a:r>
              <a:rPr lang="en-US" sz="1100" dirty="0">
                <a:solidFill>
                  <a:srgbClr val="000000"/>
                </a:solidFill>
              </a:rPr>
              <a:t> A sales force can be very expensive to build and maintain.</a:t>
            </a:r>
          </a:p>
          <a:p>
            <a:pPr>
              <a:lnSpc>
                <a:spcPct val="90000"/>
              </a:lnSpc>
              <a:defRPr/>
            </a:pPr>
            <a:r>
              <a:rPr lang="en-US" sz="1100" u="sng" dirty="0">
                <a:solidFill>
                  <a:srgbClr val="000000"/>
                </a:solidFill>
                <a:sym typeface="Wingdings" pitchFamily="2" charset="2"/>
              </a:rPr>
              <a:t> Mass selling</a:t>
            </a:r>
            <a:r>
              <a:rPr lang="en-US" sz="1100" b="0" dirty="0">
                <a:solidFill>
                  <a:srgbClr val="000000"/>
                </a:solidFill>
                <a:sym typeface="Wingdings" pitchFamily="2" charset="2"/>
              </a:rPr>
              <a:t>: Communicating with large numbers of potential customers at the same time. Useful when the target market is large and geographically dispersed.</a:t>
            </a:r>
          </a:p>
          <a:p>
            <a:pPr lvl="1">
              <a:lnSpc>
                <a:spcPct val="90000"/>
              </a:lnSpc>
              <a:defRPr/>
            </a:pPr>
            <a:r>
              <a:rPr lang="en-US" sz="1100" u="sng" dirty="0">
                <a:solidFill>
                  <a:srgbClr val="000000"/>
                </a:solidFill>
                <a:sym typeface="Wingdings" pitchFamily="2" charset="2"/>
              </a:rPr>
              <a:t> </a:t>
            </a:r>
            <a:r>
              <a:rPr lang="en-US" sz="1100" u="sng" dirty="0">
                <a:solidFill>
                  <a:srgbClr val="000000"/>
                </a:solidFill>
              </a:rPr>
              <a:t>Advertising </a:t>
            </a:r>
            <a:r>
              <a:rPr lang="en-US" sz="1100" dirty="0">
                <a:solidFill>
                  <a:srgbClr val="000000"/>
                </a:solidFill>
              </a:rPr>
              <a:t>is any </a:t>
            </a:r>
            <a:r>
              <a:rPr lang="en-US" sz="1100" u="sng" dirty="0">
                <a:solidFill>
                  <a:srgbClr val="000000"/>
                </a:solidFill>
              </a:rPr>
              <a:t>paid</a:t>
            </a:r>
            <a:r>
              <a:rPr lang="en-US" sz="1100" b="1" u="none" dirty="0">
                <a:solidFill>
                  <a:srgbClr val="000000"/>
                </a:solidFill>
              </a:rPr>
              <a:t> </a:t>
            </a:r>
            <a:r>
              <a:rPr lang="en-US" sz="1100" dirty="0">
                <a:solidFill>
                  <a:srgbClr val="000000"/>
                </a:solidFill>
              </a:rPr>
              <a:t>form of nonpersonal presentation of ideas, goods, or services by an identified sponsor. Media include television, radio, magazines, billboards, direct mail, and the Internet.</a:t>
            </a:r>
          </a:p>
          <a:p>
            <a:pPr marL="628650" lvl="1" indent="-171450">
              <a:lnSpc>
                <a:spcPct val="90000"/>
              </a:lnSpc>
              <a:buFont typeface="Wingdings" pitchFamily="2" charset="2"/>
              <a:buChar char="à"/>
              <a:defRPr/>
            </a:pPr>
            <a:r>
              <a:rPr lang="en-US" sz="1100" u="sng" dirty="0">
                <a:solidFill>
                  <a:srgbClr val="000000"/>
                </a:solidFill>
              </a:rPr>
              <a:t>Publicity</a:t>
            </a:r>
            <a:r>
              <a:rPr lang="en-US" sz="1100" b="1" u="none" dirty="0">
                <a:solidFill>
                  <a:srgbClr val="000000"/>
                </a:solidFill>
              </a:rPr>
              <a:t> </a:t>
            </a:r>
            <a:r>
              <a:rPr lang="en-US" sz="1100" dirty="0">
                <a:solidFill>
                  <a:srgbClr val="000000"/>
                </a:solidFill>
              </a:rPr>
              <a:t>is any </a:t>
            </a:r>
            <a:r>
              <a:rPr lang="en-US" sz="1100" u="sng" dirty="0">
                <a:solidFill>
                  <a:srgbClr val="000000"/>
                </a:solidFill>
              </a:rPr>
              <a:t>unpaid</a:t>
            </a:r>
            <a:r>
              <a:rPr lang="en-US" sz="1100" b="1" u="none" dirty="0">
                <a:solidFill>
                  <a:srgbClr val="000000"/>
                </a:solidFill>
              </a:rPr>
              <a:t> </a:t>
            </a:r>
            <a:r>
              <a:rPr lang="en-US" sz="1100" dirty="0">
                <a:solidFill>
                  <a:srgbClr val="000000"/>
                </a:solidFill>
              </a:rPr>
              <a:t>form of nonpersonal presentation of ideas, goods, or services. Publicity professionals try to get stories about their company’s products placed in mass media vehicles without having to pay media costs. Publicity also includes the use of social media tools like Facebook, Twitter and Instagram.</a:t>
            </a:r>
          </a:p>
          <a:p>
            <a:pPr marL="628650" lvl="1" indent="-171450">
              <a:lnSpc>
                <a:spcPct val="90000"/>
              </a:lnSpc>
              <a:buFont typeface="Wingdings" pitchFamily="2" charset="2"/>
              <a:buChar char="à"/>
              <a:defRPr/>
            </a:pPr>
            <a:endParaRPr lang="en-US" sz="1100" dirty="0">
              <a:solidFill>
                <a:srgbClr val="000000"/>
              </a:solidFill>
            </a:endParaRPr>
          </a:p>
          <a:p>
            <a:pPr>
              <a:lnSpc>
                <a:spcPct val="90000"/>
              </a:lnSpc>
              <a:defRPr/>
            </a:pPr>
            <a:r>
              <a:rPr lang="en-US" sz="1100" b="1" i="1" dirty="0">
                <a:solidFill>
                  <a:srgbClr val="000000"/>
                </a:solidFill>
                <a:sym typeface="Wingdings" pitchFamily="2" charset="2"/>
              </a:rPr>
              <a:t>Discussion Question: Why do you think that consumers might believe publicity more readily than they would believe an ad?</a:t>
            </a:r>
          </a:p>
          <a:p>
            <a:pPr>
              <a:lnSpc>
                <a:spcPct val="90000"/>
              </a:lnSpc>
              <a:defRPr/>
            </a:pPr>
            <a:endParaRPr lang="en-US" sz="1100" b="1" i="1" dirty="0">
              <a:solidFill>
                <a:srgbClr val="000000"/>
              </a:solidFill>
              <a:sym typeface="Wingdings" pitchFamily="2" charset="2"/>
            </a:endParaRPr>
          </a:p>
          <a:p>
            <a:pPr marL="171450" indent="-171450">
              <a:lnSpc>
                <a:spcPct val="90000"/>
              </a:lnSpc>
              <a:buFont typeface="Wingdings"/>
              <a:buChar char="à"/>
              <a:defRPr/>
            </a:pPr>
            <a:r>
              <a:rPr lang="en-US" sz="1100" u="sng" dirty="0">
                <a:solidFill>
                  <a:srgbClr val="000000"/>
                </a:solidFill>
                <a:sym typeface="Wingdings" pitchFamily="2" charset="2"/>
              </a:rPr>
              <a:t>Sales Promotion</a:t>
            </a:r>
            <a:r>
              <a:rPr lang="en-US" sz="1100" dirty="0">
                <a:solidFill>
                  <a:srgbClr val="000000"/>
                </a:solidFill>
                <a:sym typeface="Wingdings" pitchFamily="2" charset="2"/>
              </a:rPr>
              <a:t>: Promotion activities—other than advertising, publicity, and personal selling—that stimulate interest, trial, or purchase by final customers or others in the channel.</a:t>
            </a:r>
            <a:endParaRPr lang="en-US" sz="1100" b="0" dirty="0">
              <a:solidFill>
                <a:srgbClr val="000000"/>
              </a:solidFill>
              <a:sym typeface="Wingdings" pitchFamily="2" charset="2"/>
            </a:endParaRPr>
          </a:p>
          <a:p>
            <a:pPr marL="628650" lvl="1" indent="-171450">
              <a:lnSpc>
                <a:spcPct val="90000"/>
              </a:lnSpc>
              <a:buFont typeface="Wingdings"/>
              <a:buChar char="à"/>
              <a:defRPr/>
            </a:pPr>
            <a:r>
              <a:rPr lang="en-US" sz="1100" b="0" dirty="0">
                <a:solidFill>
                  <a:srgbClr val="000000"/>
                </a:solidFill>
                <a:sym typeface="Wingdings" pitchFamily="2" charset="2"/>
              </a:rPr>
              <a:t>Less is spent on advertising than personal selling or sales promotion.</a:t>
            </a:r>
          </a:p>
          <a:p>
            <a:pPr marL="628650" marR="0" lvl="1" indent="-171450" algn="l" defTabSz="914400" rtl="0" eaLnBrk="0" fontAlgn="base" latinLnBrk="0" hangingPunct="0">
              <a:lnSpc>
                <a:spcPct val="90000"/>
              </a:lnSpc>
              <a:spcBef>
                <a:spcPct val="30000"/>
              </a:spcBef>
              <a:spcAft>
                <a:spcPct val="0"/>
              </a:spcAft>
              <a:buClrTx/>
              <a:buSzTx/>
              <a:buFont typeface="Wingdings"/>
              <a:buChar char="à"/>
              <a:tabLst/>
              <a:defRPr/>
            </a:pPr>
            <a:r>
              <a:rPr lang="en-US" sz="1100" dirty="0">
                <a:solidFill>
                  <a:srgbClr val="000000"/>
                </a:solidFill>
                <a:latin typeface="Arial" charset="0"/>
                <a:cs typeface="Arial" charset="0"/>
                <a:sym typeface="Wingdings" pitchFamily="2" charset="2"/>
              </a:rPr>
              <a:t>May be aimed at consumers, at intermediaries, or even at a firm’s own employees.</a:t>
            </a:r>
            <a:r>
              <a:rPr lang="en-US" sz="1100" b="1" dirty="0">
                <a:solidFill>
                  <a:srgbClr val="000000"/>
                </a:solidFill>
                <a:latin typeface="Arial" charset="0"/>
                <a:cs typeface="Arial" charset="0"/>
                <a:sym typeface="Wingdings" pitchFamily="2" charset="2"/>
              </a:rPr>
              <a:t> </a:t>
            </a:r>
            <a:r>
              <a:rPr lang="en-US" sz="1100" b="0" dirty="0">
                <a:solidFill>
                  <a:srgbClr val="000000"/>
                </a:solidFill>
                <a:latin typeface="Arial" charset="0"/>
                <a:cs typeface="Arial" charset="0"/>
                <a:sym typeface="Wingdings" pitchFamily="2" charset="2"/>
              </a:rPr>
              <a:t>Examples include, contests and</a:t>
            </a:r>
            <a:r>
              <a:rPr lang="en-US" sz="1100" b="0" baseline="0" dirty="0">
                <a:solidFill>
                  <a:srgbClr val="000000"/>
                </a:solidFill>
                <a:latin typeface="Arial" charset="0"/>
                <a:cs typeface="Arial" charset="0"/>
                <a:sym typeface="Wingdings" pitchFamily="2" charset="2"/>
              </a:rPr>
              <a:t> </a:t>
            </a:r>
            <a:r>
              <a:rPr lang="en-US" sz="1100" b="0" dirty="0">
                <a:solidFill>
                  <a:srgbClr val="000000"/>
                </a:solidFill>
                <a:latin typeface="Arial" charset="0"/>
                <a:cs typeface="Arial" charset="0"/>
                <a:sym typeface="Wingdings" pitchFamily="2" charset="2"/>
              </a:rPr>
              <a:t>coupons aimed at consumers, trade shows or calendars for wholesalers or retailers,</a:t>
            </a:r>
            <a:r>
              <a:rPr lang="en-US" sz="1100" b="0" baseline="0" dirty="0">
                <a:solidFill>
                  <a:srgbClr val="000000"/>
                </a:solidFill>
                <a:latin typeface="Arial" charset="0"/>
                <a:cs typeface="Arial" charset="0"/>
                <a:sym typeface="Wingdings" pitchFamily="2" charset="2"/>
              </a:rPr>
              <a:t> </a:t>
            </a:r>
            <a:r>
              <a:rPr lang="en-US" sz="1100" b="0" dirty="0">
                <a:solidFill>
                  <a:srgbClr val="000000"/>
                </a:solidFill>
                <a:latin typeface="Arial" charset="0"/>
                <a:cs typeface="Arial" charset="0"/>
                <a:sym typeface="Wingdings" pitchFamily="2" charset="2"/>
              </a:rPr>
              <a:t>or sales contests and meetings aimed at a company’s own sales force.</a:t>
            </a:r>
            <a:endParaRPr lang="en-US" sz="1100" b="1" dirty="0">
              <a:solidFill>
                <a:srgbClr val="000000"/>
              </a:solidFill>
              <a:sym typeface="Wingdings" pitchFamily="2" charset="2"/>
            </a:endParaRPr>
          </a:p>
          <a:p>
            <a:pPr>
              <a:lnSpc>
                <a:spcPct val="90000"/>
              </a:lnSpc>
              <a:defRPr/>
            </a:pPr>
            <a:endParaRPr lang="en-US" sz="1100" b="1" dirty="0">
              <a:solidFill>
                <a:srgbClr val="000000"/>
              </a:solidFill>
              <a:sym typeface="Wingdings" pitchFamily="2" charset="2"/>
            </a:endParaRPr>
          </a:p>
        </p:txBody>
      </p:sp>
    </p:spTree>
    <p:extLst>
      <p:ext uri="{BB962C8B-B14F-4D97-AF65-F5344CB8AC3E}">
        <p14:creationId xmlns:p14="http://schemas.microsoft.com/office/powerpoint/2010/main" val="761731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Rot="1" noChangeAspect="1" noChangeArrowheads="1" noTextEdit="1"/>
          </p:cNvSpPr>
          <p:nvPr>
            <p:ph type="sldImg"/>
          </p:nvPr>
        </p:nvSpPr>
        <p:spPr>
          <a:xfrm>
            <a:off x="522288" y="549275"/>
            <a:ext cx="3216275" cy="2413000"/>
          </a:xfrm>
          <a:ln/>
        </p:spPr>
      </p:sp>
      <p:sp>
        <p:nvSpPr>
          <p:cNvPr id="60420"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Each promotion method has strengths, weaknesses, and distinct techniques, so each requires a different type of expertise. Specialists develop and implement detailed plans for the various parts of the overall promotion blend.</a:t>
            </a:r>
            <a:r>
              <a:rPr lang="en-US" b="1" dirty="0">
                <a:solidFill>
                  <a:srgbClr val="000000"/>
                </a:solidFill>
                <a:sym typeface="Wingdings" pitchFamily="2" charset="2"/>
              </a:rPr>
              <a:t> </a:t>
            </a:r>
          </a:p>
          <a:p>
            <a:pPr>
              <a:defRPr/>
            </a:pPr>
            <a:endParaRPr lang="en-US" b="1"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Tx/>
              <a:buChar char="•"/>
              <a:defRPr/>
            </a:pPr>
            <a:r>
              <a:rPr lang="en-US" b="1" dirty="0">
                <a:solidFill>
                  <a:srgbClr val="000000"/>
                </a:solidFill>
                <a:sym typeface="Wingdings" pitchFamily="2" charset="2"/>
              </a:rPr>
              <a:t> </a:t>
            </a:r>
            <a:r>
              <a:rPr lang="en-US" u="sng" dirty="0">
                <a:solidFill>
                  <a:srgbClr val="000000"/>
                </a:solidFill>
                <a:sym typeface="Wingdings" pitchFamily="2" charset="2"/>
              </a:rPr>
              <a:t>Sales managers</a:t>
            </a:r>
            <a:r>
              <a:rPr lang="en-US" dirty="0">
                <a:solidFill>
                  <a:srgbClr val="000000"/>
                </a:solidFill>
                <a:sym typeface="Wingdings" pitchFamily="2" charset="2"/>
              </a:rPr>
              <a:t>: Concerned with managing personal selling.</a:t>
            </a:r>
            <a:endParaRPr lang="en-US" b="1" dirty="0">
              <a:solidFill>
                <a:srgbClr val="000000"/>
              </a:solidFill>
              <a:sym typeface="Wingdings" pitchFamily="2" charset="2"/>
            </a:endParaRPr>
          </a:p>
          <a:p>
            <a:pPr lvl="1">
              <a:buFontTx/>
              <a:buChar char="•"/>
              <a:defRPr/>
            </a:pPr>
            <a:r>
              <a:rPr lang="en-US" dirty="0">
                <a:solidFill>
                  <a:srgbClr val="000000"/>
                </a:solidFill>
              </a:rPr>
              <a:t> This may involve building and maintaining channels of distribution. </a:t>
            </a:r>
          </a:p>
          <a:p>
            <a:pPr lvl="1">
              <a:buFontTx/>
              <a:buChar char="•"/>
              <a:defRPr/>
            </a:pPr>
            <a:r>
              <a:rPr lang="en-US" dirty="0">
                <a:solidFill>
                  <a:srgbClr val="000000"/>
                </a:solidFill>
              </a:rPr>
              <a:t> In smaller companies, the sales manager may double as the marketing manager.</a:t>
            </a:r>
          </a:p>
          <a:p>
            <a:pPr>
              <a:defRPr/>
            </a:pPr>
            <a:r>
              <a:rPr lang="en-US" u="sng" dirty="0">
                <a:solidFill>
                  <a:srgbClr val="000000"/>
                </a:solidFill>
                <a:sym typeface="Wingdings" pitchFamily="2" charset="2"/>
              </a:rPr>
              <a:t> Advertising managers</a:t>
            </a:r>
            <a:r>
              <a:rPr lang="en-US" dirty="0">
                <a:solidFill>
                  <a:srgbClr val="000000"/>
                </a:solidFill>
                <a:sym typeface="Wingdings" pitchFamily="2" charset="2"/>
              </a:rPr>
              <a:t>:</a:t>
            </a:r>
            <a:r>
              <a:rPr lang="en-US" u="sng" dirty="0">
                <a:solidFill>
                  <a:srgbClr val="000000"/>
                </a:solidFill>
                <a:sym typeface="Wingdings" pitchFamily="2" charset="2"/>
              </a:rPr>
              <a:t> </a:t>
            </a:r>
            <a:r>
              <a:rPr lang="en-US" dirty="0">
                <a:solidFill>
                  <a:srgbClr val="000000"/>
                </a:solidFill>
                <a:sym typeface="Wingdings" pitchFamily="2" charset="2"/>
              </a:rPr>
              <a:t>Manage the company’s mass selling effort, using in-house advertising departments or external agencies. </a:t>
            </a:r>
          </a:p>
          <a:p>
            <a:pPr lvl="1">
              <a:buFontTx/>
              <a:buChar char="•"/>
              <a:defRPr/>
            </a:pPr>
            <a:r>
              <a:rPr lang="en-US" dirty="0">
                <a:solidFill>
                  <a:srgbClr val="000000"/>
                </a:solidFill>
              </a:rPr>
              <a:t> The advertising manager may also handle publicity or use an internal or external specialist in </a:t>
            </a:r>
            <a:r>
              <a:rPr lang="en-US" u="sng" dirty="0">
                <a:solidFill>
                  <a:srgbClr val="000000"/>
                </a:solidFill>
              </a:rPr>
              <a:t>public relations</a:t>
            </a:r>
            <a:r>
              <a:rPr lang="en-US" dirty="0">
                <a:solidFill>
                  <a:srgbClr val="000000"/>
                </a:solidFill>
              </a:rPr>
              <a:t> (communication with noncustomers, such as labor, public interest groups, stockholders, and the government).</a:t>
            </a:r>
          </a:p>
          <a:p>
            <a:pPr>
              <a:defRPr/>
            </a:pPr>
            <a:r>
              <a:rPr lang="en-US" u="sng" dirty="0">
                <a:solidFill>
                  <a:srgbClr val="000000"/>
                </a:solidFill>
                <a:sym typeface="Wingdings" pitchFamily="2" charset="2"/>
              </a:rPr>
              <a:t> Sales promotion managers</a:t>
            </a:r>
            <a:r>
              <a:rPr lang="en-US" dirty="0">
                <a:solidFill>
                  <a:srgbClr val="000000"/>
                </a:solidFill>
                <a:sym typeface="Wingdings" pitchFamily="2" charset="2"/>
              </a:rPr>
              <a:t>:</a:t>
            </a:r>
            <a:r>
              <a:rPr lang="en-US" b="1" dirty="0">
                <a:solidFill>
                  <a:srgbClr val="000000"/>
                </a:solidFill>
                <a:sym typeface="Wingdings" pitchFamily="2" charset="2"/>
              </a:rPr>
              <a:t> </a:t>
            </a:r>
            <a:r>
              <a:rPr lang="en-US" dirty="0">
                <a:solidFill>
                  <a:srgbClr val="000000"/>
                </a:solidFill>
                <a:sym typeface="Wingdings" pitchFamily="2" charset="2"/>
              </a:rPr>
              <a:t>Manage the sales promotion effort. </a:t>
            </a:r>
          </a:p>
          <a:p>
            <a:pPr marL="171450" indent="-171450">
              <a:buFont typeface="Wingdings" pitchFamily="2" charset="2"/>
              <a:buChar char="à"/>
              <a:defRPr/>
            </a:pPr>
            <a:r>
              <a:rPr lang="en-US" u="sng" dirty="0">
                <a:solidFill>
                  <a:srgbClr val="000000"/>
                </a:solidFill>
                <a:sym typeface="Wingdings" pitchFamily="2" charset="2"/>
              </a:rPr>
              <a:t>Marketing manager</a:t>
            </a:r>
            <a:r>
              <a:rPr lang="en-US" dirty="0">
                <a:solidFill>
                  <a:srgbClr val="000000"/>
                </a:solidFill>
                <a:sym typeface="Wingdings" pitchFamily="2" charset="2"/>
              </a:rPr>
              <a:t>: Must determine the blend of promotional activities and coordinate them. Individual promotion specialists can then focus on the details of implementation.</a:t>
            </a:r>
          </a:p>
          <a:p>
            <a:pPr marL="171450" indent="-171450">
              <a:buFont typeface="Wingdings" pitchFamily="2" charset="2"/>
              <a:buChar char="à"/>
              <a:defRPr/>
            </a:pPr>
            <a:endParaRPr lang="en-US" dirty="0">
              <a:solidFill>
                <a:srgbClr val="000000"/>
              </a:solidFill>
              <a:sym typeface="Wingdings" pitchFamily="2" charset="2"/>
            </a:endParaRPr>
          </a:p>
          <a:p>
            <a:pPr>
              <a:defRPr/>
            </a:pPr>
            <a:r>
              <a:rPr lang="en-US" b="1" i="1" dirty="0">
                <a:solidFill>
                  <a:srgbClr val="000000"/>
                </a:solidFill>
                <a:sym typeface="Wingdings" pitchFamily="2" charset="2"/>
              </a:rPr>
              <a:t>Discussion Question: How is promotion management complicated in a “long” channel of distribution—one involving several levels of intermediaries?</a:t>
            </a:r>
          </a:p>
          <a:p>
            <a:pPr>
              <a:buFontTx/>
              <a:buChar char="•"/>
              <a:defRPr/>
            </a:pPr>
            <a:endParaRPr lang="en-US" b="1" dirty="0">
              <a:solidFill>
                <a:srgbClr val="000000"/>
              </a:solidFill>
              <a:sym typeface="Wingdings" pitchFamily="2" charset="2"/>
            </a:endParaRPr>
          </a:p>
          <a:p>
            <a:pPr>
              <a:buFontTx/>
              <a:buChar char="•"/>
              <a:defRPr/>
            </a:pPr>
            <a:r>
              <a:rPr lang="en-US" dirty="0">
                <a:solidFill>
                  <a:srgbClr val="000000"/>
                </a:solidFill>
                <a:sym typeface="Wingdings" pitchFamily="2" charset="2"/>
              </a:rPr>
              <a:t> Effective blending of promotion efforts is achieved through </a:t>
            </a:r>
            <a:r>
              <a:rPr lang="en-US" u="sng" dirty="0">
                <a:solidFill>
                  <a:srgbClr val="000000"/>
                </a:solidFill>
                <a:sym typeface="Wingdings" pitchFamily="2" charset="2"/>
              </a:rPr>
              <a:t>integrated marketing communications</a:t>
            </a:r>
            <a:r>
              <a:rPr lang="en-US" dirty="0">
                <a:solidFill>
                  <a:srgbClr val="000000"/>
                </a:solidFill>
                <a:sym typeface="Wingdings" pitchFamily="2" charset="2"/>
              </a:rPr>
              <a:t>, so that the firm can send a consistent and complete message.  </a:t>
            </a:r>
          </a:p>
        </p:txBody>
      </p:sp>
    </p:spTree>
    <p:extLst>
      <p:ext uri="{BB962C8B-B14F-4D97-AF65-F5344CB8AC3E}">
        <p14:creationId xmlns:p14="http://schemas.microsoft.com/office/powerpoint/2010/main" val="136557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522288" y="549275"/>
            <a:ext cx="3216275" cy="2413000"/>
          </a:xfrm>
          <a:ln/>
        </p:spPr>
      </p:sp>
      <p:sp>
        <p:nvSpPr>
          <p:cNvPr id="61444"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A marketing manager usually has to set priorities for the promotion objectives. This section will describe some specific objectives and how different promotion methods can help achieve them. </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Tx/>
              <a:buChar char="•"/>
              <a:defRPr/>
            </a:pPr>
            <a:r>
              <a:rPr lang="en-US" u="sng" dirty="0">
                <a:solidFill>
                  <a:srgbClr val="000000"/>
                </a:solidFill>
                <a:sym typeface="Wingdings" pitchFamily="2" charset="2"/>
              </a:rPr>
              <a:t> Informing, persuading, and reminding </a:t>
            </a:r>
            <a:r>
              <a:rPr lang="en-US" u="none" dirty="0">
                <a:solidFill>
                  <a:srgbClr val="000000"/>
                </a:solidFill>
                <a:sym typeface="Wingdings" pitchFamily="2" charset="2"/>
              </a:rPr>
              <a:t>are basic promotion objectives</a:t>
            </a:r>
            <a:r>
              <a:rPr lang="en-US" dirty="0">
                <a:solidFill>
                  <a:srgbClr val="000000"/>
                </a:solidFill>
                <a:sym typeface="Wingdings" pitchFamily="2" charset="2"/>
              </a:rPr>
              <a:t>. More specific promotion objectives should describe who the target is and why. </a:t>
            </a:r>
          </a:p>
          <a:p>
            <a:pPr>
              <a:buFontTx/>
              <a:buChar char="•"/>
              <a:defRPr/>
            </a:pPr>
            <a:r>
              <a:rPr lang="en-US" u="sng" dirty="0">
                <a:solidFill>
                  <a:srgbClr val="000000"/>
                </a:solidFill>
                <a:sym typeface="Wingdings" pitchFamily="2" charset="2"/>
              </a:rPr>
              <a:t> Informing is educating</a:t>
            </a:r>
            <a:r>
              <a:rPr lang="en-US" dirty="0">
                <a:solidFill>
                  <a:srgbClr val="000000"/>
                </a:solidFill>
                <a:sym typeface="Wingdings" pitchFamily="2" charset="2"/>
              </a:rPr>
              <a:t>. Promotion helps customers learn about products. Informing is especially important for products that are really new. </a:t>
            </a:r>
          </a:p>
          <a:p>
            <a:pPr marL="171450" indent="-171450">
              <a:buFont typeface="Wingdings" pitchFamily="2" charset="2"/>
              <a:buChar char="à"/>
              <a:defRPr/>
            </a:pPr>
            <a:r>
              <a:rPr lang="en-US" u="sng" dirty="0">
                <a:solidFill>
                  <a:srgbClr val="000000"/>
                </a:solidFill>
                <a:sym typeface="Wingdings" pitchFamily="2" charset="2"/>
              </a:rPr>
              <a:t>Persuading usually becomes necessary </a:t>
            </a:r>
            <a:r>
              <a:rPr lang="en-US" dirty="0">
                <a:solidFill>
                  <a:srgbClr val="000000"/>
                </a:solidFill>
                <a:sym typeface="Wingdings" pitchFamily="2" charset="2"/>
              </a:rPr>
              <a:t>in order to convince the market to buy the firm’s products instead of some other firm’s products.</a:t>
            </a:r>
          </a:p>
          <a:p>
            <a:pPr marL="171450" indent="-171450">
              <a:buFont typeface="Wingdings" pitchFamily="2" charset="2"/>
              <a:buChar char="à"/>
              <a:defRPr/>
            </a:pPr>
            <a:endParaRPr lang="en-US" dirty="0">
              <a:solidFill>
                <a:srgbClr val="000000"/>
              </a:solidFill>
              <a:sym typeface="Wingdings" pitchFamily="2" charset="2"/>
            </a:endParaRPr>
          </a:p>
          <a:p>
            <a:pPr>
              <a:defRPr/>
            </a:pPr>
            <a:r>
              <a:rPr lang="en-US" b="1" i="1" dirty="0">
                <a:solidFill>
                  <a:srgbClr val="000000"/>
                </a:solidFill>
                <a:sym typeface="Wingdings" pitchFamily="2" charset="2"/>
              </a:rPr>
              <a:t>Discussion Question</a:t>
            </a:r>
            <a:r>
              <a:rPr lang="en-US" i="1" dirty="0">
                <a:solidFill>
                  <a:srgbClr val="000000"/>
                </a:solidFill>
                <a:sym typeface="Wingdings" pitchFamily="2" charset="2"/>
              </a:rPr>
              <a:t>:</a:t>
            </a:r>
            <a:r>
              <a:rPr lang="en-US" b="1" i="1" dirty="0">
                <a:solidFill>
                  <a:srgbClr val="000000"/>
                </a:solidFill>
                <a:sym typeface="Wingdings" pitchFamily="2" charset="2"/>
              </a:rPr>
              <a:t> Can you give examples of informing and persuading for personal selling, advertising, sales promotion, and publicity?</a:t>
            </a:r>
          </a:p>
          <a:p>
            <a:pPr>
              <a:defRPr/>
            </a:pPr>
            <a:endParaRPr lang="en-US" b="1" i="1" dirty="0">
              <a:solidFill>
                <a:srgbClr val="000000"/>
              </a:solidFill>
              <a:sym typeface="Wingdings" pitchFamily="2" charset="2"/>
            </a:endParaRPr>
          </a:p>
          <a:p>
            <a:pPr>
              <a:defRPr/>
            </a:pPr>
            <a:r>
              <a:rPr lang="en-US" u="sng" dirty="0">
                <a:solidFill>
                  <a:srgbClr val="000000"/>
                </a:solidFill>
                <a:sym typeface="Wingdings" pitchFamily="2" charset="2"/>
              </a:rPr>
              <a:t> A reminding objective might be suitable </a:t>
            </a:r>
            <a:r>
              <a:rPr lang="en-US" dirty="0">
                <a:solidFill>
                  <a:srgbClr val="000000"/>
                </a:solidFill>
                <a:sym typeface="Wingdings" pitchFamily="2" charset="2"/>
              </a:rPr>
              <a:t>if target customers already have positive attitudes about a firm’s marketing mix.  </a:t>
            </a:r>
          </a:p>
        </p:txBody>
      </p:sp>
    </p:spTree>
    <p:extLst>
      <p:ext uri="{BB962C8B-B14F-4D97-AF65-F5344CB8AC3E}">
        <p14:creationId xmlns:p14="http://schemas.microsoft.com/office/powerpoint/2010/main" val="732715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503238" y="539750"/>
            <a:ext cx="3162300" cy="2373313"/>
          </a:xfrm>
          <a:ln/>
        </p:spPr>
      </p:sp>
      <p:sp>
        <p:nvSpPr>
          <p:cNvPr id="6246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solidFill>
                  <a:srgbClr val="000000"/>
                </a:solidFill>
                <a:latin typeface="Arial" charset="0"/>
                <a:cs typeface="Arial" charset="0"/>
                <a:sym typeface="Wingdings" pitchFamily="2" charset="2"/>
              </a:rPr>
              <a:t>If customers already have positive attitudes about a firm’s offering, or a good relationship with a firm, a reminding objective might be appropriate. Even though customers have been attracted to the product or service before, they are still targets for competitors’ appeals. As shown in this ad for Edina Realty, reminding customers of their past satisfaction may keep them from shifting to a competitor. </a:t>
            </a:r>
          </a:p>
          <a:p>
            <a:endParaRPr lang="en-US" dirty="0">
              <a:solidFill>
                <a:srgbClr val="000000"/>
              </a:solidFill>
              <a:latin typeface="Arial" charset="0"/>
              <a:cs typeface="Arial" charset="0"/>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a:p>
            <a:endParaRPr lang="en-US" dirty="0">
              <a:solidFill>
                <a:srgbClr val="000000"/>
              </a:solidFill>
              <a:latin typeface="Arial" charset="0"/>
              <a:cs typeface="Arial" charset="0"/>
              <a:sym typeface="Wingdings" pitchFamily="2" charset="2"/>
            </a:endParaRPr>
          </a:p>
          <a:p>
            <a:pPr eaLnBrk="1" hangingPunct="1"/>
            <a:endParaRPr lang="en-US" b="1" dirty="0">
              <a:solidFill>
                <a:srgbClr val="000000"/>
              </a:solidFill>
              <a:latin typeface="Arial" charset="0"/>
              <a:cs typeface="Arial" charset="0"/>
              <a:sym typeface="Wingdings" pitchFamily="2" charset="2"/>
            </a:endParaRPr>
          </a:p>
        </p:txBody>
      </p:sp>
    </p:spTree>
    <p:extLst>
      <p:ext uri="{BB962C8B-B14F-4D97-AF65-F5344CB8AC3E}">
        <p14:creationId xmlns:p14="http://schemas.microsoft.com/office/powerpoint/2010/main" val="209064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Rot="1" noChangeAspect="1" noChangeArrowheads="1" noTextEdit="1"/>
          </p:cNvSpPr>
          <p:nvPr>
            <p:ph type="sldImg"/>
          </p:nvPr>
        </p:nvSpPr>
        <p:spPr>
          <a:xfrm>
            <a:off x="533400" y="609600"/>
            <a:ext cx="3216275" cy="2413000"/>
          </a:xfrm>
          <a:ln/>
        </p:spPr>
      </p:sp>
      <p:sp>
        <p:nvSpPr>
          <p:cNvPr id="634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charset="0"/>
                <a:cs typeface="Arial" charset="0"/>
                <a:sym typeface="Wingdings" pitchFamily="2" charset="2"/>
              </a:rPr>
              <a:t>Summary Overview</a:t>
            </a:r>
          </a:p>
          <a:p>
            <a:r>
              <a:rPr lang="en-US" dirty="0">
                <a:solidFill>
                  <a:srgbClr val="000000"/>
                </a:solidFill>
                <a:latin typeface="Arial" charset="0"/>
                <a:cs typeface="Arial" charset="0"/>
                <a:sym typeface="Wingdings" pitchFamily="2" charset="2"/>
              </a:rPr>
              <a:t>The basic promotion objectives are related to other marketing response models.</a:t>
            </a:r>
          </a:p>
          <a:p>
            <a:endParaRPr lang="en-US" dirty="0">
              <a:solidFill>
                <a:srgbClr val="000000"/>
              </a:solidFill>
              <a:latin typeface="Arial" charset="0"/>
              <a:cs typeface="Arial" charset="0"/>
              <a:sym typeface="Wingdings" pitchFamily="2" charset="2"/>
            </a:endParaRPr>
          </a:p>
          <a:p>
            <a:r>
              <a:rPr lang="en-US" b="1" dirty="0">
                <a:solidFill>
                  <a:srgbClr val="000000"/>
                </a:solidFill>
                <a:latin typeface="Arial" charset="0"/>
                <a:cs typeface="Arial" charset="0"/>
                <a:sym typeface="Wingdings" pitchFamily="2" charset="2"/>
              </a:rPr>
              <a:t>Key Issues</a:t>
            </a:r>
          </a:p>
          <a:p>
            <a:pPr>
              <a:buFontTx/>
              <a:buChar char="•"/>
            </a:pPr>
            <a:r>
              <a:rPr lang="en-US" u="sng" dirty="0">
                <a:solidFill>
                  <a:srgbClr val="000000"/>
                </a:solidFill>
                <a:latin typeface="Arial" charset="0"/>
                <a:cs typeface="Arial" charset="0"/>
                <a:sym typeface="Wingdings" pitchFamily="2" charset="2"/>
              </a:rPr>
              <a:t> Adoption process:</a:t>
            </a:r>
            <a:r>
              <a:rPr lang="en-US" b="0" dirty="0">
                <a:solidFill>
                  <a:srgbClr val="000000"/>
                </a:solidFill>
                <a:latin typeface="Arial" charset="0"/>
                <a:cs typeface="Arial" charset="0"/>
                <a:sym typeface="Wingdings" pitchFamily="2" charset="2"/>
              </a:rPr>
              <a:t> The process consumers go through in adopting a new idea or product.</a:t>
            </a:r>
            <a:r>
              <a:rPr lang="en-US" b="0" u="sng" dirty="0">
                <a:solidFill>
                  <a:srgbClr val="000000"/>
                </a:solidFill>
                <a:latin typeface="Arial" charset="0"/>
                <a:cs typeface="Arial" charset="0"/>
                <a:sym typeface="Wingdings" pitchFamily="2" charset="2"/>
              </a:rPr>
              <a:t> </a:t>
            </a:r>
          </a:p>
          <a:p>
            <a:pPr lvl="1">
              <a:buFontTx/>
              <a:buChar char="•"/>
            </a:pPr>
            <a:r>
              <a:rPr lang="en-US" dirty="0">
                <a:solidFill>
                  <a:srgbClr val="000000"/>
                </a:solidFill>
                <a:latin typeface="Arial" charset="0"/>
                <a:cs typeface="Arial" charset="0"/>
              </a:rPr>
              <a:t> </a:t>
            </a:r>
            <a:r>
              <a:rPr lang="en-US" u="sng" dirty="0">
                <a:solidFill>
                  <a:srgbClr val="000000"/>
                </a:solidFill>
                <a:latin typeface="Arial" charset="0"/>
                <a:cs typeface="Arial" charset="0"/>
              </a:rPr>
              <a:t>Informing and persuading </a:t>
            </a:r>
            <a:r>
              <a:rPr lang="en-US" dirty="0">
                <a:solidFill>
                  <a:srgbClr val="000000"/>
                </a:solidFill>
                <a:latin typeface="Arial" charset="0"/>
                <a:cs typeface="Arial" charset="0"/>
              </a:rPr>
              <a:t>are related to the adoption process in that these objectives may be needed to affect the potential customer’s knowledge and attitudes about a product and then bring about an adoption. </a:t>
            </a:r>
          </a:p>
          <a:p>
            <a:pPr lvl="1">
              <a:buFontTx/>
              <a:buChar char="•"/>
            </a:pPr>
            <a:r>
              <a:rPr lang="en-US" dirty="0">
                <a:solidFill>
                  <a:srgbClr val="000000"/>
                </a:solidFill>
                <a:latin typeface="Arial" charset="0"/>
                <a:cs typeface="Arial" charset="0"/>
              </a:rPr>
              <a:t> Later, promotion can </a:t>
            </a:r>
            <a:r>
              <a:rPr lang="en-US" u="none" dirty="0">
                <a:solidFill>
                  <a:srgbClr val="000000"/>
                </a:solidFill>
                <a:latin typeface="Arial" charset="0"/>
                <a:cs typeface="Arial" charset="0"/>
              </a:rPr>
              <a:t>remind </a:t>
            </a:r>
            <a:r>
              <a:rPr lang="en-US" dirty="0">
                <a:solidFill>
                  <a:srgbClr val="000000"/>
                </a:solidFill>
                <a:latin typeface="Arial" charset="0"/>
                <a:cs typeface="Arial" charset="0"/>
              </a:rPr>
              <a:t>the customer about the favorable experience and confirm the adoption decision.</a:t>
            </a:r>
          </a:p>
          <a:p>
            <a:pPr>
              <a:buFontTx/>
              <a:buChar char="•"/>
            </a:pPr>
            <a:r>
              <a:rPr lang="en-US" b="1" dirty="0">
                <a:solidFill>
                  <a:srgbClr val="000000"/>
                </a:solidFill>
                <a:latin typeface="Arial" charset="0"/>
                <a:cs typeface="Arial" charset="0"/>
                <a:sym typeface="Wingdings" pitchFamily="2" charset="2"/>
              </a:rPr>
              <a:t> </a:t>
            </a:r>
            <a:r>
              <a:rPr lang="en-US" b="0" dirty="0">
                <a:solidFill>
                  <a:srgbClr val="000000"/>
                </a:solidFill>
                <a:latin typeface="Arial" charset="0"/>
                <a:cs typeface="Arial" charset="0"/>
                <a:sym typeface="Wingdings" pitchFamily="2" charset="2"/>
              </a:rPr>
              <a:t>The </a:t>
            </a:r>
            <a:r>
              <a:rPr lang="en-US" u="sng" dirty="0">
                <a:solidFill>
                  <a:srgbClr val="000000"/>
                </a:solidFill>
                <a:latin typeface="Arial" charset="0"/>
                <a:cs typeface="Arial" charset="0"/>
                <a:sym typeface="Wingdings" pitchFamily="2" charset="2"/>
              </a:rPr>
              <a:t>AIDA model is a practical approach</a:t>
            </a:r>
            <a:r>
              <a:rPr lang="en-US" dirty="0">
                <a:solidFill>
                  <a:srgbClr val="000000"/>
                </a:solidFill>
                <a:latin typeface="Arial" charset="0"/>
                <a:cs typeface="Arial" charset="0"/>
                <a:sym typeface="Wingdings" pitchFamily="2" charset="2"/>
              </a:rPr>
              <a:t> for </a:t>
            </a:r>
            <a:r>
              <a:rPr lang="en-US" b="0" dirty="0">
                <a:solidFill>
                  <a:srgbClr val="000000"/>
                </a:solidFill>
                <a:latin typeface="Arial" charset="0"/>
                <a:cs typeface="Arial" charset="0"/>
                <a:sym typeface="Wingdings" pitchFamily="2" charset="2"/>
              </a:rPr>
              <a:t>looking at what promotion tries to accomplish. Its four promotion jobs include: </a:t>
            </a:r>
          </a:p>
          <a:p>
            <a:pPr lvl="1">
              <a:buFontTx/>
              <a:buChar char="•"/>
            </a:pPr>
            <a:r>
              <a:rPr lang="en-US" u="sng" dirty="0">
                <a:solidFill>
                  <a:srgbClr val="000000"/>
                </a:solidFill>
                <a:latin typeface="Arial" charset="0"/>
                <a:cs typeface="Arial" charset="0"/>
              </a:rPr>
              <a:t> Attention</a:t>
            </a:r>
            <a:r>
              <a:rPr lang="en-US" dirty="0">
                <a:solidFill>
                  <a:srgbClr val="000000"/>
                </a:solidFill>
                <a:latin typeface="Arial" charset="0"/>
                <a:cs typeface="Arial" charset="0"/>
              </a:rPr>
              <a:t>: Promotion first seeks to break through the clutter of information in the marketplace and get the attention of a person in the target market.</a:t>
            </a:r>
          </a:p>
          <a:p>
            <a:pPr lvl="1">
              <a:buFontTx/>
              <a:buChar char="•"/>
            </a:pPr>
            <a:r>
              <a:rPr lang="en-US" u="sng" dirty="0">
                <a:solidFill>
                  <a:srgbClr val="000000"/>
                </a:solidFill>
                <a:latin typeface="Arial" charset="0"/>
                <a:cs typeface="Arial" charset="0"/>
              </a:rPr>
              <a:t> Interest</a:t>
            </a:r>
            <a:r>
              <a:rPr lang="en-US" dirty="0">
                <a:solidFill>
                  <a:srgbClr val="000000"/>
                </a:solidFill>
                <a:latin typeface="Arial" charset="0"/>
                <a:cs typeface="Arial" charset="0"/>
              </a:rPr>
              <a:t>: Next, promotion seeks to arouse curiosity and stimulate greater interest in the product.</a:t>
            </a:r>
          </a:p>
          <a:p>
            <a:pPr lvl="1">
              <a:buFontTx/>
              <a:buChar char="•"/>
            </a:pPr>
            <a:r>
              <a:rPr lang="en-US" u="sng" dirty="0">
                <a:solidFill>
                  <a:srgbClr val="000000"/>
                </a:solidFill>
                <a:latin typeface="Arial" charset="0"/>
                <a:cs typeface="Arial" charset="0"/>
              </a:rPr>
              <a:t> Desire</a:t>
            </a:r>
            <a:r>
              <a:rPr lang="en-US" dirty="0">
                <a:solidFill>
                  <a:srgbClr val="000000"/>
                </a:solidFill>
                <a:latin typeface="Arial" charset="0"/>
                <a:cs typeface="Arial" charset="0"/>
              </a:rPr>
              <a:t>: Promotion then seeks to get an emotional response—a “buy-in” whereby the customer has a strong desire for the product.</a:t>
            </a:r>
          </a:p>
          <a:p>
            <a:pPr lvl="1">
              <a:buFontTx/>
              <a:buChar char="•"/>
            </a:pPr>
            <a:r>
              <a:rPr lang="en-US" u="sng" dirty="0">
                <a:solidFill>
                  <a:srgbClr val="000000"/>
                </a:solidFill>
                <a:latin typeface="Arial" charset="0"/>
                <a:cs typeface="Arial" charset="0"/>
              </a:rPr>
              <a:t> Action</a:t>
            </a:r>
            <a:r>
              <a:rPr lang="en-US" dirty="0">
                <a:solidFill>
                  <a:srgbClr val="000000"/>
                </a:solidFill>
                <a:latin typeface="Arial" charset="0"/>
                <a:cs typeface="Arial" charset="0"/>
              </a:rPr>
              <a:t>: Finally, promotion helps the customer take action—to “buy now.”</a:t>
            </a:r>
          </a:p>
          <a:p>
            <a:pPr lvl="1">
              <a:buFontTx/>
              <a:buChar char="•"/>
            </a:pPr>
            <a:endParaRPr lang="en-US" dirty="0">
              <a:solidFill>
                <a:srgbClr val="000000"/>
              </a:solidFill>
              <a:latin typeface="Arial" charset="0"/>
              <a:cs typeface="Arial" charset="0"/>
            </a:endParaRPr>
          </a:p>
          <a:p>
            <a:pPr lvl="0">
              <a:buFontTx/>
              <a:buChar char="•"/>
            </a:pPr>
            <a:r>
              <a:rPr lang="en-US" dirty="0">
                <a:solidFill>
                  <a:srgbClr val="000000"/>
                </a:solidFill>
                <a:latin typeface="Arial" charset="0"/>
                <a:cs typeface="Arial" charset="0"/>
              </a:rPr>
              <a:t>It</a:t>
            </a:r>
            <a:r>
              <a:rPr lang="en-US" baseline="0" dirty="0">
                <a:solidFill>
                  <a:srgbClr val="000000"/>
                </a:solidFill>
                <a:latin typeface="Arial" charset="0"/>
                <a:cs typeface="Arial" charset="0"/>
              </a:rPr>
              <a:t> is also consistent with the organizational buying model </a:t>
            </a:r>
            <a:r>
              <a:rPr lang="mr-IN" baseline="0" dirty="0">
                <a:solidFill>
                  <a:srgbClr val="000000"/>
                </a:solidFill>
                <a:latin typeface="Arial" charset="0"/>
                <a:cs typeface="Arial" charset="0"/>
              </a:rPr>
              <a:t>–</a:t>
            </a:r>
            <a:r>
              <a:rPr lang="en-US" baseline="0" dirty="0">
                <a:solidFill>
                  <a:srgbClr val="000000"/>
                </a:solidFill>
                <a:latin typeface="Arial" charset="0"/>
                <a:cs typeface="Arial" charset="0"/>
              </a:rPr>
              <a:t> </a:t>
            </a:r>
            <a:r>
              <a:rPr lang="en-US" baseline="0">
                <a:solidFill>
                  <a:srgbClr val="000000"/>
                </a:solidFill>
                <a:latin typeface="Arial" charset="0"/>
                <a:cs typeface="Arial" charset="0"/>
              </a:rPr>
              <a:t>where organizational </a:t>
            </a:r>
            <a:r>
              <a:rPr lang="en-US" baseline="0" dirty="0">
                <a:solidFill>
                  <a:srgbClr val="000000"/>
                </a:solidFill>
                <a:latin typeface="Arial" charset="0"/>
                <a:cs typeface="Arial" charset="0"/>
              </a:rPr>
              <a:t>customer need information to define the problem. When making a decision, buyer may need to be persuaded. Reminding relates to managing the ongoing buyer-seller relationship. </a:t>
            </a:r>
            <a:endParaRPr lang="en-US" dirty="0">
              <a:solidFill>
                <a:srgbClr val="000000"/>
              </a:solidFill>
              <a:latin typeface="Arial" charset="0"/>
              <a:cs typeface="Arial" charset="0"/>
            </a:endParaRPr>
          </a:p>
          <a:p>
            <a:pPr lvl="1">
              <a:buFontTx/>
              <a:buChar char="•"/>
            </a:pPr>
            <a:endParaRPr lang="en-US" dirty="0">
              <a:solidFill>
                <a:srgbClr val="000000"/>
              </a:solidFill>
              <a:latin typeface="Arial" charset="0"/>
              <a:cs typeface="Arial" charset="0"/>
            </a:endParaRPr>
          </a:p>
          <a:p>
            <a:r>
              <a:rPr lang="en-US" b="1" i="1" dirty="0">
                <a:solidFill>
                  <a:srgbClr val="000000"/>
                </a:solidFill>
                <a:latin typeface="Arial" charset="0"/>
                <a:cs typeface="Arial" charset="0"/>
                <a:sym typeface="Wingdings" pitchFamily="2" charset="2"/>
              </a:rPr>
              <a:t>Discussion Question: Are some forms of promotion better suited to some stages of the AIDA model than are other forms? Explain.</a:t>
            </a:r>
          </a:p>
        </p:txBody>
      </p:sp>
    </p:spTree>
    <p:extLst>
      <p:ext uri="{BB962C8B-B14F-4D97-AF65-F5344CB8AC3E}">
        <p14:creationId xmlns:p14="http://schemas.microsoft.com/office/powerpoint/2010/main" val="1005944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Rot="1" noChangeAspect="1" noChangeArrowheads="1" noTextEdit="1"/>
          </p:cNvSpPr>
          <p:nvPr>
            <p:ph type="sldImg"/>
          </p:nvPr>
        </p:nvSpPr>
        <p:spPr>
          <a:xfrm>
            <a:off x="522288" y="549275"/>
            <a:ext cx="3216275" cy="2413000"/>
          </a:xfrm>
          <a:ln/>
        </p:spPr>
      </p:sp>
      <p:sp>
        <p:nvSpPr>
          <p:cNvPr id="65540"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5000"/>
              </a:lnSpc>
              <a:defRPr/>
            </a:pPr>
            <a:r>
              <a:rPr lang="en-US" sz="1100" b="1" dirty="0">
                <a:solidFill>
                  <a:srgbClr val="000000"/>
                </a:solidFill>
                <a:sym typeface="Wingdings" pitchFamily="2" charset="2"/>
              </a:rPr>
              <a:t>Summary Overview</a:t>
            </a:r>
          </a:p>
          <a:p>
            <a:pPr>
              <a:lnSpc>
                <a:spcPct val="85000"/>
              </a:lnSpc>
              <a:defRPr/>
            </a:pPr>
            <a:r>
              <a:rPr lang="en-US" sz="1100" dirty="0">
                <a:solidFill>
                  <a:srgbClr val="000000"/>
                </a:solidFill>
                <a:sym typeface="Wingdings" pitchFamily="2" charset="2"/>
              </a:rPr>
              <a:t>The </a:t>
            </a:r>
            <a:r>
              <a:rPr lang="en-US" sz="1100" u="sng" dirty="0">
                <a:solidFill>
                  <a:srgbClr val="000000"/>
                </a:solidFill>
                <a:sym typeface="Wingdings" pitchFamily="2" charset="2"/>
              </a:rPr>
              <a:t>communication process </a:t>
            </a:r>
            <a:r>
              <a:rPr lang="en-US" sz="1100" dirty="0">
                <a:solidFill>
                  <a:srgbClr val="000000"/>
                </a:solidFill>
                <a:sym typeface="Wingdings" pitchFamily="2" charset="2"/>
              </a:rPr>
              <a:t>consists of all the elements that go into the creation, transmission, reception, and interpretation of meaning from one party to another. Marketing managers must be aware of each element of the process and how obstacles to effective communication with target customers can be overcome.</a:t>
            </a:r>
          </a:p>
          <a:p>
            <a:pPr>
              <a:lnSpc>
                <a:spcPct val="85000"/>
              </a:lnSpc>
              <a:defRPr/>
            </a:pPr>
            <a:endParaRPr lang="en-US" sz="1100" dirty="0">
              <a:solidFill>
                <a:srgbClr val="000000"/>
              </a:solidFill>
              <a:sym typeface="Wingdings" pitchFamily="2" charset="2"/>
            </a:endParaRPr>
          </a:p>
          <a:p>
            <a:pPr>
              <a:lnSpc>
                <a:spcPct val="85000"/>
              </a:lnSpc>
              <a:defRPr/>
            </a:pPr>
            <a:r>
              <a:rPr lang="en-US" sz="1100" b="1" dirty="0">
                <a:solidFill>
                  <a:srgbClr val="000000"/>
                </a:solidFill>
                <a:sym typeface="Wingdings" pitchFamily="2" charset="2"/>
              </a:rPr>
              <a:t>Key Issues</a:t>
            </a:r>
          </a:p>
          <a:p>
            <a:pPr>
              <a:lnSpc>
                <a:spcPct val="85000"/>
              </a:lnSpc>
              <a:buFontTx/>
              <a:buChar char="•"/>
              <a:defRPr/>
            </a:pPr>
            <a:r>
              <a:rPr lang="en-US" sz="1100" dirty="0">
                <a:solidFill>
                  <a:srgbClr val="000000"/>
                </a:solidFill>
                <a:sym typeface="Wingdings" pitchFamily="2" charset="2"/>
              </a:rPr>
              <a:t> The </a:t>
            </a:r>
            <a:r>
              <a:rPr lang="en-US" sz="1100" u="sng" dirty="0">
                <a:solidFill>
                  <a:srgbClr val="000000"/>
                </a:solidFill>
                <a:sym typeface="Wingdings" pitchFamily="2" charset="2"/>
              </a:rPr>
              <a:t>source</a:t>
            </a:r>
            <a:r>
              <a:rPr lang="en-US" sz="1100" b="1" u="none" dirty="0">
                <a:solidFill>
                  <a:srgbClr val="000000"/>
                </a:solidFill>
                <a:sym typeface="Wingdings" pitchFamily="2" charset="2"/>
              </a:rPr>
              <a:t> </a:t>
            </a:r>
            <a:r>
              <a:rPr lang="en-US" sz="1100" dirty="0">
                <a:solidFill>
                  <a:srgbClr val="000000"/>
                </a:solidFill>
                <a:sym typeface="Wingdings" pitchFamily="2" charset="2"/>
              </a:rPr>
              <a:t>is the sender of the message. In marketing communications, the source is the seller. </a:t>
            </a:r>
          </a:p>
          <a:p>
            <a:pPr marL="171450" indent="-171450">
              <a:lnSpc>
                <a:spcPct val="85000"/>
              </a:lnSpc>
              <a:buFont typeface="Wingdings" pitchFamily="2" charset="2"/>
              <a:buChar char="à"/>
              <a:defRPr/>
            </a:pPr>
            <a:r>
              <a:rPr lang="en-US" sz="1100" dirty="0">
                <a:solidFill>
                  <a:srgbClr val="000000"/>
                </a:solidFill>
                <a:sym typeface="Wingdings" pitchFamily="2" charset="2"/>
              </a:rPr>
              <a:t>The </a:t>
            </a:r>
            <a:r>
              <a:rPr lang="en-US" sz="1100" u="sng" dirty="0">
                <a:solidFill>
                  <a:srgbClr val="000000"/>
                </a:solidFill>
                <a:sym typeface="Wingdings" pitchFamily="2" charset="2"/>
              </a:rPr>
              <a:t>receiver</a:t>
            </a:r>
            <a:r>
              <a:rPr lang="en-US" sz="1100" b="1" u="none" dirty="0">
                <a:solidFill>
                  <a:srgbClr val="000000"/>
                </a:solidFill>
                <a:sym typeface="Wingdings" pitchFamily="2" charset="2"/>
              </a:rPr>
              <a:t> </a:t>
            </a:r>
            <a:r>
              <a:rPr lang="en-US" sz="1100" dirty="0">
                <a:solidFill>
                  <a:srgbClr val="000000"/>
                </a:solidFill>
                <a:sym typeface="Wingdings" pitchFamily="2" charset="2"/>
              </a:rPr>
              <a:t>is the intended audience of the message, the target customer.</a:t>
            </a:r>
          </a:p>
          <a:p>
            <a:pPr marL="171450" indent="-171450">
              <a:lnSpc>
                <a:spcPct val="85000"/>
              </a:lnSpc>
              <a:buFont typeface="Wingdings" pitchFamily="2" charset="2"/>
              <a:buChar char="à"/>
              <a:defRPr/>
            </a:pPr>
            <a:endParaRPr lang="en-US" sz="1100" dirty="0">
              <a:solidFill>
                <a:srgbClr val="000000"/>
              </a:solidFill>
              <a:sym typeface="Wingdings" pitchFamily="2" charset="2"/>
            </a:endParaRPr>
          </a:p>
          <a:p>
            <a:pPr>
              <a:lnSpc>
                <a:spcPct val="85000"/>
              </a:lnSpc>
              <a:defRPr/>
            </a:pPr>
            <a:r>
              <a:rPr lang="en-US" sz="1100" b="1" i="1" dirty="0">
                <a:solidFill>
                  <a:srgbClr val="000000"/>
                </a:solidFill>
                <a:sym typeface="Wingdings" pitchFamily="2" charset="2"/>
              </a:rPr>
              <a:t>Discussion Question: Research shows that consumers evaluate the source of the message in terms of trustworthiness and credibility. How can sellers (sources) enhance their credibility and trustworthiness?</a:t>
            </a:r>
          </a:p>
          <a:p>
            <a:pPr>
              <a:lnSpc>
                <a:spcPct val="85000"/>
              </a:lnSpc>
              <a:defRPr/>
            </a:pPr>
            <a:endParaRPr lang="en-US" sz="1100" b="1" i="1" dirty="0">
              <a:solidFill>
                <a:srgbClr val="000000"/>
              </a:solidFill>
              <a:sym typeface="Wingdings" pitchFamily="2" charset="2"/>
            </a:endParaRPr>
          </a:p>
          <a:p>
            <a:pPr>
              <a:lnSpc>
                <a:spcPct val="85000"/>
              </a:lnSpc>
              <a:defRPr/>
            </a:pPr>
            <a:r>
              <a:rPr lang="en-US" sz="1100" dirty="0">
                <a:solidFill>
                  <a:srgbClr val="000000"/>
                </a:solidFill>
                <a:sym typeface="Wingdings" pitchFamily="2" charset="2"/>
              </a:rPr>
              <a:t>Of course there are other important elements of the communication process—elements with important implications for marketing managers.</a:t>
            </a:r>
          </a:p>
          <a:p>
            <a:pPr>
              <a:lnSpc>
                <a:spcPct val="85000"/>
              </a:lnSpc>
              <a:defRPr/>
            </a:pPr>
            <a:r>
              <a:rPr lang="en-US" sz="1100" u="sng" dirty="0">
                <a:solidFill>
                  <a:srgbClr val="000000"/>
                </a:solidFill>
                <a:sym typeface="Wingdings" pitchFamily="2" charset="2"/>
              </a:rPr>
              <a:t> Encoding </a:t>
            </a:r>
            <a:r>
              <a:rPr lang="en-US" sz="1100" dirty="0">
                <a:solidFill>
                  <a:srgbClr val="000000"/>
                </a:solidFill>
                <a:sym typeface="Wingdings" pitchFamily="2" charset="2"/>
              </a:rPr>
              <a:t>is the process of deciding what to say and how to say it—translating the meaning the source has into words and symbols that will mean the same thing to the receiver. </a:t>
            </a:r>
          </a:p>
          <a:p>
            <a:pPr>
              <a:lnSpc>
                <a:spcPct val="85000"/>
              </a:lnSpc>
              <a:defRPr/>
            </a:pPr>
            <a:r>
              <a:rPr lang="en-US" sz="1100" u="sng" dirty="0">
                <a:solidFill>
                  <a:srgbClr val="000000"/>
                </a:solidFill>
                <a:sym typeface="Wingdings" pitchFamily="2" charset="2"/>
              </a:rPr>
              <a:t> A message channel</a:t>
            </a:r>
            <a:r>
              <a:rPr lang="en-US" sz="1100" u="none" dirty="0">
                <a:solidFill>
                  <a:srgbClr val="000000"/>
                </a:solidFill>
                <a:sym typeface="Wingdings" pitchFamily="2" charset="2"/>
              </a:rPr>
              <a:t> </a:t>
            </a:r>
            <a:r>
              <a:rPr lang="en-US" sz="1100" dirty="0">
                <a:solidFill>
                  <a:srgbClr val="000000"/>
                </a:solidFill>
                <a:sym typeface="Wingdings" pitchFamily="2" charset="2"/>
              </a:rPr>
              <a:t>is the carrier of the message. A marketing manager may choose advertising, a website, a salesperson, a sales brochure—or many other channels to deliver the message</a:t>
            </a:r>
          </a:p>
          <a:p>
            <a:pPr>
              <a:lnSpc>
                <a:spcPct val="85000"/>
              </a:lnSpc>
              <a:defRPr/>
            </a:pPr>
            <a:r>
              <a:rPr lang="en-US" sz="1100" u="sng" dirty="0">
                <a:solidFill>
                  <a:srgbClr val="000000"/>
                </a:solidFill>
                <a:sym typeface="Wingdings" pitchFamily="2" charset="2"/>
              </a:rPr>
              <a:t> Decoding </a:t>
            </a:r>
            <a:r>
              <a:rPr lang="en-US" sz="1100" dirty="0">
                <a:solidFill>
                  <a:srgbClr val="000000"/>
                </a:solidFill>
                <a:sym typeface="Wingdings" pitchFamily="2" charset="2"/>
              </a:rPr>
              <a:t>is the process of the receiver translating the message sent by the source.</a:t>
            </a:r>
          </a:p>
          <a:p>
            <a:pPr>
              <a:lnSpc>
                <a:spcPct val="85000"/>
              </a:lnSpc>
              <a:defRPr/>
            </a:pPr>
            <a:r>
              <a:rPr lang="en-US" sz="1100" u="sng" dirty="0">
                <a:solidFill>
                  <a:srgbClr val="000000"/>
                </a:solidFill>
                <a:sym typeface="Wingdings" pitchFamily="2" charset="2"/>
              </a:rPr>
              <a:t> Noise </a:t>
            </a:r>
            <a:r>
              <a:rPr lang="en-US" sz="1100" dirty="0">
                <a:solidFill>
                  <a:srgbClr val="000000"/>
                </a:solidFill>
                <a:sym typeface="Wingdings" pitchFamily="2" charset="2"/>
              </a:rPr>
              <a:t>is any distraction that reduces the effectiveness of the communication process. </a:t>
            </a:r>
          </a:p>
          <a:p>
            <a:pPr>
              <a:lnSpc>
                <a:spcPct val="85000"/>
              </a:lnSpc>
              <a:buFontTx/>
              <a:buChar char="•"/>
              <a:defRPr/>
            </a:pPr>
            <a:endParaRPr lang="en-US" sz="1100" dirty="0">
              <a:solidFill>
                <a:srgbClr val="000000"/>
              </a:solidFill>
              <a:sym typeface="Wingdings" pitchFamily="2" charset="2"/>
            </a:endParaRPr>
          </a:p>
          <a:p>
            <a:pPr>
              <a:lnSpc>
                <a:spcPct val="85000"/>
              </a:lnSpc>
              <a:defRPr/>
            </a:pPr>
            <a:r>
              <a:rPr lang="en-US" sz="1100" b="1" i="1" dirty="0">
                <a:solidFill>
                  <a:srgbClr val="000000"/>
                </a:solidFill>
                <a:sym typeface="Wingdings" pitchFamily="2" charset="2"/>
              </a:rPr>
              <a:t>Discussion Question: What are some possible distractions that could prevent the effective communication of a message via a television commercial?</a:t>
            </a:r>
          </a:p>
          <a:p>
            <a:pPr>
              <a:lnSpc>
                <a:spcPct val="85000"/>
              </a:lnSpc>
              <a:defRPr/>
            </a:pPr>
            <a:endParaRPr lang="en-US" sz="1100" b="1" i="1" dirty="0">
              <a:solidFill>
                <a:srgbClr val="000000"/>
              </a:solidFill>
              <a:sym typeface="Wingdings" pitchFamily="2" charset="2"/>
            </a:endParaRPr>
          </a:p>
          <a:p>
            <a:pPr>
              <a:lnSpc>
                <a:spcPct val="85000"/>
              </a:lnSpc>
              <a:defRPr/>
            </a:pPr>
            <a:r>
              <a:rPr lang="en-US" sz="1100" dirty="0">
                <a:solidFill>
                  <a:srgbClr val="000000"/>
                </a:solidFill>
                <a:sym typeface="Wingdings" pitchFamily="2" charset="2"/>
              </a:rPr>
              <a:t>For example, a customer listening to a presentation from a salesperson may be interrupted by a phone call—or the customer could be distracted. While watching a television commercial a conversation may distract a customer. </a:t>
            </a:r>
          </a:p>
          <a:p>
            <a:pPr>
              <a:lnSpc>
                <a:spcPct val="85000"/>
              </a:lnSpc>
              <a:defRPr/>
            </a:pPr>
            <a:endParaRPr lang="en-US" sz="1100" dirty="0">
              <a:solidFill>
                <a:srgbClr val="000000"/>
              </a:solidFill>
              <a:sym typeface="Wingdings" pitchFamily="2" charset="2"/>
            </a:endParaRPr>
          </a:p>
          <a:p>
            <a:pPr>
              <a:lnSpc>
                <a:spcPct val="85000"/>
              </a:lnSpc>
              <a:defRPr/>
            </a:pPr>
            <a:r>
              <a:rPr lang="en-US" sz="1100" b="1" dirty="0">
                <a:solidFill>
                  <a:srgbClr val="000000"/>
                </a:solidFill>
                <a:sym typeface="Wingdings" pitchFamily="2" charset="2"/>
              </a:rPr>
              <a:t> </a:t>
            </a:r>
            <a:r>
              <a:rPr lang="en-US" sz="1100" dirty="0">
                <a:solidFill>
                  <a:srgbClr val="000000"/>
                </a:solidFill>
                <a:sym typeface="Wingdings" pitchFamily="2" charset="2"/>
              </a:rPr>
              <a:t>The communication model also recognizes </a:t>
            </a:r>
            <a:r>
              <a:rPr lang="en-US" sz="1100" u="sng" dirty="0">
                <a:solidFill>
                  <a:srgbClr val="000000"/>
                </a:solidFill>
                <a:sym typeface="Wingdings" pitchFamily="2" charset="2"/>
              </a:rPr>
              <a:t>feedback </a:t>
            </a:r>
            <a:r>
              <a:rPr lang="en-US" sz="1100" dirty="0">
                <a:solidFill>
                  <a:srgbClr val="000000"/>
                </a:solidFill>
                <a:sym typeface="Wingdings" pitchFamily="2" charset="2"/>
              </a:rPr>
              <a:t>that a receiver might give to a source. Personal selling has the advantage of getting immediate feedback. Mass marketers may include toll-free numbers or web addresses to speed up feedback from customers. </a:t>
            </a:r>
          </a:p>
        </p:txBody>
      </p:sp>
    </p:spTree>
    <p:extLst>
      <p:ext uri="{BB962C8B-B14F-4D97-AF65-F5344CB8AC3E}">
        <p14:creationId xmlns:p14="http://schemas.microsoft.com/office/powerpoint/2010/main" val="1671021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Rot="1" noChangeAspect="1" noChangeArrowheads="1" noTextEdit="1"/>
          </p:cNvSpPr>
          <p:nvPr>
            <p:ph type="sldImg"/>
          </p:nvPr>
        </p:nvSpPr>
        <p:spPr>
          <a:xfrm>
            <a:off x="522288" y="549275"/>
            <a:ext cx="3216275" cy="2413000"/>
          </a:xfrm>
          <a:ln/>
        </p:spPr>
      </p:sp>
      <p:sp>
        <p:nvSpPr>
          <p:cNvPr id="665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charset="0"/>
                <a:cs typeface="Arial" charset="0"/>
                <a:sym typeface="Wingdings" pitchFamily="2" charset="2"/>
              </a:rPr>
              <a:t>Summary Overview</a:t>
            </a:r>
          </a:p>
          <a:p>
            <a:r>
              <a:rPr lang="en-US" dirty="0">
                <a:solidFill>
                  <a:srgbClr val="000000"/>
                </a:solidFill>
                <a:latin typeface="Arial" charset="0"/>
                <a:cs typeface="Arial" charset="0"/>
                <a:sym typeface="Wingdings" pitchFamily="2" charset="2"/>
              </a:rPr>
              <a:t>The basic difficulty in the communication process occurs during encoding and decoding. People need a common frame of reference in order to communicate effectively. </a:t>
            </a:r>
          </a:p>
          <a:p>
            <a:endParaRPr lang="en-US" dirty="0">
              <a:solidFill>
                <a:srgbClr val="000000"/>
              </a:solidFill>
              <a:latin typeface="Arial" charset="0"/>
              <a:cs typeface="Arial" charset="0"/>
              <a:sym typeface="Wingdings" pitchFamily="2" charset="2"/>
            </a:endParaRPr>
          </a:p>
          <a:p>
            <a:r>
              <a:rPr lang="en-US" b="1" dirty="0">
                <a:solidFill>
                  <a:srgbClr val="000000"/>
                </a:solidFill>
                <a:latin typeface="Arial" charset="0"/>
                <a:cs typeface="Arial" charset="0"/>
                <a:sym typeface="Wingdings" pitchFamily="2" charset="2"/>
              </a:rPr>
              <a:t>Key Issues</a:t>
            </a:r>
          </a:p>
          <a:p>
            <a:pPr>
              <a:buFontTx/>
              <a:buChar char="•"/>
            </a:pPr>
            <a:r>
              <a:rPr lang="en-US" dirty="0">
                <a:solidFill>
                  <a:srgbClr val="000000"/>
                </a:solidFill>
                <a:latin typeface="Arial" charset="0"/>
                <a:cs typeface="Arial" charset="0"/>
                <a:sym typeface="Wingdings" pitchFamily="2" charset="2"/>
              </a:rPr>
              <a:t> An important, and sometimes overlooked, outcome of the communication process is that the same message may be interpreted differently by different people.  </a:t>
            </a:r>
          </a:p>
          <a:p>
            <a:pPr>
              <a:buFontTx/>
              <a:buChar char="•"/>
            </a:pPr>
            <a:r>
              <a:rPr lang="en-US" dirty="0">
                <a:solidFill>
                  <a:srgbClr val="000000"/>
                </a:solidFill>
                <a:latin typeface="Arial" charset="0"/>
                <a:cs typeface="Arial" charset="0"/>
                <a:sym typeface="Wingdings" pitchFamily="2" charset="2"/>
              </a:rPr>
              <a:t> The meaning of various words and symbols may differ depending on the attitudes and experiences of encoders and decoders.  </a:t>
            </a:r>
          </a:p>
          <a:p>
            <a:pPr>
              <a:buFontTx/>
              <a:buChar char="•"/>
            </a:pPr>
            <a:r>
              <a:rPr lang="en-US" dirty="0">
                <a:solidFill>
                  <a:srgbClr val="000000"/>
                </a:solidFill>
                <a:latin typeface="Arial" charset="0"/>
                <a:cs typeface="Arial" charset="0"/>
                <a:sym typeface="Wingdings" pitchFamily="2" charset="2"/>
              </a:rPr>
              <a:t> The causes include one’s ethnic, social, and educational background. </a:t>
            </a:r>
          </a:p>
          <a:p>
            <a:pPr>
              <a:buFontTx/>
              <a:buChar char="•"/>
            </a:pPr>
            <a:r>
              <a:rPr lang="en-US" dirty="0">
                <a:solidFill>
                  <a:srgbClr val="000000"/>
                </a:solidFill>
                <a:latin typeface="Arial" charset="0"/>
                <a:cs typeface="Arial" charset="0"/>
                <a:sym typeface="Wingdings" pitchFamily="2" charset="2"/>
              </a:rPr>
              <a:t> Marketers must understand the attitudes of the target market and how they would decode the message. </a:t>
            </a:r>
          </a:p>
          <a:p>
            <a:pPr>
              <a:buFontTx/>
              <a:buChar char="•"/>
            </a:pPr>
            <a:r>
              <a:rPr lang="en-US" dirty="0">
                <a:solidFill>
                  <a:srgbClr val="000000"/>
                </a:solidFill>
                <a:latin typeface="Arial" charset="0"/>
                <a:cs typeface="Arial" charset="0"/>
                <a:sym typeface="Wingdings" pitchFamily="2" charset="2"/>
              </a:rPr>
              <a:t> This understanding is particularly important in dealing with international markets. Sometimes, translation problems affect message decoding. </a:t>
            </a:r>
          </a:p>
          <a:p>
            <a:pPr>
              <a:buFontTx/>
              <a:buChar char="•"/>
            </a:pPr>
            <a:r>
              <a:rPr lang="en-US" baseline="0" dirty="0">
                <a:solidFill>
                  <a:srgbClr val="000000"/>
                </a:solidFill>
                <a:latin typeface="Arial" charset="0"/>
                <a:cs typeface="Arial" charset="0"/>
                <a:sym typeface="Wingdings" pitchFamily="2" charset="2"/>
              </a:rPr>
              <a:t> The message channel itself can also affect the impact of the decoded message—some channels are more powerful than others.</a:t>
            </a:r>
          </a:p>
          <a:p>
            <a:pPr>
              <a:buFontTx/>
              <a:buChar char="•"/>
            </a:pPr>
            <a:endParaRPr lang="en-US" dirty="0">
              <a:solidFill>
                <a:srgbClr val="000000"/>
              </a:solidFill>
              <a:latin typeface="Arial" charset="0"/>
              <a:cs typeface="Arial" charset="0"/>
              <a:sym typeface="Wingdings" pitchFamily="2" charset="2"/>
            </a:endParaRPr>
          </a:p>
          <a:p>
            <a:r>
              <a:rPr lang="en-US" b="1" i="1" dirty="0">
                <a:solidFill>
                  <a:srgbClr val="000000"/>
                </a:solidFill>
                <a:latin typeface="Arial" charset="0"/>
                <a:cs typeface="Arial" charset="0"/>
                <a:sym typeface="Wingdings" pitchFamily="2" charset="2"/>
              </a:rPr>
              <a:t>Discussion Question: How can marketers develop an understanding of the decoding processes among the consumers in the target market?</a:t>
            </a:r>
          </a:p>
        </p:txBody>
      </p:sp>
    </p:spTree>
    <p:extLst>
      <p:ext uri="{BB962C8B-B14F-4D97-AF65-F5344CB8AC3E}">
        <p14:creationId xmlns:p14="http://schemas.microsoft.com/office/powerpoint/2010/main" val="1533228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503238" y="539750"/>
            <a:ext cx="3162300" cy="2373313"/>
          </a:xfrm>
          <a:ln/>
        </p:spPr>
      </p:sp>
      <p:sp>
        <p:nvSpPr>
          <p:cNvPr id="6758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latin typeface="Arial" charset="0"/>
                <a:cs typeface="Arial" charset="0"/>
                <a:sym typeface="Wingdings" pitchFamily="2" charset="2"/>
              </a:rPr>
              <a:t>Checking Your Knowledge</a:t>
            </a:r>
            <a:endParaRPr lang="en-US" i="1" dirty="0">
              <a:solidFill>
                <a:srgbClr val="000000"/>
              </a:solidFill>
              <a:latin typeface="Arial" charset="0"/>
              <a:cs typeface="Arial" charset="0"/>
              <a:sym typeface="Wingdings" pitchFamily="2" charset="2"/>
            </a:endParaRPr>
          </a:p>
          <a:p>
            <a:r>
              <a:rPr lang="en-US" b="1" dirty="0">
                <a:solidFill>
                  <a:srgbClr val="000000"/>
                </a:solidFill>
                <a:latin typeface="Arial" charset="0"/>
                <a:cs typeface="Arial" charset="0"/>
                <a:sym typeface="Wingdings" pitchFamily="2" charset="2"/>
              </a:rPr>
              <a:t>Answer: B</a:t>
            </a:r>
          </a:p>
          <a:p>
            <a:r>
              <a:rPr lang="en-US" b="1" dirty="0">
                <a:solidFill>
                  <a:srgbClr val="000000"/>
                </a:solidFill>
                <a:latin typeface="Arial" charset="0"/>
                <a:cs typeface="Arial" charset="0"/>
                <a:sym typeface="Wingdings" pitchFamily="2" charset="2"/>
              </a:rPr>
              <a:t>Feedback: </a:t>
            </a:r>
            <a:r>
              <a:rPr lang="en-US" dirty="0">
                <a:solidFill>
                  <a:srgbClr val="000000"/>
                </a:solidFill>
                <a:latin typeface="Arial" charset="0"/>
                <a:cs typeface="Arial" charset="0"/>
                <a:sym typeface="Wingdings" pitchFamily="2" charset="2"/>
              </a:rPr>
              <a:t>The infomercial allows a much more detailed message than would be possible with other promotion choices (other than personal selling, which would be too expensive for the products involved here). In other words, it allows the use of full-motion demos and detailed explanations to be certain that the “benefits message” is encoded clearly. So, the best answer selection is </a:t>
            </a:r>
            <a:r>
              <a:rPr lang="en-US" b="0" dirty="0">
                <a:solidFill>
                  <a:srgbClr val="000000"/>
                </a:solidFill>
                <a:latin typeface="Arial" charset="0"/>
                <a:cs typeface="Arial" charset="0"/>
                <a:sym typeface="Wingdings" pitchFamily="2" charset="2"/>
              </a:rPr>
              <a:t>B</a:t>
            </a:r>
            <a:r>
              <a:rPr lang="en-US" dirty="0">
                <a:solidFill>
                  <a:srgbClr val="000000"/>
                </a:solidFill>
                <a:latin typeface="Arial" charset="0"/>
                <a:cs typeface="Arial" charset="0"/>
                <a:sym typeface="Wingdings" pitchFamily="2" charset="2"/>
              </a:rPr>
              <a:t>.</a:t>
            </a:r>
          </a:p>
          <a:p>
            <a:endParaRPr lang="en-US" dirty="0">
              <a:solidFill>
                <a:srgbClr val="000000"/>
              </a:solidFill>
              <a:latin typeface="Arial" charset="0"/>
              <a:cs typeface="Arial" charset="0"/>
              <a:sym typeface="Wingdings" pitchFamily="2" charset="2"/>
            </a:endParaRPr>
          </a:p>
          <a:p>
            <a:r>
              <a:rPr lang="en-US" dirty="0">
                <a:solidFill>
                  <a:srgbClr val="000000"/>
                </a:solidFill>
                <a:latin typeface="Arial" charset="0"/>
                <a:cs typeface="Arial" charset="0"/>
                <a:sym typeface="Wingdings" pitchFamily="2" charset="2"/>
              </a:rPr>
              <a:t>Some students may say that the infomercial is the message channel. That is in part correct. However, the use of TV, the use of spokespersons, and the vivid demonstrations are not what is most distinctive here. It is the extensiveness of the message—the abundance of details—that make an infomercial a good example of effective encoding.</a:t>
            </a:r>
          </a:p>
        </p:txBody>
      </p:sp>
    </p:spTree>
    <p:extLst>
      <p:ext uri="{BB962C8B-B14F-4D97-AF65-F5344CB8AC3E}">
        <p14:creationId xmlns:p14="http://schemas.microsoft.com/office/powerpoint/2010/main" val="877427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503238" y="539750"/>
            <a:ext cx="3162300" cy="2373313"/>
          </a:xfrm>
          <a:ln/>
        </p:spPr>
      </p:sp>
      <p:sp>
        <p:nvSpPr>
          <p:cNvPr id="6861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solidFill>
                  <a:srgbClr val="000000"/>
                </a:solidFill>
                <a:latin typeface="Arial" charset="0"/>
                <a:cs typeface="Arial" charset="0"/>
                <a:sym typeface="Wingdings" pitchFamily="2" charset="2"/>
              </a:rPr>
              <a:t>The basic difficulty in the communication process occurs during encoding and decoding. People need a common frame of reference to communicate effectively. Meaning may differ depending on the attitudes and experiences of the sender and the receivers. However, this ad effectively provides a common frame of reference through visual symbols—including the phrase “Tested Tough” at the end.</a:t>
            </a:r>
          </a:p>
          <a:p>
            <a:endParaRPr lang="en-US" dirty="0">
              <a:solidFill>
                <a:srgbClr val="000000"/>
              </a:solidFill>
              <a:latin typeface="Arial" charset="0"/>
              <a:cs typeface="Arial" charset="0"/>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20465330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p:cNvSpPr>
            <a:spLocks noGrp="1" noRot="1" noChangeAspect="1" noChangeArrowheads="1" noTextEdit="1"/>
          </p:cNvSpPr>
          <p:nvPr>
            <p:ph type="sldImg"/>
          </p:nvPr>
        </p:nvSpPr>
        <p:spPr>
          <a:xfrm>
            <a:off x="522288" y="549275"/>
            <a:ext cx="3216275" cy="2413000"/>
          </a:xfrm>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charset="0"/>
                <a:cs typeface="Arial" charset="0"/>
                <a:sym typeface="Wingdings" pitchFamily="2" charset="2"/>
              </a:rPr>
              <a:t>Summary Overview</a:t>
            </a:r>
          </a:p>
          <a:p>
            <a:r>
              <a:rPr lang="en-US" dirty="0">
                <a:solidFill>
                  <a:srgbClr val="000000"/>
                </a:solidFill>
                <a:latin typeface="Arial" charset="0"/>
                <a:cs typeface="Arial" charset="0"/>
                <a:sym typeface="Wingdings" pitchFamily="2" charset="2"/>
              </a:rPr>
              <a:t>Direct marketing is direct communication between a seller and an individual customer using a promotion method other than face-to-face personal selling. Most direct marketing efforts are designed to generate a direct response from consumers. This direct response promotion has grown in popularity because it makes targeting specific consumers easier</a:t>
            </a:r>
            <a:r>
              <a:rPr lang="en-US" b="1" dirty="0">
                <a:solidFill>
                  <a:srgbClr val="000000"/>
                </a:solidFill>
                <a:latin typeface="Arial" charset="0"/>
                <a:cs typeface="Arial" charset="0"/>
                <a:sym typeface="Wingdings" pitchFamily="2" charset="2"/>
              </a:rPr>
              <a:t>. </a:t>
            </a:r>
          </a:p>
          <a:p>
            <a:endParaRPr lang="en-US" b="1" dirty="0">
              <a:solidFill>
                <a:srgbClr val="000000"/>
              </a:solidFill>
              <a:latin typeface="Arial" charset="0"/>
              <a:cs typeface="Arial" charset="0"/>
              <a:sym typeface="Wingdings" pitchFamily="2" charset="2"/>
            </a:endParaRPr>
          </a:p>
          <a:p>
            <a:r>
              <a:rPr lang="en-US" b="1" dirty="0">
                <a:solidFill>
                  <a:srgbClr val="000000"/>
                </a:solidFill>
                <a:latin typeface="Arial" charset="0"/>
                <a:cs typeface="Arial" charset="0"/>
                <a:sym typeface="Wingdings" pitchFamily="2" charset="2"/>
              </a:rPr>
              <a:t>Key Issues</a:t>
            </a:r>
            <a:endParaRPr lang="en-US" dirty="0">
              <a:solidFill>
                <a:srgbClr val="000000"/>
              </a:solidFill>
              <a:latin typeface="Arial" charset="0"/>
              <a:cs typeface="Arial" charset="0"/>
            </a:endParaRPr>
          </a:p>
          <a:p>
            <a:pPr marL="171450" indent="-171450">
              <a:buFont typeface="Wingdings"/>
              <a:buChar char="à"/>
            </a:pPr>
            <a:r>
              <a:rPr lang="en-US" b="0" dirty="0">
                <a:solidFill>
                  <a:srgbClr val="000000"/>
                </a:solidFill>
                <a:latin typeface="Arial" charset="0"/>
                <a:cs typeface="Arial" charset="0"/>
                <a:sym typeface="Wingdings" pitchFamily="2" charset="2"/>
              </a:rPr>
              <a:t>Direct response promotion </a:t>
            </a:r>
            <a:r>
              <a:rPr lang="en-US" u="sng" dirty="0">
                <a:solidFill>
                  <a:srgbClr val="000000"/>
                </a:solidFill>
                <a:latin typeface="Arial" charset="0"/>
                <a:cs typeface="Arial" charset="0"/>
                <a:sym typeface="Wingdings" pitchFamily="2" charset="2"/>
              </a:rPr>
              <a:t>targets a customer directly. </a:t>
            </a:r>
            <a:r>
              <a:rPr lang="en-US" dirty="0">
                <a:solidFill>
                  <a:srgbClr val="000000"/>
                </a:solidFill>
                <a:latin typeface="Arial" charset="0"/>
                <a:cs typeface="Arial" charset="0"/>
              </a:rPr>
              <a:t>It includes telephone, print, e-mail, Internet, broadcast, and other media </a:t>
            </a:r>
            <a:r>
              <a:rPr lang="en-US" u="sng" dirty="0">
                <a:solidFill>
                  <a:srgbClr val="000000"/>
                </a:solidFill>
                <a:latin typeface="Arial" charset="0"/>
                <a:cs typeface="Arial" charset="0"/>
                <a:sym typeface="Wingdings" pitchFamily="2" charset="2"/>
              </a:rPr>
              <a:t>using a database </a:t>
            </a:r>
            <a:r>
              <a:rPr lang="en-US" b="0" dirty="0">
                <a:solidFill>
                  <a:srgbClr val="000000"/>
                </a:solidFill>
                <a:latin typeface="Arial" charset="0"/>
                <a:cs typeface="Arial" charset="0"/>
                <a:sym typeface="Wingdings" pitchFamily="2" charset="2"/>
              </a:rPr>
              <a:t>that can contain information about past purchase behavior and other segmenting characteristics.</a:t>
            </a:r>
            <a:r>
              <a:rPr lang="en-US" b="0" baseline="0" dirty="0">
                <a:solidFill>
                  <a:srgbClr val="000000"/>
                </a:solidFill>
                <a:latin typeface="Arial" charset="0"/>
                <a:cs typeface="Arial" charset="0"/>
                <a:sym typeface="Wingdings" pitchFamily="2" charset="2"/>
              </a:rPr>
              <a:t> </a:t>
            </a:r>
            <a:r>
              <a:rPr lang="en-US" dirty="0"/>
              <a:t>A carefully selected mailing list—perhaps from the firm’s customer relationship management (CRM) database—allows advertisers to reach customers with specific interests. </a:t>
            </a:r>
            <a:endParaRPr lang="en-US" b="0" dirty="0">
              <a:solidFill>
                <a:srgbClr val="000000"/>
              </a:solidFill>
              <a:latin typeface="Arial" charset="0"/>
              <a:cs typeface="Arial" charset="0"/>
              <a:sym typeface="Wingdings" pitchFamily="2" charset="2"/>
            </a:endParaRPr>
          </a:p>
          <a:p>
            <a:pPr marL="171450" indent="-171450">
              <a:buFont typeface="Wingdings"/>
              <a:buChar char="à"/>
            </a:pPr>
            <a:r>
              <a:rPr lang="en-US" u="sng" dirty="0"/>
              <a:t>E-mail can be low cost and targeted</a:t>
            </a:r>
            <a:r>
              <a:rPr lang="en-US" sz="1200" b="0" i="0" u="none" kern="1200" dirty="0">
                <a:solidFill>
                  <a:schemeClr val="tx1"/>
                </a:solidFill>
                <a:latin typeface="Arial" pitchFamily="34" charset="0"/>
                <a:ea typeface="+mn-ea"/>
                <a:cs typeface="Arial" pitchFamily="34" charset="0"/>
              </a:rPr>
              <a:t>: </a:t>
            </a:r>
            <a:r>
              <a:rPr lang="en-US" sz="1200" i="0" kern="1200" dirty="0">
                <a:solidFill>
                  <a:schemeClr val="tx1"/>
                </a:solidFill>
                <a:latin typeface="Arial" pitchFamily="34" charset="0"/>
                <a:ea typeface="+mn-ea"/>
                <a:cs typeface="Arial" pitchFamily="34" charset="0"/>
              </a:rPr>
              <a:t>Marketing managers can send personalized, creative</a:t>
            </a:r>
            <a:r>
              <a:rPr lang="en-US" sz="1200" i="0" kern="1200" baseline="0" dirty="0">
                <a:solidFill>
                  <a:schemeClr val="tx1"/>
                </a:solidFill>
                <a:latin typeface="Arial" pitchFamily="34" charset="0"/>
                <a:ea typeface="+mn-ea"/>
                <a:cs typeface="Arial" pitchFamily="34" charset="0"/>
              </a:rPr>
              <a:t> messages to get customers’ attention</a:t>
            </a:r>
            <a:r>
              <a:rPr lang="en-US" sz="1200" i="0" kern="1200" dirty="0">
                <a:solidFill>
                  <a:schemeClr val="tx1"/>
                </a:solidFill>
                <a:latin typeface="Arial" pitchFamily="34" charset="0"/>
                <a:ea typeface="+mn-ea"/>
                <a:cs typeface="Arial" pitchFamily="34" charset="0"/>
              </a:rPr>
              <a:t>.</a:t>
            </a:r>
            <a:endParaRPr lang="en-US" b="1" dirty="0">
              <a:solidFill>
                <a:srgbClr val="000000"/>
              </a:solidFill>
              <a:latin typeface="Arial" charset="0"/>
              <a:cs typeface="Arial" charset="0"/>
              <a:sym typeface="Wingdings" pitchFamily="2" charset="2"/>
            </a:endParaRPr>
          </a:p>
          <a:p>
            <a:pPr marL="0" marR="0" lvl="1" indent="0" algn="l" defTabSz="914400" rtl="0" eaLnBrk="0" fontAlgn="base" latinLnBrk="0" hangingPunct="0">
              <a:lnSpc>
                <a:spcPct val="80000"/>
              </a:lnSpc>
              <a:spcBef>
                <a:spcPct val="30000"/>
              </a:spcBef>
              <a:spcAft>
                <a:spcPct val="0"/>
              </a:spcAft>
              <a:buClrTx/>
              <a:buSzTx/>
              <a:buFontTx/>
              <a:buChar char="•"/>
              <a:tabLst/>
              <a:defRPr/>
            </a:pPr>
            <a:r>
              <a:rPr lang="en-US" dirty="0">
                <a:solidFill>
                  <a:srgbClr val="000000"/>
                </a:solidFill>
                <a:latin typeface="Arial" charset="0"/>
                <a:cs typeface="Arial" charset="0"/>
              </a:rPr>
              <a:t> Marketers must coordinate direct-response efforts with other promotion tactics.</a:t>
            </a:r>
          </a:p>
        </p:txBody>
      </p:sp>
    </p:spTree>
    <p:extLst>
      <p:ext uri="{BB962C8B-B14F-4D97-AF65-F5344CB8AC3E}">
        <p14:creationId xmlns:p14="http://schemas.microsoft.com/office/powerpoint/2010/main" val="105004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503238" y="539750"/>
            <a:ext cx="3162300" cy="2373313"/>
          </a:xfrm>
          <a:ln/>
        </p:spPr>
      </p:sp>
      <p:sp>
        <p:nvSpPr>
          <p:cNvPr id="70659"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defRPr/>
            </a:pPr>
            <a:r>
              <a:rPr lang="en-US" b="1" dirty="0">
                <a:solidFill>
                  <a:srgbClr val="000000"/>
                </a:solidFill>
                <a:sym typeface="Wingdings" pitchFamily="2" charset="2"/>
              </a:rPr>
              <a:t>Summary Overview</a:t>
            </a:r>
          </a:p>
          <a:p>
            <a:pPr>
              <a:lnSpc>
                <a:spcPct val="90000"/>
              </a:lnSpc>
              <a:defRPr/>
            </a:pPr>
            <a:r>
              <a:rPr lang="en-US" dirty="0">
                <a:solidFill>
                  <a:srgbClr val="000000"/>
                </a:solidFill>
                <a:sym typeface="Wingdings" pitchFamily="2" charset="2"/>
              </a:rPr>
              <a:t>Customer-initiated interactive communication is important because it shows that the customer is already very involved in the promotion and purchase of a product. A key for marketers is to make this search process easy for the customer and to distinguish the firm’s products from those of competitors.</a:t>
            </a:r>
            <a:endParaRPr lang="en-US" b="1" dirty="0">
              <a:solidFill>
                <a:srgbClr val="000000"/>
              </a:solidFill>
              <a:sym typeface="Wingdings" pitchFamily="2" charset="2"/>
            </a:endParaRPr>
          </a:p>
          <a:p>
            <a:pPr>
              <a:lnSpc>
                <a:spcPct val="90000"/>
              </a:lnSpc>
              <a:defRPr/>
            </a:pPr>
            <a:endParaRPr lang="en-US" dirty="0">
              <a:solidFill>
                <a:srgbClr val="000000"/>
              </a:solidFill>
              <a:sym typeface="Wingdings" pitchFamily="2" charset="2"/>
            </a:endParaRPr>
          </a:p>
          <a:p>
            <a:pPr>
              <a:lnSpc>
                <a:spcPct val="90000"/>
              </a:lnSpc>
              <a:defRPr/>
            </a:pPr>
            <a:r>
              <a:rPr lang="en-US" b="1" dirty="0">
                <a:solidFill>
                  <a:srgbClr val="000000"/>
                </a:solidFill>
                <a:sym typeface="Wingdings" pitchFamily="2" charset="2"/>
              </a:rPr>
              <a:t>Key Issues</a:t>
            </a:r>
          </a:p>
          <a:p>
            <a:pPr>
              <a:lnSpc>
                <a:spcPct val="90000"/>
              </a:lnSpc>
              <a:buFontTx/>
              <a:buChar char="•"/>
              <a:defRPr/>
            </a:pPr>
            <a:r>
              <a:rPr lang="en-US" sz="1050" dirty="0">
                <a:solidFill>
                  <a:srgbClr val="000000"/>
                </a:solidFill>
                <a:sym typeface="Wingdings" pitchFamily="2" charset="2"/>
              </a:rPr>
              <a:t> </a:t>
            </a:r>
            <a:r>
              <a:rPr lang="en-US" sz="1050" u="sng" dirty="0">
                <a:solidFill>
                  <a:srgbClr val="000000"/>
                </a:solidFill>
                <a:sym typeface="Wingdings" pitchFamily="2" charset="2"/>
              </a:rPr>
              <a:t>The consumer initiates communication with a search process </a:t>
            </a:r>
            <a:r>
              <a:rPr lang="en-US" sz="1050" dirty="0">
                <a:solidFill>
                  <a:srgbClr val="000000"/>
                </a:solidFill>
                <a:sym typeface="Wingdings" pitchFamily="2" charset="2"/>
              </a:rPr>
              <a:t>in a particular message channel, such as the Internet. The consumer actively controls where he/she goes for information. </a:t>
            </a:r>
          </a:p>
          <a:p>
            <a:pPr>
              <a:lnSpc>
                <a:spcPct val="90000"/>
              </a:lnSpc>
              <a:buFontTx/>
              <a:buChar char="•"/>
              <a:defRPr/>
            </a:pPr>
            <a:r>
              <a:rPr lang="en-US" sz="1050" dirty="0">
                <a:solidFill>
                  <a:srgbClr val="000000"/>
                </a:solidFill>
                <a:sym typeface="Wingdings" pitchFamily="2" charset="2"/>
              </a:rPr>
              <a:t>After selecting a topic, </a:t>
            </a:r>
            <a:r>
              <a:rPr lang="en-US" sz="1050" u="sng" dirty="0">
                <a:solidFill>
                  <a:srgbClr val="000000"/>
                </a:solidFill>
                <a:sym typeface="Wingdings" pitchFamily="2" charset="2"/>
              </a:rPr>
              <a:t>the consumer decides how much information to get.</a:t>
            </a:r>
            <a:r>
              <a:rPr lang="en-US" sz="1050" u="none" dirty="0">
                <a:solidFill>
                  <a:srgbClr val="000000"/>
                </a:solidFill>
                <a:sym typeface="Wingdings" pitchFamily="2" charset="2"/>
              </a:rPr>
              <a:t> </a:t>
            </a:r>
            <a:r>
              <a:rPr lang="en-US" sz="1050" dirty="0">
                <a:solidFill>
                  <a:srgbClr val="000000"/>
                </a:solidFill>
                <a:sym typeface="Wingdings" pitchFamily="2" charset="2"/>
              </a:rPr>
              <a:t>A consumer can get as much or as little information as he/she needs. Marketers do not control all information.</a:t>
            </a:r>
          </a:p>
          <a:p>
            <a:pPr marL="171450" indent="-171450">
              <a:lnSpc>
                <a:spcPct val="90000"/>
              </a:lnSpc>
              <a:buFont typeface="Wingdings" pitchFamily="2" charset="2"/>
              <a:buChar char="à"/>
              <a:defRPr/>
            </a:pPr>
            <a:r>
              <a:rPr lang="en-US" sz="1050" u="sng" dirty="0">
                <a:solidFill>
                  <a:srgbClr val="000000"/>
                </a:solidFill>
                <a:sym typeface="Wingdings" pitchFamily="2" charset="2"/>
              </a:rPr>
              <a:t>Noise</a:t>
            </a:r>
            <a:r>
              <a:rPr lang="en-US" sz="1050" b="1" u="none" dirty="0">
                <a:solidFill>
                  <a:srgbClr val="000000"/>
                </a:solidFill>
                <a:sym typeface="Wingdings" pitchFamily="2" charset="2"/>
              </a:rPr>
              <a:t> </a:t>
            </a:r>
            <a:r>
              <a:rPr lang="en-US" sz="1050" dirty="0">
                <a:solidFill>
                  <a:srgbClr val="000000"/>
                </a:solidFill>
                <a:sym typeface="Wingdings" pitchFamily="2" charset="2"/>
              </a:rPr>
              <a:t>may still be a factor affecting the message transmission</a:t>
            </a:r>
            <a:r>
              <a:rPr lang="en-US" sz="1050" b="0" dirty="0">
                <a:solidFill>
                  <a:srgbClr val="000000"/>
                </a:solidFill>
                <a:sym typeface="Wingdings" pitchFamily="2" charset="2"/>
              </a:rPr>
              <a:t>.</a:t>
            </a:r>
          </a:p>
          <a:p>
            <a:pPr marL="171450" indent="-171450">
              <a:lnSpc>
                <a:spcPct val="90000"/>
              </a:lnSpc>
              <a:buFont typeface="Wingdings" pitchFamily="2" charset="2"/>
              <a:buChar char="à"/>
              <a:defRPr/>
            </a:pPr>
            <a:endParaRPr lang="en-US" sz="1050" b="0" dirty="0">
              <a:solidFill>
                <a:srgbClr val="000000"/>
              </a:solidFill>
              <a:sym typeface="Wingdings" pitchFamily="2" charset="2"/>
            </a:endParaRPr>
          </a:p>
          <a:p>
            <a:pPr>
              <a:lnSpc>
                <a:spcPct val="90000"/>
              </a:lnSpc>
              <a:defRPr/>
            </a:pPr>
            <a:r>
              <a:rPr lang="en-US" sz="1050" b="1" i="1" dirty="0">
                <a:solidFill>
                  <a:srgbClr val="000000"/>
                </a:solidFill>
                <a:sym typeface="Wingdings" pitchFamily="2" charset="2"/>
              </a:rPr>
              <a:t>Discussion Question: When you observe consumers in the marketplace, can you distinguish passive receivers from active seekers? How are they different?</a:t>
            </a:r>
          </a:p>
          <a:p>
            <a:pPr>
              <a:lnSpc>
                <a:spcPct val="90000"/>
              </a:lnSpc>
              <a:defRPr/>
            </a:pPr>
            <a:endParaRPr lang="en-US" sz="1050" b="1" i="0" dirty="0">
              <a:solidFill>
                <a:srgbClr val="000000"/>
              </a:solidFill>
              <a:sym typeface="Wingdings" pitchFamily="2" charset="2"/>
            </a:endParaRPr>
          </a:p>
          <a:p>
            <a:pPr>
              <a:lnSpc>
                <a:spcPct val="90000"/>
              </a:lnSpc>
              <a:defRPr/>
            </a:pPr>
            <a:r>
              <a:rPr lang="en-US" sz="1050" dirty="0">
                <a:solidFill>
                  <a:srgbClr val="000000"/>
                </a:solidFill>
                <a:sym typeface="Wingdings" pitchFamily="2" charset="2"/>
              </a:rPr>
              <a:t>   </a:t>
            </a:r>
            <a:r>
              <a:rPr lang="en-US" sz="1050" u="sng" dirty="0">
                <a:solidFill>
                  <a:srgbClr val="000000"/>
                </a:solidFill>
                <a:sym typeface="Wingdings" pitchFamily="2" charset="2"/>
              </a:rPr>
              <a:t>Custom communications will be more personalized</a:t>
            </a:r>
            <a:r>
              <a:rPr lang="en-US" sz="1050" dirty="0">
                <a:solidFill>
                  <a:srgbClr val="000000"/>
                </a:solidFill>
                <a:sym typeface="Wingdings" pitchFamily="2" charset="2"/>
              </a:rPr>
              <a:t>. The Internet allows marketers to track requests for certain kinds of information and tailor new promotion efforts back to the seeker, often with a personalized address.</a:t>
            </a:r>
          </a:p>
          <a:p>
            <a:pPr>
              <a:lnSpc>
                <a:spcPct val="90000"/>
              </a:lnSpc>
              <a:buFontTx/>
              <a:buChar char="•"/>
              <a:defRPr/>
            </a:pPr>
            <a:r>
              <a:rPr lang="en-US" sz="1050" dirty="0">
                <a:solidFill>
                  <a:srgbClr val="000000"/>
                </a:solidFill>
                <a:sym typeface="Wingdings" pitchFamily="2" charset="2"/>
              </a:rPr>
              <a:t> Because a customer now has so many options, it’s important for a marketer to be among the first to grab that customer’s attention.</a:t>
            </a:r>
          </a:p>
          <a:p>
            <a:pPr>
              <a:lnSpc>
                <a:spcPct val="90000"/>
              </a:lnSpc>
              <a:buFontTx/>
              <a:buChar char="•"/>
              <a:defRPr/>
            </a:pPr>
            <a:r>
              <a:rPr lang="en-US" sz="1050" dirty="0">
                <a:solidFill>
                  <a:srgbClr val="000000"/>
                </a:solidFill>
                <a:sym typeface="Wingdings" pitchFamily="2" charset="2"/>
              </a:rPr>
              <a:t> Customer-initiated communication changes marketing practices.</a:t>
            </a:r>
          </a:p>
          <a:p>
            <a:pPr>
              <a:lnSpc>
                <a:spcPct val="90000"/>
              </a:lnSpc>
              <a:buFontTx/>
              <a:buChar char="•"/>
              <a:defRPr/>
            </a:pPr>
            <a:r>
              <a:rPr lang="en-US" sz="1050" dirty="0">
                <a:solidFill>
                  <a:srgbClr val="000000"/>
                </a:solidFill>
                <a:sym typeface="Wingdings" pitchFamily="2" charset="2"/>
              </a:rPr>
              <a:t> Customers pay attention when the promotion is timely</a:t>
            </a:r>
            <a:r>
              <a:rPr lang="en-US" sz="1050" baseline="0" dirty="0">
                <a:solidFill>
                  <a:srgbClr val="000000"/>
                </a:solidFill>
                <a:sym typeface="Wingdings" pitchFamily="2" charset="2"/>
              </a:rPr>
              <a:t> </a:t>
            </a:r>
            <a:r>
              <a:rPr lang="en-US" sz="1050" dirty="0">
                <a:solidFill>
                  <a:srgbClr val="000000"/>
                </a:solidFill>
                <a:sym typeface="Wingdings" pitchFamily="2" charset="2"/>
              </a:rPr>
              <a:t>and relevant to a problem they are trying to solve.</a:t>
            </a:r>
          </a:p>
          <a:p>
            <a:pPr>
              <a:lnSpc>
                <a:spcPct val="90000"/>
              </a:lnSpc>
              <a:buFontTx/>
              <a:buChar char="•"/>
              <a:defRPr/>
            </a:pPr>
            <a:r>
              <a:rPr lang="en-US" sz="1050" dirty="0">
                <a:solidFill>
                  <a:srgbClr val="000000"/>
                </a:solidFill>
                <a:sym typeface="Wingdings" pitchFamily="2" charset="2"/>
              </a:rPr>
              <a:t> When customers have the power to decide where to click next, marketing managers need to create a different</a:t>
            </a:r>
            <a:r>
              <a:rPr lang="en-US" sz="1050" baseline="0" dirty="0">
                <a:solidFill>
                  <a:srgbClr val="000000"/>
                </a:solidFill>
                <a:sym typeface="Wingdings" pitchFamily="2" charset="2"/>
              </a:rPr>
              <a:t> kind of communication. Customers are </a:t>
            </a:r>
            <a:r>
              <a:rPr lang="en-US" sz="1050" u="sng" baseline="0" dirty="0">
                <a:solidFill>
                  <a:srgbClr val="000000"/>
                </a:solidFill>
                <a:sym typeface="Wingdings" pitchFamily="2" charset="2"/>
              </a:rPr>
              <a:t>inbound</a:t>
            </a:r>
            <a:r>
              <a:rPr lang="en-US" sz="1050" u="none" baseline="0" dirty="0">
                <a:solidFill>
                  <a:srgbClr val="000000"/>
                </a:solidFill>
                <a:sym typeface="Wingdings" pitchFamily="2" charset="2"/>
              </a:rPr>
              <a:t> and are actively looking for information—so marketing managers need to understand what customers want. </a:t>
            </a:r>
          </a:p>
          <a:p>
            <a:pPr>
              <a:lnSpc>
                <a:spcPct val="90000"/>
              </a:lnSpc>
              <a:buFontTx/>
              <a:buChar char="•"/>
              <a:defRPr/>
            </a:pPr>
            <a:r>
              <a:rPr lang="en-US" sz="1050" u="none" baseline="0" dirty="0">
                <a:solidFill>
                  <a:srgbClr val="000000"/>
                </a:solidFill>
                <a:sym typeface="Wingdings" pitchFamily="2" charset="2"/>
              </a:rPr>
              <a:t> </a:t>
            </a:r>
            <a:r>
              <a:rPr lang="en-US" sz="1050" u="sng" baseline="0" dirty="0">
                <a:solidFill>
                  <a:srgbClr val="000000"/>
                </a:solidFill>
                <a:sym typeface="Wingdings" pitchFamily="2" charset="2"/>
              </a:rPr>
              <a:t>Marketers don</a:t>
            </a:r>
            <a:r>
              <a:rPr lang="fr-FR" sz="1050" u="sng" baseline="0" dirty="0">
                <a:solidFill>
                  <a:srgbClr val="000000"/>
                </a:solidFill>
                <a:sym typeface="Wingdings" pitchFamily="2" charset="2"/>
              </a:rPr>
              <a:t>’</a:t>
            </a:r>
            <a:r>
              <a:rPr lang="en-US" sz="1050" u="sng" baseline="0" dirty="0">
                <a:solidFill>
                  <a:srgbClr val="000000"/>
                </a:solidFill>
                <a:sym typeface="Wingdings" pitchFamily="2" charset="2"/>
              </a:rPr>
              <a:t>t control all the information</a:t>
            </a:r>
            <a:r>
              <a:rPr lang="en-US" sz="1050" u="none" baseline="0" dirty="0">
                <a:solidFill>
                  <a:srgbClr val="000000"/>
                </a:solidFill>
                <a:sym typeface="Wingdings" pitchFamily="2" charset="2"/>
              </a:rPr>
              <a:t>—marketing managers have to know that when customers search, they may find information posted by competitors or other customers.</a:t>
            </a:r>
            <a:endParaRPr lang="en-US" dirty="0">
              <a:solidFill>
                <a:srgbClr val="000000"/>
              </a:solidFill>
              <a:sym typeface="Wingdings" pitchFamily="2" charset="2"/>
            </a:endParaRPr>
          </a:p>
        </p:txBody>
      </p:sp>
    </p:spTree>
    <p:extLst>
      <p:ext uri="{BB962C8B-B14F-4D97-AF65-F5344CB8AC3E}">
        <p14:creationId xmlns:p14="http://schemas.microsoft.com/office/powerpoint/2010/main" val="871335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solidFill>
                  <a:srgbClr val="000000"/>
                </a:solidFill>
              </a:rPr>
              <a:t>Promotion is one of the most commonly criticized</a:t>
            </a:r>
            <a:r>
              <a:rPr lang="en-US" baseline="0" dirty="0">
                <a:solidFill>
                  <a:srgbClr val="000000"/>
                </a:solidFill>
              </a:rPr>
              <a:t> areas of marketing—many firms dance on the edge of ethical practices.</a:t>
            </a:r>
            <a:endParaRPr lang="en-US" dirty="0">
              <a:solidFill>
                <a:srgbClr val="000000"/>
              </a:solidFill>
            </a:endParaRPr>
          </a:p>
          <a:p>
            <a:pPr>
              <a:defRPr/>
            </a:pPr>
            <a:endParaRPr lang="en-US" b="1" dirty="0"/>
          </a:p>
          <a:p>
            <a:pPr>
              <a:defRPr/>
            </a:pPr>
            <a:r>
              <a:rPr lang="en-US" b="1" dirty="0"/>
              <a:t>Key Issues</a:t>
            </a:r>
          </a:p>
          <a:p>
            <a:pPr marL="171450" indent="-171450">
              <a:buFont typeface="Arial"/>
              <a:buChar char="•"/>
              <a:defRPr/>
            </a:pPr>
            <a:r>
              <a:rPr lang="en-US" b="0" dirty="0">
                <a:sym typeface="Wingdings"/>
              </a:rPr>
              <a:t>Targets</a:t>
            </a:r>
            <a:r>
              <a:rPr lang="en-US" b="0" baseline="0" dirty="0">
                <a:sym typeface="Wingdings"/>
              </a:rPr>
              <a:t> of advertising have to make a judgment about the credibility of a marketing communication. For example, is it misleading when an actor plays a doctor and promotes a particular medicine? What if a restaurant asks its employees to post favorable reviews on Yelp?</a:t>
            </a:r>
          </a:p>
          <a:p>
            <a:pPr marL="171450" indent="-171450">
              <a:buFont typeface="Wingdings" charset="0"/>
              <a:buChar char="à"/>
              <a:defRPr/>
            </a:pPr>
            <a:r>
              <a:rPr lang="en-US" b="0" baseline="0" dirty="0">
                <a:sym typeface="Wingdings"/>
              </a:rPr>
              <a:t>How far should a salesperson go in persuading a customer to buy his or her product? Are they exaggerating when they say it is the “best on the market”? Or what if they lie to a customer and say that several competitors have already purchased the product?</a:t>
            </a:r>
          </a:p>
          <a:p>
            <a:pPr marL="171450" indent="-171450">
              <a:buFont typeface="Wingdings" charset="0"/>
              <a:buChar char="à"/>
              <a:defRPr/>
            </a:pPr>
            <a:r>
              <a:rPr lang="en-US" b="0" baseline="0" dirty="0">
                <a:sym typeface="Wingdings"/>
              </a:rPr>
              <a:t>New issues are arising with respect to consumer privacy. When you visit a website, should that site be allowed to place a “cookie” on your computer and track where else you go on the web? </a:t>
            </a:r>
            <a:endParaRPr lang="en-US" b="0" dirty="0"/>
          </a:p>
          <a:p>
            <a:pPr>
              <a:defRPr/>
            </a:pPr>
            <a:endParaRPr lang="en-US" b="1" dirty="0"/>
          </a:p>
          <a:p>
            <a:pPr>
              <a:defRPr/>
            </a:pPr>
            <a:r>
              <a:rPr lang="en-US" sz="1050" b="0" dirty="0">
                <a:solidFill>
                  <a:srgbClr val="000000"/>
                </a:solidFill>
                <a:latin typeface="Arial" charset="0"/>
                <a:cs typeface="Arial" charset="0"/>
                <a:sym typeface="Wingdings" pitchFamily="2" charset="2"/>
              </a:rPr>
              <a:t>Most marketers involved in promotion take steps to address these concerns.  </a:t>
            </a:r>
          </a:p>
          <a:p>
            <a:pPr>
              <a:defRPr/>
            </a:pPr>
            <a:endParaRPr lang="en-US" sz="1050" b="1" dirty="0">
              <a:solidFill>
                <a:srgbClr val="000000"/>
              </a:solidFill>
              <a:latin typeface="Arial" charset="0"/>
              <a:cs typeface="Arial" charset="0"/>
              <a:sym typeface="Wingdings" pitchFamily="2" charset="2"/>
            </a:endParaRPr>
          </a:p>
          <a:p>
            <a:pPr>
              <a:defRPr/>
            </a:pPr>
            <a:r>
              <a:rPr lang="en-US" sz="1050" b="1" i="1" dirty="0">
                <a:solidFill>
                  <a:srgbClr val="000000"/>
                </a:solidFill>
                <a:latin typeface="Arial" charset="0"/>
                <a:cs typeface="Arial" charset="0"/>
                <a:sym typeface="Wingdings" pitchFamily="2" charset="2"/>
              </a:rPr>
              <a:t>Discussion Question: Which of these ethical issues—if any—concern you? Why? What responsibilities</a:t>
            </a:r>
            <a:r>
              <a:rPr lang="en-US" sz="1050" b="1" i="1" baseline="0" dirty="0">
                <a:solidFill>
                  <a:srgbClr val="000000"/>
                </a:solidFill>
                <a:latin typeface="Arial" charset="0"/>
                <a:cs typeface="Arial" charset="0"/>
                <a:sym typeface="Wingdings" pitchFamily="2" charset="2"/>
              </a:rPr>
              <a:t> do marketers have for each?</a:t>
            </a:r>
            <a:endParaRPr lang="en-US" dirty="0"/>
          </a:p>
          <a:p>
            <a:pPr marL="266669" indent="-266669">
              <a:defRPr/>
            </a:pPr>
            <a:endParaRPr lang="en-US" dirty="0"/>
          </a:p>
        </p:txBody>
      </p:sp>
    </p:spTree>
    <p:extLst>
      <p:ext uri="{BB962C8B-B14F-4D97-AF65-F5344CB8AC3E}">
        <p14:creationId xmlns:p14="http://schemas.microsoft.com/office/powerpoint/2010/main" val="1234965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Rot="1" noChangeAspect="1" noChangeArrowheads="1" noTextEdit="1"/>
          </p:cNvSpPr>
          <p:nvPr>
            <p:ph type="sldImg"/>
          </p:nvPr>
        </p:nvSpPr>
        <p:spPr>
          <a:xfrm>
            <a:off x="522288" y="549275"/>
            <a:ext cx="3216275" cy="2413000"/>
          </a:xfrm>
          <a:ln/>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b="1" dirty="0">
                <a:solidFill>
                  <a:srgbClr val="000000"/>
                </a:solidFill>
                <a:latin typeface="Arial" charset="0"/>
                <a:cs typeface="Arial" charset="0"/>
                <a:sym typeface="Wingdings" pitchFamily="2" charset="2"/>
              </a:rPr>
              <a:t>Summary Overview</a:t>
            </a:r>
          </a:p>
          <a:p>
            <a:pPr>
              <a:lnSpc>
                <a:spcPct val="80000"/>
              </a:lnSpc>
            </a:pPr>
            <a:r>
              <a:rPr lang="en-US" u="sng" dirty="0">
                <a:solidFill>
                  <a:srgbClr val="000000"/>
                </a:solidFill>
                <a:latin typeface="Arial" charset="0"/>
                <a:cs typeface="Arial" charset="0"/>
                <a:sym typeface="Wingdings" pitchFamily="2" charset="2"/>
              </a:rPr>
              <a:t>There is no one right promotion blend </a:t>
            </a:r>
            <a:r>
              <a:rPr lang="en-US" dirty="0">
                <a:solidFill>
                  <a:srgbClr val="000000"/>
                </a:solidFill>
                <a:latin typeface="Arial" charset="0"/>
                <a:cs typeface="Arial" charset="0"/>
                <a:sym typeface="Wingdings" pitchFamily="2" charset="2"/>
              </a:rPr>
              <a:t>for all situations. Accordingly, marketing managers must constantly examine each situation and adapt promotion tools to best address the needs of target customers in each particular situation.</a:t>
            </a:r>
          </a:p>
          <a:p>
            <a:pPr>
              <a:lnSpc>
                <a:spcPct val="80000"/>
              </a:lnSpc>
            </a:pPr>
            <a:endParaRPr lang="en-US" dirty="0">
              <a:solidFill>
                <a:srgbClr val="000000"/>
              </a:solidFill>
              <a:latin typeface="Arial" charset="0"/>
              <a:cs typeface="Arial" charset="0"/>
              <a:sym typeface="Wingdings" pitchFamily="2" charset="2"/>
            </a:endParaRPr>
          </a:p>
          <a:p>
            <a:pPr>
              <a:lnSpc>
                <a:spcPct val="80000"/>
              </a:lnSpc>
            </a:pPr>
            <a:r>
              <a:rPr lang="en-US" b="1" dirty="0">
                <a:solidFill>
                  <a:srgbClr val="000000"/>
                </a:solidFill>
                <a:latin typeface="Arial" charset="0"/>
                <a:cs typeface="Arial" charset="0"/>
                <a:sym typeface="Wingdings" pitchFamily="2" charset="2"/>
              </a:rPr>
              <a:t>Key Issues</a:t>
            </a:r>
            <a:endParaRPr lang="en-US" sz="1050" b="1" dirty="0">
              <a:solidFill>
                <a:srgbClr val="000000"/>
              </a:solidFill>
              <a:latin typeface="Arial" charset="0"/>
              <a:cs typeface="Arial" charset="0"/>
              <a:sym typeface="Wingdings" pitchFamily="2" charset="2"/>
            </a:endParaRPr>
          </a:p>
          <a:p>
            <a:pPr>
              <a:lnSpc>
                <a:spcPct val="80000"/>
              </a:lnSpc>
              <a:buFontTx/>
              <a:buNone/>
            </a:pPr>
            <a:r>
              <a:rPr lang="en-US" sz="1050" u="sng" dirty="0">
                <a:solidFill>
                  <a:srgbClr val="000000"/>
                </a:solidFill>
                <a:latin typeface="Arial" charset="0"/>
                <a:cs typeface="Arial" charset="0"/>
                <a:sym typeface="Wingdings" pitchFamily="2" charset="2"/>
              </a:rPr>
              <a:t> Pushing </a:t>
            </a:r>
            <a:r>
              <a:rPr lang="en-US" sz="1050" b="0" dirty="0">
                <a:solidFill>
                  <a:srgbClr val="000000"/>
                </a:solidFill>
                <a:latin typeface="Arial" charset="0"/>
                <a:cs typeface="Arial" charset="0"/>
                <a:sym typeface="Wingdings" pitchFamily="2" charset="2"/>
              </a:rPr>
              <a:t>a product through a distribution channel means using normal promotion tools to help sell the whole marketing mix to possible channel members. </a:t>
            </a:r>
          </a:p>
          <a:p>
            <a:pPr lvl="1">
              <a:lnSpc>
                <a:spcPct val="80000"/>
              </a:lnSpc>
              <a:buFontTx/>
              <a:buChar char="•"/>
            </a:pPr>
            <a:r>
              <a:rPr lang="en-US" sz="1050" dirty="0">
                <a:solidFill>
                  <a:srgbClr val="000000"/>
                </a:solidFill>
                <a:latin typeface="Arial" charset="0"/>
                <a:cs typeface="Arial" charset="0"/>
              </a:rPr>
              <a:t> This helps build channel commitment and cooperation and can take several forms.</a:t>
            </a:r>
          </a:p>
          <a:p>
            <a:pPr lvl="1">
              <a:lnSpc>
                <a:spcPct val="80000"/>
              </a:lnSpc>
              <a:buFontTx/>
              <a:buChar char="•"/>
            </a:pPr>
            <a:r>
              <a:rPr lang="en-US" sz="1050" dirty="0">
                <a:solidFill>
                  <a:srgbClr val="000000"/>
                </a:solidFill>
                <a:latin typeface="Arial" charset="0"/>
                <a:cs typeface="Arial" charset="0"/>
              </a:rPr>
              <a:t> A producer can </a:t>
            </a:r>
            <a:r>
              <a:rPr lang="en-US" sz="1050" u="sng" dirty="0">
                <a:solidFill>
                  <a:srgbClr val="000000"/>
                </a:solidFill>
                <a:latin typeface="Arial" charset="0"/>
                <a:cs typeface="Arial" charset="0"/>
              </a:rPr>
              <a:t>get a push in the channel with promotion to intermediaries</a:t>
            </a:r>
            <a:r>
              <a:rPr lang="en-US" sz="1050" dirty="0">
                <a:solidFill>
                  <a:srgbClr val="000000"/>
                </a:solidFill>
                <a:latin typeface="Arial" charset="0"/>
                <a:cs typeface="Arial" charset="0"/>
              </a:rPr>
              <a:t>.</a:t>
            </a:r>
          </a:p>
          <a:p>
            <a:pPr lvl="1">
              <a:lnSpc>
                <a:spcPct val="80000"/>
              </a:lnSpc>
              <a:buFontTx/>
              <a:buChar char="•"/>
            </a:pPr>
            <a:r>
              <a:rPr lang="en-US" sz="1050" dirty="0">
                <a:solidFill>
                  <a:srgbClr val="000000"/>
                </a:solidFill>
                <a:latin typeface="Arial" charset="0"/>
                <a:cs typeface="Arial" charset="0"/>
              </a:rPr>
              <a:t> This form of promotion </a:t>
            </a:r>
            <a:r>
              <a:rPr lang="en-US" sz="1050" u="sng" dirty="0">
                <a:solidFill>
                  <a:srgbClr val="000000"/>
                </a:solidFill>
                <a:latin typeface="Arial" charset="0"/>
                <a:cs typeface="Arial" charset="0"/>
              </a:rPr>
              <a:t>emphasizes personal selling</a:t>
            </a:r>
            <a:r>
              <a:rPr lang="en-US" sz="1050" dirty="0">
                <a:solidFill>
                  <a:srgbClr val="000000"/>
                </a:solidFill>
                <a:latin typeface="Arial" charset="0"/>
                <a:cs typeface="Arial" charset="0"/>
              </a:rPr>
              <a:t>. The direct contact of this approach helps emphasize the importance of the promotion to the company. </a:t>
            </a:r>
          </a:p>
          <a:p>
            <a:pPr lvl="1">
              <a:lnSpc>
                <a:spcPct val="80000"/>
              </a:lnSpc>
              <a:buFontTx/>
              <a:buChar char="•"/>
            </a:pPr>
            <a:r>
              <a:rPr lang="en-US" sz="1050" dirty="0">
                <a:solidFill>
                  <a:srgbClr val="000000"/>
                </a:solidFill>
                <a:latin typeface="Arial" charset="0"/>
                <a:cs typeface="Arial" charset="0"/>
              </a:rPr>
              <a:t> The challenge for the producer’s sales rep is to show wholesalers and retailers that there is sufficient demand for the product and that it will be profitable. </a:t>
            </a:r>
          </a:p>
          <a:p>
            <a:pPr lvl="1">
              <a:lnSpc>
                <a:spcPct val="80000"/>
              </a:lnSpc>
              <a:buFontTx/>
              <a:buChar char="•"/>
            </a:pPr>
            <a:endParaRPr lang="en-US" sz="1050" dirty="0">
              <a:solidFill>
                <a:srgbClr val="000000"/>
              </a:solidFill>
              <a:latin typeface="Arial" charset="0"/>
              <a:cs typeface="Arial" charset="0"/>
            </a:endParaRPr>
          </a:p>
          <a:p>
            <a:pPr marL="0" marR="0" lvl="0" indent="0" algn="l" defTabSz="914400" rtl="0" eaLnBrk="0" fontAlgn="base" latinLnBrk="0" hangingPunct="0">
              <a:lnSpc>
                <a:spcPct val="80000"/>
              </a:lnSpc>
              <a:spcBef>
                <a:spcPct val="30000"/>
              </a:spcBef>
              <a:spcAft>
                <a:spcPct val="0"/>
              </a:spcAft>
              <a:buClrTx/>
              <a:buSzTx/>
              <a:buFontTx/>
              <a:buNone/>
              <a:tabLst/>
              <a:defRPr/>
            </a:pPr>
            <a:r>
              <a:rPr lang="en-US" sz="1050" b="1" i="1" dirty="0">
                <a:solidFill>
                  <a:srgbClr val="000000"/>
                </a:solidFill>
                <a:latin typeface="Arial" charset="0"/>
                <a:cs typeface="Arial" charset="0"/>
                <a:sym typeface="Wingdings" pitchFamily="2" charset="2"/>
              </a:rPr>
              <a:t>Discussion Question: What product characteristics heighten the importance of personal selling in promotion to intermediaries? In other words, when is the push from personal selling needed most?</a:t>
            </a:r>
            <a:endParaRPr lang="en-US" sz="1050" dirty="0">
              <a:solidFill>
                <a:srgbClr val="000000"/>
              </a:solidFill>
              <a:latin typeface="Arial" charset="0"/>
              <a:cs typeface="Arial" charset="0"/>
            </a:endParaRPr>
          </a:p>
          <a:p>
            <a:pPr lvl="1">
              <a:lnSpc>
                <a:spcPct val="80000"/>
              </a:lnSpc>
              <a:buFontTx/>
              <a:buChar char="•"/>
            </a:pPr>
            <a:endParaRPr lang="en-US" sz="1050" dirty="0">
              <a:solidFill>
                <a:srgbClr val="000000"/>
              </a:solidFill>
              <a:latin typeface="Arial" charset="0"/>
              <a:cs typeface="Arial" charset="0"/>
            </a:endParaRPr>
          </a:p>
          <a:p>
            <a:pPr marL="171450" lvl="0" indent="-171450">
              <a:lnSpc>
                <a:spcPct val="80000"/>
              </a:lnSpc>
              <a:buFont typeface="Wingdings"/>
              <a:buChar char="à"/>
            </a:pPr>
            <a:r>
              <a:rPr lang="en-US" sz="1050" u="sng" dirty="0">
                <a:solidFill>
                  <a:srgbClr val="000000"/>
                </a:solidFill>
                <a:latin typeface="Arial" charset="0"/>
                <a:cs typeface="Arial" charset="0"/>
                <a:sym typeface="Wingdings" pitchFamily="2" charset="2"/>
              </a:rPr>
              <a:t>Pulling</a:t>
            </a:r>
            <a:r>
              <a:rPr lang="en-US" sz="1050" b="1" u="none" baseline="0" dirty="0">
                <a:solidFill>
                  <a:srgbClr val="000000"/>
                </a:solidFill>
                <a:latin typeface="Arial" charset="0"/>
                <a:cs typeface="Arial" charset="0"/>
                <a:sym typeface="Wingdings" pitchFamily="2" charset="2"/>
              </a:rPr>
              <a:t> </a:t>
            </a:r>
            <a:r>
              <a:rPr lang="en-US" sz="1050" b="0" u="none" baseline="0" dirty="0">
                <a:solidFill>
                  <a:srgbClr val="000000"/>
                </a:solidFill>
                <a:latin typeface="Arial" charset="0"/>
                <a:cs typeface="Arial" charset="0"/>
                <a:sym typeface="Wingdings" pitchFamily="2" charset="2"/>
              </a:rPr>
              <a:t>means getting customers to ask for the product. It involves promotion activities directed at final consumers or business customers.</a:t>
            </a:r>
          </a:p>
          <a:p>
            <a:pPr>
              <a:lnSpc>
                <a:spcPct val="90000"/>
              </a:lnSpc>
              <a:buFontTx/>
              <a:buChar char="•"/>
            </a:pPr>
            <a:r>
              <a:rPr lang="en-US" sz="1050" dirty="0">
                <a:solidFill>
                  <a:srgbClr val="000000"/>
                </a:solidFill>
                <a:latin typeface="Arial" charset="0"/>
                <a:cs typeface="Arial" charset="0"/>
                <a:sym typeface="Wingdings" pitchFamily="2" charset="2"/>
              </a:rPr>
              <a:t> Pulling involves use of mass selling tools to stimulate demand for a particular brand.</a:t>
            </a:r>
            <a:r>
              <a:rPr lang="en-US" sz="1050" b="1" dirty="0">
                <a:solidFill>
                  <a:srgbClr val="000000"/>
                </a:solidFill>
                <a:latin typeface="Arial" charset="0"/>
                <a:cs typeface="Arial" charset="0"/>
                <a:sym typeface="Wingdings" pitchFamily="2" charset="2"/>
              </a:rPr>
              <a:t>  </a:t>
            </a:r>
          </a:p>
          <a:p>
            <a:pPr lvl="1">
              <a:lnSpc>
                <a:spcPct val="90000"/>
              </a:lnSpc>
              <a:buFontTx/>
              <a:buChar char="•"/>
            </a:pPr>
            <a:r>
              <a:rPr lang="en-US" sz="1050" dirty="0">
                <a:solidFill>
                  <a:srgbClr val="000000"/>
                </a:solidFill>
                <a:latin typeface="Arial" charset="0"/>
                <a:cs typeface="Arial" charset="0"/>
              </a:rPr>
              <a:t> Customers, who are aware of and interested in the product look for it at retail stores. Ads may even encourage consumers to ask the retailer to carry the product if the store doesn’t have it in stock.    </a:t>
            </a:r>
          </a:p>
          <a:p>
            <a:pPr lvl="1">
              <a:lnSpc>
                <a:spcPct val="90000"/>
              </a:lnSpc>
              <a:buFontTx/>
              <a:buChar char="•"/>
            </a:pPr>
            <a:r>
              <a:rPr lang="en-US" sz="1050" dirty="0">
                <a:solidFill>
                  <a:srgbClr val="000000"/>
                </a:solidFill>
                <a:latin typeface="Arial" charset="0"/>
                <a:cs typeface="Arial" charset="0"/>
              </a:rPr>
              <a:t> Resulting sales of the product encourage the intermediaries to order more or give the product more attention.</a:t>
            </a:r>
          </a:p>
          <a:p>
            <a:pPr>
              <a:lnSpc>
                <a:spcPct val="90000"/>
              </a:lnSpc>
              <a:buFontTx/>
              <a:buChar char="•"/>
            </a:pPr>
            <a:r>
              <a:rPr lang="en-US" sz="1050" dirty="0">
                <a:solidFill>
                  <a:srgbClr val="000000"/>
                </a:solidFill>
                <a:latin typeface="Arial" charset="0"/>
                <a:cs typeface="Arial" charset="0"/>
                <a:sym typeface="Wingdings" pitchFamily="2" charset="2"/>
              </a:rPr>
              <a:t> A manager may use either pushing or pulling exclusively, but a combination of the methods is much more common. For example, a producer may plan to send consumers coupons for discounts on a new product that is introduced with TV ads. Sales reps, in turn, visit buyers for retail stores to tell them about the consumer promotion, offer special trade promotions, and encourage buyers to carry the product. </a:t>
            </a:r>
          </a:p>
          <a:p>
            <a:pPr>
              <a:lnSpc>
                <a:spcPct val="90000"/>
              </a:lnSpc>
              <a:buFontTx/>
              <a:buChar char="•"/>
            </a:pPr>
            <a:endParaRPr lang="en-US" sz="1050" dirty="0">
              <a:solidFill>
                <a:srgbClr val="000000"/>
              </a:solidFill>
              <a:latin typeface="Arial" charset="0"/>
              <a:cs typeface="Arial" charset="0"/>
              <a:sym typeface="Wingdings" pitchFamily="2" charset="2"/>
            </a:endParaRPr>
          </a:p>
          <a:p>
            <a:pPr>
              <a:lnSpc>
                <a:spcPct val="90000"/>
              </a:lnSpc>
            </a:pPr>
            <a:r>
              <a:rPr lang="en-US" sz="1050" b="1" i="1" dirty="0">
                <a:solidFill>
                  <a:srgbClr val="000000"/>
                </a:solidFill>
                <a:latin typeface="Arial" charset="0"/>
                <a:cs typeface="Arial" charset="0"/>
                <a:sym typeface="Wingdings" pitchFamily="2" charset="2"/>
              </a:rPr>
              <a:t>Discussion Question: Based on this description, which of the elements are “pushing” and which ones are “pulling”?</a:t>
            </a:r>
          </a:p>
        </p:txBody>
      </p:sp>
    </p:spTree>
    <p:extLst>
      <p:ext uri="{BB962C8B-B14F-4D97-AF65-F5344CB8AC3E}">
        <p14:creationId xmlns:p14="http://schemas.microsoft.com/office/powerpoint/2010/main" val="1556208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Rot="1" noChangeAspect="1" noChangeArrowheads="1" noTextEdit="1"/>
          </p:cNvSpPr>
          <p:nvPr>
            <p:ph type="sldImg"/>
          </p:nvPr>
        </p:nvSpPr>
        <p:spPr>
          <a:xfrm>
            <a:off x="522288" y="549275"/>
            <a:ext cx="3216275" cy="2413000"/>
          </a:xfrm>
          <a:ln/>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charset="0"/>
                <a:cs typeface="Arial" charset="0"/>
                <a:sym typeface="Wingdings" pitchFamily="2" charset="2"/>
              </a:rPr>
              <a:t>Text</a:t>
            </a:r>
            <a:r>
              <a:rPr lang="en-US" b="1" baseline="0" dirty="0">
                <a:solidFill>
                  <a:srgbClr val="000000"/>
                </a:solidFill>
                <a:latin typeface="Arial" charset="0"/>
                <a:cs typeface="Arial" charset="0"/>
                <a:sym typeface="Wingdings" pitchFamily="2" charset="2"/>
              </a:rPr>
              <a:t> Caption: </a:t>
            </a:r>
            <a:r>
              <a:rPr lang="en-US" b="0" baseline="0" dirty="0">
                <a:solidFill>
                  <a:srgbClr val="000000"/>
                </a:solidFill>
                <a:latin typeface="Arial" charset="0"/>
                <a:cs typeface="Arial" charset="0"/>
                <a:sym typeface="Wingdings" pitchFamily="2" charset="2"/>
              </a:rPr>
              <a:t>See below.</a:t>
            </a:r>
            <a:endParaRPr lang="en-US" b="1" baseline="0" dirty="0">
              <a:solidFill>
                <a:srgbClr val="000000"/>
              </a:solidFill>
              <a:latin typeface="Arial" charset="0"/>
              <a:cs typeface="Arial" charset="0"/>
              <a:sym typeface="Wingdings" pitchFamily="2" charset="2"/>
            </a:endParaRPr>
          </a:p>
          <a:p>
            <a:endParaRPr lang="en-US" b="1" baseline="0" dirty="0">
              <a:solidFill>
                <a:srgbClr val="000000"/>
              </a:solidFill>
              <a:latin typeface="Arial" charset="0"/>
              <a:cs typeface="Arial" charset="0"/>
              <a:sym typeface="Wingdings" pitchFamily="2" charset="2"/>
            </a:endParaRPr>
          </a:p>
          <a:p>
            <a:r>
              <a:rPr lang="en-US" b="1" dirty="0">
                <a:solidFill>
                  <a:srgbClr val="000000"/>
                </a:solidFill>
                <a:latin typeface="Arial" charset="0"/>
                <a:cs typeface="Arial" charset="0"/>
                <a:sym typeface="Wingdings" pitchFamily="2" charset="2"/>
              </a:rPr>
              <a:t>Summary Overview</a:t>
            </a:r>
          </a:p>
          <a:p>
            <a:r>
              <a:rPr lang="en-US" dirty="0">
                <a:solidFill>
                  <a:srgbClr val="000000"/>
                </a:solidFill>
                <a:latin typeface="Arial" charset="0"/>
                <a:cs typeface="Arial" charset="0"/>
                <a:sym typeface="Wingdings" pitchFamily="2" charset="2"/>
              </a:rPr>
              <a:t>There is no one right promotion blend for all situations. Each one must be developed</a:t>
            </a:r>
            <a:r>
              <a:rPr lang="en-US" baseline="0" dirty="0">
                <a:solidFill>
                  <a:srgbClr val="000000"/>
                </a:solidFill>
                <a:latin typeface="Arial" charset="0"/>
                <a:cs typeface="Arial" charset="0"/>
                <a:sym typeface="Wingdings" pitchFamily="2" charset="2"/>
              </a:rPr>
              <a:t> </a:t>
            </a:r>
            <a:r>
              <a:rPr lang="en-US" dirty="0">
                <a:solidFill>
                  <a:srgbClr val="000000"/>
                </a:solidFill>
                <a:latin typeface="Arial" charset="0"/>
                <a:cs typeface="Arial" charset="0"/>
                <a:sym typeface="Wingdings" pitchFamily="2" charset="2"/>
              </a:rPr>
              <a:t>as part of a marketing mix and should be designed to achieve the firm’</a:t>
            </a:r>
            <a:r>
              <a:rPr lang="en-US" baseline="0" dirty="0">
                <a:solidFill>
                  <a:srgbClr val="000000"/>
                </a:solidFill>
                <a:latin typeface="Arial" charset="0"/>
                <a:cs typeface="Arial" charset="0"/>
                <a:sym typeface="Wingdings" pitchFamily="2" charset="2"/>
              </a:rPr>
              <a:t>s </a:t>
            </a:r>
            <a:r>
              <a:rPr lang="en-US" dirty="0">
                <a:solidFill>
                  <a:srgbClr val="000000"/>
                </a:solidFill>
                <a:latin typeface="Arial" charset="0"/>
                <a:cs typeface="Arial" charset="0"/>
                <a:sym typeface="Wingdings" pitchFamily="2" charset="2"/>
              </a:rPr>
              <a:t>promotion objectives in each marketing strategy.</a:t>
            </a:r>
          </a:p>
          <a:p>
            <a:endParaRPr lang="en-US" dirty="0">
              <a:solidFill>
                <a:srgbClr val="000000"/>
              </a:solidFill>
              <a:latin typeface="Arial" charset="0"/>
              <a:cs typeface="Arial" charset="0"/>
              <a:sym typeface="Wingdings" pitchFamily="2" charset="2"/>
            </a:endParaRPr>
          </a:p>
          <a:p>
            <a:r>
              <a:rPr lang="en-US" b="1" dirty="0">
                <a:solidFill>
                  <a:srgbClr val="000000"/>
                </a:solidFill>
                <a:latin typeface="Arial" charset="0"/>
                <a:cs typeface="Arial" charset="0"/>
                <a:sym typeface="Wingdings" pitchFamily="2" charset="2"/>
              </a:rPr>
              <a:t>Key Issues</a:t>
            </a:r>
          </a:p>
          <a:p>
            <a:pPr>
              <a:buFontTx/>
              <a:buChar char="•"/>
            </a:pPr>
            <a:r>
              <a:rPr lang="en-US" b="1" i="0" dirty="0">
                <a:solidFill>
                  <a:srgbClr val="000000"/>
                </a:solidFill>
                <a:latin typeface="Arial" charset="0"/>
                <a:cs typeface="Arial" charset="0"/>
                <a:sym typeface="Wingdings" pitchFamily="2" charset="2"/>
              </a:rPr>
              <a:t> </a:t>
            </a:r>
            <a:r>
              <a:rPr lang="en-US" b="0" i="0" u="none" dirty="0">
                <a:solidFill>
                  <a:srgbClr val="000000"/>
                </a:solidFill>
                <a:latin typeface="Arial" charset="0"/>
                <a:cs typeface="Arial" charset="0"/>
                <a:sym typeface="Wingdings" pitchFamily="2" charset="2"/>
              </a:rPr>
              <a:t>This ad for </a:t>
            </a:r>
            <a:r>
              <a:rPr lang="en-US" sz="1200" b="0" i="0" u="none" strike="noStrike" kern="1200" baseline="0" dirty="0">
                <a:solidFill>
                  <a:schemeClr val="tx1"/>
                </a:solidFill>
                <a:latin typeface="Arial" pitchFamily="34" charset="0"/>
                <a:ea typeface="+mn-ea"/>
                <a:cs typeface="Arial" pitchFamily="34" charset="0"/>
              </a:rPr>
              <a:t>Green Mountain Coffee uses both push and pull to support its coffees</a:t>
            </a:r>
            <a:r>
              <a:rPr lang="en-US" b="0" i="0" u="none" dirty="0">
                <a:solidFill>
                  <a:srgbClr val="000000"/>
                </a:solidFill>
                <a:latin typeface="Arial" charset="0"/>
                <a:cs typeface="Arial" charset="0"/>
                <a:sym typeface="Wingdings" pitchFamily="2" charset="2"/>
              </a:rPr>
              <a:t>. </a:t>
            </a:r>
          </a:p>
          <a:p>
            <a:pPr marL="742950" lvl="1" indent="-285750">
              <a:buFontTx/>
              <a:buChar char="•"/>
            </a:pPr>
            <a:r>
              <a:rPr lang="en-US" b="0" i="0" u="none" dirty="0">
                <a:solidFill>
                  <a:srgbClr val="000000"/>
                </a:solidFill>
                <a:latin typeface="Arial" charset="0"/>
                <a:cs typeface="Arial" charset="0"/>
              </a:rPr>
              <a:t>Green Mountain’s website and membership program promote a “Deal of the Week” directly to consumers.</a:t>
            </a:r>
          </a:p>
          <a:p>
            <a:pPr marL="742950" lvl="1" indent="-285750">
              <a:buFontTx/>
              <a:buChar char="•"/>
            </a:pPr>
            <a:r>
              <a:rPr lang="en-US" b="0" i="0" u="none" dirty="0">
                <a:solidFill>
                  <a:srgbClr val="000000"/>
                </a:solidFill>
                <a:latin typeface="Arial" charset="0"/>
                <a:cs typeface="Arial" charset="0"/>
              </a:rPr>
              <a:t>The ad on the right targets</a:t>
            </a:r>
            <a:r>
              <a:rPr lang="en-US" b="0" i="0" u="none" baseline="0" dirty="0">
                <a:solidFill>
                  <a:srgbClr val="000000"/>
                </a:solidFill>
                <a:latin typeface="Arial" charset="0"/>
                <a:cs typeface="Arial" charset="0"/>
              </a:rPr>
              <a:t> </a:t>
            </a:r>
            <a:r>
              <a:rPr lang="en-US" b="0" i="0" u="none" dirty="0">
                <a:solidFill>
                  <a:srgbClr val="000000"/>
                </a:solidFill>
                <a:latin typeface="Arial" charset="0"/>
                <a:cs typeface="Arial" charset="0"/>
              </a:rPr>
              <a:t>purchasing agents at grocery stores, letting them know that Green Mountain’s family of brands will bring</a:t>
            </a:r>
            <a:r>
              <a:rPr lang="en-US" b="0" i="0" u="none" baseline="0" dirty="0">
                <a:solidFill>
                  <a:srgbClr val="000000"/>
                </a:solidFill>
                <a:latin typeface="Arial" charset="0"/>
                <a:cs typeface="Arial" charset="0"/>
              </a:rPr>
              <a:t> </a:t>
            </a:r>
            <a:r>
              <a:rPr lang="en-US" b="0" i="0" u="none" dirty="0">
                <a:solidFill>
                  <a:srgbClr val="000000"/>
                </a:solidFill>
                <a:latin typeface="Arial" charset="0"/>
                <a:cs typeface="Arial" charset="0"/>
              </a:rPr>
              <a:t>volume and profits to their stores.</a:t>
            </a:r>
          </a:p>
          <a:p>
            <a:pPr marL="742950" lvl="1" indent="-285750">
              <a:buFontTx/>
              <a:buChar char="•"/>
            </a:pPr>
            <a:endParaRPr lang="en-US" dirty="0">
              <a:solidFill>
                <a:srgbClr val="000000"/>
              </a:solidFill>
              <a:latin typeface="Arial" charset="0"/>
              <a:cs typeface="Arial" charset="0"/>
            </a:endParaRPr>
          </a:p>
          <a:p>
            <a:r>
              <a:rPr lang="en-US" b="1" i="1" dirty="0">
                <a:solidFill>
                  <a:srgbClr val="000000"/>
                </a:solidFill>
                <a:latin typeface="Arial" charset="0"/>
                <a:cs typeface="Arial" charset="0"/>
                <a:sym typeface="Wingdings" pitchFamily="2" charset="2"/>
              </a:rPr>
              <a:t>Discussion Question: What types of retailers place a heavy emphasis on personal selling?</a:t>
            </a:r>
          </a:p>
          <a:p>
            <a:endParaRPr lang="en-US" b="1" i="1" dirty="0">
              <a:solidFill>
                <a:srgbClr val="000000"/>
              </a:solidFill>
              <a:latin typeface="Arial" charset="0"/>
              <a:cs typeface="Arial" charset="0"/>
              <a:sym typeface="Wingdings" pitchFamily="2" charset="2"/>
            </a:endParaRPr>
          </a:p>
          <a:p>
            <a:pPr>
              <a:buFontTx/>
              <a:buChar char="•"/>
            </a:pPr>
            <a:r>
              <a:rPr lang="en-US" dirty="0">
                <a:solidFill>
                  <a:srgbClr val="000000"/>
                </a:solidFill>
                <a:latin typeface="Arial" charset="0"/>
                <a:cs typeface="Arial" charset="0"/>
                <a:sym typeface="Wingdings" pitchFamily="2" charset="2"/>
              </a:rPr>
              <a:t> Exacting technical specifications, large order sizes, and smaller numbers of customers are major reasons why personal selling is so common in business markets. However, the high costs of maintaining a sales force have led some producers to use mass selling techniques. </a:t>
            </a:r>
          </a:p>
          <a:p>
            <a:pPr>
              <a:buFontTx/>
              <a:buChar char="•"/>
            </a:pPr>
            <a:r>
              <a:rPr lang="en-US" u="sng" dirty="0">
                <a:solidFill>
                  <a:srgbClr val="000000"/>
                </a:solidFill>
                <a:latin typeface="Arial" charset="0"/>
                <a:cs typeface="Arial" charset="0"/>
                <a:sym typeface="Wingdings" pitchFamily="2" charset="2"/>
              </a:rPr>
              <a:t> Each market segment may need a unique promotion blend.</a:t>
            </a:r>
            <a:r>
              <a:rPr lang="en-US" dirty="0">
                <a:solidFill>
                  <a:srgbClr val="000000"/>
                </a:solidFill>
                <a:latin typeface="Arial" charset="0"/>
                <a:cs typeface="Arial" charset="0"/>
                <a:sym typeface="Wingdings" pitchFamily="2" charset="2"/>
              </a:rPr>
              <a:t> A “shotgun” mass marketing approach, as you have learned, may not be as effective as a more targeted one.</a:t>
            </a:r>
          </a:p>
        </p:txBody>
      </p:sp>
    </p:spTree>
    <p:extLst>
      <p:ext uri="{BB962C8B-B14F-4D97-AF65-F5344CB8AC3E}">
        <p14:creationId xmlns:p14="http://schemas.microsoft.com/office/powerpoint/2010/main" val="21305334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03238" y="539750"/>
            <a:ext cx="3162300" cy="2373313"/>
          </a:xfrm>
          <a:ln/>
        </p:spPr>
      </p:sp>
      <p:sp>
        <p:nvSpPr>
          <p:cNvPr id="7577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latin typeface="Arial" charset="0"/>
                <a:cs typeface="Arial" charset="0"/>
                <a:sym typeface="Wingdings" pitchFamily="2" charset="2"/>
              </a:rPr>
              <a:t>Checking Your Knowledge</a:t>
            </a:r>
          </a:p>
          <a:p>
            <a:r>
              <a:rPr lang="en-US" b="1" dirty="0">
                <a:solidFill>
                  <a:srgbClr val="000000"/>
                </a:solidFill>
                <a:latin typeface="Arial" charset="0"/>
                <a:cs typeface="Arial" charset="0"/>
                <a:sym typeface="Wingdings" pitchFamily="2" charset="2"/>
              </a:rPr>
              <a:t>Answer: A</a:t>
            </a:r>
          </a:p>
          <a:p>
            <a:r>
              <a:rPr lang="en-US" b="1" dirty="0">
                <a:solidFill>
                  <a:srgbClr val="000000"/>
                </a:solidFill>
                <a:latin typeface="Arial" charset="0"/>
                <a:cs typeface="Arial" charset="0"/>
                <a:sym typeface="Wingdings" pitchFamily="2" charset="2"/>
              </a:rPr>
              <a:t>Feedback: </a:t>
            </a:r>
            <a:r>
              <a:rPr lang="en-US" dirty="0">
                <a:solidFill>
                  <a:srgbClr val="000000"/>
                </a:solidFill>
                <a:latin typeface="Arial" charset="0"/>
                <a:cs typeface="Arial" charset="0"/>
                <a:sym typeface="Wingdings" pitchFamily="2" charset="2"/>
              </a:rPr>
              <a:t>Pulling means getting customers to ask intermediaries for the product. Fido’s techniques are examples of a pulling policy. The best answer selection is A.</a:t>
            </a:r>
          </a:p>
          <a:p>
            <a:endParaRPr lang="en-US" b="1" dirty="0">
              <a:solidFill>
                <a:srgbClr val="000000"/>
              </a:solidFill>
              <a:latin typeface="Arial" charset="0"/>
              <a:cs typeface="Arial" charset="0"/>
              <a:sym typeface="Wingdings" pitchFamily="2" charset="2"/>
            </a:endParaRPr>
          </a:p>
          <a:p>
            <a:endParaRPr lang="en-US" b="1" dirty="0">
              <a:solidFill>
                <a:srgbClr val="000000"/>
              </a:solidFill>
              <a:latin typeface="Arial" charset="0"/>
              <a:cs typeface="Arial" charset="0"/>
              <a:sym typeface="Wingdings" pitchFamily="2" charset="2"/>
            </a:endParaRPr>
          </a:p>
        </p:txBody>
      </p:sp>
    </p:spTree>
    <p:extLst>
      <p:ext uri="{BB962C8B-B14F-4D97-AF65-F5344CB8AC3E}">
        <p14:creationId xmlns:p14="http://schemas.microsoft.com/office/powerpoint/2010/main" val="849873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2"/>
          <p:cNvSpPr>
            <a:spLocks noGrp="1" noRot="1" noChangeAspect="1" noChangeArrowheads="1" noTextEdit="1"/>
          </p:cNvSpPr>
          <p:nvPr>
            <p:ph type="sldImg"/>
          </p:nvPr>
        </p:nvSpPr>
        <p:spPr>
          <a:xfrm>
            <a:off x="522288" y="549275"/>
            <a:ext cx="3216275" cy="2413000"/>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charset="0"/>
                <a:cs typeface="Arial" charset="0"/>
                <a:sym typeface="Wingdings" pitchFamily="2" charset="2"/>
              </a:rPr>
              <a:t>Summary Overview</a:t>
            </a:r>
          </a:p>
          <a:p>
            <a:r>
              <a:rPr lang="en-US" dirty="0">
                <a:solidFill>
                  <a:srgbClr val="000000"/>
                </a:solidFill>
                <a:latin typeface="Arial" charset="0"/>
                <a:cs typeface="Arial" charset="0"/>
                <a:sym typeface="Wingdings" pitchFamily="2" charset="2"/>
              </a:rPr>
              <a:t>The </a:t>
            </a:r>
            <a:r>
              <a:rPr lang="en-US" u="sng" dirty="0">
                <a:solidFill>
                  <a:srgbClr val="000000"/>
                </a:solidFill>
                <a:latin typeface="Arial" charset="0"/>
                <a:cs typeface="Arial" charset="0"/>
                <a:sym typeface="Wingdings" pitchFamily="2" charset="2"/>
              </a:rPr>
              <a:t>adoption curve</a:t>
            </a:r>
            <a:r>
              <a:rPr lang="en-US" dirty="0">
                <a:solidFill>
                  <a:srgbClr val="000000"/>
                </a:solidFill>
                <a:latin typeface="Arial" charset="0"/>
                <a:cs typeface="Arial" charset="0"/>
                <a:sym typeface="Wingdings" pitchFamily="2" charset="2"/>
              </a:rPr>
              <a:t> shows when different groups accept ideas. Marketers have long observed that the rate of adoption of a new-product idea varies across these different groups. Promotion must vary for different adopter groups.</a:t>
            </a:r>
          </a:p>
          <a:p>
            <a:endParaRPr lang="en-US" dirty="0">
              <a:solidFill>
                <a:srgbClr val="000000"/>
              </a:solidFill>
              <a:latin typeface="Arial" charset="0"/>
              <a:cs typeface="Arial" charset="0"/>
              <a:sym typeface="Wingdings" pitchFamily="2" charset="2"/>
            </a:endParaRPr>
          </a:p>
          <a:p>
            <a:r>
              <a:rPr lang="en-US" b="1" dirty="0">
                <a:solidFill>
                  <a:srgbClr val="000000"/>
                </a:solidFill>
                <a:latin typeface="Arial" charset="0"/>
                <a:cs typeface="Arial" charset="0"/>
                <a:sym typeface="Wingdings" pitchFamily="2" charset="2"/>
              </a:rPr>
              <a:t>Key Issues</a:t>
            </a:r>
          </a:p>
          <a:p>
            <a:pPr>
              <a:buFontTx/>
              <a:buChar char="•"/>
            </a:pPr>
            <a:r>
              <a:rPr lang="en-US" b="1" u="none" dirty="0">
                <a:solidFill>
                  <a:srgbClr val="000000"/>
                </a:solidFill>
                <a:latin typeface="Arial" charset="0"/>
                <a:cs typeface="Arial" charset="0"/>
                <a:sym typeface="Wingdings" pitchFamily="2" charset="2"/>
              </a:rPr>
              <a:t> </a:t>
            </a:r>
            <a:r>
              <a:rPr lang="en-US" u="sng" dirty="0">
                <a:solidFill>
                  <a:srgbClr val="000000"/>
                </a:solidFill>
                <a:latin typeface="Arial" charset="0"/>
                <a:cs typeface="Arial" charset="0"/>
                <a:sym typeface="Wingdings" pitchFamily="2" charset="2"/>
              </a:rPr>
              <a:t>Innovators</a:t>
            </a:r>
            <a:r>
              <a:rPr lang="en-US" b="1" dirty="0">
                <a:solidFill>
                  <a:srgbClr val="000000"/>
                </a:solidFill>
                <a:latin typeface="Arial" charset="0"/>
                <a:cs typeface="Arial" charset="0"/>
                <a:sym typeface="Wingdings" pitchFamily="2" charset="2"/>
              </a:rPr>
              <a:t> </a:t>
            </a:r>
            <a:r>
              <a:rPr lang="en-US" dirty="0">
                <a:solidFill>
                  <a:srgbClr val="000000"/>
                </a:solidFill>
                <a:latin typeface="Arial" charset="0"/>
                <a:cs typeface="Arial" charset="0"/>
                <a:sym typeface="Wingdings" pitchFamily="2" charset="2"/>
              </a:rPr>
              <a:t>are the first to buy and </a:t>
            </a:r>
            <a:r>
              <a:rPr lang="en-US" u="sng" dirty="0">
                <a:solidFill>
                  <a:srgbClr val="000000"/>
                </a:solidFill>
                <a:latin typeface="Arial" charset="0"/>
                <a:cs typeface="Arial" charset="0"/>
                <a:sym typeface="Wingdings" pitchFamily="2" charset="2"/>
              </a:rPr>
              <a:t>don’t mind taking some risks</a:t>
            </a:r>
            <a:r>
              <a:rPr lang="en-US" dirty="0">
                <a:solidFill>
                  <a:srgbClr val="000000"/>
                </a:solidFill>
                <a:latin typeface="Arial" charset="0"/>
                <a:cs typeface="Arial" charset="0"/>
                <a:sym typeface="Wingdings" pitchFamily="2" charset="2"/>
              </a:rPr>
              <a:t>. Innovators search out product information and rely on impersonal and scientific sources (or other innovators) when making decisions.</a:t>
            </a:r>
            <a:r>
              <a:rPr lang="en-US" b="1" dirty="0">
                <a:solidFill>
                  <a:srgbClr val="000000"/>
                </a:solidFill>
                <a:latin typeface="Arial" charset="0"/>
                <a:cs typeface="Arial" charset="0"/>
                <a:sym typeface="Wingdings" pitchFamily="2" charset="2"/>
              </a:rPr>
              <a:t>  </a:t>
            </a:r>
          </a:p>
          <a:p>
            <a:pPr>
              <a:buFontTx/>
              <a:buChar char="•"/>
            </a:pPr>
            <a:r>
              <a:rPr lang="en-US" b="1" dirty="0">
                <a:solidFill>
                  <a:srgbClr val="000000"/>
                </a:solidFill>
                <a:latin typeface="Arial" charset="0"/>
                <a:cs typeface="Arial" charset="0"/>
                <a:sym typeface="Wingdings" pitchFamily="2" charset="2"/>
              </a:rPr>
              <a:t> </a:t>
            </a:r>
            <a:r>
              <a:rPr lang="en-US" u="sng" dirty="0">
                <a:solidFill>
                  <a:srgbClr val="000000"/>
                </a:solidFill>
                <a:latin typeface="Arial" charset="0"/>
                <a:cs typeface="Arial" charset="0"/>
                <a:sym typeface="Wingdings" pitchFamily="2" charset="2"/>
              </a:rPr>
              <a:t>Early adopters </a:t>
            </a:r>
            <a:r>
              <a:rPr lang="en-US" dirty="0">
                <a:solidFill>
                  <a:srgbClr val="000000"/>
                </a:solidFill>
                <a:latin typeface="Arial" charset="0"/>
                <a:cs typeface="Arial" charset="0"/>
                <a:sym typeface="Wingdings" pitchFamily="2" charset="2"/>
              </a:rPr>
              <a:t>are well respected by their peers and also </a:t>
            </a:r>
            <a:r>
              <a:rPr lang="en-US" u="sng" dirty="0">
                <a:solidFill>
                  <a:srgbClr val="000000"/>
                </a:solidFill>
                <a:latin typeface="Arial" charset="0"/>
                <a:cs typeface="Arial" charset="0"/>
                <a:sym typeface="Wingdings" pitchFamily="2" charset="2"/>
              </a:rPr>
              <a:t>often serve as opinion leaders for others.</a:t>
            </a:r>
            <a:r>
              <a:rPr lang="en-US" dirty="0">
                <a:solidFill>
                  <a:srgbClr val="000000"/>
                </a:solidFill>
                <a:latin typeface="Arial" charset="0"/>
                <a:cs typeface="Arial" charset="0"/>
                <a:sym typeface="Wingdings" pitchFamily="2" charset="2"/>
              </a:rPr>
              <a:t> Of all groups, this one has the most contact with salespeople. High satisfaction among early adopters can aid word-of-mouth information about a product, which is highly credible.</a:t>
            </a:r>
          </a:p>
          <a:p>
            <a:pPr>
              <a:buFontTx/>
              <a:buChar char="•"/>
            </a:pPr>
            <a:r>
              <a:rPr lang="en-US" b="1" dirty="0">
                <a:solidFill>
                  <a:srgbClr val="000000"/>
                </a:solidFill>
                <a:latin typeface="Arial" charset="0"/>
                <a:cs typeface="Arial" charset="0"/>
                <a:sym typeface="Wingdings" pitchFamily="2" charset="2"/>
              </a:rPr>
              <a:t> </a:t>
            </a:r>
            <a:r>
              <a:rPr lang="en-US" b="0" dirty="0">
                <a:solidFill>
                  <a:srgbClr val="000000"/>
                </a:solidFill>
                <a:latin typeface="Arial" charset="0"/>
                <a:cs typeface="Arial" charset="0"/>
                <a:sym typeface="Wingdings" pitchFamily="2" charset="2"/>
              </a:rPr>
              <a:t>The </a:t>
            </a:r>
            <a:r>
              <a:rPr lang="en-US" u="sng" dirty="0">
                <a:solidFill>
                  <a:srgbClr val="000000"/>
                </a:solidFill>
                <a:latin typeface="Arial" charset="0"/>
                <a:cs typeface="Arial" charset="0"/>
                <a:sym typeface="Wingdings" pitchFamily="2" charset="2"/>
              </a:rPr>
              <a:t>early majority </a:t>
            </a:r>
            <a:r>
              <a:rPr lang="en-US" dirty="0">
                <a:solidFill>
                  <a:srgbClr val="000000"/>
                </a:solidFill>
                <a:latin typeface="Arial" charset="0"/>
                <a:cs typeface="Arial" charset="0"/>
                <a:sym typeface="Wingdings" pitchFamily="2" charset="2"/>
              </a:rPr>
              <a:t>group wants to avoid risk and waits to consider a new idea until many early adopters have tried a product and like it. This is a </a:t>
            </a:r>
            <a:r>
              <a:rPr lang="en-US" u="sng" dirty="0">
                <a:solidFill>
                  <a:srgbClr val="000000"/>
                </a:solidFill>
                <a:latin typeface="Arial" charset="0"/>
                <a:cs typeface="Arial" charset="0"/>
                <a:sym typeface="Wingdings" pitchFamily="2" charset="2"/>
              </a:rPr>
              <a:t>group of deliberate decision makers.</a:t>
            </a:r>
            <a:r>
              <a:rPr lang="en-US" dirty="0">
                <a:solidFill>
                  <a:srgbClr val="000000"/>
                </a:solidFill>
                <a:latin typeface="Arial" charset="0"/>
                <a:cs typeface="Arial" charset="0"/>
                <a:sym typeface="Wingdings" pitchFamily="2" charset="2"/>
              </a:rPr>
              <a:t> They have extensive contact with salespeople, mass media, and early adopter opinion leaders.</a:t>
            </a:r>
          </a:p>
          <a:p>
            <a:pPr>
              <a:buFontTx/>
              <a:buChar char="•"/>
            </a:pPr>
            <a:r>
              <a:rPr lang="en-US" dirty="0">
                <a:solidFill>
                  <a:srgbClr val="000000"/>
                </a:solidFill>
                <a:latin typeface="Arial" charset="0"/>
                <a:cs typeface="Arial" charset="0"/>
                <a:sym typeface="Wingdings" pitchFamily="2" charset="2"/>
              </a:rPr>
              <a:t> Whereas the early majority group is deliberate in decision making, the</a:t>
            </a:r>
            <a:r>
              <a:rPr lang="en-US" b="1" dirty="0">
                <a:solidFill>
                  <a:srgbClr val="000000"/>
                </a:solidFill>
                <a:latin typeface="Arial" charset="0"/>
                <a:cs typeface="Arial" charset="0"/>
                <a:sym typeface="Wingdings" pitchFamily="2" charset="2"/>
              </a:rPr>
              <a:t> </a:t>
            </a:r>
            <a:r>
              <a:rPr lang="en-US" u="sng" dirty="0">
                <a:solidFill>
                  <a:srgbClr val="000000"/>
                </a:solidFill>
                <a:latin typeface="Arial" charset="0"/>
                <a:cs typeface="Arial" charset="0"/>
                <a:sym typeface="Wingdings" pitchFamily="2" charset="2"/>
              </a:rPr>
              <a:t>late majority is downright cautious.</a:t>
            </a:r>
            <a:r>
              <a:rPr lang="en-US" b="1" dirty="0">
                <a:solidFill>
                  <a:srgbClr val="000000"/>
                </a:solidFill>
                <a:latin typeface="Arial" charset="0"/>
                <a:cs typeface="Arial" charset="0"/>
                <a:sym typeface="Wingdings" pitchFamily="2" charset="2"/>
              </a:rPr>
              <a:t> </a:t>
            </a:r>
            <a:r>
              <a:rPr lang="en-US" dirty="0">
                <a:solidFill>
                  <a:srgbClr val="000000"/>
                </a:solidFill>
                <a:latin typeface="Arial" charset="0"/>
                <a:cs typeface="Arial" charset="0"/>
                <a:sym typeface="Wingdings" pitchFamily="2" charset="2"/>
              </a:rPr>
              <a:t>People in this group are often older than the early majority group and are more set in their ways. This group makes little use of marketing sources of information.</a:t>
            </a:r>
          </a:p>
          <a:p>
            <a:pPr>
              <a:buFontTx/>
              <a:buChar char="•"/>
            </a:pPr>
            <a:r>
              <a:rPr lang="en-US" b="1" dirty="0">
                <a:solidFill>
                  <a:srgbClr val="000000"/>
                </a:solidFill>
                <a:latin typeface="Arial" charset="0"/>
                <a:cs typeface="Arial" charset="0"/>
                <a:sym typeface="Wingdings" pitchFamily="2" charset="2"/>
              </a:rPr>
              <a:t> </a:t>
            </a:r>
            <a:r>
              <a:rPr lang="en-US" u="sng" dirty="0">
                <a:solidFill>
                  <a:srgbClr val="000000"/>
                </a:solidFill>
                <a:latin typeface="Arial" charset="0"/>
                <a:cs typeface="Arial" charset="0"/>
                <a:sym typeface="Wingdings" pitchFamily="2" charset="2"/>
              </a:rPr>
              <a:t>Laggards or nonadopters hang on to tradition </a:t>
            </a:r>
            <a:r>
              <a:rPr lang="en-US" dirty="0">
                <a:solidFill>
                  <a:srgbClr val="000000"/>
                </a:solidFill>
                <a:latin typeface="Arial" charset="0"/>
                <a:cs typeface="Arial" charset="0"/>
                <a:sym typeface="Wingdings" pitchFamily="2" charset="2"/>
              </a:rPr>
              <a:t>and are very suspicious of new ideas. They are older and less well educated than the other groups. Laggards tend to listen most to other laggards, making them very difficult to reach.</a:t>
            </a:r>
          </a:p>
          <a:p>
            <a:pPr>
              <a:buFontTx/>
              <a:buChar char="•"/>
            </a:pPr>
            <a:endParaRPr lang="en-US" dirty="0">
              <a:solidFill>
                <a:srgbClr val="000000"/>
              </a:solidFill>
              <a:latin typeface="Arial" charset="0"/>
              <a:cs typeface="Arial" charset="0"/>
              <a:sym typeface="Wingdings" pitchFamily="2" charset="2"/>
            </a:endParaRPr>
          </a:p>
          <a:p>
            <a:r>
              <a:rPr lang="en-US" b="1" i="1" dirty="0">
                <a:solidFill>
                  <a:srgbClr val="000000"/>
                </a:solidFill>
                <a:latin typeface="Arial" charset="0"/>
                <a:cs typeface="Arial" charset="0"/>
                <a:sym typeface="Wingdings" pitchFamily="2" charset="2"/>
              </a:rPr>
              <a:t>Discussion Question: How would promotional messages differ for each group?</a:t>
            </a:r>
          </a:p>
        </p:txBody>
      </p:sp>
    </p:spTree>
    <p:extLst>
      <p:ext uri="{BB962C8B-B14F-4D97-AF65-F5344CB8AC3E}">
        <p14:creationId xmlns:p14="http://schemas.microsoft.com/office/powerpoint/2010/main" val="758631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2"/>
          <p:cNvSpPr>
            <a:spLocks noGrp="1" noRot="1" noChangeAspect="1" noChangeArrowheads="1" noTextEdit="1"/>
          </p:cNvSpPr>
          <p:nvPr>
            <p:ph type="sldImg"/>
          </p:nvPr>
        </p:nvSpPr>
        <p:spPr>
          <a:xfrm>
            <a:off x="522288" y="549275"/>
            <a:ext cx="3216275" cy="2413000"/>
          </a:xfrm>
          <a:ln/>
        </p:spPr>
      </p:sp>
      <p:sp>
        <p:nvSpPr>
          <p:cNvPr id="778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charset="0"/>
                <a:cs typeface="Arial" charset="0"/>
                <a:sym typeface="Wingdings" pitchFamily="2" charset="2"/>
              </a:rPr>
              <a:t>Text Caption: </a:t>
            </a:r>
            <a:r>
              <a:rPr lang="en-US" b="0" dirty="0">
                <a:solidFill>
                  <a:srgbClr val="000000"/>
                </a:solidFill>
                <a:latin typeface="Arial" charset="0"/>
                <a:cs typeface="Arial" charset="0"/>
                <a:sym typeface="Wingdings" pitchFamily="2" charset="2"/>
              </a:rPr>
              <a:t>See below.</a:t>
            </a:r>
          </a:p>
          <a:p>
            <a:endParaRPr lang="en-US" b="0" dirty="0">
              <a:solidFill>
                <a:srgbClr val="000000"/>
              </a:solidFill>
              <a:latin typeface="Arial" charset="0"/>
              <a:cs typeface="Arial" charset="0"/>
              <a:sym typeface="Wingdings" pitchFamily="2" charset="2"/>
            </a:endParaRPr>
          </a:p>
          <a:p>
            <a:r>
              <a:rPr lang="en-US" b="1" dirty="0">
                <a:solidFill>
                  <a:srgbClr val="000000"/>
                </a:solidFill>
                <a:latin typeface="Arial" charset="0"/>
                <a:cs typeface="Arial" charset="0"/>
                <a:sym typeface="Wingdings" pitchFamily="2" charset="2"/>
              </a:rPr>
              <a:t>Summary Overview</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solidFill>
                  <a:srgbClr val="000000"/>
                </a:solidFill>
                <a:latin typeface="Arial" charset="0"/>
                <a:cs typeface="Arial" charset="0"/>
                <a:sym typeface="Wingdings" pitchFamily="2" charset="2"/>
              </a:rPr>
              <a:t>Marketers know the importance of personal recommendations by opinion</a:t>
            </a:r>
            <a:r>
              <a:rPr lang="en-US" baseline="0" dirty="0">
                <a:solidFill>
                  <a:srgbClr val="000000"/>
                </a:solidFill>
                <a:latin typeface="Arial" charset="0"/>
                <a:cs typeface="Arial" charset="0"/>
                <a:sym typeface="Wingdings" pitchFamily="2" charset="2"/>
              </a:rPr>
              <a:t> </a:t>
            </a:r>
            <a:r>
              <a:rPr lang="en-US" dirty="0">
                <a:solidFill>
                  <a:srgbClr val="000000"/>
                </a:solidFill>
                <a:latin typeface="Arial" charset="0"/>
                <a:cs typeface="Arial" charset="0"/>
                <a:sym typeface="Wingdings" pitchFamily="2" charset="2"/>
              </a:rPr>
              <a:t>leaders.</a:t>
            </a:r>
            <a:endParaRPr lang="en-US" b="1" dirty="0">
              <a:solidFill>
                <a:srgbClr val="000000"/>
              </a:solidFill>
              <a:latin typeface="Arial" charset="0"/>
              <a:cs typeface="Arial" charset="0"/>
              <a:sym typeface="Wingdings" pitchFamily="2" charset="2"/>
            </a:endParaRPr>
          </a:p>
          <a:p>
            <a:endParaRPr lang="en-US" b="1" dirty="0">
              <a:solidFill>
                <a:srgbClr val="000000"/>
              </a:solidFill>
              <a:latin typeface="Arial" charset="0"/>
              <a:cs typeface="Arial" charset="0"/>
              <a:sym typeface="Wingdings" pitchFamily="2" charset="2"/>
            </a:endParaRPr>
          </a:p>
          <a:p>
            <a:r>
              <a:rPr lang="en-US" b="1" dirty="0">
                <a:solidFill>
                  <a:srgbClr val="000000"/>
                </a:solidFill>
                <a:latin typeface="Arial" charset="0"/>
                <a:cs typeface="Arial" charset="0"/>
                <a:sym typeface="Wingdings" pitchFamily="2" charset="2"/>
              </a:rPr>
              <a:t>Key Issues</a:t>
            </a:r>
          </a:p>
          <a:p>
            <a:pPr marL="171450" indent="-171450">
              <a:buFont typeface="Arial" panose="020B0604020202020204" pitchFamily="34" charset="0"/>
              <a:buChar char="•"/>
            </a:pPr>
            <a:r>
              <a:rPr lang="en-US" b="0" dirty="0">
                <a:solidFill>
                  <a:srgbClr val="000000"/>
                </a:solidFill>
                <a:latin typeface="Arial" charset="0"/>
                <a:cs typeface="Arial" charset="0"/>
                <a:sym typeface="Wingdings" pitchFamily="2" charset="2"/>
              </a:rPr>
              <a:t>The website for Bathys Hawaii</a:t>
            </a:r>
            <a:r>
              <a:rPr lang="en-US" b="0" baseline="0" dirty="0">
                <a:solidFill>
                  <a:srgbClr val="000000"/>
                </a:solidFill>
                <a:latin typeface="Arial" charset="0"/>
                <a:cs typeface="Arial" charset="0"/>
                <a:sym typeface="Wingdings" pitchFamily="2" charset="2"/>
              </a:rPr>
              <a:t> </a:t>
            </a:r>
            <a:r>
              <a:rPr lang="en-US" b="0" dirty="0">
                <a:solidFill>
                  <a:srgbClr val="000000"/>
                </a:solidFill>
                <a:latin typeface="Arial" charset="0"/>
                <a:cs typeface="Arial" charset="0"/>
                <a:sym typeface="Wingdings" pitchFamily="2" charset="2"/>
              </a:rPr>
              <a:t>Watch Co. was getting about</a:t>
            </a:r>
            <a:r>
              <a:rPr lang="en-US" b="0" baseline="0" dirty="0">
                <a:solidFill>
                  <a:srgbClr val="000000"/>
                </a:solidFill>
                <a:latin typeface="Arial" charset="0"/>
                <a:cs typeface="Arial" charset="0"/>
                <a:sym typeface="Wingdings" pitchFamily="2" charset="2"/>
              </a:rPr>
              <a:t> </a:t>
            </a:r>
            <a:r>
              <a:rPr lang="en-US" b="0" dirty="0">
                <a:solidFill>
                  <a:srgbClr val="000000"/>
                </a:solidFill>
                <a:latin typeface="Arial" charset="0"/>
                <a:cs typeface="Arial" charset="0"/>
                <a:sym typeface="Wingdings" pitchFamily="2" charset="2"/>
              </a:rPr>
              <a:t>60 hits a day until </a:t>
            </a:r>
            <a:r>
              <a:rPr lang="en-US" dirty="0" err="1">
                <a:solidFill>
                  <a:srgbClr val="000000"/>
                </a:solidFill>
                <a:latin typeface="Arial" charset="0"/>
                <a:cs typeface="Arial" charset="0"/>
                <a:sym typeface="Wingdings" pitchFamily="2" charset="2"/>
              </a:rPr>
              <a:t>Gizmodo.com</a:t>
            </a:r>
            <a:r>
              <a:rPr lang="en-US" dirty="0">
                <a:solidFill>
                  <a:srgbClr val="000000"/>
                </a:solidFill>
                <a:latin typeface="Arial" charset="0"/>
                <a:cs typeface="Arial" charset="0"/>
                <a:sym typeface="Wingdings" pitchFamily="2" charset="2"/>
              </a:rPr>
              <a:t>, a blog on new consumer</a:t>
            </a:r>
            <a:r>
              <a:rPr lang="en-US" baseline="0" dirty="0">
                <a:solidFill>
                  <a:srgbClr val="000000"/>
                </a:solidFill>
                <a:latin typeface="Arial" charset="0"/>
                <a:cs typeface="Arial" charset="0"/>
                <a:sym typeface="Wingdings" pitchFamily="2" charset="2"/>
              </a:rPr>
              <a:t> </a:t>
            </a:r>
            <a:r>
              <a:rPr lang="en-US" dirty="0">
                <a:solidFill>
                  <a:srgbClr val="000000"/>
                </a:solidFill>
                <a:latin typeface="Arial" charset="0"/>
                <a:cs typeface="Arial" charset="0"/>
                <a:sym typeface="Wingdings" pitchFamily="2" charset="2"/>
              </a:rPr>
              <a:t>technology that appeals to</a:t>
            </a:r>
            <a:r>
              <a:rPr lang="en-US" baseline="0" dirty="0">
                <a:solidFill>
                  <a:srgbClr val="000000"/>
                </a:solidFill>
                <a:latin typeface="Arial" charset="0"/>
                <a:cs typeface="Arial" charset="0"/>
                <a:sym typeface="Wingdings" pitchFamily="2" charset="2"/>
              </a:rPr>
              <a:t> </a:t>
            </a:r>
            <a:r>
              <a:rPr lang="en-US" dirty="0">
                <a:solidFill>
                  <a:srgbClr val="000000"/>
                </a:solidFill>
                <a:latin typeface="Arial" charset="0"/>
                <a:cs typeface="Arial" charset="0"/>
                <a:sym typeface="Wingdings" pitchFamily="2" charset="2"/>
              </a:rPr>
              <a:t>technology opinion leaders,</a:t>
            </a:r>
            <a:r>
              <a:rPr lang="en-US" baseline="0" dirty="0">
                <a:solidFill>
                  <a:srgbClr val="000000"/>
                </a:solidFill>
                <a:latin typeface="Arial" charset="0"/>
                <a:cs typeface="Arial" charset="0"/>
                <a:sym typeface="Wingdings" pitchFamily="2" charset="2"/>
              </a:rPr>
              <a:t> </a:t>
            </a:r>
            <a:r>
              <a:rPr lang="en-US" dirty="0">
                <a:solidFill>
                  <a:srgbClr val="000000"/>
                </a:solidFill>
                <a:latin typeface="Arial" charset="0"/>
                <a:cs typeface="Arial" charset="0"/>
                <a:sym typeface="Wingdings" pitchFamily="2" charset="2"/>
              </a:rPr>
              <a:t>wrote about the Bathys watch</a:t>
            </a:r>
            <a:r>
              <a:rPr lang="en-US" baseline="0" dirty="0">
                <a:solidFill>
                  <a:srgbClr val="000000"/>
                </a:solidFill>
                <a:latin typeface="Arial" charset="0"/>
                <a:cs typeface="Arial" charset="0"/>
                <a:sym typeface="Wingdings" pitchFamily="2" charset="2"/>
              </a:rPr>
              <a:t> </a:t>
            </a:r>
            <a:r>
              <a:rPr lang="en-US" dirty="0">
                <a:solidFill>
                  <a:srgbClr val="000000"/>
                </a:solidFill>
                <a:latin typeface="Arial" charset="0"/>
                <a:cs typeface="Arial" charset="0"/>
                <a:sym typeface="Wingdings" pitchFamily="2" charset="2"/>
              </a:rPr>
              <a:t>designed especially for surfers.</a:t>
            </a:r>
          </a:p>
          <a:p>
            <a:pPr marL="171450" indent="-171450">
              <a:buFont typeface="Arial" panose="020B0604020202020204" pitchFamily="34" charset="0"/>
              <a:buChar char="•"/>
            </a:pPr>
            <a:r>
              <a:rPr lang="en-US" b="0" dirty="0">
                <a:solidFill>
                  <a:srgbClr val="000000"/>
                </a:solidFill>
                <a:latin typeface="Arial" charset="0"/>
                <a:cs typeface="Arial" charset="0"/>
                <a:sym typeface="Wingdings" pitchFamily="2" charset="2"/>
              </a:rPr>
              <a:t>After that, website hits jumped</a:t>
            </a:r>
            <a:r>
              <a:rPr lang="en-US" b="0" baseline="0" dirty="0">
                <a:solidFill>
                  <a:srgbClr val="000000"/>
                </a:solidFill>
                <a:latin typeface="Arial" charset="0"/>
                <a:cs typeface="Arial" charset="0"/>
                <a:sym typeface="Wingdings" pitchFamily="2" charset="2"/>
              </a:rPr>
              <a:t> </a:t>
            </a:r>
            <a:r>
              <a:rPr lang="en-US" b="0" dirty="0">
                <a:solidFill>
                  <a:srgbClr val="000000"/>
                </a:solidFill>
                <a:latin typeface="Arial" charset="0"/>
                <a:cs typeface="Arial" charset="0"/>
                <a:sym typeface="Wingdings" pitchFamily="2" charset="2"/>
              </a:rPr>
              <a:t>to 1,800 per day and sales</a:t>
            </a:r>
            <a:r>
              <a:rPr lang="en-US" b="0" baseline="0" dirty="0">
                <a:solidFill>
                  <a:srgbClr val="000000"/>
                </a:solidFill>
                <a:latin typeface="Arial" charset="0"/>
                <a:cs typeface="Arial" charset="0"/>
                <a:sym typeface="Wingdings" pitchFamily="2" charset="2"/>
              </a:rPr>
              <a:t> </a:t>
            </a:r>
            <a:r>
              <a:rPr lang="en-US" b="0" dirty="0">
                <a:solidFill>
                  <a:srgbClr val="000000"/>
                </a:solidFill>
                <a:latin typeface="Arial" charset="0"/>
                <a:cs typeface="Arial" charset="0"/>
                <a:sym typeface="Wingdings" pitchFamily="2" charset="2"/>
              </a:rPr>
              <a:t>increased by 300 percent!</a:t>
            </a:r>
          </a:p>
          <a:p>
            <a:pPr>
              <a:buFontTx/>
              <a:buChar char="•"/>
            </a:pPr>
            <a:r>
              <a:rPr lang="en-US" dirty="0">
                <a:solidFill>
                  <a:srgbClr val="000000"/>
                </a:solidFill>
                <a:latin typeface="Arial" charset="0"/>
                <a:cs typeface="Arial" charset="0"/>
                <a:sym typeface="Wingdings" pitchFamily="2" charset="2"/>
              </a:rPr>
              <a:t>  </a:t>
            </a:r>
            <a:r>
              <a:rPr lang="en-US" u="sng" dirty="0">
                <a:solidFill>
                  <a:srgbClr val="000000"/>
                </a:solidFill>
                <a:latin typeface="Arial" charset="0"/>
                <a:cs typeface="Arial" charset="0"/>
                <a:sym typeface="Wingdings" pitchFamily="2" charset="2"/>
              </a:rPr>
              <a:t>Word of mouth </a:t>
            </a:r>
            <a:r>
              <a:rPr lang="en-US" dirty="0">
                <a:solidFill>
                  <a:srgbClr val="000000"/>
                </a:solidFill>
                <a:latin typeface="Arial" charset="0"/>
                <a:cs typeface="Arial" charset="0"/>
                <a:sym typeface="Wingdings" pitchFamily="2" charset="2"/>
              </a:rPr>
              <a:t>and </a:t>
            </a:r>
            <a:r>
              <a:rPr lang="en-US" u="sng" dirty="0">
                <a:solidFill>
                  <a:srgbClr val="000000"/>
                </a:solidFill>
                <a:latin typeface="Arial" charset="0"/>
                <a:cs typeface="Arial" charset="0"/>
                <a:sym typeface="Wingdings" pitchFamily="2" charset="2"/>
              </a:rPr>
              <a:t>“word of mouse”</a:t>
            </a:r>
            <a:r>
              <a:rPr lang="en-US" u="none" dirty="0">
                <a:solidFill>
                  <a:srgbClr val="000000"/>
                </a:solidFill>
                <a:latin typeface="Arial" charset="0"/>
                <a:cs typeface="Arial" charset="0"/>
                <a:sym typeface="Wingdings" pitchFamily="2" charset="2"/>
              </a:rPr>
              <a:t> </a:t>
            </a:r>
            <a:r>
              <a:rPr lang="en-US" dirty="0">
                <a:solidFill>
                  <a:srgbClr val="000000"/>
                </a:solidFill>
                <a:latin typeface="Arial" charset="0"/>
                <a:cs typeface="Arial" charset="0"/>
                <a:sym typeface="Wingdings" pitchFamily="2" charset="2"/>
              </a:rPr>
              <a:t>are powerful influences. </a:t>
            </a:r>
          </a:p>
          <a:p>
            <a:pPr>
              <a:buFontTx/>
              <a:buNone/>
            </a:pPr>
            <a:endParaRPr lang="en-US" dirty="0">
              <a:solidFill>
                <a:srgbClr val="000000"/>
              </a:solidFill>
              <a:latin typeface="Arial" charset="0"/>
              <a:cs typeface="Arial" charset="0"/>
              <a:sym typeface="Wingdings" pitchFamily="2" charset="2"/>
            </a:endParaRPr>
          </a:p>
          <a:p>
            <a:r>
              <a:rPr lang="en-US" b="1" i="1" dirty="0">
                <a:solidFill>
                  <a:srgbClr val="000000"/>
                </a:solidFill>
                <a:latin typeface="Arial" charset="0"/>
                <a:cs typeface="Arial" charset="0"/>
                <a:sym typeface="Wingdings" pitchFamily="2" charset="2"/>
              </a:rPr>
              <a:t>Discussion Question:</a:t>
            </a:r>
            <a:r>
              <a:rPr lang="en-US" i="1" dirty="0">
                <a:solidFill>
                  <a:srgbClr val="000000"/>
                </a:solidFill>
                <a:latin typeface="Arial" charset="0"/>
                <a:cs typeface="Arial" charset="0"/>
                <a:sym typeface="Wingdings" pitchFamily="2" charset="2"/>
              </a:rPr>
              <a:t> </a:t>
            </a:r>
            <a:r>
              <a:rPr lang="en-US" b="1" i="1" dirty="0">
                <a:solidFill>
                  <a:srgbClr val="000000"/>
                </a:solidFill>
                <a:latin typeface="Arial" charset="0"/>
                <a:cs typeface="Arial" charset="0"/>
                <a:sym typeface="Wingdings" pitchFamily="2" charset="2"/>
              </a:rPr>
              <a:t>Who else could have</a:t>
            </a:r>
            <a:r>
              <a:rPr lang="en-US" b="1" i="1" baseline="0" dirty="0">
                <a:solidFill>
                  <a:srgbClr val="000000"/>
                </a:solidFill>
                <a:latin typeface="Arial" charset="0"/>
                <a:cs typeface="Arial" charset="0"/>
                <a:sym typeface="Wingdings" pitchFamily="2" charset="2"/>
              </a:rPr>
              <a:t> </a:t>
            </a:r>
            <a:r>
              <a:rPr lang="en-US" b="1" i="1" dirty="0">
                <a:solidFill>
                  <a:srgbClr val="000000"/>
                </a:solidFill>
                <a:latin typeface="Arial" charset="0"/>
                <a:cs typeface="Arial" charset="0"/>
                <a:sym typeface="Wingdings" pitchFamily="2" charset="2"/>
              </a:rPr>
              <a:t>delivered this same influence</a:t>
            </a:r>
            <a:r>
              <a:rPr lang="en-US" b="1" i="1" baseline="0" dirty="0">
                <a:solidFill>
                  <a:srgbClr val="000000"/>
                </a:solidFill>
                <a:latin typeface="Arial" charset="0"/>
                <a:cs typeface="Arial" charset="0"/>
                <a:sym typeface="Wingdings" pitchFamily="2" charset="2"/>
              </a:rPr>
              <a:t> to </a:t>
            </a:r>
            <a:r>
              <a:rPr lang="en-US" b="1" i="1" baseline="0" dirty="0" err="1">
                <a:solidFill>
                  <a:srgbClr val="000000"/>
                </a:solidFill>
                <a:latin typeface="Arial" charset="0"/>
                <a:cs typeface="Arial" charset="0"/>
                <a:sym typeface="Wingdings" pitchFamily="2" charset="2"/>
              </a:rPr>
              <a:t>Bathy’s</a:t>
            </a:r>
            <a:r>
              <a:rPr lang="en-US" b="1" i="1" baseline="0" dirty="0">
                <a:solidFill>
                  <a:srgbClr val="000000"/>
                </a:solidFill>
                <a:latin typeface="Arial" charset="0"/>
                <a:cs typeface="Arial" charset="0"/>
                <a:sym typeface="Wingdings" pitchFamily="2" charset="2"/>
              </a:rPr>
              <a:t>?</a:t>
            </a:r>
            <a:endParaRPr lang="en-US" b="1" i="1" dirty="0">
              <a:solidFill>
                <a:srgbClr val="000000"/>
              </a:solidFill>
              <a:latin typeface="Arial" charset="0"/>
              <a:cs typeface="Arial" charset="0"/>
              <a:sym typeface="Wingdings" pitchFamily="2" charset="2"/>
            </a:endParaRPr>
          </a:p>
        </p:txBody>
      </p:sp>
    </p:spTree>
    <p:extLst>
      <p:ext uri="{BB962C8B-B14F-4D97-AF65-F5344CB8AC3E}">
        <p14:creationId xmlns:p14="http://schemas.microsoft.com/office/powerpoint/2010/main" val="7853291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503238" y="539750"/>
            <a:ext cx="3162300" cy="2373313"/>
          </a:xfrm>
          <a:ln/>
        </p:spPr>
      </p:sp>
      <p:sp>
        <p:nvSpPr>
          <p:cNvPr id="7885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solidFill>
                  <a:srgbClr val="000000"/>
                </a:solidFill>
                <a:latin typeface="Arial" charset="0"/>
                <a:cs typeface="Arial" charset="0"/>
                <a:sym typeface="Wingdings" pitchFamily="2" charset="2"/>
              </a:rPr>
              <a:t>A wrist watch is an example of a widely-adopted mature product. When thinking of an “upscale” or prestige watch, many people think of brands like Rolex, Omega, and Tag Heuer. It is likely that in the United</a:t>
            </a:r>
            <a:r>
              <a:rPr lang="en-US" baseline="0" dirty="0">
                <a:solidFill>
                  <a:srgbClr val="000000"/>
                </a:solidFill>
                <a:latin typeface="Arial" charset="0"/>
                <a:cs typeface="Arial" charset="0"/>
                <a:sym typeface="Wingdings" pitchFamily="2" charset="2"/>
              </a:rPr>
              <a:t> States</a:t>
            </a:r>
            <a:r>
              <a:rPr lang="en-US" dirty="0">
                <a:solidFill>
                  <a:srgbClr val="000000"/>
                </a:solidFill>
                <a:latin typeface="Arial" charset="0"/>
                <a:cs typeface="Arial" charset="0"/>
                <a:sym typeface="Wingdings" pitchFamily="2" charset="2"/>
              </a:rPr>
              <a:t>, fewer people are likely to think about the Raymond Weil brand. In this commercial, the group “Bond,” playing classical music, is used to help people associate Raymond Weil with “upscale” watches. In other words, this ad tries to get consumers to adopt the idea that Raymond Weil is in the same category as other upscale watches.</a:t>
            </a:r>
          </a:p>
          <a:p>
            <a:endParaRPr lang="en-US" dirty="0">
              <a:solidFill>
                <a:srgbClr val="000000"/>
              </a:solidFill>
              <a:latin typeface="Arial" charset="0"/>
              <a:cs typeface="Arial" charset="0"/>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8720739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2"/>
          <p:cNvSpPr>
            <a:spLocks noGrp="1" noRot="1" noChangeAspect="1" noChangeArrowheads="1" noTextEdit="1"/>
          </p:cNvSpPr>
          <p:nvPr>
            <p:ph type="sldImg"/>
          </p:nvPr>
        </p:nvSpPr>
        <p:spPr>
          <a:xfrm>
            <a:off x="522288" y="549275"/>
            <a:ext cx="3216275" cy="2413000"/>
          </a:xfrm>
          <a:ln/>
        </p:spPr>
      </p:sp>
      <p:sp>
        <p:nvSpPr>
          <p:cNvPr id="798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charset="0"/>
                <a:cs typeface="Arial" charset="0"/>
                <a:sym typeface="Wingdings" pitchFamily="2" charset="2"/>
              </a:rPr>
              <a:t>Summary Overview</a:t>
            </a:r>
          </a:p>
          <a:p>
            <a:r>
              <a:rPr lang="en-US" dirty="0">
                <a:solidFill>
                  <a:srgbClr val="000000"/>
                </a:solidFill>
                <a:latin typeface="Arial" charset="0"/>
                <a:cs typeface="Arial" charset="0"/>
                <a:sym typeface="Wingdings" pitchFamily="2" charset="2"/>
              </a:rPr>
              <a:t>Depending on the </a:t>
            </a:r>
            <a:r>
              <a:rPr lang="en-US" u="sng" dirty="0">
                <a:solidFill>
                  <a:srgbClr val="000000"/>
                </a:solidFill>
                <a:latin typeface="Arial" charset="0"/>
                <a:cs typeface="Arial" charset="0"/>
                <a:sym typeface="Wingdings" pitchFamily="2" charset="2"/>
              </a:rPr>
              <a:t>stage of the product in its life cycle</a:t>
            </a:r>
            <a:r>
              <a:rPr lang="en-US" dirty="0">
                <a:solidFill>
                  <a:srgbClr val="000000"/>
                </a:solidFill>
                <a:latin typeface="Arial" charset="0"/>
                <a:cs typeface="Arial" charset="0"/>
                <a:sym typeface="Wingdings" pitchFamily="2" charset="2"/>
              </a:rPr>
              <a:t>, promotion may have to change.</a:t>
            </a:r>
          </a:p>
          <a:p>
            <a:endParaRPr lang="en-US" dirty="0">
              <a:solidFill>
                <a:srgbClr val="000000"/>
              </a:solidFill>
              <a:latin typeface="Arial" charset="0"/>
              <a:cs typeface="Arial" charset="0"/>
              <a:sym typeface="Wingdings" pitchFamily="2" charset="2"/>
            </a:endParaRPr>
          </a:p>
          <a:p>
            <a:r>
              <a:rPr lang="en-US" b="1" dirty="0">
                <a:solidFill>
                  <a:srgbClr val="000000"/>
                </a:solidFill>
                <a:latin typeface="Arial" charset="0"/>
                <a:cs typeface="Arial" charset="0"/>
                <a:sym typeface="Wingdings" pitchFamily="2" charset="2"/>
              </a:rPr>
              <a:t>Key Issues</a:t>
            </a:r>
          </a:p>
          <a:p>
            <a:pPr>
              <a:buFontTx/>
              <a:buChar char="•"/>
            </a:pPr>
            <a:r>
              <a:rPr lang="en-US" dirty="0">
                <a:solidFill>
                  <a:srgbClr val="000000"/>
                </a:solidFill>
                <a:latin typeface="Arial" charset="0"/>
                <a:cs typeface="Arial" charset="0"/>
                <a:sym typeface="Wingdings" pitchFamily="2" charset="2"/>
              </a:rPr>
              <a:t> In market introduction, the basic promotion objective is informing. For really new product concepts, promotion focuses on building </a:t>
            </a:r>
            <a:r>
              <a:rPr lang="en-US" u="sng" dirty="0">
                <a:solidFill>
                  <a:srgbClr val="000000"/>
                </a:solidFill>
                <a:latin typeface="Arial" charset="0"/>
                <a:cs typeface="Arial" charset="0"/>
                <a:sym typeface="Wingdings" pitchFamily="2" charset="2"/>
              </a:rPr>
              <a:t>primary demand</a:t>
            </a:r>
            <a:r>
              <a:rPr lang="en-US" dirty="0">
                <a:solidFill>
                  <a:srgbClr val="000000"/>
                </a:solidFill>
                <a:latin typeface="Arial" charset="0"/>
                <a:cs typeface="Arial" charset="0"/>
                <a:sym typeface="Wingdings" pitchFamily="2" charset="2"/>
              </a:rPr>
              <a:t>—demand for the general product idea. Promotion in </a:t>
            </a:r>
            <a:r>
              <a:rPr lang="en-US" u="sng" dirty="0">
                <a:solidFill>
                  <a:srgbClr val="000000"/>
                </a:solidFill>
                <a:latin typeface="Arial" charset="0"/>
                <a:cs typeface="Arial" charset="0"/>
                <a:sym typeface="Wingdings" pitchFamily="2" charset="2"/>
              </a:rPr>
              <a:t>market introduction says, “this new idea is good.” </a:t>
            </a:r>
            <a:r>
              <a:rPr lang="en-US" dirty="0">
                <a:solidFill>
                  <a:srgbClr val="000000"/>
                </a:solidFill>
                <a:latin typeface="Arial" charset="0"/>
                <a:cs typeface="Arial" charset="0"/>
                <a:sym typeface="Wingdings" pitchFamily="2" charset="2"/>
              </a:rPr>
              <a:t>Appeals to final consumers tend to focus on personal selling, while both personal selling and sales promotion are useful in business markets.</a:t>
            </a:r>
          </a:p>
          <a:p>
            <a:r>
              <a:rPr lang="en-US" b="1" dirty="0">
                <a:solidFill>
                  <a:srgbClr val="000000"/>
                </a:solidFill>
                <a:latin typeface="Arial" charset="0"/>
                <a:cs typeface="Arial" charset="0"/>
                <a:sym typeface="Wingdings" pitchFamily="2" charset="2"/>
              </a:rPr>
              <a:t> </a:t>
            </a:r>
            <a:r>
              <a:rPr lang="en-US" dirty="0">
                <a:solidFill>
                  <a:srgbClr val="000000"/>
                </a:solidFill>
                <a:latin typeface="Arial" charset="0"/>
                <a:cs typeface="Arial" charset="0"/>
                <a:sym typeface="Wingdings" pitchFamily="2" charset="2"/>
              </a:rPr>
              <a:t>In the </a:t>
            </a:r>
            <a:r>
              <a:rPr lang="en-US" u="sng" dirty="0">
                <a:solidFill>
                  <a:srgbClr val="000000"/>
                </a:solidFill>
                <a:latin typeface="Arial" charset="0"/>
                <a:cs typeface="Arial" charset="0"/>
                <a:sym typeface="Wingdings" pitchFamily="2" charset="2"/>
              </a:rPr>
              <a:t>market growth stage</a:t>
            </a:r>
            <a:r>
              <a:rPr lang="en-US" dirty="0">
                <a:solidFill>
                  <a:srgbClr val="000000"/>
                </a:solidFill>
                <a:latin typeface="Arial" charset="0"/>
                <a:cs typeface="Arial" charset="0"/>
                <a:sym typeface="Wingdings" pitchFamily="2" charset="2"/>
              </a:rPr>
              <a:t>, the message changes to one of </a:t>
            </a:r>
            <a:r>
              <a:rPr lang="en-US" b="1" u="sng" dirty="0">
                <a:solidFill>
                  <a:srgbClr val="000000"/>
                </a:solidFill>
                <a:latin typeface="Arial" charset="0"/>
                <a:cs typeface="Arial" charset="0"/>
                <a:sym typeface="Wingdings" pitchFamily="2" charset="2"/>
              </a:rPr>
              <a:t>“</a:t>
            </a:r>
            <a:r>
              <a:rPr lang="en-US" u="sng" dirty="0">
                <a:solidFill>
                  <a:srgbClr val="000000"/>
                </a:solidFill>
                <a:latin typeface="Arial" charset="0"/>
                <a:cs typeface="Arial" charset="0"/>
                <a:sym typeface="Wingdings" pitchFamily="2" charset="2"/>
              </a:rPr>
              <a:t>our brand is best.”</a:t>
            </a:r>
            <a:r>
              <a:rPr lang="en-US" dirty="0">
                <a:solidFill>
                  <a:srgbClr val="000000"/>
                </a:solidFill>
                <a:latin typeface="Arial" charset="0"/>
                <a:cs typeface="Arial" charset="0"/>
                <a:sym typeface="Wingdings" pitchFamily="2" charset="2"/>
              </a:rPr>
              <a:t> Promotion builds </a:t>
            </a:r>
            <a:r>
              <a:rPr lang="en-US" u="sng" dirty="0">
                <a:solidFill>
                  <a:srgbClr val="000000"/>
                </a:solidFill>
                <a:latin typeface="Arial" charset="0"/>
                <a:cs typeface="Arial" charset="0"/>
                <a:sym typeface="Wingdings" pitchFamily="2" charset="2"/>
              </a:rPr>
              <a:t>selective demand</a:t>
            </a:r>
            <a:r>
              <a:rPr lang="en-US" dirty="0">
                <a:solidFill>
                  <a:srgbClr val="000000"/>
                </a:solidFill>
                <a:latin typeface="Arial" charset="0"/>
                <a:cs typeface="Arial" charset="0"/>
                <a:sym typeface="Wingdings" pitchFamily="2" charset="2"/>
              </a:rPr>
              <a:t>—demand for the company’s own brand. Mass selling becomes more feasible in this stage, especially among final consumers, but personal selling and sales promotion are still important in business markets.</a:t>
            </a:r>
          </a:p>
          <a:p>
            <a:r>
              <a:rPr lang="en-US" b="1" dirty="0">
                <a:solidFill>
                  <a:srgbClr val="000000"/>
                </a:solidFill>
                <a:latin typeface="Arial" charset="0"/>
                <a:cs typeface="Arial" charset="0"/>
                <a:sym typeface="Wingdings" pitchFamily="2" charset="2"/>
              </a:rPr>
              <a:t> </a:t>
            </a:r>
            <a:r>
              <a:rPr lang="en-US" dirty="0">
                <a:solidFill>
                  <a:srgbClr val="000000"/>
                </a:solidFill>
                <a:latin typeface="Arial" charset="0"/>
                <a:cs typeface="Arial" charset="0"/>
                <a:sym typeface="Wingdings" pitchFamily="2" charset="2"/>
              </a:rPr>
              <a:t>In </a:t>
            </a:r>
            <a:r>
              <a:rPr lang="en-US" u="sng" dirty="0">
                <a:solidFill>
                  <a:srgbClr val="000000"/>
                </a:solidFill>
                <a:latin typeface="Arial" charset="0"/>
                <a:cs typeface="Arial" charset="0"/>
                <a:sym typeface="Wingdings" pitchFamily="2" charset="2"/>
              </a:rPr>
              <a:t>market maturity</a:t>
            </a:r>
            <a:r>
              <a:rPr lang="en-US" dirty="0">
                <a:solidFill>
                  <a:srgbClr val="000000"/>
                </a:solidFill>
                <a:latin typeface="Arial" charset="0"/>
                <a:cs typeface="Arial" charset="0"/>
                <a:sym typeface="Wingdings" pitchFamily="2" charset="2"/>
              </a:rPr>
              <a:t>, persuasive promotion takes priority. The main message is, </a:t>
            </a:r>
            <a:r>
              <a:rPr lang="en-US" u="sng" dirty="0">
                <a:solidFill>
                  <a:srgbClr val="000000"/>
                </a:solidFill>
                <a:latin typeface="Arial" charset="0"/>
                <a:cs typeface="Arial" charset="0"/>
                <a:sym typeface="Wingdings" pitchFamily="2" charset="2"/>
              </a:rPr>
              <a:t>“our brand is better, really.”</a:t>
            </a:r>
            <a:r>
              <a:rPr lang="en-US" dirty="0">
                <a:solidFill>
                  <a:srgbClr val="000000"/>
                </a:solidFill>
                <a:latin typeface="Arial" charset="0"/>
                <a:cs typeface="Arial" charset="0"/>
                <a:sym typeface="Wingdings" pitchFamily="2" charset="2"/>
              </a:rPr>
              <a:t> Mass selling and sales promotion may dominate the promotion mix for consumer products. Business products may benefit from more aggressive personal selling. Firms that have strong brands can use reminder-type promotion at this stage. Other communications and sales promotion may strengthen relationships with consumers. </a:t>
            </a:r>
          </a:p>
          <a:p>
            <a:r>
              <a:rPr lang="en-US" b="1" dirty="0">
                <a:solidFill>
                  <a:srgbClr val="000000"/>
                </a:solidFill>
                <a:latin typeface="Arial" charset="0"/>
                <a:cs typeface="Arial" charset="0"/>
                <a:sym typeface="Wingdings" pitchFamily="2" charset="2"/>
              </a:rPr>
              <a:t> </a:t>
            </a:r>
            <a:r>
              <a:rPr lang="en-US" dirty="0">
                <a:solidFill>
                  <a:srgbClr val="000000"/>
                </a:solidFill>
                <a:latin typeface="Arial" charset="0"/>
                <a:cs typeface="Arial" charset="0"/>
                <a:sym typeface="Wingdings" pitchFamily="2" charset="2"/>
              </a:rPr>
              <a:t>In </a:t>
            </a:r>
            <a:r>
              <a:rPr lang="en-US" u="sng" dirty="0">
                <a:solidFill>
                  <a:srgbClr val="000000"/>
                </a:solidFill>
                <a:latin typeface="Arial" charset="0"/>
                <a:cs typeface="Arial" charset="0"/>
                <a:sym typeface="Wingdings" pitchFamily="2" charset="2"/>
              </a:rPr>
              <a:t>sales decline</a:t>
            </a:r>
            <a:r>
              <a:rPr lang="en-US" dirty="0">
                <a:solidFill>
                  <a:srgbClr val="000000"/>
                </a:solidFill>
                <a:latin typeface="Arial" charset="0"/>
                <a:cs typeface="Arial" charset="0"/>
                <a:sym typeface="Wingdings" pitchFamily="2" charset="2"/>
              </a:rPr>
              <a:t>, the message is, </a:t>
            </a:r>
            <a:r>
              <a:rPr lang="en-US" u="sng" dirty="0">
                <a:solidFill>
                  <a:srgbClr val="000000"/>
                </a:solidFill>
                <a:latin typeface="Arial" charset="0"/>
                <a:cs typeface="Arial" charset="0"/>
                <a:sym typeface="Wingdings" pitchFamily="2" charset="2"/>
              </a:rPr>
              <a:t>“let’s tell those who still want our product.”</a:t>
            </a:r>
          </a:p>
          <a:p>
            <a:endParaRPr lang="en-US" b="1" i="1" dirty="0">
              <a:solidFill>
                <a:srgbClr val="000000"/>
              </a:solidFill>
              <a:latin typeface="Arial" charset="0"/>
              <a:cs typeface="Arial" charset="0"/>
              <a:sym typeface="Wingdings" pitchFamily="2" charset="2"/>
            </a:endParaRPr>
          </a:p>
          <a:p>
            <a:r>
              <a:rPr lang="en-US" b="1" i="1" dirty="0">
                <a:solidFill>
                  <a:srgbClr val="000000"/>
                </a:solidFill>
                <a:latin typeface="Arial" charset="0"/>
                <a:cs typeface="Arial" charset="0"/>
                <a:sym typeface="Wingdings" pitchFamily="2" charset="2"/>
              </a:rPr>
              <a:t>Discussion Question: Promotional expenditures typically decrease during sales decline. Why? Would there ever be a case in which a firm would want to increase promotion spending during decline?</a:t>
            </a:r>
          </a:p>
        </p:txBody>
      </p:sp>
    </p:spTree>
    <p:extLst>
      <p:ext uri="{BB962C8B-B14F-4D97-AF65-F5344CB8AC3E}">
        <p14:creationId xmlns:p14="http://schemas.microsoft.com/office/powerpoint/2010/main" val="7489056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Rot="1" noChangeAspect="1" noChangeArrowheads="1" noTextEdit="1"/>
          </p:cNvSpPr>
          <p:nvPr>
            <p:ph type="sldImg"/>
          </p:nvPr>
        </p:nvSpPr>
        <p:spPr>
          <a:xfrm>
            <a:off x="522288" y="549275"/>
            <a:ext cx="3216275" cy="2413000"/>
          </a:xfrm>
          <a:ln/>
        </p:spPr>
      </p:sp>
      <p:sp>
        <p:nvSpPr>
          <p:cNvPr id="81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charset="0"/>
                <a:cs typeface="Arial" charset="0"/>
                <a:sym typeface="Wingdings" pitchFamily="2" charset="2"/>
              </a:rPr>
              <a:t>Summary Overview</a:t>
            </a:r>
          </a:p>
          <a:p>
            <a:r>
              <a:rPr lang="en-US" dirty="0">
                <a:solidFill>
                  <a:srgbClr val="000000"/>
                </a:solidFill>
                <a:latin typeface="Arial" charset="0"/>
                <a:cs typeface="Arial" charset="0"/>
                <a:sym typeface="Wingdings" pitchFamily="2" charset="2"/>
              </a:rPr>
              <a:t>In setting the promotion budget, marketing managers should consider first what promotion objectives they want to accomplish. An analysis of resources available should indicate whether these objectives are feasible. Total costs and per person costs should be considered for each alternative promotion tool.</a:t>
            </a:r>
          </a:p>
          <a:p>
            <a:endParaRPr lang="en-US" dirty="0">
              <a:solidFill>
                <a:srgbClr val="000000"/>
              </a:solidFill>
              <a:latin typeface="Arial" charset="0"/>
              <a:cs typeface="Arial" charset="0"/>
              <a:sym typeface="Wingdings" pitchFamily="2" charset="2"/>
            </a:endParaRPr>
          </a:p>
          <a:p>
            <a:r>
              <a:rPr lang="en-US" b="1" dirty="0">
                <a:solidFill>
                  <a:srgbClr val="000000"/>
                </a:solidFill>
                <a:latin typeface="Arial" charset="0"/>
                <a:cs typeface="Arial" charset="0"/>
                <a:sym typeface="Wingdings" pitchFamily="2" charset="2"/>
              </a:rPr>
              <a:t>Key Issues</a:t>
            </a:r>
          </a:p>
          <a:p>
            <a:pPr>
              <a:buFontTx/>
              <a:buChar char="•"/>
            </a:pPr>
            <a:r>
              <a:rPr lang="en-US" dirty="0">
                <a:solidFill>
                  <a:srgbClr val="000000"/>
                </a:solidFill>
                <a:latin typeface="Arial" charset="0"/>
                <a:cs typeface="Arial" charset="0"/>
                <a:sym typeface="Wingdings" pitchFamily="2" charset="2"/>
              </a:rPr>
              <a:t> </a:t>
            </a:r>
            <a:r>
              <a:rPr lang="en-US" u="none" dirty="0">
                <a:solidFill>
                  <a:srgbClr val="000000"/>
                </a:solidFill>
                <a:latin typeface="Arial" charset="0"/>
                <a:cs typeface="Arial" charset="0"/>
                <a:sym typeface="Wingdings" pitchFamily="2" charset="2"/>
              </a:rPr>
              <a:t>The most common method of </a:t>
            </a:r>
            <a:r>
              <a:rPr lang="en-US" u="sng" dirty="0">
                <a:solidFill>
                  <a:srgbClr val="000000"/>
                </a:solidFill>
                <a:latin typeface="Arial" charset="0"/>
                <a:cs typeface="Arial" charset="0"/>
                <a:sym typeface="Wingdings" pitchFamily="2" charset="2"/>
              </a:rPr>
              <a:t>budgeting for promotion expenditures </a:t>
            </a:r>
            <a:r>
              <a:rPr lang="en-US" u="none" dirty="0">
                <a:solidFill>
                  <a:srgbClr val="000000"/>
                </a:solidFill>
                <a:latin typeface="Arial" charset="0"/>
                <a:cs typeface="Arial" charset="0"/>
                <a:sym typeface="Wingdings" pitchFamily="2" charset="2"/>
              </a:rPr>
              <a:t>is to compute a </a:t>
            </a:r>
            <a:r>
              <a:rPr lang="en-US" u="sng" dirty="0">
                <a:solidFill>
                  <a:srgbClr val="000000"/>
                </a:solidFill>
                <a:latin typeface="Arial" charset="0"/>
                <a:cs typeface="Arial" charset="0"/>
                <a:sym typeface="Wingdings" pitchFamily="2" charset="2"/>
              </a:rPr>
              <a:t>percentage of past or anticipated future sales</a:t>
            </a:r>
            <a:r>
              <a:rPr lang="en-US" dirty="0">
                <a:solidFill>
                  <a:srgbClr val="000000"/>
                </a:solidFill>
                <a:latin typeface="Arial" charset="0"/>
                <a:cs typeface="Arial" charset="0"/>
                <a:sym typeface="Wingdings" pitchFamily="2" charset="2"/>
              </a:rPr>
              <a:t>. This method is very straightforward. But it is also mechanical and does not consider situational variables or other market forces.</a:t>
            </a:r>
          </a:p>
          <a:p>
            <a:endParaRPr lang="en-US" b="1" i="1" dirty="0">
              <a:solidFill>
                <a:srgbClr val="000000"/>
              </a:solidFill>
              <a:latin typeface="Arial" charset="0"/>
              <a:cs typeface="Arial" charset="0"/>
              <a:sym typeface="Wingdings" pitchFamily="2" charset="2"/>
            </a:endParaRPr>
          </a:p>
          <a:p>
            <a:r>
              <a:rPr lang="en-US" b="1" i="1" dirty="0">
                <a:solidFill>
                  <a:srgbClr val="000000"/>
                </a:solidFill>
                <a:latin typeface="Arial" charset="0"/>
                <a:cs typeface="Arial" charset="0"/>
                <a:sym typeface="Wingdings" pitchFamily="2" charset="2"/>
              </a:rPr>
              <a:t>Discussion Question: This method is also criticized as being somewhat backward, or “putting the cart before the horse.” Why?</a:t>
            </a:r>
          </a:p>
          <a:p>
            <a:endParaRPr lang="en-US" b="1" dirty="0">
              <a:solidFill>
                <a:srgbClr val="000000"/>
              </a:solidFill>
              <a:latin typeface="Arial" charset="0"/>
              <a:cs typeface="Arial" charset="0"/>
              <a:sym typeface="Wingdings" pitchFamily="2" charset="2"/>
            </a:endParaRPr>
          </a:p>
          <a:p>
            <a:r>
              <a:rPr lang="en-US" u="sng" dirty="0">
                <a:solidFill>
                  <a:srgbClr val="000000"/>
                </a:solidFill>
                <a:latin typeface="Arial" charset="0"/>
                <a:cs typeface="Arial" charset="0"/>
                <a:sym typeface="Wingdings" pitchFamily="2" charset="2"/>
              </a:rPr>
              <a:t> Task method:</a:t>
            </a:r>
            <a:r>
              <a:rPr lang="en-US" dirty="0">
                <a:solidFill>
                  <a:srgbClr val="000000"/>
                </a:solidFill>
                <a:latin typeface="Arial" charset="0"/>
                <a:cs typeface="Arial" charset="0"/>
                <a:sym typeface="Wingdings" pitchFamily="2" charset="2"/>
              </a:rPr>
              <a:t> Sometimes called zero-based budgeting, this method links the promotion budget to a careful determination of what must be done to reach the promotion and sales objectives. This method most embodies the marketing concept and is customer-oriented.</a:t>
            </a:r>
          </a:p>
          <a:p>
            <a:endParaRPr lang="en-US" b="1" dirty="0">
              <a:solidFill>
                <a:srgbClr val="000000"/>
              </a:solidFill>
              <a:latin typeface="Arial" charset="0"/>
              <a:cs typeface="Arial" charset="0"/>
              <a:sym typeface="Wingdings" pitchFamily="2" charset="2"/>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u="sng" dirty="0">
                <a:solidFill>
                  <a:srgbClr val="000000"/>
                </a:solidFill>
                <a:latin typeface="Arial" charset="0"/>
                <a:cs typeface="Arial" charset="0"/>
                <a:sym typeface="Wingdings" pitchFamily="2" charset="2"/>
              </a:rPr>
              <a:t> Research clarifies estimates:</a:t>
            </a:r>
            <a:r>
              <a:rPr lang="en-US" dirty="0">
                <a:solidFill>
                  <a:srgbClr val="000000"/>
                </a:solidFill>
                <a:latin typeface="Arial" charset="0"/>
                <a:cs typeface="Arial" charset="0"/>
                <a:sym typeface="Wingdings" pitchFamily="2" charset="2"/>
              </a:rPr>
              <a:t> Past</a:t>
            </a:r>
            <a:r>
              <a:rPr lang="en-US" baseline="0" dirty="0">
                <a:solidFill>
                  <a:srgbClr val="000000"/>
                </a:solidFill>
                <a:latin typeface="Arial" charset="0"/>
                <a:cs typeface="Arial" charset="0"/>
                <a:sym typeface="Wingdings" pitchFamily="2" charset="2"/>
              </a:rPr>
              <a:t> projects can sometimes help marketing managers estimate</a:t>
            </a:r>
            <a:r>
              <a:rPr lang="en-US" dirty="0"/>
              <a:t> the cost to achieve similar marketing objectives</a:t>
            </a:r>
            <a:r>
              <a:rPr lang="en-US" dirty="0">
                <a:solidFill>
                  <a:srgbClr val="000000"/>
                </a:solidFill>
                <a:latin typeface="Arial" charset="0"/>
                <a:cs typeface="Arial" charset="0"/>
                <a:sym typeface="Wingdings" pitchFamily="2" charset="2"/>
              </a:rPr>
              <a:t>.</a:t>
            </a:r>
          </a:p>
        </p:txBody>
      </p:sp>
    </p:spTree>
    <p:extLst>
      <p:ext uri="{BB962C8B-B14F-4D97-AF65-F5344CB8AC3E}">
        <p14:creationId xmlns:p14="http://schemas.microsoft.com/office/powerpoint/2010/main" val="1623182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2"/>
          <p:cNvSpPr>
            <a:spLocks noGrp="1" noRot="1" noChangeAspect="1" noChangeArrowheads="1" noTextEdit="1"/>
          </p:cNvSpPr>
          <p:nvPr>
            <p:ph type="sldImg"/>
          </p:nvPr>
        </p:nvSpPr>
        <p:spPr>
          <a:xfrm>
            <a:off x="522288" y="549275"/>
            <a:ext cx="3216275" cy="2413000"/>
          </a:xfrm>
          <a:ln/>
        </p:spPr>
      </p:sp>
      <p:sp>
        <p:nvSpPr>
          <p:cNvPr id="84996" name="Rectangle 3"/>
          <p:cNvSpPr>
            <a:spLocks noGrp="1" noChangeArrowheads="1"/>
          </p:cNvSpPr>
          <p:nvPr>
            <p:ph type="body" idx="1"/>
          </p:nvPr>
        </p:nvSpPr>
        <p:spPr>
          <a:xfrm>
            <a:off x="228600" y="3048000"/>
            <a:ext cx="6510337" cy="56388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defRPr/>
            </a:pPr>
            <a:r>
              <a:rPr lang="en-US" sz="1050" b="1" dirty="0">
                <a:solidFill>
                  <a:srgbClr val="000000"/>
                </a:solidFill>
                <a:sym typeface="Wingdings" pitchFamily="2" charset="2"/>
              </a:rPr>
              <a:t>Summary Overview</a:t>
            </a:r>
          </a:p>
          <a:p>
            <a:pPr>
              <a:lnSpc>
                <a:spcPct val="80000"/>
              </a:lnSpc>
              <a:defRPr/>
            </a:pPr>
            <a:r>
              <a:rPr lang="en-US" sz="1050" dirty="0">
                <a:solidFill>
                  <a:srgbClr val="000000"/>
                </a:solidFill>
                <a:sym typeface="Wingdings" pitchFamily="2" charset="2"/>
              </a:rPr>
              <a:t>These are key terms you should be familiar with based upon the material in this presentation.</a:t>
            </a:r>
          </a:p>
          <a:p>
            <a:pPr>
              <a:lnSpc>
                <a:spcPct val="80000"/>
              </a:lnSpc>
              <a:defRPr/>
            </a:pPr>
            <a:endParaRPr lang="en-US" sz="1050" dirty="0">
              <a:solidFill>
                <a:srgbClr val="000000"/>
              </a:solidFill>
              <a:sym typeface="Wingdings" pitchFamily="2" charset="2"/>
            </a:endParaRPr>
          </a:p>
          <a:p>
            <a:pPr>
              <a:lnSpc>
                <a:spcPct val="80000"/>
              </a:lnSpc>
              <a:defRPr/>
            </a:pPr>
            <a:r>
              <a:rPr lang="en-US" sz="1050" b="1" dirty="0">
                <a:solidFill>
                  <a:srgbClr val="000000"/>
                </a:solidFill>
                <a:sym typeface="Wingdings" pitchFamily="2" charset="2"/>
              </a:rPr>
              <a:t>Key Issues</a:t>
            </a:r>
            <a:r>
              <a:rPr lang="en-US" sz="1050" b="1" u="sng" dirty="0">
                <a:solidFill>
                  <a:srgbClr val="000000"/>
                </a:solidFill>
                <a:sym typeface="Wingdings" pitchFamily="2" charset="2"/>
              </a:rPr>
              <a:t> </a:t>
            </a:r>
          </a:p>
          <a:p>
            <a:pPr>
              <a:lnSpc>
                <a:spcPct val="80000"/>
              </a:lnSpc>
              <a:defRPr/>
            </a:pPr>
            <a:r>
              <a:rPr lang="en-US" sz="1050" b="1" u="none" dirty="0">
                <a:solidFill>
                  <a:srgbClr val="000000"/>
                </a:solidFill>
                <a:sym typeface="Wingdings" pitchFamily="2" charset="2"/>
              </a:rPr>
              <a:t>Promotion</a:t>
            </a:r>
            <a:r>
              <a:rPr lang="en-US" sz="1050" dirty="0">
                <a:solidFill>
                  <a:srgbClr val="000000"/>
                </a:solidFill>
                <a:sym typeface="Wingdings" pitchFamily="2" charset="2"/>
              </a:rPr>
              <a:t>: Communicating information between seller and potential buyer or others in the channel to influence attitudes and behavior.</a:t>
            </a:r>
          </a:p>
          <a:p>
            <a:pPr>
              <a:lnSpc>
                <a:spcPct val="80000"/>
              </a:lnSpc>
              <a:defRPr/>
            </a:pPr>
            <a:r>
              <a:rPr lang="en-US" sz="1050" b="1" u="none" dirty="0">
                <a:solidFill>
                  <a:srgbClr val="000000"/>
                </a:solidFill>
                <a:sym typeface="Wingdings" pitchFamily="2" charset="2"/>
              </a:rPr>
              <a:t>Personal selling</a:t>
            </a:r>
            <a:r>
              <a:rPr lang="en-US" sz="1050" dirty="0">
                <a:solidFill>
                  <a:srgbClr val="000000"/>
                </a:solidFill>
                <a:sym typeface="Wingdings" pitchFamily="2" charset="2"/>
              </a:rPr>
              <a:t>: Direct spoken communication between sellers and potential customers, usually in person but sometimes over the telephone.</a:t>
            </a:r>
          </a:p>
          <a:p>
            <a:pPr>
              <a:lnSpc>
                <a:spcPct val="80000"/>
              </a:lnSpc>
              <a:defRPr/>
            </a:pPr>
            <a:r>
              <a:rPr lang="en-US" sz="1050" b="1" u="none" dirty="0">
                <a:solidFill>
                  <a:srgbClr val="000000"/>
                </a:solidFill>
                <a:sym typeface="Wingdings" pitchFamily="2" charset="2"/>
              </a:rPr>
              <a:t>Mass selling</a:t>
            </a:r>
            <a:r>
              <a:rPr lang="en-US" sz="1050" dirty="0">
                <a:solidFill>
                  <a:srgbClr val="000000"/>
                </a:solidFill>
                <a:sym typeface="Wingdings" pitchFamily="2" charset="2"/>
              </a:rPr>
              <a:t>: Communicating with large numbers of potential customers at the same time.</a:t>
            </a:r>
          </a:p>
          <a:p>
            <a:pPr>
              <a:lnSpc>
                <a:spcPct val="80000"/>
              </a:lnSpc>
              <a:defRPr/>
            </a:pPr>
            <a:r>
              <a:rPr lang="en-US" sz="1050" b="1" u="none" dirty="0">
                <a:solidFill>
                  <a:srgbClr val="000000"/>
                </a:solidFill>
                <a:sym typeface="Wingdings" pitchFamily="2" charset="2"/>
              </a:rPr>
              <a:t>Advertising</a:t>
            </a:r>
            <a:r>
              <a:rPr lang="en-US" sz="1050" dirty="0">
                <a:solidFill>
                  <a:srgbClr val="000000"/>
                </a:solidFill>
                <a:sym typeface="Wingdings" pitchFamily="2" charset="2"/>
              </a:rPr>
              <a:t>: Any paid form of nonpersonal presentation of ideas, goods, or services by an identified sponsor.</a:t>
            </a:r>
          </a:p>
          <a:p>
            <a:pPr>
              <a:lnSpc>
                <a:spcPct val="80000"/>
              </a:lnSpc>
              <a:defRPr/>
            </a:pPr>
            <a:r>
              <a:rPr lang="en-US" sz="1050" b="1" u="none" dirty="0">
                <a:solidFill>
                  <a:srgbClr val="000000"/>
                </a:solidFill>
                <a:sym typeface="Wingdings" pitchFamily="2" charset="2"/>
              </a:rPr>
              <a:t>Sales promotion</a:t>
            </a:r>
            <a:r>
              <a:rPr lang="en-US" sz="1050" dirty="0">
                <a:solidFill>
                  <a:srgbClr val="000000"/>
                </a:solidFill>
                <a:sym typeface="Wingdings" pitchFamily="2" charset="2"/>
              </a:rPr>
              <a:t>: Those promotion activities—other than advertising, publicity, and personal selling—that stimulate interest, trial, or purchase by final customers or others in the channel.</a:t>
            </a:r>
          </a:p>
          <a:p>
            <a:pPr marL="0" marR="0" indent="0" algn="l" defTabSz="914400" rtl="0" eaLnBrk="0" fontAlgn="base" latinLnBrk="0" hangingPunct="0">
              <a:lnSpc>
                <a:spcPct val="80000"/>
              </a:lnSpc>
              <a:spcBef>
                <a:spcPct val="30000"/>
              </a:spcBef>
              <a:spcAft>
                <a:spcPct val="0"/>
              </a:spcAft>
              <a:buClrTx/>
              <a:buSzTx/>
              <a:buFontTx/>
              <a:buNone/>
              <a:tabLst/>
              <a:defRPr/>
            </a:pPr>
            <a:r>
              <a:rPr lang="en-US" sz="1050" b="1" u="none" dirty="0">
                <a:solidFill>
                  <a:srgbClr val="000000"/>
                </a:solidFill>
                <a:sym typeface="Wingdings" pitchFamily="2" charset="2"/>
              </a:rPr>
              <a:t>Publicity</a:t>
            </a:r>
            <a:r>
              <a:rPr lang="en-US" sz="1050" dirty="0">
                <a:solidFill>
                  <a:srgbClr val="000000"/>
                </a:solidFill>
                <a:sym typeface="Wingdings" pitchFamily="2" charset="2"/>
              </a:rPr>
              <a:t>: Any unpaid form of nonpersonal presentation of ideas, goods, or services.</a:t>
            </a:r>
          </a:p>
          <a:p>
            <a:pPr>
              <a:lnSpc>
                <a:spcPct val="80000"/>
              </a:lnSpc>
              <a:defRPr/>
            </a:pPr>
            <a:r>
              <a:rPr lang="en-US" sz="1050" b="1" u="none" dirty="0">
                <a:solidFill>
                  <a:srgbClr val="000000"/>
                </a:solidFill>
                <a:sym typeface="Wingdings" pitchFamily="2" charset="2"/>
              </a:rPr>
              <a:t>Sales managers</a:t>
            </a:r>
            <a:r>
              <a:rPr lang="en-US" sz="1050" dirty="0">
                <a:solidFill>
                  <a:srgbClr val="000000"/>
                </a:solidFill>
                <a:sym typeface="Wingdings" pitchFamily="2" charset="2"/>
              </a:rPr>
              <a:t>: Managers concerned with managing personal selling.</a:t>
            </a:r>
          </a:p>
          <a:p>
            <a:pPr>
              <a:lnSpc>
                <a:spcPct val="80000"/>
              </a:lnSpc>
              <a:defRPr/>
            </a:pPr>
            <a:r>
              <a:rPr lang="en-US" sz="1050" b="1" u="none" dirty="0">
                <a:solidFill>
                  <a:srgbClr val="000000"/>
                </a:solidFill>
                <a:sym typeface="Wingdings" pitchFamily="2" charset="2"/>
              </a:rPr>
              <a:t>Advertising managers</a:t>
            </a:r>
            <a:r>
              <a:rPr lang="en-US" sz="1050" dirty="0">
                <a:solidFill>
                  <a:srgbClr val="000000"/>
                </a:solidFill>
                <a:sym typeface="Wingdings" pitchFamily="2" charset="2"/>
              </a:rPr>
              <a:t>: Managers of their company's mass selling effort in television, newspapers, magazines, and other media.</a:t>
            </a:r>
          </a:p>
          <a:p>
            <a:pPr>
              <a:lnSpc>
                <a:spcPct val="80000"/>
              </a:lnSpc>
              <a:defRPr/>
            </a:pPr>
            <a:r>
              <a:rPr lang="en-US" sz="1050" b="1" u="none" dirty="0">
                <a:solidFill>
                  <a:srgbClr val="000000"/>
                </a:solidFill>
                <a:sym typeface="Wingdings" pitchFamily="2" charset="2"/>
              </a:rPr>
              <a:t>Sales promotion managers</a:t>
            </a:r>
            <a:r>
              <a:rPr lang="en-US" sz="1050" dirty="0">
                <a:solidFill>
                  <a:srgbClr val="000000"/>
                </a:solidFill>
                <a:sym typeface="Wingdings" pitchFamily="2" charset="2"/>
              </a:rPr>
              <a:t>: Managers of their company's sales promotion effort.</a:t>
            </a:r>
          </a:p>
          <a:p>
            <a:pPr marL="0" marR="0" indent="0" algn="l" defTabSz="914400" rtl="0" eaLnBrk="0" fontAlgn="base" latinLnBrk="0" hangingPunct="0">
              <a:lnSpc>
                <a:spcPct val="80000"/>
              </a:lnSpc>
              <a:spcBef>
                <a:spcPct val="30000"/>
              </a:spcBef>
              <a:spcAft>
                <a:spcPct val="0"/>
              </a:spcAft>
              <a:buClrTx/>
              <a:buSzTx/>
              <a:buFontTx/>
              <a:buNone/>
              <a:tabLst/>
              <a:defRPr/>
            </a:pPr>
            <a:r>
              <a:rPr lang="en-US" sz="1050" b="1" u="none" dirty="0">
                <a:solidFill>
                  <a:srgbClr val="000000"/>
                </a:solidFill>
                <a:sym typeface="Wingdings" pitchFamily="2" charset="2"/>
              </a:rPr>
              <a:t>Public relations</a:t>
            </a:r>
            <a:r>
              <a:rPr lang="en-US" sz="1050" dirty="0">
                <a:solidFill>
                  <a:srgbClr val="000000"/>
                </a:solidFill>
                <a:sym typeface="Wingdings" pitchFamily="2" charset="2"/>
              </a:rPr>
              <a:t>: Communication with noncustomers‑‑including labor, public interest groups, stockholders, and the government.</a:t>
            </a:r>
          </a:p>
          <a:p>
            <a:pPr>
              <a:lnSpc>
                <a:spcPct val="80000"/>
              </a:lnSpc>
              <a:defRPr/>
            </a:pPr>
            <a:r>
              <a:rPr lang="en-US" sz="1050" b="1" u="none" dirty="0">
                <a:solidFill>
                  <a:srgbClr val="000000"/>
                </a:solidFill>
                <a:sym typeface="Wingdings" pitchFamily="2" charset="2"/>
              </a:rPr>
              <a:t>Integrated marketing communications</a:t>
            </a:r>
            <a:r>
              <a:rPr lang="en-US" sz="1050" dirty="0">
                <a:solidFill>
                  <a:srgbClr val="000000"/>
                </a:solidFill>
                <a:sym typeface="Wingdings" pitchFamily="2" charset="2"/>
              </a:rPr>
              <a:t>: The intentional coordination of every communication from a firm to a target customer to convey a consistent and complete message.</a:t>
            </a:r>
          </a:p>
          <a:p>
            <a:pPr>
              <a:lnSpc>
                <a:spcPct val="80000"/>
              </a:lnSpc>
              <a:defRPr/>
            </a:pPr>
            <a:r>
              <a:rPr lang="en-US" sz="1050" b="1" u="none" dirty="0">
                <a:solidFill>
                  <a:srgbClr val="000000"/>
                </a:solidFill>
                <a:sym typeface="Wingdings" pitchFamily="2" charset="2"/>
              </a:rPr>
              <a:t>AIDA model</a:t>
            </a:r>
            <a:r>
              <a:rPr lang="en-US" sz="1050" dirty="0">
                <a:solidFill>
                  <a:srgbClr val="000000"/>
                </a:solidFill>
                <a:sym typeface="Wingdings" pitchFamily="2" charset="2"/>
              </a:rPr>
              <a:t>: Consists of four promotion jobs—(1) to get Attention, (2) to hold Interest, (3) to arouse Desire, and (4) to obtain Action.</a:t>
            </a:r>
          </a:p>
          <a:p>
            <a:pPr>
              <a:lnSpc>
                <a:spcPct val="80000"/>
              </a:lnSpc>
              <a:defRPr/>
            </a:pPr>
            <a:r>
              <a:rPr lang="en-US" sz="1050" b="1" u="none" dirty="0">
                <a:solidFill>
                  <a:srgbClr val="000000"/>
                </a:solidFill>
                <a:sym typeface="Wingdings" pitchFamily="2" charset="2"/>
              </a:rPr>
              <a:t>Communication process</a:t>
            </a:r>
            <a:r>
              <a:rPr lang="en-US" sz="1050" dirty="0">
                <a:solidFill>
                  <a:srgbClr val="000000"/>
                </a:solidFill>
                <a:sym typeface="Wingdings" pitchFamily="2" charset="2"/>
              </a:rPr>
              <a:t>: A source trying to reach a receiver with a message.</a:t>
            </a:r>
          </a:p>
          <a:p>
            <a:pPr>
              <a:lnSpc>
                <a:spcPct val="80000"/>
              </a:lnSpc>
              <a:defRPr/>
            </a:pPr>
            <a:r>
              <a:rPr lang="en-US" sz="1050" b="1" u="none" dirty="0">
                <a:solidFill>
                  <a:srgbClr val="000000"/>
                </a:solidFill>
                <a:sym typeface="Wingdings" pitchFamily="2" charset="2"/>
              </a:rPr>
              <a:t>Source</a:t>
            </a:r>
            <a:r>
              <a:rPr lang="en-US" sz="1050" dirty="0">
                <a:solidFill>
                  <a:srgbClr val="000000"/>
                </a:solidFill>
                <a:sym typeface="Wingdings" pitchFamily="2" charset="2"/>
              </a:rPr>
              <a:t>: The sender of a message.</a:t>
            </a:r>
          </a:p>
          <a:p>
            <a:pPr>
              <a:lnSpc>
                <a:spcPct val="80000"/>
              </a:lnSpc>
              <a:defRPr/>
            </a:pPr>
            <a:r>
              <a:rPr lang="en-US" sz="1050" b="1" u="none" dirty="0">
                <a:solidFill>
                  <a:srgbClr val="000000"/>
                </a:solidFill>
                <a:sym typeface="Wingdings" pitchFamily="2" charset="2"/>
              </a:rPr>
              <a:t>Receiver</a:t>
            </a:r>
            <a:r>
              <a:rPr lang="en-US" sz="1050" dirty="0">
                <a:solidFill>
                  <a:srgbClr val="000000"/>
                </a:solidFill>
                <a:sym typeface="Wingdings" pitchFamily="2" charset="2"/>
              </a:rPr>
              <a:t>: The target of a message in the communication process, usually a potential customer.</a:t>
            </a:r>
          </a:p>
          <a:p>
            <a:pPr>
              <a:lnSpc>
                <a:spcPct val="80000"/>
              </a:lnSpc>
              <a:defRPr/>
            </a:pPr>
            <a:endParaRPr lang="en-US" sz="1050" dirty="0">
              <a:solidFill>
                <a:srgbClr val="000000"/>
              </a:solidFill>
              <a:sym typeface="Wingdings" pitchFamily="2" charset="2"/>
            </a:endParaRPr>
          </a:p>
        </p:txBody>
      </p:sp>
    </p:spTree>
    <p:extLst>
      <p:ext uri="{BB962C8B-B14F-4D97-AF65-F5344CB8AC3E}">
        <p14:creationId xmlns:p14="http://schemas.microsoft.com/office/powerpoint/2010/main" val="624841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noRot="1" noChangeAspect="1" noChangeArrowheads="1" noTextEdit="1"/>
          </p:cNvSpPr>
          <p:nvPr>
            <p:ph type="sldImg"/>
          </p:nvPr>
        </p:nvSpPr>
        <p:spPr>
          <a:xfrm>
            <a:off x="522288" y="549275"/>
            <a:ext cx="3216275" cy="2413000"/>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b="1" dirty="0">
                <a:solidFill>
                  <a:srgbClr val="000000"/>
                </a:solidFill>
                <a:latin typeface="Arial" charset="0"/>
                <a:cs typeface="Arial" charset="0"/>
                <a:sym typeface="Wingdings" pitchFamily="2" charset="2"/>
              </a:rPr>
              <a:t>Summary Overview</a:t>
            </a:r>
          </a:p>
          <a:p>
            <a:r>
              <a:rPr lang="en-US" sz="1100" dirty="0">
                <a:solidFill>
                  <a:srgbClr val="000000"/>
                </a:solidFill>
                <a:latin typeface="Arial" charset="0"/>
                <a:cs typeface="Arial" charset="0"/>
                <a:sym typeface="Wingdings" pitchFamily="2" charset="2"/>
              </a:rPr>
              <a:t>These are additional key terms.</a:t>
            </a:r>
            <a:r>
              <a:rPr lang="en-US" sz="1100" b="1" dirty="0">
                <a:solidFill>
                  <a:srgbClr val="000000"/>
                </a:solidFill>
                <a:latin typeface="Arial" charset="0"/>
                <a:cs typeface="Arial" charset="0"/>
                <a:sym typeface="Wingdings" pitchFamily="2" charset="2"/>
              </a:rPr>
              <a:t>  </a:t>
            </a:r>
          </a:p>
          <a:p>
            <a:endParaRPr lang="en-US" sz="1100" b="1" dirty="0">
              <a:solidFill>
                <a:srgbClr val="000000"/>
              </a:solidFill>
              <a:latin typeface="Arial" charset="0"/>
              <a:cs typeface="Arial" charset="0"/>
              <a:sym typeface="Wingdings" pitchFamily="2" charset="2"/>
            </a:endParaRPr>
          </a:p>
          <a:p>
            <a:r>
              <a:rPr lang="en-US" sz="1100" b="1" dirty="0">
                <a:solidFill>
                  <a:srgbClr val="000000"/>
                </a:solidFill>
                <a:latin typeface="Arial" charset="0"/>
                <a:cs typeface="Arial" charset="0"/>
                <a:sym typeface="Wingdings" pitchFamily="2" charset="2"/>
              </a:rPr>
              <a:t>Key Issues</a:t>
            </a:r>
          </a:p>
          <a:p>
            <a:pPr>
              <a:lnSpc>
                <a:spcPct val="80000"/>
              </a:lnSpc>
              <a:defRPr/>
            </a:pPr>
            <a:r>
              <a:rPr lang="en-US" sz="1100" b="1" u="none" dirty="0">
                <a:solidFill>
                  <a:srgbClr val="000000"/>
                </a:solidFill>
                <a:sym typeface="Wingdings" pitchFamily="2" charset="2"/>
              </a:rPr>
              <a:t>Noise</a:t>
            </a:r>
            <a:r>
              <a:rPr lang="en-US" sz="1100" dirty="0">
                <a:solidFill>
                  <a:srgbClr val="000000"/>
                </a:solidFill>
                <a:sym typeface="Wingdings" pitchFamily="2" charset="2"/>
              </a:rPr>
              <a:t>: Any distraction that reduces the effectiveness of the communication process.</a:t>
            </a:r>
          </a:p>
          <a:p>
            <a:pPr>
              <a:lnSpc>
                <a:spcPct val="80000"/>
              </a:lnSpc>
              <a:defRPr/>
            </a:pPr>
            <a:r>
              <a:rPr lang="en-US" sz="1100" b="1" u="none" dirty="0">
                <a:solidFill>
                  <a:srgbClr val="000000"/>
                </a:solidFill>
                <a:sym typeface="Wingdings" pitchFamily="2" charset="2"/>
              </a:rPr>
              <a:t>Encoding</a:t>
            </a:r>
            <a:r>
              <a:rPr lang="en-US" sz="1100" dirty="0">
                <a:solidFill>
                  <a:srgbClr val="000000"/>
                </a:solidFill>
                <a:sym typeface="Wingdings" pitchFamily="2" charset="2"/>
              </a:rPr>
              <a:t>: The source in the communication process who decides what to say and then translates it into words or symbols that will have the same meaning to the receiver.</a:t>
            </a:r>
          </a:p>
          <a:p>
            <a:pPr>
              <a:lnSpc>
                <a:spcPct val="80000"/>
              </a:lnSpc>
              <a:defRPr/>
            </a:pPr>
            <a:r>
              <a:rPr lang="en-US" sz="1100" b="1" u="none" dirty="0">
                <a:solidFill>
                  <a:srgbClr val="000000"/>
                </a:solidFill>
                <a:sym typeface="Wingdings" pitchFamily="2" charset="2"/>
              </a:rPr>
              <a:t>Decoding</a:t>
            </a:r>
            <a:r>
              <a:rPr lang="en-US" sz="1100" dirty="0">
                <a:solidFill>
                  <a:srgbClr val="000000"/>
                </a:solidFill>
                <a:sym typeface="Wingdings" pitchFamily="2" charset="2"/>
              </a:rPr>
              <a:t>: The receiver in the communication process translating the message.</a:t>
            </a:r>
          </a:p>
          <a:p>
            <a:pPr>
              <a:lnSpc>
                <a:spcPct val="80000"/>
              </a:lnSpc>
              <a:defRPr/>
            </a:pPr>
            <a:r>
              <a:rPr lang="en-US" sz="1100" b="1" u="none" dirty="0">
                <a:solidFill>
                  <a:srgbClr val="000000"/>
                </a:solidFill>
                <a:sym typeface="Wingdings" pitchFamily="2" charset="2"/>
              </a:rPr>
              <a:t>Message channel</a:t>
            </a:r>
            <a:r>
              <a:rPr lang="en-US" sz="1100" dirty="0">
                <a:solidFill>
                  <a:srgbClr val="000000"/>
                </a:solidFill>
                <a:sym typeface="Wingdings" pitchFamily="2" charset="2"/>
              </a:rPr>
              <a:t>: The carrier of the message.</a:t>
            </a:r>
          </a:p>
          <a:p>
            <a:pPr>
              <a:lnSpc>
                <a:spcPct val="80000"/>
              </a:lnSpc>
              <a:defRPr/>
            </a:pPr>
            <a:r>
              <a:rPr lang="en-US" sz="1100" b="1" u="none" dirty="0">
                <a:solidFill>
                  <a:srgbClr val="000000"/>
                </a:solidFill>
                <a:sym typeface="Wingdings" pitchFamily="2" charset="2"/>
              </a:rPr>
              <a:t>Pushing</a:t>
            </a:r>
            <a:r>
              <a:rPr lang="en-US" sz="1100" dirty="0">
                <a:solidFill>
                  <a:srgbClr val="000000"/>
                </a:solidFill>
                <a:sym typeface="Wingdings" pitchFamily="2" charset="2"/>
              </a:rPr>
              <a:t>: Using normal promotion effort—personal selling, advertising, and sales promotion—to help sell the whole marketing mix to possible channel members.</a:t>
            </a:r>
          </a:p>
          <a:p>
            <a:r>
              <a:rPr lang="en-US" sz="1100" b="1" u="none" dirty="0">
                <a:solidFill>
                  <a:srgbClr val="000000"/>
                </a:solidFill>
                <a:latin typeface="Arial" charset="0"/>
                <a:cs typeface="Arial" charset="0"/>
                <a:sym typeface="Wingdings" pitchFamily="2" charset="2"/>
              </a:rPr>
              <a:t>Pulling</a:t>
            </a:r>
            <a:r>
              <a:rPr lang="en-US" sz="1100" dirty="0">
                <a:solidFill>
                  <a:srgbClr val="000000"/>
                </a:solidFill>
                <a:latin typeface="Arial" charset="0"/>
                <a:cs typeface="Arial" charset="0"/>
                <a:sym typeface="Wingdings" pitchFamily="2" charset="2"/>
              </a:rPr>
              <a:t>: Using promotion to get consumers to ask intermediaries for the product.</a:t>
            </a:r>
          </a:p>
          <a:p>
            <a:r>
              <a:rPr lang="en-US" sz="1100" b="1" u="none" dirty="0">
                <a:solidFill>
                  <a:srgbClr val="000000"/>
                </a:solidFill>
                <a:latin typeface="Arial" charset="0"/>
                <a:cs typeface="Arial" charset="0"/>
                <a:sym typeface="Wingdings" pitchFamily="2" charset="2"/>
              </a:rPr>
              <a:t>Adoption curve</a:t>
            </a:r>
            <a:r>
              <a:rPr lang="en-US" sz="1100" dirty="0">
                <a:solidFill>
                  <a:srgbClr val="000000"/>
                </a:solidFill>
                <a:latin typeface="Arial" charset="0"/>
                <a:cs typeface="Arial" charset="0"/>
                <a:sym typeface="Wingdings" pitchFamily="2" charset="2"/>
              </a:rPr>
              <a:t>: Shows when different groups accept ideas.</a:t>
            </a:r>
          </a:p>
          <a:p>
            <a:r>
              <a:rPr lang="en-US" sz="1100" b="1" u="none" dirty="0">
                <a:solidFill>
                  <a:srgbClr val="000000"/>
                </a:solidFill>
                <a:latin typeface="Arial" charset="0"/>
                <a:cs typeface="Arial" charset="0"/>
                <a:sym typeface="Wingdings" pitchFamily="2" charset="2"/>
              </a:rPr>
              <a:t>Innovators</a:t>
            </a:r>
            <a:r>
              <a:rPr lang="en-US" sz="1100" dirty="0">
                <a:solidFill>
                  <a:srgbClr val="000000"/>
                </a:solidFill>
                <a:latin typeface="Arial" charset="0"/>
                <a:cs typeface="Arial" charset="0"/>
                <a:sym typeface="Wingdings" pitchFamily="2" charset="2"/>
              </a:rPr>
              <a:t>: The first group to adopt new products.</a:t>
            </a:r>
          </a:p>
          <a:p>
            <a:r>
              <a:rPr lang="en-US" sz="1100" b="1" u="none" dirty="0">
                <a:solidFill>
                  <a:srgbClr val="000000"/>
                </a:solidFill>
                <a:latin typeface="Arial" charset="0"/>
                <a:cs typeface="Arial" charset="0"/>
                <a:sym typeface="Wingdings" pitchFamily="2" charset="2"/>
              </a:rPr>
              <a:t>Early adopters</a:t>
            </a:r>
            <a:r>
              <a:rPr lang="en-US" sz="1100" dirty="0">
                <a:solidFill>
                  <a:srgbClr val="000000"/>
                </a:solidFill>
                <a:latin typeface="Arial" charset="0"/>
                <a:cs typeface="Arial" charset="0"/>
                <a:sym typeface="Wingdings" pitchFamily="2" charset="2"/>
              </a:rPr>
              <a:t>: The second group in the adoption curve to adopt a new product; these people are usually well-respected by their peers and often are opinion leaders.</a:t>
            </a:r>
          </a:p>
          <a:p>
            <a:r>
              <a:rPr lang="en-US" sz="1100" b="1" u="none" dirty="0">
                <a:solidFill>
                  <a:srgbClr val="000000"/>
                </a:solidFill>
                <a:latin typeface="Arial" charset="0"/>
                <a:cs typeface="Arial" charset="0"/>
                <a:sym typeface="Wingdings" pitchFamily="2" charset="2"/>
              </a:rPr>
              <a:t>Early majority</a:t>
            </a:r>
            <a:r>
              <a:rPr lang="en-US" sz="1100" dirty="0">
                <a:solidFill>
                  <a:srgbClr val="000000"/>
                </a:solidFill>
                <a:latin typeface="Arial" charset="0"/>
                <a:cs typeface="Arial" charset="0"/>
                <a:sym typeface="Wingdings" pitchFamily="2" charset="2"/>
              </a:rPr>
              <a:t>: A group in the adoption curve that avoids risk and waits to consider a new idea until many early adopters try it—and like it.</a:t>
            </a:r>
          </a:p>
          <a:p>
            <a:r>
              <a:rPr lang="en-US" sz="1100" b="1" u="none" dirty="0">
                <a:solidFill>
                  <a:srgbClr val="000000"/>
                </a:solidFill>
                <a:latin typeface="Arial" charset="0"/>
                <a:cs typeface="Arial" charset="0"/>
                <a:sym typeface="Wingdings" pitchFamily="2" charset="2"/>
              </a:rPr>
              <a:t>Late majority</a:t>
            </a:r>
            <a:r>
              <a:rPr lang="en-US" sz="1100" dirty="0">
                <a:solidFill>
                  <a:srgbClr val="000000"/>
                </a:solidFill>
                <a:latin typeface="Arial" charset="0"/>
                <a:cs typeface="Arial" charset="0"/>
                <a:sym typeface="Wingdings" pitchFamily="2" charset="2"/>
              </a:rPr>
              <a:t>: A group of adopters who are cautious about new ideas—see adoption curve.</a:t>
            </a:r>
          </a:p>
          <a:p>
            <a:r>
              <a:rPr lang="en-US" sz="1100" b="1" u="none" dirty="0">
                <a:solidFill>
                  <a:srgbClr val="000000"/>
                </a:solidFill>
                <a:latin typeface="Arial" charset="0"/>
                <a:cs typeface="Arial" charset="0"/>
                <a:sym typeface="Wingdings" pitchFamily="2" charset="2"/>
              </a:rPr>
              <a:t>Laggards</a:t>
            </a:r>
            <a:r>
              <a:rPr lang="en-US" sz="1100" dirty="0">
                <a:solidFill>
                  <a:srgbClr val="000000"/>
                </a:solidFill>
                <a:latin typeface="Arial" charset="0"/>
                <a:cs typeface="Arial" charset="0"/>
                <a:sym typeface="Wingdings" pitchFamily="2" charset="2"/>
              </a:rPr>
              <a:t>: Prefer to do things the way they have been done in the past and are very suspicious of new ideas—sometimes called nonadopters—see adoption curve.</a:t>
            </a:r>
          </a:p>
          <a:p>
            <a:r>
              <a:rPr lang="en-US" sz="1100" b="1" u="none" dirty="0">
                <a:solidFill>
                  <a:srgbClr val="000000"/>
                </a:solidFill>
                <a:latin typeface="Arial" charset="0"/>
                <a:cs typeface="Arial" charset="0"/>
                <a:sym typeface="Wingdings" pitchFamily="2" charset="2"/>
              </a:rPr>
              <a:t>Nonadopters</a:t>
            </a:r>
            <a:r>
              <a:rPr lang="en-US" sz="1100" dirty="0">
                <a:solidFill>
                  <a:srgbClr val="000000"/>
                </a:solidFill>
                <a:latin typeface="Arial" charset="0"/>
                <a:cs typeface="Arial" charset="0"/>
                <a:sym typeface="Wingdings" pitchFamily="2" charset="2"/>
              </a:rPr>
              <a:t>: Prefer to do things the way they have been done in the past and are very suspicious of new ideas—sometimes called laggards—see adoption curve.</a:t>
            </a:r>
          </a:p>
          <a:p>
            <a:r>
              <a:rPr lang="en-US" sz="1100" b="1" u="none" dirty="0">
                <a:solidFill>
                  <a:srgbClr val="000000"/>
                </a:solidFill>
                <a:latin typeface="Arial" charset="0"/>
                <a:cs typeface="Arial" charset="0"/>
                <a:sym typeface="Wingdings" pitchFamily="2" charset="2"/>
              </a:rPr>
              <a:t>Primary demand</a:t>
            </a:r>
            <a:r>
              <a:rPr lang="en-US" sz="1100" dirty="0">
                <a:solidFill>
                  <a:srgbClr val="000000"/>
                </a:solidFill>
                <a:latin typeface="Arial" charset="0"/>
                <a:cs typeface="Arial" charset="0"/>
                <a:sym typeface="Wingdings" pitchFamily="2" charset="2"/>
              </a:rPr>
              <a:t>: Demand for the general product idea, not just the company's own brand.</a:t>
            </a:r>
          </a:p>
          <a:p>
            <a:r>
              <a:rPr lang="en-US" sz="1100" b="1" u="none" dirty="0">
                <a:solidFill>
                  <a:srgbClr val="000000"/>
                </a:solidFill>
                <a:latin typeface="Arial" charset="0"/>
                <a:cs typeface="Arial" charset="0"/>
                <a:sym typeface="Wingdings" pitchFamily="2" charset="2"/>
              </a:rPr>
              <a:t>Selective demand</a:t>
            </a:r>
            <a:r>
              <a:rPr lang="en-US" sz="1100" dirty="0">
                <a:solidFill>
                  <a:srgbClr val="000000"/>
                </a:solidFill>
                <a:latin typeface="Arial" charset="0"/>
                <a:cs typeface="Arial" charset="0"/>
                <a:sym typeface="Wingdings" pitchFamily="2" charset="2"/>
              </a:rPr>
              <a:t>: Demand for a company's own brand rather than a product category.</a:t>
            </a:r>
          </a:p>
          <a:p>
            <a:r>
              <a:rPr lang="en-US" sz="1100" b="1" u="none" dirty="0">
                <a:solidFill>
                  <a:srgbClr val="000000"/>
                </a:solidFill>
                <a:latin typeface="Arial" charset="0"/>
                <a:cs typeface="Arial" charset="0"/>
                <a:sym typeface="Wingdings" pitchFamily="2" charset="2"/>
              </a:rPr>
              <a:t>Task method</a:t>
            </a:r>
            <a:r>
              <a:rPr lang="en-US" sz="1100" dirty="0">
                <a:solidFill>
                  <a:srgbClr val="000000"/>
                </a:solidFill>
                <a:latin typeface="Arial" charset="0"/>
                <a:cs typeface="Arial" charset="0"/>
                <a:sym typeface="Wingdings" pitchFamily="2" charset="2"/>
              </a:rPr>
              <a:t>: An approach to developing a budget—basing the budget on the job to be done.</a:t>
            </a:r>
          </a:p>
        </p:txBody>
      </p:sp>
    </p:spTree>
    <p:extLst>
      <p:ext uri="{BB962C8B-B14F-4D97-AF65-F5344CB8AC3E}">
        <p14:creationId xmlns:p14="http://schemas.microsoft.com/office/powerpoint/2010/main" val="10224638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hyperlink" Target="http://www.viddler.com/embed/30d0d9b9/?f=1&amp;autoplay=0&amp;player=simple&amp;&amp;disablebranding=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hyperlink" Target="http://www.viddler.com/embed/fa41589/?f=1&amp;autoplay=0&amp;player=simple&amp;&amp;disablebranding=0"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16.xml"/><Relationship Id="rId5" Type="http://schemas.openxmlformats.org/officeDocument/2006/relationships/image" Target="../media/image11.jpe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19.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hyperlink" Target="http://www.viddler.com/embed/f8456360/?f=1&amp;autoplay=0&amp;player=simple&amp;&amp;disablebranding=0"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16.png"/><Relationship Id="rId2" Type="http://schemas.openxmlformats.org/officeDocument/2006/relationships/slideLayout" Target="../slideLayouts/slideLayout5.xml"/><Relationship Id="rId1" Type="http://schemas.openxmlformats.org/officeDocument/2006/relationships/tags" Target="../tags/tag2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1.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ags" Target="../tags/tag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86400" y="776288"/>
            <a:ext cx="3352800" cy="1470025"/>
          </a:xfrm>
        </p:spPr>
        <p:txBody>
          <a:bodyPr>
            <a:normAutofit/>
          </a:bodyPr>
          <a:lstStyle/>
          <a:p>
            <a:r>
              <a:rPr lang="en-US" dirty="0"/>
              <a:t>Chapter 13</a:t>
            </a:r>
          </a:p>
        </p:txBody>
      </p:sp>
      <p:sp>
        <p:nvSpPr>
          <p:cNvPr id="3" name="Subtitle 2"/>
          <p:cNvSpPr>
            <a:spLocks noGrp="1"/>
          </p:cNvSpPr>
          <p:nvPr>
            <p:ph type="subTitle" idx="1"/>
          </p:nvPr>
        </p:nvSpPr>
        <p:spPr>
          <a:xfrm>
            <a:off x="5486400" y="2250280"/>
            <a:ext cx="3505200" cy="3388520"/>
          </a:xfrm>
        </p:spPr>
        <p:txBody>
          <a:bodyPr>
            <a:normAutofit/>
          </a:bodyPr>
          <a:lstStyle/>
          <a:p>
            <a:r>
              <a:rPr lang="en-US" dirty="0"/>
              <a:t>Promotion– Introduction to Integrated Marketing Communication</a:t>
            </a:r>
          </a:p>
        </p:txBody>
      </p:sp>
    </p:spTree>
    <p:custDataLst>
      <p:tags r:id="rId1"/>
    </p:custDataLst>
    <p:extLst>
      <p:ext uri="{BB962C8B-B14F-4D97-AF65-F5344CB8AC3E}">
        <p14:creationId xmlns:p14="http://schemas.microsoft.com/office/powerpoint/2010/main" val="411125573"/>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a:xfrm>
            <a:off x="457200" y="1676400"/>
            <a:ext cx="8229600" cy="4975192"/>
          </a:xfrm>
        </p:spPr>
        <p:txBody>
          <a:bodyPr>
            <a:normAutofit fontScale="92500" lnSpcReduction="20000"/>
          </a:bodyPr>
          <a:lstStyle/>
          <a:p>
            <a:pPr marL="514350" indent="-514350">
              <a:buFont typeface="+mj-lt"/>
              <a:buAutoNum type="arabicPeriod"/>
            </a:pPr>
            <a:r>
              <a:rPr lang="en-US" dirty="0"/>
              <a:t>know the advantages and disadvantages of the promotion methods a marketing manager can use in strategy planning.</a:t>
            </a:r>
          </a:p>
          <a:p>
            <a:pPr marL="514350" indent="-514350">
              <a:buFont typeface="+mj-lt"/>
              <a:buAutoNum type="arabicPeriod"/>
            </a:pPr>
            <a:r>
              <a:rPr lang="en-US" dirty="0"/>
              <a:t>understand the integrated marketing communications concept and why firms use a blend of different promotion methods.</a:t>
            </a:r>
          </a:p>
          <a:p>
            <a:pPr marL="514350" indent="-514350">
              <a:buFont typeface="+mj-lt"/>
              <a:buAutoNum type="arabicPeriod"/>
            </a:pPr>
            <a:r>
              <a:rPr lang="en-US" dirty="0"/>
              <a:t>understand the importance of promotion objectives.</a:t>
            </a:r>
          </a:p>
          <a:p>
            <a:pPr marL="514350" indent="-514350">
              <a:buFont typeface="+mj-lt"/>
              <a:buAutoNum type="arabicPeriod"/>
            </a:pPr>
            <a:r>
              <a:rPr lang="en-US" dirty="0"/>
              <a:t>know how the traditional communication process affects promotion planning. </a:t>
            </a:r>
          </a:p>
          <a:p>
            <a:pPr marL="514350" indent="-514350">
              <a:buFont typeface="+mj-lt"/>
              <a:buAutoNum type="arabicPeriod"/>
            </a:pPr>
            <a:r>
              <a:rPr lang="en-US" dirty="0"/>
              <a:t>understand how customer-initiated interactive communication is different.</a:t>
            </a:r>
          </a:p>
        </p:txBody>
      </p:sp>
    </p:spTree>
    <p:custDataLst>
      <p:tags r:id="rId1"/>
    </p:custDataLst>
    <p:extLst>
      <p:ext uri="{BB962C8B-B14F-4D97-AF65-F5344CB8AC3E}">
        <p14:creationId xmlns:p14="http://schemas.microsoft.com/office/powerpoint/2010/main" val="111993812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animEffect transition="in" filter="wipe(up)">
                                      <p:cBhvr>
                                        <p:cTn id="23" dur="500"/>
                                        <p:tgtEl>
                                          <p:spTgt spid="59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60419" name="Rectangle 3"/>
          <p:cNvSpPr>
            <a:spLocks noGrp="1" noChangeArrowheads="1"/>
          </p:cNvSpPr>
          <p:nvPr>
            <p:ph idx="1"/>
          </p:nvPr>
        </p:nvSpPr>
        <p:spPr/>
        <p:txBody>
          <a:bodyPr>
            <a:normAutofit fontScale="92500" lnSpcReduction="10000"/>
          </a:bodyPr>
          <a:lstStyle/>
          <a:p>
            <a:pPr marL="514350" indent="-514350">
              <a:buFont typeface="+mj-lt"/>
              <a:buAutoNum type="arabicPeriod" startAt="6"/>
            </a:pPr>
            <a:r>
              <a:rPr lang="en-US" dirty="0"/>
              <a:t>know how typical promotion plans are blended to get an extra push from wholesalers and retailers, as well as help from customers in pulling products through the channel.</a:t>
            </a:r>
            <a:endParaRPr lang="en-US" b="1" dirty="0"/>
          </a:p>
          <a:p>
            <a:pPr marL="514350" indent="-514350">
              <a:buFont typeface="+mj-lt"/>
              <a:buAutoNum type="arabicPeriod" startAt="6"/>
            </a:pPr>
            <a:r>
              <a:rPr lang="en-US" dirty="0"/>
              <a:t>understand how promotion blends typically vary over the adoption curve and product life cycle.</a:t>
            </a:r>
            <a:endParaRPr lang="en-US" b="1" dirty="0"/>
          </a:p>
          <a:p>
            <a:pPr marL="514350" indent="-514350">
              <a:buFont typeface="+mj-lt"/>
              <a:buAutoNum type="arabicPeriod" startAt="6"/>
            </a:pPr>
            <a:r>
              <a:rPr lang="en-US" dirty="0"/>
              <a:t>understand how to determine how much to spend on promotion efforts.</a:t>
            </a:r>
          </a:p>
          <a:p>
            <a:pPr marL="514350" indent="-514350">
              <a:buFont typeface="+mj-lt"/>
              <a:buAutoNum type="arabicPeriod" startAt="6"/>
            </a:pPr>
            <a:r>
              <a:rPr lang="en-US" dirty="0"/>
              <a:t>understand important new terms.</a:t>
            </a:r>
          </a:p>
        </p:txBody>
      </p:sp>
    </p:spTree>
    <p:custDataLst>
      <p:tags r:id="rId1"/>
    </p:custDataLst>
    <p:extLst>
      <p:ext uri="{BB962C8B-B14F-4D97-AF65-F5344CB8AC3E}">
        <p14:creationId xmlns:p14="http://schemas.microsoft.com/office/powerpoint/2010/main" val="63040172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wipe(up)">
                                      <p:cBhvr>
                                        <p:cTn id="7" dur="500"/>
                                        <p:tgtEl>
                                          <p:spTgt spid="60419">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animEffect transition="in" filter="wipe(up)">
                                      <p:cBhvr>
                                        <p:cTn id="11" dur="500"/>
                                        <p:tgtEl>
                                          <p:spTgt spid="60419">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0419">
                                            <p:txEl>
                                              <p:pRg st="2" end="2"/>
                                            </p:txEl>
                                          </p:spTgt>
                                        </p:tgtEl>
                                        <p:attrNameLst>
                                          <p:attrName>style.visibility</p:attrName>
                                        </p:attrNameLst>
                                      </p:cBhvr>
                                      <p:to>
                                        <p:strVal val="visible"/>
                                      </p:to>
                                    </p:set>
                                    <p:animEffect transition="in" filter="wipe(up)">
                                      <p:cBhvr>
                                        <p:cTn id="15" dur="500"/>
                                        <p:tgtEl>
                                          <p:spTgt spid="60419">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0419">
                                            <p:txEl>
                                              <p:pRg st="3" end="3"/>
                                            </p:txEl>
                                          </p:spTgt>
                                        </p:tgtEl>
                                        <p:attrNameLst>
                                          <p:attrName>style.visibility</p:attrName>
                                        </p:attrNameLst>
                                      </p:cBhvr>
                                      <p:to>
                                        <p:strVal val="visible"/>
                                      </p:to>
                                    </p:set>
                                    <p:animEffect transition="in" filter="wipe(up)">
                                      <p:cBhvr>
                                        <p:cTn id="19" dur="500"/>
                                        <p:tgtEl>
                                          <p:spTgt spid="604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7"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6369989" y="1503194"/>
            <a:ext cx="2121617" cy="146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Line 24"/>
          <p:cNvSpPr>
            <a:spLocks noChangeShapeType="1"/>
          </p:cNvSpPr>
          <p:nvPr/>
        </p:nvSpPr>
        <p:spPr bwMode="auto">
          <a:xfrm flipH="1" flipV="1">
            <a:off x="1600949" y="4641850"/>
            <a:ext cx="0" cy="53340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5603" name="Rectangle 2"/>
          <p:cNvSpPr>
            <a:spLocks noGrp="1" noChangeArrowheads="1"/>
          </p:cNvSpPr>
          <p:nvPr>
            <p:ph type="title"/>
          </p:nvPr>
        </p:nvSpPr>
        <p:spPr/>
        <p:txBody>
          <a:bodyPr>
            <a:normAutofit fontScale="90000"/>
          </a:bodyPr>
          <a:lstStyle/>
          <a:p>
            <a:r>
              <a:rPr lang="en-US" dirty="0"/>
              <a:t>Promotion and Marketing Strategy Planning (Exhibit 13-1)</a:t>
            </a:r>
          </a:p>
        </p:txBody>
      </p:sp>
      <p:sp>
        <p:nvSpPr>
          <p:cNvPr id="7" name="Line 20"/>
          <p:cNvSpPr>
            <a:spLocks noChangeShapeType="1"/>
          </p:cNvSpPr>
          <p:nvPr/>
        </p:nvSpPr>
        <p:spPr bwMode="auto">
          <a:xfrm flipH="1">
            <a:off x="1353297" y="3071088"/>
            <a:ext cx="7527926" cy="28616"/>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 name="Line 24"/>
          <p:cNvSpPr>
            <a:spLocks noChangeShapeType="1"/>
          </p:cNvSpPr>
          <p:nvPr/>
        </p:nvSpPr>
        <p:spPr bwMode="auto">
          <a:xfrm flipH="1" flipV="1">
            <a:off x="8858999" y="2279650"/>
            <a:ext cx="22224" cy="820053"/>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5626" name="AutoShape 38"/>
          <p:cNvSpPr>
            <a:spLocks noChangeArrowheads="1"/>
          </p:cNvSpPr>
          <p:nvPr/>
        </p:nvSpPr>
        <p:spPr bwMode="auto">
          <a:xfrm>
            <a:off x="2439574" y="3519932"/>
            <a:ext cx="2071005" cy="1350339"/>
          </a:xfrm>
          <a:prstGeom prst="roundRect">
            <a:avLst>
              <a:gd name="adj" fmla="val 16667"/>
            </a:avLst>
          </a:prstGeom>
          <a:solidFill>
            <a:schemeClr val="accent4"/>
          </a:solidFill>
          <a:ln w="38100">
            <a:solidFill>
              <a:schemeClr val="accent1"/>
            </a:solidFill>
            <a:prstDash val="sysDot"/>
            <a:round/>
            <a:headEnd/>
            <a:tailEnd/>
          </a:ln>
        </p:spPr>
        <p:txBody>
          <a:bodyPr anchor="ctr"/>
          <a:lstStyle/>
          <a:p>
            <a:r>
              <a:rPr lang="en-US" sz="1800" b="1" dirty="0"/>
              <a:t>CH 14:  Personal Selling and Customer Service</a:t>
            </a:r>
          </a:p>
        </p:txBody>
      </p:sp>
      <p:sp>
        <p:nvSpPr>
          <p:cNvPr id="25627" name="Line 39"/>
          <p:cNvSpPr>
            <a:spLocks noChangeShapeType="1"/>
          </p:cNvSpPr>
          <p:nvPr/>
        </p:nvSpPr>
        <p:spPr bwMode="auto">
          <a:xfrm rot="16200000" flipH="1" flipV="1">
            <a:off x="3302553" y="3309334"/>
            <a:ext cx="405088" cy="1703"/>
          </a:xfrm>
          <a:prstGeom prst="line">
            <a:avLst/>
          </a:prstGeom>
          <a:solidFill>
            <a:schemeClr val="accent4"/>
          </a:solidFill>
          <a:ln w="38100">
            <a:solidFill>
              <a:schemeClr val="accent1"/>
            </a:solidFill>
            <a:prstDash val="sysDot"/>
            <a:round/>
            <a:headEnd/>
            <a:tailEnd type="triangle" w="med" len="med"/>
          </a:ln>
          <a:extLst/>
        </p:spPr>
        <p:txBody>
          <a:bodyPr/>
          <a:lstStyle/>
          <a:p>
            <a:endParaRPr lang="en-US" sz="1800" dirty="0"/>
          </a:p>
        </p:txBody>
      </p:sp>
      <p:sp>
        <p:nvSpPr>
          <p:cNvPr id="25624" name="AutoShape 41"/>
          <p:cNvSpPr>
            <a:spLocks noChangeArrowheads="1"/>
          </p:cNvSpPr>
          <p:nvPr/>
        </p:nvSpPr>
        <p:spPr bwMode="auto">
          <a:xfrm>
            <a:off x="153149" y="3528931"/>
            <a:ext cx="2224088" cy="1341339"/>
          </a:xfrm>
          <a:prstGeom prst="roundRect">
            <a:avLst>
              <a:gd name="adj" fmla="val 16667"/>
            </a:avLst>
          </a:prstGeom>
          <a:solidFill>
            <a:schemeClr val="accent4"/>
          </a:solidFill>
          <a:ln w="38100">
            <a:solidFill>
              <a:schemeClr val="accent1"/>
            </a:solidFill>
            <a:round/>
            <a:headEnd/>
            <a:tailEnd/>
          </a:ln>
        </p:spPr>
        <p:txBody>
          <a:bodyPr anchor="ctr"/>
          <a:lstStyle/>
          <a:p>
            <a:r>
              <a:rPr lang="en-US" sz="1800" b="1" dirty="0"/>
              <a:t>CH 13: Promotion: Intro to Integrated Marketing Communications</a:t>
            </a:r>
          </a:p>
        </p:txBody>
      </p:sp>
      <p:sp>
        <p:nvSpPr>
          <p:cNvPr id="25625" name="Line 42"/>
          <p:cNvSpPr>
            <a:spLocks noChangeShapeType="1"/>
          </p:cNvSpPr>
          <p:nvPr/>
        </p:nvSpPr>
        <p:spPr bwMode="auto">
          <a:xfrm rot="16200000" flipH="1">
            <a:off x="1155466" y="3298616"/>
            <a:ext cx="400613" cy="2787"/>
          </a:xfrm>
          <a:prstGeom prst="line">
            <a:avLst/>
          </a:prstGeom>
          <a:solidFill>
            <a:schemeClr val="accent4"/>
          </a:solidFill>
          <a:ln w="38100">
            <a:solidFill>
              <a:schemeClr val="accent1"/>
            </a:solidFill>
            <a:round/>
            <a:headEnd/>
            <a:tailEnd type="triangle" w="med" len="med"/>
          </a:ln>
          <a:extLst/>
        </p:spPr>
        <p:txBody>
          <a:bodyPr/>
          <a:lstStyle/>
          <a:p>
            <a:endParaRPr lang="en-US" sz="1800" dirty="0"/>
          </a:p>
        </p:txBody>
      </p:sp>
      <p:sp>
        <p:nvSpPr>
          <p:cNvPr id="31" name="Line 20"/>
          <p:cNvSpPr>
            <a:spLocks noChangeShapeType="1"/>
          </p:cNvSpPr>
          <p:nvPr/>
        </p:nvSpPr>
        <p:spPr bwMode="auto">
          <a:xfrm flipH="1">
            <a:off x="1353299" y="5175250"/>
            <a:ext cx="6519863"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5616" name="AutoShape 26"/>
          <p:cNvSpPr>
            <a:spLocks noChangeArrowheads="1"/>
          </p:cNvSpPr>
          <p:nvPr/>
        </p:nvSpPr>
        <p:spPr bwMode="auto">
          <a:xfrm>
            <a:off x="442074" y="5470068"/>
            <a:ext cx="2011363" cy="768802"/>
          </a:xfrm>
          <a:prstGeom prst="roundRect">
            <a:avLst>
              <a:gd name="adj" fmla="val 16667"/>
            </a:avLst>
          </a:prstGeom>
          <a:solidFill>
            <a:schemeClr val="accent4"/>
          </a:solidFill>
          <a:ln w="38100">
            <a:solidFill>
              <a:schemeClr val="accent1"/>
            </a:solidFill>
            <a:round/>
            <a:headEnd/>
            <a:tailEnd/>
          </a:ln>
        </p:spPr>
        <p:txBody>
          <a:bodyPr/>
          <a:lstStyle/>
          <a:p>
            <a:r>
              <a:rPr lang="en-US" sz="1800" b="1" dirty="0"/>
              <a:t>Promotion methods</a:t>
            </a:r>
          </a:p>
        </p:txBody>
      </p:sp>
      <p:sp>
        <p:nvSpPr>
          <p:cNvPr id="25617" name="AutoShape 29"/>
          <p:cNvSpPr>
            <a:spLocks noChangeArrowheads="1"/>
          </p:cNvSpPr>
          <p:nvPr/>
        </p:nvSpPr>
        <p:spPr bwMode="auto">
          <a:xfrm>
            <a:off x="2580437" y="5473245"/>
            <a:ext cx="2011363" cy="768802"/>
          </a:xfrm>
          <a:prstGeom prst="roundRect">
            <a:avLst>
              <a:gd name="adj" fmla="val 16667"/>
            </a:avLst>
          </a:prstGeom>
          <a:solidFill>
            <a:schemeClr val="accent4"/>
          </a:solidFill>
          <a:ln w="38100">
            <a:solidFill>
              <a:schemeClr val="accent1"/>
            </a:solidFill>
            <a:round/>
            <a:headEnd/>
            <a:tailEnd/>
          </a:ln>
        </p:spPr>
        <p:txBody>
          <a:bodyPr/>
          <a:lstStyle/>
          <a:p>
            <a:r>
              <a:rPr lang="en-US" sz="1800" b="1" dirty="0"/>
              <a:t>Managing promotion</a:t>
            </a:r>
          </a:p>
        </p:txBody>
      </p:sp>
      <p:sp>
        <p:nvSpPr>
          <p:cNvPr id="25618" name="AutoShape 32"/>
          <p:cNvSpPr>
            <a:spLocks noChangeArrowheads="1"/>
          </p:cNvSpPr>
          <p:nvPr/>
        </p:nvSpPr>
        <p:spPr bwMode="auto">
          <a:xfrm>
            <a:off x="4718799" y="5476422"/>
            <a:ext cx="2011363" cy="768802"/>
          </a:xfrm>
          <a:prstGeom prst="roundRect">
            <a:avLst>
              <a:gd name="adj" fmla="val 16667"/>
            </a:avLst>
          </a:prstGeom>
          <a:solidFill>
            <a:schemeClr val="accent4"/>
          </a:solidFill>
          <a:ln w="38100">
            <a:solidFill>
              <a:schemeClr val="accent1"/>
            </a:solidFill>
            <a:round/>
            <a:headEnd/>
            <a:tailEnd/>
          </a:ln>
        </p:spPr>
        <p:txBody>
          <a:bodyPr/>
          <a:lstStyle/>
          <a:p>
            <a:r>
              <a:rPr lang="en-US" sz="1800" b="1" dirty="0"/>
              <a:t>Effective communication</a:t>
            </a:r>
          </a:p>
        </p:txBody>
      </p:sp>
      <p:sp>
        <p:nvSpPr>
          <p:cNvPr id="25619" name="AutoShape 35"/>
          <p:cNvSpPr>
            <a:spLocks noChangeArrowheads="1"/>
          </p:cNvSpPr>
          <p:nvPr/>
        </p:nvSpPr>
        <p:spPr bwMode="auto">
          <a:xfrm>
            <a:off x="6858749" y="5479598"/>
            <a:ext cx="2011363" cy="768802"/>
          </a:xfrm>
          <a:prstGeom prst="roundRect">
            <a:avLst>
              <a:gd name="adj" fmla="val 16667"/>
            </a:avLst>
          </a:prstGeom>
          <a:solidFill>
            <a:schemeClr val="accent4"/>
          </a:solidFill>
          <a:ln w="38100">
            <a:solidFill>
              <a:schemeClr val="accent1"/>
            </a:solidFill>
            <a:round/>
            <a:headEnd/>
            <a:tailEnd/>
          </a:ln>
        </p:spPr>
        <p:txBody>
          <a:bodyPr/>
          <a:lstStyle/>
          <a:p>
            <a:r>
              <a:rPr lang="en-US" sz="1800" b="1" dirty="0"/>
              <a:t>Blending promotion </a:t>
            </a:r>
          </a:p>
        </p:txBody>
      </p:sp>
      <p:sp>
        <p:nvSpPr>
          <p:cNvPr id="25620" name="Line 42"/>
          <p:cNvSpPr>
            <a:spLocks noChangeShapeType="1"/>
          </p:cNvSpPr>
          <p:nvPr/>
        </p:nvSpPr>
        <p:spPr bwMode="auto">
          <a:xfrm rot="16200000" flipH="1" flipV="1">
            <a:off x="1216682" y="5330286"/>
            <a:ext cx="312922" cy="1588"/>
          </a:xfrm>
          <a:prstGeom prst="line">
            <a:avLst/>
          </a:prstGeom>
          <a:solidFill>
            <a:schemeClr val="accent4"/>
          </a:solidFill>
          <a:ln w="38100">
            <a:solidFill>
              <a:schemeClr val="accent1"/>
            </a:solidFill>
            <a:round/>
            <a:headEnd/>
            <a:tailEnd type="triangle" w="med" len="med"/>
          </a:ln>
          <a:extLst/>
        </p:spPr>
        <p:txBody>
          <a:bodyPr/>
          <a:lstStyle/>
          <a:p>
            <a:endParaRPr lang="en-US" dirty="0"/>
          </a:p>
        </p:txBody>
      </p:sp>
      <p:sp>
        <p:nvSpPr>
          <p:cNvPr id="25621" name="Line 42"/>
          <p:cNvSpPr>
            <a:spLocks noChangeShapeType="1"/>
          </p:cNvSpPr>
          <p:nvPr/>
        </p:nvSpPr>
        <p:spPr bwMode="auto">
          <a:xfrm rot="16200000" flipH="1" flipV="1">
            <a:off x="3350282" y="5330286"/>
            <a:ext cx="312922" cy="1588"/>
          </a:xfrm>
          <a:prstGeom prst="line">
            <a:avLst/>
          </a:prstGeom>
          <a:solidFill>
            <a:schemeClr val="accent4"/>
          </a:solidFill>
          <a:ln w="38100">
            <a:solidFill>
              <a:schemeClr val="accent1"/>
            </a:solidFill>
            <a:round/>
            <a:headEnd/>
            <a:tailEnd type="triangle" w="med" len="med"/>
          </a:ln>
          <a:extLst/>
        </p:spPr>
        <p:txBody>
          <a:bodyPr/>
          <a:lstStyle/>
          <a:p>
            <a:endParaRPr lang="en-US" dirty="0"/>
          </a:p>
        </p:txBody>
      </p:sp>
      <p:sp>
        <p:nvSpPr>
          <p:cNvPr id="25622" name="Line 42"/>
          <p:cNvSpPr>
            <a:spLocks noChangeShapeType="1"/>
          </p:cNvSpPr>
          <p:nvPr/>
        </p:nvSpPr>
        <p:spPr bwMode="auto">
          <a:xfrm rot="16200000" flipH="1" flipV="1">
            <a:off x="5560082" y="5330286"/>
            <a:ext cx="312922" cy="1588"/>
          </a:xfrm>
          <a:prstGeom prst="line">
            <a:avLst/>
          </a:prstGeom>
          <a:solidFill>
            <a:schemeClr val="accent4"/>
          </a:solidFill>
          <a:ln w="38100">
            <a:solidFill>
              <a:schemeClr val="accent1"/>
            </a:solidFill>
            <a:round/>
            <a:headEnd/>
            <a:tailEnd type="triangle" w="med" len="med"/>
          </a:ln>
          <a:extLst/>
        </p:spPr>
        <p:txBody>
          <a:bodyPr/>
          <a:lstStyle/>
          <a:p>
            <a:endParaRPr lang="en-US" dirty="0"/>
          </a:p>
        </p:txBody>
      </p:sp>
      <p:sp>
        <p:nvSpPr>
          <p:cNvPr id="25623" name="Line 42"/>
          <p:cNvSpPr>
            <a:spLocks noChangeShapeType="1"/>
          </p:cNvSpPr>
          <p:nvPr/>
        </p:nvSpPr>
        <p:spPr bwMode="auto">
          <a:xfrm rot="16200000" flipH="1" flipV="1">
            <a:off x="7689235" y="5327427"/>
            <a:ext cx="320228" cy="0"/>
          </a:xfrm>
          <a:prstGeom prst="line">
            <a:avLst/>
          </a:prstGeom>
          <a:solidFill>
            <a:schemeClr val="accent4"/>
          </a:solidFill>
          <a:ln w="38100">
            <a:solidFill>
              <a:schemeClr val="accent1"/>
            </a:solidFill>
            <a:round/>
            <a:headEnd/>
            <a:tailEnd type="triangle" w="med" len="med"/>
          </a:ln>
          <a:extLst/>
        </p:spPr>
        <p:txBody>
          <a:bodyPr/>
          <a:lstStyle/>
          <a:p>
            <a:endParaRPr lang="en-US" dirty="0"/>
          </a:p>
        </p:txBody>
      </p:sp>
      <p:sp>
        <p:nvSpPr>
          <p:cNvPr id="6" name="Line 24"/>
          <p:cNvSpPr>
            <a:spLocks noChangeShapeType="1"/>
          </p:cNvSpPr>
          <p:nvPr/>
        </p:nvSpPr>
        <p:spPr bwMode="auto">
          <a:xfrm flipV="1">
            <a:off x="8458949" y="2279650"/>
            <a:ext cx="422275"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 name="AutoShape 22"/>
          <p:cNvSpPr>
            <a:spLocks noChangeArrowheads="1"/>
          </p:cNvSpPr>
          <p:nvPr/>
        </p:nvSpPr>
        <p:spPr bwMode="auto">
          <a:xfrm>
            <a:off x="4613091" y="3544833"/>
            <a:ext cx="1981200" cy="1325437"/>
          </a:xfrm>
          <a:prstGeom prst="roundRect">
            <a:avLst>
              <a:gd name="adj" fmla="val 16667"/>
            </a:avLst>
          </a:prstGeom>
          <a:solidFill>
            <a:schemeClr val="accent4"/>
          </a:solidFill>
          <a:ln w="38100">
            <a:solidFill>
              <a:schemeClr val="accent1"/>
            </a:solidFill>
            <a:prstDash val="sysDot"/>
            <a:round/>
            <a:headEnd/>
            <a:tailEnd/>
          </a:ln>
          <a:effectLst/>
        </p:spPr>
        <p:txBody>
          <a:bodyPr anchor="ctr"/>
          <a:lstStyle/>
          <a:p>
            <a:pPr>
              <a:defRPr/>
            </a:pPr>
            <a:r>
              <a:rPr lang="en-US" sz="1800" b="1" dirty="0"/>
              <a:t>CH 15:  Advertising and Sales Promotion</a:t>
            </a:r>
            <a:r>
              <a:rPr lang="en-US" sz="1800" b="1" dirty="0">
                <a:effectLst>
                  <a:outerShdw blurRad="38100" dist="38100" dir="2700000" algn="tl">
                    <a:srgbClr val="000000"/>
                  </a:outerShdw>
                </a:effectLst>
              </a:rPr>
              <a:t> </a:t>
            </a:r>
          </a:p>
        </p:txBody>
      </p:sp>
      <p:sp>
        <p:nvSpPr>
          <p:cNvPr id="25615" name="Line 39"/>
          <p:cNvSpPr>
            <a:spLocks noChangeShapeType="1"/>
          </p:cNvSpPr>
          <p:nvPr/>
        </p:nvSpPr>
        <p:spPr bwMode="auto">
          <a:xfrm rot="16200000" flipH="1" flipV="1">
            <a:off x="5420953" y="3279474"/>
            <a:ext cx="443573" cy="7878"/>
          </a:xfrm>
          <a:prstGeom prst="line">
            <a:avLst/>
          </a:prstGeom>
          <a:solidFill>
            <a:schemeClr val="accent4"/>
          </a:solidFill>
          <a:ln w="38100">
            <a:solidFill>
              <a:schemeClr val="accent1"/>
            </a:solidFill>
            <a:prstDash val="sysDot"/>
            <a:round/>
            <a:headEnd/>
            <a:tailEnd type="triangle" w="med" len="med"/>
          </a:ln>
          <a:extLst/>
        </p:spPr>
        <p:txBody>
          <a:bodyPr/>
          <a:lstStyle/>
          <a:p>
            <a:endParaRPr lang="en-US" sz="1800" dirty="0"/>
          </a:p>
        </p:txBody>
      </p:sp>
      <p:sp>
        <p:nvSpPr>
          <p:cNvPr id="29" name="AutoShape 38"/>
          <p:cNvSpPr>
            <a:spLocks noChangeArrowheads="1"/>
          </p:cNvSpPr>
          <p:nvPr/>
        </p:nvSpPr>
        <p:spPr bwMode="auto">
          <a:xfrm>
            <a:off x="6706091" y="3518511"/>
            <a:ext cx="2437909" cy="1344454"/>
          </a:xfrm>
          <a:prstGeom prst="roundRect">
            <a:avLst>
              <a:gd name="adj" fmla="val 16667"/>
            </a:avLst>
          </a:prstGeom>
          <a:solidFill>
            <a:schemeClr val="accent4"/>
          </a:solidFill>
          <a:ln w="38100">
            <a:solidFill>
              <a:schemeClr val="accent1"/>
            </a:solidFill>
            <a:prstDash val="sysDot"/>
            <a:round/>
            <a:headEnd/>
            <a:tailEnd/>
          </a:ln>
        </p:spPr>
        <p:txBody>
          <a:bodyPr anchor="ctr"/>
          <a:lstStyle/>
          <a:p>
            <a:r>
              <a:rPr lang="en-US" sz="1800" b="1" dirty="0"/>
              <a:t>CH 16: Publicity: Promotion Using Earned, Owned, and Social Media</a:t>
            </a:r>
          </a:p>
        </p:txBody>
      </p:sp>
      <p:sp>
        <p:nvSpPr>
          <p:cNvPr id="30" name="Line 39"/>
          <p:cNvSpPr>
            <a:spLocks noChangeShapeType="1"/>
          </p:cNvSpPr>
          <p:nvPr/>
        </p:nvSpPr>
        <p:spPr bwMode="auto">
          <a:xfrm rot="16200000" flipH="1">
            <a:off x="7712829" y="3299371"/>
            <a:ext cx="403701" cy="20240"/>
          </a:xfrm>
          <a:prstGeom prst="line">
            <a:avLst/>
          </a:prstGeom>
          <a:solidFill>
            <a:schemeClr val="accent4"/>
          </a:solidFill>
          <a:ln w="38100">
            <a:solidFill>
              <a:schemeClr val="accent1"/>
            </a:solidFill>
            <a:prstDash val="sysDot"/>
            <a:round/>
            <a:headEnd/>
            <a:tailEnd type="triangle" w="med" len="med"/>
          </a:ln>
          <a:extLst/>
        </p:spPr>
        <p:txBody>
          <a:bodyPr/>
          <a:lstStyle/>
          <a:p>
            <a:endParaRPr lang="en-US" sz="1800" dirty="0"/>
          </a:p>
        </p:txBody>
      </p:sp>
    </p:spTree>
    <p:custDataLst>
      <p:tags r:id="rId1"/>
    </p:custDataLst>
    <p:extLst>
      <p:ext uri="{BB962C8B-B14F-4D97-AF65-F5344CB8AC3E}">
        <p14:creationId xmlns:p14="http://schemas.microsoft.com/office/powerpoint/2010/main" val="202454001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nodeType="afterGroup">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5625"/>
                                        </p:tgtEl>
                                        <p:attrNameLst>
                                          <p:attrName>style.visibility</p:attrName>
                                        </p:attrNameLst>
                                      </p:cBhvr>
                                      <p:to>
                                        <p:strVal val="visible"/>
                                      </p:to>
                                    </p:set>
                                    <p:animEffect transition="in" filter="wipe(up)">
                                      <p:cBhvr>
                                        <p:cTn id="19" dur="500"/>
                                        <p:tgtEl>
                                          <p:spTgt spid="25625"/>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5624"/>
                                        </p:tgtEl>
                                        <p:attrNameLst>
                                          <p:attrName>style.visibility</p:attrName>
                                        </p:attrNameLst>
                                      </p:cBhvr>
                                      <p:to>
                                        <p:strVal val="visible"/>
                                      </p:to>
                                    </p:set>
                                    <p:animEffect transition="in" filter="wipe(up)">
                                      <p:cBhvr>
                                        <p:cTn id="23" dur="500"/>
                                        <p:tgtEl>
                                          <p:spTgt spid="25624"/>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5627"/>
                                        </p:tgtEl>
                                        <p:attrNameLst>
                                          <p:attrName>style.visibility</p:attrName>
                                        </p:attrNameLst>
                                      </p:cBhvr>
                                      <p:to>
                                        <p:strVal val="visible"/>
                                      </p:to>
                                    </p:set>
                                    <p:animEffect transition="in" filter="wipe(up)">
                                      <p:cBhvr>
                                        <p:cTn id="27" dur="500"/>
                                        <p:tgtEl>
                                          <p:spTgt spid="25627"/>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5626"/>
                                        </p:tgtEl>
                                        <p:attrNameLst>
                                          <p:attrName>style.visibility</p:attrName>
                                        </p:attrNameLst>
                                      </p:cBhvr>
                                      <p:to>
                                        <p:strVal val="visible"/>
                                      </p:to>
                                    </p:set>
                                    <p:animEffect transition="in" filter="wipe(up)">
                                      <p:cBhvr>
                                        <p:cTn id="31" dur="500"/>
                                        <p:tgtEl>
                                          <p:spTgt spid="25626"/>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5615"/>
                                        </p:tgtEl>
                                        <p:attrNameLst>
                                          <p:attrName>style.visibility</p:attrName>
                                        </p:attrNameLst>
                                      </p:cBhvr>
                                      <p:to>
                                        <p:strVal val="visible"/>
                                      </p:to>
                                    </p:set>
                                    <p:animEffect transition="in" filter="wipe(up)">
                                      <p:cBhvr>
                                        <p:cTn id="35" dur="500"/>
                                        <p:tgtEl>
                                          <p:spTgt spid="25615"/>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up)">
                                      <p:cBhvr>
                                        <p:cTn id="43" dur="500"/>
                                        <p:tgtEl>
                                          <p:spTgt spid="30"/>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up)">
                                      <p:cBhvr>
                                        <p:cTn id="47" dur="500"/>
                                        <p:tgtEl>
                                          <p:spTgt spid="29"/>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up)">
                                      <p:cBhvr>
                                        <p:cTn id="51" dur="500"/>
                                        <p:tgtEl>
                                          <p:spTgt spid="36"/>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up)">
                                      <p:cBhvr>
                                        <p:cTn id="55" dur="500"/>
                                        <p:tgtEl>
                                          <p:spTgt spid="31"/>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5620"/>
                                        </p:tgtEl>
                                        <p:attrNameLst>
                                          <p:attrName>style.visibility</p:attrName>
                                        </p:attrNameLst>
                                      </p:cBhvr>
                                      <p:to>
                                        <p:strVal val="visible"/>
                                      </p:to>
                                    </p:set>
                                    <p:animEffect transition="in" filter="wipe(up)">
                                      <p:cBhvr>
                                        <p:cTn id="59" dur="500"/>
                                        <p:tgtEl>
                                          <p:spTgt spid="25620"/>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25616"/>
                                        </p:tgtEl>
                                        <p:attrNameLst>
                                          <p:attrName>style.visibility</p:attrName>
                                        </p:attrNameLst>
                                      </p:cBhvr>
                                      <p:to>
                                        <p:strVal val="visible"/>
                                      </p:to>
                                    </p:set>
                                    <p:animEffect transition="in" filter="wipe(up)">
                                      <p:cBhvr>
                                        <p:cTn id="63" dur="500"/>
                                        <p:tgtEl>
                                          <p:spTgt spid="25616"/>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25621"/>
                                        </p:tgtEl>
                                        <p:attrNameLst>
                                          <p:attrName>style.visibility</p:attrName>
                                        </p:attrNameLst>
                                      </p:cBhvr>
                                      <p:to>
                                        <p:strVal val="visible"/>
                                      </p:to>
                                    </p:set>
                                    <p:animEffect transition="in" filter="wipe(up)">
                                      <p:cBhvr>
                                        <p:cTn id="67" dur="500"/>
                                        <p:tgtEl>
                                          <p:spTgt spid="25621"/>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25617"/>
                                        </p:tgtEl>
                                        <p:attrNameLst>
                                          <p:attrName>style.visibility</p:attrName>
                                        </p:attrNameLst>
                                      </p:cBhvr>
                                      <p:to>
                                        <p:strVal val="visible"/>
                                      </p:to>
                                    </p:set>
                                    <p:animEffect transition="in" filter="wipe(up)">
                                      <p:cBhvr>
                                        <p:cTn id="71" dur="500"/>
                                        <p:tgtEl>
                                          <p:spTgt spid="25617"/>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25622"/>
                                        </p:tgtEl>
                                        <p:attrNameLst>
                                          <p:attrName>style.visibility</p:attrName>
                                        </p:attrNameLst>
                                      </p:cBhvr>
                                      <p:to>
                                        <p:strVal val="visible"/>
                                      </p:to>
                                    </p:set>
                                    <p:animEffect transition="in" filter="wipe(up)">
                                      <p:cBhvr>
                                        <p:cTn id="75" dur="500"/>
                                        <p:tgtEl>
                                          <p:spTgt spid="25622"/>
                                        </p:tgtEl>
                                      </p:cBhvr>
                                    </p:animEffect>
                                  </p:childTnLst>
                                </p:cTn>
                              </p:par>
                            </p:childTnLst>
                          </p:cTn>
                        </p:par>
                        <p:par>
                          <p:cTn id="76" fill="hold">
                            <p:stCondLst>
                              <p:cond delay="9000"/>
                            </p:stCondLst>
                            <p:childTnLst>
                              <p:par>
                                <p:cTn id="77" presetID="22" presetClass="entr" presetSubtype="1" fill="hold" grpId="0" nodeType="afterEffect">
                                  <p:stCondLst>
                                    <p:cond delay="0"/>
                                  </p:stCondLst>
                                  <p:childTnLst>
                                    <p:set>
                                      <p:cBhvr>
                                        <p:cTn id="78" dur="1" fill="hold">
                                          <p:stCondLst>
                                            <p:cond delay="0"/>
                                          </p:stCondLst>
                                        </p:cTn>
                                        <p:tgtEl>
                                          <p:spTgt spid="25618"/>
                                        </p:tgtEl>
                                        <p:attrNameLst>
                                          <p:attrName>style.visibility</p:attrName>
                                        </p:attrNameLst>
                                      </p:cBhvr>
                                      <p:to>
                                        <p:strVal val="visible"/>
                                      </p:to>
                                    </p:set>
                                    <p:animEffect transition="in" filter="wipe(up)">
                                      <p:cBhvr>
                                        <p:cTn id="79" dur="500"/>
                                        <p:tgtEl>
                                          <p:spTgt spid="25618"/>
                                        </p:tgtEl>
                                      </p:cBhvr>
                                    </p:animEffect>
                                  </p:childTnLst>
                                </p:cTn>
                              </p:par>
                            </p:childTnLst>
                          </p:cTn>
                        </p:par>
                        <p:par>
                          <p:cTn id="80" fill="hold">
                            <p:stCondLst>
                              <p:cond delay="9500"/>
                            </p:stCondLst>
                            <p:childTnLst>
                              <p:par>
                                <p:cTn id="81" presetID="22" presetClass="entr" presetSubtype="1" fill="hold" grpId="0" nodeType="afterEffect">
                                  <p:stCondLst>
                                    <p:cond delay="0"/>
                                  </p:stCondLst>
                                  <p:childTnLst>
                                    <p:set>
                                      <p:cBhvr>
                                        <p:cTn id="82" dur="1" fill="hold">
                                          <p:stCondLst>
                                            <p:cond delay="0"/>
                                          </p:stCondLst>
                                        </p:cTn>
                                        <p:tgtEl>
                                          <p:spTgt spid="25623"/>
                                        </p:tgtEl>
                                        <p:attrNameLst>
                                          <p:attrName>style.visibility</p:attrName>
                                        </p:attrNameLst>
                                      </p:cBhvr>
                                      <p:to>
                                        <p:strVal val="visible"/>
                                      </p:to>
                                    </p:set>
                                    <p:animEffect transition="in" filter="wipe(up)">
                                      <p:cBhvr>
                                        <p:cTn id="83" dur="500"/>
                                        <p:tgtEl>
                                          <p:spTgt spid="25623"/>
                                        </p:tgtEl>
                                      </p:cBhvr>
                                    </p:animEffect>
                                  </p:childTnLst>
                                </p:cTn>
                              </p:par>
                            </p:childTnLst>
                          </p:cTn>
                        </p:par>
                        <p:par>
                          <p:cTn id="84" fill="hold">
                            <p:stCondLst>
                              <p:cond delay="10000"/>
                            </p:stCondLst>
                            <p:childTnLst>
                              <p:par>
                                <p:cTn id="85" presetID="22" presetClass="entr" presetSubtype="1" fill="hold" grpId="0" nodeType="afterEffect">
                                  <p:stCondLst>
                                    <p:cond delay="0"/>
                                  </p:stCondLst>
                                  <p:childTnLst>
                                    <p:set>
                                      <p:cBhvr>
                                        <p:cTn id="86" dur="1" fill="hold">
                                          <p:stCondLst>
                                            <p:cond delay="0"/>
                                          </p:stCondLst>
                                        </p:cTn>
                                        <p:tgtEl>
                                          <p:spTgt spid="25619"/>
                                        </p:tgtEl>
                                        <p:attrNameLst>
                                          <p:attrName>style.visibility</p:attrName>
                                        </p:attrNameLst>
                                      </p:cBhvr>
                                      <p:to>
                                        <p:strVal val="visible"/>
                                      </p:to>
                                    </p:set>
                                    <p:animEffect transition="in" filter="wipe(up)">
                                      <p:cBhvr>
                                        <p:cTn id="87" dur="500"/>
                                        <p:tgtEl>
                                          <p:spTgt spid="25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7" grpId="0" animBg="1"/>
      <p:bldP spid="11" grpId="0" animBg="1"/>
      <p:bldP spid="25626" grpId="0" animBg="1"/>
      <p:bldP spid="25627" grpId="0" animBg="1"/>
      <p:bldP spid="25624" grpId="0" animBg="1"/>
      <p:bldP spid="25625" grpId="0" animBg="1"/>
      <p:bldP spid="31" grpId="0" animBg="1"/>
      <p:bldP spid="25616" grpId="0" animBg="1"/>
      <p:bldP spid="25617" grpId="0" animBg="1"/>
      <p:bldP spid="25618" grpId="0" animBg="1"/>
      <p:bldP spid="25619" grpId="0" animBg="1"/>
      <p:bldP spid="25620" grpId="0" animBg="1"/>
      <p:bldP spid="25621" grpId="0" animBg="1"/>
      <p:bldP spid="25622" grpId="0" animBg="1"/>
      <p:bldP spid="25623" grpId="0" animBg="1"/>
      <p:bldP spid="6" grpId="0" animBg="1"/>
      <p:bldP spid="9" grpId="0" animBg="1"/>
      <p:bldP spid="25615" grpId="0" animBg="1"/>
      <p:bldP spid="29" grpId="0" animBg="1"/>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Personal selling—flexibility is its strength</a:t>
            </a:r>
          </a:p>
        </p:txBody>
      </p:sp>
      <p:pic>
        <p:nvPicPr>
          <p:cNvPr id="3" name="Picture 2"/>
          <p:cNvPicPr>
            <a:picLocks noChangeAspect="1"/>
          </p:cNvPicPr>
          <p:nvPr/>
        </p:nvPicPr>
        <p:blipFill>
          <a:blip r:embed="rId3"/>
          <a:stretch>
            <a:fillRect/>
          </a:stretch>
        </p:blipFill>
        <p:spPr>
          <a:xfrm>
            <a:off x="254900" y="2590800"/>
            <a:ext cx="3095625" cy="3657600"/>
          </a:xfrm>
          <a:prstGeom prst="rect">
            <a:avLst/>
          </a:prstGeom>
        </p:spPr>
      </p:pic>
      <p:pic>
        <p:nvPicPr>
          <p:cNvPr id="4" name="Picture 3"/>
          <p:cNvPicPr>
            <a:picLocks noChangeAspect="1"/>
          </p:cNvPicPr>
          <p:nvPr/>
        </p:nvPicPr>
        <p:blipFill>
          <a:blip r:embed="rId4"/>
          <a:stretch>
            <a:fillRect/>
          </a:stretch>
        </p:blipFill>
        <p:spPr>
          <a:xfrm>
            <a:off x="3276600" y="1905000"/>
            <a:ext cx="2954637" cy="3563747"/>
          </a:xfrm>
          <a:prstGeom prst="rect">
            <a:avLst/>
          </a:prstGeom>
        </p:spPr>
      </p:pic>
      <p:pic>
        <p:nvPicPr>
          <p:cNvPr id="6" name="Picture 5"/>
          <p:cNvPicPr>
            <a:picLocks noChangeAspect="1"/>
          </p:cNvPicPr>
          <p:nvPr/>
        </p:nvPicPr>
        <p:blipFill>
          <a:blip r:embed="rId5"/>
          <a:stretch>
            <a:fillRect/>
          </a:stretch>
        </p:blipFill>
        <p:spPr>
          <a:xfrm>
            <a:off x="6248400" y="1143000"/>
            <a:ext cx="2704599" cy="3162300"/>
          </a:xfrm>
          <a:prstGeom prst="rect">
            <a:avLst/>
          </a:prstGeom>
        </p:spPr>
      </p:pic>
      <p:sp>
        <p:nvSpPr>
          <p:cNvPr id="5" name="TextBox 4"/>
          <p:cNvSpPr txBox="1"/>
          <p:nvPr/>
        </p:nvSpPr>
        <p:spPr>
          <a:xfrm>
            <a:off x="6204023" y="4433516"/>
            <a:ext cx="3810000" cy="261610"/>
          </a:xfrm>
          <a:prstGeom prst="rect">
            <a:avLst/>
          </a:prstGeom>
          <a:noFill/>
        </p:spPr>
        <p:txBody>
          <a:bodyPr wrap="square" rtlCol="0">
            <a:spAutoFit/>
          </a:bodyPr>
          <a:lstStyle/>
          <a:p>
            <a:r>
              <a:rPr lang="en-US" sz="1100" i="1" dirty="0"/>
              <a:t>Source: McDonald's</a:t>
            </a:r>
            <a:endParaRPr lang="en-US" sz="1100" dirty="0"/>
          </a:p>
        </p:txBody>
      </p:sp>
    </p:spTree>
    <p:extLst>
      <p:ext uri="{BB962C8B-B14F-4D97-AF65-F5344CB8AC3E}">
        <p14:creationId xmlns:p14="http://schemas.microsoft.com/office/powerpoint/2010/main" val="1528944779"/>
      </p:ext>
    </p:extLst>
  </p:cSld>
  <p:clrMapOvr>
    <a:masterClrMapping/>
  </p:clrMapOvr>
  <p:transition>
    <p:pull dir="ru"/>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en-US" dirty="0"/>
              <a:t>Several Promotion Methods Are Available</a:t>
            </a:r>
          </a:p>
        </p:txBody>
      </p:sp>
      <p:sp>
        <p:nvSpPr>
          <p:cNvPr id="4" name="Line 16"/>
          <p:cNvSpPr>
            <a:spLocks noChangeShapeType="1"/>
          </p:cNvSpPr>
          <p:nvPr/>
        </p:nvSpPr>
        <p:spPr bwMode="auto">
          <a:xfrm flipV="1">
            <a:off x="3078163" y="1676400"/>
            <a:ext cx="1143000" cy="2133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5" name="AutoShape 13"/>
          <p:cNvSpPr>
            <a:spLocks noChangeArrowheads="1"/>
          </p:cNvSpPr>
          <p:nvPr/>
        </p:nvSpPr>
        <p:spPr bwMode="auto">
          <a:xfrm>
            <a:off x="4187825" y="2341562"/>
            <a:ext cx="3962400" cy="838200"/>
          </a:xfrm>
          <a:prstGeom prst="roundRect">
            <a:avLst>
              <a:gd name="adj" fmla="val 375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Mass Selling</a:t>
            </a:r>
          </a:p>
        </p:txBody>
      </p:sp>
      <p:sp>
        <p:nvSpPr>
          <p:cNvPr id="6" name="Line 14"/>
          <p:cNvSpPr>
            <a:spLocks noChangeShapeType="1"/>
          </p:cNvSpPr>
          <p:nvPr/>
        </p:nvSpPr>
        <p:spPr bwMode="auto">
          <a:xfrm flipV="1">
            <a:off x="3048000" y="2722562"/>
            <a:ext cx="11430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7" name="AutoShape 15"/>
          <p:cNvSpPr>
            <a:spLocks noChangeArrowheads="1"/>
          </p:cNvSpPr>
          <p:nvPr/>
        </p:nvSpPr>
        <p:spPr bwMode="auto">
          <a:xfrm>
            <a:off x="4187825" y="1295400"/>
            <a:ext cx="3962400" cy="838200"/>
          </a:xfrm>
          <a:prstGeom prst="roundRect">
            <a:avLst>
              <a:gd name="adj" fmla="val 375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Personal Selling</a:t>
            </a:r>
          </a:p>
        </p:txBody>
      </p:sp>
      <p:sp>
        <p:nvSpPr>
          <p:cNvPr id="8" name="AutoShape 17"/>
          <p:cNvSpPr>
            <a:spLocks noChangeArrowheads="1"/>
          </p:cNvSpPr>
          <p:nvPr/>
        </p:nvSpPr>
        <p:spPr bwMode="auto">
          <a:xfrm>
            <a:off x="4270375" y="5154612"/>
            <a:ext cx="3879850" cy="688975"/>
          </a:xfrm>
          <a:prstGeom prst="roundRect">
            <a:avLst>
              <a:gd name="adj" fmla="val 375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Sales Promotion</a:t>
            </a:r>
          </a:p>
        </p:txBody>
      </p:sp>
      <p:sp>
        <p:nvSpPr>
          <p:cNvPr id="9" name="Line 18"/>
          <p:cNvSpPr>
            <a:spLocks noChangeShapeType="1"/>
          </p:cNvSpPr>
          <p:nvPr/>
        </p:nvSpPr>
        <p:spPr bwMode="auto">
          <a:xfrm>
            <a:off x="3154363" y="3714750"/>
            <a:ext cx="1119187"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6633" name="Oval 19"/>
          <p:cNvSpPr>
            <a:spLocks noChangeArrowheads="1"/>
          </p:cNvSpPr>
          <p:nvPr/>
        </p:nvSpPr>
        <p:spPr bwMode="auto">
          <a:xfrm>
            <a:off x="152400" y="2112962"/>
            <a:ext cx="3352800" cy="3352800"/>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endParaRPr lang="en-US" b="1" dirty="0">
              <a:latin typeface="Arial" pitchFamily="34" charset="0"/>
              <a:cs typeface="Arial" pitchFamily="34" charset="0"/>
            </a:endParaRPr>
          </a:p>
        </p:txBody>
      </p:sp>
      <p:sp>
        <p:nvSpPr>
          <p:cNvPr id="26634" name="Text Box 20"/>
          <p:cNvSpPr txBox="1">
            <a:spLocks noChangeArrowheads="1"/>
          </p:cNvSpPr>
          <p:nvPr/>
        </p:nvSpPr>
        <p:spPr bwMode="auto">
          <a:xfrm>
            <a:off x="615950" y="3049587"/>
            <a:ext cx="2420938"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800" b="1" dirty="0">
                <a:latin typeface="Arial" pitchFamily="34" charset="0"/>
                <a:cs typeface="Arial" pitchFamily="34" charset="0"/>
              </a:rPr>
              <a:t>Different Methods of Promotion</a:t>
            </a:r>
          </a:p>
        </p:txBody>
      </p:sp>
      <p:sp>
        <p:nvSpPr>
          <p:cNvPr id="12" name="Line 21"/>
          <p:cNvSpPr>
            <a:spLocks noChangeShapeType="1"/>
          </p:cNvSpPr>
          <p:nvPr/>
        </p:nvSpPr>
        <p:spPr bwMode="auto">
          <a:xfrm flipH="1">
            <a:off x="5407025" y="3176587"/>
            <a:ext cx="457200" cy="762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3" name="Oval 22"/>
          <p:cNvSpPr>
            <a:spLocks noChangeArrowheads="1"/>
          </p:cNvSpPr>
          <p:nvPr/>
        </p:nvSpPr>
        <p:spPr bwMode="auto">
          <a:xfrm>
            <a:off x="4384675" y="3906837"/>
            <a:ext cx="1651000" cy="73025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200" b="1" dirty="0">
                <a:latin typeface="Arial" pitchFamily="34" charset="0"/>
                <a:cs typeface="Arial" pitchFamily="34" charset="0"/>
              </a:rPr>
              <a:t>Advertising</a:t>
            </a:r>
          </a:p>
        </p:txBody>
      </p:sp>
      <p:sp>
        <p:nvSpPr>
          <p:cNvPr id="14" name="Oval 23"/>
          <p:cNvSpPr>
            <a:spLocks noChangeArrowheads="1"/>
          </p:cNvSpPr>
          <p:nvPr/>
        </p:nvSpPr>
        <p:spPr bwMode="auto">
          <a:xfrm>
            <a:off x="6265863" y="3906837"/>
            <a:ext cx="1651000" cy="73025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200" b="1" dirty="0">
                <a:latin typeface="Arial" pitchFamily="34" charset="0"/>
                <a:cs typeface="Arial" pitchFamily="34" charset="0"/>
              </a:rPr>
              <a:t>Publicity</a:t>
            </a:r>
          </a:p>
        </p:txBody>
      </p:sp>
      <p:sp>
        <p:nvSpPr>
          <p:cNvPr id="15" name="Line 24"/>
          <p:cNvSpPr>
            <a:spLocks noChangeShapeType="1"/>
          </p:cNvSpPr>
          <p:nvPr/>
        </p:nvSpPr>
        <p:spPr bwMode="auto">
          <a:xfrm>
            <a:off x="6473825" y="3176587"/>
            <a:ext cx="457200" cy="762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90774591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7"/>
                                        </p:tgtEl>
                                        <p:attrNameLst>
                                          <p:attrName>style.color</p:attrName>
                                        </p:attrNameLst>
                                      </p:cBhvr>
                                      <p:by>
                                        <p:hsl h="0" s="-70588" l="0"/>
                                      </p:by>
                                    </p:animClr>
                                    <p:animClr clrSpc="hsl" dir="cw">
                                      <p:cBhvr>
                                        <p:cTn id="16" dur="500" fill="hold"/>
                                        <p:tgtEl>
                                          <p:spTgt spid="7"/>
                                        </p:tgtEl>
                                        <p:attrNameLst>
                                          <p:attrName>fillcolor</p:attrName>
                                        </p:attrNameLst>
                                      </p:cBhvr>
                                      <p:by>
                                        <p:hsl h="0" s="-70588" l="0"/>
                                      </p:by>
                                    </p:animClr>
                                    <p:animClr clrSpc="hsl" dir="cw">
                                      <p:cBhvr>
                                        <p:cTn id="17" dur="500" fill="hold"/>
                                        <p:tgtEl>
                                          <p:spTgt spid="7"/>
                                        </p:tgtEl>
                                        <p:attrNameLst>
                                          <p:attrName>stroke.color</p:attrName>
                                        </p:attrNameLst>
                                      </p:cBhvr>
                                      <p:by>
                                        <p:hsl h="0" s="-70588" l="0"/>
                                      </p:by>
                                    </p:animClr>
                                    <p:set>
                                      <p:cBhvr>
                                        <p:cTn id="18" dur="500" fill="hold"/>
                                        <p:tgtEl>
                                          <p:spTgt spid="7"/>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up)">
                                      <p:cBhvr>
                                        <p:cTn id="30" dur="500"/>
                                        <p:tgtEl>
                                          <p:spTgt spid="12"/>
                                        </p:tgtEl>
                                      </p:cBhvr>
                                    </p:animEffect>
                                  </p:childTnLst>
                                </p:cTn>
                              </p:par>
                            </p:childTnLst>
                          </p:cTn>
                        </p:par>
                        <p:par>
                          <p:cTn id="31" fill="hold" nodeType="afterGroup">
                            <p:stCondLst>
                              <p:cond delay="500"/>
                            </p:stCondLst>
                            <p:childTnLst>
                              <p:par>
                                <p:cTn id="32" presetID="22" presetClass="entr" presetSubtype="1"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up)">
                                      <p:cBhvr>
                                        <p:cTn id="34" dur="500"/>
                                        <p:tgtEl>
                                          <p:spTgt spid="1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5" presetClass="emph" presetSubtype="0" fill="hold" grpId="1" nodeType="clickEffect">
                                  <p:stCondLst>
                                    <p:cond delay="0"/>
                                  </p:stCondLst>
                                  <p:childTnLst>
                                    <p:animClr clrSpc="hsl" dir="cw">
                                      <p:cBhvr override="childStyle">
                                        <p:cTn id="38" dur="500" fill="hold"/>
                                        <p:tgtEl>
                                          <p:spTgt spid="13"/>
                                        </p:tgtEl>
                                        <p:attrNameLst>
                                          <p:attrName>style.color</p:attrName>
                                        </p:attrNameLst>
                                      </p:cBhvr>
                                      <p:by>
                                        <p:hsl h="0" s="-70588" l="0"/>
                                      </p:by>
                                    </p:animClr>
                                    <p:animClr clrSpc="hsl" dir="cw">
                                      <p:cBhvr>
                                        <p:cTn id="39" dur="500" fill="hold"/>
                                        <p:tgtEl>
                                          <p:spTgt spid="13"/>
                                        </p:tgtEl>
                                        <p:attrNameLst>
                                          <p:attrName>fillcolor</p:attrName>
                                        </p:attrNameLst>
                                      </p:cBhvr>
                                      <p:by>
                                        <p:hsl h="0" s="-70588" l="0"/>
                                      </p:by>
                                    </p:animClr>
                                    <p:animClr clrSpc="hsl" dir="cw">
                                      <p:cBhvr>
                                        <p:cTn id="40" dur="500" fill="hold"/>
                                        <p:tgtEl>
                                          <p:spTgt spid="13"/>
                                        </p:tgtEl>
                                        <p:attrNameLst>
                                          <p:attrName>stroke.color</p:attrName>
                                        </p:attrNameLst>
                                      </p:cBhvr>
                                      <p:by>
                                        <p:hsl h="0" s="-70588" l="0"/>
                                      </p:by>
                                    </p:animClr>
                                    <p:set>
                                      <p:cBhvr>
                                        <p:cTn id="41" dur="500" fill="hold"/>
                                        <p:tgtEl>
                                          <p:spTgt spid="13"/>
                                        </p:tgtEl>
                                        <p:attrNameLst>
                                          <p:attrName>fill.type</p:attrName>
                                        </p:attrNameLst>
                                      </p:cBhvr>
                                      <p:to>
                                        <p:strVal val="solid"/>
                                      </p:to>
                                    </p:set>
                                  </p:childTnLst>
                                </p:cTn>
                              </p:par>
                              <p:par>
                                <p:cTn id="42" presetID="22" presetClass="entr" presetSubtype="1"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childTnLst>
                          </p:cTn>
                        </p:par>
                        <p:par>
                          <p:cTn id="45" fill="hold" nodeType="afterGroup">
                            <p:stCondLst>
                              <p:cond delay="500"/>
                            </p:stCondLst>
                            <p:childTnLst>
                              <p:par>
                                <p:cTn id="46" presetID="22" presetClass="entr" presetSubtype="1"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up)">
                                      <p:cBhvr>
                                        <p:cTn id="48" dur="500"/>
                                        <p:tgtEl>
                                          <p:spTgt spid="14"/>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5" presetClass="emph" presetSubtype="0" fill="hold" grpId="1" nodeType="clickEffect">
                                  <p:stCondLst>
                                    <p:cond delay="0"/>
                                  </p:stCondLst>
                                  <p:childTnLst>
                                    <p:animClr clrSpc="hsl" dir="cw">
                                      <p:cBhvr override="childStyle">
                                        <p:cTn id="52" dur="500" fill="hold"/>
                                        <p:tgtEl>
                                          <p:spTgt spid="5"/>
                                        </p:tgtEl>
                                        <p:attrNameLst>
                                          <p:attrName>style.color</p:attrName>
                                        </p:attrNameLst>
                                      </p:cBhvr>
                                      <p:by>
                                        <p:hsl h="0" s="-70588" l="0"/>
                                      </p:by>
                                    </p:animClr>
                                    <p:animClr clrSpc="hsl" dir="cw">
                                      <p:cBhvr>
                                        <p:cTn id="53" dur="500" fill="hold"/>
                                        <p:tgtEl>
                                          <p:spTgt spid="5"/>
                                        </p:tgtEl>
                                        <p:attrNameLst>
                                          <p:attrName>fillcolor</p:attrName>
                                        </p:attrNameLst>
                                      </p:cBhvr>
                                      <p:by>
                                        <p:hsl h="0" s="-70588" l="0"/>
                                      </p:by>
                                    </p:animClr>
                                    <p:animClr clrSpc="hsl" dir="cw">
                                      <p:cBhvr>
                                        <p:cTn id="54" dur="500" fill="hold"/>
                                        <p:tgtEl>
                                          <p:spTgt spid="5"/>
                                        </p:tgtEl>
                                        <p:attrNameLst>
                                          <p:attrName>stroke.color</p:attrName>
                                        </p:attrNameLst>
                                      </p:cBhvr>
                                      <p:by>
                                        <p:hsl h="0" s="-70588" l="0"/>
                                      </p:by>
                                    </p:animClr>
                                    <p:set>
                                      <p:cBhvr>
                                        <p:cTn id="55" dur="500" fill="hold"/>
                                        <p:tgtEl>
                                          <p:spTgt spid="5"/>
                                        </p:tgtEl>
                                        <p:attrNameLst>
                                          <p:attrName>fill.type</p:attrName>
                                        </p:attrNameLst>
                                      </p:cBhvr>
                                      <p:to>
                                        <p:strVal val="solid"/>
                                      </p:to>
                                    </p:set>
                                  </p:childTnLst>
                                </p:cTn>
                              </p:par>
                              <p:par>
                                <p:cTn id="56" presetID="25" presetClass="emph" presetSubtype="0" fill="hold" grpId="1" nodeType="withEffect">
                                  <p:stCondLst>
                                    <p:cond delay="0"/>
                                  </p:stCondLst>
                                  <p:childTnLst>
                                    <p:animClr clrSpc="hsl" dir="cw">
                                      <p:cBhvr override="childStyle">
                                        <p:cTn id="57" dur="500" fill="hold"/>
                                        <p:tgtEl>
                                          <p:spTgt spid="14"/>
                                        </p:tgtEl>
                                        <p:attrNameLst>
                                          <p:attrName>style.color</p:attrName>
                                        </p:attrNameLst>
                                      </p:cBhvr>
                                      <p:by>
                                        <p:hsl h="0" s="-70588" l="0"/>
                                      </p:by>
                                    </p:animClr>
                                    <p:animClr clrSpc="hsl" dir="cw">
                                      <p:cBhvr>
                                        <p:cTn id="58" dur="500" fill="hold"/>
                                        <p:tgtEl>
                                          <p:spTgt spid="14"/>
                                        </p:tgtEl>
                                        <p:attrNameLst>
                                          <p:attrName>fillcolor</p:attrName>
                                        </p:attrNameLst>
                                      </p:cBhvr>
                                      <p:by>
                                        <p:hsl h="0" s="-70588" l="0"/>
                                      </p:by>
                                    </p:animClr>
                                    <p:animClr clrSpc="hsl" dir="cw">
                                      <p:cBhvr>
                                        <p:cTn id="59" dur="500" fill="hold"/>
                                        <p:tgtEl>
                                          <p:spTgt spid="14"/>
                                        </p:tgtEl>
                                        <p:attrNameLst>
                                          <p:attrName>stroke.color</p:attrName>
                                        </p:attrNameLst>
                                      </p:cBhvr>
                                      <p:by>
                                        <p:hsl h="0" s="-70588" l="0"/>
                                      </p:by>
                                    </p:animClr>
                                    <p:set>
                                      <p:cBhvr>
                                        <p:cTn id="60" dur="500" fill="hold"/>
                                        <p:tgtEl>
                                          <p:spTgt spid="14"/>
                                        </p:tgtEl>
                                        <p:attrNameLst>
                                          <p:attrName>fill.type</p:attrName>
                                        </p:attrNameLst>
                                      </p:cBhvr>
                                      <p:to>
                                        <p:strVal val="solid"/>
                                      </p:to>
                                    </p:set>
                                  </p:childTnLst>
                                </p:cTn>
                              </p:par>
                              <p:par>
                                <p:cTn id="61" presetID="22" presetClass="entr" presetSubtype="1"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wipe(up)">
                                      <p:cBhvr>
                                        <p:cTn id="63" dur="500"/>
                                        <p:tgtEl>
                                          <p:spTgt spid="9"/>
                                        </p:tgtEl>
                                      </p:cBhvr>
                                    </p:animEffect>
                                  </p:childTnLst>
                                </p:cTn>
                              </p:par>
                            </p:childTnLst>
                          </p:cTn>
                        </p:par>
                        <p:par>
                          <p:cTn id="64" fill="hold" nodeType="afterGroup">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left)">
                                      <p:cBhvr>
                                        <p:cTn id="6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7" grpId="0" animBg="1"/>
      <p:bldP spid="7" grpId="1" animBg="1"/>
      <p:bldP spid="8" grpId="0" animBg="1"/>
      <p:bldP spid="9" grpId="0" animBg="1"/>
      <p:bldP spid="12" grpId="0" animBg="1"/>
      <p:bldP spid="13" grpId="0" animBg="1"/>
      <p:bldP spid="13" grpId="1" animBg="1"/>
      <p:bldP spid="14" grpId="0" animBg="1"/>
      <p:bldP spid="14" grpId="1"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Line 9"/>
          <p:cNvSpPr>
            <a:spLocks noChangeShapeType="1"/>
          </p:cNvSpPr>
          <p:nvPr/>
        </p:nvSpPr>
        <p:spPr bwMode="auto">
          <a:xfrm>
            <a:off x="3430588" y="2514600"/>
            <a:ext cx="509587"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8674" name="Rectangle 2"/>
          <p:cNvSpPr>
            <a:spLocks noGrp="1" noChangeArrowheads="1"/>
          </p:cNvSpPr>
          <p:nvPr>
            <p:ph type="title"/>
          </p:nvPr>
        </p:nvSpPr>
        <p:spPr/>
        <p:txBody>
          <a:bodyPr>
            <a:normAutofit/>
          </a:bodyPr>
          <a:lstStyle/>
          <a:p>
            <a:r>
              <a:rPr lang="en-US" sz="3600" dirty="0"/>
              <a:t>Someone Must Plan, Integrate, and Manage the Promotion Blend</a:t>
            </a:r>
          </a:p>
        </p:txBody>
      </p:sp>
      <p:sp>
        <p:nvSpPr>
          <p:cNvPr id="28675" name="Rectangle 9"/>
          <p:cNvSpPr>
            <a:spLocks noChangeArrowheads="1"/>
          </p:cNvSpPr>
          <p:nvPr/>
        </p:nvSpPr>
        <p:spPr bwMode="auto">
          <a:xfrm>
            <a:off x="228600" y="1522412"/>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b="1" dirty="0">
              <a:latin typeface="Arial" pitchFamily="34" charset="0"/>
              <a:cs typeface="Arial" pitchFamily="34" charset="0"/>
            </a:endParaRPr>
          </a:p>
        </p:txBody>
      </p:sp>
      <p:sp>
        <p:nvSpPr>
          <p:cNvPr id="4" name="Line 4"/>
          <p:cNvSpPr>
            <a:spLocks noChangeShapeType="1"/>
          </p:cNvSpPr>
          <p:nvPr/>
        </p:nvSpPr>
        <p:spPr bwMode="auto">
          <a:xfrm flipH="1" flipV="1">
            <a:off x="5640388" y="4800600"/>
            <a:ext cx="4572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5" name="AutoShape 5"/>
          <p:cNvSpPr>
            <a:spLocks noChangeArrowheads="1"/>
          </p:cNvSpPr>
          <p:nvPr/>
        </p:nvSpPr>
        <p:spPr bwMode="auto">
          <a:xfrm>
            <a:off x="5945188" y="5105400"/>
            <a:ext cx="2971800" cy="1295400"/>
          </a:xfrm>
          <a:prstGeom prst="roundRect">
            <a:avLst>
              <a:gd name="adj" fmla="val 29903"/>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latin typeface="Arial" pitchFamily="34" charset="0"/>
                <a:cs typeface="Arial" pitchFamily="34" charset="0"/>
              </a:rPr>
              <a:t>Sales Promotion Managers</a:t>
            </a:r>
          </a:p>
        </p:txBody>
      </p:sp>
      <p:sp>
        <p:nvSpPr>
          <p:cNvPr id="6" name="AutoShape 6"/>
          <p:cNvSpPr>
            <a:spLocks noChangeArrowheads="1"/>
          </p:cNvSpPr>
          <p:nvPr/>
        </p:nvSpPr>
        <p:spPr bwMode="auto">
          <a:xfrm>
            <a:off x="5945188" y="1447800"/>
            <a:ext cx="2971800" cy="1295400"/>
          </a:xfrm>
          <a:prstGeom prst="roundRect">
            <a:avLst>
              <a:gd name="adj" fmla="val 29903"/>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latin typeface="Arial" pitchFamily="34" charset="0"/>
                <a:cs typeface="Arial" pitchFamily="34" charset="0"/>
              </a:rPr>
              <a:t>Advertising Managers</a:t>
            </a:r>
          </a:p>
        </p:txBody>
      </p:sp>
      <p:sp>
        <p:nvSpPr>
          <p:cNvPr id="7" name="Line 7"/>
          <p:cNvSpPr>
            <a:spLocks noChangeShapeType="1"/>
          </p:cNvSpPr>
          <p:nvPr/>
        </p:nvSpPr>
        <p:spPr bwMode="auto">
          <a:xfrm flipH="1">
            <a:off x="5716588" y="2667000"/>
            <a:ext cx="381000" cy="3587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8" name="AutoShape 8"/>
          <p:cNvSpPr>
            <a:spLocks noChangeArrowheads="1"/>
          </p:cNvSpPr>
          <p:nvPr/>
        </p:nvSpPr>
        <p:spPr bwMode="auto">
          <a:xfrm>
            <a:off x="611188" y="1447800"/>
            <a:ext cx="2971800" cy="1295400"/>
          </a:xfrm>
          <a:prstGeom prst="roundRect">
            <a:avLst>
              <a:gd name="adj" fmla="val 29903"/>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latin typeface="Arial" pitchFamily="34" charset="0"/>
                <a:cs typeface="Arial" pitchFamily="34" charset="0"/>
              </a:rPr>
              <a:t>Sales Managers</a:t>
            </a:r>
          </a:p>
        </p:txBody>
      </p:sp>
      <p:sp>
        <p:nvSpPr>
          <p:cNvPr id="10" name="AutoShape 10"/>
          <p:cNvSpPr>
            <a:spLocks noChangeArrowheads="1"/>
          </p:cNvSpPr>
          <p:nvPr/>
        </p:nvSpPr>
        <p:spPr bwMode="auto">
          <a:xfrm>
            <a:off x="611188" y="5105400"/>
            <a:ext cx="2971800" cy="1295400"/>
          </a:xfrm>
          <a:prstGeom prst="roundRect">
            <a:avLst>
              <a:gd name="adj" fmla="val 29903"/>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latin typeface="Arial" pitchFamily="34" charset="0"/>
                <a:cs typeface="Arial" pitchFamily="34" charset="0"/>
              </a:rPr>
              <a:t>Marketing Managers</a:t>
            </a:r>
          </a:p>
        </p:txBody>
      </p:sp>
      <p:sp>
        <p:nvSpPr>
          <p:cNvPr id="11" name="Line 11"/>
          <p:cNvSpPr>
            <a:spLocks noChangeShapeType="1"/>
          </p:cNvSpPr>
          <p:nvPr/>
        </p:nvSpPr>
        <p:spPr bwMode="auto">
          <a:xfrm flipV="1">
            <a:off x="3430588" y="4676775"/>
            <a:ext cx="533400" cy="5048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 name="Oval 12"/>
          <p:cNvSpPr>
            <a:spLocks noChangeArrowheads="1"/>
          </p:cNvSpPr>
          <p:nvPr/>
        </p:nvSpPr>
        <p:spPr bwMode="auto">
          <a:xfrm>
            <a:off x="3354388" y="2514600"/>
            <a:ext cx="2819400" cy="28194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400" b="1" dirty="0">
                <a:latin typeface="Arial" pitchFamily="34" charset="0"/>
                <a:cs typeface="Arial" pitchFamily="34" charset="0"/>
              </a:rPr>
              <a:t>Integrated</a:t>
            </a:r>
            <a:br>
              <a:rPr lang="en-US" sz="2400" b="1" dirty="0">
                <a:latin typeface="Arial" pitchFamily="34" charset="0"/>
                <a:cs typeface="Arial" pitchFamily="34" charset="0"/>
              </a:rPr>
            </a:br>
            <a:r>
              <a:rPr lang="en-US" sz="2400" b="1" dirty="0">
                <a:latin typeface="Arial" pitchFamily="34" charset="0"/>
                <a:cs typeface="Arial" pitchFamily="34" charset="0"/>
              </a:rPr>
              <a:t>Marketing</a:t>
            </a:r>
            <a:br>
              <a:rPr lang="en-US" sz="2400" b="1" dirty="0">
                <a:latin typeface="Arial" pitchFamily="34" charset="0"/>
                <a:cs typeface="Arial" pitchFamily="34" charset="0"/>
              </a:rPr>
            </a:br>
            <a:r>
              <a:rPr lang="en-US" sz="2400" b="1" dirty="0">
                <a:latin typeface="Arial" pitchFamily="34" charset="0"/>
                <a:cs typeface="Arial" pitchFamily="34" charset="0"/>
              </a:rPr>
              <a:t>Communications</a:t>
            </a:r>
            <a:endParaRPr lang="en-US" sz="2800" b="1" dirty="0">
              <a:effectLst>
                <a:outerShdw blurRad="38100" dist="38100" dir="2700000" algn="tl">
                  <a:srgbClr val="000000"/>
                </a:outerShdw>
              </a:effectLst>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127135115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5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8"/>
                                        </p:tgtEl>
                                        <p:attrNameLst>
                                          <p:attrName>style.color</p:attrName>
                                        </p:attrNameLst>
                                      </p:cBhvr>
                                      <p:by>
                                        <p:hsl h="0" s="-70588" l="0"/>
                                      </p:by>
                                    </p:animClr>
                                    <p:animClr clrSpc="hsl" dir="cw">
                                      <p:cBhvr>
                                        <p:cTn id="16" dur="500" fill="hold"/>
                                        <p:tgtEl>
                                          <p:spTgt spid="8"/>
                                        </p:tgtEl>
                                        <p:attrNameLst>
                                          <p:attrName>fillcolor</p:attrName>
                                        </p:attrNameLst>
                                      </p:cBhvr>
                                      <p:by>
                                        <p:hsl h="0" s="-70588" l="0"/>
                                      </p:by>
                                    </p:animClr>
                                    <p:animClr clrSpc="hsl" dir="cw">
                                      <p:cBhvr>
                                        <p:cTn id="17" dur="500" fill="hold"/>
                                        <p:tgtEl>
                                          <p:spTgt spid="8"/>
                                        </p:tgtEl>
                                        <p:attrNameLst>
                                          <p:attrName>stroke.color</p:attrName>
                                        </p:attrNameLst>
                                      </p:cBhvr>
                                      <p:by>
                                        <p:hsl h="0" s="-70588" l="0"/>
                                      </p:by>
                                    </p:animClr>
                                    <p:set>
                                      <p:cBhvr>
                                        <p:cTn id="18" dur="500" fill="hold"/>
                                        <p:tgtEl>
                                          <p:spTgt spid="8"/>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6"/>
                                        </p:tgtEl>
                                        <p:attrNameLst>
                                          <p:attrName>style.color</p:attrName>
                                        </p:attrNameLst>
                                      </p:cBhvr>
                                      <p:by>
                                        <p:hsl h="0" s="-70588" l="0"/>
                                      </p:by>
                                    </p:animClr>
                                    <p:animClr clrSpc="hsl" dir="cw">
                                      <p:cBhvr>
                                        <p:cTn id="30" dur="500" fill="hold"/>
                                        <p:tgtEl>
                                          <p:spTgt spid="6"/>
                                        </p:tgtEl>
                                        <p:attrNameLst>
                                          <p:attrName>fillcolor</p:attrName>
                                        </p:attrNameLst>
                                      </p:cBhvr>
                                      <p:by>
                                        <p:hsl h="0" s="-70588" l="0"/>
                                      </p:by>
                                    </p:animClr>
                                    <p:animClr clrSpc="hsl" dir="cw">
                                      <p:cBhvr>
                                        <p:cTn id="31" dur="500" fill="hold"/>
                                        <p:tgtEl>
                                          <p:spTgt spid="6"/>
                                        </p:tgtEl>
                                        <p:attrNameLst>
                                          <p:attrName>stroke.color</p:attrName>
                                        </p:attrNameLst>
                                      </p:cBhvr>
                                      <p:by>
                                        <p:hsl h="0" s="-70588" l="0"/>
                                      </p:by>
                                    </p:animClr>
                                    <p:set>
                                      <p:cBhvr>
                                        <p:cTn id="32" dur="500" fill="hold"/>
                                        <p:tgtEl>
                                          <p:spTgt spid="6"/>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500"/>
                                        <p:tgtEl>
                                          <p:spTgt spid="4"/>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5"/>
                                        </p:tgtEl>
                                        <p:attrNameLst>
                                          <p:attrName>style.color</p:attrName>
                                        </p:attrNameLst>
                                      </p:cBhvr>
                                      <p:by>
                                        <p:hsl h="0" s="-70588" l="0"/>
                                      </p:by>
                                    </p:animClr>
                                    <p:animClr clrSpc="hsl" dir="cw">
                                      <p:cBhvr>
                                        <p:cTn id="44" dur="500" fill="hold"/>
                                        <p:tgtEl>
                                          <p:spTgt spid="5"/>
                                        </p:tgtEl>
                                        <p:attrNameLst>
                                          <p:attrName>fillcolor</p:attrName>
                                        </p:attrNameLst>
                                      </p:cBhvr>
                                      <p:by>
                                        <p:hsl h="0" s="-70588" l="0"/>
                                      </p:by>
                                    </p:animClr>
                                    <p:animClr clrSpc="hsl" dir="cw">
                                      <p:cBhvr>
                                        <p:cTn id="45" dur="500" fill="hold"/>
                                        <p:tgtEl>
                                          <p:spTgt spid="5"/>
                                        </p:tgtEl>
                                        <p:attrNameLst>
                                          <p:attrName>stroke.color</p:attrName>
                                        </p:attrNameLst>
                                      </p:cBhvr>
                                      <p:by>
                                        <p:hsl h="0" s="-70588" l="0"/>
                                      </p:by>
                                    </p:animClr>
                                    <p:set>
                                      <p:cBhvr>
                                        <p:cTn id="46" dur="500" fill="hold"/>
                                        <p:tgtEl>
                                          <p:spTgt spid="5"/>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up)">
                                      <p:cBhvr>
                                        <p:cTn id="49" dur="500"/>
                                        <p:tgtEl>
                                          <p:spTgt spid="11"/>
                                        </p:tgtEl>
                                      </p:cBhvr>
                                    </p:animEffect>
                                  </p:childTnLst>
                                </p:cTn>
                              </p:par>
                            </p:childTnLst>
                          </p:cTn>
                        </p:par>
                        <p:par>
                          <p:cTn id="50" fill="hold" nodeType="afterGroup">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right)">
                                      <p:cBhvr>
                                        <p:cTn id="5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5" grpId="0" animBg="1"/>
      <p:bldP spid="5" grpId="1" animBg="1"/>
      <p:bldP spid="6" grpId="0" animBg="1"/>
      <p:bldP spid="6" grpId="1" animBg="1"/>
      <p:bldP spid="7" grpId="0" animBg="1"/>
      <p:bldP spid="8" grpId="0" animBg="1"/>
      <p:bldP spid="8" grpId="1"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Line 13"/>
          <p:cNvSpPr>
            <a:spLocks noChangeShapeType="1"/>
          </p:cNvSpPr>
          <p:nvPr/>
        </p:nvSpPr>
        <p:spPr bwMode="auto">
          <a:xfrm>
            <a:off x="3506788" y="4038600"/>
            <a:ext cx="1219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7" name="Line 15"/>
          <p:cNvSpPr>
            <a:spLocks noChangeShapeType="1"/>
          </p:cNvSpPr>
          <p:nvPr/>
        </p:nvSpPr>
        <p:spPr bwMode="auto">
          <a:xfrm flipV="1">
            <a:off x="3506788" y="2286000"/>
            <a:ext cx="12192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9" name="Line 17"/>
          <p:cNvSpPr>
            <a:spLocks noChangeShapeType="1"/>
          </p:cNvSpPr>
          <p:nvPr/>
        </p:nvSpPr>
        <p:spPr bwMode="auto">
          <a:xfrm>
            <a:off x="3506788" y="4038600"/>
            <a:ext cx="1219200" cy="1828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9698" name="Rectangle 2"/>
          <p:cNvSpPr>
            <a:spLocks noGrp="1" noChangeArrowheads="1"/>
          </p:cNvSpPr>
          <p:nvPr>
            <p:ph type="title"/>
          </p:nvPr>
        </p:nvSpPr>
        <p:spPr/>
        <p:txBody>
          <a:bodyPr>
            <a:normAutofit fontScale="90000"/>
          </a:bodyPr>
          <a:lstStyle/>
          <a:p>
            <a:r>
              <a:rPr lang="en-US" dirty="0"/>
              <a:t>Which Method to Use Depends on Promotion Objectives</a:t>
            </a:r>
          </a:p>
        </p:txBody>
      </p:sp>
      <p:sp>
        <p:nvSpPr>
          <p:cNvPr id="29699" name="Rectangle 9"/>
          <p:cNvSpPr>
            <a:spLocks noChangeArrowheads="1"/>
          </p:cNvSpPr>
          <p:nvPr/>
        </p:nvSpPr>
        <p:spPr bwMode="auto">
          <a:xfrm>
            <a:off x="152400" y="1636712"/>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b="1" dirty="0">
              <a:latin typeface="Arial" pitchFamily="34" charset="0"/>
              <a:cs typeface="Arial" pitchFamily="34" charset="0"/>
            </a:endParaRPr>
          </a:p>
        </p:txBody>
      </p:sp>
      <p:sp>
        <p:nvSpPr>
          <p:cNvPr id="4" name="AutoShape 12"/>
          <p:cNvSpPr>
            <a:spLocks noChangeArrowheads="1"/>
          </p:cNvSpPr>
          <p:nvPr/>
        </p:nvSpPr>
        <p:spPr bwMode="auto">
          <a:xfrm>
            <a:off x="4267200" y="3352800"/>
            <a:ext cx="3962400" cy="1066800"/>
          </a:xfrm>
          <a:prstGeom prst="roundRect">
            <a:avLst>
              <a:gd name="adj" fmla="val 32213"/>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600" b="1" dirty="0">
                <a:latin typeface="Arial" pitchFamily="34" charset="0"/>
                <a:cs typeface="Arial" pitchFamily="34" charset="0"/>
              </a:rPr>
              <a:t>Persuading</a:t>
            </a:r>
          </a:p>
        </p:txBody>
      </p:sp>
      <p:sp>
        <p:nvSpPr>
          <p:cNvPr id="6" name="AutoShape 14"/>
          <p:cNvSpPr>
            <a:spLocks noChangeArrowheads="1"/>
          </p:cNvSpPr>
          <p:nvPr/>
        </p:nvSpPr>
        <p:spPr bwMode="auto">
          <a:xfrm>
            <a:off x="4267200" y="1600200"/>
            <a:ext cx="3962400" cy="1133475"/>
          </a:xfrm>
          <a:prstGeom prst="roundRect">
            <a:avLst>
              <a:gd name="adj" fmla="val 32213"/>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600" b="1" dirty="0">
                <a:latin typeface="Arial" pitchFamily="34" charset="0"/>
                <a:cs typeface="Arial" pitchFamily="34" charset="0"/>
              </a:rPr>
              <a:t>Informing</a:t>
            </a:r>
          </a:p>
        </p:txBody>
      </p:sp>
      <p:sp>
        <p:nvSpPr>
          <p:cNvPr id="8" name="AutoShape 16"/>
          <p:cNvSpPr>
            <a:spLocks noChangeArrowheads="1"/>
          </p:cNvSpPr>
          <p:nvPr/>
        </p:nvSpPr>
        <p:spPr bwMode="auto">
          <a:xfrm>
            <a:off x="4267200" y="5105400"/>
            <a:ext cx="3962400" cy="1066800"/>
          </a:xfrm>
          <a:prstGeom prst="roundRect">
            <a:avLst>
              <a:gd name="adj" fmla="val 32213"/>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600" b="1" dirty="0">
                <a:latin typeface="Arial" pitchFamily="34" charset="0"/>
                <a:cs typeface="Arial" pitchFamily="34" charset="0"/>
              </a:rPr>
              <a:t>Reminding</a:t>
            </a:r>
          </a:p>
        </p:txBody>
      </p:sp>
      <p:sp>
        <p:nvSpPr>
          <p:cNvPr id="12" name="Oval 12"/>
          <p:cNvSpPr>
            <a:spLocks noChangeArrowheads="1"/>
          </p:cNvSpPr>
          <p:nvPr/>
        </p:nvSpPr>
        <p:spPr bwMode="auto">
          <a:xfrm>
            <a:off x="685800" y="2582466"/>
            <a:ext cx="2819400" cy="2875756"/>
          </a:xfrm>
          <a:prstGeom prst="ellipse">
            <a:avLst/>
          </a:prstGeom>
          <a:solidFill>
            <a:srgbClr val="19894C"/>
          </a:solidFill>
          <a:ln>
            <a:solidFill>
              <a:srgbClr val="6BB76D"/>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400" b="1" dirty="0">
                <a:latin typeface="Arial" pitchFamily="34" charset="0"/>
                <a:cs typeface="Arial" pitchFamily="34" charset="0"/>
              </a:rPr>
              <a:t>Overall Objective</a:t>
            </a:r>
            <a:r>
              <a:rPr lang="en-US" sz="2400" b="1">
                <a:latin typeface="Arial" pitchFamily="34" charset="0"/>
                <a:cs typeface="Arial" pitchFamily="34" charset="0"/>
              </a:rPr>
              <a:t>: </a:t>
            </a:r>
            <a:br>
              <a:rPr lang="en-US" sz="2400" b="1">
                <a:latin typeface="Arial" pitchFamily="34" charset="0"/>
                <a:cs typeface="Arial" pitchFamily="34" charset="0"/>
              </a:rPr>
            </a:br>
            <a:r>
              <a:rPr lang="en-US" sz="2400" b="1">
                <a:latin typeface="Arial" pitchFamily="34" charset="0"/>
                <a:cs typeface="Arial" pitchFamily="34" charset="0"/>
              </a:rPr>
              <a:t>Affect Behavior</a:t>
            </a:r>
            <a:endParaRPr lang="en-US" sz="2800" b="1" dirty="0">
              <a:effectLst>
                <a:outerShdw blurRad="38100" dist="38100" dir="2700000" algn="tl">
                  <a:srgbClr val="000000"/>
                </a:outerShdw>
              </a:effectLst>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161151880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6"/>
                                        </p:tgtEl>
                                        <p:attrNameLst>
                                          <p:attrName>style.color</p:attrName>
                                        </p:attrNameLst>
                                      </p:cBhvr>
                                      <p:by>
                                        <p:hsl h="0" s="-70588" l="0"/>
                                      </p:by>
                                    </p:animClr>
                                    <p:animClr clrSpc="hsl" dir="cw">
                                      <p:cBhvr>
                                        <p:cTn id="16" dur="500" fill="hold"/>
                                        <p:tgtEl>
                                          <p:spTgt spid="6"/>
                                        </p:tgtEl>
                                        <p:attrNameLst>
                                          <p:attrName>fillcolor</p:attrName>
                                        </p:attrNameLst>
                                      </p:cBhvr>
                                      <p:by>
                                        <p:hsl h="0" s="-70588" l="0"/>
                                      </p:by>
                                    </p:animClr>
                                    <p:animClr clrSpc="hsl" dir="cw">
                                      <p:cBhvr>
                                        <p:cTn id="17" dur="500" fill="hold"/>
                                        <p:tgtEl>
                                          <p:spTgt spid="6"/>
                                        </p:tgtEl>
                                        <p:attrNameLst>
                                          <p:attrName>stroke.color</p:attrName>
                                        </p:attrNameLst>
                                      </p:cBhvr>
                                      <p:by>
                                        <p:hsl h="0" s="-70588" l="0"/>
                                      </p:by>
                                    </p:animClr>
                                    <p:set>
                                      <p:cBhvr>
                                        <p:cTn id="18" dur="500" fill="hold"/>
                                        <p:tgtEl>
                                          <p:spTgt spid="6"/>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4"/>
                                        </p:tgtEl>
                                        <p:attrNameLst>
                                          <p:attrName>style.color</p:attrName>
                                        </p:attrNameLst>
                                      </p:cBhvr>
                                      <p:by>
                                        <p:hsl h="0" s="-70588" l="0"/>
                                      </p:by>
                                    </p:animClr>
                                    <p:animClr clrSpc="hsl" dir="cw">
                                      <p:cBhvr>
                                        <p:cTn id="30" dur="500" fill="hold"/>
                                        <p:tgtEl>
                                          <p:spTgt spid="4"/>
                                        </p:tgtEl>
                                        <p:attrNameLst>
                                          <p:attrName>fillcolor</p:attrName>
                                        </p:attrNameLst>
                                      </p:cBhvr>
                                      <p:by>
                                        <p:hsl h="0" s="-70588" l="0"/>
                                      </p:by>
                                    </p:animClr>
                                    <p:animClr clrSpc="hsl" dir="cw">
                                      <p:cBhvr>
                                        <p:cTn id="31" dur="500" fill="hold"/>
                                        <p:tgtEl>
                                          <p:spTgt spid="4"/>
                                        </p:tgtEl>
                                        <p:attrNameLst>
                                          <p:attrName>stroke.color</p:attrName>
                                        </p:attrNameLst>
                                      </p:cBhvr>
                                      <p:by>
                                        <p:hsl h="0" s="-70588" l="0"/>
                                      </p:by>
                                    </p:animClr>
                                    <p:set>
                                      <p:cBhvr>
                                        <p:cTn id="32" dur="500" fill="hold"/>
                                        <p:tgtEl>
                                          <p:spTgt spid="4"/>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4" grpId="0" animBg="1"/>
      <p:bldP spid="4" grpId="1" animBg="1"/>
      <p:bldP spid="6" grpId="0" animBg="1"/>
      <p:bldP spid="6" grpId="1"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r>
              <a:rPr lang="en-US" dirty="0"/>
              <a:t>Reminding May Be Enough</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080462354"/>
      </p:ext>
    </p:extLst>
  </p:cSld>
  <p:clrMapOvr>
    <a:masterClrMapping/>
  </p:clrMapOvr>
  <p:transition>
    <p:pull dir="ru"/>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68288"/>
            <a:ext cx="8458200" cy="1398587"/>
          </a:xfrm>
        </p:spPr>
        <p:txBody>
          <a:bodyPr>
            <a:noAutofit/>
          </a:bodyPr>
          <a:lstStyle/>
          <a:p>
            <a:r>
              <a:rPr lang="en-US" sz="3200" dirty="0"/>
              <a:t>Relation of Promotion Objectives, Adoption Process, AIDA Model, and Organizational Buying Model (Exhibit 13-2)</a:t>
            </a:r>
          </a:p>
        </p:txBody>
      </p:sp>
      <p:sp>
        <p:nvSpPr>
          <p:cNvPr id="30723" name="Rectangle 9"/>
          <p:cNvSpPr>
            <a:spLocks noChangeArrowheads="1"/>
          </p:cNvSpPr>
          <p:nvPr/>
        </p:nvSpPr>
        <p:spPr bwMode="auto">
          <a:xfrm>
            <a:off x="-304800" y="14478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dirty="0">
              <a:solidFill>
                <a:srgbClr val="000000"/>
              </a:solidFill>
            </a:endParaRPr>
          </a:p>
        </p:txBody>
      </p:sp>
      <p:graphicFrame>
        <p:nvGraphicFramePr>
          <p:cNvPr id="4" name="Group 10"/>
          <p:cNvGraphicFramePr>
            <a:graphicFrameLocks noGrp="1"/>
          </p:cNvGraphicFramePr>
          <p:nvPr>
            <p:extLst>
              <p:ext uri="{D42A27DB-BD31-4B8C-83A1-F6EECF244321}">
                <p14:modId xmlns:p14="http://schemas.microsoft.com/office/powerpoint/2010/main" val="1507565614"/>
              </p:ext>
            </p:extLst>
          </p:nvPr>
        </p:nvGraphicFramePr>
        <p:xfrm>
          <a:off x="606426" y="2057400"/>
          <a:ext cx="8080374" cy="3840276"/>
        </p:xfrm>
        <a:graphic>
          <a:graphicData uri="http://schemas.openxmlformats.org/drawingml/2006/table">
            <a:tbl>
              <a:tblPr/>
              <a:tblGrid>
                <a:gridCol w="2171593">
                  <a:extLst>
                    <a:ext uri="{9D8B030D-6E8A-4147-A177-3AD203B41FA5}">
                      <a16:colId xmlns:a16="http://schemas.microsoft.com/office/drawing/2014/main" val="20000"/>
                    </a:ext>
                  </a:extLst>
                </a:gridCol>
                <a:gridCol w="1867999">
                  <a:extLst>
                    <a:ext uri="{9D8B030D-6E8A-4147-A177-3AD203B41FA5}">
                      <a16:colId xmlns:a16="http://schemas.microsoft.com/office/drawing/2014/main" val="20001"/>
                    </a:ext>
                  </a:extLst>
                </a:gridCol>
                <a:gridCol w="2020391">
                  <a:extLst>
                    <a:ext uri="{9D8B030D-6E8A-4147-A177-3AD203B41FA5}">
                      <a16:colId xmlns:a16="http://schemas.microsoft.com/office/drawing/2014/main" val="20002"/>
                    </a:ext>
                  </a:extLst>
                </a:gridCol>
                <a:gridCol w="2020391">
                  <a:extLst>
                    <a:ext uri="{9D8B030D-6E8A-4147-A177-3AD203B41FA5}">
                      <a16:colId xmlns:a16="http://schemas.microsoft.com/office/drawing/2014/main" val="20003"/>
                    </a:ext>
                  </a:extLst>
                </a:gridCol>
              </a:tblGrid>
              <a:tr h="822890">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400" b="1" i="0" u="sng" strike="noStrike" cap="none" normalizeH="0" baseline="0" dirty="0">
                          <a:ln>
                            <a:noFill/>
                          </a:ln>
                          <a:solidFill>
                            <a:schemeClr val="tx1"/>
                          </a:solidFill>
                          <a:effectLst/>
                          <a:latin typeface="Trebuchet MS" pitchFamily="34" charset="0"/>
                          <a:cs typeface="Arial" charset="0"/>
                        </a:rPr>
                        <a:t>Promotion Objectives</a:t>
                      </a:r>
                    </a:p>
                  </a:txBody>
                  <a:tcPr marT="45710" marB="45710" horzOverflow="overflow">
                    <a:lnL cap="flat">
                      <a:noFill/>
                    </a:lnL>
                    <a:lnR>
                      <a:noFill/>
                    </a:lnR>
                    <a:lnT cap="flat">
                      <a:noFill/>
                    </a:lnT>
                    <a:lnB>
                      <a:noFill/>
                    </a:lnB>
                    <a:lnTlToBr>
                      <a:noFill/>
                    </a:lnTlToBr>
                    <a:lnBlToTr>
                      <a:noFill/>
                    </a:lnBlToTr>
                    <a:solidFill>
                      <a:schemeClr val="accent2"/>
                    </a:solidFill>
                  </a:tcPr>
                </a:tc>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400" b="1" i="0" u="sng" strike="noStrike" cap="none" normalizeH="0" baseline="0" dirty="0">
                          <a:ln>
                            <a:noFill/>
                          </a:ln>
                          <a:solidFill>
                            <a:schemeClr val="tx1"/>
                          </a:solidFill>
                          <a:effectLst/>
                          <a:latin typeface="Trebuchet MS" pitchFamily="34" charset="0"/>
                          <a:cs typeface="Arial" charset="0"/>
                        </a:rPr>
                        <a:t>Adoption Process</a:t>
                      </a:r>
                    </a:p>
                  </a:txBody>
                  <a:tcPr marT="45710" marB="45710" horzOverflow="overflow">
                    <a:lnL>
                      <a:noFill/>
                    </a:lnL>
                    <a:lnR>
                      <a:noFill/>
                    </a:lnR>
                    <a:lnT cap="flat">
                      <a:noFill/>
                    </a:lnT>
                    <a:lnB>
                      <a:noFill/>
                    </a:lnB>
                    <a:lnTlToBr>
                      <a:noFill/>
                    </a:lnTlToBr>
                    <a:lnBlToTr>
                      <a:noFill/>
                    </a:lnBlToTr>
                    <a:solidFill>
                      <a:schemeClr val="accent2"/>
                    </a:solidFill>
                  </a:tcPr>
                </a:tc>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400" b="1" i="0" u="sng" strike="noStrike" cap="none" normalizeH="0" baseline="0" dirty="0">
                          <a:ln>
                            <a:noFill/>
                          </a:ln>
                          <a:solidFill>
                            <a:schemeClr val="tx1"/>
                          </a:solidFill>
                          <a:effectLst/>
                          <a:latin typeface="Trebuchet MS" pitchFamily="34" charset="0"/>
                          <a:cs typeface="Arial" charset="0"/>
                        </a:rPr>
                        <a:t>AIDA Model</a:t>
                      </a:r>
                    </a:p>
                  </a:txBody>
                  <a:tcPr marT="45710" marB="45710" horzOverflow="overflow">
                    <a:lnL>
                      <a:noFill/>
                    </a:lnL>
                    <a:lnR cap="flat">
                      <a:noFill/>
                    </a:lnR>
                    <a:lnT cap="flat">
                      <a:noFill/>
                    </a:lnT>
                    <a:lnB>
                      <a:noFill/>
                    </a:lnB>
                    <a:lnTlToBr>
                      <a:noFill/>
                    </a:lnTlToBr>
                    <a:lnBlToTr>
                      <a:noFill/>
                    </a:lnBlToTr>
                    <a:solidFill>
                      <a:schemeClr val="accent2"/>
                    </a:solidFill>
                  </a:tcPr>
                </a:tc>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400" b="1" i="0" u="sng" strike="noStrike" cap="none" normalizeH="0" baseline="0" dirty="0">
                          <a:ln>
                            <a:noFill/>
                          </a:ln>
                          <a:solidFill>
                            <a:schemeClr val="tx1"/>
                          </a:solidFill>
                          <a:effectLst/>
                          <a:latin typeface="Trebuchet MS" pitchFamily="34" charset="0"/>
                          <a:cs typeface="Arial" charset="0"/>
                        </a:rPr>
                        <a:t>Org. Buying Model</a:t>
                      </a:r>
                    </a:p>
                  </a:txBody>
                  <a:tcPr marT="45710" marB="45710" horzOverflow="overflow">
                    <a:lnL>
                      <a:noFill/>
                    </a:lnL>
                    <a:lnR cap="flat">
                      <a:noFill/>
                    </a:lnR>
                    <a:lnT cap="flat">
                      <a:noFill/>
                    </a:lnT>
                    <a:lnB>
                      <a:noFill/>
                    </a:lnB>
                    <a:lnTlToBr>
                      <a:noFill/>
                    </a:lnTlToBr>
                    <a:lnBlToTr>
                      <a:noFill/>
                    </a:lnBlToTr>
                    <a:solidFill>
                      <a:schemeClr val="accent2"/>
                    </a:solidFill>
                  </a:tcPr>
                </a:tc>
                <a:extLst>
                  <a:ext uri="{0D108BD9-81ED-4DB2-BD59-A6C34878D82A}">
                    <a16:rowId xmlns:a16="http://schemas.microsoft.com/office/drawing/2014/main" val="10000"/>
                  </a:ext>
                </a:extLst>
              </a:tr>
              <a:tr h="1005758">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400" b="1" i="0" u="none" strike="noStrike" cap="none" normalizeH="0" baseline="0" dirty="0">
                          <a:ln>
                            <a:noFill/>
                          </a:ln>
                          <a:solidFill>
                            <a:schemeClr val="tx1"/>
                          </a:solidFill>
                          <a:effectLst/>
                          <a:latin typeface="Trebuchet MS" pitchFamily="34" charset="0"/>
                          <a:cs typeface="Arial" charset="0"/>
                        </a:rPr>
                        <a:t>Informing</a:t>
                      </a:r>
                    </a:p>
                  </a:txBody>
                  <a:tcPr marT="45710" marB="45710" anchor="ctr" horzOverflow="overflow">
                    <a:lnL cap="flat">
                      <a:noFill/>
                    </a:lnL>
                    <a:lnR>
                      <a:noFill/>
                    </a:lnR>
                    <a:lnT>
                      <a:noFill/>
                    </a:lnT>
                    <a:lnB>
                      <a:noFill/>
                    </a:lnB>
                    <a:lnTlToBr>
                      <a:noFill/>
                    </a:lnTlToBr>
                    <a:lnBlToTr>
                      <a:noFill/>
                    </a:lnBlToTr>
                    <a:solidFill>
                      <a:schemeClr val="accent2"/>
                    </a:solidFill>
                  </a:tcPr>
                </a:tc>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000" b="0" i="0" u="none" strike="noStrike" cap="none" normalizeH="0" baseline="0" dirty="0">
                          <a:ln>
                            <a:noFill/>
                          </a:ln>
                          <a:solidFill>
                            <a:schemeClr val="tx1"/>
                          </a:solidFill>
                          <a:effectLst/>
                          <a:latin typeface="Trebuchet MS" pitchFamily="34" charset="0"/>
                          <a:cs typeface="Arial" charset="0"/>
                        </a:rPr>
                        <a:t>Awareness</a:t>
                      </a:r>
                    </a:p>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000" b="0" i="0" u="none" strike="noStrike" cap="none" normalizeH="0" baseline="0" dirty="0">
                          <a:ln>
                            <a:noFill/>
                          </a:ln>
                          <a:solidFill>
                            <a:schemeClr val="tx1"/>
                          </a:solidFill>
                          <a:effectLst/>
                          <a:latin typeface="Trebuchet MS" pitchFamily="34" charset="0"/>
                          <a:cs typeface="Arial" charset="0"/>
                        </a:rPr>
                        <a:t>Interest</a:t>
                      </a:r>
                    </a:p>
                  </a:txBody>
                  <a:tcPr marT="45710" marB="45710" horzOverflow="overflow">
                    <a:lnL>
                      <a:noFill/>
                    </a:lnL>
                    <a:lnR>
                      <a:noFill/>
                    </a:lnR>
                    <a:lnT>
                      <a:noFill/>
                    </a:lnT>
                    <a:lnB>
                      <a:noFill/>
                    </a:lnB>
                    <a:lnTlToBr>
                      <a:noFill/>
                    </a:lnTlToBr>
                    <a:lnBlToTr>
                      <a:noFill/>
                    </a:lnBlToTr>
                    <a:solidFill>
                      <a:schemeClr val="accent6"/>
                    </a:solidFill>
                  </a:tcPr>
                </a:tc>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000" b="0" i="0" u="none" strike="noStrike" cap="none" normalizeH="0" baseline="0" dirty="0">
                          <a:ln>
                            <a:noFill/>
                          </a:ln>
                          <a:solidFill>
                            <a:schemeClr val="tx1"/>
                          </a:solidFill>
                          <a:effectLst/>
                          <a:latin typeface="Trebuchet MS" pitchFamily="34" charset="0"/>
                          <a:cs typeface="Arial" charset="0"/>
                        </a:rPr>
                        <a:t>Attention</a:t>
                      </a:r>
                    </a:p>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000" b="0" i="0" u="none" strike="noStrike" cap="none" normalizeH="0" baseline="0" dirty="0">
                          <a:ln>
                            <a:noFill/>
                          </a:ln>
                          <a:solidFill>
                            <a:schemeClr val="tx1"/>
                          </a:solidFill>
                          <a:effectLst/>
                          <a:latin typeface="Trebuchet MS" pitchFamily="34" charset="0"/>
                          <a:cs typeface="Arial" charset="0"/>
                        </a:rPr>
                        <a:t>Interest</a:t>
                      </a:r>
                    </a:p>
                  </a:txBody>
                  <a:tcPr marT="45710" marB="45710" horzOverflow="overflow">
                    <a:lnL>
                      <a:noFill/>
                    </a:lnL>
                    <a:lnR cap="flat">
                      <a:noFill/>
                    </a:lnR>
                    <a:lnT>
                      <a:noFill/>
                    </a:lnT>
                    <a:lnB>
                      <a:noFill/>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000" b="0" i="0" u="none" strike="noStrike" cap="none" normalizeH="0" baseline="0" dirty="0">
                          <a:ln>
                            <a:noFill/>
                          </a:ln>
                          <a:solidFill>
                            <a:schemeClr val="tx1"/>
                          </a:solidFill>
                          <a:effectLst/>
                          <a:latin typeface="Trebuchet MS" pitchFamily="34" charset="0"/>
                          <a:cs typeface="Arial" charset="0"/>
                        </a:rPr>
                        <a:t>Defining the problem</a:t>
                      </a:r>
                    </a:p>
                  </a:txBody>
                  <a:tcPr marT="45710" marB="45710" horzOverflow="overflow">
                    <a:lnL>
                      <a:noFill/>
                    </a:lnL>
                    <a:lnR cap="flat">
                      <a:noFill/>
                    </a:lnR>
                    <a:lnT>
                      <a:noFill/>
                    </a:lnT>
                    <a:lnB>
                      <a:noFill/>
                    </a:lnB>
                    <a:lnTlToBr>
                      <a:noFill/>
                    </a:lnTlToBr>
                    <a:lnBlToTr>
                      <a:noFill/>
                    </a:lnBlToTr>
                    <a:solidFill>
                      <a:schemeClr val="accent4"/>
                    </a:solidFill>
                  </a:tcPr>
                </a:tc>
                <a:extLst>
                  <a:ext uri="{0D108BD9-81ED-4DB2-BD59-A6C34878D82A}">
                    <a16:rowId xmlns:a16="http://schemas.microsoft.com/office/drawing/2014/main" val="10001"/>
                  </a:ext>
                </a:extLst>
              </a:tr>
              <a:tr h="1005758">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400" b="1" i="0" u="none" strike="noStrike" cap="none" normalizeH="0" baseline="0" dirty="0">
                          <a:ln>
                            <a:noFill/>
                          </a:ln>
                          <a:solidFill>
                            <a:schemeClr val="tx1"/>
                          </a:solidFill>
                          <a:effectLst/>
                          <a:latin typeface="Trebuchet MS" pitchFamily="34" charset="0"/>
                          <a:cs typeface="Arial" charset="0"/>
                        </a:rPr>
                        <a:t>Persuading</a:t>
                      </a:r>
                    </a:p>
                  </a:txBody>
                  <a:tcPr marT="45710" marB="45710" anchor="ctr" horzOverflow="overflow">
                    <a:lnL cap="flat">
                      <a:noFill/>
                    </a:lnL>
                    <a:lnR>
                      <a:noFill/>
                    </a:lnR>
                    <a:lnT>
                      <a:noFill/>
                    </a:lnT>
                    <a:lnB>
                      <a:noFill/>
                    </a:lnB>
                    <a:lnTlToBr>
                      <a:noFill/>
                    </a:lnTlToBr>
                    <a:lnBlToTr>
                      <a:noFill/>
                    </a:lnBlToTr>
                    <a:solidFill>
                      <a:schemeClr val="accent2"/>
                    </a:solidFill>
                  </a:tcPr>
                </a:tc>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000" b="0" i="0" u="none" strike="noStrike" cap="none" normalizeH="0" baseline="0" dirty="0">
                          <a:ln>
                            <a:noFill/>
                          </a:ln>
                          <a:solidFill>
                            <a:schemeClr val="tx1"/>
                          </a:solidFill>
                          <a:effectLst/>
                          <a:latin typeface="Trebuchet MS" pitchFamily="34" charset="0"/>
                          <a:cs typeface="Arial" charset="0"/>
                        </a:rPr>
                        <a:t>Evaluation</a:t>
                      </a:r>
                    </a:p>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000" b="0" i="0" u="none" strike="noStrike" cap="none" normalizeH="0" baseline="0" dirty="0">
                          <a:ln>
                            <a:noFill/>
                          </a:ln>
                          <a:solidFill>
                            <a:schemeClr val="tx1"/>
                          </a:solidFill>
                          <a:effectLst/>
                          <a:latin typeface="Trebuchet MS" pitchFamily="34" charset="0"/>
                          <a:cs typeface="Arial" charset="0"/>
                        </a:rPr>
                        <a:t>Trial</a:t>
                      </a:r>
                    </a:p>
                  </a:txBody>
                  <a:tcPr marT="45710" marB="45710" horzOverflow="overflow">
                    <a:lnL>
                      <a:noFill/>
                    </a:lnL>
                    <a:lnR>
                      <a:noFill/>
                    </a:lnR>
                    <a:lnT>
                      <a:noFill/>
                    </a:lnT>
                    <a:lnB>
                      <a:noFill/>
                    </a:lnB>
                    <a:lnTlToBr>
                      <a:noFill/>
                    </a:lnTlToBr>
                    <a:lnBlToTr>
                      <a:noFill/>
                    </a:lnBlToTr>
                    <a:solidFill>
                      <a:schemeClr val="accent6"/>
                    </a:solidFill>
                  </a:tcPr>
                </a:tc>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000" b="0" i="0" u="none" strike="noStrike" cap="none" normalizeH="0" baseline="0" dirty="0">
                          <a:ln>
                            <a:noFill/>
                          </a:ln>
                          <a:solidFill>
                            <a:schemeClr val="tx1"/>
                          </a:solidFill>
                          <a:effectLst/>
                          <a:latin typeface="Trebuchet MS" pitchFamily="34" charset="0"/>
                          <a:cs typeface="Arial" charset="0"/>
                        </a:rPr>
                        <a:t>Desire</a:t>
                      </a:r>
                    </a:p>
                  </a:txBody>
                  <a:tcPr marT="45710" marB="45710" anchor="ctr" horzOverflow="overflow">
                    <a:lnL>
                      <a:noFill/>
                    </a:lnL>
                    <a:lnR cap="flat">
                      <a:noFill/>
                    </a:lnR>
                    <a:lnT>
                      <a:noFill/>
                    </a:lnT>
                    <a:lnB>
                      <a:noFill/>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000" b="0" i="0" u="none" strike="noStrike" cap="none" normalizeH="0" baseline="0" dirty="0">
                          <a:ln>
                            <a:noFill/>
                          </a:ln>
                          <a:solidFill>
                            <a:schemeClr val="tx1"/>
                          </a:solidFill>
                          <a:effectLst/>
                          <a:latin typeface="Trebuchet MS" pitchFamily="34" charset="0"/>
                          <a:cs typeface="Arial" charset="0"/>
                        </a:rPr>
                        <a:t>Making the decision</a:t>
                      </a:r>
                    </a:p>
                  </a:txBody>
                  <a:tcPr marT="45710" marB="45710" anchor="ctr" horzOverflow="overflow">
                    <a:lnL>
                      <a:noFill/>
                    </a:lnL>
                    <a:lnR cap="flat">
                      <a:noFill/>
                    </a:lnR>
                    <a:lnT>
                      <a:noFill/>
                    </a:lnT>
                    <a:lnB>
                      <a:noFill/>
                    </a:lnB>
                    <a:lnTlToBr>
                      <a:noFill/>
                    </a:lnTlToBr>
                    <a:lnBlToTr>
                      <a:noFill/>
                    </a:lnBlToTr>
                    <a:solidFill>
                      <a:schemeClr val="accent4"/>
                    </a:solidFill>
                  </a:tcPr>
                </a:tc>
                <a:extLst>
                  <a:ext uri="{0D108BD9-81ED-4DB2-BD59-A6C34878D82A}">
                    <a16:rowId xmlns:a16="http://schemas.microsoft.com/office/drawing/2014/main" val="10002"/>
                  </a:ext>
                </a:extLst>
              </a:tr>
              <a:tr h="1005758">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400" b="1" i="0" u="none" strike="noStrike" cap="none" normalizeH="0" baseline="0" dirty="0">
                          <a:ln>
                            <a:noFill/>
                          </a:ln>
                          <a:solidFill>
                            <a:schemeClr val="tx1"/>
                          </a:solidFill>
                          <a:effectLst/>
                          <a:latin typeface="Trebuchet MS" pitchFamily="34" charset="0"/>
                          <a:cs typeface="Arial" charset="0"/>
                        </a:rPr>
                        <a:t>Reminding</a:t>
                      </a:r>
                    </a:p>
                  </a:txBody>
                  <a:tcPr marT="45710" marB="45710" anchor="ctr" horzOverflow="overflow">
                    <a:lnL cap="flat">
                      <a:noFill/>
                    </a:lnL>
                    <a:lnR>
                      <a:noFill/>
                    </a:lnR>
                    <a:lnT>
                      <a:noFill/>
                    </a:lnT>
                    <a:lnB cap="flat">
                      <a:noFill/>
                    </a:lnB>
                    <a:lnTlToBr>
                      <a:noFill/>
                    </a:lnTlToBr>
                    <a:lnBlToTr>
                      <a:noFill/>
                    </a:lnBlToTr>
                    <a:solidFill>
                      <a:schemeClr val="accent2"/>
                    </a:solidFill>
                  </a:tcPr>
                </a:tc>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000" b="0" i="0" u="none" strike="noStrike" cap="none" normalizeH="0" baseline="0" dirty="0">
                          <a:ln>
                            <a:noFill/>
                          </a:ln>
                          <a:solidFill>
                            <a:schemeClr val="tx1"/>
                          </a:solidFill>
                          <a:effectLst/>
                          <a:latin typeface="Trebuchet MS" pitchFamily="34" charset="0"/>
                          <a:cs typeface="Arial" charset="0"/>
                        </a:rPr>
                        <a:t>Decision</a:t>
                      </a:r>
                    </a:p>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000" b="0" i="0" u="none" strike="noStrike" cap="none" normalizeH="0" baseline="0" dirty="0">
                          <a:ln>
                            <a:noFill/>
                          </a:ln>
                          <a:solidFill>
                            <a:schemeClr val="tx1"/>
                          </a:solidFill>
                          <a:effectLst/>
                          <a:latin typeface="Trebuchet MS" pitchFamily="34" charset="0"/>
                          <a:cs typeface="Arial" charset="0"/>
                        </a:rPr>
                        <a:t>Confirmation</a:t>
                      </a:r>
                    </a:p>
                  </a:txBody>
                  <a:tcPr marT="45710" marB="45710" horzOverflow="overflow">
                    <a:lnL>
                      <a:noFill/>
                    </a:lnL>
                    <a:lnR>
                      <a:noFill/>
                    </a:lnR>
                    <a:lnT>
                      <a:noFill/>
                    </a:lnT>
                    <a:lnB cap="flat">
                      <a:noFill/>
                    </a:lnB>
                    <a:lnTlToBr>
                      <a:noFill/>
                    </a:lnTlToBr>
                    <a:lnBlToTr>
                      <a:noFill/>
                    </a:lnBlToTr>
                    <a:solidFill>
                      <a:schemeClr val="accent6"/>
                    </a:solidFill>
                  </a:tcPr>
                </a:tc>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000" b="0" i="0" u="none" strike="noStrike" cap="none" normalizeH="0" baseline="0" dirty="0">
                          <a:ln>
                            <a:noFill/>
                          </a:ln>
                          <a:solidFill>
                            <a:schemeClr val="tx1"/>
                          </a:solidFill>
                          <a:effectLst/>
                          <a:latin typeface="Trebuchet MS" pitchFamily="34" charset="0"/>
                          <a:cs typeface="Arial" charset="0"/>
                        </a:rPr>
                        <a:t>Action</a:t>
                      </a:r>
                    </a:p>
                  </a:txBody>
                  <a:tcPr marT="45710" marB="45710" anchor="ctr" horzOverflow="overflow">
                    <a:lnL>
                      <a:noFill/>
                    </a:lnL>
                    <a:lnR cap="flat">
                      <a:noFill/>
                    </a:lnR>
                    <a:lnT>
                      <a:noFill/>
                    </a:lnT>
                    <a:lnB cap="flat">
                      <a:noFill/>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50000"/>
                        </a:spcBef>
                        <a:spcAft>
                          <a:spcPct val="0"/>
                        </a:spcAft>
                        <a:buClr>
                          <a:srgbClr val="206650"/>
                        </a:buClr>
                        <a:buSzTx/>
                        <a:buFont typeface="Wingdings" pitchFamily="2" charset="2"/>
                        <a:buNone/>
                        <a:tabLst/>
                      </a:pPr>
                      <a:r>
                        <a:rPr kumimoji="0" lang="en-US" sz="2000" b="0" i="0" u="none" strike="noStrike" cap="none" normalizeH="0" baseline="0" dirty="0">
                          <a:ln>
                            <a:noFill/>
                          </a:ln>
                          <a:solidFill>
                            <a:schemeClr val="tx1"/>
                          </a:solidFill>
                          <a:effectLst/>
                          <a:latin typeface="Trebuchet MS" pitchFamily="34" charset="0"/>
                          <a:cs typeface="Arial" charset="0"/>
                        </a:rPr>
                        <a:t>Managing buyer–seller relationship</a:t>
                      </a:r>
                    </a:p>
                  </a:txBody>
                  <a:tcPr marT="45710" marB="45710" anchor="ctr" horzOverflow="overflow">
                    <a:lnL>
                      <a:noFill/>
                    </a:lnL>
                    <a:lnR cap="flat">
                      <a:noFill/>
                    </a:lnR>
                    <a:lnT>
                      <a:noFill/>
                    </a:lnT>
                    <a:lnB cap="flat">
                      <a:noFill/>
                    </a:lnB>
                    <a:lnTlToBr>
                      <a:noFill/>
                    </a:lnTlToBr>
                    <a:lnBlToTr>
                      <a:noFill/>
                    </a:lnBlToTr>
                    <a:solidFill>
                      <a:schemeClr val="accent4"/>
                    </a:solidFill>
                  </a:tcP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43039988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r>
              <a:rPr lang="en-US" dirty="0"/>
              <a:t>The Traditional Communication Process (Exhibit 13-3)</a:t>
            </a:r>
          </a:p>
        </p:txBody>
      </p:sp>
      <p:sp>
        <p:nvSpPr>
          <p:cNvPr id="32771" name="Rectangle 9"/>
          <p:cNvSpPr>
            <a:spLocks noChangeArrowheads="1"/>
          </p:cNvSpPr>
          <p:nvPr/>
        </p:nvSpPr>
        <p:spPr bwMode="auto">
          <a:xfrm>
            <a:off x="-152400" y="16764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b="1" dirty="0">
              <a:latin typeface="Arial" pitchFamily="34" charset="0"/>
              <a:cs typeface="Arial" pitchFamily="34" charset="0"/>
            </a:endParaRPr>
          </a:p>
        </p:txBody>
      </p:sp>
      <p:sp>
        <p:nvSpPr>
          <p:cNvPr id="4" name="AutoShape 33"/>
          <p:cNvSpPr>
            <a:spLocks noChangeArrowheads="1"/>
          </p:cNvSpPr>
          <p:nvPr/>
        </p:nvSpPr>
        <p:spPr bwMode="auto">
          <a:xfrm>
            <a:off x="2667000" y="2286000"/>
            <a:ext cx="5715000" cy="2743200"/>
          </a:xfrm>
          <a:prstGeom prst="irregularSeal1">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400" b="1" i="1" dirty="0">
                <a:latin typeface="Arial" pitchFamily="34" charset="0"/>
                <a:cs typeface="Arial" pitchFamily="34" charset="0"/>
              </a:rPr>
              <a:t>Noise</a:t>
            </a:r>
          </a:p>
        </p:txBody>
      </p:sp>
      <p:sp>
        <p:nvSpPr>
          <p:cNvPr id="5" name="Line 34"/>
          <p:cNvSpPr>
            <a:spLocks noChangeShapeType="1"/>
          </p:cNvSpPr>
          <p:nvPr/>
        </p:nvSpPr>
        <p:spPr bwMode="auto">
          <a:xfrm>
            <a:off x="1587500" y="2514600"/>
            <a:ext cx="5715000" cy="327660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2774" name="AutoShape 35"/>
          <p:cNvSpPr>
            <a:spLocks noChangeArrowheads="1"/>
          </p:cNvSpPr>
          <p:nvPr/>
        </p:nvSpPr>
        <p:spPr bwMode="auto">
          <a:xfrm>
            <a:off x="63500" y="1905000"/>
            <a:ext cx="1800225" cy="533400"/>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latin typeface="Arial" pitchFamily="34" charset="0"/>
                <a:cs typeface="Arial" pitchFamily="34" charset="0"/>
              </a:rPr>
              <a:t>Source</a:t>
            </a:r>
          </a:p>
        </p:txBody>
      </p:sp>
      <p:sp>
        <p:nvSpPr>
          <p:cNvPr id="7" name="AutoShape 36"/>
          <p:cNvSpPr>
            <a:spLocks noChangeArrowheads="1"/>
          </p:cNvSpPr>
          <p:nvPr/>
        </p:nvSpPr>
        <p:spPr bwMode="auto">
          <a:xfrm>
            <a:off x="6464300" y="5791200"/>
            <a:ext cx="1800225" cy="533400"/>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latin typeface="Arial" pitchFamily="34" charset="0"/>
                <a:cs typeface="Arial" pitchFamily="34" charset="0"/>
              </a:rPr>
              <a:t>Receiver</a:t>
            </a:r>
          </a:p>
        </p:txBody>
      </p:sp>
      <p:grpSp>
        <p:nvGrpSpPr>
          <p:cNvPr id="2" name="Group 37"/>
          <p:cNvGrpSpPr>
            <a:grpSpLocks/>
          </p:cNvGrpSpPr>
          <p:nvPr/>
        </p:nvGrpSpPr>
        <p:grpSpPr bwMode="auto">
          <a:xfrm>
            <a:off x="1600200" y="2514600"/>
            <a:ext cx="1863725" cy="914400"/>
            <a:chOff x="1248" y="1584"/>
            <a:chExt cx="1174" cy="576"/>
          </a:xfrm>
        </p:grpSpPr>
        <p:sp>
          <p:nvSpPr>
            <p:cNvPr id="32785" name="Line 39"/>
            <p:cNvSpPr>
              <a:spLocks noChangeShapeType="1"/>
            </p:cNvSpPr>
            <p:nvPr/>
          </p:nvSpPr>
          <p:spPr bwMode="auto">
            <a:xfrm>
              <a:off x="1248" y="1584"/>
              <a:ext cx="424" cy="240"/>
            </a:xfrm>
            <a:prstGeom prst="line">
              <a:avLst/>
            </a:prstGeom>
            <a:ln w="76200">
              <a:noFill/>
              <a:headEnd/>
              <a:tailEnd type="triangle" w="med" len="med"/>
            </a:ln>
            <a:extLst/>
          </p:spPr>
          <p:style>
            <a:lnRef idx="2">
              <a:schemeClr val="accent1">
                <a:shade val="50000"/>
              </a:schemeClr>
            </a:lnRef>
            <a:fillRef idx="1">
              <a:schemeClr val="accent1"/>
            </a:fillRef>
            <a:effectRef idx="0">
              <a:schemeClr val="accent1"/>
            </a:effectRef>
            <a:fontRef idx="minor">
              <a:schemeClr val="lt1"/>
            </a:fontRef>
          </p:style>
          <p:txBody>
            <a:bodyPr/>
            <a:lstStyle/>
            <a:p>
              <a:endParaRPr lang="en-US" b="1" dirty="0">
                <a:latin typeface="Arial" pitchFamily="34" charset="0"/>
                <a:cs typeface="Arial" pitchFamily="34" charset="0"/>
              </a:endParaRPr>
            </a:p>
          </p:txBody>
        </p:sp>
        <p:sp>
          <p:nvSpPr>
            <p:cNvPr id="32786" name="AutoShape 38"/>
            <p:cNvSpPr>
              <a:spLocks noChangeArrowheads="1"/>
            </p:cNvSpPr>
            <p:nvPr/>
          </p:nvSpPr>
          <p:spPr bwMode="auto">
            <a:xfrm>
              <a:off x="1288" y="1824"/>
              <a:ext cx="1134" cy="336"/>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latin typeface="Arial" pitchFamily="34" charset="0"/>
                  <a:cs typeface="Arial" pitchFamily="34" charset="0"/>
                </a:rPr>
                <a:t>Encoding</a:t>
              </a:r>
            </a:p>
          </p:txBody>
        </p:sp>
      </p:grpSp>
      <p:grpSp>
        <p:nvGrpSpPr>
          <p:cNvPr id="3" name="Group 40"/>
          <p:cNvGrpSpPr>
            <a:grpSpLocks/>
          </p:cNvGrpSpPr>
          <p:nvPr/>
        </p:nvGrpSpPr>
        <p:grpSpPr bwMode="auto">
          <a:xfrm>
            <a:off x="3263900" y="3530600"/>
            <a:ext cx="1800225" cy="889000"/>
            <a:chOff x="2296" y="2224"/>
            <a:chExt cx="1134" cy="560"/>
          </a:xfrm>
        </p:grpSpPr>
        <p:sp>
          <p:nvSpPr>
            <p:cNvPr id="32783" name="Line 42"/>
            <p:cNvSpPr>
              <a:spLocks noChangeShapeType="1"/>
            </p:cNvSpPr>
            <p:nvPr/>
          </p:nvSpPr>
          <p:spPr bwMode="auto">
            <a:xfrm>
              <a:off x="2360" y="2224"/>
              <a:ext cx="424" cy="240"/>
            </a:xfrm>
            <a:prstGeom prst="line">
              <a:avLst/>
            </a:prstGeom>
            <a:ln w="76200">
              <a:noFill/>
              <a:headEnd/>
              <a:tailEnd type="triangle" w="med" len="med"/>
            </a:ln>
            <a:extLst/>
          </p:spPr>
          <p:style>
            <a:lnRef idx="2">
              <a:schemeClr val="accent1">
                <a:shade val="50000"/>
              </a:schemeClr>
            </a:lnRef>
            <a:fillRef idx="1">
              <a:schemeClr val="accent1"/>
            </a:fillRef>
            <a:effectRef idx="0">
              <a:schemeClr val="accent1"/>
            </a:effectRef>
            <a:fontRef idx="minor">
              <a:schemeClr val="lt1"/>
            </a:fontRef>
          </p:style>
          <p:txBody>
            <a:bodyPr/>
            <a:lstStyle/>
            <a:p>
              <a:endParaRPr lang="en-US" b="1" dirty="0">
                <a:latin typeface="Arial" pitchFamily="34" charset="0"/>
                <a:cs typeface="Arial" pitchFamily="34" charset="0"/>
              </a:endParaRPr>
            </a:p>
          </p:txBody>
        </p:sp>
        <p:sp>
          <p:nvSpPr>
            <p:cNvPr id="32784" name="AutoShape 41"/>
            <p:cNvSpPr>
              <a:spLocks noChangeArrowheads="1"/>
            </p:cNvSpPr>
            <p:nvPr/>
          </p:nvSpPr>
          <p:spPr bwMode="auto">
            <a:xfrm>
              <a:off x="2296" y="2448"/>
              <a:ext cx="1134" cy="336"/>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latin typeface="Arial" pitchFamily="34" charset="0"/>
                  <a:cs typeface="Arial" pitchFamily="34" charset="0"/>
                </a:rPr>
                <a:t>Message channel</a:t>
              </a:r>
            </a:p>
          </p:txBody>
        </p:sp>
      </p:grpSp>
      <p:grpSp>
        <p:nvGrpSpPr>
          <p:cNvPr id="8" name="Group 43"/>
          <p:cNvGrpSpPr>
            <a:grpSpLocks/>
          </p:cNvGrpSpPr>
          <p:nvPr/>
        </p:nvGrpSpPr>
        <p:grpSpPr bwMode="auto">
          <a:xfrm>
            <a:off x="4864100" y="4502150"/>
            <a:ext cx="1800225" cy="908050"/>
            <a:chOff x="3304" y="2836"/>
            <a:chExt cx="1134" cy="572"/>
          </a:xfrm>
          <a:solidFill>
            <a:srgbClr val="FFC000"/>
          </a:solidFill>
        </p:grpSpPr>
        <p:sp>
          <p:nvSpPr>
            <p:cNvPr id="15" name="AutoShape 44"/>
            <p:cNvSpPr>
              <a:spLocks noChangeArrowheads="1"/>
            </p:cNvSpPr>
            <p:nvPr/>
          </p:nvSpPr>
          <p:spPr bwMode="auto">
            <a:xfrm>
              <a:off x="3304" y="3072"/>
              <a:ext cx="1134" cy="336"/>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a:defRPr/>
              </a:pPr>
              <a:r>
                <a:rPr lang="en-US" sz="1800" b="1" dirty="0">
                  <a:latin typeface="Arial" pitchFamily="34" charset="0"/>
                  <a:cs typeface="Arial" pitchFamily="34" charset="0"/>
                </a:rPr>
                <a:t>Decoding</a:t>
              </a:r>
            </a:p>
          </p:txBody>
        </p:sp>
        <p:sp>
          <p:nvSpPr>
            <p:cNvPr id="16" name="Line 45"/>
            <p:cNvSpPr>
              <a:spLocks noChangeShapeType="1"/>
            </p:cNvSpPr>
            <p:nvPr/>
          </p:nvSpPr>
          <p:spPr bwMode="auto">
            <a:xfrm>
              <a:off x="3440" y="2836"/>
              <a:ext cx="412" cy="232"/>
            </a:xfrm>
            <a:prstGeom prst="line">
              <a:avLst/>
            </a:prstGeom>
            <a:ln w="76200">
              <a:noFill/>
              <a:headEn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lang="en-US" b="1" dirty="0">
                <a:latin typeface="Arial" pitchFamily="34" charset="0"/>
                <a:cs typeface="Arial" pitchFamily="34" charset="0"/>
              </a:endParaRPr>
            </a:p>
          </p:txBody>
        </p:sp>
      </p:grpSp>
      <p:grpSp>
        <p:nvGrpSpPr>
          <p:cNvPr id="9" name="Group 22"/>
          <p:cNvGrpSpPr>
            <a:grpSpLocks/>
          </p:cNvGrpSpPr>
          <p:nvPr/>
        </p:nvGrpSpPr>
        <p:grpSpPr bwMode="auto">
          <a:xfrm>
            <a:off x="1905000" y="1828800"/>
            <a:ext cx="6248400" cy="3962400"/>
            <a:chOff x="2286000" y="1828800"/>
            <a:chExt cx="6248400" cy="3962400"/>
          </a:xfrm>
        </p:grpSpPr>
        <p:sp>
          <p:nvSpPr>
            <p:cNvPr id="32780" name="Line 39"/>
            <p:cNvSpPr>
              <a:spLocks noChangeShapeType="1"/>
            </p:cNvSpPr>
            <p:nvPr/>
          </p:nvSpPr>
          <p:spPr bwMode="auto">
            <a:xfrm rot="10800000">
              <a:off x="2286000" y="1981199"/>
              <a:ext cx="4495800" cy="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2781" name="AutoShape 48"/>
            <p:cNvSpPr>
              <a:spLocks noChangeArrowheads="1"/>
            </p:cNvSpPr>
            <p:nvPr/>
          </p:nvSpPr>
          <p:spPr bwMode="auto">
            <a:xfrm>
              <a:off x="6734175" y="1828800"/>
              <a:ext cx="1800225" cy="533400"/>
            </a:xfrm>
            <a:prstGeom prst="roundRect">
              <a:avLst>
                <a:gd name="adj" fmla="val 1477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r>
                <a:rPr lang="en-US" sz="1800" b="1" dirty="0">
                  <a:latin typeface="Arial" pitchFamily="34" charset="0"/>
                  <a:cs typeface="Arial" pitchFamily="34" charset="0"/>
                </a:rPr>
                <a:t>Feedback</a:t>
              </a:r>
            </a:p>
          </p:txBody>
        </p:sp>
        <p:sp>
          <p:nvSpPr>
            <p:cNvPr id="32782" name="Line 39"/>
            <p:cNvSpPr>
              <a:spLocks noChangeShapeType="1"/>
            </p:cNvSpPr>
            <p:nvPr/>
          </p:nvSpPr>
          <p:spPr bwMode="auto">
            <a:xfrm rot="-5400000">
              <a:off x="6781800" y="4114800"/>
              <a:ext cx="3352800" cy="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spTree>
    <p:custDataLst>
      <p:tags r:id="rId1"/>
    </p:custDataLst>
    <p:extLst>
      <p:ext uri="{BB962C8B-B14F-4D97-AF65-F5344CB8AC3E}">
        <p14:creationId xmlns:p14="http://schemas.microsoft.com/office/powerpoint/2010/main" val="191120270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up)">
                                      <p:cBhvr>
                                        <p:cTn id="21" dur="500"/>
                                        <p:tgtEl>
                                          <p:spTgt spid="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500"/>
                                        <p:tgtEl>
                                          <p:spTgt spid="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dissolve">
                                      <p:cBhvr>
                                        <p:cTn id="31" dur="500"/>
                                        <p:tgtEl>
                                          <p:spTgt spid="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2"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right)">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r>
              <a:rPr lang="en-US" sz="3600" dirty="0"/>
              <a:t>This Same Message May Be Interpreted Differently (Exhibit 13-4)</a:t>
            </a:r>
          </a:p>
        </p:txBody>
      </p:sp>
      <p:sp>
        <p:nvSpPr>
          <p:cNvPr id="33795" name="Rectangle 9"/>
          <p:cNvSpPr>
            <a:spLocks noChangeArrowheads="1"/>
          </p:cNvSpPr>
          <p:nvPr/>
        </p:nvSpPr>
        <p:spPr bwMode="auto">
          <a:xfrm>
            <a:off x="228600" y="16764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dirty="0"/>
          </a:p>
        </p:txBody>
      </p:sp>
      <p:grpSp>
        <p:nvGrpSpPr>
          <p:cNvPr id="4" name="Group 3"/>
          <p:cNvGrpSpPr/>
          <p:nvPr/>
        </p:nvGrpSpPr>
        <p:grpSpPr>
          <a:xfrm>
            <a:off x="3459163" y="1524000"/>
            <a:ext cx="2667000" cy="2743200"/>
            <a:chOff x="3459163" y="1524000"/>
            <a:chExt cx="2667000" cy="2743200"/>
          </a:xfrm>
          <a:effectLst/>
        </p:grpSpPr>
        <p:sp>
          <p:nvSpPr>
            <p:cNvPr id="33796" name="Diamond 1"/>
            <p:cNvSpPr>
              <a:spLocks noChangeArrowheads="1"/>
            </p:cNvSpPr>
            <p:nvPr/>
          </p:nvSpPr>
          <p:spPr bwMode="auto">
            <a:xfrm>
              <a:off x="3459163" y="1524000"/>
              <a:ext cx="2667000" cy="2743200"/>
            </a:xfrm>
            <a:prstGeom prst="diamond">
              <a:avLst/>
            </a:prstGeom>
            <a:solidFill>
              <a:schemeClr val="accent5"/>
            </a:solidFill>
            <a:ln>
              <a:noFill/>
            </a:ln>
            <a:effectLst/>
            <a:extLst/>
          </p:spPr>
          <p:txBody>
            <a:bodyPr wrap="none" anchor="ctr"/>
            <a:lstStyle/>
            <a:p>
              <a:r>
                <a:rPr lang="en-US" sz="2800" b="1" dirty="0"/>
                <a:t>Encoder</a:t>
              </a:r>
            </a:p>
            <a:p>
              <a:endParaRPr lang="en-US" sz="2800" b="1" dirty="0"/>
            </a:p>
          </p:txBody>
        </p:sp>
        <p:cxnSp>
          <p:nvCxnSpPr>
            <p:cNvPr id="33799" name="Straight Arrow Connector 8"/>
            <p:cNvCxnSpPr>
              <a:cxnSpLocks noChangeShapeType="1"/>
            </p:cNvCxnSpPr>
            <p:nvPr/>
          </p:nvCxnSpPr>
          <p:spPr bwMode="auto">
            <a:xfrm flipV="1">
              <a:off x="4792663" y="2819400"/>
              <a:ext cx="0" cy="457200"/>
            </a:xfrm>
            <a:prstGeom prst="straightConnector1">
              <a:avLst/>
            </a:prstGeom>
            <a:noFill/>
            <a:ln w="38100" algn="ctr">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grpSp>
        <p:nvGrpSpPr>
          <p:cNvPr id="3" name="Group 2"/>
          <p:cNvGrpSpPr/>
          <p:nvPr/>
        </p:nvGrpSpPr>
        <p:grpSpPr>
          <a:xfrm>
            <a:off x="1703231" y="3146425"/>
            <a:ext cx="2365532" cy="1384995"/>
            <a:chOff x="1703231" y="3146425"/>
            <a:chExt cx="2365532" cy="1384995"/>
          </a:xfrm>
        </p:grpSpPr>
        <p:sp>
          <p:nvSpPr>
            <p:cNvPr id="33801" name="TextBox 6"/>
            <p:cNvSpPr txBox="1">
              <a:spLocks noChangeArrowheads="1"/>
            </p:cNvSpPr>
            <p:nvPr/>
          </p:nvSpPr>
          <p:spPr bwMode="auto">
            <a:xfrm>
              <a:off x="1703231" y="3146425"/>
              <a:ext cx="180530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800" b="1" dirty="0"/>
                <a:t>Common</a:t>
              </a:r>
            </a:p>
            <a:p>
              <a:pPr eaLnBrk="1" hangingPunct="1"/>
              <a:r>
                <a:rPr lang="en-US" sz="2800" b="1" dirty="0"/>
                <a:t>frame of</a:t>
              </a:r>
            </a:p>
            <a:p>
              <a:pPr eaLnBrk="1" hangingPunct="1"/>
              <a:r>
                <a:rPr lang="en-US" sz="2800" b="1" dirty="0"/>
                <a:t>reference</a:t>
              </a:r>
            </a:p>
          </p:txBody>
        </p:sp>
        <p:cxnSp>
          <p:nvCxnSpPr>
            <p:cNvPr id="33802" name="Straight Arrow Connector 11"/>
            <p:cNvCxnSpPr>
              <a:cxnSpLocks noChangeShapeType="1"/>
            </p:cNvCxnSpPr>
            <p:nvPr/>
          </p:nvCxnSpPr>
          <p:spPr bwMode="auto">
            <a:xfrm flipH="1">
              <a:off x="3459163" y="3810000"/>
              <a:ext cx="609600" cy="0"/>
            </a:xfrm>
            <a:prstGeom prst="straightConnector1">
              <a:avLst/>
            </a:prstGeom>
            <a:noFill/>
            <a:ln w="38100" algn="ctr">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grpSp>
        <p:nvGrpSpPr>
          <p:cNvPr id="5" name="Group 4"/>
          <p:cNvGrpSpPr/>
          <p:nvPr/>
        </p:nvGrpSpPr>
        <p:grpSpPr>
          <a:xfrm>
            <a:off x="3477904" y="3265488"/>
            <a:ext cx="2667000" cy="2743933"/>
            <a:chOff x="3477904" y="3265488"/>
            <a:chExt cx="2667000" cy="2743933"/>
          </a:xfrm>
          <a:effectLst/>
        </p:grpSpPr>
        <p:grpSp>
          <p:nvGrpSpPr>
            <p:cNvPr id="2" name="Group 1"/>
            <p:cNvGrpSpPr/>
            <p:nvPr/>
          </p:nvGrpSpPr>
          <p:grpSpPr>
            <a:xfrm>
              <a:off x="3477904" y="3265488"/>
              <a:ext cx="2667000" cy="2743933"/>
              <a:chOff x="3476246" y="3265488"/>
              <a:chExt cx="2667000" cy="2743933"/>
            </a:xfrm>
          </p:grpSpPr>
          <p:sp>
            <p:nvSpPr>
              <p:cNvPr id="33797" name="Diamond 5"/>
              <p:cNvSpPr>
                <a:spLocks noChangeArrowheads="1"/>
              </p:cNvSpPr>
              <p:nvPr/>
            </p:nvSpPr>
            <p:spPr bwMode="auto">
              <a:xfrm>
                <a:off x="3476246" y="3266221"/>
                <a:ext cx="2667000" cy="2743200"/>
              </a:xfrm>
              <a:prstGeom prst="diamond">
                <a:avLst/>
              </a:prstGeom>
              <a:solidFill>
                <a:schemeClr val="accent1">
                  <a:alpha val="50195"/>
                </a:schemeClr>
              </a:solidFill>
              <a:ln>
                <a:noFill/>
              </a:ln>
              <a:effectLst/>
              <a:extLst/>
            </p:spPr>
            <p:txBody>
              <a:bodyPr wrap="none" anchor="ctr"/>
              <a:lstStyle/>
              <a:p>
                <a:endParaRPr lang="en-US" b="1" dirty="0"/>
              </a:p>
              <a:p>
                <a:r>
                  <a:rPr lang="en-US" sz="2800" b="1" dirty="0"/>
                  <a:t>Decoder</a:t>
                </a:r>
              </a:p>
            </p:txBody>
          </p:sp>
          <p:sp>
            <p:nvSpPr>
              <p:cNvPr id="33800" name="Diamond 9"/>
              <p:cNvSpPr>
                <a:spLocks noChangeArrowheads="1"/>
              </p:cNvSpPr>
              <p:nvPr/>
            </p:nvSpPr>
            <p:spPr bwMode="auto">
              <a:xfrm>
                <a:off x="4297363" y="3265488"/>
                <a:ext cx="1028700" cy="1012825"/>
              </a:xfrm>
              <a:prstGeom prst="diamond">
                <a:avLst/>
              </a:prstGeom>
              <a:solidFill>
                <a:srgbClr val="FFDB69"/>
              </a:solidFill>
              <a:ln>
                <a:noFill/>
              </a:ln>
              <a:effectLst/>
              <a:extLst>
                <a:ext uri="{91240B29-F687-4F45-9708-019B960494DF}">
                  <a14:hiddenLine xmlns:a14="http://schemas.microsoft.com/office/drawing/2010/main" w="38100" algn="ctr">
                    <a:solidFill>
                      <a:srgbClr val="000000"/>
                    </a:solidFill>
                    <a:round/>
                    <a:headEnd/>
                    <a:tailEnd/>
                  </a14:hiddenLine>
                </a:ext>
              </a:extLst>
            </p:spPr>
            <p:txBody>
              <a:bodyPr wrap="none" anchor="ctr"/>
              <a:lstStyle/>
              <a:p>
                <a:endParaRPr lang="en-US" sz="2800" b="1" dirty="0"/>
              </a:p>
            </p:txBody>
          </p:sp>
        </p:grpSp>
        <p:cxnSp>
          <p:nvCxnSpPr>
            <p:cNvPr id="33798" name="Straight Arrow Connector 4"/>
            <p:cNvCxnSpPr>
              <a:cxnSpLocks noChangeShapeType="1"/>
            </p:cNvCxnSpPr>
            <p:nvPr/>
          </p:nvCxnSpPr>
          <p:spPr bwMode="auto">
            <a:xfrm flipV="1">
              <a:off x="4792663" y="4291013"/>
              <a:ext cx="0" cy="45720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spTree>
    <p:custDataLst>
      <p:tags r:id="rId1"/>
    </p:custDataLst>
    <p:extLst>
      <p:ext uri="{BB962C8B-B14F-4D97-AF65-F5344CB8AC3E}">
        <p14:creationId xmlns:p14="http://schemas.microsoft.com/office/powerpoint/2010/main" val="7534962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dirty="0"/>
              <a:t>Checking Your Knowledge</a:t>
            </a:r>
          </a:p>
        </p:txBody>
      </p:sp>
      <p:sp>
        <p:nvSpPr>
          <p:cNvPr id="34819" name="Rectangle 3"/>
          <p:cNvSpPr>
            <a:spLocks noGrp="1" noChangeArrowheads="1"/>
          </p:cNvSpPr>
          <p:nvPr>
            <p:ph idx="1"/>
          </p:nvPr>
        </p:nvSpPr>
        <p:spPr>
          <a:xfrm>
            <a:off x="457200" y="1219200"/>
            <a:ext cx="8229600" cy="5334000"/>
          </a:xfrm>
        </p:spPr>
        <p:txBody>
          <a:bodyPr>
            <a:normAutofit fontScale="77500" lnSpcReduction="20000"/>
          </a:bodyPr>
          <a:lstStyle/>
          <a:p>
            <a:pPr marL="65087" indent="0">
              <a:buNone/>
            </a:pPr>
            <a:r>
              <a:rPr lang="en-US" dirty="0"/>
              <a:t>Ron Popeil has been a pioneer in the use of direct-response television “infomercials.” Over the years, his infomercials have promoted many products, including the Showtime Rotisserie Barbecue, a food dehydrating machine, and the world-famous “Veg-O-Matic.” The chief advantage of the infomercial is that it provides plenty of time to describe and demonstrate a product’s benefits in detail. The choice of the infomercial is related mainly to the _________ element of the communication process.</a:t>
            </a:r>
          </a:p>
          <a:p>
            <a:endParaRPr lang="en-US" dirty="0"/>
          </a:p>
          <a:p>
            <a:pPr marL="0" indent="0">
              <a:buNone/>
            </a:pPr>
            <a:r>
              <a:rPr lang="en-US" dirty="0"/>
              <a:t>A.	message channel</a:t>
            </a:r>
          </a:p>
          <a:p>
            <a:pPr marL="0" indent="0">
              <a:buNone/>
            </a:pPr>
            <a:r>
              <a:rPr lang="en-US" dirty="0"/>
              <a:t>B.	encoding</a:t>
            </a:r>
          </a:p>
          <a:p>
            <a:pPr marL="0" indent="0">
              <a:buNone/>
            </a:pPr>
            <a:r>
              <a:rPr lang="en-US" dirty="0"/>
              <a:t>C.	decoding</a:t>
            </a:r>
          </a:p>
          <a:p>
            <a:pPr marL="0" indent="0">
              <a:buNone/>
            </a:pPr>
            <a:r>
              <a:rPr lang="en-US" dirty="0"/>
              <a:t>D.	feedback </a:t>
            </a:r>
          </a:p>
          <a:p>
            <a:pPr marL="0" indent="0">
              <a:buNone/>
            </a:pPr>
            <a:r>
              <a:rPr lang="en-US" dirty="0"/>
              <a:t>E.	noise</a:t>
            </a:r>
          </a:p>
        </p:txBody>
      </p:sp>
    </p:spTree>
    <p:custDataLst>
      <p:tags r:id="rId1"/>
    </p:custDataLst>
    <p:extLst>
      <p:ext uri="{BB962C8B-B14F-4D97-AF65-F5344CB8AC3E}">
        <p14:creationId xmlns:p14="http://schemas.microsoft.com/office/powerpoint/2010/main" val="13213545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en-US" dirty="0"/>
              <a:t>Encoding and Decoding</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51788518"/>
      </p:ext>
    </p:extLst>
  </p:cSld>
  <p:clrMapOvr>
    <a:masterClrMapping/>
  </p:clrMapOvr>
  <p:transition>
    <p:pull dir="ru"/>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dirty="0"/>
              <a:t>Feedback</a:t>
            </a:r>
          </a:p>
        </p:txBody>
      </p:sp>
      <p:sp>
        <p:nvSpPr>
          <p:cNvPr id="35843" name="Rectangle 9"/>
          <p:cNvSpPr>
            <a:spLocks noChangeArrowheads="1"/>
          </p:cNvSpPr>
          <p:nvPr/>
        </p:nvSpPr>
        <p:spPr bwMode="auto">
          <a:xfrm>
            <a:off x="-76200" y="9906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dirty="0"/>
          </a:p>
        </p:txBody>
      </p:sp>
      <p:sp>
        <p:nvSpPr>
          <p:cNvPr id="4" name="AutoShape 12"/>
          <p:cNvSpPr>
            <a:spLocks noChangeArrowheads="1"/>
          </p:cNvSpPr>
          <p:nvPr/>
        </p:nvSpPr>
        <p:spPr bwMode="auto">
          <a:xfrm>
            <a:off x="4624388" y="1066800"/>
            <a:ext cx="3962400" cy="1447800"/>
          </a:xfrm>
          <a:prstGeom prst="roundRect">
            <a:avLst>
              <a:gd name="adj" fmla="val 32213"/>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800" b="1" dirty="0">
                <a:latin typeface="Arial" pitchFamily="34" charset="0"/>
                <a:cs typeface="Arial" pitchFamily="34" charset="0"/>
              </a:rPr>
              <a:t>Direct Response Promotion</a:t>
            </a:r>
          </a:p>
        </p:txBody>
      </p:sp>
      <p:sp>
        <p:nvSpPr>
          <p:cNvPr id="5" name="Line 13"/>
          <p:cNvSpPr>
            <a:spLocks noChangeShapeType="1"/>
          </p:cNvSpPr>
          <p:nvPr/>
        </p:nvSpPr>
        <p:spPr bwMode="auto">
          <a:xfrm>
            <a:off x="3405187" y="3392488"/>
            <a:ext cx="1337903" cy="10271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 name="Line 15"/>
          <p:cNvSpPr>
            <a:spLocks noChangeShapeType="1"/>
          </p:cNvSpPr>
          <p:nvPr/>
        </p:nvSpPr>
        <p:spPr bwMode="auto">
          <a:xfrm flipV="1">
            <a:off x="3405188" y="1639888"/>
            <a:ext cx="12192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 name="AutoShape 16"/>
          <p:cNvSpPr>
            <a:spLocks noChangeArrowheads="1"/>
          </p:cNvSpPr>
          <p:nvPr/>
        </p:nvSpPr>
        <p:spPr bwMode="auto">
          <a:xfrm>
            <a:off x="4743091" y="4101727"/>
            <a:ext cx="3962400" cy="1447800"/>
          </a:xfrm>
          <a:prstGeom prst="roundRect">
            <a:avLst>
              <a:gd name="adj" fmla="val 32213"/>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800" b="1" dirty="0">
                <a:latin typeface="Arial" pitchFamily="34" charset="0"/>
                <a:cs typeface="Arial" pitchFamily="34" charset="0"/>
              </a:rPr>
              <a:t>E-mail Can Be Low Cost and Targeted</a:t>
            </a:r>
          </a:p>
        </p:txBody>
      </p:sp>
      <p:pic>
        <p:nvPicPr>
          <p:cNvPr id="35850" name="Picture 1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928963" y="2226474"/>
            <a:ext cx="3300137" cy="23320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964651" y="3269376"/>
            <a:ext cx="2719387" cy="246221"/>
          </a:xfrm>
          <a:prstGeom prst="rect">
            <a:avLst/>
          </a:prstGeom>
          <a:noFill/>
        </p:spPr>
        <p:txBody>
          <a:bodyPr wrap="square" rtlCol="0">
            <a:spAutoFit/>
          </a:bodyPr>
          <a:lstStyle/>
          <a:p>
            <a:r>
              <a:rPr lang="de-DE" sz="1000"/>
              <a:t>©</a:t>
            </a:r>
            <a:r>
              <a:rPr lang="en-US" sz="1000"/>
              <a:t>Shutterstock </a:t>
            </a:r>
            <a:r>
              <a:rPr lang="en-US" sz="1000" dirty="0"/>
              <a:t>/ </a:t>
            </a:r>
            <a:r>
              <a:rPr lang="en-US" sz="1000" dirty="0" err="1"/>
              <a:t>pathdoc</a:t>
            </a:r>
            <a:endParaRPr lang="en-US" sz="1000" dirty="0"/>
          </a:p>
        </p:txBody>
      </p:sp>
    </p:spTree>
    <p:custDataLst>
      <p:tags r:id="rId1"/>
    </p:custDataLst>
    <p:extLst>
      <p:ext uri="{BB962C8B-B14F-4D97-AF65-F5344CB8AC3E}">
        <p14:creationId xmlns:p14="http://schemas.microsoft.com/office/powerpoint/2010/main" val="198266250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4"/>
                                        </p:tgtEl>
                                        <p:attrNameLst>
                                          <p:attrName>style.color</p:attrName>
                                        </p:attrNameLst>
                                      </p:cBhvr>
                                      <p:by>
                                        <p:hsl h="0" s="-70588" l="0"/>
                                      </p:by>
                                    </p:animClr>
                                    <p:animClr clrSpc="hsl" dir="cw">
                                      <p:cBhvr>
                                        <p:cTn id="16" dur="500" fill="hold"/>
                                        <p:tgtEl>
                                          <p:spTgt spid="4"/>
                                        </p:tgtEl>
                                        <p:attrNameLst>
                                          <p:attrName>fillcolor</p:attrName>
                                        </p:attrNameLst>
                                      </p:cBhvr>
                                      <p:by>
                                        <p:hsl h="0" s="-70588" l="0"/>
                                      </p:by>
                                    </p:animClr>
                                    <p:animClr clrSpc="hsl" dir="cw">
                                      <p:cBhvr>
                                        <p:cTn id="17" dur="500" fill="hold"/>
                                        <p:tgtEl>
                                          <p:spTgt spid="4"/>
                                        </p:tgtEl>
                                        <p:attrNameLst>
                                          <p:attrName>stroke.color</p:attrName>
                                        </p:attrNameLst>
                                      </p:cBhvr>
                                      <p:by>
                                        <p:hsl h="0" s="-70588" l="0"/>
                                      </p:by>
                                    </p:animClr>
                                    <p:set>
                                      <p:cBhvr>
                                        <p:cTn id="18" dur="500" fill="hold"/>
                                        <p:tgtEl>
                                          <p:spTgt spid="4"/>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Autofit/>
          </a:bodyPr>
          <a:lstStyle/>
          <a:p>
            <a:r>
              <a:rPr lang="en-US" altLang="en-US" sz="3200" dirty="0"/>
              <a:t>A Model of Customer-Initiated Interactive Communication (Exhibit 13-5)</a:t>
            </a:r>
            <a:endParaRPr lang="en-US" sz="3200" dirty="0"/>
          </a:p>
        </p:txBody>
      </p:sp>
      <p:sp>
        <p:nvSpPr>
          <p:cNvPr id="353291" name="AutoShape 11"/>
          <p:cNvSpPr>
            <a:spLocks noChangeArrowheads="1"/>
          </p:cNvSpPr>
          <p:nvPr/>
        </p:nvSpPr>
        <p:spPr bwMode="auto">
          <a:xfrm>
            <a:off x="1447800" y="2438400"/>
            <a:ext cx="6248400" cy="3048000"/>
          </a:xfrm>
          <a:prstGeom prst="irregularSeal1">
            <a:avLst/>
          </a:prstGeom>
          <a:solidFill>
            <a:srgbClr val="C64847"/>
          </a:solidFill>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400" b="1" i="1" dirty="0">
                <a:latin typeface="Arial" pitchFamily="34" charset="0"/>
                <a:cs typeface="Arial" pitchFamily="34" charset="0"/>
              </a:rPr>
              <a:t>Noise</a:t>
            </a:r>
          </a:p>
        </p:txBody>
      </p:sp>
      <p:sp>
        <p:nvSpPr>
          <p:cNvPr id="353292" name="AutoShape 12"/>
          <p:cNvSpPr>
            <a:spLocks noChangeArrowheads="1"/>
          </p:cNvSpPr>
          <p:nvPr/>
        </p:nvSpPr>
        <p:spPr bwMode="auto">
          <a:xfrm>
            <a:off x="228600" y="3429000"/>
            <a:ext cx="1876425" cy="685800"/>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latin typeface="Arial" pitchFamily="34" charset="0"/>
                <a:cs typeface="Arial" pitchFamily="34" charset="0"/>
              </a:rPr>
              <a:t>Source’s message</a:t>
            </a:r>
          </a:p>
        </p:txBody>
      </p:sp>
      <p:sp>
        <p:nvSpPr>
          <p:cNvPr id="353293" name="AutoShape 13"/>
          <p:cNvSpPr>
            <a:spLocks noChangeArrowheads="1"/>
          </p:cNvSpPr>
          <p:nvPr/>
        </p:nvSpPr>
        <p:spPr bwMode="auto">
          <a:xfrm>
            <a:off x="5362575" y="5410200"/>
            <a:ext cx="1876425" cy="685800"/>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latin typeface="Arial" pitchFamily="34" charset="0"/>
                <a:cs typeface="Arial" pitchFamily="34" charset="0"/>
              </a:rPr>
              <a:t>Message channel</a:t>
            </a:r>
          </a:p>
        </p:txBody>
      </p:sp>
      <p:sp>
        <p:nvSpPr>
          <p:cNvPr id="353294" name="AutoShape 14"/>
          <p:cNvSpPr>
            <a:spLocks noChangeArrowheads="1"/>
          </p:cNvSpPr>
          <p:nvPr/>
        </p:nvSpPr>
        <p:spPr bwMode="auto">
          <a:xfrm>
            <a:off x="6629400" y="3429000"/>
            <a:ext cx="1876425" cy="685800"/>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latin typeface="Arial" pitchFamily="34" charset="0"/>
                <a:cs typeface="Arial" pitchFamily="34" charset="0"/>
              </a:rPr>
              <a:t>Search</a:t>
            </a:r>
          </a:p>
        </p:txBody>
      </p:sp>
      <p:sp>
        <p:nvSpPr>
          <p:cNvPr id="353295" name="Freeform 15"/>
          <p:cNvSpPr>
            <a:spLocks/>
          </p:cNvSpPr>
          <p:nvPr/>
        </p:nvSpPr>
        <p:spPr bwMode="auto">
          <a:xfrm rot="368673">
            <a:off x="5334000" y="2095500"/>
            <a:ext cx="2286000" cy="1181100"/>
          </a:xfrm>
          <a:custGeom>
            <a:avLst/>
            <a:gdLst>
              <a:gd name="T0" fmla="*/ 0 w 1392"/>
              <a:gd name="T1" fmla="*/ 2147483647 h 840"/>
              <a:gd name="T2" fmla="*/ 2147483647 w 1392"/>
              <a:gd name="T3" fmla="*/ 2147483647 h 840"/>
              <a:gd name="T4" fmla="*/ 2147483647 w 1392"/>
              <a:gd name="T5" fmla="*/ 2147483647 h 840"/>
              <a:gd name="T6" fmla="*/ 2147483647 w 1392"/>
              <a:gd name="T7" fmla="*/ 2147483647 h 840"/>
              <a:gd name="T8" fmla="*/ 2147483647 w 1392"/>
              <a:gd name="T9" fmla="*/ 2147483647 h 840"/>
              <a:gd name="T10" fmla="*/ 2147483647 w 1392"/>
              <a:gd name="T11" fmla="*/ 2147483647 h 840"/>
              <a:gd name="T12" fmla="*/ 0 60000 65536"/>
              <a:gd name="T13" fmla="*/ 0 60000 65536"/>
              <a:gd name="T14" fmla="*/ 0 60000 65536"/>
              <a:gd name="T15" fmla="*/ 0 60000 65536"/>
              <a:gd name="T16" fmla="*/ 0 60000 65536"/>
              <a:gd name="T17" fmla="*/ 0 60000 65536"/>
              <a:gd name="T18" fmla="*/ 0 w 1392"/>
              <a:gd name="T19" fmla="*/ 0 h 840"/>
              <a:gd name="T20" fmla="*/ 1392 w 1392"/>
              <a:gd name="T21" fmla="*/ 840 h 840"/>
            </a:gdLst>
            <a:ahLst/>
            <a:cxnLst>
              <a:cxn ang="T12">
                <a:pos x="T0" y="T1"/>
              </a:cxn>
              <a:cxn ang="T13">
                <a:pos x="T2" y="T3"/>
              </a:cxn>
              <a:cxn ang="T14">
                <a:pos x="T4" y="T5"/>
              </a:cxn>
              <a:cxn ang="T15">
                <a:pos x="T6" y="T7"/>
              </a:cxn>
              <a:cxn ang="T16">
                <a:pos x="T8" y="T9"/>
              </a:cxn>
              <a:cxn ang="T17">
                <a:pos x="T10" y="T11"/>
              </a:cxn>
            </a:cxnLst>
            <a:rect l="T18" t="T19" r="T20" b="T21"/>
            <a:pathLst>
              <a:path w="1392" h="840">
                <a:moveTo>
                  <a:pt x="0" y="24"/>
                </a:moveTo>
                <a:cubicBezTo>
                  <a:pt x="100" y="12"/>
                  <a:pt x="200" y="0"/>
                  <a:pt x="336" y="24"/>
                </a:cubicBezTo>
                <a:cubicBezTo>
                  <a:pt x="472" y="48"/>
                  <a:pt x="680" y="112"/>
                  <a:pt x="816" y="168"/>
                </a:cubicBezTo>
                <a:cubicBezTo>
                  <a:pt x="952" y="224"/>
                  <a:pt x="1064" y="280"/>
                  <a:pt x="1152" y="360"/>
                </a:cubicBezTo>
                <a:cubicBezTo>
                  <a:pt x="1240" y="440"/>
                  <a:pt x="1304" y="568"/>
                  <a:pt x="1344" y="648"/>
                </a:cubicBezTo>
                <a:cubicBezTo>
                  <a:pt x="1384" y="728"/>
                  <a:pt x="1388" y="784"/>
                  <a:pt x="1392" y="840"/>
                </a:cubicBezTo>
              </a:path>
            </a:pathLst>
          </a:custGeom>
          <a:noFill/>
          <a:ln w="76200">
            <a:solidFill>
              <a:srgbClr val="C64847"/>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b="1" dirty="0">
              <a:latin typeface="Arial" pitchFamily="34" charset="0"/>
              <a:cs typeface="Arial" pitchFamily="34" charset="0"/>
            </a:endParaRPr>
          </a:p>
        </p:txBody>
      </p:sp>
      <p:sp>
        <p:nvSpPr>
          <p:cNvPr id="353296" name="Freeform 16"/>
          <p:cNvSpPr>
            <a:spLocks/>
          </p:cNvSpPr>
          <p:nvPr/>
        </p:nvSpPr>
        <p:spPr bwMode="auto">
          <a:xfrm>
            <a:off x="6400800" y="4191000"/>
            <a:ext cx="1143000" cy="1219200"/>
          </a:xfrm>
          <a:custGeom>
            <a:avLst/>
            <a:gdLst>
              <a:gd name="T0" fmla="*/ 2147483647 w 720"/>
              <a:gd name="T1" fmla="*/ 0 h 768"/>
              <a:gd name="T2" fmla="*/ 2147483647 w 720"/>
              <a:gd name="T3" fmla="*/ 2147483647 h 768"/>
              <a:gd name="T4" fmla="*/ 2147483647 w 720"/>
              <a:gd name="T5" fmla="*/ 2147483647 h 768"/>
              <a:gd name="T6" fmla="*/ 0 w 720"/>
              <a:gd name="T7" fmla="*/ 2147483647 h 768"/>
              <a:gd name="T8" fmla="*/ 0 60000 65536"/>
              <a:gd name="T9" fmla="*/ 0 60000 65536"/>
              <a:gd name="T10" fmla="*/ 0 60000 65536"/>
              <a:gd name="T11" fmla="*/ 0 60000 65536"/>
              <a:gd name="T12" fmla="*/ 0 w 720"/>
              <a:gd name="T13" fmla="*/ 0 h 768"/>
              <a:gd name="T14" fmla="*/ 720 w 720"/>
              <a:gd name="T15" fmla="*/ 768 h 768"/>
            </a:gdLst>
            <a:ahLst/>
            <a:cxnLst>
              <a:cxn ang="T8">
                <a:pos x="T0" y="T1"/>
              </a:cxn>
              <a:cxn ang="T9">
                <a:pos x="T2" y="T3"/>
              </a:cxn>
              <a:cxn ang="T10">
                <a:pos x="T4" y="T5"/>
              </a:cxn>
              <a:cxn ang="T11">
                <a:pos x="T6" y="T7"/>
              </a:cxn>
            </a:cxnLst>
            <a:rect l="T12" t="T13" r="T14" b="T15"/>
            <a:pathLst>
              <a:path w="720" h="768">
                <a:moveTo>
                  <a:pt x="720" y="0"/>
                </a:moveTo>
                <a:cubicBezTo>
                  <a:pt x="688" y="72"/>
                  <a:pt x="656" y="144"/>
                  <a:pt x="576" y="240"/>
                </a:cubicBezTo>
                <a:cubicBezTo>
                  <a:pt x="496" y="336"/>
                  <a:pt x="336" y="488"/>
                  <a:pt x="240" y="576"/>
                </a:cubicBezTo>
                <a:cubicBezTo>
                  <a:pt x="144" y="664"/>
                  <a:pt x="72" y="716"/>
                  <a:pt x="0" y="768"/>
                </a:cubicBezTo>
              </a:path>
            </a:pathLst>
          </a:custGeom>
          <a:noFill/>
          <a:ln w="76200">
            <a:solidFill>
              <a:srgbClr val="C64847"/>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b="1" dirty="0">
              <a:latin typeface="Arial" pitchFamily="34" charset="0"/>
              <a:cs typeface="Arial" pitchFamily="34" charset="0"/>
            </a:endParaRPr>
          </a:p>
        </p:txBody>
      </p:sp>
      <p:sp>
        <p:nvSpPr>
          <p:cNvPr id="353297" name="Freeform 17"/>
          <p:cNvSpPr>
            <a:spLocks/>
          </p:cNvSpPr>
          <p:nvPr/>
        </p:nvSpPr>
        <p:spPr bwMode="auto">
          <a:xfrm>
            <a:off x="1219200" y="4191000"/>
            <a:ext cx="1447800" cy="1219200"/>
          </a:xfrm>
          <a:custGeom>
            <a:avLst/>
            <a:gdLst>
              <a:gd name="T0" fmla="*/ 2147483647 w 912"/>
              <a:gd name="T1" fmla="*/ 2147483647 h 768"/>
              <a:gd name="T2" fmla="*/ 2147483647 w 912"/>
              <a:gd name="T3" fmla="*/ 2147483647 h 768"/>
              <a:gd name="T4" fmla="*/ 2147483647 w 912"/>
              <a:gd name="T5" fmla="*/ 2147483647 h 768"/>
              <a:gd name="T6" fmla="*/ 2147483647 w 912"/>
              <a:gd name="T7" fmla="*/ 2147483647 h 768"/>
              <a:gd name="T8" fmla="*/ 0 w 912"/>
              <a:gd name="T9" fmla="*/ 0 h 768"/>
              <a:gd name="T10" fmla="*/ 0 60000 65536"/>
              <a:gd name="T11" fmla="*/ 0 60000 65536"/>
              <a:gd name="T12" fmla="*/ 0 60000 65536"/>
              <a:gd name="T13" fmla="*/ 0 60000 65536"/>
              <a:gd name="T14" fmla="*/ 0 60000 65536"/>
              <a:gd name="T15" fmla="*/ 0 w 912"/>
              <a:gd name="T16" fmla="*/ 0 h 768"/>
              <a:gd name="T17" fmla="*/ 912 w 912"/>
              <a:gd name="T18" fmla="*/ 768 h 768"/>
            </a:gdLst>
            <a:ahLst/>
            <a:cxnLst>
              <a:cxn ang="T10">
                <a:pos x="T0" y="T1"/>
              </a:cxn>
              <a:cxn ang="T11">
                <a:pos x="T2" y="T3"/>
              </a:cxn>
              <a:cxn ang="T12">
                <a:pos x="T4" y="T5"/>
              </a:cxn>
              <a:cxn ang="T13">
                <a:pos x="T6" y="T7"/>
              </a:cxn>
              <a:cxn ang="T14">
                <a:pos x="T8" y="T9"/>
              </a:cxn>
            </a:cxnLst>
            <a:rect l="T15" t="T16" r="T17" b="T18"/>
            <a:pathLst>
              <a:path w="912" h="768">
                <a:moveTo>
                  <a:pt x="912" y="768"/>
                </a:moveTo>
                <a:cubicBezTo>
                  <a:pt x="776" y="728"/>
                  <a:pt x="640" y="688"/>
                  <a:pt x="528" y="624"/>
                </a:cubicBezTo>
                <a:cubicBezTo>
                  <a:pt x="416" y="560"/>
                  <a:pt x="320" y="464"/>
                  <a:pt x="240" y="384"/>
                </a:cubicBezTo>
                <a:cubicBezTo>
                  <a:pt x="160" y="304"/>
                  <a:pt x="88" y="208"/>
                  <a:pt x="48" y="144"/>
                </a:cubicBezTo>
                <a:cubicBezTo>
                  <a:pt x="8" y="80"/>
                  <a:pt x="4" y="40"/>
                  <a:pt x="0" y="0"/>
                </a:cubicBezTo>
              </a:path>
            </a:pathLst>
          </a:custGeom>
          <a:noFill/>
          <a:ln w="76200">
            <a:solidFill>
              <a:srgbClr val="C64847"/>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b="1" dirty="0">
              <a:latin typeface="Arial" pitchFamily="34" charset="0"/>
              <a:cs typeface="Arial" pitchFamily="34" charset="0"/>
            </a:endParaRPr>
          </a:p>
        </p:txBody>
      </p:sp>
      <p:sp>
        <p:nvSpPr>
          <p:cNvPr id="353298" name="Line 18"/>
          <p:cNvSpPr>
            <a:spLocks noChangeShapeType="1"/>
          </p:cNvSpPr>
          <p:nvPr/>
        </p:nvSpPr>
        <p:spPr bwMode="auto">
          <a:xfrm flipH="1">
            <a:off x="3733800" y="5791200"/>
            <a:ext cx="1600200" cy="0"/>
          </a:xfrm>
          <a:prstGeom prst="line">
            <a:avLst/>
          </a:prstGeom>
          <a:noFill/>
          <a:ln w="76200">
            <a:solidFill>
              <a:srgbClr val="C64847"/>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53299" name="Freeform 19"/>
          <p:cNvSpPr>
            <a:spLocks/>
          </p:cNvSpPr>
          <p:nvPr/>
        </p:nvSpPr>
        <p:spPr bwMode="auto">
          <a:xfrm>
            <a:off x="1066800" y="2057400"/>
            <a:ext cx="2438400" cy="1371600"/>
          </a:xfrm>
          <a:custGeom>
            <a:avLst/>
            <a:gdLst>
              <a:gd name="T0" fmla="*/ 0 w 1488"/>
              <a:gd name="T1" fmla="*/ 2147483647 h 928"/>
              <a:gd name="T2" fmla="*/ 2147483647 w 1488"/>
              <a:gd name="T3" fmla="*/ 2147483647 h 928"/>
              <a:gd name="T4" fmla="*/ 2147483647 w 1488"/>
              <a:gd name="T5" fmla="*/ 2147483647 h 928"/>
              <a:gd name="T6" fmla="*/ 2147483647 w 1488"/>
              <a:gd name="T7" fmla="*/ 2147483647 h 928"/>
              <a:gd name="T8" fmla="*/ 2147483647 w 1488"/>
              <a:gd name="T9" fmla="*/ 2147483647 h 928"/>
              <a:gd name="T10" fmla="*/ 2147483647 w 1488"/>
              <a:gd name="T11" fmla="*/ 2147483647 h 928"/>
              <a:gd name="T12" fmla="*/ 0 60000 65536"/>
              <a:gd name="T13" fmla="*/ 0 60000 65536"/>
              <a:gd name="T14" fmla="*/ 0 60000 65536"/>
              <a:gd name="T15" fmla="*/ 0 60000 65536"/>
              <a:gd name="T16" fmla="*/ 0 60000 65536"/>
              <a:gd name="T17" fmla="*/ 0 60000 65536"/>
              <a:gd name="T18" fmla="*/ 0 w 1488"/>
              <a:gd name="T19" fmla="*/ 0 h 928"/>
              <a:gd name="T20" fmla="*/ 1488 w 1488"/>
              <a:gd name="T21" fmla="*/ 928 h 928"/>
            </a:gdLst>
            <a:ahLst/>
            <a:cxnLst>
              <a:cxn ang="T12">
                <a:pos x="T0" y="T1"/>
              </a:cxn>
              <a:cxn ang="T13">
                <a:pos x="T2" y="T3"/>
              </a:cxn>
              <a:cxn ang="T14">
                <a:pos x="T4" y="T5"/>
              </a:cxn>
              <a:cxn ang="T15">
                <a:pos x="T6" y="T7"/>
              </a:cxn>
              <a:cxn ang="T16">
                <a:pos x="T8" y="T9"/>
              </a:cxn>
              <a:cxn ang="T17">
                <a:pos x="T10" y="T11"/>
              </a:cxn>
            </a:cxnLst>
            <a:rect l="T18" t="T19" r="T20" b="T21"/>
            <a:pathLst>
              <a:path w="1488" h="928">
                <a:moveTo>
                  <a:pt x="0" y="928"/>
                </a:moveTo>
                <a:cubicBezTo>
                  <a:pt x="4" y="836"/>
                  <a:pt x="8" y="744"/>
                  <a:pt x="48" y="640"/>
                </a:cubicBezTo>
                <a:cubicBezTo>
                  <a:pt x="88" y="536"/>
                  <a:pt x="152" y="392"/>
                  <a:pt x="240" y="304"/>
                </a:cubicBezTo>
                <a:cubicBezTo>
                  <a:pt x="328" y="216"/>
                  <a:pt x="432" y="160"/>
                  <a:pt x="576" y="112"/>
                </a:cubicBezTo>
                <a:cubicBezTo>
                  <a:pt x="720" y="64"/>
                  <a:pt x="952" y="32"/>
                  <a:pt x="1104" y="16"/>
                </a:cubicBezTo>
                <a:cubicBezTo>
                  <a:pt x="1256" y="0"/>
                  <a:pt x="1372" y="8"/>
                  <a:pt x="1488" y="16"/>
                </a:cubicBezTo>
              </a:path>
            </a:pathLst>
          </a:custGeom>
          <a:noFill/>
          <a:ln w="76200">
            <a:solidFill>
              <a:srgbClr val="C64847"/>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b="1" dirty="0">
              <a:latin typeface="Arial" pitchFamily="34" charset="0"/>
              <a:cs typeface="Arial" pitchFamily="34" charset="0"/>
            </a:endParaRPr>
          </a:p>
        </p:txBody>
      </p:sp>
      <p:sp>
        <p:nvSpPr>
          <p:cNvPr id="353300" name="AutoShape 20"/>
          <p:cNvSpPr>
            <a:spLocks noChangeArrowheads="1"/>
          </p:cNvSpPr>
          <p:nvPr/>
        </p:nvSpPr>
        <p:spPr bwMode="auto">
          <a:xfrm>
            <a:off x="1828800" y="5410200"/>
            <a:ext cx="1876425" cy="685800"/>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latin typeface="Arial" pitchFamily="34" charset="0"/>
                <a:cs typeface="Arial" pitchFamily="34" charset="0"/>
              </a:rPr>
              <a:t>Select a topic</a:t>
            </a:r>
          </a:p>
        </p:txBody>
      </p:sp>
      <p:sp>
        <p:nvSpPr>
          <p:cNvPr id="353301" name="AutoShape 21"/>
          <p:cNvSpPr>
            <a:spLocks noChangeArrowheads="1"/>
          </p:cNvSpPr>
          <p:nvPr/>
        </p:nvSpPr>
        <p:spPr bwMode="auto">
          <a:xfrm>
            <a:off x="3505200" y="1676400"/>
            <a:ext cx="1876425" cy="685800"/>
          </a:xfrm>
          <a:prstGeom prst="roundRect">
            <a:avLst>
              <a:gd name="adj" fmla="val 14773"/>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1800" b="1" dirty="0">
                <a:latin typeface="Arial" pitchFamily="34" charset="0"/>
                <a:cs typeface="Arial" pitchFamily="34" charset="0"/>
              </a:rPr>
              <a:t>Receiver (customer)</a:t>
            </a:r>
          </a:p>
        </p:txBody>
      </p:sp>
    </p:spTree>
    <p:custDataLst>
      <p:tags r:id="rId1"/>
    </p:custDataLst>
    <p:extLst>
      <p:ext uri="{BB962C8B-B14F-4D97-AF65-F5344CB8AC3E}">
        <p14:creationId xmlns:p14="http://schemas.microsoft.com/office/powerpoint/2010/main" val="172907836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3301"/>
                                        </p:tgtEl>
                                        <p:attrNameLst>
                                          <p:attrName>style.visibility</p:attrName>
                                        </p:attrNameLst>
                                      </p:cBhvr>
                                      <p:to>
                                        <p:strVal val="visible"/>
                                      </p:to>
                                    </p:set>
                                    <p:animEffect transition="in" filter="wipe(left)">
                                      <p:cBhvr>
                                        <p:cTn id="7" dur="500"/>
                                        <p:tgtEl>
                                          <p:spTgt spid="353301"/>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3295"/>
                                        </p:tgtEl>
                                        <p:attrNameLst>
                                          <p:attrName>style.visibility</p:attrName>
                                        </p:attrNameLst>
                                      </p:cBhvr>
                                      <p:to>
                                        <p:strVal val="visible"/>
                                      </p:to>
                                    </p:set>
                                    <p:animEffect transition="in" filter="wipe(left)">
                                      <p:cBhvr>
                                        <p:cTn id="11" dur="500"/>
                                        <p:tgtEl>
                                          <p:spTgt spid="353295"/>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53294"/>
                                        </p:tgtEl>
                                        <p:attrNameLst>
                                          <p:attrName>style.visibility</p:attrName>
                                        </p:attrNameLst>
                                      </p:cBhvr>
                                      <p:to>
                                        <p:strVal val="visible"/>
                                      </p:to>
                                    </p:set>
                                    <p:animEffect transition="in" filter="wipe(up)">
                                      <p:cBhvr>
                                        <p:cTn id="15" dur="500"/>
                                        <p:tgtEl>
                                          <p:spTgt spid="353294"/>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53296"/>
                                        </p:tgtEl>
                                        <p:attrNameLst>
                                          <p:attrName>style.visibility</p:attrName>
                                        </p:attrNameLst>
                                      </p:cBhvr>
                                      <p:to>
                                        <p:strVal val="visible"/>
                                      </p:to>
                                    </p:set>
                                    <p:animEffect transition="in" filter="wipe(up)">
                                      <p:cBhvr>
                                        <p:cTn id="19" dur="500"/>
                                        <p:tgtEl>
                                          <p:spTgt spid="353296"/>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53293"/>
                                        </p:tgtEl>
                                        <p:attrNameLst>
                                          <p:attrName>style.visibility</p:attrName>
                                        </p:attrNameLst>
                                      </p:cBhvr>
                                      <p:to>
                                        <p:strVal val="visible"/>
                                      </p:to>
                                    </p:set>
                                    <p:animEffect transition="in" filter="wipe(up)">
                                      <p:cBhvr>
                                        <p:cTn id="23" dur="500"/>
                                        <p:tgtEl>
                                          <p:spTgt spid="353293"/>
                                        </p:tgtEl>
                                      </p:cBhvr>
                                    </p:animEffect>
                                  </p:childTnLst>
                                </p:cTn>
                              </p:par>
                            </p:childTnLst>
                          </p:cTn>
                        </p:par>
                        <p:par>
                          <p:cTn id="24" fill="hold" nodeType="afterGroup">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353298"/>
                                        </p:tgtEl>
                                        <p:attrNameLst>
                                          <p:attrName>style.visibility</p:attrName>
                                        </p:attrNameLst>
                                      </p:cBhvr>
                                      <p:to>
                                        <p:strVal val="visible"/>
                                      </p:to>
                                    </p:set>
                                    <p:animEffect transition="in" filter="wipe(right)">
                                      <p:cBhvr>
                                        <p:cTn id="27" dur="500"/>
                                        <p:tgtEl>
                                          <p:spTgt spid="353298"/>
                                        </p:tgtEl>
                                      </p:cBhvr>
                                    </p:animEffect>
                                  </p:childTnLst>
                                </p:cTn>
                              </p:par>
                            </p:childTnLst>
                          </p:cTn>
                        </p:par>
                        <p:par>
                          <p:cTn id="28" fill="hold" nodeType="afterGroup">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353300"/>
                                        </p:tgtEl>
                                        <p:attrNameLst>
                                          <p:attrName>style.visibility</p:attrName>
                                        </p:attrNameLst>
                                      </p:cBhvr>
                                      <p:to>
                                        <p:strVal val="visible"/>
                                      </p:to>
                                    </p:set>
                                    <p:animEffect transition="in" filter="wipe(right)">
                                      <p:cBhvr>
                                        <p:cTn id="31" dur="500"/>
                                        <p:tgtEl>
                                          <p:spTgt spid="353300"/>
                                        </p:tgtEl>
                                      </p:cBhvr>
                                    </p:animEffect>
                                  </p:childTnLst>
                                </p:cTn>
                              </p:par>
                            </p:childTnLst>
                          </p:cTn>
                        </p:par>
                        <p:par>
                          <p:cTn id="32" fill="hold" nodeType="afterGroup">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353297"/>
                                        </p:tgtEl>
                                        <p:attrNameLst>
                                          <p:attrName>style.visibility</p:attrName>
                                        </p:attrNameLst>
                                      </p:cBhvr>
                                      <p:to>
                                        <p:strVal val="visible"/>
                                      </p:to>
                                    </p:set>
                                    <p:animEffect transition="in" filter="wipe(right)">
                                      <p:cBhvr>
                                        <p:cTn id="35" dur="500"/>
                                        <p:tgtEl>
                                          <p:spTgt spid="353297"/>
                                        </p:tgtEl>
                                      </p:cBhvr>
                                    </p:animEffect>
                                  </p:childTnLst>
                                </p:cTn>
                              </p:par>
                            </p:childTnLst>
                          </p:cTn>
                        </p:par>
                        <p:par>
                          <p:cTn id="36" fill="hold" nodeType="afterGroup">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353292"/>
                                        </p:tgtEl>
                                        <p:attrNameLst>
                                          <p:attrName>style.visibility</p:attrName>
                                        </p:attrNameLst>
                                      </p:cBhvr>
                                      <p:to>
                                        <p:strVal val="visible"/>
                                      </p:to>
                                    </p:set>
                                    <p:animEffect transition="in" filter="wipe(down)">
                                      <p:cBhvr>
                                        <p:cTn id="39" dur="500"/>
                                        <p:tgtEl>
                                          <p:spTgt spid="353292"/>
                                        </p:tgtEl>
                                      </p:cBhvr>
                                    </p:animEffect>
                                  </p:childTnLst>
                                </p:cTn>
                              </p:par>
                            </p:childTnLst>
                          </p:cTn>
                        </p:par>
                        <p:par>
                          <p:cTn id="40" fill="hold" nodeType="afterGroup">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353299"/>
                                        </p:tgtEl>
                                        <p:attrNameLst>
                                          <p:attrName>style.visibility</p:attrName>
                                        </p:attrNameLst>
                                      </p:cBhvr>
                                      <p:to>
                                        <p:strVal val="visible"/>
                                      </p:to>
                                    </p:set>
                                    <p:animEffect transition="in" filter="wipe(down)">
                                      <p:cBhvr>
                                        <p:cTn id="43" dur="500"/>
                                        <p:tgtEl>
                                          <p:spTgt spid="353299"/>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353291"/>
                                        </p:tgtEl>
                                        <p:attrNameLst>
                                          <p:attrName>style.visibility</p:attrName>
                                        </p:attrNameLst>
                                      </p:cBhvr>
                                      <p:to>
                                        <p:strVal val="visible"/>
                                      </p:to>
                                    </p:set>
                                    <p:animEffect transition="in" filter="dissolve">
                                      <p:cBhvr>
                                        <p:cTn id="48" dur="500"/>
                                        <p:tgtEl>
                                          <p:spTgt spid="353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91" grpId="0" animBg="1"/>
      <p:bldP spid="353292" grpId="0" animBg="1"/>
      <p:bldP spid="353293" grpId="0" animBg="1"/>
      <p:bldP spid="353294" grpId="0" animBg="1"/>
      <p:bldP spid="353295" grpId="0" animBg="1"/>
      <p:bldP spid="353296" grpId="0" animBg="1"/>
      <p:bldP spid="353297" grpId="0" animBg="1"/>
      <p:bldP spid="353298" grpId="0" animBg="1"/>
      <p:bldP spid="353299" grpId="0" animBg="1"/>
      <p:bldP spid="353300" grpId="0" animBg="1"/>
      <p:bldP spid="353301"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 name="Line 7"/>
          <p:cNvSpPr>
            <a:spLocks noChangeShapeType="1"/>
          </p:cNvSpPr>
          <p:nvPr/>
        </p:nvSpPr>
        <p:spPr bwMode="auto">
          <a:xfrm>
            <a:off x="3048000" y="3657600"/>
            <a:ext cx="1219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6" name="Line 13"/>
          <p:cNvSpPr>
            <a:spLocks noChangeShapeType="1"/>
          </p:cNvSpPr>
          <p:nvPr/>
        </p:nvSpPr>
        <p:spPr bwMode="auto">
          <a:xfrm>
            <a:off x="3048000" y="3657600"/>
            <a:ext cx="1219200" cy="1828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08" name="Rectangle 2"/>
          <p:cNvSpPr>
            <a:spLocks noGrp="1" noChangeArrowheads="1"/>
          </p:cNvSpPr>
          <p:nvPr>
            <p:ph type="title"/>
          </p:nvPr>
        </p:nvSpPr>
        <p:spPr/>
        <p:txBody>
          <a:bodyPr/>
          <a:lstStyle/>
          <a:p>
            <a:r>
              <a:rPr lang="en-US" dirty="0"/>
              <a:t>Ethical Issues in Promotion</a:t>
            </a:r>
          </a:p>
        </p:txBody>
      </p:sp>
      <p:sp>
        <p:nvSpPr>
          <p:cNvPr id="32" name="Line 4"/>
          <p:cNvSpPr>
            <a:spLocks noChangeShapeType="1"/>
          </p:cNvSpPr>
          <p:nvPr/>
        </p:nvSpPr>
        <p:spPr bwMode="auto">
          <a:xfrm flipV="1">
            <a:off x="3048000" y="1905000"/>
            <a:ext cx="12192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3" name="AutoShape 6"/>
          <p:cNvSpPr>
            <a:spLocks noChangeArrowheads="1"/>
          </p:cNvSpPr>
          <p:nvPr/>
        </p:nvSpPr>
        <p:spPr bwMode="auto">
          <a:xfrm>
            <a:off x="4267200" y="2971800"/>
            <a:ext cx="3962400" cy="1447800"/>
          </a:xfrm>
          <a:prstGeom prst="roundRect">
            <a:avLst>
              <a:gd name="adj" fmla="val 32213"/>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Exaggerated claims</a:t>
            </a:r>
          </a:p>
        </p:txBody>
      </p:sp>
      <p:sp>
        <p:nvSpPr>
          <p:cNvPr id="35" name="AutoShape 12"/>
          <p:cNvSpPr>
            <a:spLocks noChangeArrowheads="1"/>
          </p:cNvSpPr>
          <p:nvPr/>
        </p:nvSpPr>
        <p:spPr bwMode="auto">
          <a:xfrm>
            <a:off x="4267200" y="4724400"/>
            <a:ext cx="3962400" cy="1447800"/>
          </a:xfrm>
          <a:prstGeom prst="roundRect">
            <a:avLst>
              <a:gd name="adj" fmla="val 32213"/>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Invading consumer privacy</a:t>
            </a:r>
          </a:p>
        </p:txBody>
      </p:sp>
      <p:sp>
        <p:nvSpPr>
          <p:cNvPr id="38" name="AutoShape 3"/>
          <p:cNvSpPr>
            <a:spLocks noChangeArrowheads="1"/>
          </p:cNvSpPr>
          <p:nvPr/>
        </p:nvSpPr>
        <p:spPr bwMode="auto">
          <a:xfrm>
            <a:off x="4267200" y="1219200"/>
            <a:ext cx="3962400" cy="1447800"/>
          </a:xfrm>
          <a:prstGeom prst="roundRect">
            <a:avLst>
              <a:gd name="adj" fmla="val 32213"/>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Source credibility</a:t>
            </a:r>
          </a:p>
        </p:txBody>
      </p:sp>
      <p:sp>
        <p:nvSpPr>
          <p:cNvPr id="2" name="Oval 1"/>
          <p:cNvSpPr/>
          <p:nvPr/>
        </p:nvSpPr>
        <p:spPr>
          <a:xfrm>
            <a:off x="152400" y="2400300"/>
            <a:ext cx="2895600" cy="2590800"/>
          </a:xfrm>
          <a:prstGeom prst="ellipse">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latin typeface="Arial" pitchFamily="34" charset="0"/>
                <a:cs typeface="Arial" pitchFamily="34" charset="0"/>
              </a:rPr>
              <a:t>Promotion frequently dances on ethical boundaries</a:t>
            </a:r>
          </a:p>
        </p:txBody>
      </p:sp>
    </p:spTree>
    <p:custDataLst>
      <p:tags r:id="rId1"/>
    </p:custDataLst>
    <p:extLst>
      <p:ext uri="{BB962C8B-B14F-4D97-AF65-F5344CB8AC3E}">
        <p14:creationId xmlns:p14="http://schemas.microsoft.com/office/powerpoint/2010/main" val="84874286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38"/>
                                        </p:tgtEl>
                                        <p:attrNameLst>
                                          <p:attrName>style.color</p:attrName>
                                        </p:attrNameLst>
                                      </p:cBhvr>
                                      <p:by>
                                        <p:hsl h="0" s="-70588" l="0"/>
                                      </p:by>
                                    </p:animClr>
                                    <p:animClr clrSpc="hsl" dir="cw">
                                      <p:cBhvr>
                                        <p:cTn id="16" dur="500" fill="hold"/>
                                        <p:tgtEl>
                                          <p:spTgt spid="38"/>
                                        </p:tgtEl>
                                        <p:attrNameLst>
                                          <p:attrName>fillcolor</p:attrName>
                                        </p:attrNameLst>
                                      </p:cBhvr>
                                      <p:by>
                                        <p:hsl h="0" s="-70588" l="0"/>
                                      </p:by>
                                    </p:animClr>
                                    <p:animClr clrSpc="hsl" dir="cw">
                                      <p:cBhvr>
                                        <p:cTn id="17" dur="500" fill="hold"/>
                                        <p:tgtEl>
                                          <p:spTgt spid="38"/>
                                        </p:tgtEl>
                                        <p:attrNameLst>
                                          <p:attrName>stroke.color</p:attrName>
                                        </p:attrNameLst>
                                      </p:cBhvr>
                                      <p:by>
                                        <p:hsl h="0" s="-70588" l="0"/>
                                      </p:by>
                                    </p:animClr>
                                    <p:set>
                                      <p:cBhvr>
                                        <p:cTn id="18" dur="500" fill="hold"/>
                                        <p:tgtEl>
                                          <p:spTgt spid="38"/>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left)">
                                      <p:cBhvr>
                                        <p:cTn id="21" dur="500"/>
                                        <p:tgtEl>
                                          <p:spTgt spid="34"/>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33"/>
                                        </p:tgtEl>
                                        <p:attrNameLst>
                                          <p:attrName>style.color</p:attrName>
                                        </p:attrNameLst>
                                      </p:cBhvr>
                                      <p:by>
                                        <p:hsl h="0" s="-70588" l="0"/>
                                      </p:by>
                                    </p:animClr>
                                    <p:animClr clrSpc="hsl" dir="cw">
                                      <p:cBhvr>
                                        <p:cTn id="30" dur="500" fill="hold"/>
                                        <p:tgtEl>
                                          <p:spTgt spid="33"/>
                                        </p:tgtEl>
                                        <p:attrNameLst>
                                          <p:attrName>fillcolor</p:attrName>
                                        </p:attrNameLst>
                                      </p:cBhvr>
                                      <p:by>
                                        <p:hsl h="0" s="-70588" l="0"/>
                                      </p:by>
                                    </p:animClr>
                                    <p:animClr clrSpc="hsl" dir="cw">
                                      <p:cBhvr>
                                        <p:cTn id="31" dur="500" fill="hold"/>
                                        <p:tgtEl>
                                          <p:spTgt spid="33"/>
                                        </p:tgtEl>
                                        <p:attrNameLst>
                                          <p:attrName>stroke.color</p:attrName>
                                        </p:attrNameLst>
                                      </p:cBhvr>
                                      <p:by>
                                        <p:hsl h="0" s="-70588" l="0"/>
                                      </p:by>
                                    </p:animClr>
                                    <p:set>
                                      <p:cBhvr>
                                        <p:cTn id="32" dur="500" fill="hold"/>
                                        <p:tgtEl>
                                          <p:spTgt spid="33"/>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2" grpId="0" animBg="1"/>
      <p:bldP spid="33" grpId="0" animBg="1"/>
      <p:bldP spid="33" grpId="1" animBg="1"/>
      <p:bldP spid="35" grpId="0" animBg="1"/>
      <p:bldP spid="38" grpId="0" animBg="1"/>
      <p:bldP spid="38" grpId="1"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ounded Rectangle 6"/>
          <p:cNvSpPr/>
          <p:nvPr/>
        </p:nvSpPr>
        <p:spPr>
          <a:xfrm>
            <a:off x="1752600" y="5132388"/>
            <a:ext cx="5538456" cy="12414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Customers</a:t>
            </a:r>
          </a:p>
        </p:txBody>
      </p:sp>
      <p:sp>
        <p:nvSpPr>
          <p:cNvPr id="37890" name="Rectangle 2"/>
          <p:cNvSpPr>
            <a:spLocks noGrp="1" noChangeArrowheads="1"/>
          </p:cNvSpPr>
          <p:nvPr>
            <p:ph type="title"/>
          </p:nvPr>
        </p:nvSpPr>
        <p:spPr>
          <a:xfrm>
            <a:off x="457200" y="0"/>
            <a:ext cx="8229600" cy="1398587"/>
          </a:xfrm>
        </p:spPr>
        <p:txBody>
          <a:bodyPr>
            <a:noAutofit/>
          </a:bodyPr>
          <a:lstStyle/>
          <a:p>
            <a:r>
              <a:rPr lang="en-US" sz="3200" dirty="0"/>
              <a:t>Pushing in the Channel Focuses Promotion at Intermediaries (Exhibit 13-6)</a:t>
            </a:r>
          </a:p>
        </p:txBody>
      </p:sp>
      <p:sp>
        <p:nvSpPr>
          <p:cNvPr id="37894" name="Freeform 42"/>
          <p:cNvSpPr>
            <a:spLocks/>
          </p:cNvSpPr>
          <p:nvPr/>
        </p:nvSpPr>
        <p:spPr bwMode="auto">
          <a:xfrm>
            <a:off x="5295265" y="2617788"/>
            <a:ext cx="1978025" cy="1184275"/>
          </a:xfrm>
          <a:custGeom>
            <a:avLst/>
            <a:gdLst>
              <a:gd name="T0" fmla="*/ 169 w 1246"/>
              <a:gd name="T1" fmla="*/ 0 h 746"/>
              <a:gd name="T2" fmla="*/ 1077 w 1246"/>
              <a:gd name="T3" fmla="*/ 0 h 746"/>
              <a:gd name="T4" fmla="*/ 1077 w 1246"/>
              <a:gd name="T5" fmla="*/ 409 h 746"/>
              <a:gd name="T6" fmla="*/ 1246 w 1246"/>
              <a:gd name="T7" fmla="*/ 409 h 746"/>
              <a:gd name="T8" fmla="*/ 623 w 1246"/>
              <a:gd name="T9" fmla="*/ 746 h 746"/>
              <a:gd name="T10" fmla="*/ 0 w 1246"/>
              <a:gd name="T11" fmla="*/ 409 h 746"/>
              <a:gd name="T12" fmla="*/ 169 w 1246"/>
              <a:gd name="T13" fmla="*/ 409 h 746"/>
              <a:gd name="T14" fmla="*/ 169 w 1246"/>
              <a:gd name="T15" fmla="*/ 0 h 7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746">
                <a:moveTo>
                  <a:pt x="169" y="0"/>
                </a:moveTo>
                <a:lnTo>
                  <a:pt x="1077" y="0"/>
                </a:lnTo>
                <a:lnTo>
                  <a:pt x="1077" y="409"/>
                </a:lnTo>
                <a:lnTo>
                  <a:pt x="1246" y="409"/>
                </a:lnTo>
                <a:lnTo>
                  <a:pt x="623" y="746"/>
                </a:lnTo>
                <a:lnTo>
                  <a:pt x="0" y="409"/>
                </a:lnTo>
                <a:lnTo>
                  <a:pt x="169" y="409"/>
                </a:lnTo>
                <a:lnTo>
                  <a:pt x="169" y="0"/>
                </a:lnTo>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37896" name="Freeform 44"/>
          <p:cNvSpPr>
            <a:spLocks/>
          </p:cNvSpPr>
          <p:nvPr/>
        </p:nvSpPr>
        <p:spPr bwMode="auto">
          <a:xfrm>
            <a:off x="5295265" y="3875088"/>
            <a:ext cx="1978025" cy="1184275"/>
          </a:xfrm>
          <a:custGeom>
            <a:avLst/>
            <a:gdLst>
              <a:gd name="T0" fmla="*/ 169 w 1246"/>
              <a:gd name="T1" fmla="*/ 0 h 746"/>
              <a:gd name="T2" fmla="*/ 1077 w 1246"/>
              <a:gd name="T3" fmla="*/ 0 h 746"/>
              <a:gd name="T4" fmla="*/ 1077 w 1246"/>
              <a:gd name="T5" fmla="*/ 412 h 746"/>
              <a:gd name="T6" fmla="*/ 1246 w 1246"/>
              <a:gd name="T7" fmla="*/ 412 h 746"/>
              <a:gd name="T8" fmla="*/ 626 w 1246"/>
              <a:gd name="T9" fmla="*/ 746 h 746"/>
              <a:gd name="T10" fmla="*/ 0 w 1246"/>
              <a:gd name="T11" fmla="*/ 412 h 746"/>
              <a:gd name="T12" fmla="*/ 169 w 1246"/>
              <a:gd name="T13" fmla="*/ 412 h 746"/>
              <a:gd name="T14" fmla="*/ 169 w 1246"/>
              <a:gd name="T15" fmla="*/ 0 h 7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746">
                <a:moveTo>
                  <a:pt x="169" y="0"/>
                </a:moveTo>
                <a:lnTo>
                  <a:pt x="1077" y="0"/>
                </a:lnTo>
                <a:lnTo>
                  <a:pt x="1077" y="412"/>
                </a:lnTo>
                <a:lnTo>
                  <a:pt x="1246" y="412"/>
                </a:lnTo>
                <a:lnTo>
                  <a:pt x="626" y="746"/>
                </a:lnTo>
                <a:lnTo>
                  <a:pt x="0" y="412"/>
                </a:lnTo>
                <a:lnTo>
                  <a:pt x="169" y="412"/>
                </a:lnTo>
                <a:lnTo>
                  <a:pt x="169" y="0"/>
                </a:lnTo>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37899" name="Freeform 47"/>
          <p:cNvSpPr>
            <a:spLocks/>
          </p:cNvSpPr>
          <p:nvPr/>
        </p:nvSpPr>
        <p:spPr bwMode="auto">
          <a:xfrm>
            <a:off x="5260975" y="5029200"/>
            <a:ext cx="1978025" cy="1344613"/>
          </a:xfrm>
          <a:custGeom>
            <a:avLst/>
            <a:gdLst>
              <a:gd name="T0" fmla="*/ 169 w 1246"/>
              <a:gd name="T1" fmla="*/ 847 h 847"/>
              <a:gd name="T2" fmla="*/ 1077 w 1246"/>
              <a:gd name="T3" fmla="*/ 847 h 847"/>
              <a:gd name="T4" fmla="*/ 1077 w 1246"/>
              <a:gd name="T5" fmla="*/ 334 h 847"/>
              <a:gd name="T6" fmla="*/ 1246 w 1246"/>
              <a:gd name="T7" fmla="*/ 334 h 847"/>
              <a:gd name="T8" fmla="*/ 626 w 1246"/>
              <a:gd name="T9" fmla="*/ 0 h 847"/>
              <a:gd name="T10" fmla="*/ 0 w 1246"/>
              <a:gd name="T11" fmla="*/ 334 h 847"/>
              <a:gd name="T12" fmla="*/ 169 w 1246"/>
              <a:gd name="T13" fmla="*/ 334 h 847"/>
              <a:gd name="T14" fmla="*/ 169 w 1246"/>
              <a:gd name="T15" fmla="*/ 847 h 8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847">
                <a:moveTo>
                  <a:pt x="169" y="847"/>
                </a:moveTo>
                <a:lnTo>
                  <a:pt x="1077" y="847"/>
                </a:lnTo>
                <a:lnTo>
                  <a:pt x="1077" y="334"/>
                </a:lnTo>
                <a:lnTo>
                  <a:pt x="1246" y="334"/>
                </a:lnTo>
                <a:lnTo>
                  <a:pt x="626" y="0"/>
                </a:lnTo>
                <a:lnTo>
                  <a:pt x="0" y="334"/>
                </a:lnTo>
                <a:lnTo>
                  <a:pt x="169" y="334"/>
                </a:lnTo>
                <a:lnTo>
                  <a:pt x="169" y="847"/>
                </a:lnTo>
                <a:close/>
              </a:path>
            </a:pathLst>
          </a:custGeom>
          <a:ln>
            <a:solidFill>
              <a:schemeClr val="tx1"/>
            </a:solidFill>
            <a:headEnd/>
            <a:tailEnd/>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b" anchorCtr="0" compatLnSpc="1">
            <a:prstTxWarp prst="textNoShape">
              <a:avLst/>
            </a:prstTxWarp>
            <a:normAutofit/>
          </a:bodyPr>
          <a:lstStyle/>
          <a:p>
            <a:r>
              <a:rPr lang="en-US" sz="1700" b="1" dirty="0">
                <a:solidFill>
                  <a:schemeClr val="tx1"/>
                </a:solidFill>
                <a:latin typeface="+mj-lt"/>
              </a:rPr>
              <a:t>Final</a:t>
            </a:r>
          </a:p>
          <a:p>
            <a:r>
              <a:rPr lang="en-US" sz="1700" b="1" dirty="0">
                <a:solidFill>
                  <a:schemeClr val="tx1"/>
                </a:solidFill>
                <a:latin typeface="+mj-lt"/>
              </a:rPr>
              <a:t>consumers</a:t>
            </a:r>
          </a:p>
          <a:p>
            <a:r>
              <a:rPr lang="en-US" sz="1700" b="1" dirty="0">
                <a:solidFill>
                  <a:schemeClr val="tx1"/>
                </a:solidFill>
                <a:latin typeface="+mj-lt"/>
              </a:rPr>
              <a:t>request (pull)</a:t>
            </a:r>
          </a:p>
          <a:p>
            <a:r>
              <a:rPr lang="en-US" sz="1700" b="1" dirty="0">
                <a:solidFill>
                  <a:schemeClr val="tx1"/>
                </a:solidFill>
                <a:latin typeface="+mj-lt"/>
              </a:rPr>
              <a:t>product</a:t>
            </a:r>
          </a:p>
        </p:txBody>
      </p:sp>
      <p:sp>
        <p:nvSpPr>
          <p:cNvPr id="37901" name="Freeform 49"/>
          <p:cNvSpPr>
            <a:spLocks/>
          </p:cNvSpPr>
          <p:nvPr/>
        </p:nvSpPr>
        <p:spPr bwMode="auto">
          <a:xfrm>
            <a:off x="1750378" y="5029200"/>
            <a:ext cx="1978025" cy="1344613"/>
          </a:xfrm>
          <a:custGeom>
            <a:avLst/>
            <a:gdLst>
              <a:gd name="T0" fmla="*/ 168 w 1246"/>
              <a:gd name="T1" fmla="*/ 847 h 847"/>
              <a:gd name="T2" fmla="*/ 1077 w 1246"/>
              <a:gd name="T3" fmla="*/ 847 h 847"/>
              <a:gd name="T4" fmla="*/ 1077 w 1246"/>
              <a:gd name="T5" fmla="*/ 334 h 847"/>
              <a:gd name="T6" fmla="*/ 1246 w 1246"/>
              <a:gd name="T7" fmla="*/ 334 h 847"/>
              <a:gd name="T8" fmla="*/ 626 w 1246"/>
              <a:gd name="T9" fmla="*/ 0 h 847"/>
              <a:gd name="T10" fmla="*/ 0 w 1246"/>
              <a:gd name="T11" fmla="*/ 334 h 847"/>
              <a:gd name="T12" fmla="*/ 168 w 1246"/>
              <a:gd name="T13" fmla="*/ 334 h 847"/>
              <a:gd name="T14" fmla="*/ 168 w 1246"/>
              <a:gd name="T15" fmla="*/ 847 h 8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847">
                <a:moveTo>
                  <a:pt x="168" y="847"/>
                </a:moveTo>
                <a:lnTo>
                  <a:pt x="1077" y="847"/>
                </a:lnTo>
                <a:lnTo>
                  <a:pt x="1077" y="334"/>
                </a:lnTo>
                <a:lnTo>
                  <a:pt x="1246" y="334"/>
                </a:lnTo>
                <a:lnTo>
                  <a:pt x="626" y="0"/>
                </a:lnTo>
                <a:lnTo>
                  <a:pt x="0" y="334"/>
                </a:lnTo>
                <a:lnTo>
                  <a:pt x="168" y="334"/>
                </a:lnTo>
                <a:lnTo>
                  <a:pt x="168" y="847"/>
                </a:lnTo>
                <a:close/>
              </a:path>
            </a:pathLst>
          </a:custGeom>
          <a:ln>
            <a:solidFill>
              <a:schemeClr val="tx1"/>
            </a:solidFill>
            <a:headEnd/>
            <a:tailEnd/>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b" anchorCtr="0" compatLnSpc="1">
            <a:prstTxWarp prst="textNoShape">
              <a:avLst/>
            </a:prstTxWarp>
            <a:normAutofit/>
          </a:bodyPr>
          <a:lstStyle/>
          <a:p>
            <a:r>
              <a:rPr lang="en-US" sz="1700" b="1" dirty="0">
                <a:solidFill>
                  <a:schemeClr val="tx1"/>
                </a:solidFill>
                <a:latin typeface="+mj-lt"/>
              </a:rPr>
              <a:t>Business</a:t>
            </a:r>
          </a:p>
          <a:p>
            <a:r>
              <a:rPr lang="en-US" sz="1700" b="1" dirty="0">
                <a:solidFill>
                  <a:schemeClr val="tx1"/>
                </a:solidFill>
                <a:latin typeface="+mj-lt"/>
              </a:rPr>
              <a:t>customers</a:t>
            </a:r>
          </a:p>
          <a:p>
            <a:r>
              <a:rPr lang="en-US" sz="1700" b="1" dirty="0">
                <a:solidFill>
                  <a:schemeClr val="tx1"/>
                </a:solidFill>
                <a:latin typeface="+mj-lt"/>
              </a:rPr>
              <a:t>request (pull)</a:t>
            </a:r>
          </a:p>
          <a:p>
            <a:r>
              <a:rPr lang="en-US" sz="1700" b="1" dirty="0">
                <a:solidFill>
                  <a:schemeClr val="tx1"/>
                </a:solidFill>
                <a:latin typeface="+mj-lt"/>
              </a:rPr>
              <a:t>product</a:t>
            </a:r>
          </a:p>
        </p:txBody>
      </p:sp>
      <p:sp>
        <p:nvSpPr>
          <p:cNvPr id="37902" name="Freeform 50"/>
          <p:cNvSpPr>
            <a:spLocks/>
          </p:cNvSpPr>
          <p:nvPr/>
        </p:nvSpPr>
        <p:spPr bwMode="auto">
          <a:xfrm>
            <a:off x="1518362" y="5132388"/>
            <a:ext cx="1978025" cy="1344613"/>
          </a:xfrm>
          <a:custGeom>
            <a:avLst/>
            <a:gdLst>
              <a:gd name="T0" fmla="*/ 168 w 1246"/>
              <a:gd name="T1" fmla="*/ 847 h 847"/>
              <a:gd name="T2" fmla="*/ 1077 w 1246"/>
              <a:gd name="T3" fmla="*/ 847 h 847"/>
              <a:gd name="T4" fmla="*/ 1077 w 1246"/>
              <a:gd name="T5" fmla="*/ 334 h 847"/>
              <a:gd name="T6" fmla="*/ 1246 w 1246"/>
              <a:gd name="T7" fmla="*/ 334 h 847"/>
              <a:gd name="T8" fmla="*/ 626 w 1246"/>
              <a:gd name="T9" fmla="*/ 0 h 847"/>
              <a:gd name="T10" fmla="*/ 0 w 1246"/>
              <a:gd name="T11" fmla="*/ 334 h 847"/>
              <a:gd name="T12" fmla="*/ 168 w 1246"/>
              <a:gd name="T13" fmla="*/ 334 h 847"/>
              <a:gd name="T14" fmla="*/ 168 w 1246"/>
              <a:gd name="T15" fmla="*/ 847 h 8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847">
                <a:moveTo>
                  <a:pt x="168" y="847"/>
                </a:moveTo>
                <a:lnTo>
                  <a:pt x="1077" y="847"/>
                </a:lnTo>
                <a:lnTo>
                  <a:pt x="1077" y="334"/>
                </a:lnTo>
                <a:lnTo>
                  <a:pt x="1246" y="334"/>
                </a:lnTo>
                <a:lnTo>
                  <a:pt x="626" y="0"/>
                </a:lnTo>
                <a:lnTo>
                  <a:pt x="0" y="334"/>
                </a:lnTo>
                <a:lnTo>
                  <a:pt x="168" y="334"/>
                </a:lnTo>
                <a:lnTo>
                  <a:pt x="168" y="847"/>
                </a:lnTo>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37903" name="Freeform 51"/>
          <p:cNvSpPr>
            <a:spLocks/>
          </p:cNvSpPr>
          <p:nvPr/>
        </p:nvSpPr>
        <p:spPr bwMode="auto">
          <a:xfrm>
            <a:off x="1631315" y="1066800"/>
            <a:ext cx="5775325" cy="881063"/>
          </a:xfrm>
          <a:custGeom>
            <a:avLst/>
            <a:gdLst>
              <a:gd name="T0" fmla="*/ 0 w 3638"/>
              <a:gd name="T1" fmla="*/ 172 h 555"/>
              <a:gd name="T2" fmla="*/ 0 w 3638"/>
              <a:gd name="T3" fmla="*/ 172 h 555"/>
              <a:gd name="T4" fmla="*/ 3 w 3638"/>
              <a:gd name="T5" fmla="*/ 136 h 555"/>
              <a:gd name="T6" fmla="*/ 16 w 3638"/>
              <a:gd name="T7" fmla="*/ 104 h 555"/>
              <a:gd name="T8" fmla="*/ 32 w 3638"/>
              <a:gd name="T9" fmla="*/ 75 h 555"/>
              <a:gd name="T10" fmla="*/ 55 w 3638"/>
              <a:gd name="T11" fmla="*/ 49 h 555"/>
              <a:gd name="T12" fmla="*/ 81 w 3638"/>
              <a:gd name="T13" fmla="*/ 29 h 555"/>
              <a:gd name="T14" fmla="*/ 114 w 3638"/>
              <a:gd name="T15" fmla="*/ 13 h 555"/>
              <a:gd name="T16" fmla="*/ 146 w 3638"/>
              <a:gd name="T17" fmla="*/ 3 h 555"/>
              <a:gd name="T18" fmla="*/ 185 w 3638"/>
              <a:gd name="T19" fmla="*/ 0 h 555"/>
              <a:gd name="T20" fmla="*/ 3453 w 3638"/>
              <a:gd name="T21" fmla="*/ 0 h 555"/>
              <a:gd name="T22" fmla="*/ 3453 w 3638"/>
              <a:gd name="T23" fmla="*/ 0 h 555"/>
              <a:gd name="T24" fmla="*/ 3492 w 3638"/>
              <a:gd name="T25" fmla="*/ 3 h 555"/>
              <a:gd name="T26" fmla="*/ 3525 w 3638"/>
              <a:gd name="T27" fmla="*/ 13 h 555"/>
              <a:gd name="T28" fmla="*/ 3557 w 3638"/>
              <a:gd name="T29" fmla="*/ 29 h 555"/>
              <a:gd name="T30" fmla="*/ 3583 w 3638"/>
              <a:gd name="T31" fmla="*/ 49 h 555"/>
              <a:gd name="T32" fmla="*/ 3606 w 3638"/>
              <a:gd name="T33" fmla="*/ 75 h 555"/>
              <a:gd name="T34" fmla="*/ 3622 w 3638"/>
              <a:gd name="T35" fmla="*/ 104 h 555"/>
              <a:gd name="T36" fmla="*/ 3635 w 3638"/>
              <a:gd name="T37" fmla="*/ 136 h 555"/>
              <a:gd name="T38" fmla="*/ 3638 w 3638"/>
              <a:gd name="T39" fmla="*/ 172 h 555"/>
              <a:gd name="T40" fmla="*/ 3638 w 3638"/>
              <a:gd name="T41" fmla="*/ 383 h 555"/>
              <a:gd name="T42" fmla="*/ 3638 w 3638"/>
              <a:gd name="T43" fmla="*/ 383 h 555"/>
              <a:gd name="T44" fmla="*/ 3635 w 3638"/>
              <a:gd name="T45" fmla="*/ 415 h 555"/>
              <a:gd name="T46" fmla="*/ 3622 w 3638"/>
              <a:gd name="T47" fmla="*/ 448 h 555"/>
              <a:gd name="T48" fmla="*/ 3606 w 3638"/>
              <a:gd name="T49" fmla="*/ 477 h 555"/>
              <a:gd name="T50" fmla="*/ 3583 w 3638"/>
              <a:gd name="T51" fmla="*/ 503 h 555"/>
              <a:gd name="T52" fmla="*/ 3557 w 3638"/>
              <a:gd name="T53" fmla="*/ 526 h 555"/>
              <a:gd name="T54" fmla="*/ 3525 w 3638"/>
              <a:gd name="T55" fmla="*/ 542 h 555"/>
              <a:gd name="T56" fmla="*/ 3492 w 3638"/>
              <a:gd name="T57" fmla="*/ 552 h 555"/>
              <a:gd name="T58" fmla="*/ 3453 w 3638"/>
              <a:gd name="T59" fmla="*/ 555 h 555"/>
              <a:gd name="T60" fmla="*/ 185 w 3638"/>
              <a:gd name="T61" fmla="*/ 555 h 555"/>
              <a:gd name="T62" fmla="*/ 185 w 3638"/>
              <a:gd name="T63" fmla="*/ 555 h 555"/>
              <a:gd name="T64" fmla="*/ 146 w 3638"/>
              <a:gd name="T65" fmla="*/ 552 h 555"/>
              <a:gd name="T66" fmla="*/ 114 w 3638"/>
              <a:gd name="T67" fmla="*/ 542 h 555"/>
              <a:gd name="T68" fmla="*/ 81 w 3638"/>
              <a:gd name="T69" fmla="*/ 526 h 555"/>
              <a:gd name="T70" fmla="*/ 55 w 3638"/>
              <a:gd name="T71" fmla="*/ 503 h 555"/>
              <a:gd name="T72" fmla="*/ 32 w 3638"/>
              <a:gd name="T73" fmla="*/ 477 h 555"/>
              <a:gd name="T74" fmla="*/ 16 w 3638"/>
              <a:gd name="T75" fmla="*/ 448 h 555"/>
              <a:gd name="T76" fmla="*/ 3 w 3638"/>
              <a:gd name="T77" fmla="*/ 415 h 555"/>
              <a:gd name="T78" fmla="*/ 0 w 3638"/>
              <a:gd name="T79" fmla="*/ 383 h 555"/>
              <a:gd name="T80" fmla="*/ 0 w 3638"/>
              <a:gd name="T81" fmla="*/ 172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38" h="555">
                <a:moveTo>
                  <a:pt x="0" y="172"/>
                </a:moveTo>
                <a:lnTo>
                  <a:pt x="0" y="172"/>
                </a:lnTo>
                <a:lnTo>
                  <a:pt x="3" y="136"/>
                </a:lnTo>
                <a:lnTo>
                  <a:pt x="16" y="104"/>
                </a:lnTo>
                <a:lnTo>
                  <a:pt x="32" y="75"/>
                </a:lnTo>
                <a:lnTo>
                  <a:pt x="55" y="49"/>
                </a:lnTo>
                <a:lnTo>
                  <a:pt x="81" y="29"/>
                </a:lnTo>
                <a:lnTo>
                  <a:pt x="114" y="13"/>
                </a:lnTo>
                <a:lnTo>
                  <a:pt x="146" y="3"/>
                </a:lnTo>
                <a:lnTo>
                  <a:pt x="185" y="0"/>
                </a:lnTo>
                <a:lnTo>
                  <a:pt x="3453" y="0"/>
                </a:lnTo>
                <a:lnTo>
                  <a:pt x="3453" y="0"/>
                </a:lnTo>
                <a:lnTo>
                  <a:pt x="3492" y="3"/>
                </a:lnTo>
                <a:lnTo>
                  <a:pt x="3525" y="13"/>
                </a:lnTo>
                <a:lnTo>
                  <a:pt x="3557" y="29"/>
                </a:lnTo>
                <a:lnTo>
                  <a:pt x="3583" y="49"/>
                </a:lnTo>
                <a:lnTo>
                  <a:pt x="3606" y="75"/>
                </a:lnTo>
                <a:lnTo>
                  <a:pt x="3622" y="104"/>
                </a:lnTo>
                <a:lnTo>
                  <a:pt x="3635" y="136"/>
                </a:lnTo>
                <a:lnTo>
                  <a:pt x="3638" y="172"/>
                </a:lnTo>
                <a:lnTo>
                  <a:pt x="3638" y="383"/>
                </a:lnTo>
                <a:lnTo>
                  <a:pt x="3638" y="383"/>
                </a:lnTo>
                <a:lnTo>
                  <a:pt x="3635" y="415"/>
                </a:lnTo>
                <a:lnTo>
                  <a:pt x="3622" y="448"/>
                </a:lnTo>
                <a:lnTo>
                  <a:pt x="3606" y="477"/>
                </a:lnTo>
                <a:lnTo>
                  <a:pt x="3583" y="503"/>
                </a:lnTo>
                <a:lnTo>
                  <a:pt x="3557" y="526"/>
                </a:lnTo>
                <a:lnTo>
                  <a:pt x="3525" y="542"/>
                </a:lnTo>
                <a:lnTo>
                  <a:pt x="3492" y="552"/>
                </a:lnTo>
                <a:lnTo>
                  <a:pt x="3453" y="555"/>
                </a:lnTo>
                <a:lnTo>
                  <a:pt x="185" y="555"/>
                </a:lnTo>
                <a:lnTo>
                  <a:pt x="185" y="555"/>
                </a:lnTo>
                <a:lnTo>
                  <a:pt x="146" y="552"/>
                </a:lnTo>
                <a:lnTo>
                  <a:pt x="114" y="542"/>
                </a:lnTo>
                <a:lnTo>
                  <a:pt x="81" y="526"/>
                </a:lnTo>
                <a:lnTo>
                  <a:pt x="55" y="503"/>
                </a:lnTo>
                <a:lnTo>
                  <a:pt x="32" y="477"/>
                </a:lnTo>
                <a:lnTo>
                  <a:pt x="16" y="448"/>
                </a:lnTo>
                <a:lnTo>
                  <a:pt x="3" y="415"/>
                </a:lnTo>
                <a:lnTo>
                  <a:pt x="0" y="383"/>
                </a:lnTo>
                <a:lnTo>
                  <a:pt x="0" y="172"/>
                </a:lnTo>
                <a:close/>
              </a:path>
            </a:pathLst>
          </a:custGeom>
          <a:ln>
            <a:noFill/>
            <a:headEnd/>
            <a:tailEnd/>
          </a:ln>
          <a:effec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ctr" anchorCtr="0" compatLnSpc="1">
            <a:prstTxWarp prst="textNoShape">
              <a:avLst/>
            </a:prstTxWarp>
            <a:normAutofit fontScale="55000" lnSpcReduction="20000"/>
          </a:bodyPr>
          <a:lstStyle/>
          <a:p>
            <a:r>
              <a:rPr lang="en-US" b="1" dirty="0">
                <a:solidFill>
                  <a:schemeClr val="tx1"/>
                </a:solidFill>
                <a:latin typeface="+mj-lt"/>
              </a:rPr>
              <a:t>Producer’s promotion blend</a:t>
            </a:r>
          </a:p>
          <a:p>
            <a:r>
              <a:rPr lang="en-US" b="1" dirty="0">
                <a:solidFill>
                  <a:schemeClr val="tx1"/>
                </a:solidFill>
                <a:latin typeface="+mj-lt"/>
              </a:rPr>
              <a:t>Personal selling, sales promotion, advertising,</a:t>
            </a:r>
          </a:p>
          <a:p>
            <a:r>
              <a:rPr lang="en-US" b="1" dirty="0">
                <a:solidFill>
                  <a:schemeClr val="tx1"/>
                </a:solidFill>
                <a:latin typeface="+mj-lt"/>
              </a:rPr>
              <a:t>and publicity</a:t>
            </a:r>
          </a:p>
        </p:txBody>
      </p:sp>
      <p:sp>
        <p:nvSpPr>
          <p:cNvPr id="37904" name="Freeform 52"/>
          <p:cNvSpPr>
            <a:spLocks/>
          </p:cNvSpPr>
          <p:nvPr/>
        </p:nvSpPr>
        <p:spPr bwMode="auto">
          <a:xfrm>
            <a:off x="1631315" y="1066800"/>
            <a:ext cx="5775325" cy="881063"/>
          </a:xfrm>
          <a:custGeom>
            <a:avLst/>
            <a:gdLst>
              <a:gd name="T0" fmla="*/ 0 w 3638"/>
              <a:gd name="T1" fmla="*/ 172 h 555"/>
              <a:gd name="T2" fmla="*/ 0 w 3638"/>
              <a:gd name="T3" fmla="*/ 172 h 555"/>
              <a:gd name="T4" fmla="*/ 3 w 3638"/>
              <a:gd name="T5" fmla="*/ 136 h 555"/>
              <a:gd name="T6" fmla="*/ 16 w 3638"/>
              <a:gd name="T7" fmla="*/ 104 h 555"/>
              <a:gd name="T8" fmla="*/ 32 w 3638"/>
              <a:gd name="T9" fmla="*/ 75 h 555"/>
              <a:gd name="T10" fmla="*/ 55 w 3638"/>
              <a:gd name="T11" fmla="*/ 49 h 555"/>
              <a:gd name="T12" fmla="*/ 81 w 3638"/>
              <a:gd name="T13" fmla="*/ 29 h 555"/>
              <a:gd name="T14" fmla="*/ 114 w 3638"/>
              <a:gd name="T15" fmla="*/ 13 h 555"/>
              <a:gd name="T16" fmla="*/ 146 w 3638"/>
              <a:gd name="T17" fmla="*/ 3 h 555"/>
              <a:gd name="T18" fmla="*/ 185 w 3638"/>
              <a:gd name="T19" fmla="*/ 0 h 555"/>
              <a:gd name="T20" fmla="*/ 3453 w 3638"/>
              <a:gd name="T21" fmla="*/ 0 h 555"/>
              <a:gd name="T22" fmla="*/ 3453 w 3638"/>
              <a:gd name="T23" fmla="*/ 0 h 555"/>
              <a:gd name="T24" fmla="*/ 3492 w 3638"/>
              <a:gd name="T25" fmla="*/ 3 h 555"/>
              <a:gd name="T26" fmla="*/ 3525 w 3638"/>
              <a:gd name="T27" fmla="*/ 13 h 555"/>
              <a:gd name="T28" fmla="*/ 3557 w 3638"/>
              <a:gd name="T29" fmla="*/ 29 h 555"/>
              <a:gd name="T30" fmla="*/ 3583 w 3638"/>
              <a:gd name="T31" fmla="*/ 49 h 555"/>
              <a:gd name="T32" fmla="*/ 3606 w 3638"/>
              <a:gd name="T33" fmla="*/ 75 h 555"/>
              <a:gd name="T34" fmla="*/ 3622 w 3638"/>
              <a:gd name="T35" fmla="*/ 104 h 555"/>
              <a:gd name="T36" fmla="*/ 3635 w 3638"/>
              <a:gd name="T37" fmla="*/ 136 h 555"/>
              <a:gd name="T38" fmla="*/ 3638 w 3638"/>
              <a:gd name="T39" fmla="*/ 172 h 555"/>
              <a:gd name="T40" fmla="*/ 3638 w 3638"/>
              <a:gd name="T41" fmla="*/ 383 h 555"/>
              <a:gd name="T42" fmla="*/ 3638 w 3638"/>
              <a:gd name="T43" fmla="*/ 383 h 555"/>
              <a:gd name="T44" fmla="*/ 3635 w 3638"/>
              <a:gd name="T45" fmla="*/ 415 h 555"/>
              <a:gd name="T46" fmla="*/ 3622 w 3638"/>
              <a:gd name="T47" fmla="*/ 448 h 555"/>
              <a:gd name="T48" fmla="*/ 3606 w 3638"/>
              <a:gd name="T49" fmla="*/ 477 h 555"/>
              <a:gd name="T50" fmla="*/ 3583 w 3638"/>
              <a:gd name="T51" fmla="*/ 503 h 555"/>
              <a:gd name="T52" fmla="*/ 3557 w 3638"/>
              <a:gd name="T53" fmla="*/ 526 h 555"/>
              <a:gd name="T54" fmla="*/ 3525 w 3638"/>
              <a:gd name="T55" fmla="*/ 542 h 555"/>
              <a:gd name="T56" fmla="*/ 3492 w 3638"/>
              <a:gd name="T57" fmla="*/ 552 h 555"/>
              <a:gd name="T58" fmla="*/ 3453 w 3638"/>
              <a:gd name="T59" fmla="*/ 555 h 555"/>
              <a:gd name="T60" fmla="*/ 185 w 3638"/>
              <a:gd name="T61" fmla="*/ 555 h 555"/>
              <a:gd name="T62" fmla="*/ 185 w 3638"/>
              <a:gd name="T63" fmla="*/ 555 h 555"/>
              <a:gd name="T64" fmla="*/ 146 w 3638"/>
              <a:gd name="T65" fmla="*/ 552 h 555"/>
              <a:gd name="T66" fmla="*/ 114 w 3638"/>
              <a:gd name="T67" fmla="*/ 542 h 555"/>
              <a:gd name="T68" fmla="*/ 81 w 3638"/>
              <a:gd name="T69" fmla="*/ 526 h 555"/>
              <a:gd name="T70" fmla="*/ 55 w 3638"/>
              <a:gd name="T71" fmla="*/ 503 h 555"/>
              <a:gd name="T72" fmla="*/ 32 w 3638"/>
              <a:gd name="T73" fmla="*/ 477 h 555"/>
              <a:gd name="T74" fmla="*/ 16 w 3638"/>
              <a:gd name="T75" fmla="*/ 448 h 555"/>
              <a:gd name="T76" fmla="*/ 3 w 3638"/>
              <a:gd name="T77" fmla="*/ 415 h 555"/>
              <a:gd name="T78" fmla="*/ 0 w 3638"/>
              <a:gd name="T79" fmla="*/ 383 h 555"/>
              <a:gd name="T80" fmla="*/ 0 w 3638"/>
              <a:gd name="T81" fmla="*/ 172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38" h="555">
                <a:moveTo>
                  <a:pt x="0" y="172"/>
                </a:moveTo>
                <a:lnTo>
                  <a:pt x="0" y="172"/>
                </a:lnTo>
                <a:lnTo>
                  <a:pt x="3" y="136"/>
                </a:lnTo>
                <a:lnTo>
                  <a:pt x="16" y="104"/>
                </a:lnTo>
                <a:lnTo>
                  <a:pt x="32" y="75"/>
                </a:lnTo>
                <a:lnTo>
                  <a:pt x="55" y="49"/>
                </a:lnTo>
                <a:lnTo>
                  <a:pt x="81" y="29"/>
                </a:lnTo>
                <a:lnTo>
                  <a:pt x="114" y="13"/>
                </a:lnTo>
                <a:lnTo>
                  <a:pt x="146" y="3"/>
                </a:lnTo>
                <a:lnTo>
                  <a:pt x="185" y="0"/>
                </a:lnTo>
                <a:lnTo>
                  <a:pt x="3453" y="0"/>
                </a:lnTo>
                <a:lnTo>
                  <a:pt x="3453" y="0"/>
                </a:lnTo>
                <a:lnTo>
                  <a:pt x="3492" y="3"/>
                </a:lnTo>
                <a:lnTo>
                  <a:pt x="3525" y="13"/>
                </a:lnTo>
                <a:lnTo>
                  <a:pt x="3557" y="29"/>
                </a:lnTo>
                <a:lnTo>
                  <a:pt x="3583" y="49"/>
                </a:lnTo>
                <a:lnTo>
                  <a:pt x="3606" y="75"/>
                </a:lnTo>
                <a:lnTo>
                  <a:pt x="3622" y="104"/>
                </a:lnTo>
                <a:lnTo>
                  <a:pt x="3635" y="136"/>
                </a:lnTo>
                <a:lnTo>
                  <a:pt x="3638" y="172"/>
                </a:lnTo>
                <a:lnTo>
                  <a:pt x="3638" y="383"/>
                </a:lnTo>
                <a:lnTo>
                  <a:pt x="3638" y="383"/>
                </a:lnTo>
                <a:lnTo>
                  <a:pt x="3635" y="415"/>
                </a:lnTo>
                <a:lnTo>
                  <a:pt x="3622" y="448"/>
                </a:lnTo>
                <a:lnTo>
                  <a:pt x="3606" y="477"/>
                </a:lnTo>
                <a:lnTo>
                  <a:pt x="3583" y="503"/>
                </a:lnTo>
                <a:lnTo>
                  <a:pt x="3557" y="526"/>
                </a:lnTo>
                <a:lnTo>
                  <a:pt x="3525" y="542"/>
                </a:lnTo>
                <a:lnTo>
                  <a:pt x="3492" y="552"/>
                </a:lnTo>
                <a:lnTo>
                  <a:pt x="3453" y="555"/>
                </a:lnTo>
                <a:lnTo>
                  <a:pt x="185" y="555"/>
                </a:lnTo>
                <a:lnTo>
                  <a:pt x="185" y="555"/>
                </a:lnTo>
                <a:lnTo>
                  <a:pt x="146" y="552"/>
                </a:lnTo>
                <a:lnTo>
                  <a:pt x="114" y="542"/>
                </a:lnTo>
                <a:lnTo>
                  <a:pt x="81" y="526"/>
                </a:lnTo>
                <a:lnTo>
                  <a:pt x="55" y="503"/>
                </a:lnTo>
                <a:lnTo>
                  <a:pt x="32" y="477"/>
                </a:lnTo>
                <a:lnTo>
                  <a:pt x="16" y="448"/>
                </a:lnTo>
                <a:lnTo>
                  <a:pt x="3" y="415"/>
                </a:lnTo>
                <a:lnTo>
                  <a:pt x="0" y="383"/>
                </a:lnTo>
                <a:lnTo>
                  <a:pt x="0" y="172"/>
                </a:lnTo>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37909" name="Freeform 57"/>
          <p:cNvSpPr>
            <a:spLocks/>
          </p:cNvSpPr>
          <p:nvPr/>
        </p:nvSpPr>
        <p:spPr bwMode="auto">
          <a:xfrm>
            <a:off x="1248750" y="1458913"/>
            <a:ext cx="700088" cy="4632325"/>
          </a:xfrm>
          <a:custGeom>
            <a:avLst/>
            <a:gdLst>
              <a:gd name="T0" fmla="*/ 234 w 441"/>
              <a:gd name="T1" fmla="*/ 0 h 2918"/>
              <a:gd name="T2" fmla="*/ 0 w 441"/>
              <a:gd name="T3" fmla="*/ 0 h 2918"/>
              <a:gd name="T4" fmla="*/ 0 w 441"/>
              <a:gd name="T5" fmla="*/ 2918 h 2918"/>
              <a:gd name="T6" fmla="*/ 441 w 441"/>
              <a:gd name="T7" fmla="*/ 2918 h 2918"/>
              <a:gd name="T8" fmla="*/ 441 w 441"/>
              <a:gd name="T9" fmla="*/ 2892 h 2918"/>
              <a:gd name="T10" fmla="*/ 26 w 441"/>
              <a:gd name="T11" fmla="*/ 2892 h 2918"/>
              <a:gd name="T12" fmla="*/ 26 w 441"/>
              <a:gd name="T13" fmla="*/ 26 h 2918"/>
              <a:gd name="T14" fmla="*/ 234 w 441"/>
              <a:gd name="T15" fmla="*/ 26 h 2918"/>
              <a:gd name="T16" fmla="*/ 234 w 441"/>
              <a:gd name="T17" fmla="*/ 0 h 2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2918">
                <a:moveTo>
                  <a:pt x="234" y="0"/>
                </a:moveTo>
                <a:lnTo>
                  <a:pt x="0" y="0"/>
                </a:lnTo>
                <a:lnTo>
                  <a:pt x="0" y="2918"/>
                </a:lnTo>
                <a:lnTo>
                  <a:pt x="441" y="2918"/>
                </a:lnTo>
                <a:lnTo>
                  <a:pt x="441" y="2892"/>
                </a:lnTo>
                <a:lnTo>
                  <a:pt x="26" y="2892"/>
                </a:lnTo>
                <a:lnTo>
                  <a:pt x="26" y="26"/>
                </a:lnTo>
                <a:lnTo>
                  <a:pt x="234" y="26"/>
                </a:lnTo>
                <a:lnTo>
                  <a:pt x="234" y="0"/>
                </a:lnTo>
                <a:close/>
              </a:path>
            </a:pathLst>
          </a:custGeom>
          <a:solidFill>
            <a:srgbClr val="ED1C24"/>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37910" name="Freeform 58"/>
          <p:cNvSpPr>
            <a:spLocks/>
          </p:cNvSpPr>
          <p:nvPr/>
        </p:nvSpPr>
        <p:spPr bwMode="auto">
          <a:xfrm>
            <a:off x="1281752" y="1458913"/>
            <a:ext cx="700088" cy="4708525"/>
          </a:xfrm>
          <a:custGeom>
            <a:avLst/>
            <a:gdLst>
              <a:gd name="T0" fmla="*/ 234 w 441"/>
              <a:gd name="T1" fmla="*/ 0 h 2918"/>
              <a:gd name="T2" fmla="*/ 0 w 441"/>
              <a:gd name="T3" fmla="*/ 0 h 2918"/>
              <a:gd name="T4" fmla="*/ 0 w 441"/>
              <a:gd name="T5" fmla="*/ 2918 h 2918"/>
              <a:gd name="T6" fmla="*/ 441 w 441"/>
              <a:gd name="T7" fmla="*/ 2918 h 2918"/>
              <a:gd name="T8" fmla="*/ 441 w 441"/>
              <a:gd name="T9" fmla="*/ 2892 h 2918"/>
              <a:gd name="T10" fmla="*/ 26 w 441"/>
              <a:gd name="T11" fmla="*/ 2892 h 2918"/>
              <a:gd name="T12" fmla="*/ 26 w 441"/>
              <a:gd name="T13" fmla="*/ 26 h 2918"/>
              <a:gd name="T14" fmla="*/ 234 w 441"/>
              <a:gd name="T15" fmla="*/ 26 h 2918"/>
              <a:gd name="T16" fmla="*/ 234 w 441"/>
              <a:gd name="T17" fmla="*/ 0 h 2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2918">
                <a:moveTo>
                  <a:pt x="234" y="0"/>
                </a:moveTo>
                <a:lnTo>
                  <a:pt x="0" y="0"/>
                </a:lnTo>
                <a:lnTo>
                  <a:pt x="0" y="2918"/>
                </a:lnTo>
                <a:lnTo>
                  <a:pt x="441" y="2918"/>
                </a:lnTo>
                <a:lnTo>
                  <a:pt x="441" y="2892"/>
                </a:lnTo>
                <a:lnTo>
                  <a:pt x="26" y="2892"/>
                </a:lnTo>
                <a:lnTo>
                  <a:pt x="26" y="26"/>
                </a:lnTo>
                <a:lnTo>
                  <a:pt x="234" y="26"/>
                </a:lnTo>
                <a:lnTo>
                  <a:pt x="234" y="0"/>
                </a:lnTo>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37913" name="Freeform 61"/>
          <p:cNvSpPr>
            <a:spLocks/>
          </p:cNvSpPr>
          <p:nvPr/>
        </p:nvSpPr>
        <p:spPr bwMode="auto">
          <a:xfrm>
            <a:off x="6977707" y="5972175"/>
            <a:ext cx="107950" cy="195263"/>
          </a:xfrm>
          <a:custGeom>
            <a:avLst/>
            <a:gdLst>
              <a:gd name="T0" fmla="*/ 68 w 68"/>
              <a:gd name="T1" fmla="*/ 123 h 123"/>
              <a:gd name="T2" fmla="*/ 0 w 68"/>
              <a:gd name="T3" fmla="*/ 62 h 123"/>
              <a:gd name="T4" fmla="*/ 65 w 68"/>
              <a:gd name="T5" fmla="*/ 0 h 123"/>
            </a:gdLst>
            <a:ahLst/>
            <a:cxnLst>
              <a:cxn ang="0">
                <a:pos x="T0" y="T1"/>
              </a:cxn>
              <a:cxn ang="0">
                <a:pos x="T2" y="T3"/>
              </a:cxn>
              <a:cxn ang="0">
                <a:pos x="T4" y="T5"/>
              </a:cxn>
            </a:cxnLst>
            <a:rect l="0" t="0" r="r" b="b"/>
            <a:pathLst>
              <a:path w="68" h="123">
                <a:moveTo>
                  <a:pt x="68" y="123"/>
                </a:moveTo>
                <a:lnTo>
                  <a:pt x="0" y="62"/>
                </a:lnTo>
                <a:lnTo>
                  <a:pt x="65" y="0"/>
                </a:lnTo>
              </a:path>
            </a:pathLst>
          </a:custGeom>
          <a:noFill/>
          <a:ln w="38100">
            <a:solidFill>
              <a:srgbClr val="ED1C24"/>
            </a:solidFill>
            <a:prstDash val="solid"/>
            <a:round/>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37914" name="Freeform 62"/>
          <p:cNvSpPr>
            <a:spLocks/>
          </p:cNvSpPr>
          <p:nvPr/>
        </p:nvSpPr>
        <p:spPr bwMode="auto">
          <a:xfrm>
            <a:off x="1868184" y="5963290"/>
            <a:ext cx="107950" cy="190500"/>
          </a:xfrm>
          <a:custGeom>
            <a:avLst/>
            <a:gdLst>
              <a:gd name="T0" fmla="*/ 0 w 68"/>
              <a:gd name="T1" fmla="*/ 0 h 120"/>
              <a:gd name="T2" fmla="*/ 68 w 68"/>
              <a:gd name="T3" fmla="*/ 59 h 120"/>
              <a:gd name="T4" fmla="*/ 4 w 68"/>
              <a:gd name="T5" fmla="*/ 120 h 120"/>
            </a:gdLst>
            <a:ahLst/>
            <a:cxnLst>
              <a:cxn ang="0">
                <a:pos x="T0" y="T1"/>
              </a:cxn>
              <a:cxn ang="0">
                <a:pos x="T2" y="T3"/>
              </a:cxn>
              <a:cxn ang="0">
                <a:pos x="T4" y="T5"/>
              </a:cxn>
            </a:cxnLst>
            <a:rect l="0" t="0" r="r" b="b"/>
            <a:pathLst>
              <a:path w="68" h="120">
                <a:moveTo>
                  <a:pt x="0" y="0"/>
                </a:moveTo>
                <a:lnTo>
                  <a:pt x="68" y="59"/>
                </a:lnTo>
                <a:lnTo>
                  <a:pt x="4" y="120"/>
                </a:lnTo>
              </a:path>
            </a:pathLst>
          </a:custGeom>
          <a:noFill/>
          <a:ln w="38100">
            <a:solidFill>
              <a:srgbClr val="ED1C24"/>
            </a:solidFill>
            <a:prstDash val="solid"/>
            <a:round/>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grpSp>
        <p:nvGrpSpPr>
          <p:cNvPr id="6" name="Group 5"/>
          <p:cNvGrpSpPr/>
          <p:nvPr/>
        </p:nvGrpSpPr>
        <p:grpSpPr>
          <a:xfrm>
            <a:off x="5257800" y="2509838"/>
            <a:ext cx="1978025" cy="2484437"/>
            <a:chOff x="5257800" y="2738438"/>
            <a:chExt cx="1978025" cy="2484437"/>
          </a:xfrm>
          <a:effectLst/>
        </p:grpSpPr>
        <p:grpSp>
          <p:nvGrpSpPr>
            <p:cNvPr id="5" name="Group 4"/>
            <p:cNvGrpSpPr/>
            <p:nvPr/>
          </p:nvGrpSpPr>
          <p:grpSpPr>
            <a:xfrm>
              <a:off x="5257800" y="2738438"/>
              <a:ext cx="1978025" cy="2484437"/>
              <a:chOff x="5257800" y="2738438"/>
              <a:chExt cx="1978025" cy="2484437"/>
            </a:xfrm>
          </p:grpSpPr>
          <p:grpSp>
            <p:nvGrpSpPr>
              <p:cNvPr id="3" name="Group 2"/>
              <p:cNvGrpSpPr/>
              <p:nvPr/>
            </p:nvGrpSpPr>
            <p:grpSpPr>
              <a:xfrm>
                <a:off x="5257800" y="2846388"/>
                <a:ext cx="1978025" cy="2376487"/>
                <a:chOff x="5257800" y="2846388"/>
                <a:chExt cx="1978025" cy="2376487"/>
              </a:xfrm>
            </p:grpSpPr>
            <p:sp>
              <p:nvSpPr>
                <p:cNvPr id="37893" name="Freeform 41"/>
                <p:cNvSpPr>
                  <a:spLocks/>
                </p:cNvSpPr>
                <p:nvPr/>
              </p:nvSpPr>
              <p:spPr bwMode="auto">
                <a:xfrm>
                  <a:off x="5257800" y="2846388"/>
                  <a:ext cx="1978025" cy="1184275"/>
                </a:xfrm>
                <a:custGeom>
                  <a:avLst/>
                  <a:gdLst>
                    <a:gd name="T0" fmla="*/ 169 w 1246"/>
                    <a:gd name="T1" fmla="*/ 0 h 746"/>
                    <a:gd name="T2" fmla="*/ 1077 w 1246"/>
                    <a:gd name="T3" fmla="*/ 0 h 746"/>
                    <a:gd name="T4" fmla="*/ 1077 w 1246"/>
                    <a:gd name="T5" fmla="*/ 409 h 746"/>
                    <a:gd name="T6" fmla="*/ 1246 w 1246"/>
                    <a:gd name="T7" fmla="*/ 409 h 746"/>
                    <a:gd name="T8" fmla="*/ 623 w 1246"/>
                    <a:gd name="T9" fmla="*/ 746 h 746"/>
                    <a:gd name="T10" fmla="*/ 0 w 1246"/>
                    <a:gd name="T11" fmla="*/ 409 h 746"/>
                    <a:gd name="T12" fmla="*/ 169 w 1246"/>
                    <a:gd name="T13" fmla="*/ 409 h 746"/>
                    <a:gd name="T14" fmla="*/ 169 w 1246"/>
                    <a:gd name="T15" fmla="*/ 0 h 7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746">
                      <a:moveTo>
                        <a:pt x="169" y="0"/>
                      </a:moveTo>
                      <a:lnTo>
                        <a:pt x="1077" y="0"/>
                      </a:lnTo>
                      <a:lnTo>
                        <a:pt x="1077" y="409"/>
                      </a:lnTo>
                      <a:lnTo>
                        <a:pt x="1246" y="409"/>
                      </a:lnTo>
                      <a:lnTo>
                        <a:pt x="623" y="746"/>
                      </a:lnTo>
                      <a:lnTo>
                        <a:pt x="0" y="409"/>
                      </a:lnTo>
                      <a:lnTo>
                        <a:pt x="169" y="409"/>
                      </a:lnTo>
                      <a:lnTo>
                        <a:pt x="169" y="0"/>
                      </a:lnTo>
                      <a:close/>
                    </a:path>
                  </a:pathLst>
                </a:custGeom>
                <a:ln>
                  <a:noFill/>
                  <a:headEnd/>
                  <a:tailEnd/>
                </a:ln>
                <a:effectLst/>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anchor="t" anchorCtr="0" compatLnSpc="1">
                  <a:prstTxWarp prst="textNoShape">
                    <a:avLst/>
                  </a:prstTxWarp>
                  <a:normAutofit/>
                </a:bodyPr>
                <a:lstStyle/>
                <a:p>
                  <a:r>
                    <a:rPr lang="en-US" sz="1800" b="1" dirty="0">
                      <a:solidFill>
                        <a:schemeClr val="tx1"/>
                      </a:solidFill>
                      <a:latin typeface="+mj-lt"/>
                    </a:rPr>
                    <a:t>Wholesalers’</a:t>
                  </a:r>
                </a:p>
                <a:p>
                  <a:r>
                    <a:rPr lang="en-US" sz="1800" b="1" dirty="0">
                      <a:solidFill>
                        <a:schemeClr val="tx1"/>
                      </a:solidFill>
                      <a:latin typeface="+mj-lt"/>
                    </a:rPr>
                    <a:t>promotion</a:t>
                  </a:r>
                </a:p>
                <a:p>
                  <a:r>
                    <a:rPr lang="en-US" sz="1800" b="1" dirty="0">
                      <a:solidFill>
                        <a:schemeClr val="tx1"/>
                      </a:solidFill>
                      <a:latin typeface="+mj-lt"/>
                    </a:rPr>
                    <a:t>push</a:t>
                  </a:r>
                </a:p>
              </p:txBody>
            </p:sp>
            <p:sp>
              <p:nvSpPr>
                <p:cNvPr id="37895" name="Freeform 43"/>
                <p:cNvSpPr>
                  <a:spLocks/>
                </p:cNvSpPr>
                <p:nvPr/>
              </p:nvSpPr>
              <p:spPr bwMode="auto">
                <a:xfrm>
                  <a:off x="5257800" y="4038600"/>
                  <a:ext cx="1978025" cy="1184275"/>
                </a:xfrm>
                <a:custGeom>
                  <a:avLst/>
                  <a:gdLst>
                    <a:gd name="T0" fmla="*/ 169 w 1246"/>
                    <a:gd name="T1" fmla="*/ 0 h 746"/>
                    <a:gd name="T2" fmla="*/ 1077 w 1246"/>
                    <a:gd name="T3" fmla="*/ 0 h 746"/>
                    <a:gd name="T4" fmla="*/ 1077 w 1246"/>
                    <a:gd name="T5" fmla="*/ 412 h 746"/>
                    <a:gd name="T6" fmla="*/ 1246 w 1246"/>
                    <a:gd name="T7" fmla="*/ 412 h 746"/>
                    <a:gd name="T8" fmla="*/ 626 w 1246"/>
                    <a:gd name="T9" fmla="*/ 746 h 746"/>
                    <a:gd name="T10" fmla="*/ 0 w 1246"/>
                    <a:gd name="T11" fmla="*/ 412 h 746"/>
                    <a:gd name="T12" fmla="*/ 169 w 1246"/>
                    <a:gd name="T13" fmla="*/ 412 h 746"/>
                    <a:gd name="T14" fmla="*/ 169 w 1246"/>
                    <a:gd name="T15" fmla="*/ 0 h 7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746">
                      <a:moveTo>
                        <a:pt x="169" y="0"/>
                      </a:moveTo>
                      <a:lnTo>
                        <a:pt x="1077" y="0"/>
                      </a:lnTo>
                      <a:lnTo>
                        <a:pt x="1077" y="412"/>
                      </a:lnTo>
                      <a:lnTo>
                        <a:pt x="1246" y="412"/>
                      </a:lnTo>
                      <a:lnTo>
                        <a:pt x="626" y="746"/>
                      </a:lnTo>
                      <a:lnTo>
                        <a:pt x="0" y="412"/>
                      </a:lnTo>
                      <a:lnTo>
                        <a:pt x="169" y="412"/>
                      </a:lnTo>
                      <a:lnTo>
                        <a:pt x="169" y="0"/>
                      </a:lnTo>
                      <a:close/>
                    </a:path>
                  </a:pathLst>
                </a:custGeom>
                <a:ln>
                  <a:noFill/>
                  <a:headEnd/>
                  <a:tailEnd/>
                </a:ln>
                <a:effectLst/>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anchor="t" anchorCtr="0" compatLnSpc="1">
                  <a:prstTxWarp prst="textNoShape">
                    <a:avLst/>
                  </a:prstTxWarp>
                  <a:noAutofit/>
                </a:bodyPr>
                <a:lstStyle/>
                <a:p>
                  <a:r>
                    <a:rPr lang="en-US" sz="2000" b="1" dirty="0">
                      <a:solidFill>
                        <a:schemeClr val="tx1"/>
                      </a:solidFill>
                      <a:latin typeface="+mj-lt"/>
                    </a:rPr>
                    <a:t>Retailers’</a:t>
                  </a:r>
                </a:p>
                <a:p>
                  <a:r>
                    <a:rPr lang="en-US" sz="2000" b="1" dirty="0">
                      <a:solidFill>
                        <a:schemeClr val="tx1"/>
                      </a:solidFill>
                      <a:latin typeface="+mj-lt"/>
                    </a:rPr>
                    <a:t>promotion</a:t>
                  </a:r>
                </a:p>
                <a:p>
                  <a:r>
                    <a:rPr lang="en-US" sz="2000" b="1" dirty="0">
                      <a:solidFill>
                        <a:schemeClr val="tx1"/>
                      </a:solidFill>
                      <a:latin typeface="+mj-lt"/>
                    </a:rPr>
                    <a:t>push</a:t>
                  </a:r>
                </a:p>
              </p:txBody>
            </p:sp>
          </p:grpSp>
          <p:sp>
            <p:nvSpPr>
              <p:cNvPr id="37915" name="Freeform 63"/>
              <p:cNvSpPr>
                <a:spLocks/>
              </p:cNvSpPr>
              <p:nvPr/>
            </p:nvSpPr>
            <p:spPr bwMode="auto">
              <a:xfrm>
                <a:off x="6196965" y="2738438"/>
                <a:ext cx="195263" cy="107950"/>
              </a:xfrm>
              <a:custGeom>
                <a:avLst/>
                <a:gdLst>
                  <a:gd name="T0" fmla="*/ 123 w 123"/>
                  <a:gd name="T1" fmla="*/ 0 h 68"/>
                  <a:gd name="T2" fmla="*/ 61 w 123"/>
                  <a:gd name="T3" fmla="*/ 68 h 68"/>
                  <a:gd name="T4" fmla="*/ 0 w 123"/>
                  <a:gd name="T5" fmla="*/ 0 h 68"/>
                </a:gdLst>
                <a:ahLst/>
                <a:cxnLst>
                  <a:cxn ang="0">
                    <a:pos x="T0" y="T1"/>
                  </a:cxn>
                  <a:cxn ang="0">
                    <a:pos x="T2" y="T3"/>
                  </a:cxn>
                  <a:cxn ang="0">
                    <a:pos x="T4" y="T5"/>
                  </a:cxn>
                </a:cxnLst>
                <a:rect l="0" t="0" r="r" b="b"/>
                <a:pathLst>
                  <a:path w="123" h="68">
                    <a:moveTo>
                      <a:pt x="123" y="0"/>
                    </a:moveTo>
                    <a:lnTo>
                      <a:pt x="61" y="68"/>
                    </a:lnTo>
                    <a:lnTo>
                      <a:pt x="0" y="0"/>
                    </a:lnTo>
                  </a:path>
                </a:pathLst>
              </a:custGeom>
              <a:noFill/>
              <a:ln w="38100">
                <a:no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grpSp>
        <p:sp>
          <p:nvSpPr>
            <p:cNvPr id="37916" name="Freeform 64"/>
            <p:cNvSpPr>
              <a:spLocks/>
            </p:cNvSpPr>
            <p:nvPr/>
          </p:nvSpPr>
          <p:spPr bwMode="auto">
            <a:xfrm>
              <a:off x="5486400" y="4330700"/>
              <a:ext cx="103188" cy="195263"/>
            </a:xfrm>
            <a:custGeom>
              <a:avLst/>
              <a:gdLst>
                <a:gd name="T0" fmla="*/ 0 w 65"/>
                <a:gd name="T1" fmla="*/ 0 h 123"/>
                <a:gd name="T2" fmla="*/ 65 w 65"/>
                <a:gd name="T3" fmla="*/ 61 h 123"/>
                <a:gd name="T4" fmla="*/ 0 w 65"/>
                <a:gd name="T5" fmla="*/ 123 h 123"/>
              </a:gdLst>
              <a:ahLst/>
              <a:cxnLst>
                <a:cxn ang="0">
                  <a:pos x="T0" y="T1"/>
                </a:cxn>
                <a:cxn ang="0">
                  <a:pos x="T2" y="T3"/>
                </a:cxn>
                <a:cxn ang="0">
                  <a:pos x="T4" y="T5"/>
                </a:cxn>
              </a:cxnLst>
              <a:rect l="0" t="0" r="r" b="b"/>
              <a:pathLst>
                <a:path w="65" h="123">
                  <a:moveTo>
                    <a:pt x="0" y="0"/>
                  </a:moveTo>
                  <a:lnTo>
                    <a:pt x="65" y="61"/>
                  </a:lnTo>
                  <a:lnTo>
                    <a:pt x="0" y="123"/>
                  </a:lnTo>
                </a:path>
              </a:pathLst>
            </a:custGeom>
            <a:noFill/>
            <a:ln w="38100">
              <a:no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grpSp>
      <p:sp>
        <p:nvSpPr>
          <p:cNvPr id="37918" name="Freeform 66"/>
          <p:cNvSpPr>
            <a:spLocks/>
          </p:cNvSpPr>
          <p:nvPr/>
        </p:nvSpPr>
        <p:spPr bwMode="auto">
          <a:xfrm>
            <a:off x="7005003" y="1479550"/>
            <a:ext cx="685800" cy="4591050"/>
          </a:xfrm>
          <a:custGeom>
            <a:avLst/>
            <a:gdLst>
              <a:gd name="T0" fmla="*/ 0 w 432"/>
              <a:gd name="T1" fmla="*/ 2892 h 2892"/>
              <a:gd name="T2" fmla="*/ 432 w 432"/>
              <a:gd name="T3" fmla="*/ 2892 h 2892"/>
              <a:gd name="T4" fmla="*/ 432 w 432"/>
              <a:gd name="T5" fmla="*/ 0 h 2892"/>
              <a:gd name="T6" fmla="*/ 273 w 432"/>
              <a:gd name="T7" fmla="*/ 0 h 2892"/>
            </a:gdLst>
            <a:ahLst/>
            <a:cxnLst>
              <a:cxn ang="0">
                <a:pos x="T0" y="T1"/>
              </a:cxn>
              <a:cxn ang="0">
                <a:pos x="T2" y="T3"/>
              </a:cxn>
              <a:cxn ang="0">
                <a:pos x="T4" y="T5"/>
              </a:cxn>
              <a:cxn ang="0">
                <a:pos x="T6" y="T7"/>
              </a:cxn>
            </a:cxnLst>
            <a:rect l="0" t="0" r="r" b="b"/>
            <a:pathLst>
              <a:path w="432" h="2892">
                <a:moveTo>
                  <a:pt x="0" y="2892"/>
                </a:moveTo>
                <a:lnTo>
                  <a:pt x="432" y="2892"/>
                </a:lnTo>
                <a:lnTo>
                  <a:pt x="432" y="0"/>
                </a:lnTo>
                <a:lnTo>
                  <a:pt x="273" y="0"/>
                </a:lnTo>
              </a:path>
            </a:pathLst>
          </a:custGeom>
          <a:noFill/>
          <a:ln w="38100">
            <a:solidFill>
              <a:srgbClr val="ED1C24"/>
            </a:solidFill>
            <a:prstDash val="solid"/>
            <a:round/>
            <a:headEnd/>
            <a:tailE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37919" name="Rectangle 37918"/>
          <p:cNvSpPr/>
          <p:nvPr/>
        </p:nvSpPr>
        <p:spPr>
          <a:xfrm>
            <a:off x="-103632" y="2902803"/>
            <a:ext cx="1399032" cy="830997"/>
          </a:xfrm>
          <a:prstGeom prst="rect">
            <a:avLst/>
          </a:prstGeom>
        </p:spPr>
        <p:txBody>
          <a:bodyPr wrap="square">
            <a:spAutoFit/>
          </a:bodyPr>
          <a:lstStyle/>
          <a:p>
            <a:r>
              <a:rPr lang="en-US" sz="1600" b="1" dirty="0">
                <a:latin typeface="+mj-lt"/>
              </a:rPr>
              <a:t>Promotion</a:t>
            </a:r>
          </a:p>
          <a:p>
            <a:r>
              <a:rPr lang="en-US" sz="1600" b="1" dirty="0">
                <a:latin typeface="+mj-lt"/>
              </a:rPr>
              <a:t>to business</a:t>
            </a:r>
          </a:p>
          <a:p>
            <a:r>
              <a:rPr lang="en-US" sz="1600" b="1" dirty="0">
                <a:latin typeface="+mj-lt"/>
              </a:rPr>
              <a:t>customers</a:t>
            </a:r>
          </a:p>
        </p:txBody>
      </p:sp>
      <p:sp>
        <p:nvSpPr>
          <p:cNvPr id="71" name="Rectangle 70"/>
          <p:cNvSpPr/>
          <p:nvPr/>
        </p:nvSpPr>
        <p:spPr>
          <a:xfrm>
            <a:off x="2133600" y="2133600"/>
            <a:ext cx="4786058" cy="338554"/>
          </a:xfrm>
          <a:prstGeom prst="rect">
            <a:avLst/>
          </a:prstGeom>
          <a:effectLst/>
        </p:spPr>
        <p:txBody>
          <a:bodyPr wrap="square">
            <a:spAutoFit/>
          </a:bodyPr>
          <a:lstStyle/>
          <a:p>
            <a:r>
              <a:rPr lang="en-US" sz="1600" b="1" dirty="0">
                <a:latin typeface="+mj-lt"/>
              </a:rPr>
              <a:t>Promotion to channel members</a:t>
            </a:r>
          </a:p>
        </p:txBody>
      </p:sp>
      <p:sp>
        <p:nvSpPr>
          <p:cNvPr id="30" name="Rectangle 29"/>
          <p:cNvSpPr/>
          <p:nvPr/>
        </p:nvSpPr>
        <p:spPr>
          <a:xfrm>
            <a:off x="7690803" y="2794426"/>
            <a:ext cx="1399032" cy="830997"/>
          </a:xfrm>
          <a:prstGeom prst="rect">
            <a:avLst/>
          </a:prstGeom>
        </p:spPr>
        <p:txBody>
          <a:bodyPr wrap="square">
            <a:spAutoFit/>
          </a:bodyPr>
          <a:lstStyle/>
          <a:p>
            <a:r>
              <a:rPr lang="en-US" sz="1600" b="1" dirty="0">
                <a:latin typeface="+mj-lt"/>
              </a:rPr>
              <a:t>Promotion</a:t>
            </a:r>
          </a:p>
          <a:p>
            <a:r>
              <a:rPr lang="en-US" sz="1600" b="1" dirty="0">
                <a:latin typeface="+mj-lt"/>
              </a:rPr>
              <a:t>to final</a:t>
            </a:r>
          </a:p>
          <a:p>
            <a:r>
              <a:rPr lang="en-US" sz="1600" b="1" dirty="0">
                <a:latin typeface="+mj-lt"/>
              </a:rPr>
              <a:t>customers</a:t>
            </a:r>
          </a:p>
        </p:txBody>
      </p:sp>
      <p:cxnSp>
        <p:nvCxnSpPr>
          <p:cNvPr id="16" name="Elbow Connector 15"/>
          <p:cNvCxnSpPr/>
          <p:nvPr/>
        </p:nvCxnSpPr>
        <p:spPr>
          <a:xfrm rot="16200000" flipH="1">
            <a:off x="4093910" y="2874710"/>
            <a:ext cx="1825209" cy="959771"/>
          </a:xfrm>
          <a:prstGeom prst="bentConnector3">
            <a:avLst>
              <a:gd name="adj1" fmla="val 100098"/>
            </a:avLst>
          </a:prstGeom>
          <a:ln w="34925">
            <a:solidFill>
              <a:srgbClr val="ED1C24"/>
            </a:solidFill>
            <a:tailEnd type="arrow"/>
          </a:ln>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71" idx="0"/>
          </p:cNvCxnSpPr>
          <p:nvPr/>
        </p:nvCxnSpPr>
        <p:spPr>
          <a:xfrm>
            <a:off x="4526629" y="1947862"/>
            <a:ext cx="0" cy="185738"/>
          </a:xfrm>
          <a:prstGeom prst="line">
            <a:avLst/>
          </a:prstGeom>
          <a:ln w="34925">
            <a:solidFill>
              <a:srgbClr val="ED1C24"/>
            </a:solidFill>
            <a:tailEnd type="none"/>
          </a:ln>
          <a:effectLst/>
        </p:spPr>
        <p:style>
          <a:lnRef idx="1">
            <a:schemeClr val="accent1"/>
          </a:lnRef>
          <a:fillRef idx="0">
            <a:schemeClr val="accent1"/>
          </a:fillRef>
          <a:effectRef idx="0">
            <a:schemeClr val="accent1"/>
          </a:effectRef>
          <a:fontRef idx="minor">
            <a:schemeClr val="tx1"/>
          </a:fontRef>
        </p:style>
      </p:cxnSp>
      <p:sp>
        <p:nvSpPr>
          <p:cNvPr id="37898" name="Freeform 46"/>
          <p:cNvSpPr>
            <a:spLocks/>
          </p:cNvSpPr>
          <p:nvPr/>
        </p:nvSpPr>
        <p:spPr bwMode="auto">
          <a:xfrm>
            <a:off x="1750378" y="2617788"/>
            <a:ext cx="1978025" cy="1184275"/>
          </a:xfrm>
          <a:custGeom>
            <a:avLst/>
            <a:gdLst>
              <a:gd name="T0" fmla="*/ 168 w 1246"/>
              <a:gd name="T1" fmla="*/ 0 h 746"/>
              <a:gd name="T2" fmla="*/ 1077 w 1246"/>
              <a:gd name="T3" fmla="*/ 0 h 746"/>
              <a:gd name="T4" fmla="*/ 1077 w 1246"/>
              <a:gd name="T5" fmla="*/ 412 h 746"/>
              <a:gd name="T6" fmla="*/ 1246 w 1246"/>
              <a:gd name="T7" fmla="*/ 412 h 746"/>
              <a:gd name="T8" fmla="*/ 623 w 1246"/>
              <a:gd name="T9" fmla="*/ 746 h 746"/>
              <a:gd name="T10" fmla="*/ 0 w 1246"/>
              <a:gd name="T11" fmla="*/ 412 h 746"/>
              <a:gd name="T12" fmla="*/ 168 w 1246"/>
              <a:gd name="T13" fmla="*/ 412 h 746"/>
              <a:gd name="T14" fmla="*/ 168 w 1246"/>
              <a:gd name="T15" fmla="*/ 0 h 7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746">
                <a:moveTo>
                  <a:pt x="168" y="0"/>
                </a:moveTo>
                <a:lnTo>
                  <a:pt x="1077" y="0"/>
                </a:lnTo>
                <a:lnTo>
                  <a:pt x="1077" y="412"/>
                </a:lnTo>
                <a:lnTo>
                  <a:pt x="1246" y="412"/>
                </a:lnTo>
                <a:lnTo>
                  <a:pt x="623" y="746"/>
                </a:lnTo>
                <a:lnTo>
                  <a:pt x="0" y="412"/>
                </a:lnTo>
                <a:lnTo>
                  <a:pt x="168" y="412"/>
                </a:lnTo>
                <a:lnTo>
                  <a:pt x="168" y="0"/>
                </a:lnTo>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grpSp>
        <p:nvGrpSpPr>
          <p:cNvPr id="4" name="Group 3"/>
          <p:cNvGrpSpPr/>
          <p:nvPr/>
        </p:nvGrpSpPr>
        <p:grpSpPr>
          <a:xfrm>
            <a:off x="1750378" y="2514600"/>
            <a:ext cx="1978025" cy="1305873"/>
            <a:chOff x="1750378" y="2738438"/>
            <a:chExt cx="1978025" cy="1305873"/>
          </a:xfrm>
          <a:effectLst/>
        </p:grpSpPr>
        <p:sp>
          <p:nvSpPr>
            <p:cNvPr id="37897" name="Freeform 45"/>
            <p:cNvSpPr>
              <a:spLocks/>
            </p:cNvSpPr>
            <p:nvPr/>
          </p:nvSpPr>
          <p:spPr bwMode="auto">
            <a:xfrm>
              <a:off x="1750378" y="2860036"/>
              <a:ext cx="1978025" cy="1184275"/>
            </a:xfrm>
            <a:custGeom>
              <a:avLst/>
              <a:gdLst>
                <a:gd name="T0" fmla="*/ 168 w 1246"/>
                <a:gd name="T1" fmla="*/ 0 h 746"/>
                <a:gd name="T2" fmla="*/ 1077 w 1246"/>
                <a:gd name="T3" fmla="*/ 0 h 746"/>
                <a:gd name="T4" fmla="*/ 1077 w 1246"/>
                <a:gd name="T5" fmla="*/ 412 h 746"/>
                <a:gd name="T6" fmla="*/ 1246 w 1246"/>
                <a:gd name="T7" fmla="*/ 412 h 746"/>
                <a:gd name="T8" fmla="*/ 623 w 1246"/>
                <a:gd name="T9" fmla="*/ 746 h 746"/>
                <a:gd name="T10" fmla="*/ 0 w 1246"/>
                <a:gd name="T11" fmla="*/ 412 h 746"/>
                <a:gd name="T12" fmla="*/ 168 w 1246"/>
                <a:gd name="T13" fmla="*/ 412 h 746"/>
                <a:gd name="T14" fmla="*/ 168 w 1246"/>
                <a:gd name="T15" fmla="*/ 0 h 7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746">
                  <a:moveTo>
                    <a:pt x="168" y="0"/>
                  </a:moveTo>
                  <a:lnTo>
                    <a:pt x="1077" y="0"/>
                  </a:lnTo>
                  <a:lnTo>
                    <a:pt x="1077" y="412"/>
                  </a:lnTo>
                  <a:lnTo>
                    <a:pt x="1246" y="412"/>
                  </a:lnTo>
                  <a:lnTo>
                    <a:pt x="623" y="746"/>
                  </a:lnTo>
                  <a:lnTo>
                    <a:pt x="0" y="412"/>
                  </a:lnTo>
                  <a:lnTo>
                    <a:pt x="168" y="412"/>
                  </a:lnTo>
                  <a:lnTo>
                    <a:pt x="168" y="0"/>
                  </a:lnTo>
                  <a:close/>
                </a:path>
              </a:pathLst>
            </a:custGeom>
            <a:ln>
              <a:noFill/>
              <a:headEnd/>
              <a:tailEnd/>
            </a:ln>
            <a:effectLst/>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anchor="t" anchorCtr="0" compatLnSpc="1">
              <a:prstTxWarp prst="textNoShape">
                <a:avLst/>
              </a:prstTxWarp>
              <a:normAutofit/>
            </a:bodyPr>
            <a:lstStyle/>
            <a:p>
              <a:r>
                <a:rPr lang="en-US" sz="1800" b="1" dirty="0">
                  <a:solidFill>
                    <a:schemeClr val="tx1"/>
                  </a:solidFill>
                  <a:latin typeface="+mj-lt"/>
                </a:rPr>
                <a:t>Wholesalers’</a:t>
              </a:r>
            </a:p>
            <a:p>
              <a:r>
                <a:rPr lang="en-US" sz="1800" b="1" dirty="0">
                  <a:solidFill>
                    <a:schemeClr val="tx1"/>
                  </a:solidFill>
                  <a:latin typeface="+mj-lt"/>
                </a:rPr>
                <a:t>promotion</a:t>
              </a:r>
            </a:p>
            <a:p>
              <a:r>
                <a:rPr lang="en-US" sz="1800" b="1" dirty="0">
                  <a:solidFill>
                    <a:schemeClr val="tx1"/>
                  </a:solidFill>
                  <a:latin typeface="+mj-lt"/>
                </a:rPr>
                <a:t>push</a:t>
              </a:r>
            </a:p>
          </p:txBody>
        </p:sp>
        <p:sp>
          <p:nvSpPr>
            <p:cNvPr id="37917" name="Freeform 65"/>
            <p:cNvSpPr>
              <a:spLocks/>
            </p:cNvSpPr>
            <p:nvPr/>
          </p:nvSpPr>
          <p:spPr bwMode="auto">
            <a:xfrm>
              <a:off x="2640965" y="2738438"/>
              <a:ext cx="196850" cy="107950"/>
            </a:xfrm>
            <a:custGeom>
              <a:avLst/>
              <a:gdLst>
                <a:gd name="T0" fmla="*/ 124 w 124"/>
                <a:gd name="T1" fmla="*/ 3 h 68"/>
                <a:gd name="T2" fmla="*/ 62 w 124"/>
                <a:gd name="T3" fmla="*/ 68 h 68"/>
                <a:gd name="T4" fmla="*/ 0 w 124"/>
                <a:gd name="T5" fmla="*/ 0 h 68"/>
              </a:gdLst>
              <a:ahLst/>
              <a:cxnLst>
                <a:cxn ang="0">
                  <a:pos x="T0" y="T1"/>
                </a:cxn>
                <a:cxn ang="0">
                  <a:pos x="T2" y="T3"/>
                </a:cxn>
                <a:cxn ang="0">
                  <a:pos x="T4" y="T5"/>
                </a:cxn>
              </a:cxnLst>
              <a:rect l="0" t="0" r="r" b="b"/>
              <a:pathLst>
                <a:path w="124" h="68">
                  <a:moveTo>
                    <a:pt x="124" y="3"/>
                  </a:moveTo>
                  <a:lnTo>
                    <a:pt x="62" y="68"/>
                  </a:lnTo>
                  <a:lnTo>
                    <a:pt x="0" y="0"/>
                  </a:lnTo>
                </a:path>
              </a:pathLst>
            </a:custGeom>
            <a:noFill/>
            <a:ln w="38100">
              <a:no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grpSp>
      <p:cxnSp>
        <p:nvCxnSpPr>
          <p:cNvPr id="27" name="Straight Arrow Connector 26"/>
          <p:cNvCxnSpPr/>
          <p:nvPr/>
        </p:nvCxnSpPr>
        <p:spPr>
          <a:xfrm>
            <a:off x="2640965" y="1947862"/>
            <a:ext cx="0" cy="683574"/>
          </a:xfrm>
          <a:prstGeom prst="straightConnector1">
            <a:avLst/>
          </a:prstGeom>
          <a:ln w="34925">
            <a:solidFill>
              <a:srgbClr val="ED1C24"/>
            </a:solidFill>
            <a:tailEnd type="arrow"/>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6246812" y="1947862"/>
            <a:ext cx="0" cy="669926"/>
          </a:xfrm>
          <a:prstGeom prst="straightConnector1">
            <a:avLst/>
          </a:prstGeom>
          <a:ln w="34925">
            <a:solidFill>
              <a:srgbClr val="ED1C24"/>
            </a:solidFill>
            <a:tailEnd type="arrow"/>
          </a:ln>
          <a:effectLst/>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3550856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dissolve">
                                      <p:cBhvr>
                                        <p:cTn id="7" dur="500"/>
                                        <p:tgtEl>
                                          <p:spTgt spid="7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up)">
                                      <p:cBhvr>
                                        <p:cTn id="11" dur="500"/>
                                        <p:tgtEl>
                                          <p:spTgt spid="2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up)">
                                      <p:cBhvr>
                                        <p:cTn id="19" dur="500"/>
                                        <p:tgtEl>
                                          <p:spTgt spid="57"/>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37909"/>
                                        </p:tgtEl>
                                        <p:attrNameLst>
                                          <p:attrName>style.visibility</p:attrName>
                                        </p:attrNameLst>
                                      </p:cBhvr>
                                      <p:to>
                                        <p:strVal val="visible"/>
                                      </p:to>
                                    </p:set>
                                    <p:animEffect transition="in" filter="wipe(up)">
                                      <p:cBhvr>
                                        <p:cTn id="36" dur="500"/>
                                        <p:tgtEl>
                                          <p:spTgt spid="37909"/>
                                        </p:tgtEl>
                                      </p:cBhvr>
                                    </p:animEffect>
                                  </p:childTnLst>
                                </p:cTn>
                              </p:par>
                            </p:childTnLst>
                          </p:cTn>
                        </p:par>
                        <p:par>
                          <p:cTn id="37" fill="hold">
                            <p:stCondLst>
                              <p:cond delay="500"/>
                            </p:stCondLst>
                            <p:childTnLst>
                              <p:par>
                                <p:cTn id="38" presetID="22" presetClass="entr" presetSubtype="4" fill="hold" grpId="0" nodeType="afterEffect">
                                  <p:stCondLst>
                                    <p:cond delay="0"/>
                                  </p:stCondLst>
                                  <p:childTnLst>
                                    <p:set>
                                      <p:cBhvr>
                                        <p:cTn id="39" dur="1" fill="hold">
                                          <p:stCondLst>
                                            <p:cond delay="0"/>
                                          </p:stCondLst>
                                        </p:cTn>
                                        <p:tgtEl>
                                          <p:spTgt spid="37901"/>
                                        </p:tgtEl>
                                        <p:attrNameLst>
                                          <p:attrName>style.visibility</p:attrName>
                                        </p:attrNameLst>
                                      </p:cBhvr>
                                      <p:to>
                                        <p:strVal val="visible"/>
                                      </p:to>
                                    </p:set>
                                    <p:animEffect transition="in" filter="wipe(down)">
                                      <p:cBhvr>
                                        <p:cTn id="40" dur="500"/>
                                        <p:tgtEl>
                                          <p:spTgt spid="37901"/>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7919"/>
                                        </p:tgtEl>
                                        <p:attrNameLst>
                                          <p:attrName>style.visibility</p:attrName>
                                        </p:attrNameLst>
                                      </p:cBhvr>
                                      <p:to>
                                        <p:strVal val="visible"/>
                                      </p:to>
                                    </p:set>
                                    <p:animEffect transition="in" filter="wipe(down)">
                                      <p:cBhvr>
                                        <p:cTn id="43" dur="500"/>
                                        <p:tgtEl>
                                          <p:spTgt spid="37919"/>
                                        </p:tgtEl>
                                      </p:cBhvr>
                                    </p:animEffect>
                                  </p:childTnLst>
                                </p:cTn>
                              </p:par>
                            </p:childTnLst>
                          </p:cTn>
                        </p:par>
                        <p:par>
                          <p:cTn id="44" fill="hold">
                            <p:stCondLst>
                              <p:cond delay="1500"/>
                            </p:stCondLst>
                            <p:childTnLst>
                              <p:par>
                                <p:cTn id="45" presetID="22" presetClass="entr" presetSubtype="1" fill="hold" grpId="0" nodeType="afterEffect">
                                  <p:stCondLst>
                                    <p:cond delay="0"/>
                                  </p:stCondLst>
                                  <p:childTnLst>
                                    <p:set>
                                      <p:cBhvr>
                                        <p:cTn id="46" dur="1" fill="hold">
                                          <p:stCondLst>
                                            <p:cond delay="0"/>
                                          </p:stCondLst>
                                        </p:cTn>
                                        <p:tgtEl>
                                          <p:spTgt spid="37918"/>
                                        </p:tgtEl>
                                        <p:attrNameLst>
                                          <p:attrName>style.visibility</p:attrName>
                                        </p:attrNameLst>
                                      </p:cBhvr>
                                      <p:to>
                                        <p:strVal val="visible"/>
                                      </p:to>
                                    </p:set>
                                    <p:animEffect transition="in" filter="wipe(up)">
                                      <p:cBhvr>
                                        <p:cTn id="47" dur="500"/>
                                        <p:tgtEl>
                                          <p:spTgt spid="37918"/>
                                        </p:tgtEl>
                                      </p:cBhvr>
                                    </p:animEffect>
                                  </p:childTnLst>
                                </p:cTn>
                              </p:par>
                            </p:childTnLst>
                          </p:cTn>
                        </p:par>
                        <p:par>
                          <p:cTn id="48" fill="hold">
                            <p:stCondLst>
                              <p:cond delay="2000"/>
                            </p:stCondLst>
                            <p:childTnLst>
                              <p:par>
                                <p:cTn id="49" presetID="9" presetClass="entr" presetSubtype="0" fill="hold" grpId="0" nodeType="afterEffect">
                                  <p:stCondLst>
                                    <p:cond delay="0"/>
                                  </p:stCondLst>
                                  <p:childTnLst>
                                    <p:set>
                                      <p:cBhvr>
                                        <p:cTn id="50" dur="1" fill="hold">
                                          <p:stCondLst>
                                            <p:cond delay="0"/>
                                          </p:stCondLst>
                                        </p:cTn>
                                        <p:tgtEl>
                                          <p:spTgt spid="37914"/>
                                        </p:tgtEl>
                                        <p:attrNameLst>
                                          <p:attrName>style.visibility</p:attrName>
                                        </p:attrNameLst>
                                      </p:cBhvr>
                                      <p:to>
                                        <p:strVal val="visible"/>
                                      </p:to>
                                    </p:set>
                                    <p:animEffect transition="in" filter="dissolve">
                                      <p:cBhvr>
                                        <p:cTn id="51" dur="500"/>
                                        <p:tgtEl>
                                          <p:spTgt spid="37914"/>
                                        </p:tgtEl>
                                      </p:cBhvr>
                                    </p:animEffect>
                                  </p:childTnLst>
                                </p:cTn>
                              </p:par>
                            </p:childTnLst>
                          </p:cTn>
                        </p:par>
                        <p:par>
                          <p:cTn id="52" fill="hold">
                            <p:stCondLst>
                              <p:cond delay="2500"/>
                            </p:stCondLst>
                            <p:childTnLst>
                              <p:par>
                                <p:cTn id="53" presetID="9" presetClass="entr" presetSubtype="0" fill="hold" grpId="0" nodeType="afterEffect">
                                  <p:stCondLst>
                                    <p:cond delay="0"/>
                                  </p:stCondLst>
                                  <p:childTnLst>
                                    <p:set>
                                      <p:cBhvr>
                                        <p:cTn id="54" dur="1" fill="hold">
                                          <p:stCondLst>
                                            <p:cond delay="0"/>
                                          </p:stCondLst>
                                        </p:cTn>
                                        <p:tgtEl>
                                          <p:spTgt spid="37913"/>
                                        </p:tgtEl>
                                        <p:attrNameLst>
                                          <p:attrName>style.visibility</p:attrName>
                                        </p:attrNameLst>
                                      </p:cBhvr>
                                      <p:to>
                                        <p:strVal val="visible"/>
                                      </p:to>
                                    </p:set>
                                    <p:animEffect transition="in" filter="dissolve">
                                      <p:cBhvr>
                                        <p:cTn id="55" dur="500"/>
                                        <p:tgtEl>
                                          <p:spTgt spid="37913"/>
                                        </p:tgtEl>
                                      </p:cBhvr>
                                    </p:animEffect>
                                  </p:childTnLst>
                                </p:cTn>
                              </p:par>
                            </p:childTnLst>
                          </p:cTn>
                        </p:par>
                        <p:par>
                          <p:cTn id="56" fill="hold">
                            <p:stCondLst>
                              <p:cond delay="3000"/>
                            </p:stCondLst>
                            <p:childTnLst>
                              <p:par>
                                <p:cTn id="57" presetID="22" presetClass="entr" presetSubtype="1"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up)">
                                      <p:cBhvr>
                                        <p:cTn id="59" dur="500"/>
                                        <p:tgtEl>
                                          <p:spTgt spid="30"/>
                                        </p:tgtEl>
                                      </p:cBhvr>
                                    </p:animEffect>
                                  </p:childTnLst>
                                </p:cTn>
                              </p:par>
                            </p:childTnLst>
                          </p:cTn>
                        </p:par>
                        <p:par>
                          <p:cTn id="60" fill="hold">
                            <p:stCondLst>
                              <p:cond delay="3500"/>
                            </p:stCondLst>
                            <p:childTnLst>
                              <p:par>
                                <p:cTn id="61" presetID="22" presetClass="entr" presetSubtype="4" fill="hold" grpId="0" nodeType="afterEffect">
                                  <p:stCondLst>
                                    <p:cond delay="0"/>
                                  </p:stCondLst>
                                  <p:childTnLst>
                                    <p:set>
                                      <p:cBhvr>
                                        <p:cTn id="62" dur="1" fill="hold">
                                          <p:stCondLst>
                                            <p:cond delay="0"/>
                                          </p:stCondLst>
                                        </p:cTn>
                                        <p:tgtEl>
                                          <p:spTgt spid="37899"/>
                                        </p:tgtEl>
                                        <p:attrNameLst>
                                          <p:attrName>style.visibility</p:attrName>
                                        </p:attrNameLst>
                                      </p:cBhvr>
                                      <p:to>
                                        <p:strVal val="visible"/>
                                      </p:to>
                                    </p:set>
                                    <p:animEffect transition="in" filter="wipe(down)">
                                      <p:cBhvr>
                                        <p:cTn id="63" dur="500"/>
                                        <p:tgtEl>
                                          <p:spTgt spid="378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9" grpId="0" animBg="1"/>
      <p:bldP spid="37901" grpId="0" animBg="1"/>
      <p:bldP spid="37909" grpId="0" animBg="1"/>
      <p:bldP spid="37913" grpId="0" animBg="1"/>
      <p:bldP spid="37914" grpId="0" animBg="1"/>
      <p:bldP spid="37918" grpId="0" animBg="1"/>
      <p:bldP spid="37919" grpId="0"/>
      <p:bldP spid="71"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68288"/>
            <a:ext cx="8229600" cy="1408112"/>
          </a:xfrm>
        </p:spPr>
        <p:txBody>
          <a:bodyPr>
            <a:normAutofit fontScale="90000"/>
          </a:bodyPr>
          <a:lstStyle/>
          <a:p>
            <a:r>
              <a:rPr lang="en-US" dirty="0"/>
              <a:t>An Example of Pushing and Pulling</a:t>
            </a:r>
          </a:p>
        </p:txBody>
      </p:sp>
      <p:pic>
        <p:nvPicPr>
          <p:cNvPr id="4" name="Picture 2" descr="C:\Dropbox\BM19e Dropbox\BM19e Supplements\Digital Images\Perreault_19e_DIL\per28981_ch13\per28981_p13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981200"/>
            <a:ext cx="4413110" cy="3962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Dropbox\BM19e Dropbox\BM19e Supplements\Digital Images\Perreault_19e_DIL\per28981_ch13\per28981_p131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5467" y="1497496"/>
            <a:ext cx="3221184" cy="4419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655127" y="5997874"/>
            <a:ext cx="4495800" cy="261610"/>
          </a:xfrm>
          <a:prstGeom prst="rect">
            <a:avLst/>
          </a:prstGeom>
          <a:noFill/>
        </p:spPr>
        <p:txBody>
          <a:bodyPr wrap="square" rtlCol="0">
            <a:spAutoFit/>
          </a:bodyPr>
          <a:lstStyle/>
          <a:p>
            <a:r>
              <a:rPr lang="en-US" sz="1100" i="1" dirty="0"/>
              <a:t>Source: Keurig Green Mountain, Inc.</a:t>
            </a:r>
            <a:endParaRPr lang="en-US" sz="1100" dirty="0"/>
          </a:p>
        </p:txBody>
      </p:sp>
    </p:spTree>
    <p:custDataLst>
      <p:tags r:id="rId1"/>
    </p:custDataLst>
    <p:extLst>
      <p:ext uri="{BB962C8B-B14F-4D97-AF65-F5344CB8AC3E}">
        <p14:creationId xmlns:p14="http://schemas.microsoft.com/office/powerpoint/2010/main" val="987813359"/>
      </p:ext>
    </p:extLst>
  </p:cSld>
  <p:clrMapOvr>
    <a:masterClrMapping/>
  </p:clrMapOvr>
  <p:transition>
    <p:pull dir="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a:t>Checking Your Knowledge</a:t>
            </a:r>
          </a:p>
        </p:txBody>
      </p:sp>
      <p:sp>
        <p:nvSpPr>
          <p:cNvPr id="4" name="Content Placeholder 3"/>
          <p:cNvSpPr>
            <a:spLocks noGrp="1"/>
          </p:cNvSpPr>
          <p:nvPr>
            <p:ph idx="1"/>
          </p:nvPr>
        </p:nvSpPr>
        <p:spPr>
          <a:xfrm>
            <a:off x="457200" y="1371600"/>
            <a:ext cx="8229600" cy="5486400"/>
          </a:xfrm>
        </p:spPr>
        <p:txBody>
          <a:bodyPr>
            <a:normAutofit fontScale="77500" lnSpcReduction="20000"/>
          </a:bodyPr>
          <a:lstStyle/>
          <a:p>
            <a:pPr marL="65087" indent="0">
              <a:buNone/>
            </a:pPr>
            <a:r>
              <a:rPr lang="en-US" dirty="0"/>
              <a:t>Fido, Inc. is a producer of dog food and is getting ready to introduce a new brand. The firm’s marketing research department learns that a competitor is planning to launch another brand about two weeks after Fido’s launch. Fido’s marketing department quickly mails a set of dated coupons to several thousand consumers in a purchased database of dog owners, encouraging them to ask for the new Fido brand in their favorite store and to stock up on the new brand using the coupons. This is an example of:</a:t>
            </a:r>
          </a:p>
          <a:p>
            <a:endParaRPr lang="en-US" dirty="0"/>
          </a:p>
          <a:p>
            <a:pPr marL="0" indent="0">
              <a:buNone/>
            </a:pPr>
            <a:r>
              <a:rPr lang="en-US" dirty="0"/>
              <a:t>A.	pulling.</a:t>
            </a:r>
          </a:p>
          <a:p>
            <a:pPr marL="0" indent="0">
              <a:buNone/>
            </a:pPr>
            <a:r>
              <a:rPr lang="en-US" dirty="0"/>
              <a:t>B.	noise.</a:t>
            </a:r>
          </a:p>
          <a:p>
            <a:pPr marL="0" indent="0">
              <a:buNone/>
            </a:pPr>
            <a:r>
              <a:rPr lang="en-US" dirty="0"/>
              <a:t>C.	pushing.</a:t>
            </a:r>
          </a:p>
          <a:p>
            <a:pPr marL="0" indent="0">
              <a:buNone/>
            </a:pPr>
            <a:r>
              <a:rPr lang="en-US" dirty="0"/>
              <a:t>D.	encoding.</a:t>
            </a:r>
          </a:p>
          <a:p>
            <a:pPr marL="0" indent="0">
              <a:buNone/>
            </a:pPr>
            <a:r>
              <a:rPr lang="en-US" dirty="0"/>
              <a:t>E.	decoding.</a:t>
            </a:r>
          </a:p>
        </p:txBody>
      </p:sp>
    </p:spTree>
    <p:custDataLst>
      <p:tags r:id="rId1"/>
    </p:custDataLst>
    <p:extLst>
      <p:ext uri="{BB962C8B-B14F-4D97-AF65-F5344CB8AC3E}">
        <p14:creationId xmlns:p14="http://schemas.microsoft.com/office/powerpoint/2010/main" val="732574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a:bodyPr>
          <a:lstStyle/>
          <a:p>
            <a:r>
              <a:rPr lang="en-US" sz="3600" dirty="0"/>
              <a:t>The Adoption Curve (Exhibit 13-7)</a:t>
            </a:r>
          </a:p>
        </p:txBody>
      </p:sp>
      <p:sp>
        <p:nvSpPr>
          <p:cNvPr id="43011" name="Rectangle 9"/>
          <p:cNvSpPr>
            <a:spLocks noChangeArrowheads="1"/>
          </p:cNvSpPr>
          <p:nvPr/>
        </p:nvSpPr>
        <p:spPr bwMode="auto">
          <a:xfrm>
            <a:off x="-125412" y="6858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dirty="0"/>
          </a:p>
        </p:txBody>
      </p:sp>
      <p:sp>
        <p:nvSpPr>
          <p:cNvPr id="4" name="AutoShape 3"/>
          <p:cNvSpPr>
            <a:spLocks noChangeAspect="1" noChangeArrowheads="1" noTextEdit="1"/>
          </p:cNvSpPr>
          <p:nvPr/>
        </p:nvSpPr>
        <p:spPr bwMode="auto">
          <a:xfrm>
            <a:off x="1073150" y="1752600"/>
            <a:ext cx="7766050"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5" name="Freeform 5"/>
          <p:cNvSpPr>
            <a:spLocks/>
          </p:cNvSpPr>
          <p:nvPr/>
        </p:nvSpPr>
        <p:spPr bwMode="auto">
          <a:xfrm>
            <a:off x="1073150" y="2593975"/>
            <a:ext cx="7766050" cy="2457450"/>
          </a:xfrm>
          <a:custGeom>
            <a:avLst/>
            <a:gdLst>
              <a:gd name="T0" fmla="*/ 0 w 4892"/>
              <a:gd name="T1" fmla="*/ 0 h 1548"/>
              <a:gd name="T2" fmla="*/ 0 w 4892"/>
              <a:gd name="T3" fmla="*/ 1454 h 1548"/>
              <a:gd name="T4" fmla="*/ 0 w 4892"/>
              <a:gd name="T5" fmla="*/ 1454 h 1548"/>
              <a:gd name="T6" fmla="*/ 0 w 4892"/>
              <a:gd name="T7" fmla="*/ 1463 h 1548"/>
              <a:gd name="T8" fmla="*/ 2 w 4892"/>
              <a:gd name="T9" fmla="*/ 1472 h 1548"/>
              <a:gd name="T10" fmla="*/ 7 w 4892"/>
              <a:gd name="T11" fmla="*/ 1481 h 1548"/>
              <a:gd name="T12" fmla="*/ 11 w 4892"/>
              <a:gd name="T13" fmla="*/ 1490 h 1548"/>
              <a:gd name="T14" fmla="*/ 27 w 4892"/>
              <a:gd name="T15" fmla="*/ 1505 h 1548"/>
              <a:gd name="T16" fmla="*/ 45 w 4892"/>
              <a:gd name="T17" fmla="*/ 1521 h 1548"/>
              <a:gd name="T18" fmla="*/ 70 w 4892"/>
              <a:gd name="T19" fmla="*/ 1532 h 1548"/>
              <a:gd name="T20" fmla="*/ 99 w 4892"/>
              <a:gd name="T21" fmla="*/ 1541 h 1548"/>
              <a:gd name="T22" fmla="*/ 132 w 4892"/>
              <a:gd name="T23" fmla="*/ 1546 h 1548"/>
              <a:gd name="T24" fmla="*/ 168 w 4892"/>
              <a:gd name="T25" fmla="*/ 1548 h 1548"/>
              <a:gd name="T26" fmla="*/ 4706 w 4892"/>
              <a:gd name="T27" fmla="*/ 1548 h 1548"/>
              <a:gd name="T28" fmla="*/ 4706 w 4892"/>
              <a:gd name="T29" fmla="*/ 1548 h 1548"/>
              <a:gd name="T30" fmla="*/ 4742 w 4892"/>
              <a:gd name="T31" fmla="*/ 1546 h 1548"/>
              <a:gd name="T32" fmla="*/ 4778 w 4892"/>
              <a:gd name="T33" fmla="*/ 1541 h 1548"/>
              <a:gd name="T34" fmla="*/ 4807 w 4892"/>
              <a:gd name="T35" fmla="*/ 1535 h 1548"/>
              <a:gd name="T36" fmla="*/ 4834 w 4892"/>
              <a:gd name="T37" fmla="*/ 1526 h 1548"/>
              <a:gd name="T38" fmla="*/ 4854 w 4892"/>
              <a:gd name="T39" fmla="*/ 1512 h 1548"/>
              <a:gd name="T40" fmla="*/ 4863 w 4892"/>
              <a:gd name="T41" fmla="*/ 1505 h 1548"/>
              <a:gd name="T42" fmla="*/ 4870 w 4892"/>
              <a:gd name="T43" fmla="*/ 1496 h 1548"/>
              <a:gd name="T44" fmla="*/ 4876 w 4892"/>
              <a:gd name="T45" fmla="*/ 1490 h 1548"/>
              <a:gd name="T46" fmla="*/ 4881 w 4892"/>
              <a:gd name="T47" fmla="*/ 1481 h 1548"/>
              <a:gd name="T48" fmla="*/ 4883 w 4892"/>
              <a:gd name="T49" fmla="*/ 1472 h 1548"/>
              <a:gd name="T50" fmla="*/ 4883 w 4892"/>
              <a:gd name="T51" fmla="*/ 1463 h 1548"/>
              <a:gd name="T52" fmla="*/ 4892 w 4892"/>
              <a:gd name="T53" fmla="*/ 0 h 1548"/>
              <a:gd name="T54" fmla="*/ 0 w 4892"/>
              <a:gd name="T55" fmla="*/ 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92" h="1548">
                <a:moveTo>
                  <a:pt x="0" y="0"/>
                </a:moveTo>
                <a:lnTo>
                  <a:pt x="0" y="1454"/>
                </a:lnTo>
                <a:lnTo>
                  <a:pt x="0" y="1454"/>
                </a:lnTo>
                <a:lnTo>
                  <a:pt x="0" y="1463"/>
                </a:lnTo>
                <a:lnTo>
                  <a:pt x="2" y="1472"/>
                </a:lnTo>
                <a:lnTo>
                  <a:pt x="7" y="1481"/>
                </a:lnTo>
                <a:lnTo>
                  <a:pt x="11" y="1490"/>
                </a:lnTo>
                <a:lnTo>
                  <a:pt x="27" y="1505"/>
                </a:lnTo>
                <a:lnTo>
                  <a:pt x="45" y="1521"/>
                </a:lnTo>
                <a:lnTo>
                  <a:pt x="70" y="1532"/>
                </a:lnTo>
                <a:lnTo>
                  <a:pt x="99" y="1541"/>
                </a:lnTo>
                <a:lnTo>
                  <a:pt x="132" y="1546"/>
                </a:lnTo>
                <a:lnTo>
                  <a:pt x="168" y="1548"/>
                </a:lnTo>
                <a:lnTo>
                  <a:pt x="4706" y="1548"/>
                </a:lnTo>
                <a:lnTo>
                  <a:pt x="4706" y="1548"/>
                </a:lnTo>
                <a:lnTo>
                  <a:pt x="4742" y="1546"/>
                </a:lnTo>
                <a:lnTo>
                  <a:pt x="4778" y="1541"/>
                </a:lnTo>
                <a:lnTo>
                  <a:pt x="4807" y="1535"/>
                </a:lnTo>
                <a:lnTo>
                  <a:pt x="4834" y="1526"/>
                </a:lnTo>
                <a:lnTo>
                  <a:pt x="4854" y="1512"/>
                </a:lnTo>
                <a:lnTo>
                  <a:pt x="4863" y="1505"/>
                </a:lnTo>
                <a:lnTo>
                  <a:pt x="4870" y="1496"/>
                </a:lnTo>
                <a:lnTo>
                  <a:pt x="4876" y="1490"/>
                </a:lnTo>
                <a:lnTo>
                  <a:pt x="4881" y="1481"/>
                </a:lnTo>
                <a:lnTo>
                  <a:pt x="4883" y="1472"/>
                </a:lnTo>
                <a:lnTo>
                  <a:pt x="4883" y="1463"/>
                </a:lnTo>
                <a:lnTo>
                  <a:pt x="4892" y="0"/>
                </a:lnTo>
                <a:lnTo>
                  <a:pt x="0" y="0"/>
                </a:lnTo>
                <a:close/>
              </a:path>
            </a:pathLst>
          </a:custGeom>
          <a:solidFill>
            <a:srgbClr val="FFD5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6" name="Freeform 6"/>
          <p:cNvSpPr>
            <a:spLocks/>
          </p:cNvSpPr>
          <p:nvPr/>
        </p:nvSpPr>
        <p:spPr bwMode="auto">
          <a:xfrm>
            <a:off x="1073150" y="2593975"/>
            <a:ext cx="7766050" cy="2457450"/>
          </a:xfrm>
          <a:custGeom>
            <a:avLst/>
            <a:gdLst>
              <a:gd name="T0" fmla="*/ 0 w 4892"/>
              <a:gd name="T1" fmla="*/ 0 h 1548"/>
              <a:gd name="T2" fmla="*/ 0 w 4892"/>
              <a:gd name="T3" fmla="*/ 1454 h 1548"/>
              <a:gd name="T4" fmla="*/ 0 w 4892"/>
              <a:gd name="T5" fmla="*/ 1454 h 1548"/>
              <a:gd name="T6" fmla="*/ 0 w 4892"/>
              <a:gd name="T7" fmla="*/ 1463 h 1548"/>
              <a:gd name="T8" fmla="*/ 2 w 4892"/>
              <a:gd name="T9" fmla="*/ 1472 h 1548"/>
              <a:gd name="T10" fmla="*/ 7 w 4892"/>
              <a:gd name="T11" fmla="*/ 1481 h 1548"/>
              <a:gd name="T12" fmla="*/ 11 w 4892"/>
              <a:gd name="T13" fmla="*/ 1490 h 1548"/>
              <a:gd name="T14" fmla="*/ 27 w 4892"/>
              <a:gd name="T15" fmla="*/ 1505 h 1548"/>
              <a:gd name="T16" fmla="*/ 45 w 4892"/>
              <a:gd name="T17" fmla="*/ 1521 h 1548"/>
              <a:gd name="T18" fmla="*/ 70 w 4892"/>
              <a:gd name="T19" fmla="*/ 1532 h 1548"/>
              <a:gd name="T20" fmla="*/ 99 w 4892"/>
              <a:gd name="T21" fmla="*/ 1541 h 1548"/>
              <a:gd name="T22" fmla="*/ 132 w 4892"/>
              <a:gd name="T23" fmla="*/ 1546 h 1548"/>
              <a:gd name="T24" fmla="*/ 168 w 4892"/>
              <a:gd name="T25" fmla="*/ 1548 h 1548"/>
              <a:gd name="T26" fmla="*/ 4706 w 4892"/>
              <a:gd name="T27" fmla="*/ 1548 h 1548"/>
              <a:gd name="T28" fmla="*/ 4706 w 4892"/>
              <a:gd name="T29" fmla="*/ 1548 h 1548"/>
              <a:gd name="T30" fmla="*/ 4742 w 4892"/>
              <a:gd name="T31" fmla="*/ 1546 h 1548"/>
              <a:gd name="T32" fmla="*/ 4778 w 4892"/>
              <a:gd name="T33" fmla="*/ 1541 h 1548"/>
              <a:gd name="T34" fmla="*/ 4807 w 4892"/>
              <a:gd name="T35" fmla="*/ 1535 h 1548"/>
              <a:gd name="T36" fmla="*/ 4834 w 4892"/>
              <a:gd name="T37" fmla="*/ 1526 h 1548"/>
              <a:gd name="T38" fmla="*/ 4854 w 4892"/>
              <a:gd name="T39" fmla="*/ 1512 h 1548"/>
              <a:gd name="T40" fmla="*/ 4863 w 4892"/>
              <a:gd name="T41" fmla="*/ 1505 h 1548"/>
              <a:gd name="T42" fmla="*/ 4870 w 4892"/>
              <a:gd name="T43" fmla="*/ 1496 h 1548"/>
              <a:gd name="T44" fmla="*/ 4876 w 4892"/>
              <a:gd name="T45" fmla="*/ 1490 h 1548"/>
              <a:gd name="T46" fmla="*/ 4881 w 4892"/>
              <a:gd name="T47" fmla="*/ 1481 h 1548"/>
              <a:gd name="T48" fmla="*/ 4883 w 4892"/>
              <a:gd name="T49" fmla="*/ 1472 h 1548"/>
              <a:gd name="T50" fmla="*/ 4883 w 4892"/>
              <a:gd name="T51" fmla="*/ 1463 h 1548"/>
              <a:gd name="T52" fmla="*/ 4892 w 4892"/>
              <a:gd name="T53" fmla="*/ 0 h 1548"/>
              <a:gd name="T54" fmla="*/ 0 w 4892"/>
              <a:gd name="T55" fmla="*/ 0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92" h="1548">
                <a:moveTo>
                  <a:pt x="0" y="0"/>
                </a:moveTo>
                <a:lnTo>
                  <a:pt x="0" y="1454"/>
                </a:lnTo>
                <a:lnTo>
                  <a:pt x="0" y="1454"/>
                </a:lnTo>
                <a:lnTo>
                  <a:pt x="0" y="1463"/>
                </a:lnTo>
                <a:lnTo>
                  <a:pt x="2" y="1472"/>
                </a:lnTo>
                <a:lnTo>
                  <a:pt x="7" y="1481"/>
                </a:lnTo>
                <a:lnTo>
                  <a:pt x="11" y="1490"/>
                </a:lnTo>
                <a:lnTo>
                  <a:pt x="27" y="1505"/>
                </a:lnTo>
                <a:lnTo>
                  <a:pt x="45" y="1521"/>
                </a:lnTo>
                <a:lnTo>
                  <a:pt x="70" y="1532"/>
                </a:lnTo>
                <a:lnTo>
                  <a:pt x="99" y="1541"/>
                </a:lnTo>
                <a:lnTo>
                  <a:pt x="132" y="1546"/>
                </a:lnTo>
                <a:lnTo>
                  <a:pt x="168" y="1548"/>
                </a:lnTo>
                <a:lnTo>
                  <a:pt x="4706" y="1548"/>
                </a:lnTo>
                <a:lnTo>
                  <a:pt x="4706" y="1548"/>
                </a:lnTo>
                <a:lnTo>
                  <a:pt x="4742" y="1546"/>
                </a:lnTo>
                <a:lnTo>
                  <a:pt x="4778" y="1541"/>
                </a:lnTo>
                <a:lnTo>
                  <a:pt x="4807" y="1535"/>
                </a:lnTo>
                <a:lnTo>
                  <a:pt x="4834" y="1526"/>
                </a:lnTo>
                <a:lnTo>
                  <a:pt x="4854" y="1512"/>
                </a:lnTo>
                <a:lnTo>
                  <a:pt x="4863" y="1505"/>
                </a:lnTo>
                <a:lnTo>
                  <a:pt x="4870" y="1496"/>
                </a:lnTo>
                <a:lnTo>
                  <a:pt x="4876" y="1490"/>
                </a:lnTo>
                <a:lnTo>
                  <a:pt x="4881" y="1481"/>
                </a:lnTo>
                <a:lnTo>
                  <a:pt x="4883" y="1472"/>
                </a:lnTo>
                <a:lnTo>
                  <a:pt x="4883" y="1463"/>
                </a:lnTo>
                <a:lnTo>
                  <a:pt x="489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7" name="Freeform 7"/>
          <p:cNvSpPr>
            <a:spLocks/>
          </p:cNvSpPr>
          <p:nvPr/>
        </p:nvSpPr>
        <p:spPr bwMode="auto">
          <a:xfrm>
            <a:off x="7286625" y="2593975"/>
            <a:ext cx="1552575" cy="2457450"/>
          </a:xfrm>
          <a:custGeom>
            <a:avLst/>
            <a:gdLst>
              <a:gd name="T0" fmla="*/ 0 w 978"/>
              <a:gd name="T1" fmla="*/ 1548 h 1548"/>
              <a:gd name="T2" fmla="*/ 792 w 978"/>
              <a:gd name="T3" fmla="*/ 1548 h 1548"/>
              <a:gd name="T4" fmla="*/ 792 w 978"/>
              <a:gd name="T5" fmla="*/ 1548 h 1548"/>
              <a:gd name="T6" fmla="*/ 830 w 978"/>
              <a:gd name="T7" fmla="*/ 1546 h 1548"/>
              <a:gd name="T8" fmla="*/ 864 w 978"/>
              <a:gd name="T9" fmla="*/ 1541 h 1548"/>
              <a:gd name="T10" fmla="*/ 893 w 978"/>
              <a:gd name="T11" fmla="*/ 1532 h 1548"/>
              <a:gd name="T12" fmla="*/ 920 w 978"/>
              <a:gd name="T13" fmla="*/ 1521 h 1548"/>
              <a:gd name="T14" fmla="*/ 940 w 978"/>
              <a:gd name="T15" fmla="*/ 1505 h 1548"/>
              <a:gd name="T16" fmla="*/ 958 w 978"/>
              <a:gd name="T17" fmla="*/ 1490 h 1548"/>
              <a:gd name="T18" fmla="*/ 962 w 978"/>
              <a:gd name="T19" fmla="*/ 1481 h 1548"/>
              <a:gd name="T20" fmla="*/ 967 w 978"/>
              <a:gd name="T21" fmla="*/ 1472 h 1548"/>
              <a:gd name="T22" fmla="*/ 969 w 978"/>
              <a:gd name="T23" fmla="*/ 1463 h 1548"/>
              <a:gd name="T24" fmla="*/ 971 w 978"/>
              <a:gd name="T25" fmla="*/ 1454 h 1548"/>
              <a:gd name="T26" fmla="*/ 978 w 978"/>
              <a:gd name="T27" fmla="*/ 0 h 1548"/>
              <a:gd name="T28" fmla="*/ 0 w 978"/>
              <a:gd name="T29" fmla="*/ 0 h 1548"/>
              <a:gd name="T30" fmla="*/ 0 w 978"/>
              <a:gd name="T31" fmla="*/ 1548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8" h="1548">
                <a:moveTo>
                  <a:pt x="0" y="1548"/>
                </a:moveTo>
                <a:lnTo>
                  <a:pt x="792" y="1548"/>
                </a:lnTo>
                <a:lnTo>
                  <a:pt x="792" y="1548"/>
                </a:lnTo>
                <a:lnTo>
                  <a:pt x="830" y="1546"/>
                </a:lnTo>
                <a:lnTo>
                  <a:pt x="864" y="1541"/>
                </a:lnTo>
                <a:lnTo>
                  <a:pt x="893" y="1532"/>
                </a:lnTo>
                <a:lnTo>
                  <a:pt x="920" y="1521"/>
                </a:lnTo>
                <a:lnTo>
                  <a:pt x="940" y="1505"/>
                </a:lnTo>
                <a:lnTo>
                  <a:pt x="958" y="1490"/>
                </a:lnTo>
                <a:lnTo>
                  <a:pt x="962" y="1481"/>
                </a:lnTo>
                <a:lnTo>
                  <a:pt x="967" y="1472"/>
                </a:lnTo>
                <a:lnTo>
                  <a:pt x="969" y="1463"/>
                </a:lnTo>
                <a:lnTo>
                  <a:pt x="971" y="1454"/>
                </a:lnTo>
                <a:lnTo>
                  <a:pt x="978" y="0"/>
                </a:lnTo>
                <a:lnTo>
                  <a:pt x="0" y="0"/>
                </a:lnTo>
                <a:lnTo>
                  <a:pt x="0" y="1548"/>
                </a:lnTo>
                <a:close/>
              </a:path>
            </a:pathLst>
          </a:custGeom>
          <a:solidFill>
            <a:srgbClr val="FFF4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8" name="Freeform 8"/>
          <p:cNvSpPr>
            <a:spLocks/>
          </p:cNvSpPr>
          <p:nvPr/>
        </p:nvSpPr>
        <p:spPr bwMode="auto">
          <a:xfrm>
            <a:off x="7286625" y="2593975"/>
            <a:ext cx="1552575" cy="2457450"/>
          </a:xfrm>
          <a:custGeom>
            <a:avLst/>
            <a:gdLst>
              <a:gd name="T0" fmla="*/ 0 w 978"/>
              <a:gd name="T1" fmla="*/ 1548 h 1548"/>
              <a:gd name="T2" fmla="*/ 792 w 978"/>
              <a:gd name="T3" fmla="*/ 1548 h 1548"/>
              <a:gd name="T4" fmla="*/ 792 w 978"/>
              <a:gd name="T5" fmla="*/ 1548 h 1548"/>
              <a:gd name="T6" fmla="*/ 830 w 978"/>
              <a:gd name="T7" fmla="*/ 1546 h 1548"/>
              <a:gd name="T8" fmla="*/ 864 w 978"/>
              <a:gd name="T9" fmla="*/ 1541 h 1548"/>
              <a:gd name="T10" fmla="*/ 893 w 978"/>
              <a:gd name="T11" fmla="*/ 1532 h 1548"/>
              <a:gd name="T12" fmla="*/ 920 w 978"/>
              <a:gd name="T13" fmla="*/ 1521 h 1548"/>
              <a:gd name="T14" fmla="*/ 940 w 978"/>
              <a:gd name="T15" fmla="*/ 1505 h 1548"/>
              <a:gd name="T16" fmla="*/ 958 w 978"/>
              <a:gd name="T17" fmla="*/ 1490 h 1548"/>
              <a:gd name="T18" fmla="*/ 962 w 978"/>
              <a:gd name="T19" fmla="*/ 1481 h 1548"/>
              <a:gd name="T20" fmla="*/ 967 w 978"/>
              <a:gd name="T21" fmla="*/ 1472 h 1548"/>
              <a:gd name="T22" fmla="*/ 969 w 978"/>
              <a:gd name="T23" fmla="*/ 1463 h 1548"/>
              <a:gd name="T24" fmla="*/ 971 w 978"/>
              <a:gd name="T25" fmla="*/ 1454 h 1548"/>
              <a:gd name="T26" fmla="*/ 978 w 978"/>
              <a:gd name="T27" fmla="*/ 0 h 1548"/>
              <a:gd name="T28" fmla="*/ 0 w 978"/>
              <a:gd name="T29" fmla="*/ 0 h 1548"/>
              <a:gd name="T30" fmla="*/ 0 w 978"/>
              <a:gd name="T31" fmla="*/ 1548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8" h="1548">
                <a:moveTo>
                  <a:pt x="0" y="1548"/>
                </a:moveTo>
                <a:lnTo>
                  <a:pt x="792" y="1548"/>
                </a:lnTo>
                <a:lnTo>
                  <a:pt x="792" y="1548"/>
                </a:lnTo>
                <a:lnTo>
                  <a:pt x="830" y="1546"/>
                </a:lnTo>
                <a:lnTo>
                  <a:pt x="864" y="1541"/>
                </a:lnTo>
                <a:lnTo>
                  <a:pt x="893" y="1532"/>
                </a:lnTo>
                <a:lnTo>
                  <a:pt x="920" y="1521"/>
                </a:lnTo>
                <a:lnTo>
                  <a:pt x="940" y="1505"/>
                </a:lnTo>
                <a:lnTo>
                  <a:pt x="958" y="1490"/>
                </a:lnTo>
                <a:lnTo>
                  <a:pt x="962" y="1481"/>
                </a:lnTo>
                <a:lnTo>
                  <a:pt x="967" y="1472"/>
                </a:lnTo>
                <a:lnTo>
                  <a:pt x="969" y="1463"/>
                </a:lnTo>
                <a:lnTo>
                  <a:pt x="971" y="1454"/>
                </a:lnTo>
                <a:lnTo>
                  <a:pt x="978" y="0"/>
                </a:lnTo>
                <a:lnTo>
                  <a:pt x="0" y="0"/>
                </a:lnTo>
                <a:lnTo>
                  <a:pt x="0" y="15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9" name="Rectangle 9"/>
          <p:cNvSpPr>
            <a:spLocks noChangeArrowheads="1"/>
          </p:cNvSpPr>
          <p:nvPr/>
        </p:nvSpPr>
        <p:spPr bwMode="auto">
          <a:xfrm>
            <a:off x="2625725" y="2593975"/>
            <a:ext cx="1554163" cy="2457450"/>
          </a:xfrm>
          <a:prstGeom prst="rect">
            <a:avLst/>
          </a:prstGeom>
          <a:solidFill>
            <a:srgbClr val="FFDC6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0" name="Rectangle 10"/>
          <p:cNvSpPr>
            <a:spLocks noChangeArrowheads="1"/>
          </p:cNvSpPr>
          <p:nvPr/>
        </p:nvSpPr>
        <p:spPr bwMode="auto">
          <a:xfrm>
            <a:off x="4179888" y="2593975"/>
            <a:ext cx="1552575" cy="2457450"/>
          </a:xfrm>
          <a:prstGeom prst="rect">
            <a:avLst/>
          </a:prstGeom>
          <a:solidFill>
            <a:srgbClr val="FFE38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1" name="Rectangle 11"/>
          <p:cNvSpPr>
            <a:spLocks noChangeArrowheads="1"/>
          </p:cNvSpPr>
          <p:nvPr/>
        </p:nvSpPr>
        <p:spPr bwMode="auto">
          <a:xfrm>
            <a:off x="5732463" y="2593975"/>
            <a:ext cx="1554163" cy="2457450"/>
          </a:xfrm>
          <a:prstGeom prst="rect">
            <a:avLst/>
          </a:prstGeom>
          <a:solidFill>
            <a:srgbClr val="FFEB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2" name="Line 12"/>
          <p:cNvSpPr>
            <a:spLocks noChangeShapeType="1"/>
          </p:cNvSpPr>
          <p:nvPr/>
        </p:nvSpPr>
        <p:spPr bwMode="auto">
          <a:xfrm>
            <a:off x="1133475" y="4951413"/>
            <a:ext cx="146050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3" name="Line 13"/>
          <p:cNvSpPr>
            <a:spLocks noChangeShapeType="1"/>
          </p:cNvSpPr>
          <p:nvPr/>
        </p:nvSpPr>
        <p:spPr bwMode="auto">
          <a:xfrm>
            <a:off x="1084263" y="4624388"/>
            <a:ext cx="3130550"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4" name="Line 14"/>
          <p:cNvSpPr>
            <a:spLocks noChangeShapeType="1"/>
          </p:cNvSpPr>
          <p:nvPr/>
        </p:nvSpPr>
        <p:spPr bwMode="auto">
          <a:xfrm>
            <a:off x="1084263" y="3875088"/>
            <a:ext cx="4645025"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5" name="Line 15"/>
          <p:cNvSpPr>
            <a:spLocks noChangeShapeType="1"/>
          </p:cNvSpPr>
          <p:nvPr/>
        </p:nvSpPr>
        <p:spPr bwMode="auto">
          <a:xfrm flipH="1">
            <a:off x="1076325" y="2903538"/>
            <a:ext cx="6238875"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6" name="Freeform 16"/>
          <p:cNvSpPr>
            <a:spLocks/>
          </p:cNvSpPr>
          <p:nvPr/>
        </p:nvSpPr>
        <p:spPr bwMode="auto">
          <a:xfrm>
            <a:off x="1190625" y="2832100"/>
            <a:ext cx="7648575" cy="2187575"/>
          </a:xfrm>
          <a:custGeom>
            <a:avLst/>
            <a:gdLst>
              <a:gd name="T0" fmla="*/ 0 w 4818"/>
              <a:gd name="T1" fmla="*/ 1378 h 1378"/>
              <a:gd name="T2" fmla="*/ 0 w 4818"/>
              <a:gd name="T3" fmla="*/ 1378 h 1378"/>
              <a:gd name="T4" fmla="*/ 132 w 4818"/>
              <a:gd name="T5" fmla="*/ 1378 h 1378"/>
              <a:gd name="T6" fmla="*/ 263 w 4818"/>
              <a:gd name="T7" fmla="*/ 1376 h 1378"/>
              <a:gd name="T8" fmla="*/ 388 w 4818"/>
              <a:gd name="T9" fmla="*/ 1371 h 1378"/>
              <a:gd name="T10" fmla="*/ 512 w 4818"/>
              <a:gd name="T11" fmla="*/ 1364 h 1378"/>
              <a:gd name="T12" fmla="*/ 633 w 4818"/>
              <a:gd name="T13" fmla="*/ 1358 h 1378"/>
              <a:gd name="T14" fmla="*/ 752 w 4818"/>
              <a:gd name="T15" fmla="*/ 1349 h 1378"/>
              <a:gd name="T16" fmla="*/ 866 w 4818"/>
              <a:gd name="T17" fmla="*/ 1337 h 1378"/>
              <a:gd name="T18" fmla="*/ 978 w 4818"/>
              <a:gd name="T19" fmla="*/ 1324 h 1378"/>
              <a:gd name="T20" fmla="*/ 1086 w 4818"/>
              <a:gd name="T21" fmla="*/ 1310 h 1378"/>
              <a:gd name="T22" fmla="*/ 1192 w 4818"/>
              <a:gd name="T23" fmla="*/ 1295 h 1378"/>
              <a:gd name="T24" fmla="*/ 1293 w 4818"/>
              <a:gd name="T25" fmla="*/ 1279 h 1378"/>
              <a:gd name="T26" fmla="*/ 1391 w 4818"/>
              <a:gd name="T27" fmla="*/ 1261 h 1378"/>
              <a:gd name="T28" fmla="*/ 1486 w 4818"/>
              <a:gd name="T29" fmla="*/ 1241 h 1378"/>
              <a:gd name="T30" fmla="*/ 1578 w 4818"/>
              <a:gd name="T31" fmla="*/ 1221 h 1378"/>
              <a:gd name="T32" fmla="*/ 1667 w 4818"/>
              <a:gd name="T33" fmla="*/ 1198 h 1378"/>
              <a:gd name="T34" fmla="*/ 1750 w 4818"/>
              <a:gd name="T35" fmla="*/ 1176 h 1378"/>
              <a:gd name="T36" fmla="*/ 1750 w 4818"/>
              <a:gd name="T37" fmla="*/ 1176 h 1378"/>
              <a:gd name="T38" fmla="*/ 1885 w 4818"/>
              <a:gd name="T39" fmla="*/ 1135 h 1378"/>
              <a:gd name="T40" fmla="*/ 2022 w 4818"/>
              <a:gd name="T41" fmla="*/ 1088 h 1378"/>
              <a:gd name="T42" fmla="*/ 2161 w 4818"/>
              <a:gd name="T43" fmla="*/ 1037 h 1378"/>
              <a:gd name="T44" fmla="*/ 2231 w 4818"/>
              <a:gd name="T45" fmla="*/ 1010 h 1378"/>
              <a:gd name="T46" fmla="*/ 2298 w 4818"/>
              <a:gd name="T47" fmla="*/ 981 h 1378"/>
              <a:gd name="T48" fmla="*/ 2365 w 4818"/>
              <a:gd name="T49" fmla="*/ 949 h 1378"/>
              <a:gd name="T50" fmla="*/ 2433 w 4818"/>
              <a:gd name="T51" fmla="*/ 918 h 1378"/>
              <a:gd name="T52" fmla="*/ 2498 w 4818"/>
              <a:gd name="T53" fmla="*/ 884 h 1378"/>
              <a:gd name="T54" fmla="*/ 2563 w 4818"/>
              <a:gd name="T55" fmla="*/ 850 h 1378"/>
              <a:gd name="T56" fmla="*/ 2623 w 4818"/>
              <a:gd name="T57" fmla="*/ 817 h 1378"/>
              <a:gd name="T58" fmla="*/ 2682 w 4818"/>
              <a:gd name="T59" fmla="*/ 781 h 1378"/>
              <a:gd name="T60" fmla="*/ 2738 w 4818"/>
              <a:gd name="T61" fmla="*/ 745 h 1378"/>
              <a:gd name="T62" fmla="*/ 2792 w 4818"/>
              <a:gd name="T63" fmla="*/ 707 h 1378"/>
              <a:gd name="T64" fmla="*/ 2792 w 4818"/>
              <a:gd name="T65" fmla="*/ 707 h 1378"/>
              <a:gd name="T66" fmla="*/ 2917 w 4818"/>
              <a:gd name="T67" fmla="*/ 610 h 1378"/>
              <a:gd name="T68" fmla="*/ 3027 w 4818"/>
              <a:gd name="T69" fmla="*/ 525 h 1378"/>
              <a:gd name="T70" fmla="*/ 3214 w 4818"/>
              <a:gd name="T71" fmla="*/ 372 h 1378"/>
              <a:gd name="T72" fmla="*/ 3294 w 4818"/>
              <a:gd name="T73" fmla="*/ 307 h 1378"/>
              <a:gd name="T74" fmla="*/ 3371 w 4818"/>
              <a:gd name="T75" fmla="*/ 251 h 1378"/>
              <a:gd name="T76" fmla="*/ 3409 w 4818"/>
              <a:gd name="T77" fmla="*/ 224 h 1378"/>
              <a:gd name="T78" fmla="*/ 3447 w 4818"/>
              <a:gd name="T79" fmla="*/ 200 h 1378"/>
              <a:gd name="T80" fmla="*/ 3485 w 4818"/>
              <a:gd name="T81" fmla="*/ 177 h 1378"/>
              <a:gd name="T82" fmla="*/ 3523 w 4818"/>
              <a:gd name="T83" fmla="*/ 157 h 1378"/>
              <a:gd name="T84" fmla="*/ 3523 w 4818"/>
              <a:gd name="T85" fmla="*/ 157 h 1378"/>
              <a:gd name="T86" fmla="*/ 3582 w 4818"/>
              <a:gd name="T87" fmla="*/ 130 h 1378"/>
              <a:gd name="T88" fmla="*/ 3640 w 4818"/>
              <a:gd name="T89" fmla="*/ 105 h 1378"/>
              <a:gd name="T90" fmla="*/ 3698 w 4818"/>
              <a:gd name="T91" fmla="*/ 85 h 1378"/>
              <a:gd name="T92" fmla="*/ 3759 w 4818"/>
              <a:gd name="T93" fmla="*/ 67 h 1378"/>
              <a:gd name="T94" fmla="*/ 3822 w 4818"/>
              <a:gd name="T95" fmla="*/ 52 h 1378"/>
              <a:gd name="T96" fmla="*/ 3887 w 4818"/>
              <a:gd name="T97" fmla="*/ 40 h 1378"/>
              <a:gd name="T98" fmla="*/ 3956 w 4818"/>
              <a:gd name="T99" fmla="*/ 29 h 1378"/>
              <a:gd name="T100" fmla="*/ 4028 w 4818"/>
              <a:gd name="T101" fmla="*/ 20 h 1378"/>
              <a:gd name="T102" fmla="*/ 4104 w 4818"/>
              <a:gd name="T103" fmla="*/ 13 h 1378"/>
              <a:gd name="T104" fmla="*/ 4187 w 4818"/>
              <a:gd name="T105" fmla="*/ 9 h 1378"/>
              <a:gd name="T106" fmla="*/ 4275 w 4818"/>
              <a:gd name="T107" fmla="*/ 4 h 1378"/>
              <a:gd name="T108" fmla="*/ 4367 w 4818"/>
              <a:gd name="T109" fmla="*/ 2 h 1378"/>
              <a:gd name="T110" fmla="*/ 4578 w 4818"/>
              <a:gd name="T111" fmla="*/ 0 h 1378"/>
              <a:gd name="T112" fmla="*/ 4818 w 4818"/>
              <a:gd name="T113" fmla="*/ 0 h 1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18" h="1378">
                <a:moveTo>
                  <a:pt x="0" y="1378"/>
                </a:moveTo>
                <a:lnTo>
                  <a:pt x="0" y="1378"/>
                </a:lnTo>
                <a:lnTo>
                  <a:pt x="132" y="1378"/>
                </a:lnTo>
                <a:lnTo>
                  <a:pt x="263" y="1376"/>
                </a:lnTo>
                <a:lnTo>
                  <a:pt x="388" y="1371"/>
                </a:lnTo>
                <a:lnTo>
                  <a:pt x="512" y="1364"/>
                </a:lnTo>
                <a:lnTo>
                  <a:pt x="633" y="1358"/>
                </a:lnTo>
                <a:lnTo>
                  <a:pt x="752" y="1349"/>
                </a:lnTo>
                <a:lnTo>
                  <a:pt x="866" y="1337"/>
                </a:lnTo>
                <a:lnTo>
                  <a:pt x="978" y="1324"/>
                </a:lnTo>
                <a:lnTo>
                  <a:pt x="1086" y="1310"/>
                </a:lnTo>
                <a:lnTo>
                  <a:pt x="1192" y="1295"/>
                </a:lnTo>
                <a:lnTo>
                  <a:pt x="1293" y="1279"/>
                </a:lnTo>
                <a:lnTo>
                  <a:pt x="1391" y="1261"/>
                </a:lnTo>
                <a:lnTo>
                  <a:pt x="1486" y="1241"/>
                </a:lnTo>
                <a:lnTo>
                  <a:pt x="1578" y="1221"/>
                </a:lnTo>
                <a:lnTo>
                  <a:pt x="1667" y="1198"/>
                </a:lnTo>
                <a:lnTo>
                  <a:pt x="1750" y="1176"/>
                </a:lnTo>
                <a:lnTo>
                  <a:pt x="1750" y="1176"/>
                </a:lnTo>
                <a:lnTo>
                  <a:pt x="1885" y="1135"/>
                </a:lnTo>
                <a:lnTo>
                  <a:pt x="2022" y="1088"/>
                </a:lnTo>
                <a:lnTo>
                  <a:pt x="2161" y="1037"/>
                </a:lnTo>
                <a:lnTo>
                  <a:pt x="2231" y="1010"/>
                </a:lnTo>
                <a:lnTo>
                  <a:pt x="2298" y="981"/>
                </a:lnTo>
                <a:lnTo>
                  <a:pt x="2365" y="949"/>
                </a:lnTo>
                <a:lnTo>
                  <a:pt x="2433" y="918"/>
                </a:lnTo>
                <a:lnTo>
                  <a:pt x="2498" y="884"/>
                </a:lnTo>
                <a:lnTo>
                  <a:pt x="2563" y="850"/>
                </a:lnTo>
                <a:lnTo>
                  <a:pt x="2623" y="817"/>
                </a:lnTo>
                <a:lnTo>
                  <a:pt x="2682" y="781"/>
                </a:lnTo>
                <a:lnTo>
                  <a:pt x="2738" y="745"/>
                </a:lnTo>
                <a:lnTo>
                  <a:pt x="2792" y="707"/>
                </a:lnTo>
                <a:lnTo>
                  <a:pt x="2792" y="707"/>
                </a:lnTo>
                <a:lnTo>
                  <a:pt x="2917" y="610"/>
                </a:lnTo>
                <a:lnTo>
                  <a:pt x="3027" y="525"/>
                </a:lnTo>
                <a:lnTo>
                  <a:pt x="3214" y="372"/>
                </a:lnTo>
                <a:lnTo>
                  <a:pt x="3294" y="307"/>
                </a:lnTo>
                <a:lnTo>
                  <a:pt x="3371" y="251"/>
                </a:lnTo>
                <a:lnTo>
                  <a:pt x="3409" y="224"/>
                </a:lnTo>
                <a:lnTo>
                  <a:pt x="3447" y="200"/>
                </a:lnTo>
                <a:lnTo>
                  <a:pt x="3485" y="177"/>
                </a:lnTo>
                <a:lnTo>
                  <a:pt x="3523" y="157"/>
                </a:lnTo>
                <a:lnTo>
                  <a:pt x="3523" y="157"/>
                </a:lnTo>
                <a:lnTo>
                  <a:pt x="3582" y="130"/>
                </a:lnTo>
                <a:lnTo>
                  <a:pt x="3640" y="105"/>
                </a:lnTo>
                <a:lnTo>
                  <a:pt x="3698" y="85"/>
                </a:lnTo>
                <a:lnTo>
                  <a:pt x="3759" y="67"/>
                </a:lnTo>
                <a:lnTo>
                  <a:pt x="3822" y="52"/>
                </a:lnTo>
                <a:lnTo>
                  <a:pt x="3887" y="40"/>
                </a:lnTo>
                <a:lnTo>
                  <a:pt x="3956" y="29"/>
                </a:lnTo>
                <a:lnTo>
                  <a:pt x="4028" y="20"/>
                </a:lnTo>
                <a:lnTo>
                  <a:pt x="4104" y="13"/>
                </a:lnTo>
                <a:lnTo>
                  <a:pt x="4187" y="9"/>
                </a:lnTo>
                <a:lnTo>
                  <a:pt x="4275" y="4"/>
                </a:lnTo>
                <a:lnTo>
                  <a:pt x="4367" y="2"/>
                </a:lnTo>
                <a:lnTo>
                  <a:pt x="4578" y="0"/>
                </a:lnTo>
                <a:lnTo>
                  <a:pt x="4818" y="0"/>
                </a:lnTo>
              </a:path>
            </a:pathLst>
          </a:custGeom>
          <a:noFill/>
          <a:ln w="38100">
            <a:solidFill>
              <a:srgbClr val="007DB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8" name="Freeform 18"/>
          <p:cNvSpPr>
            <a:spLocks/>
          </p:cNvSpPr>
          <p:nvPr/>
        </p:nvSpPr>
        <p:spPr bwMode="auto">
          <a:xfrm>
            <a:off x="1073150" y="1752600"/>
            <a:ext cx="7766050" cy="841375"/>
          </a:xfrm>
          <a:custGeom>
            <a:avLst/>
            <a:gdLst>
              <a:gd name="T0" fmla="*/ 4892 w 4892"/>
              <a:gd name="T1" fmla="*/ 189 h 530"/>
              <a:gd name="T2" fmla="*/ 4892 w 4892"/>
              <a:gd name="T3" fmla="*/ 189 h 530"/>
              <a:gd name="T4" fmla="*/ 4892 w 4892"/>
              <a:gd name="T5" fmla="*/ 168 h 530"/>
              <a:gd name="T6" fmla="*/ 4888 w 4892"/>
              <a:gd name="T7" fmla="*/ 150 h 530"/>
              <a:gd name="T8" fmla="*/ 4883 w 4892"/>
              <a:gd name="T9" fmla="*/ 132 h 530"/>
              <a:gd name="T10" fmla="*/ 4876 w 4892"/>
              <a:gd name="T11" fmla="*/ 114 h 530"/>
              <a:gd name="T12" fmla="*/ 4870 w 4892"/>
              <a:gd name="T13" fmla="*/ 99 h 530"/>
              <a:gd name="T14" fmla="*/ 4861 w 4892"/>
              <a:gd name="T15" fmla="*/ 83 h 530"/>
              <a:gd name="T16" fmla="*/ 4849 w 4892"/>
              <a:gd name="T17" fmla="*/ 70 h 530"/>
              <a:gd name="T18" fmla="*/ 4838 w 4892"/>
              <a:gd name="T19" fmla="*/ 56 h 530"/>
              <a:gd name="T20" fmla="*/ 4825 w 4892"/>
              <a:gd name="T21" fmla="*/ 43 h 530"/>
              <a:gd name="T22" fmla="*/ 4809 w 4892"/>
              <a:gd name="T23" fmla="*/ 34 h 530"/>
              <a:gd name="T24" fmla="*/ 4796 w 4892"/>
              <a:gd name="T25" fmla="*/ 25 h 530"/>
              <a:gd name="T26" fmla="*/ 4778 w 4892"/>
              <a:gd name="T27" fmla="*/ 16 h 530"/>
              <a:gd name="T28" fmla="*/ 4762 w 4892"/>
              <a:gd name="T29" fmla="*/ 9 h 530"/>
              <a:gd name="T30" fmla="*/ 4744 w 4892"/>
              <a:gd name="T31" fmla="*/ 4 h 530"/>
              <a:gd name="T32" fmla="*/ 4726 w 4892"/>
              <a:gd name="T33" fmla="*/ 2 h 530"/>
              <a:gd name="T34" fmla="*/ 4706 w 4892"/>
              <a:gd name="T35" fmla="*/ 0 h 530"/>
              <a:gd name="T36" fmla="*/ 186 w 4892"/>
              <a:gd name="T37" fmla="*/ 0 h 530"/>
              <a:gd name="T38" fmla="*/ 186 w 4892"/>
              <a:gd name="T39" fmla="*/ 0 h 530"/>
              <a:gd name="T40" fmla="*/ 166 w 4892"/>
              <a:gd name="T41" fmla="*/ 2 h 530"/>
              <a:gd name="T42" fmla="*/ 148 w 4892"/>
              <a:gd name="T43" fmla="*/ 4 h 530"/>
              <a:gd name="T44" fmla="*/ 130 w 4892"/>
              <a:gd name="T45" fmla="*/ 9 h 530"/>
              <a:gd name="T46" fmla="*/ 114 w 4892"/>
              <a:gd name="T47" fmla="*/ 16 h 530"/>
              <a:gd name="T48" fmla="*/ 96 w 4892"/>
              <a:gd name="T49" fmla="*/ 25 h 530"/>
              <a:gd name="T50" fmla="*/ 83 w 4892"/>
              <a:gd name="T51" fmla="*/ 34 h 530"/>
              <a:gd name="T52" fmla="*/ 67 w 4892"/>
              <a:gd name="T53" fmla="*/ 43 h 530"/>
              <a:gd name="T54" fmla="*/ 54 w 4892"/>
              <a:gd name="T55" fmla="*/ 56 h 530"/>
              <a:gd name="T56" fmla="*/ 43 w 4892"/>
              <a:gd name="T57" fmla="*/ 70 h 530"/>
              <a:gd name="T58" fmla="*/ 31 w 4892"/>
              <a:gd name="T59" fmla="*/ 83 h 530"/>
              <a:gd name="T60" fmla="*/ 22 w 4892"/>
              <a:gd name="T61" fmla="*/ 99 h 530"/>
              <a:gd name="T62" fmla="*/ 16 w 4892"/>
              <a:gd name="T63" fmla="*/ 114 h 530"/>
              <a:gd name="T64" fmla="*/ 9 w 4892"/>
              <a:gd name="T65" fmla="*/ 132 h 530"/>
              <a:gd name="T66" fmla="*/ 4 w 4892"/>
              <a:gd name="T67" fmla="*/ 150 h 530"/>
              <a:gd name="T68" fmla="*/ 0 w 4892"/>
              <a:gd name="T69" fmla="*/ 168 h 530"/>
              <a:gd name="T70" fmla="*/ 0 w 4892"/>
              <a:gd name="T71" fmla="*/ 189 h 530"/>
              <a:gd name="T72" fmla="*/ 0 w 4892"/>
              <a:gd name="T73" fmla="*/ 530 h 530"/>
              <a:gd name="T74" fmla="*/ 4892 w 4892"/>
              <a:gd name="T75" fmla="*/ 530 h 530"/>
              <a:gd name="T76" fmla="*/ 4892 w 4892"/>
              <a:gd name="T77" fmla="*/ 18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92" h="530">
                <a:moveTo>
                  <a:pt x="4892" y="189"/>
                </a:moveTo>
                <a:lnTo>
                  <a:pt x="4892" y="189"/>
                </a:lnTo>
                <a:lnTo>
                  <a:pt x="4892" y="168"/>
                </a:lnTo>
                <a:lnTo>
                  <a:pt x="4888" y="150"/>
                </a:lnTo>
                <a:lnTo>
                  <a:pt x="4883" y="132"/>
                </a:lnTo>
                <a:lnTo>
                  <a:pt x="4876" y="114"/>
                </a:lnTo>
                <a:lnTo>
                  <a:pt x="4870" y="99"/>
                </a:lnTo>
                <a:lnTo>
                  <a:pt x="4861" y="83"/>
                </a:lnTo>
                <a:lnTo>
                  <a:pt x="4849" y="70"/>
                </a:lnTo>
                <a:lnTo>
                  <a:pt x="4838" y="56"/>
                </a:lnTo>
                <a:lnTo>
                  <a:pt x="4825" y="43"/>
                </a:lnTo>
                <a:lnTo>
                  <a:pt x="4809" y="34"/>
                </a:lnTo>
                <a:lnTo>
                  <a:pt x="4796" y="25"/>
                </a:lnTo>
                <a:lnTo>
                  <a:pt x="4778" y="16"/>
                </a:lnTo>
                <a:lnTo>
                  <a:pt x="4762" y="9"/>
                </a:lnTo>
                <a:lnTo>
                  <a:pt x="4744" y="4"/>
                </a:lnTo>
                <a:lnTo>
                  <a:pt x="4726" y="2"/>
                </a:lnTo>
                <a:lnTo>
                  <a:pt x="4706" y="0"/>
                </a:lnTo>
                <a:lnTo>
                  <a:pt x="186" y="0"/>
                </a:lnTo>
                <a:lnTo>
                  <a:pt x="186" y="0"/>
                </a:lnTo>
                <a:lnTo>
                  <a:pt x="166" y="2"/>
                </a:lnTo>
                <a:lnTo>
                  <a:pt x="148" y="4"/>
                </a:lnTo>
                <a:lnTo>
                  <a:pt x="130" y="9"/>
                </a:lnTo>
                <a:lnTo>
                  <a:pt x="114" y="16"/>
                </a:lnTo>
                <a:lnTo>
                  <a:pt x="96" y="25"/>
                </a:lnTo>
                <a:lnTo>
                  <a:pt x="83" y="34"/>
                </a:lnTo>
                <a:lnTo>
                  <a:pt x="67" y="43"/>
                </a:lnTo>
                <a:lnTo>
                  <a:pt x="54" y="56"/>
                </a:lnTo>
                <a:lnTo>
                  <a:pt x="43" y="70"/>
                </a:lnTo>
                <a:lnTo>
                  <a:pt x="31" y="83"/>
                </a:lnTo>
                <a:lnTo>
                  <a:pt x="22" y="99"/>
                </a:lnTo>
                <a:lnTo>
                  <a:pt x="16" y="114"/>
                </a:lnTo>
                <a:lnTo>
                  <a:pt x="9" y="132"/>
                </a:lnTo>
                <a:lnTo>
                  <a:pt x="4" y="150"/>
                </a:lnTo>
                <a:lnTo>
                  <a:pt x="0" y="168"/>
                </a:lnTo>
                <a:lnTo>
                  <a:pt x="0" y="189"/>
                </a:lnTo>
                <a:lnTo>
                  <a:pt x="0" y="530"/>
                </a:lnTo>
                <a:lnTo>
                  <a:pt x="4892" y="530"/>
                </a:lnTo>
                <a:lnTo>
                  <a:pt x="4892" y="1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20" name="Freeform 20"/>
          <p:cNvSpPr>
            <a:spLocks/>
          </p:cNvSpPr>
          <p:nvPr/>
        </p:nvSpPr>
        <p:spPr bwMode="auto">
          <a:xfrm>
            <a:off x="7286625" y="1752600"/>
            <a:ext cx="1552575" cy="841375"/>
          </a:xfrm>
          <a:custGeom>
            <a:avLst/>
            <a:gdLst>
              <a:gd name="T0" fmla="*/ 0 w 978"/>
              <a:gd name="T1" fmla="*/ 530 h 530"/>
              <a:gd name="T2" fmla="*/ 978 w 978"/>
              <a:gd name="T3" fmla="*/ 530 h 530"/>
              <a:gd name="T4" fmla="*/ 978 w 978"/>
              <a:gd name="T5" fmla="*/ 189 h 530"/>
              <a:gd name="T6" fmla="*/ 978 w 978"/>
              <a:gd name="T7" fmla="*/ 189 h 530"/>
              <a:gd name="T8" fmla="*/ 978 w 978"/>
              <a:gd name="T9" fmla="*/ 168 h 530"/>
              <a:gd name="T10" fmla="*/ 974 w 978"/>
              <a:gd name="T11" fmla="*/ 150 h 530"/>
              <a:gd name="T12" fmla="*/ 969 w 978"/>
              <a:gd name="T13" fmla="*/ 132 h 530"/>
              <a:gd name="T14" fmla="*/ 962 w 978"/>
              <a:gd name="T15" fmla="*/ 114 h 530"/>
              <a:gd name="T16" fmla="*/ 956 w 978"/>
              <a:gd name="T17" fmla="*/ 99 h 530"/>
              <a:gd name="T18" fmla="*/ 947 w 978"/>
              <a:gd name="T19" fmla="*/ 83 h 530"/>
              <a:gd name="T20" fmla="*/ 935 w 978"/>
              <a:gd name="T21" fmla="*/ 70 h 530"/>
              <a:gd name="T22" fmla="*/ 924 w 978"/>
              <a:gd name="T23" fmla="*/ 56 h 530"/>
              <a:gd name="T24" fmla="*/ 911 w 978"/>
              <a:gd name="T25" fmla="*/ 43 h 530"/>
              <a:gd name="T26" fmla="*/ 895 w 978"/>
              <a:gd name="T27" fmla="*/ 34 h 530"/>
              <a:gd name="T28" fmla="*/ 882 w 978"/>
              <a:gd name="T29" fmla="*/ 25 h 530"/>
              <a:gd name="T30" fmla="*/ 864 w 978"/>
              <a:gd name="T31" fmla="*/ 16 h 530"/>
              <a:gd name="T32" fmla="*/ 848 w 978"/>
              <a:gd name="T33" fmla="*/ 9 h 530"/>
              <a:gd name="T34" fmla="*/ 830 w 978"/>
              <a:gd name="T35" fmla="*/ 4 h 530"/>
              <a:gd name="T36" fmla="*/ 812 w 978"/>
              <a:gd name="T37" fmla="*/ 2 h 530"/>
              <a:gd name="T38" fmla="*/ 792 w 978"/>
              <a:gd name="T39" fmla="*/ 0 h 530"/>
              <a:gd name="T40" fmla="*/ 0 w 978"/>
              <a:gd name="T41" fmla="*/ 0 h 530"/>
              <a:gd name="T42" fmla="*/ 0 w 978"/>
              <a:gd name="T43" fmla="*/ 53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8" h="530">
                <a:moveTo>
                  <a:pt x="0" y="530"/>
                </a:moveTo>
                <a:lnTo>
                  <a:pt x="978" y="530"/>
                </a:lnTo>
                <a:lnTo>
                  <a:pt x="978" y="189"/>
                </a:lnTo>
                <a:lnTo>
                  <a:pt x="978" y="189"/>
                </a:lnTo>
                <a:lnTo>
                  <a:pt x="978" y="168"/>
                </a:lnTo>
                <a:lnTo>
                  <a:pt x="974" y="150"/>
                </a:lnTo>
                <a:lnTo>
                  <a:pt x="969" y="132"/>
                </a:lnTo>
                <a:lnTo>
                  <a:pt x="962" y="114"/>
                </a:lnTo>
                <a:lnTo>
                  <a:pt x="956" y="99"/>
                </a:lnTo>
                <a:lnTo>
                  <a:pt x="947" y="83"/>
                </a:lnTo>
                <a:lnTo>
                  <a:pt x="935" y="70"/>
                </a:lnTo>
                <a:lnTo>
                  <a:pt x="924" y="56"/>
                </a:lnTo>
                <a:lnTo>
                  <a:pt x="911" y="43"/>
                </a:lnTo>
                <a:lnTo>
                  <a:pt x="895" y="34"/>
                </a:lnTo>
                <a:lnTo>
                  <a:pt x="882" y="25"/>
                </a:lnTo>
                <a:lnTo>
                  <a:pt x="864" y="16"/>
                </a:lnTo>
                <a:lnTo>
                  <a:pt x="848" y="9"/>
                </a:lnTo>
                <a:lnTo>
                  <a:pt x="830" y="4"/>
                </a:lnTo>
                <a:lnTo>
                  <a:pt x="812" y="2"/>
                </a:lnTo>
                <a:lnTo>
                  <a:pt x="792" y="0"/>
                </a:lnTo>
                <a:lnTo>
                  <a:pt x="0" y="0"/>
                </a:lnTo>
                <a:lnTo>
                  <a:pt x="0" y="5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7" name="Freeform 17"/>
          <p:cNvSpPr>
            <a:spLocks/>
          </p:cNvSpPr>
          <p:nvPr/>
        </p:nvSpPr>
        <p:spPr bwMode="auto">
          <a:xfrm>
            <a:off x="1073150" y="1752600"/>
            <a:ext cx="7766050" cy="841375"/>
          </a:xfrm>
          <a:custGeom>
            <a:avLst/>
            <a:gdLst>
              <a:gd name="T0" fmla="*/ 4892 w 4892"/>
              <a:gd name="T1" fmla="*/ 189 h 530"/>
              <a:gd name="T2" fmla="*/ 4892 w 4892"/>
              <a:gd name="T3" fmla="*/ 189 h 530"/>
              <a:gd name="T4" fmla="*/ 4892 w 4892"/>
              <a:gd name="T5" fmla="*/ 168 h 530"/>
              <a:gd name="T6" fmla="*/ 4888 w 4892"/>
              <a:gd name="T7" fmla="*/ 150 h 530"/>
              <a:gd name="T8" fmla="*/ 4883 w 4892"/>
              <a:gd name="T9" fmla="*/ 132 h 530"/>
              <a:gd name="T10" fmla="*/ 4876 w 4892"/>
              <a:gd name="T11" fmla="*/ 114 h 530"/>
              <a:gd name="T12" fmla="*/ 4870 w 4892"/>
              <a:gd name="T13" fmla="*/ 99 h 530"/>
              <a:gd name="T14" fmla="*/ 4861 w 4892"/>
              <a:gd name="T15" fmla="*/ 83 h 530"/>
              <a:gd name="T16" fmla="*/ 4849 w 4892"/>
              <a:gd name="T17" fmla="*/ 70 h 530"/>
              <a:gd name="T18" fmla="*/ 4838 w 4892"/>
              <a:gd name="T19" fmla="*/ 56 h 530"/>
              <a:gd name="T20" fmla="*/ 4825 w 4892"/>
              <a:gd name="T21" fmla="*/ 43 h 530"/>
              <a:gd name="T22" fmla="*/ 4809 w 4892"/>
              <a:gd name="T23" fmla="*/ 34 h 530"/>
              <a:gd name="T24" fmla="*/ 4796 w 4892"/>
              <a:gd name="T25" fmla="*/ 25 h 530"/>
              <a:gd name="T26" fmla="*/ 4778 w 4892"/>
              <a:gd name="T27" fmla="*/ 16 h 530"/>
              <a:gd name="T28" fmla="*/ 4762 w 4892"/>
              <a:gd name="T29" fmla="*/ 9 h 530"/>
              <a:gd name="T30" fmla="*/ 4744 w 4892"/>
              <a:gd name="T31" fmla="*/ 4 h 530"/>
              <a:gd name="T32" fmla="*/ 4726 w 4892"/>
              <a:gd name="T33" fmla="*/ 2 h 530"/>
              <a:gd name="T34" fmla="*/ 4706 w 4892"/>
              <a:gd name="T35" fmla="*/ 0 h 530"/>
              <a:gd name="T36" fmla="*/ 186 w 4892"/>
              <a:gd name="T37" fmla="*/ 0 h 530"/>
              <a:gd name="T38" fmla="*/ 186 w 4892"/>
              <a:gd name="T39" fmla="*/ 0 h 530"/>
              <a:gd name="T40" fmla="*/ 166 w 4892"/>
              <a:gd name="T41" fmla="*/ 2 h 530"/>
              <a:gd name="T42" fmla="*/ 148 w 4892"/>
              <a:gd name="T43" fmla="*/ 4 h 530"/>
              <a:gd name="T44" fmla="*/ 130 w 4892"/>
              <a:gd name="T45" fmla="*/ 9 h 530"/>
              <a:gd name="T46" fmla="*/ 114 w 4892"/>
              <a:gd name="T47" fmla="*/ 16 h 530"/>
              <a:gd name="T48" fmla="*/ 96 w 4892"/>
              <a:gd name="T49" fmla="*/ 25 h 530"/>
              <a:gd name="T50" fmla="*/ 83 w 4892"/>
              <a:gd name="T51" fmla="*/ 34 h 530"/>
              <a:gd name="T52" fmla="*/ 67 w 4892"/>
              <a:gd name="T53" fmla="*/ 43 h 530"/>
              <a:gd name="T54" fmla="*/ 54 w 4892"/>
              <a:gd name="T55" fmla="*/ 56 h 530"/>
              <a:gd name="T56" fmla="*/ 43 w 4892"/>
              <a:gd name="T57" fmla="*/ 70 h 530"/>
              <a:gd name="T58" fmla="*/ 31 w 4892"/>
              <a:gd name="T59" fmla="*/ 83 h 530"/>
              <a:gd name="T60" fmla="*/ 22 w 4892"/>
              <a:gd name="T61" fmla="*/ 99 h 530"/>
              <a:gd name="T62" fmla="*/ 16 w 4892"/>
              <a:gd name="T63" fmla="*/ 114 h 530"/>
              <a:gd name="T64" fmla="*/ 9 w 4892"/>
              <a:gd name="T65" fmla="*/ 132 h 530"/>
              <a:gd name="T66" fmla="*/ 4 w 4892"/>
              <a:gd name="T67" fmla="*/ 150 h 530"/>
              <a:gd name="T68" fmla="*/ 0 w 4892"/>
              <a:gd name="T69" fmla="*/ 168 h 530"/>
              <a:gd name="T70" fmla="*/ 0 w 4892"/>
              <a:gd name="T71" fmla="*/ 189 h 530"/>
              <a:gd name="T72" fmla="*/ 0 w 4892"/>
              <a:gd name="T73" fmla="*/ 530 h 530"/>
              <a:gd name="T74" fmla="*/ 4892 w 4892"/>
              <a:gd name="T75" fmla="*/ 530 h 530"/>
              <a:gd name="T76" fmla="*/ 4892 w 4892"/>
              <a:gd name="T77" fmla="*/ 189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92" h="530">
                <a:moveTo>
                  <a:pt x="4892" y="189"/>
                </a:moveTo>
                <a:lnTo>
                  <a:pt x="4892" y="189"/>
                </a:lnTo>
                <a:lnTo>
                  <a:pt x="4892" y="168"/>
                </a:lnTo>
                <a:lnTo>
                  <a:pt x="4888" y="150"/>
                </a:lnTo>
                <a:lnTo>
                  <a:pt x="4883" y="132"/>
                </a:lnTo>
                <a:lnTo>
                  <a:pt x="4876" y="114"/>
                </a:lnTo>
                <a:lnTo>
                  <a:pt x="4870" y="99"/>
                </a:lnTo>
                <a:lnTo>
                  <a:pt x="4861" y="83"/>
                </a:lnTo>
                <a:lnTo>
                  <a:pt x="4849" y="70"/>
                </a:lnTo>
                <a:lnTo>
                  <a:pt x="4838" y="56"/>
                </a:lnTo>
                <a:lnTo>
                  <a:pt x="4825" y="43"/>
                </a:lnTo>
                <a:lnTo>
                  <a:pt x="4809" y="34"/>
                </a:lnTo>
                <a:lnTo>
                  <a:pt x="4796" y="25"/>
                </a:lnTo>
                <a:lnTo>
                  <a:pt x="4778" y="16"/>
                </a:lnTo>
                <a:lnTo>
                  <a:pt x="4762" y="9"/>
                </a:lnTo>
                <a:lnTo>
                  <a:pt x="4744" y="4"/>
                </a:lnTo>
                <a:lnTo>
                  <a:pt x="4726" y="2"/>
                </a:lnTo>
                <a:lnTo>
                  <a:pt x="4706" y="0"/>
                </a:lnTo>
                <a:lnTo>
                  <a:pt x="186" y="0"/>
                </a:lnTo>
                <a:lnTo>
                  <a:pt x="186" y="0"/>
                </a:lnTo>
                <a:lnTo>
                  <a:pt x="166" y="2"/>
                </a:lnTo>
                <a:lnTo>
                  <a:pt x="148" y="4"/>
                </a:lnTo>
                <a:lnTo>
                  <a:pt x="130" y="9"/>
                </a:lnTo>
                <a:lnTo>
                  <a:pt x="114" y="16"/>
                </a:lnTo>
                <a:lnTo>
                  <a:pt x="96" y="25"/>
                </a:lnTo>
                <a:lnTo>
                  <a:pt x="83" y="34"/>
                </a:lnTo>
                <a:lnTo>
                  <a:pt x="67" y="43"/>
                </a:lnTo>
                <a:lnTo>
                  <a:pt x="54" y="56"/>
                </a:lnTo>
                <a:lnTo>
                  <a:pt x="43" y="70"/>
                </a:lnTo>
                <a:lnTo>
                  <a:pt x="31" y="83"/>
                </a:lnTo>
                <a:lnTo>
                  <a:pt x="22" y="99"/>
                </a:lnTo>
                <a:lnTo>
                  <a:pt x="16" y="114"/>
                </a:lnTo>
                <a:lnTo>
                  <a:pt x="9" y="132"/>
                </a:lnTo>
                <a:lnTo>
                  <a:pt x="4" y="150"/>
                </a:lnTo>
                <a:lnTo>
                  <a:pt x="0" y="168"/>
                </a:lnTo>
                <a:lnTo>
                  <a:pt x="0" y="189"/>
                </a:lnTo>
                <a:lnTo>
                  <a:pt x="0" y="530"/>
                </a:lnTo>
                <a:lnTo>
                  <a:pt x="4892" y="530"/>
                </a:lnTo>
                <a:lnTo>
                  <a:pt x="4892" y="189"/>
                </a:lnTo>
                <a:close/>
              </a:path>
            </a:pathLst>
          </a:custGeom>
          <a:solidFill>
            <a:srgbClr val="007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a:r>
              <a:rPr lang="en-US" sz="2000" dirty="0">
                <a:solidFill>
                  <a:schemeClr val="bg1"/>
                </a:solidFill>
                <a:latin typeface="+mj-lt"/>
              </a:rPr>
              <a:t>Innovators</a:t>
            </a:r>
          </a:p>
          <a:p>
            <a:pPr algn="l"/>
            <a:r>
              <a:rPr lang="en-US" sz="2000" dirty="0">
                <a:solidFill>
                  <a:schemeClr val="bg1"/>
                </a:solidFill>
                <a:latin typeface="+mj-lt"/>
              </a:rPr>
              <a:t>(3–5%)</a:t>
            </a:r>
          </a:p>
        </p:txBody>
      </p:sp>
      <p:sp>
        <p:nvSpPr>
          <p:cNvPr id="19" name="Freeform 19"/>
          <p:cNvSpPr>
            <a:spLocks/>
          </p:cNvSpPr>
          <p:nvPr/>
        </p:nvSpPr>
        <p:spPr bwMode="auto">
          <a:xfrm>
            <a:off x="7286625" y="1752600"/>
            <a:ext cx="1552575" cy="841375"/>
          </a:xfrm>
          <a:custGeom>
            <a:avLst/>
            <a:gdLst>
              <a:gd name="T0" fmla="*/ 0 w 978"/>
              <a:gd name="T1" fmla="*/ 530 h 530"/>
              <a:gd name="T2" fmla="*/ 978 w 978"/>
              <a:gd name="T3" fmla="*/ 530 h 530"/>
              <a:gd name="T4" fmla="*/ 978 w 978"/>
              <a:gd name="T5" fmla="*/ 189 h 530"/>
              <a:gd name="T6" fmla="*/ 978 w 978"/>
              <a:gd name="T7" fmla="*/ 189 h 530"/>
              <a:gd name="T8" fmla="*/ 978 w 978"/>
              <a:gd name="T9" fmla="*/ 168 h 530"/>
              <a:gd name="T10" fmla="*/ 974 w 978"/>
              <a:gd name="T11" fmla="*/ 150 h 530"/>
              <a:gd name="T12" fmla="*/ 969 w 978"/>
              <a:gd name="T13" fmla="*/ 132 h 530"/>
              <a:gd name="T14" fmla="*/ 962 w 978"/>
              <a:gd name="T15" fmla="*/ 114 h 530"/>
              <a:gd name="T16" fmla="*/ 956 w 978"/>
              <a:gd name="T17" fmla="*/ 99 h 530"/>
              <a:gd name="T18" fmla="*/ 947 w 978"/>
              <a:gd name="T19" fmla="*/ 83 h 530"/>
              <a:gd name="T20" fmla="*/ 935 w 978"/>
              <a:gd name="T21" fmla="*/ 70 h 530"/>
              <a:gd name="T22" fmla="*/ 924 w 978"/>
              <a:gd name="T23" fmla="*/ 56 h 530"/>
              <a:gd name="T24" fmla="*/ 911 w 978"/>
              <a:gd name="T25" fmla="*/ 43 h 530"/>
              <a:gd name="T26" fmla="*/ 895 w 978"/>
              <a:gd name="T27" fmla="*/ 34 h 530"/>
              <a:gd name="T28" fmla="*/ 882 w 978"/>
              <a:gd name="T29" fmla="*/ 25 h 530"/>
              <a:gd name="T30" fmla="*/ 864 w 978"/>
              <a:gd name="T31" fmla="*/ 16 h 530"/>
              <a:gd name="T32" fmla="*/ 848 w 978"/>
              <a:gd name="T33" fmla="*/ 9 h 530"/>
              <a:gd name="T34" fmla="*/ 830 w 978"/>
              <a:gd name="T35" fmla="*/ 4 h 530"/>
              <a:gd name="T36" fmla="*/ 812 w 978"/>
              <a:gd name="T37" fmla="*/ 2 h 530"/>
              <a:gd name="T38" fmla="*/ 792 w 978"/>
              <a:gd name="T39" fmla="*/ 0 h 530"/>
              <a:gd name="T40" fmla="*/ 0 w 978"/>
              <a:gd name="T41" fmla="*/ 0 h 530"/>
              <a:gd name="T42" fmla="*/ 0 w 978"/>
              <a:gd name="T43" fmla="*/ 53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8" h="530">
                <a:moveTo>
                  <a:pt x="0" y="530"/>
                </a:moveTo>
                <a:lnTo>
                  <a:pt x="978" y="530"/>
                </a:lnTo>
                <a:lnTo>
                  <a:pt x="978" y="189"/>
                </a:lnTo>
                <a:lnTo>
                  <a:pt x="978" y="189"/>
                </a:lnTo>
                <a:lnTo>
                  <a:pt x="978" y="168"/>
                </a:lnTo>
                <a:lnTo>
                  <a:pt x="974" y="150"/>
                </a:lnTo>
                <a:lnTo>
                  <a:pt x="969" y="132"/>
                </a:lnTo>
                <a:lnTo>
                  <a:pt x="962" y="114"/>
                </a:lnTo>
                <a:lnTo>
                  <a:pt x="956" y="99"/>
                </a:lnTo>
                <a:lnTo>
                  <a:pt x="947" y="83"/>
                </a:lnTo>
                <a:lnTo>
                  <a:pt x="935" y="70"/>
                </a:lnTo>
                <a:lnTo>
                  <a:pt x="924" y="56"/>
                </a:lnTo>
                <a:lnTo>
                  <a:pt x="911" y="43"/>
                </a:lnTo>
                <a:lnTo>
                  <a:pt x="895" y="34"/>
                </a:lnTo>
                <a:lnTo>
                  <a:pt x="882" y="25"/>
                </a:lnTo>
                <a:lnTo>
                  <a:pt x="864" y="16"/>
                </a:lnTo>
                <a:lnTo>
                  <a:pt x="848" y="9"/>
                </a:lnTo>
                <a:lnTo>
                  <a:pt x="830" y="4"/>
                </a:lnTo>
                <a:lnTo>
                  <a:pt x="812" y="2"/>
                </a:lnTo>
                <a:lnTo>
                  <a:pt x="792" y="0"/>
                </a:lnTo>
                <a:lnTo>
                  <a:pt x="0" y="0"/>
                </a:lnTo>
                <a:lnTo>
                  <a:pt x="0" y="530"/>
                </a:lnTo>
                <a:close/>
              </a:path>
            </a:pathLst>
          </a:custGeom>
          <a:solidFill>
            <a:srgbClr val="C2D7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normAutofit fontScale="47500" lnSpcReduction="20000"/>
          </a:bodyPr>
          <a:lstStyle/>
          <a:p>
            <a:r>
              <a:rPr lang="en-US" dirty="0">
                <a:solidFill>
                  <a:schemeClr val="bg1"/>
                </a:solidFill>
                <a:latin typeface="+mj-lt"/>
              </a:rPr>
              <a:t>Laggards or</a:t>
            </a:r>
          </a:p>
          <a:p>
            <a:r>
              <a:rPr lang="en-US" dirty="0">
                <a:solidFill>
                  <a:schemeClr val="bg1"/>
                </a:solidFill>
                <a:latin typeface="+mj-lt"/>
              </a:rPr>
              <a:t>nonadopters</a:t>
            </a:r>
          </a:p>
          <a:p>
            <a:r>
              <a:rPr lang="en-US" dirty="0">
                <a:solidFill>
                  <a:schemeClr val="bg1"/>
                </a:solidFill>
                <a:latin typeface="+mj-lt"/>
              </a:rPr>
              <a:t>(5–16%)</a:t>
            </a:r>
          </a:p>
        </p:txBody>
      </p:sp>
      <p:sp>
        <p:nvSpPr>
          <p:cNvPr id="21" name="Rectangle 21"/>
          <p:cNvSpPr>
            <a:spLocks noChangeArrowheads="1"/>
          </p:cNvSpPr>
          <p:nvPr/>
        </p:nvSpPr>
        <p:spPr bwMode="auto">
          <a:xfrm>
            <a:off x="2625725" y="1752600"/>
            <a:ext cx="1554163" cy="841375"/>
          </a:xfrm>
          <a:prstGeom prst="rect">
            <a:avLst/>
          </a:prstGeom>
          <a:solidFill>
            <a:srgbClr val="008EC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55000" lnSpcReduction="20000"/>
          </a:bodyPr>
          <a:lstStyle/>
          <a:p>
            <a:r>
              <a:rPr lang="en-US" dirty="0">
                <a:solidFill>
                  <a:schemeClr val="bg1"/>
                </a:solidFill>
                <a:latin typeface="+mj-lt"/>
              </a:rPr>
              <a:t>Early</a:t>
            </a:r>
          </a:p>
          <a:p>
            <a:r>
              <a:rPr lang="en-US" dirty="0">
                <a:solidFill>
                  <a:schemeClr val="bg1"/>
                </a:solidFill>
                <a:latin typeface="+mj-lt"/>
              </a:rPr>
              <a:t>adopters</a:t>
            </a:r>
          </a:p>
          <a:p>
            <a:r>
              <a:rPr lang="en-US" dirty="0">
                <a:solidFill>
                  <a:schemeClr val="bg1"/>
                </a:solidFill>
                <a:latin typeface="+mj-lt"/>
              </a:rPr>
              <a:t>(10–15%)</a:t>
            </a:r>
          </a:p>
        </p:txBody>
      </p:sp>
      <p:sp>
        <p:nvSpPr>
          <p:cNvPr id="22" name="Rectangle 22"/>
          <p:cNvSpPr>
            <a:spLocks noChangeArrowheads="1"/>
          </p:cNvSpPr>
          <p:nvPr/>
        </p:nvSpPr>
        <p:spPr bwMode="auto">
          <a:xfrm>
            <a:off x="4179888" y="1752600"/>
            <a:ext cx="1552575" cy="841375"/>
          </a:xfrm>
          <a:prstGeom prst="rect">
            <a:avLst/>
          </a:prstGeom>
          <a:solidFill>
            <a:srgbClr val="57A2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55000" lnSpcReduction="20000"/>
          </a:bodyPr>
          <a:lstStyle/>
          <a:p>
            <a:r>
              <a:rPr lang="en-US" dirty="0">
                <a:solidFill>
                  <a:schemeClr val="bg1"/>
                </a:solidFill>
                <a:latin typeface="+mj-lt"/>
              </a:rPr>
              <a:t>Early</a:t>
            </a:r>
          </a:p>
          <a:p>
            <a:r>
              <a:rPr lang="en-US" dirty="0">
                <a:solidFill>
                  <a:schemeClr val="bg1"/>
                </a:solidFill>
                <a:latin typeface="+mj-lt"/>
              </a:rPr>
              <a:t>majority</a:t>
            </a:r>
          </a:p>
          <a:p>
            <a:r>
              <a:rPr lang="en-US" dirty="0">
                <a:solidFill>
                  <a:schemeClr val="bg1"/>
                </a:solidFill>
                <a:latin typeface="+mj-lt"/>
              </a:rPr>
              <a:t>(34%)</a:t>
            </a:r>
          </a:p>
        </p:txBody>
      </p:sp>
      <p:sp>
        <p:nvSpPr>
          <p:cNvPr id="23" name="Rectangle 23"/>
          <p:cNvSpPr>
            <a:spLocks noChangeArrowheads="1"/>
          </p:cNvSpPr>
          <p:nvPr/>
        </p:nvSpPr>
        <p:spPr bwMode="auto">
          <a:xfrm>
            <a:off x="5732463" y="1752600"/>
            <a:ext cx="1554163" cy="841375"/>
          </a:xfrm>
          <a:prstGeom prst="rect">
            <a:avLst/>
          </a:prstGeom>
          <a:solidFill>
            <a:srgbClr val="8DBA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55000" lnSpcReduction="20000"/>
          </a:bodyPr>
          <a:lstStyle/>
          <a:p>
            <a:r>
              <a:rPr lang="en-US" dirty="0">
                <a:solidFill>
                  <a:schemeClr val="bg1"/>
                </a:solidFill>
                <a:latin typeface="+mj-lt"/>
              </a:rPr>
              <a:t>Late</a:t>
            </a:r>
          </a:p>
          <a:p>
            <a:r>
              <a:rPr lang="en-US" dirty="0">
                <a:solidFill>
                  <a:schemeClr val="bg1"/>
                </a:solidFill>
                <a:latin typeface="+mj-lt"/>
              </a:rPr>
              <a:t>majority</a:t>
            </a:r>
          </a:p>
          <a:p>
            <a:r>
              <a:rPr lang="en-US" dirty="0">
                <a:solidFill>
                  <a:schemeClr val="bg1"/>
                </a:solidFill>
                <a:latin typeface="+mj-lt"/>
              </a:rPr>
              <a:t>(34%)</a:t>
            </a:r>
          </a:p>
        </p:txBody>
      </p:sp>
      <p:sp>
        <p:nvSpPr>
          <p:cNvPr id="24" name="Rectangle 23"/>
          <p:cNvSpPr/>
          <p:nvPr/>
        </p:nvSpPr>
        <p:spPr>
          <a:xfrm>
            <a:off x="4523202" y="5100935"/>
            <a:ext cx="865943" cy="461665"/>
          </a:xfrm>
          <a:prstGeom prst="rect">
            <a:avLst/>
          </a:prstGeom>
        </p:spPr>
        <p:txBody>
          <a:bodyPr wrap="none">
            <a:spAutoFit/>
          </a:bodyPr>
          <a:lstStyle/>
          <a:p>
            <a:r>
              <a:rPr lang="en-US" sz="2400" dirty="0">
                <a:latin typeface="+mj-lt"/>
              </a:rPr>
              <a:t>Time</a:t>
            </a:r>
          </a:p>
        </p:txBody>
      </p:sp>
      <p:sp>
        <p:nvSpPr>
          <p:cNvPr id="28" name="Rectangle 27"/>
          <p:cNvSpPr/>
          <p:nvPr/>
        </p:nvSpPr>
        <p:spPr>
          <a:xfrm>
            <a:off x="0" y="2209800"/>
            <a:ext cx="553998" cy="2732479"/>
          </a:xfrm>
          <a:prstGeom prst="rect">
            <a:avLst/>
          </a:prstGeom>
        </p:spPr>
        <p:txBody>
          <a:bodyPr vert="vert270" wrap="none">
            <a:spAutoFit/>
          </a:bodyPr>
          <a:lstStyle/>
          <a:p>
            <a:r>
              <a:rPr lang="en-US" sz="2400" dirty="0">
                <a:latin typeface="+mj-lt"/>
              </a:rPr>
              <a:t>Percent adoption</a:t>
            </a:r>
          </a:p>
        </p:txBody>
      </p:sp>
      <p:sp>
        <p:nvSpPr>
          <p:cNvPr id="30" name="Rectangle 29"/>
          <p:cNvSpPr/>
          <p:nvPr/>
        </p:nvSpPr>
        <p:spPr>
          <a:xfrm>
            <a:off x="767077" y="4719935"/>
            <a:ext cx="354584" cy="461665"/>
          </a:xfrm>
          <a:prstGeom prst="rect">
            <a:avLst/>
          </a:prstGeom>
        </p:spPr>
        <p:txBody>
          <a:bodyPr wrap="none">
            <a:spAutoFit/>
          </a:bodyPr>
          <a:lstStyle/>
          <a:p>
            <a:r>
              <a:rPr lang="en-US" sz="2400" dirty="0">
                <a:latin typeface="+mj-lt"/>
              </a:rPr>
              <a:t>5</a:t>
            </a:r>
          </a:p>
        </p:txBody>
      </p:sp>
      <p:sp>
        <p:nvSpPr>
          <p:cNvPr id="31" name="Rectangle 30"/>
          <p:cNvSpPr/>
          <p:nvPr/>
        </p:nvSpPr>
        <p:spPr>
          <a:xfrm>
            <a:off x="597158" y="4343400"/>
            <a:ext cx="524503" cy="461665"/>
          </a:xfrm>
          <a:prstGeom prst="rect">
            <a:avLst/>
          </a:prstGeom>
        </p:spPr>
        <p:txBody>
          <a:bodyPr wrap="none">
            <a:spAutoFit/>
          </a:bodyPr>
          <a:lstStyle/>
          <a:p>
            <a:r>
              <a:rPr lang="en-US" sz="2400" dirty="0">
                <a:latin typeface="+mj-lt"/>
              </a:rPr>
              <a:t>20</a:t>
            </a:r>
          </a:p>
        </p:txBody>
      </p:sp>
      <p:sp>
        <p:nvSpPr>
          <p:cNvPr id="32" name="Rectangle 31"/>
          <p:cNvSpPr/>
          <p:nvPr/>
        </p:nvSpPr>
        <p:spPr>
          <a:xfrm>
            <a:off x="597158" y="3644255"/>
            <a:ext cx="524503" cy="461665"/>
          </a:xfrm>
          <a:prstGeom prst="rect">
            <a:avLst/>
          </a:prstGeom>
        </p:spPr>
        <p:txBody>
          <a:bodyPr wrap="none">
            <a:spAutoFit/>
          </a:bodyPr>
          <a:lstStyle/>
          <a:p>
            <a:r>
              <a:rPr lang="en-US" sz="2400" dirty="0">
                <a:latin typeface="+mj-lt"/>
              </a:rPr>
              <a:t>50</a:t>
            </a:r>
          </a:p>
        </p:txBody>
      </p:sp>
      <p:sp>
        <p:nvSpPr>
          <p:cNvPr id="33" name="Rectangle 32"/>
          <p:cNvSpPr/>
          <p:nvPr/>
        </p:nvSpPr>
        <p:spPr>
          <a:xfrm>
            <a:off x="597158" y="2672705"/>
            <a:ext cx="524503" cy="461665"/>
          </a:xfrm>
          <a:prstGeom prst="rect">
            <a:avLst/>
          </a:prstGeom>
        </p:spPr>
        <p:txBody>
          <a:bodyPr wrap="none">
            <a:spAutoFit/>
          </a:bodyPr>
          <a:lstStyle/>
          <a:p>
            <a:r>
              <a:rPr lang="en-US" sz="2400" dirty="0">
                <a:latin typeface="+mj-lt"/>
              </a:rPr>
              <a:t>90</a:t>
            </a:r>
          </a:p>
        </p:txBody>
      </p:sp>
    </p:spTree>
    <p:custDataLst>
      <p:tags r:id="rId1"/>
    </p:custDataLst>
    <p:extLst>
      <p:ext uri="{BB962C8B-B14F-4D97-AF65-F5344CB8AC3E}">
        <p14:creationId xmlns:p14="http://schemas.microsoft.com/office/powerpoint/2010/main" val="90429585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down)">
                                      <p:cBhvr>
                                        <p:cTn id="51" dur="500"/>
                                        <p:tgtEl>
                                          <p:spTgt spid="12"/>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down)">
                                      <p:cBhvr>
                                        <p:cTn id="55" dur="500"/>
                                        <p:tgtEl>
                                          <p:spTgt spid="13"/>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00"/>
                                        <p:tgtEl>
                                          <p:spTgt spid="14"/>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down)">
                                      <p:cBhvr>
                                        <p:cTn id="63" dur="500"/>
                                        <p:tgtEl>
                                          <p:spTgt spid="15"/>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down)">
                                      <p:cBhvr>
                                        <p:cTn id="6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1" grpId="0" animBg="1"/>
      <p:bldP spid="22" grpId="0" animBg="1"/>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Opinion Leaders Matter</a:t>
            </a:r>
          </a:p>
        </p:txBody>
      </p:sp>
      <p:pic>
        <p:nvPicPr>
          <p:cNvPr id="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56535" y="1295400"/>
            <a:ext cx="5430929" cy="46386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TextBox 3"/>
          <p:cNvSpPr txBox="1"/>
          <p:nvPr/>
        </p:nvSpPr>
        <p:spPr>
          <a:xfrm flipH="1">
            <a:off x="5105400" y="5954875"/>
            <a:ext cx="2926081" cy="261610"/>
          </a:xfrm>
          <a:prstGeom prst="rect">
            <a:avLst/>
          </a:prstGeom>
          <a:noFill/>
        </p:spPr>
        <p:txBody>
          <a:bodyPr wrap="square" rtlCol="0">
            <a:spAutoFit/>
          </a:bodyPr>
          <a:lstStyle/>
          <a:p>
            <a:r>
              <a:rPr lang="en-US" sz="1100" i="1" dirty="0"/>
              <a:t>Source: </a:t>
            </a:r>
            <a:r>
              <a:rPr lang="en-US" sz="1100" i="1" dirty="0" err="1"/>
              <a:t>Bathys</a:t>
            </a:r>
            <a:r>
              <a:rPr lang="en-US" sz="1100" i="1" dirty="0"/>
              <a:t> Hawaii</a:t>
            </a:r>
            <a:endParaRPr lang="en-US" sz="1100" dirty="0"/>
          </a:p>
        </p:txBody>
      </p:sp>
    </p:spTree>
    <p:custDataLst>
      <p:tags r:id="rId1"/>
    </p:custDataLst>
    <p:extLst>
      <p:ext uri="{BB962C8B-B14F-4D97-AF65-F5344CB8AC3E}">
        <p14:creationId xmlns:p14="http://schemas.microsoft.com/office/powerpoint/2010/main" val="710082225"/>
      </p:ext>
    </p:extLst>
  </p:cSld>
  <p:clrMapOvr>
    <a:masterClrMapping/>
  </p:clrMapOvr>
  <p:transition>
    <p:pull dir="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normAutofit fontScale="90000"/>
          </a:bodyPr>
          <a:lstStyle/>
          <a:p>
            <a:r>
              <a:rPr lang="en-US" dirty="0"/>
              <a:t>Stimulating Adoption of an Image</a:t>
            </a:r>
          </a:p>
        </p:txBody>
      </p:sp>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6" name="TextBox 5"/>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593302710"/>
      </p:ext>
    </p:extLst>
  </p:cSld>
  <p:clrMapOvr>
    <a:masterClrMapping/>
  </p:clrMapOvr>
  <p:transition>
    <p:pull dir="ru"/>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76200"/>
            <a:ext cx="8382000" cy="1398587"/>
          </a:xfrm>
        </p:spPr>
        <p:txBody>
          <a:bodyPr>
            <a:normAutofit/>
          </a:bodyPr>
          <a:lstStyle/>
          <a:p>
            <a:r>
              <a:rPr lang="en-US" sz="3600" dirty="0"/>
              <a:t>Promotion Varies Over the Life Cycle</a:t>
            </a:r>
          </a:p>
        </p:txBody>
      </p:sp>
      <p:sp>
        <p:nvSpPr>
          <p:cNvPr id="45059" name="Rectangle 9"/>
          <p:cNvSpPr>
            <a:spLocks noChangeArrowheads="1"/>
          </p:cNvSpPr>
          <p:nvPr/>
        </p:nvSpPr>
        <p:spPr bwMode="auto">
          <a:xfrm>
            <a:off x="361950" y="16764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dirty="0"/>
          </a:p>
        </p:txBody>
      </p:sp>
      <p:grpSp>
        <p:nvGrpSpPr>
          <p:cNvPr id="2" name="Group 16"/>
          <p:cNvGrpSpPr>
            <a:grpSpLocks/>
          </p:cNvGrpSpPr>
          <p:nvPr/>
        </p:nvGrpSpPr>
        <p:grpSpPr bwMode="auto">
          <a:xfrm>
            <a:off x="133350" y="1362075"/>
            <a:ext cx="8858250" cy="4826000"/>
            <a:chOff x="48" y="720"/>
            <a:chExt cx="5580" cy="3040"/>
          </a:xfrm>
        </p:grpSpPr>
        <p:pic>
          <p:nvPicPr>
            <p:cNvPr id="45070" name="Picture 17" descr="10-1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720"/>
              <a:ext cx="5580" cy="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1" name="Text Box 18"/>
            <p:cNvSpPr txBox="1">
              <a:spLocks noChangeArrowheads="1"/>
            </p:cNvSpPr>
            <p:nvPr/>
          </p:nvSpPr>
          <p:spPr bwMode="auto">
            <a:xfrm>
              <a:off x="480" y="3280"/>
              <a:ext cx="115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200" dirty="0"/>
                <a:t>“This new idea is good”</a:t>
              </a:r>
            </a:p>
          </p:txBody>
        </p:sp>
      </p:grpSp>
      <p:grpSp>
        <p:nvGrpSpPr>
          <p:cNvPr id="3" name="Group 19"/>
          <p:cNvGrpSpPr>
            <a:grpSpLocks/>
          </p:cNvGrpSpPr>
          <p:nvPr/>
        </p:nvGrpSpPr>
        <p:grpSpPr bwMode="auto">
          <a:xfrm>
            <a:off x="133350" y="1362075"/>
            <a:ext cx="8858250" cy="4826000"/>
            <a:chOff x="48" y="720"/>
            <a:chExt cx="5580" cy="3040"/>
          </a:xfrm>
        </p:grpSpPr>
        <p:pic>
          <p:nvPicPr>
            <p:cNvPr id="45068" name="Picture 20" descr="10-1_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 y="720"/>
              <a:ext cx="5580" cy="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9" name="Text Box 21"/>
            <p:cNvSpPr txBox="1">
              <a:spLocks noChangeArrowheads="1"/>
            </p:cNvSpPr>
            <p:nvPr/>
          </p:nvSpPr>
          <p:spPr bwMode="auto">
            <a:xfrm>
              <a:off x="1728" y="3280"/>
              <a:ext cx="115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200" dirty="0"/>
                <a:t>“Our brand is best”</a:t>
              </a:r>
            </a:p>
          </p:txBody>
        </p:sp>
      </p:grpSp>
      <p:grpSp>
        <p:nvGrpSpPr>
          <p:cNvPr id="4" name="Group 22"/>
          <p:cNvGrpSpPr>
            <a:grpSpLocks/>
          </p:cNvGrpSpPr>
          <p:nvPr/>
        </p:nvGrpSpPr>
        <p:grpSpPr bwMode="auto">
          <a:xfrm>
            <a:off x="133350" y="1362075"/>
            <a:ext cx="8858250" cy="4826000"/>
            <a:chOff x="48" y="720"/>
            <a:chExt cx="5580" cy="3040"/>
          </a:xfrm>
        </p:grpSpPr>
        <p:pic>
          <p:nvPicPr>
            <p:cNvPr id="45066" name="Picture 23" descr="10-1_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 y="720"/>
              <a:ext cx="5580" cy="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7" name="Text Box 24"/>
            <p:cNvSpPr txBox="1">
              <a:spLocks noChangeArrowheads="1"/>
            </p:cNvSpPr>
            <p:nvPr/>
          </p:nvSpPr>
          <p:spPr bwMode="auto">
            <a:xfrm>
              <a:off x="3024" y="3280"/>
              <a:ext cx="115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200" dirty="0"/>
                <a:t>“Our brand is better, really”</a:t>
              </a:r>
            </a:p>
          </p:txBody>
        </p:sp>
      </p:grpSp>
      <p:grpSp>
        <p:nvGrpSpPr>
          <p:cNvPr id="5" name="Group 25"/>
          <p:cNvGrpSpPr>
            <a:grpSpLocks/>
          </p:cNvGrpSpPr>
          <p:nvPr/>
        </p:nvGrpSpPr>
        <p:grpSpPr bwMode="auto">
          <a:xfrm>
            <a:off x="133350" y="1362075"/>
            <a:ext cx="8858250" cy="5172077"/>
            <a:chOff x="48" y="720"/>
            <a:chExt cx="5580" cy="3258"/>
          </a:xfrm>
        </p:grpSpPr>
        <p:pic>
          <p:nvPicPr>
            <p:cNvPr id="45064" name="Picture 26" descr="10-1_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 y="720"/>
              <a:ext cx="5580" cy="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5" name="Text Box 27"/>
            <p:cNvSpPr txBox="1">
              <a:spLocks noChangeArrowheads="1"/>
            </p:cNvSpPr>
            <p:nvPr/>
          </p:nvSpPr>
          <p:spPr bwMode="auto">
            <a:xfrm>
              <a:off x="4336" y="3280"/>
              <a:ext cx="1152"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200" dirty="0"/>
                <a:t>Reminder: “Stick with our brand.”</a:t>
              </a:r>
            </a:p>
          </p:txBody>
        </p:sp>
      </p:grpSp>
    </p:spTree>
    <p:custDataLst>
      <p:tags r:id="rId1"/>
    </p:custDataLst>
    <p:extLst>
      <p:ext uri="{BB962C8B-B14F-4D97-AF65-F5344CB8AC3E}">
        <p14:creationId xmlns:p14="http://schemas.microsoft.com/office/powerpoint/2010/main" val="37097006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Line 20"/>
          <p:cNvSpPr>
            <a:spLocks noChangeShapeType="1"/>
          </p:cNvSpPr>
          <p:nvPr/>
        </p:nvSpPr>
        <p:spPr bwMode="auto">
          <a:xfrm>
            <a:off x="3581400" y="3960812"/>
            <a:ext cx="990600" cy="8397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7106" name="Rectangle 2"/>
          <p:cNvSpPr>
            <a:spLocks noGrp="1" noChangeArrowheads="1"/>
          </p:cNvSpPr>
          <p:nvPr>
            <p:ph type="title"/>
          </p:nvPr>
        </p:nvSpPr>
        <p:spPr/>
        <p:txBody>
          <a:bodyPr/>
          <a:lstStyle/>
          <a:p>
            <a:r>
              <a:rPr lang="en-US" dirty="0"/>
              <a:t>Setting the Promotion Budget</a:t>
            </a:r>
          </a:p>
        </p:txBody>
      </p:sp>
      <p:sp>
        <p:nvSpPr>
          <p:cNvPr id="47107" name="Rectangle 9"/>
          <p:cNvSpPr>
            <a:spLocks noChangeArrowheads="1"/>
          </p:cNvSpPr>
          <p:nvPr/>
        </p:nvSpPr>
        <p:spPr bwMode="auto">
          <a:xfrm>
            <a:off x="228600" y="1676400"/>
            <a:ext cx="8610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dirty="0"/>
          </a:p>
        </p:txBody>
      </p:sp>
      <p:sp>
        <p:nvSpPr>
          <p:cNvPr id="4" name="AutoShape 17"/>
          <p:cNvSpPr>
            <a:spLocks noChangeArrowheads="1"/>
          </p:cNvSpPr>
          <p:nvPr/>
        </p:nvSpPr>
        <p:spPr bwMode="auto">
          <a:xfrm>
            <a:off x="4572000" y="1905000"/>
            <a:ext cx="3962400" cy="838200"/>
          </a:xfrm>
          <a:prstGeom prst="roundRect">
            <a:avLst>
              <a:gd name="adj" fmla="val 375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Percentage of Sales</a:t>
            </a:r>
          </a:p>
        </p:txBody>
      </p:sp>
      <p:sp>
        <p:nvSpPr>
          <p:cNvPr id="5" name="Line 18"/>
          <p:cNvSpPr>
            <a:spLocks noChangeShapeType="1"/>
          </p:cNvSpPr>
          <p:nvPr/>
        </p:nvSpPr>
        <p:spPr bwMode="auto">
          <a:xfrm flipV="1">
            <a:off x="3735388" y="2438400"/>
            <a:ext cx="836612" cy="11445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AutoShape 19"/>
          <p:cNvSpPr>
            <a:spLocks noChangeArrowheads="1"/>
          </p:cNvSpPr>
          <p:nvPr/>
        </p:nvSpPr>
        <p:spPr bwMode="auto">
          <a:xfrm>
            <a:off x="4572000" y="3276600"/>
            <a:ext cx="3962400" cy="838200"/>
          </a:xfrm>
          <a:prstGeom prst="roundRect">
            <a:avLst>
              <a:gd name="adj" fmla="val 375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Task Method</a:t>
            </a:r>
          </a:p>
        </p:txBody>
      </p:sp>
      <p:sp>
        <p:nvSpPr>
          <p:cNvPr id="7" name="Line 20"/>
          <p:cNvSpPr>
            <a:spLocks noChangeShapeType="1"/>
          </p:cNvSpPr>
          <p:nvPr/>
        </p:nvSpPr>
        <p:spPr bwMode="auto">
          <a:xfrm>
            <a:off x="3581400" y="3733800"/>
            <a:ext cx="990600" cy="76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47112" name="Picture 2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58788" y="2539454"/>
            <a:ext cx="3352800" cy="223629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9" name="AutoShape 19"/>
          <p:cNvSpPr>
            <a:spLocks noChangeArrowheads="1"/>
          </p:cNvSpPr>
          <p:nvPr/>
        </p:nvSpPr>
        <p:spPr bwMode="auto">
          <a:xfrm>
            <a:off x="4581698" y="4648200"/>
            <a:ext cx="3962400" cy="838200"/>
          </a:xfrm>
          <a:prstGeom prst="roundRect">
            <a:avLst>
              <a:gd name="adj" fmla="val 375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Research Clarifies Estimates</a:t>
            </a:r>
          </a:p>
        </p:txBody>
      </p:sp>
      <p:sp>
        <p:nvSpPr>
          <p:cNvPr id="2" name="TextBox 1"/>
          <p:cNvSpPr txBox="1"/>
          <p:nvPr/>
        </p:nvSpPr>
        <p:spPr>
          <a:xfrm>
            <a:off x="915988" y="4923294"/>
            <a:ext cx="2438400" cy="246221"/>
          </a:xfrm>
          <a:prstGeom prst="rect">
            <a:avLst/>
          </a:prstGeom>
          <a:noFill/>
        </p:spPr>
        <p:txBody>
          <a:bodyPr wrap="square" rtlCol="0">
            <a:spAutoFit/>
          </a:bodyPr>
          <a:lstStyle/>
          <a:p>
            <a:r>
              <a:rPr lang="en-US" sz="1000" dirty="0"/>
              <a:t>Shutterstock / kckate16</a:t>
            </a:r>
          </a:p>
        </p:txBody>
      </p:sp>
    </p:spTree>
    <p:custDataLst>
      <p:tags r:id="rId1"/>
    </p:custDataLst>
    <p:extLst>
      <p:ext uri="{BB962C8B-B14F-4D97-AF65-F5344CB8AC3E}">
        <p14:creationId xmlns:p14="http://schemas.microsoft.com/office/powerpoint/2010/main" val="45535237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bldP spid="5" grpId="0" animBg="1"/>
      <p:bldP spid="6" grpId="0" animBg="1"/>
      <p:bldP spid="7"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dirty="0"/>
              <a:t>Key Terms</a:t>
            </a:r>
          </a:p>
        </p:txBody>
      </p:sp>
      <p:sp>
        <p:nvSpPr>
          <p:cNvPr id="122883" name="Rectangle 3"/>
          <p:cNvSpPr>
            <a:spLocks noGrp="1" noChangeArrowheads="1"/>
          </p:cNvSpPr>
          <p:nvPr>
            <p:ph sz="half" idx="1"/>
          </p:nvPr>
        </p:nvSpPr>
        <p:spPr>
          <a:xfrm>
            <a:off x="457200" y="1600200"/>
            <a:ext cx="4038600" cy="4525963"/>
          </a:xfrm>
        </p:spPr>
        <p:txBody>
          <a:bodyPr>
            <a:normAutofit/>
          </a:bodyPr>
          <a:lstStyle/>
          <a:p>
            <a:pPr marL="514350" indent="-514350">
              <a:lnSpc>
                <a:spcPts val="2600"/>
              </a:lnSpc>
              <a:buClr>
                <a:srgbClr val="FFC000"/>
              </a:buClr>
              <a:buFont typeface="+mj-lt"/>
              <a:buAutoNum type="arabicPeriod"/>
            </a:pPr>
            <a:r>
              <a:rPr lang="en-US" dirty="0">
                <a:solidFill>
                  <a:schemeClr val="tx1"/>
                </a:solidFill>
              </a:rPr>
              <a:t>promotion</a:t>
            </a:r>
          </a:p>
          <a:p>
            <a:pPr marL="514350" indent="-514350">
              <a:lnSpc>
                <a:spcPts val="2600"/>
              </a:lnSpc>
              <a:buClr>
                <a:srgbClr val="FFC000"/>
              </a:buClr>
              <a:buFont typeface="+mj-lt"/>
              <a:buAutoNum type="arabicPeriod"/>
            </a:pPr>
            <a:r>
              <a:rPr lang="en-US" dirty="0">
                <a:solidFill>
                  <a:schemeClr val="tx1"/>
                </a:solidFill>
              </a:rPr>
              <a:t>personal selling</a:t>
            </a:r>
          </a:p>
          <a:p>
            <a:pPr marL="514350" indent="-514350">
              <a:lnSpc>
                <a:spcPts val="2600"/>
              </a:lnSpc>
              <a:buClr>
                <a:srgbClr val="FFC000"/>
              </a:buClr>
              <a:buFont typeface="+mj-lt"/>
              <a:buAutoNum type="arabicPeriod"/>
            </a:pPr>
            <a:r>
              <a:rPr lang="en-US" dirty="0">
                <a:solidFill>
                  <a:schemeClr val="tx1"/>
                </a:solidFill>
              </a:rPr>
              <a:t>mass selling</a:t>
            </a:r>
          </a:p>
          <a:p>
            <a:pPr marL="514350" indent="-514350">
              <a:lnSpc>
                <a:spcPts val="2600"/>
              </a:lnSpc>
              <a:buClr>
                <a:srgbClr val="FFC000"/>
              </a:buClr>
              <a:buFont typeface="+mj-lt"/>
              <a:buAutoNum type="arabicPeriod"/>
            </a:pPr>
            <a:r>
              <a:rPr lang="en-US" dirty="0">
                <a:solidFill>
                  <a:schemeClr val="tx1"/>
                </a:solidFill>
              </a:rPr>
              <a:t>advertising</a:t>
            </a:r>
          </a:p>
          <a:p>
            <a:pPr marL="514350">
              <a:lnSpc>
                <a:spcPts val="2600"/>
              </a:lnSpc>
              <a:buClr>
                <a:srgbClr val="FFC000"/>
              </a:buClr>
            </a:pPr>
            <a:r>
              <a:rPr lang="en-US" dirty="0">
                <a:solidFill>
                  <a:schemeClr val="tx1"/>
                </a:solidFill>
              </a:rPr>
              <a:t>sales promotion</a:t>
            </a:r>
          </a:p>
          <a:p>
            <a:pPr marL="514350" indent="-514350">
              <a:lnSpc>
                <a:spcPts val="2600"/>
              </a:lnSpc>
              <a:buClr>
                <a:srgbClr val="FFC000"/>
              </a:buClr>
              <a:buFont typeface="+mj-lt"/>
              <a:buAutoNum type="arabicPeriod"/>
            </a:pPr>
            <a:r>
              <a:rPr lang="en-US" dirty="0">
                <a:solidFill>
                  <a:schemeClr val="tx1"/>
                </a:solidFill>
              </a:rPr>
              <a:t>publicity</a:t>
            </a:r>
          </a:p>
          <a:p>
            <a:pPr marL="514350" indent="-514350">
              <a:lnSpc>
                <a:spcPts val="2600"/>
              </a:lnSpc>
              <a:buClr>
                <a:srgbClr val="FFC000"/>
              </a:buClr>
              <a:buFont typeface="+mj-lt"/>
              <a:buAutoNum type="arabicPeriod"/>
            </a:pPr>
            <a:r>
              <a:rPr lang="en-US" dirty="0">
                <a:solidFill>
                  <a:schemeClr val="tx1"/>
                </a:solidFill>
              </a:rPr>
              <a:t>sales managers</a:t>
            </a:r>
          </a:p>
          <a:p>
            <a:pPr marL="514350" indent="-514350">
              <a:lnSpc>
                <a:spcPts val="2600"/>
              </a:lnSpc>
              <a:buClr>
                <a:srgbClr val="FFC000"/>
              </a:buClr>
              <a:buFont typeface="+mj-lt"/>
              <a:buAutoNum type="arabicPeriod"/>
            </a:pPr>
            <a:r>
              <a:rPr lang="en-US" dirty="0">
                <a:solidFill>
                  <a:schemeClr val="tx1"/>
                </a:solidFill>
              </a:rPr>
              <a:t>advertising managers</a:t>
            </a:r>
          </a:p>
          <a:p>
            <a:pPr marL="514350" indent="-514350">
              <a:lnSpc>
                <a:spcPts val="2600"/>
              </a:lnSpc>
              <a:buClr>
                <a:srgbClr val="FFC000"/>
              </a:buClr>
              <a:buFont typeface="+mj-lt"/>
              <a:buAutoNum type="arabicPeriod"/>
            </a:pPr>
            <a:endParaRPr lang="en-US" dirty="0">
              <a:solidFill>
                <a:schemeClr val="tx1"/>
              </a:solidFill>
            </a:endParaRPr>
          </a:p>
        </p:txBody>
      </p:sp>
      <p:sp>
        <p:nvSpPr>
          <p:cNvPr id="122884" name="Rectangle 4"/>
          <p:cNvSpPr>
            <a:spLocks noGrp="1" noChangeArrowheads="1"/>
          </p:cNvSpPr>
          <p:nvPr>
            <p:ph sz="half" idx="2"/>
          </p:nvPr>
        </p:nvSpPr>
        <p:spPr>
          <a:xfrm>
            <a:off x="4648200" y="1600200"/>
            <a:ext cx="4343400" cy="4525963"/>
          </a:xfrm>
        </p:spPr>
        <p:txBody>
          <a:bodyPr>
            <a:normAutofit/>
          </a:bodyPr>
          <a:lstStyle/>
          <a:p>
            <a:pPr marL="514350">
              <a:lnSpc>
                <a:spcPts val="2600"/>
              </a:lnSpc>
              <a:buClr>
                <a:srgbClr val="FFC000"/>
              </a:buClr>
              <a:buFont typeface="+mj-lt"/>
              <a:buAutoNum type="arabicPeriod" startAt="9"/>
            </a:pPr>
            <a:r>
              <a:rPr lang="en-US" dirty="0">
                <a:solidFill>
                  <a:schemeClr val="tx1"/>
                </a:solidFill>
              </a:rPr>
              <a:t>sales promotion managers</a:t>
            </a:r>
          </a:p>
          <a:p>
            <a:pPr marL="514350">
              <a:lnSpc>
                <a:spcPts val="2600"/>
              </a:lnSpc>
              <a:buClr>
                <a:srgbClr val="FFC000"/>
              </a:buClr>
              <a:buAutoNum type="arabicPeriod" startAt="9"/>
            </a:pPr>
            <a:r>
              <a:rPr lang="en-US" dirty="0">
                <a:solidFill>
                  <a:schemeClr val="tx1"/>
                </a:solidFill>
              </a:rPr>
              <a:t>public relations</a:t>
            </a:r>
          </a:p>
          <a:p>
            <a:pPr marL="514350" indent="-514350">
              <a:lnSpc>
                <a:spcPts val="2600"/>
              </a:lnSpc>
              <a:buClr>
                <a:srgbClr val="FFC000"/>
              </a:buClr>
              <a:buFont typeface="+mj-lt"/>
              <a:buAutoNum type="arabicPeriod" startAt="11"/>
            </a:pPr>
            <a:r>
              <a:rPr lang="en-US" dirty="0">
                <a:solidFill>
                  <a:schemeClr val="tx1"/>
                </a:solidFill>
              </a:rPr>
              <a:t>integrated marketing communications</a:t>
            </a:r>
          </a:p>
          <a:p>
            <a:pPr marL="514350" indent="-514350">
              <a:lnSpc>
                <a:spcPts val="2600"/>
              </a:lnSpc>
              <a:buClr>
                <a:srgbClr val="FFC000"/>
              </a:buClr>
              <a:buFont typeface="+mj-lt"/>
              <a:buAutoNum type="arabicPeriod" startAt="11"/>
            </a:pPr>
            <a:r>
              <a:rPr lang="en-US" dirty="0">
                <a:solidFill>
                  <a:schemeClr val="tx1"/>
                </a:solidFill>
              </a:rPr>
              <a:t>AIDA model</a:t>
            </a:r>
          </a:p>
          <a:p>
            <a:pPr marL="514350" indent="-514350">
              <a:lnSpc>
                <a:spcPts val="2600"/>
              </a:lnSpc>
              <a:buClr>
                <a:srgbClr val="FFC000"/>
              </a:buClr>
              <a:buFont typeface="+mj-lt"/>
              <a:buAutoNum type="arabicPeriod" startAt="11"/>
            </a:pPr>
            <a:r>
              <a:rPr lang="en-US" dirty="0">
                <a:solidFill>
                  <a:schemeClr val="tx1"/>
                </a:solidFill>
              </a:rPr>
              <a:t>communication process</a:t>
            </a:r>
          </a:p>
          <a:p>
            <a:pPr marL="514350" indent="-514350">
              <a:lnSpc>
                <a:spcPts val="2600"/>
              </a:lnSpc>
              <a:buClr>
                <a:srgbClr val="FFC000"/>
              </a:buClr>
              <a:buFont typeface="+mj-lt"/>
              <a:buAutoNum type="arabicPeriod" startAt="11"/>
            </a:pPr>
            <a:r>
              <a:rPr lang="en-US" dirty="0">
                <a:solidFill>
                  <a:schemeClr val="tx1"/>
                </a:solidFill>
              </a:rPr>
              <a:t>source</a:t>
            </a:r>
          </a:p>
          <a:p>
            <a:pPr marL="514350" indent="-514350">
              <a:lnSpc>
                <a:spcPts val="2600"/>
              </a:lnSpc>
              <a:buClr>
                <a:srgbClr val="FFC000"/>
              </a:buClr>
              <a:buFont typeface="+mj-lt"/>
              <a:buAutoNum type="arabicPeriod" startAt="11"/>
            </a:pPr>
            <a:r>
              <a:rPr lang="en-US" dirty="0">
                <a:solidFill>
                  <a:schemeClr val="tx1"/>
                </a:solidFill>
              </a:rPr>
              <a:t>receiver</a:t>
            </a:r>
          </a:p>
          <a:p>
            <a:pPr marL="0" indent="0">
              <a:lnSpc>
                <a:spcPts val="2600"/>
              </a:lnSpc>
              <a:buClr>
                <a:srgbClr val="FFC000"/>
              </a:buClr>
              <a:buNone/>
            </a:pPr>
            <a:r>
              <a:rPr lang="mr-IN" dirty="0">
                <a:solidFill>
                  <a:schemeClr val="tx1"/>
                </a:solidFill>
              </a:rPr>
              <a:t>…</a:t>
            </a:r>
            <a:r>
              <a:rPr lang="en-US" dirty="0">
                <a:solidFill>
                  <a:schemeClr val="tx1"/>
                </a:solidFill>
              </a:rPr>
              <a:t>..</a:t>
            </a:r>
          </a:p>
        </p:txBody>
      </p:sp>
    </p:spTree>
    <p:custDataLst>
      <p:tags r:id="rId1"/>
    </p:custDataLst>
    <p:extLst>
      <p:ext uri="{BB962C8B-B14F-4D97-AF65-F5344CB8AC3E}">
        <p14:creationId xmlns:p14="http://schemas.microsoft.com/office/powerpoint/2010/main" val="134829965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Effect transition="in" filter="wipe(up)">
                                      <p:cBhvr>
                                        <p:cTn id="7" dur="500"/>
                                        <p:tgtEl>
                                          <p:spTgt spid="12288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animEffect transition="in" filter="wipe(up)">
                                      <p:cBhvr>
                                        <p:cTn id="11" dur="500"/>
                                        <p:tgtEl>
                                          <p:spTgt spid="122883">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2883">
                                            <p:txEl>
                                              <p:pRg st="2" end="2"/>
                                            </p:txEl>
                                          </p:spTgt>
                                        </p:tgtEl>
                                        <p:attrNameLst>
                                          <p:attrName>style.visibility</p:attrName>
                                        </p:attrNameLst>
                                      </p:cBhvr>
                                      <p:to>
                                        <p:strVal val="visible"/>
                                      </p:to>
                                    </p:set>
                                    <p:animEffect transition="in" filter="wipe(up)">
                                      <p:cBhvr>
                                        <p:cTn id="15" dur="500"/>
                                        <p:tgtEl>
                                          <p:spTgt spid="122883">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2883">
                                            <p:txEl>
                                              <p:pRg st="3" end="3"/>
                                            </p:txEl>
                                          </p:spTgt>
                                        </p:tgtEl>
                                        <p:attrNameLst>
                                          <p:attrName>style.visibility</p:attrName>
                                        </p:attrNameLst>
                                      </p:cBhvr>
                                      <p:to>
                                        <p:strVal val="visible"/>
                                      </p:to>
                                    </p:set>
                                    <p:animEffect transition="in" filter="wipe(up)">
                                      <p:cBhvr>
                                        <p:cTn id="19" dur="500"/>
                                        <p:tgtEl>
                                          <p:spTgt spid="122883">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2883">
                                            <p:txEl>
                                              <p:pRg st="4" end="4"/>
                                            </p:txEl>
                                          </p:spTgt>
                                        </p:tgtEl>
                                        <p:attrNameLst>
                                          <p:attrName>style.visibility</p:attrName>
                                        </p:attrNameLst>
                                      </p:cBhvr>
                                      <p:to>
                                        <p:strVal val="visible"/>
                                      </p:to>
                                    </p:set>
                                    <p:animEffect transition="in" filter="wipe(up)">
                                      <p:cBhvr>
                                        <p:cTn id="23" dur="500"/>
                                        <p:tgtEl>
                                          <p:spTgt spid="122883">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22883">
                                            <p:txEl>
                                              <p:pRg st="5" end="5"/>
                                            </p:txEl>
                                          </p:spTgt>
                                        </p:tgtEl>
                                        <p:attrNameLst>
                                          <p:attrName>style.visibility</p:attrName>
                                        </p:attrNameLst>
                                      </p:cBhvr>
                                      <p:to>
                                        <p:strVal val="visible"/>
                                      </p:to>
                                    </p:set>
                                    <p:animEffect transition="in" filter="wipe(up)">
                                      <p:cBhvr>
                                        <p:cTn id="27" dur="500"/>
                                        <p:tgtEl>
                                          <p:spTgt spid="122883">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22883">
                                            <p:txEl>
                                              <p:pRg st="6" end="6"/>
                                            </p:txEl>
                                          </p:spTgt>
                                        </p:tgtEl>
                                        <p:attrNameLst>
                                          <p:attrName>style.visibility</p:attrName>
                                        </p:attrNameLst>
                                      </p:cBhvr>
                                      <p:to>
                                        <p:strVal val="visible"/>
                                      </p:to>
                                    </p:set>
                                    <p:animEffect transition="in" filter="wipe(up)">
                                      <p:cBhvr>
                                        <p:cTn id="31" dur="500"/>
                                        <p:tgtEl>
                                          <p:spTgt spid="122883">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22883">
                                            <p:txEl>
                                              <p:pRg st="7" end="7"/>
                                            </p:txEl>
                                          </p:spTgt>
                                        </p:tgtEl>
                                        <p:attrNameLst>
                                          <p:attrName>style.visibility</p:attrName>
                                        </p:attrNameLst>
                                      </p:cBhvr>
                                      <p:to>
                                        <p:strVal val="visible"/>
                                      </p:to>
                                    </p:set>
                                    <p:animEffect transition="in" filter="wipe(up)">
                                      <p:cBhvr>
                                        <p:cTn id="35" dur="500"/>
                                        <p:tgtEl>
                                          <p:spTgt spid="122883">
                                            <p:txEl>
                                              <p:pRg st="7" end="7"/>
                                            </p:txEl>
                                          </p:spTgt>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22884">
                                            <p:txEl>
                                              <p:pRg st="0" end="0"/>
                                            </p:txEl>
                                          </p:spTgt>
                                        </p:tgtEl>
                                        <p:attrNameLst>
                                          <p:attrName>style.visibility</p:attrName>
                                        </p:attrNameLst>
                                      </p:cBhvr>
                                      <p:to>
                                        <p:strVal val="visible"/>
                                      </p:to>
                                    </p:set>
                                    <p:animEffect transition="in" filter="wipe(up)">
                                      <p:cBhvr>
                                        <p:cTn id="39" dur="500"/>
                                        <p:tgtEl>
                                          <p:spTgt spid="122884">
                                            <p:txEl>
                                              <p:pRg st="0" end="0"/>
                                            </p:txEl>
                                          </p:spTgt>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22884">
                                            <p:txEl>
                                              <p:pRg st="1" end="1"/>
                                            </p:txEl>
                                          </p:spTgt>
                                        </p:tgtEl>
                                        <p:attrNameLst>
                                          <p:attrName>style.visibility</p:attrName>
                                        </p:attrNameLst>
                                      </p:cBhvr>
                                      <p:to>
                                        <p:strVal val="visible"/>
                                      </p:to>
                                    </p:set>
                                    <p:animEffect transition="in" filter="wipe(up)">
                                      <p:cBhvr>
                                        <p:cTn id="43" dur="500"/>
                                        <p:tgtEl>
                                          <p:spTgt spid="122884">
                                            <p:txEl>
                                              <p:pRg st="1" end="1"/>
                                            </p:txEl>
                                          </p:spTgt>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22884">
                                            <p:txEl>
                                              <p:pRg st="2" end="2"/>
                                            </p:txEl>
                                          </p:spTgt>
                                        </p:tgtEl>
                                        <p:attrNameLst>
                                          <p:attrName>style.visibility</p:attrName>
                                        </p:attrNameLst>
                                      </p:cBhvr>
                                      <p:to>
                                        <p:strVal val="visible"/>
                                      </p:to>
                                    </p:set>
                                    <p:animEffect transition="in" filter="wipe(up)">
                                      <p:cBhvr>
                                        <p:cTn id="47" dur="500"/>
                                        <p:tgtEl>
                                          <p:spTgt spid="122884">
                                            <p:txEl>
                                              <p:pRg st="2" end="2"/>
                                            </p:txEl>
                                          </p:spTgt>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22884">
                                            <p:txEl>
                                              <p:pRg st="3" end="3"/>
                                            </p:txEl>
                                          </p:spTgt>
                                        </p:tgtEl>
                                        <p:attrNameLst>
                                          <p:attrName>style.visibility</p:attrName>
                                        </p:attrNameLst>
                                      </p:cBhvr>
                                      <p:to>
                                        <p:strVal val="visible"/>
                                      </p:to>
                                    </p:set>
                                    <p:animEffect transition="in" filter="wipe(up)">
                                      <p:cBhvr>
                                        <p:cTn id="51" dur="500"/>
                                        <p:tgtEl>
                                          <p:spTgt spid="122884">
                                            <p:txEl>
                                              <p:pRg st="3" end="3"/>
                                            </p:txEl>
                                          </p:spTgt>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22884">
                                            <p:txEl>
                                              <p:pRg st="4" end="4"/>
                                            </p:txEl>
                                          </p:spTgt>
                                        </p:tgtEl>
                                        <p:attrNameLst>
                                          <p:attrName>style.visibility</p:attrName>
                                        </p:attrNameLst>
                                      </p:cBhvr>
                                      <p:to>
                                        <p:strVal val="visible"/>
                                      </p:to>
                                    </p:set>
                                    <p:animEffect transition="in" filter="wipe(up)">
                                      <p:cBhvr>
                                        <p:cTn id="55" dur="500"/>
                                        <p:tgtEl>
                                          <p:spTgt spid="122884">
                                            <p:txEl>
                                              <p:pRg st="4" end="4"/>
                                            </p:txEl>
                                          </p:spTgt>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122884">
                                            <p:txEl>
                                              <p:pRg st="5" end="5"/>
                                            </p:txEl>
                                          </p:spTgt>
                                        </p:tgtEl>
                                        <p:attrNameLst>
                                          <p:attrName>style.visibility</p:attrName>
                                        </p:attrNameLst>
                                      </p:cBhvr>
                                      <p:to>
                                        <p:strVal val="visible"/>
                                      </p:to>
                                    </p:set>
                                    <p:animEffect transition="in" filter="wipe(up)">
                                      <p:cBhvr>
                                        <p:cTn id="59" dur="500"/>
                                        <p:tgtEl>
                                          <p:spTgt spid="122884">
                                            <p:txEl>
                                              <p:pRg st="5" end="5"/>
                                            </p:txEl>
                                          </p:spTgt>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122884">
                                            <p:txEl>
                                              <p:pRg st="6" end="6"/>
                                            </p:txEl>
                                          </p:spTgt>
                                        </p:tgtEl>
                                        <p:attrNameLst>
                                          <p:attrName>style.visibility</p:attrName>
                                        </p:attrNameLst>
                                      </p:cBhvr>
                                      <p:to>
                                        <p:strVal val="visible"/>
                                      </p:to>
                                    </p:set>
                                    <p:animEffect transition="in" filter="wipe(up)">
                                      <p:cBhvr>
                                        <p:cTn id="63" dur="500"/>
                                        <p:tgtEl>
                                          <p:spTgt spid="122884">
                                            <p:txEl>
                                              <p:pRg st="6" end="6"/>
                                            </p:txEl>
                                          </p:spTgt>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122884">
                                            <p:txEl>
                                              <p:pRg st="7" end="7"/>
                                            </p:txEl>
                                          </p:spTgt>
                                        </p:tgtEl>
                                        <p:attrNameLst>
                                          <p:attrName>style.visibility</p:attrName>
                                        </p:attrNameLst>
                                      </p:cBhvr>
                                      <p:to>
                                        <p:strVal val="visible"/>
                                      </p:to>
                                    </p:set>
                                    <p:animEffect transition="in" filter="wipe(up)">
                                      <p:cBhvr>
                                        <p:cTn id="67" dur="500"/>
                                        <p:tgtEl>
                                          <p:spTgt spid="12288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dirty="0"/>
              <a:t>Key Terms</a:t>
            </a:r>
          </a:p>
        </p:txBody>
      </p:sp>
      <p:sp>
        <p:nvSpPr>
          <p:cNvPr id="122883" name="Rectangle 3"/>
          <p:cNvSpPr>
            <a:spLocks noGrp="1" noChangeArrowheads="1"/>
          </p:cNvSpPr>
          <p:nvPr>
            <p:ph sz="half" idx="1"/>
          </p:nvPr>
        </p:nvSpPr>
        <p:spPr/>
        <p:txBody>
          <a:bodyPr>
            <a:noAutofit/>
          </a:bodyPr>
          <a:lstStyle/>
          <a:p>
            <a:pPr marL="514350">
              <a:lnSpc>
                <a:spcPts val="2600"/>
              </a:lnSpc>
              <a:buClr>
                <a:srgbClr val="FFC000"/>
              </a:buClr>
              <a:buFont typeface="+mj-lt"/>
              <a:buAutoNum type="arabicPeriod" startAt="16"/>
            </a:pPr>
            <a:r>
              <a:rPr lang="en-US" sz="2400" dirty="0">
                <a:solidFill>
                  <a:schemeClr val="tx1"/>
                </a:solidFill>
              </a:rPr>
              <a:t>noise</a:t>
            </a:r>
          </a:p>
          <a:p>
            <a:pPr marL="514350">
              <a:lnSpc>
                <a:spcPts val="2600"/>
              </a:lnSpc>
              <a:buClr>
                <a:srgbClr val="FFC000"/>
              </a:buClr>
              <a:buFont typeface="+mj-lt"/>
              <a:buAutoNum type="arabicPeriod" startAt="16"/>
            </a:pPr>
            <a:r>
              <a:rPr lang="en-US" sz="2400" dirty="0">
                <a:solidFill>
                  <a:schemeClr val="tx1"/>
                </a:solidFill>
              </a:rPr>
              <a:t>encoding</a:t>
            </a:r>
          </a:p>
          <a:p>
            <a:pPr marL="514350">
              <a:lnSpc>
                <a:spcPts val="2600"/>
              </a:lnSpc>
              <a:buClr>
                <a:srgbClr val="FFC000"/>
              </a:buClr>
              <a:buFont typeface="+mj-lt"/>
              <a:buAutoNum type="arabicPeriod" startAt="16"/>
            </a:pPr>
            <a:r>
              <a:rPr lang="en-US" sz="2400" dirty="0">
                <a:solidFill>
                  <a:schemeClr val="tx1"/>
                </a:solidFill>
              </a:rPr>
              <a:t>decoding</a:t>
            </a:r>
          </a:p>
          <a:p>
            <a:pPr marL="514350">
              <a:lnSpc>
                <a:spcPts val="2600"/>
              </a:lnSpc>
              <a:buClr>
                <a:srgbClr val="FFC000"/>
              </a:buClr>
              <a:buFont typeface="+mj-lt"/>
              <a:buAutoNum type="arabicPeriod" startAt="16"/>
            </a:pPr>
            <a:r>
              <a:rPr lang="en-US" sz="2400" dirty="0">
                <a:solidFill>
                  <a:schemeClr val="tx1"/>
                </a:solidFill>
              </a:rPr>
              <a:t>message channel</a:t>
            </a:r>
          </a:p>
          <a:p>
            <a:pPr marL="514350">
              <a:lnSpc>
                <a:spcPts val="2600"/>
              </a:lnSpc>
              <a:buClr>
                <a:srgbClr val="FFC000"/>
              </a:buClr>
              <a:buFont typeface="+mj-lt"/>
              <a:buAutoNum type="arabicPeriod" startAt="16"/>
            </a:pPr>
            <a:r>
              <a:rPr lang="en-US" sz="2400" dirty="0">
                <a:solidFill>
                  <a:schemeClr val="tx1"/>
                </a:solidFill>
              </a:rPr>
              <a:t>pushing</a:t>
            </a:r>
          </a:p>
          <a:p>
            <a:pPr marL="514350" indent="-514350">
              <a:lnSpc>
                <a:spcPts val="2800"/>
              </a:lnSpc>
              <a:buClr>
                <a:srgbClr val="FFC000"/>
              </a:buClr>
              <a:buFont typeface="+mj-lt"/>
              <a:buAutoNum type="arabicPeriod" startAt="21"/>
            </a:pPr>
            <a:r>
              <a:rPr lang="en-US" sz="2200" dirty="0">
                <a:solidFill>
                  <a:schemeClr val="tx1"/>
                </a:solidFill>
              </a:rPr>
              <a:t>pulling</a:t>
            </a:r>
          </a:p>
          <a:p>
            <a:pPr marL="514350" indent="-514350">
              <a:lnSpc>
                <a:spcPts val="2800"/>
              </a:lnSpc>
              <a:buClr>
                <a:srgbClr val="FFC000"/>
              </a:buClr>
              <a:buFont typeface="+mj-lt"/>
              <a:buAutoNum type="arabicPeriod" startAt="21"/>
            </a:pPr>
            <a:r>
              <a:rPr lang="en-US" sz="2200" dirty="0">
                <a:solidFill>
                  <a:schemeClr val="tx1"/>
                </a:solidFill>
              </a:rPr>
              <a:t>adoption curve</a:t>
            </a:r>
          </a:p>
          <a:p>
            <a:pPr marL="514350" indent="-514350">
              <a:lnSpc>
                <a:spcPts val="2800"/>
              </a:lnSpc>
              <a:buClr>
                <a:srgbClr val="FFC000"/>
              </a:buClr>
              <a:buFont typeface="+mj-lt"/>
              <a:buAutoNum type="arabicPeriod" startAt="21"/>
            </a:pPr>
            <a:r>
              <a:rPr lang="en-US" sz="2200" dirty="0">
                <a:solidFill>
                  <a:schemeClr val="tx1"/>
                </a:solidFill>
              </a:rPr>
              <a:t>innovators</a:t>
            </a:r>
          </a:p>
        </p:txBody>
      </p:sp>
      <p:sp>
        <p:nvSpPr>
          <p:cNvPr id="5" name="Rectangle 3"/>
          <p:cNvSpPr>
            <a:spLocks noGrp="1" noChangeArrowheads="1"/>
          </p:cNvSpPr>
          <p:nvPr>
            <p:ph sz="half" idx="1"/>
          </p:nvPr>
        </p:nvSpPr>
        <p:spPr>
          <a:xfrm>
            <a:off x="4648200" y="1666875"/>
            <a:ext cx="4038600" cy="4525963"/>
          </a:xfrm>
        </p:spPr>
        <p:txBody>
          <a:bodyPr>
            <a:noAutofit/>
          </a:bodyPr>
          <a:lstStyle/>
          <a:p>
            <a:pPr marL="514350">
              <a:lnSpc>
                <a:spcPts val="2800"/>
              </a:lnSpc>
              <a:buClr>
                <a:srgbClr val="FFC000"/>
              </a:buClr>
              <a:buFont typeface="+mj-lt"/>
              <a:buAutoNum type="arabicPeriod" startAt="24"/>
            </a:pPr>
            <a:r>
              <a:rPr lang="en-US" sz="2200" dirty="0">
                <a:solidFill>
                  <a:schemeClr val="tx1"/>
                </a:solidFill>
              </a:rPr>
              <a:t>early adopters</a:t>
            </a:r>
          </a:p>
          <a:p>
            <a:pPr marL="514350">
              <a:lnSpc>
                <a:spcPts val="2800"/>
              </a:lnSpc>
              <a:buClr>
                <a:srgbClr val="FFC000"/>
              </a:buClr>
              <a:buFont typeface="+mj-lt"/>
              <a:buAutoNum type="arabicPeriod" startAt="24"/>
            </a:pPr>
            <a:r>
              <a:rPr lang="en-US" sz="2200" dirty="0">
                <a:solidFill>
                  <a:schemeClr val="tx1"/>
                </a:solidFill>
              </a:rPr>
              <a:t>early majority</a:t>
            </a:r>
          </a:p>
          <a:p>
            <a:pPr marL="514350" indent="-514350">
              <a:lnSpc>
                <a:spcPts val="2800"/>
              </a:lnSpc>
              <a:buClr>
                <a:srgbClr val="FFC000"/>
              </a:buClr>
              <a:buFont typeface="+mj-lt"/>
              <a:buAutoNum type="arabicPeriod" startAt="24"/>
            </a:pPr>
            <a:r>
              <a:rPr lang="en-US" sz="2200" dirty="0">
                <a:solidFill>
                  <a:schemeClr val="tx1"/>
                </a:solidFill>
              </a:rPr>
              <a:t>late majority</a:t>
            </a:r>
          </a:p>
          <a:p>
            <a:pPr marL="514350" indent="-514350">
              <a:lnSpc>
                <a:spcPts val="2800"/>
              </a:lnSpc>
              <a:buClr>
                <a:srgbClr val="FFC000"/>
              </a:buClr>
              <a:buFont typeface="+mj-lt"/>
              <a:buAutoNum type="arabicPeriod" startAt="24"/>
            </a:pPr>
            <a:r>
              <a:rPr lang="en-US" sz="2200" dirty="0">
                <a:solidFill>
                  <a:schemeClr val="tx1"/>
                </a:solidFill>
              </a:rPr>
              <a:t>laggards</a:t>
            </a:r>
          </a:p>
          <a:p>
            <a:pPr marL="514350" indent="-514350">
              <a:lnSpc>
                <a:spcPts val="2800"/>
              </a:lnSpc>
              <a:buClr>
                <a:srgbClr val="FFC000"/>
              </a:buClr>
              <a:buFont typeface="+mj-lt"/>
              <a:buAutoNum type="arabicPeriod" startAt="24"/>
            </a:pPr>
            <a:r>
              <a:rPr lang="en-US" sz="2200" dirty="0" err="1">
                <a:solidFill>
                  <a:schemeClr val="tx1"/>
                </a:solidFill>
              </a:rPr>
              <a:t>nonadopters</a:t>
            </a:r>
            <a:endParaRPr lang="en-US" sz="2200" dirty="0">
              <a:solidFill>
                <a:schemeClr val="tx1"/>
              </a:solidFill>
            </a:endParaRPr>
          </a:p>
          <a:p>
            <a:pPr marL="514350" indent="-514350">
              <a:lnSpc>
                <a:spcPts val="2800"/>
              </a:lnSpc>
              <a:buClr>
                <a:srgbClr val="FFC000"/>
              </a:buClr>
              <a:buFont typeface="+mj-lt"/>
              <a:buAutoNum type="arabicPeriod" startAt="24"/>
            </a:pPr>
            <a:r>
              <a:rPr lang="en-US" sz="2200" dirty="0">
                <a:solidFill>
                  <a:schemeClr val="tx1"/>
                </a:solidFill>
              </a:rPr>
              <a:t>primary demand</a:t>
            </a:r>
          </a:p>
          <a:p>
            <a:pPr marL="514350" indent="-514350">
              <a:lnSpc>
                <a:spcPts val="2800"/>
              </a:lnSpc>
              <a:buClr>
                <a:srgbClr val="FFC000"/>
              </a:buClr>
              <a:buFont typeface="+mj-lt"/>
              <a:buAutoNum type="arabicPeriod" startAt="24"/>
            </a:pPr>
            <a:r>
              <a:rPr lang="en-US" sz="2200" dirty="0">
                <a:solidFill>
                  <a:schemeClr val="tx1"/>
                </a:solidFill>
              </a:rPr>
              <a:t>selective demand</a:t>
            </a:r>
          </a:p>
          <a:p>
            <a:pPr marL="514350" indent="-514350">
              <a:lnSpc>
                <a:spcPts val="2800"/>
              </a:lnSpc>
              <a:buClr>
                <a:srgbClr val="FFC000"/>
              </a:buClr>
              <a:buFont typeface="+mj-lt"/>
              <a:buAutoNum type="arabicPeriod" startAt="24"/>
            </a:pPr>
            <a:r>
              <a:rPr lang="en-US" sz="2200" dirty="0">
                <a:solidFill>
                  <a:schemeClr val="tx1"/>
                </a:solidFill>
              </a:rPr>
              <a:t>task method</a:t>
            </a:r>
          </a:p>
        </p:txBody>
      </p:sp>
    </p:spTree>
    <p:custDataLst>
      <p:tags r:id="rId1"/>
    </p:custDataLst>
    <p:extLst>
      <p:ext uri="{BB962C8B-B14F-4D97-AF65-F5344CB8AC3E}">
        <p14:creationId xmlns:p14="http://schemas.microsoft.com/office/powerpoint/2010/main" val="51830880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Effect transition="in" filter="wipe(up)">
                                      <p:cBhvr>
                                        <p:cTn id="7" dur="500"/>
                                        <p:tgtEl>
                                          <p:spTgt spid="12288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animEffect transition="in" filter="wipe(up)">
                                      <p:cBhvr>
                                        <p:cTn id="11" dur="500"/>
                                        <p:tgtEl>
                                          <p:spTgt spid="122883">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2883">
                                            <p:txEl>
                                              <p:pRg st="2" end="2"/>
                                            </p:txEl>
                                          </p:spTgt>
                                        </p:tgtEl>
                                        <p:attrNameLst>
                                          <p:attrName>style.visibility</p:attrName>
                                        </p:attrNameLst>
                                      </p:cBhvr>
                                      <p:to>
                                        <p:strVal val="visible"/>
                                      </p:to>
                                    </p:set>
                                    <p:animEffect transition="in" filter="wipe(up)">
                                      <p:cBhvr>
                                        <p:cTn id="15" dur="500"/>
                                        <p:tgtEl>
                                          <p:spTgt spid="122883">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2883">
                                            <p:txEl>
                                              <p:pRg st="3" end="3"/>
                                            </p:txEl>
                                          </p:spTgt>
                                        </p:tgtEl>
                                        <p:attrNameLst>
                                          <p:attrName>style.visibility</p:attrName>
                                        </p:attrNameLst>
                                      </p:cBhvr>
                                      <p:to>
                                        <p:strVal val="visible"/>
                                      </p:to>
                                    </p:set>
                                    <p:animEffect transition="in" filter="wipe(up)">
                                      <p:cBhvr>
                                        <p:cTn id="19" dur="500"/>
                                        <p:tgtEl>
                                          <p:spTgt spid="122883">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2883">
                                            <p:txEl>
                                              <p:pRg st="4" end="4"/>
                                            </p:txEl>
                                          </p:spTgt>
                                        </p:tgtEl>
                                        <p:attrNameLst>
                                          <p:attrName>style.visibility</p:attrName>
                                        </p:attrNameLst>
                                      </p:cBhvr>
                                      <p:to>
                                        <p:strVal val="visible"/>
                                      </p:to>
                                    </p:set>
                                    <p:animEffect transition="in" filter="wipe(up)">
                                      <p:cBhvr>
                                        <p:cTn id="23" dur="500"/>
                                        <p:tgtEl>
                                          <p:spTgt spid="122883">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22883">
                                            <p:txEl>
                                              <p:pRg st="5" end="5"/>
                                            </p:txEl>
                                          </p:spTgt>
                                        </p:tgtEl>
                                        <p:attrNameLst>
                                          <p:attrName>style.visibility</p:attrName>
                                        </p:attrNameLst>
                                      </p:cBhvr>
                                      <p:to>
                                        <p:strVal val="visible"/>
                                      </p:to>
                                    </p:set>
                                    <p:animEffect transition="in" filter="wipe(up)">
                                      <p:cBhvr>
                                        <p:cTn id="27" dur="500"/>
                                        <p:tgtEl>
                                          <p:spTgt spid="122883">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22883">
                                            <p:txEl>
                                              <p:pRg st="6" end="6"/>
                                            </p:txEl>
                                          </p:spTgt>
                                        </p:tgtEl>
                                        <p:attrNameLst>
                                          <p:attrName>style.visibility</p:attrName>
                                        </p:attrNameLst>
                                      </p:cBhvr>
                                      <p:to>
                                        <p:strVal val="visible"/>
                                      </p:to>
                                    </p:set>
                                    <p:animEffect transition="in" filter="wipe(up)">
                                      <p:cBhvr>
                                        <p:cTn id="31" dur="500"/>
                                        <p:tgtEl>
                                          <p:spTgt spid="122883">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22883">
                                            <p:txEl>
                                              <p:pRg st="7" end="7"/>
                                            </p:txEl>
                                          </p:spTgt>
                                        </p:tgtEl>
                                        <p:attrNameLst>
                                          <p:attrName>style.visibility</p:attrName>
                                        </p:attrNameLst>
                                      </p:cBhvr>
                                      <p:to>
                                        <p:strVal val="visible"/>
                                      </p:to>
                                    </p:set>
                                    <p:animEffect transition="in" filter="wipe(up)">
                                      <p:cBhvr>
                                        <p:cTn id="35" dur="500"/>
                                        <p:tgtEl>
                                          <p:spTgt spid="122883">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Effect transition="in" filter="wipe(up)">
                                      <p:cBhvr>
                                        <p:cTn id="39" dur="500"/>
                                        <p:tgtEl>
                                          <p:spTgt spid="5">
                                            <p:txEl>
                                              <p:pRg st="0" end="0"/>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animEffect transition="in" filter="wipe(up)">
                                      <p:cBhvr>
                                        <p:cTn id="43" dur="500"/>
                                        <p:tgtEl>
                                          <p:spTgt spid="5">
                                            <p:txEl>
                                              <p:pRg st="1" end="1"/>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animEffect transition="in" filter="wipe(up)">
                                      <p:cBhvr>
                                        <p:cTn id="47" dur="500"/>
                                        <p:tgtEl>
                                          <p:spTgt spid="5">
                                            <p:txEl>
                                              <p:pRg st="2" end="2"/>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5">
                                            <p:txEl>
                                              <p:pRg st="3" end="3"/>
                                            </p:txEl>
                                          </p:spTgt>
                                        </p:tgtEl>
                                        <p:attrNameLst>
                                          <p:attrName>style.visibility</p:attrName>
                                        </p:attrNameLst>
                                      </p:cBhvr>
                                      <p:to>
                                        <p:strVal val="visible"/>
                                      </p:to>
                                    </p:set>
                                    <p:animEffect transition="in" filter="wipe(up)">
                                      <p:cBhvr>
                                        <p:cTn id="51" dur="500"/>
                                        <p:tgtEl>
                                          <p:spTgt spid="5">
                                            <p:txEl>
                                              <p:pRg st="3" end="3"/>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5">
                                            <p:txEl>
                                              <p:pRg st="4" end="4"/>
                                            </p:txEl>
                                          </p:spTgt>
                                        </p:tgtEl>
                                        <p:attrNameLst>
                                          <p:attrName>style.visibility</p:attrName>
                                        </p:attrNameLst>
                                      </p:cBhvr>
                                      <p:to>
                                        <p:strVal val="visible"/>
                                      </p:to>
                                    </p:set>
                                    <p:animEffect transition="in" filter="wipe(up)">
                                      <p:cBhvr>
                                        <p:cTn id="55" dur="500"/>
                                        <p:tgtEl>
                                          <p:spTgt spid="5">
                                            <p:txEl>
                                              <p:pRg st="4" end="4"/>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5">
                                            <p:txEl>
                                              <p:pRg st="5" end="5"/>
                                            </p:txEl>
                                          </p:spTgt>
                                        </p:tgtEl>
                                        <p:attrNameLst>
                                          <p:attrName>style.visibility</p:attrName>
                                        </p:attrNameLst>
                                      </p:cBhvr>
                                      <p:to>
                                        <p:strVal val="visible"/>
                                      </p:to>
                                    </p:set>
                                    <p:animEffect transition="in" filter="wipe(up)">
                                      <p:cBhvr>
                                        <p:cTn id="59" dur="500"/>
                                        <p:tgtEl>
                                          <p:spTgt spid="5">
                                            <p:txEl>
                                              <p:pRg st="5" end="5"/>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5">
                                            <p:txEl>
                                              <p:pRg st="6" end="6"/>
                                            </p:txEl>
                                          </p:spTgt>
                                        </p:tgtEl>
                                        <p:attrNameLst>
                                          <p:attrName>style.visibility</p:attrName>
                                        </p:attrNameLst>
                                      </p:cBhvr>
                                      <p:to>
                                        <p:strVal val="visible"/>
                                      </p:to>
                                    </p:set>
                                    <p:animEffect transition="in" filter="wipe(up)">
                                      <p:cBhvr>
                                        <p:cTn id="63" dur="500"/>
                                        <p:tgtEl>
                                          <p:spTgt spid="5">
                                            <p:txEl>
                                              <p:pRg st="6" end="6"/>
                                            </p:txEl>
                                          </p:spTgt>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5">
                                            <p:txEl>
                                              <p:pRg st="7" end="7"/>
                                            </p:txEl>
                                          </p:spTgt>
                                        </p:tgtEl>
                                        <p:attrNameLst>
                                          <p:attrName>style.visibility</p:attrName>
                                        </p:attrNameLst>
                                      </p:cBhvr>
                                      <p:to>
                                        <p:strVal val="visible"/>
                                      </p:to>
                                    </p:set>
                                    <p:animEffect transition="in" filter="wipe(up)">
                                      <p:cBhvr>
                                        <p:cTn id="6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5774</TotalTime>
  <Words>5903</Words>
  <Application>Microsoft Office PowerPoint</Application>
  <PresentationFormat>On-screen Show (4:3)</PresentationFormat>
  <Paragraphs>508</Paragraphs>
  <Slides>27</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Century Gothic</vt:lpstr>
      <vt:lpstr>Mangal</vt:lpstr>
      <vt:lpstr>Trebuchet MS</vt:lpstr>
      <vt:lpstr>Wingdings</vt:lpstr>
      <vt:lpstr>Wingdings 2</vt:lpstr>
      <vt:lpstr>Verve</vt:lpstr>
      <vt:lpstr>Chapter 13</vt:lpstr>
      <vt:lpstr>At the end of this presentation, you should be able to:</vt:lpstr>
      <vt:lpstr>At the end of this presentation, you should be able to:</vt:lpstr>
      <vt:lpstr>Promotion and Marketing Strategy Planning (Exhibit 13-1)</vt:lpstr>
      <vt:lpstr>Personal selling—flexibility is its strength</vt:lpstr>
      <vt:lpstr>Several Promotion Methods Are Available</vt:lpstr>
      <vt:lpstr>Someone Must Plan, Integrate, and Manage the Promotion Blend</vt:lpstr>
      <vt:lpstr>Which Method to Use Depends on Promotion Objectives</vt:lpstr>
      <vt:lpstr>Reminding May Be Enough</vt:lpstr>
      <vt:lpstr>Relation of Promotion Objectives, Adoption Process, AIDA Model, and Organizational Buying Model (Exhibit 13-2)</vt:lpstr>
      <vt:lpstr>The Traditional Communication Process (Exhibit 13-3)</vt:lpstr>
      <vt:lpstr>This Same Message May Be Interpreted Differently (Exhibit 13-4)</vt:lpstr>
      <vt:lpstr>Checking Your Knowledge</vt:lpstr>
      <vt:lpstr>Encoding and Decoding</vt:lpstr>
      <vt:lpstr>Feedback</vt:lpstr>
      <vt:lpstr>A Model of Customer-Initiated Interactive Communication (Exhibit 13-5)</vt:lpstr>
      <vt:lpstr>Ethical Issues in Promotion</vt:lpstr>
      <vt:lpstr>Pushing in the Channel Focuses Promotion at Intermediaries (Exhibit 13-6)</vt:lpstr>
      <vt:lpstr>An Example of Pushing and Pulling</vt:lpstr>
      <vt:lpstr>Checking Your Knowledge</vt:lpstr>
      <vt:lpstr>The Adoption Curve (Exhibit 13-7)</vt:lpstr>
      <vt:lpstr>Opinion Leaders Matter</vt:lpstr>
      <vt:lpstr>Stimulating Adoption of an Image</vt:lpstr>
      <vt:lpstr>Promotion Varies Over the Life Cycle</vt:lpstr>
      <vt:lpstr>Setting the Promotion Budget</vt:lpstr>
      <vt:lpstr>Key Terms</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1166</cp:revision>
  <dcterms:created xsi:type="dcterms:W3CDTF">2010-05-28T04:39:50Z</dcterms:created>
  <dcterms:modified xsi:type="dcterms:W3CDTF">2018-02-22T13:42:31Z</dcterms:modified>
</cp:coreProperties>
</file>