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tags/tag11.xml" ContentType="application/vnd.openxmlformats-officedocument.presentationml.tags+xml"/>
  <Override PartName="/ppt/notesSlides/notesSlide16.xml" ContentType="application/vnd.openxmlformats-officedocument.presentationml.notesSlide+xml"/>
  <Override PartName="/ppt/tags/tag12.xml" ContentType="application/vnd.openxmlformats-officedocument.presentationml.tags+xml"/>
  <Override PartName="/ppt/notesSlides/notesSlide17.xml" ContentType="application/vnd.openxmlformats-officedocument.presentationml.notesSlide+xml"/>
  <Override PartName="/ppt/tags/tag13.xml" ContentType="application/vnd.openxmlformats-officedocument.presentationml.tags+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6.xml" ContentType="application/vnd.openxmlformats-officedocument.presentationml.tags+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24"/>
  </p:notesMasterIdLst>
  <p:handoutMasterIdLst>
    <p:handoutMasterId r:id="rId2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83" r:id="rId20"/>
    <p:sldId id="280" r:id="rId21"/>
    <p:sldId id="281" r:id="rId22"/>
    <p:sldId id="282" r:id="rId23"/>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3B5"/>
    <a:srgbClr val="7030A0"/>
    <a:srgbClr val="BC8600"/>
    <a:srgbClr val="F0AD00"/>
    <a:srgbClr val="FFCC00"/>
    <a:srgbClr val="327651"/>
    <a:srgbClr val="2A6444"/>
    <a:srgbClr val="19894C"/>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480" autoAdjust="0"/>
    <p:restoredTop sz="74817" autoAdjust="0"/>
  </p:normalViewPr>
  <p:slideViewPr>
    <p:cSldViewPr>
      <p:cViewPr varScale="1">
        <p:scale>
          <a:sx n="97" d="100"/>
          <a:sy n="97" d="100"/>
        </p:scale>
        <p:origin x="264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159" d="100"/>
          <a:sy n="159" d="100"/>
        </p:scale>
        <p:origin x="488" y="2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16-</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554038" y="561975"/>
            <a:ext cx="3149600" cy="2362200"/>
          </a:xfrm>
          <a:ln/>
        </p:spPr>
      </p:sp>
      <p:sp>
        <p:nvSpPr>
          <p:cNvPr id="6"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68612"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3200" b="1" dirty="0"/>
              <a:t>CHAPTER SIXTEEN</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Tree>
    <p:extLst>
      <p:ext uri="{BB962C8B-B14F-4D97-AF65-F5344CB8AC3E}">
        <p14:creationId xmlns:p14="http://schemas.microsoft.com/office/powerpoint/2010/main" val="2106032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522288" y="549275"/>
            <a:ext cx="3216275" cy="2413000"/>
          </a:xfrm>
          <a:ln/>
        </p:spPr>
      </p:sp>
      <p:sp>
        <p:nvSpPr>
          <p:cNvPr id="69635" name="Rectangle 3"/>
          <p:cNvSpPr>
            <a:spLocks noGrp="1" noChangeArrowheads="1"/>
          </p:cNvSpPr>
          <p:nvPr>
            <p:ph type="body" idx="1"/>
          </p:nvPr>
        </p:nvSpPr>
        <p:spPr>
          <a:xfrm>
            <a:off x="195263" y="3124200"/>
            <a:ext cx="6510337" cy="556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66700" indent="-266700"/>
            <a:r>
              <a:rPr lang="en-US" b="1" dirty="0">
                <a:solidFill>
                  <a:srgbClr val="000000"/>
                </a:solidFill>
                <a:sym typeface="Wingdings" pitchFamily="2" charset="2"/>
              </a:rPr>
              <a:t>At the end of this presentation, you should be able to:</a:t>
            </a:r>
          </a:p>
          <a:p>
            <a:pPr marL="266700" indent="-266700"/>
            <a:endParaRPr lang="en-US" dirty="0">
              <a:solidFill>
                <a:srgbClr val="000000"/>
              </a:solidFill>
              <a:sym typeface="Wingdings" pitchFamily="2" charset="2"/>
            </a:endParaRPr>
          </a:p>
          <a:p>
            <a:pPr marL="266700" indent="-266700">
              <a:buFontTx/>
              <a:buAutoNum type="arabicPeriod"/>
            </a:pPr>
            <a:r>
              <a:rPr lang="en-US" dirty="0">
                <a:solidFill>
                  <a:srgbClr val="000000"/>
                </a:solidFill>
                <a:sym typeface="Wingdings" pitchFamily="2" charset="2"/>
              </a:rPr>
              <a:t>explain how publicity fits into the promotion blend.</a:t>
            </a:r>
          </a:p>
          <a:p>
            <a:pPr marL="266700" indent="-266700">
              <a:buFontTx/>
              <a:buAutoNum type="arabicPeriod"/>
            </a:pPr>
            <a:r>
              <a:rPr lang="en-US" dirty="0">
                <a:solidFill>
                  <a:srgbClr val="000000"/>
                </a:solidFill>
                <a:sym typeface="Wingdings" pitchFamily="2" charset="2"/>
              </a:rPr>
              <a:t>understand the differences between paid, earned, and owned media.</a:t>
            </a:r>
          </a:p>
          <a:p>
            <a:pPr marL="266700" indent="-266700">
              <a:buFontTx/>
              <a:buAutoNum type="arabicPeriod"/>
            </a:pPr>
            <a:r>
              <a:rPr lang="en-US" dirty="0">
                <a:solidFill>
                  <a:srgbClr val="000000"/>
                </a:solidFill>
                <a:sym typeface="Wingdings" pitchFamily="2" charset="2"/>
              </a:rPr>
              <a:t>explain how customers obtain information from search, pass-along, and experience.</a:t>
            </a:r>
          </a:p>
          <a:p>
            <a:pPr marL="266700" indent="-266700">
              <a:buFontTx/>
              <a:buAutoNum type="arabicPeriod"/>
            </a:pPr>
            <a:r>
              <a:rPr lang="en-US" dirty="0">
                <a:solidFill>
                  <a:srgbClr val="000000"/>
                </a:solidFill>
                <a:sym typeface="Wingdings" pitchFamily="2" charset="2"/>
              </a:rPr>
              <a:t>describe different types of owned media.</a:t>
            </a:r>
          </a:p>
          <a:p>
            <a:pPr marL="266700" indent="-266700">
              <a:buFontTx/>
              <a:buAutoNum type="arabicPeriod"/>
            </a:pPr>
            <a:r>
              <a:rPr lang="en-US" dirty="0">
                <a:solidFill>
                  <a:srgbClr val="000000"/>
                </a:solidFill>
                <a:sym typeface="Wingdings" pitchFamily="2" charset="2"/>
              </a:rPr>
              <a:t>describe how to use public relations to earn attention from the press.</a:t>
            </a:r>
          </a:p>
          <a:p>
            <a:pPr marL="266700" indent="-266700"/>
            <a:endParaRPr lang="en-US" b="1" dirty="0">
              <a:solidFill>
                <a:srgbClr val="000000"/>
              </a:solidFill>
              <a:sym typeface="Wingdings" pitchFamily="2" charset="2"/>
            </a:endParaRPr>
          </a:p>
          <a:p>
            <a:pPr marL="266700" indent="-266700"/>
            <a:endParaRPr lang="en-US" b="1" dirty="0">
              <a:solidFill>
                <a:srgbClr val="000000"/>
              </a:solidFill>
              <a:sym typeface="Wingdings" pitchFamily="2" charset="2"/>
            </a:endParaRPr>
          </a:p>
        </p:txBody>
      </p:sp>
    </p:spTree>
    <p:extLst>
      <p:ext uri="{BB962C8B-B14F-4D97-AF65-F5344CB8AC3E}">
        <p14:creationId xmlns:p14="http://schemas.microsoft.com/office/powerpoint/2010/main" val="298469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522288" y="549275"/>
            <a:ext cx="3216275" cy="2413000"/>
          </a:xfrm>
          <a:ln/>
        </p:spPr>
      </p:sp>
      <p:sp>
        <p:nvSpPr>
          <p:cNvPr id="7065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66700" indent="-266700"/>
            <a:r>
              <a:rPr lang="en-US" b="1" dirty="0">
                <a:solidFill>
                  <a:srgbClr val="000000"/>
                </a:solidFill>
                <a:sym typeface="Wingdings" pitchFamily="2" charset="2"/>
              </a:rPr>
              <a:t>At the end of this presentation, you should able to:</a:t>
            </a:r>
          </a:p>
          <a:p>
            <a:pPr marL="266700" indent="-266700"/>
            <a:endParaRPr lang="en-US" dirty="0">
              <a:solidFill>
                <a:srgbClr val="000000"/>
              </a:solidFill>
              <a:sym typeface="Wingdings" pitchFamily="2" charset="2"/>
            </a:endParaRPr>
          </a:p>
          <a:p>
            <a:pPr marL="266700" indent="-266700">
              <a:buFontTx/>
              <a:buAutoNum type="arabicPeriod" startAt="6"/>
            </a:pPr>
            <a:r>
              <a:rPr lang="en-US" dirty="0">
                <a:solidFill>
                  <a:srgbClr val="000000"/>
                </a:solidFill>
                <a:sym typeface="Wingdings" pitchFamily="2" charset="2"/>
              </a:rPr>
              <a:t>describe how to earn word-of-mouth from customers.</a:t>
            </a:r>
          </a:p>
          <a:p>
            <a:pPr marL="266700" indent="-266700">
              <a:buFontTx/>
              <a:buAutoNum type="arabicPeriod" startAt="6"/>
            </a:pPr>
            <a:r>
              <a:rPr lang="en-US" dirty="0">
                <a:solidFill>
                  <a:srgbClr val="000000"/>
                </a:solidFill>
                <a:sym typeface="Wingdings" pitchFamily="2" charset="2"/>
              </a:rPr>
              <a:t>explain what social media is and how it differs from traditional media.</a:t>
            </a:r>
          </a:p>
          <a:p>
            <a:pPr marL="266700" indent="-266700">
              <a:buFontTx/>
              <a:buAutoNum type="arabicPeriod" startAt="6"/>
            </a:pPr>
            <a:r>
              <a:rPr lang="en-US" dirty="0">
                <a:solidFill>
                  <a:srgbClr val="000000"/>
                </a:solidFill>
                <a:sym typeface="Wingdings" pitchFamily="2" charset="2"/>
              </a:rPr>
              <a:t>compare and contrast the major social media platforms.</a:t>
            </a:r>
          </a:p>
          <a:p>
            <a:pPr marL="266700" indent="-266700">
              <a:buFontTx/>
              <a:buAutoNum type="arabicPeriod" startAt="6"/>
            </a:pPr>
            <a:r>
              <a:rPr lang="en-US" dirty="0">
                <a:solidFill>
                  <a:srgbClr val="000000"/>
                </a:solidFill>
                <a:sym typeface="Wingdings" pitchFamily="2" charset="2"/>
              </a:rPr>
              <a:t>describe how firms use software to measure, manage, and automate online promotion.</a:t>
            </a:r>
          </a:p>
          <a:p>
            <a:pPr marL="266700" indent="-266700">
              <a:buFontTx/>
              <a:buAutoNum type="arabicPeriod" startAt="6"/>
            </a:pPr>
            <a:r>
              <a:rPr lang="en-US" dirty="0">
                <a:solidFill>
                  <a:srgbClr val="000000"/>
                </a:solidFill>
                <a:sym typeface="Wingdings" pitchFamily="2" charset="2"/>
              </a:rPr>
              <a:t>understand important new terms.</a:t>
            </a:r>
          </a:p>
          <a:p>
            <a:pPr marL="266700" indent="-266700"/>
            <a:endParaRPr lang="en-US" dirty="0">
              <a:solidFill>
                <a:srgbClr val="000000"/>
              </a:solidFill>
              <a:sym typeface="Wingdings" pitchFamily="2" charset="2"/>
            </a:endParaRPr>
          </a:p>
          <a:p>
            <a:pPr marL="266700" indent="-266700"/>
            <a:endParaRPr lang="en-US" b="1" dirty="0">
              <a:solidFill>
                <a:srgbClr val="000000"/>
              </a:solidFill>
              <a:sym typeface="Wingdings" pitchFamily="2" charset="2"/>
            </a:endParaRPr>
          </a:p>
        </p:txBody>
      </p:sp>
    </p:spTree>
    <p:extLst>
      <p:ext uri="{BB962C8B-B14F-4D97-AF65-F5344CB8AC3E}">
        <p14:creationId xmlns:p14="http://schemas.microsoft.com/office/powerpoint/2010/main" val="1433995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Rot="1" noChangeAspect="1" noChangeArrowheads="1" noTextEdit="1"/>
          </p:cNvSpPr>
          <p:nvPr>
            <p:ph type="sldImg"/>
          </p:nvPr>
        </p:nvSpPr>
        <p:spPr>
          <a:xfrm>
            <a:off x="522288" y="549275"/>
            <a:ext cx="3216275" cy="2413000"/>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solidFill>
                  <a:srgbClr val="000000"/>
                </a:solidFill>
                <a:latin typeface="Arial" pitchFamily="34" charset="0"/>
                <a:cs typeface="Arial" pitchFamily="34" charset="0"/>
                <a:sym typeface="Wingdings" pitchFamily="2" charset="2"/>
              </a:rPr>
              <a:t>Summary Overview</a:t>
            </a:r>
          </a:p>
          <a:p>
            <a:pPr>
              <a:defRPr/>
            </a:pPr>
            <a:r>
              <a:rPr lang="en-US" dirty="0">
                <a:solidFill>
                  <a:srgbClr val="000000"/>
                </a:solidFill>
                <a:latin typeface="Arial" pitchFamily="34" charset="0"/>
                <a:cs typeface="Arial" pitchFamily="34" charset="0"/>
                <a:sym typeface="Wingdings" pitchFamily="2" charset="2"/>
              </a:rPr>
              <a:t>Publicity refers to any unpaid form of </a:t>
            </a:r>
            <a:r>
              <a:rPr lang="en-US" dirty="0" err="1">
                <a:solidFill>
                  <a:srgbClr val="000000"/>
                </a:solidFill>
                <a:latin typeface="Arial" pitchFamily="34" charset="0"/>
                <a:cs typeface="Arial" pitchFamily="34" charset="0"/>
                <a:sym typeface="Wingdings" pitchFamily="2" charset="2"/>
              </a:rPr>
              <a:t>nonpersonal</a:t>
            </a:r>
            <a:r>
              <a:rPr lang="en-US" dirty="0">
                <a:solidFill>
                  <a:srgbClr val="000000"/>
                </a:solidFill>
                <a:latin typeface="Arial" pitchFamily="34" charset="0"/>
                <a:cs typeface="Arial" pitchFamily="34" charset="0"/>
                <a:sym typeface="Wingdings" pitchFamily="2" charset="2"/>
              </a:rPr>
              <a:t> presentation of ideas, goods, or services.</a:t>
            </a:r>
          </a:p>
          <a:p>
            <a:pPr>
              <a:defRPr/>
            </a:pPr>
            <a:endParaRPr lang="en-US" b="1" dirty="0">
              <a:solidFill>
                <a:srgbClr val="000000"/>
              </a:solidFill>
              <a:latin typeface="Arial" pitchFamily="34" charset="0"/>
              <a:cs typeface="Arial" pitchFamily="34" charset="0"/>
              <a:sym typeface="Wingdings" pitchFamily="2" charset="2"/>
            </a:endParaRPr>
          </a:p>
          <a:p>
            <a:pPr>
              <a:defRPr/>
            </a:pPr>
            <a:r>
              <a:rPr lang="en-US" b="1" dirty="0">
                <a:solidFill>
                  <a:srgbClr val="000000"/>
                </a:solidFill>
                <a:latin typeface="Arial" pitchFamily="34" charset="0"/>
                <a:cs typeface="Arial" pitchFamily="34" charset="0"/>
                <a:sym typeface="Wingdings" pitchFamily="2" charset="2"/>
              </a:rPr>
              <a:t>Key Issues</a:t>
            </a:r>
          </a:p>
          <a:p>
            <a:pPr>
              <a:defRPr/>
            </a:pPr>
            <a:r>
              <a:rPr lang="en-US" b="0" dirty="0">
                <a:solidFill>
                  <a:srgbClr val="000000"/>
                </a:solidFill>
                <a:latin typeface="Arial" pitchFamily="34" charset="0"/>
                <a:cs typeface="Arial" pitchFamily="34" charset="0"/>
                <a:sym typeface="Wingdings" pitchFamily="2" charset="2"/>
              </a:rPr>
              <a:t>Publicity works best when it is integrated into the entire marketing mix.</a:t>
            </a:r>
          </a:p>
          <a:p>
            <a:pPr marL="512763" lvl="1" indent="-220663">
              <a:buFont typeface="Times New Roman" pitchFamily="18" charset="0"/>
              <a:buChar char="»"/>
              <a:defRPr/>
            </a:pPr>
            <a:r>
              <a:rPr lang="en-US" b="0" dirty="0">
                <a:solidFill>
                  <a:srgbClr val="000000"/>
                </a:solidFill>
                <a:latin typeface="Arial" pitchFamily="34" charset="0"/>
                <a:cs typeface="Arial" pitchFamily="34" charset="0"/>
                <a:sym typeface="Wingdings" pitchFamily="2" charset="2"/>
              </a:rPr>
              <a:t>A marketing manager must understand how the right promotion moves a customer through the buying process</a:t>
            </a:r>
            <a:r>
              <a:rPr lang="en-US" dirty="0">
                <a:solidFill>
                  <a:srgbClr val="000000"/>
                </a:solidFill>
                <a:latin typeface="Arial" pitchFamily="34" charset="0"/>
                <a:cs typeface="Arial" pitchFamily="34" charset="0"/>
              </a:rPr>
              <a:t>.</a:t>
            </a:r>
          </a:p>
          <a:p>
            <a:pPr marL="512763" lvl="1" indent="-220663">
              <a:buFont typeface="Times New Roman" pitchFamily="18" charset="0"/>
              <a:buChar char="»"/>
              <a:defRPr/>
            </a:pPr>
            <a:r>
              <a:rPr lang="en-US" b="0" dirty="0">
                <a:solidFill>
                  <a:srgbClr val="000000"/>
                </a:solidFill>
                <a:latin typeface="Arial" pitchFamily="34" charset="0"/>
                <a:cs typeface="Arial" pitchFamily="34" charset="0"/>
                <a:sym typeface="Wingdings" pitchFamily="2" charset="2"/>
              </a:rPr>
              <a:t>As a customer moves through the process, different types of information are needed</a:t>
            </a:r>
            <a:r>
              <a:rPr lang="en-US" dirty="0">
                <a:solidFill>
                  <a:srgbClr val="000000"/>
                </a:solidFill>
                <a:latin typeface="Arial" pitchFamily="34" charset="0"/>
                <a:cs typeface="Arial" pitchFamily="34" charset="0"/>
              </a:rPr>
              <a:t>.</a:t>
            </a:r>
          </a:p>
        </p:txBody>
      </p:sp>
    </p:spTree>
    <p:extLst>
      <p:ext uri="{BB962C8B-B14F-4D97-AF65-F5344CB8AC3E}">
        <p14:creationId xmlns:p14="http://schemas.microsoft.com/office/powerpoint/2010/main" val="1565218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a:defRPr/>
            </a:pPr>
            <a:r>
              <a:rPr lang="en-US" b="1" dirty="0">
                <a:solidFill>
                  <a:srgbClr val="000000"/>
                </a:solidFill>
              </a:rPr>
              <a:t>Summary Overview</a:t>
            </a:r>
          </a:p>
          <a:p>
            <a:pPr>
              <a:defRPr/>
            </a:pPr>
            <a:r>
              <a:rPr lang="en-US" dirty="0">
                <a:solidFill>
                  <a:srgbClr val="000000"/>
                </a:solidFill>
              </a:rPr>
              <a:t>Media refers to the means used for mass communication.  </a:t>
            </a:r>
          </a:p>
          <a:p>
            <a:pPr>
              <a:defRPr/>
            </a:pPr>
            <a:endParaRPr lang="en-US" dirty="0">
              <a:solidFill>
                <a:srgbClr val="000000"/>
              </a:solidFill>
            </a:endParaRPr>
          </a:p>
          <a:p>
            <a:pPr>
              <a:defRPr/>
            </a:pPr>
            <a:r>
              <a:rPr lang="en-US" b="1" dirty="0">
                <a:solidFill>
                  <a:srgbClr val="000000"/>
                </a:solidFill>
              </a:rPr>
              <a:t>Key Issues</a:t>
            </a:r>
            <a:endParaRPr lang="en-US" b="1" u="sng" dirty="0">
              <a:solidFill>
                <a:srgbClr val="000000"/>
              </a:solidFill>
            </a:endParaRPr>
          </a:p>
          <a:p>
            <a:pPr marL="171450" indent="-171450">
              <a:buFont typeface="Wingdings" panose="05000000000000000000" pitchFamily="2" charset="2"/>
              <a:buChar char="à"/>
              <a:defRPr/>
            </a:pPr>
            <a:r>
              <a:rPr lang="en-US" u="sng" dirty="0">
                <a:solidFill>
                  <a:srgbClr val="000000"/>
                </a:solidFill>
                <a:sym typeface="Wingdings" pitchFamily="2" charset="2"/>
              </a:rPr>
              <a:t>P</a:t>
            </a:r>
            <a:r>
              <a:rPr lang="en-US" u="sng" dirty="0">
                <a:solidFill>
                  <a:srgbClr val="000000"/>
                </a:solidFill>
              </a:rPr>
              <a:t>aid media: </a:t>
            </a:r>
            <a:r>
              <a:rPr lang="en-US" dirty="0">
                <a:solidFill>
                  <a:srgbClr val="000000"/>
                </a:solidFill>
              </a:rPr>
              <a:t>messages generated by a brand (or company or nonprofit organization) and communicated through a message channel the brand pays to access.</a:t>
            </a:r>
          </a:p>
          <a:p>
            <a:pPr marL="171450" indent="-171450">
              <a:buFont typeface="Wingdings" panose="05000000000000000000" pitchFamily="2" charset="2"/>
              <a:buChar char="à"/>
              <a:defRPr/>
            </a:pPr>
            <a:r>
              <a:rPr lang="en-US" u="sng" dirty="0">
                <a:solidFill>
                  <a:srgbClr val="000000"/>
                </a:solidFill>
              </a:rPr>
              <a:t>Publicity:</a:t>
            </a:r>
            <a:r>
              <a:rPr lang="en-US" u="sng" baseline="0" dirty="0">
                <a:solidFill>
                  <a:srgbClr val="000000"/>
                </a:solidFill>
              </a:rPr>
              <a:t> </a:t>
            </a:r>
            <a:r>
              <a:rPr lang="en-US" u="none" baseline="0" dirty="0">
                <a:solidFill>
                  <a:srgbClr val="000000"/>
                </a:solidFill>
              </a:rPr>
              <a:t>uses unpaid media. There are two general types of unpaid media which will be the focus of this chapter. </a:t>
            </a:r>
            <a:endParaRPr lang="en-US" u="sng" dirty="0">
              <a:solidFill>
                <a:srgbClr val="000000"/>
              </a:solidFill>
            </a:endParaRPr>
          </a:p>
          <a:p>
            <a:pPr marL="171450" indent="-171450">
              <a:buFont typeface="Wingdings" panose="05000000000000000000" pitchFamily="2" charset="2"/>
              <a:buChar char="à"/>
              <a:defRPr/>
            </a:pPr>
            <a:r>
              <a:rPr lang="en-US" u="sng" dirty="0">
                <a:solidFill>
                  <a:srgbClr val="000000"/>
                </a:solidFill>
                <a:sym typeface="Wingdings" pitchFamily="2" charset="2"/>
              </a:rPr>
              <a:t>Owned </a:t>
            </a:r>
            <a:r>
              <a:rPr lang="en-US" u="sng" dirty="0">
                <a:solidFill>
                  <a:srgbClr val="000000"/>
                </a:solidFill>
              </a:rPr>
              <a:t>media:</a:t>
            </a:r>
            <a:r>
              <a:rPr lang="en-US" dirty="0">
                <a:solidFill>
                  <a:srgbClr val="000000"/>
                </a:solidFill>
              </a:rPr>
              <a:t> promotional messages generated by a brand (or company or nonprofit organization) communicated through a message channel the brand directly controls.</a:t>
            </a:r>
          </a:p>
          <a:p>
            <a:pPr marL="171450" indent="-171450">
              <a:buFont typeface="Wingdings" panose="05000000000000000000" pitchFamily="2" charset="2"/>
              <a:buChar char="à"/>
              <a:defRPr/>
            </a:pPr>
            <a:r>
              <a:rPr lang="en-US" u="sng" dirty="0">
                <a:solidFill>
                  <a:srgbClr val="000000"/>
                </a:solidFill>
              </a:rPr>
              <a:t>E</a:t>
            </a:r>
            <a:r>
              <a:rPr lang="en-US" u="sng" dirty="0">
                <a:solidFill>
                  <a:srgbClr val="000000"/>
                </a:solidFill>
                <a:sym typeface="Wingdings" pitchFamily="2" charset="2"/>
              </a:rPr>
              <a:t>arned</a:t>
            </a:r>
            <a:r>
              <a:rPr lang="en-US" u="sng" baseline="0" dirty="0">
                <a:solidFill>
                  <a:srgbClr val="000000"/>
                </a:solidFill>
                <a:sym typeface="Wingdings" pitchFamily="2" charset="2"/>
              </a:rPr>
              <a:t> </a:t>
            </a:r>
            <a:r>
              <a:rPr lang="en-US" u="sng" dirty="0">
                <a:solidFill>
                  <a:srgbClr val="000000"/>
                </a:solidFill>
              </a:rPr>
              <a:t>media:</a:t>
            </a:r>
            <a:r>
              <a:rPr lang="en-US" u="none" dirty="0">
                <a:solidFill>
                  <a:srgbClr val="000000"/>
                </a:solidFill>
              </a:rPr>
              <a:t> promotional messages not directly generated by the company or brand, but rather by third parties such as journalists or customers.</a:t>
            </a:r>
          </a:p>
        </p:txBody>
      </p:sp>
    </p:spTree>
    <p:extLst>
      <p:ext uri="{BB962C8B-B14F-4D97-AF65-F5344CB8AC3E}">
        <p14:creationId xmlns:p14="http://schemas.microsoft.com/office/powerpoint/2010/main" val="25059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rPr>
              <a:t>Summary Overview</a:t>
            </a:r>
          </a:p>
          <a:p>
            <a:r>
              <a:rPr lang="en-US" dirty="0"/>
              <a:t>A recent study of 30,000 Internet consumers from 60 countries found the four most highly trusted sources for buying information are forms of publicity, not advertising (see Exhibit 16-3). Consumers trust information from earned media sources most: 83 percent of respondents trust recommendations from people they know, 66 percent trust online consumer opinions (reviews), and 66 percent trust editorial content such as newspaper articles. Branded websites (a form of owned media) are trusted by 69 percent of respondents. These levels of trust are</a:t>
            </a:r>
            <a:r>
              <a:rPr lang="en-US" baseline="0" dirty="0"/>
              <a:t> </a:t>
            </a:r>
            <a:r>
              <a:rPr lang="en-US" dirty="0"/>
              <a:t>significantly higher than various types of advertising (paid) media. Among various advertising (paid) media, trust ranged from 36 percent for text ads on mobile phones to 63 percent for television advertising.</a:t>
            </a:r>
          </a:p>
          <a:p>
            <a:endParaRPr lang="en-US" dirty="0"/>
          </a:p>
          <a:p>
            <a:r>
              <a:rPr lang="en-US" b="1" i="1" dirty="0"/>
              <a:t>Discussion Question: Think about your own situation. Which</a:t>
            </a:r>
            <a:r>
              <a:rPr lang="en-US" b="1" i="1" baseline="0" dirty="0"/>
              <a:t> sources of information would be most helpful if you were: </a:t>
            </a:r>
          </a:p>
          <a:p>
            <a:pPr marL="228600" indent="-228600">
              <a:buAutoNum type="alphaLcParenR"/>
            </a:pPr>
            <a:r>
              <a:rPr lang="en-US" b="1" i="1" baseline="0" dirty="0"/>
              <a:t>looking for a a restaurant in a town you were not familiar with? </a:t>
            </a:r>
          </a:p>
          <a:p>
            <a:pPr marL="228600" indent="-228600">
              <a:buAutoNum type="alphaLcParenR"/>
            </a:pPr>
            <a:r>
              <a:rPr lang="en-US" b="1" i="1" baseline="0" dirty="0"/>
              <a:t>wanted to buy a new pair of shoes? </a:t>
            </a:r>
          </a:p>
          <a:p>
            <a:pPr marL="228600" indent="-228600">
              <a:buAutoNum type="alphaLcParenR"/>
            </a:pPr>
            <a:r>
              <a:rPr lang="en-US" b="1" i="1" baseline="0" dirty="0"/>
              <a:t>wanted to buy a book for pleasure reading on an upcoming vacation? </a:t>
            </a:r>
          </a:p>
          <a:p>
            <a:pPr marL="228600" indent="-228600">
              <a:buAutoNum type="alphaLcParenR"/>
            </a:pPr>
            <a:r>
              <a:rPr lang="en-US" b="1" i="1" baseline="0" dirty="0"/>
              <a:t>wanted to purchase a new tennis racquet, skis, or some other recreational equipment? </a:t>
            </a:r>
          </a:p>
          <a:p>
            <a:pPr marL="0" indent="0">
              <a:buNone/>
            </a:pPr>
            <a:endParaRPr lang="en-US" b="1" i="1" baseline="0" dirty="0"/>
          </a:p>
          <a:p>
            <a:pPr marL="0" indent="0">
              <a:buNone/>
            </a:pPr>
            <a:r>
              <a:rPr lang="en-US" b="1" i="1" baseline="0" dirty="0"/>
              <a:t>Why would you feel more comfortable with those sources of information?</a:t>
            </a:r>
            <a:endParaRPr lang="en-US" b="1" i="1" dirty="0"/>
          </a:p>
        </p:txBody>
      </p:sp>
    </p:spTree>
    <p:extLst>
      <p:ext uri="{BB962C8B-B14F-4D97-AF65-F5344CB8AC3E}">
        <p14:creationId xmlns:p14="http://schemas.microsoft.com/office/powerpoint/2010/main" val="698677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3238" y="539750"/>
            <a:ext cx="3216275" cy="2413000"/>
          </a:xfrm>
        </p:spPr>
      </p:sp>
      <p:sp>
        <p:nvSpPr>
          <p:cNvPr id="3" name="Notes Placeholder 2"/>
          <p:cNvSpPr>
            <a:spLocks noGrp="1"/>
          </p:cNvSpPr>
          <p:nvPr>
            <p:ph type="body" idx="1"/>
          </p:nvPr>
        </p:nvSpPr>
        <p:spPr/>
        <p:txBody>
          <a:bodyPr>
            <a:normAutofit/>
          </a:bodyPr>
          <a:lstStyle/>
          <a:p>
            <a:r>
              <a:rPr lang="en-US" b="1" dirty="0">
                <a:solidFill>
                  <a:srgbClr val="000000"/>
                </a:solidFill>
                <a:sym typeface="Wingdings" pitchFamily="2" charset="2"/>
              </a:rPr>
              <a:t>Summary Overview</a:t>
            </a:r>
          </a:p>
          <a:p>
            <a:r>
              <a:rPr lang="en-US" dirty="0">
                <a:solidFill>
                  <a:srgbClr val="000000"/>
                </a:solidFill>
                <a:sym typeface="Wingdings" pitchFamily="2" charset="2"/>
              </a:rPr>
              <a:t>Paid media—high message control yet becoming less effective.</a:t>
            </a:r>
          </a:p>
          <a:p>
            <a:endParaRPr lang="en-US" dirty="0">
              <a:solidFill>
                <a:srgbClr val="000000"/>
              </a:solidFill>
              <a:sym typeface="Wingdings" pitchFamily="2" charset="2"/>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rPr>
              <a:t>Key Issues</a:t>
            </a:r>
            <a:endParaRPr lang="en-US" b="1" u="sng" dirty="0">
              <a:solidFill>
                <a:srgbClr val="000000"/>
              </a:solidFill>
            </a:endParaRPr>
          </a:p>
          <a:p>
            <a:pPr marL="171450" indent="-171450">
              <a:buFont typeface="Arial" panose="020B0604020202020204" pitchFamily="34" charset="0"/>
              <a:buChar char="•"/>
            </a:pPr>
            <a:r>
              <a:rPr lang="en-US" dirty="0"/>
              <a:t>Most advertising is designed to target a large number of customers at once, whereas specialized media target fewer customers more precisely.</a:t>
            </a:r>
          </a:p>
          <a:p>
            <a:pPr marL="171450" indent="-171450">
              <a:buFont typeface="Arial" panose="020B0604020202020204" pitchFamily="34" charset="0"/>
              <a:buChar char="•"/>
            </a:pPr>
            <a:r>
              <a:rPr lang="en-US" dirty="0"/>
              <a:t>Customers are getting better at avoiding advertising messages</a:t>
            </a:r>
            <a:endParaRPr lang="en-US" dirty="0">
              <a:solidFill>
                <a:srgbClr val="000000"/>
              </a:solidFill>
              <a:sym typeface="Wingdings" pitchFamily="2" charset="2"/>
            </a:endParaRPr>
          </a:p>
          <a:p>
            <a:pPr>
              <a:lnSpc>
                <a:spcPct val="95000"/>
              </a:lnSpc>
              <a:buFont typeface="Arial" pitchFamily="34" charset="0"/>
              <a:buChar char="•"/>
              <a:defRPr/>
            </a:pPr>
            <a:endParaRPr lang="en-IN" sz="1200" i="0" kern="1200" baseline="0" dirty="0">
              <a:solidFill>
                <a:schemeClr val="tx1"/>
              </a:solidFill>
              <a:latin typeface="Arial" charset="0"/>
              <a:ea typeface="+mn-ea"/>
              <a:cs typeface="Arial" charset="0"/>
            </a:endParaRPr>
          </a:p>
          <a:p>
            <a:pPr>
              <a:lnSpc>
                <a:spcPct val="95000"/>
              </a:lnSpc>
              <a:defRPr/>
            </a:pPr>
            <a:endParaRPr lang="en-IN" sz="1200" i="0" kern="1200" baseline="0" dirty="0">
              <a:solidFill>
                <a:schemeClr val="tx1"/>
              </a:solidFill>
              <a:latin typeface="Arial" charset="0"/>
              <a:ea typeface="+mn-ea"/>
              <a:cs typeface="Arial" charset="0"/>
            </a:endParaRPr>
          </a:p>
          <a:p>
            <a:pPr>
              <a:lnSpc>
                <a:spcPct val="95000"/>
              </a:lnSpc>
              <a:buFont typeface="Arial" pitchFamily="34" charset="0"/>
              <a:buChar char="•"/>
              <a:defRPr/>
            </a:pPr>
            <a:endParaRPr lang="en-US" dirty="0"/>
          </a:p>
        </p:txBody>
      </p:sp>
    </p:spTree>
    <p:extLst>
      <p:ext uri="{BB962C8B-B14F-4D97-AF65-F5344CB8AC3E}">
        <p14:creationId xmlns:p14="http://schemas.microsoft.com/office/powerpoint/2010/main" val="375546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3238" y="539750"/>
            <a:ext cx="3216275" cy="24130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Summary Overview</a:t>
            </a:r>
          </a:p>
          <a:p>
            <a:r>
              <a:rPr lang="en-US" dirty="0"/>
              <a:t>Owned media—high message control and lower cost.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dirty="0">
              <a:solidFill>
                <a:srgbClr val="000000"/>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rPr>
              <a:t>Key Issues</a:t>
            </a:r>
            <a:endParaRPr lang="en-US" b="1" u="sng" dirty="0">
              <a:solidFill>
                <a:srgbClr val="000000"/>
              </a:solidFill>
            </a:endParaRP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Owned media allows a marketing manager to craft the precise message customers receive. </a:t>
            </a:r>
          </a:p>
          <a:p>
            <a:pPr marL="628650" lvl="1" indent="-171450">
              <a:buFont typeface="Arial" panose="020B0604020202020204" pitchFamily="34" charset="0"/>
              <a:buChar char="•"/>
            </a:pPr>
            <a:r>
              <a:rPr lang="en-US" dirty="0"/>
              <a:t>Marketing managers can choose what information is displayed on the company website, YouTube channel, Instagram, Pinterest page, or Twitter feed.</a:t>
            </a:r>
          </a:p>
          <a:p>
            <a:pPr marL="171450" lvl="0" indent="-171450">
              <a:buFont typeface="Arial" panose="020B0604020202020204" pitchFamily="34" charset="0"/>
              <a:buChar char="•"/>
            </a:pPr>
            <a:r>
              <a:rPr lang="en-US" dirty="0"/>
              <a:t>Challenges for marketing managers include maintaining owned media and making sure customers find their information when it is needed in the buying process.</a:t>
            </a:r>
          </a:p>
          <a:p>
            <a:endParaRPr lang="en-IN" sz="1200" i="0" kern="1200" baseline="0" dirty="0">
              <a:solidFill>
                <a:schemeClr val="tx1"/>
              </a:solidFill>
              <a:latin typeface="Arial" charset="0"/>
              <a:ea typeface="+mn-ea"/>
              <a:cs typeface="Arial" charset="0"/>
            </a:endParaRPr>
          </a:p>
          <a:p>
            <a:endParaRPr lang="en-US" b="1" dirty="0"/>
          </a:p>
        </p:txBody>
      </p:sp>
    </p:spTree>
    <p:extLst>
      <p:ext uri="{BB962C8B-B14F-4D97-AF65-F5344CB8AC3E}">
        <p14:creationId xmlns:p14="http://schemas.microsoft.com/office/powerpoint/2010/main" val="832679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3238" y="539750"/>
            <a:ext cx="3216275" cy="2413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Summary Overview</a:t>
            </a:r>
          </a:p>
          <a:p>
            <a:r>
              <a:rPr lang="en-US" dirty="0"/>
              <a:t>Customers act on earned media, but it has risks. </a:t>
            </a:r>
          </a:p>
          <a:p>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rPr>
              <a:t>Key Issues</a:t>
            </a:r>
            <a:endParaRPr lang="en-US" b="1" u="sng" dirty="0">
              <a:solidFill>
                <a:srgbClr val="000000"/>
              </a:solidFill>
            </a:endParaRPr>
          </a:p>
          <a:p>
            <a:pPr marL="171450" indent="-171450">
              <a:buFont typeface="Arial" panose="020B0604020202020204" pitchFamily="34" charset="0"/>
              <a:buChar char="•"/>
            </a:pPr>
            <a:r>
              <a:rPr lang="en-US" dirty="0"/>
              <a:t>Marketing managers are usually thrilled when positive articles are written about their products or customers post positive reviews on social media sites. </a:t>
            </a:r>
          </a:p>
          <a:p>
            <a:pPr marL="171450" lvl="0" indent="-171450">
              <a:buFont typeface="Arial" panose="020B0604020202020204" pitchFamily="34" charset="0"/>
              <a:buChar char="•"/>
            </a:pPr>
            <a:r>
              <a:rPr lang="en-US" dirty="0"/>
              <a:t>These influential message sources are out of a marketing manager’s control.</a:t>
            </a:r>
          </a:p>
          <a:p>
            <a:endParaRPr lang="en-IN" sz="1200" i="0" kern="1200" baseline="0" dirty="0">
              <a:solidFill>
                <a:schemeClr val="tx1"/>
              </a:solidFill>
              <a:latin typeface="Arial" charset="0"/>
              <a:ea typeface="+mn-ea"/>
              <a:cs typeface="Arial" charset="0"/>
            </a:endParaRPr>
          </a:p>
          <a:p>
            <a:endParaRPr lang="en-IN" sz="1200" kern="1200" baseline="0" dirty="0">
              <a:solidFill>
                <a:schemeClr val="tx1"/>
              </a:solidFill>
              <a:latin typeface="Arial" charset="0"/>
              <a:ea typeface="+mn-ea"/>
              <a:cs typeface="Arial" charset="0"/>
            </a:endParaRPr>
          </a:p>
        </p:txBody>
      </p:sp>
    </p:spTree>
    <p:extLst>
      <p:ext uri="{BB962C8B-B14F-4D97-AF65-F5344CB8AC3E}">
        <p14:creationId xmlns:p14="http://schemas.microsoft.com/office/powerpoint/2010/main" val="1442864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381000"/>
            <a:ext cx="3314700" cy="2486025"/>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rPr>
              <a:t>Summary Overview</a:t>
            </a:r>
          </a:p>
          <a:p>
            <a:r>
              <a:rPr lang="en-US" sz="1200" b="0" i="0" kern="1200" dirty="0" err="1">
                <a:solidFill>
                  <a:schemeClr val="tx1"/>
                </a:solidFill>
                <a:effectLst/>
                <a:latin typeface="Arial" charset="0"/>
                <a:ea typeface="+mn-ea"/>
                <a:cs typeface="Arial" charset="0"/>
              </a:rPr>
              <a:t>Jax</a:t>
            </a:r>
            <a:r>
              <a:rPr lang="en-US" sz="1200" b="0" i="0" kern="1200" dirty="0">
                <a:solidFill>
                  <a:schemeClr val="tx1"/>
                </a:solidFill>
                <a:effectLst/>
                <a:latin typeface="Arial" charset="0"/>
                <a:ea typeface="+mn-ea"/>
                <a:cs typeface="Arial" charset="0"/>
              </a:rPr>
              <a:t> Fish House, a restaurant in Fort Collins, Colorado, maintains an Instagram page. </a:t>
            </a:r>
            <a:r>
              <a:rPr lang="en-US" sz="1200" b="0" i="0" kern="1200" dirty="0" err="1">
                <a:solidFill>
                  <a:schemeClr val="tx1"/>
                </a:solidFill>
                <a:effectLst/>
                <a:latin typeface="Arial" charset="0"/>
                <a:ea typeface="+mn-ea"/>
                <a:cs typeface="Arial" charset="0"/>
              </a:rPr>
              <a:t>Jax</a:t>
            </a:r>
            <a:r>
              <a:rPr lang="en-US" sz="1200" b="0" i="0" kern="1200" dirty="0">
                <a:solidFill>
                  <a:schemeClr val="tx1"/>
                </a:solidFill>
                <a:effectLst/>
                <a:latin typeface="Arial" charset="0"/>
                <a:ea typeface="+mn-ea"/>
                <a:cs typeface="Arial" charset="0"/>
              </a:rPr>
              <a:t> uses this form of owned media to post pictures of its delicious food and wine. </a:t>
            </a:r>
            <a:r>
              <a:rPr lang="en-US" sz="1200" b="0" i="0" kern="1200" dirty="0" err="1">
                <a:solidFill>
                  <a:schemeClr val="tx1"/>
                </a:solidFill>
                <a:effectLst/>
                <a:latin typeface="Arial" charset="0"/>
                <a:ea typeface="+mn-ea"/>
                <a:cs typeface="Arial" charset="0"/>
              </a:rPr>
              <a:t>Jax</a:t>
            </a:r>
            <a:r>
              <a:rPr lang="en-US" sz="1200" b="0" i="0" kern="1200" dirty="0">
                <a:solidFill>
                  <a:schemeClr val="tx1"/>
                </a:solidFill>
                <a:effectLst/>
                <a:latin typeface="Arial" charset="0"/>
                <a:ea typeface="+mn-ea"/>
                <a:cs typeface="Arial" charset="0"/>
              </a:rPr>
              <a:t> controls what gets posted on Instagram. On the other hand, </a:t>
            </a:r>
            <a:r>
              <a:rPr lang="en-US" sz="1200" b="0" i="0" kern="1200" dirty="0" err="1">
                <a:solidFill>
                  <a:schemeClr val="tx1"/>
                </a:solidFill>
                <a:effectLst/>
                <a:latin typeface="Arial" charset="0"/>
                <a:ea typeface="+mn-ea"/>
                <a:cs typeface="Arial" charset="0"/>
              </a:rPr>
              <a:t>Jax</a:t>
            </a:r>
            <a:r>
              <a:rPr lang="en-US" sz="1200" b="0" i="0" kern="1200" dirty="0">
                <a:solidFill>
                  <a:schemeClr val="tx1"/>
                </a:solidFill>
                <a:effectLst/>
                <a:latin typeface="Arial" charset="0"/>
                <a:ea typeface="+mn-ea"/>
                <a:cs typeface="Arial" charset="0"/>
              </a:rPr>
              <a:t> does not directly control what is said in the 85 reviews it has on Yelp. Fortunately, delivering a great dining experience helps the restaurant to earn high praise</a:t>
            </a:r>
            <a:r>
              <a:rPr lang="en-US" sz="1200" b="0" i="1" kern="1200" dirty="0">
                <a:solidFill>
                  <a:schemeClr val="tx1"/>
                </a:solidFill>
                <a:effectLst/>
                <a:latin typeface="Arial" charset="0"/>
                <a:ea typeface="+mn-ea"/>
                <a:cs typeface="Arial" charset="0"/>
              </a:rPr>
              <a:t>.</a:t>
            </a:r>
            <a:endParaRPr lang="en-US" i="1" dirty="0"/>
          </a:p>
        </p:txBody>
      </p:sp>
    </p:spTree>
    <p:extLst>
      <p:ext uri="{BB962C8B-B14F-4D97-AF65-F5344CB8AC3E}">
        <p14:creationId xmlns:p14="http://schemas.microsoft.com/office/powerpoint/2010/main" val="7751448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latin typeface="Arial" pitchFamily="34" charset="0"/>
                <a:cs typeface="Arial" pitchFamily="34" charset="0"/>
                <a:sym typeface="Wingdings" pitchFamily="2" charset="2"/>
              </a:rPr>
              <a:t>Summary Overview</a:t>
            </a:r>
          </a:p>
          <a:p>
            <a:pPr>
              <a:defRPr/>
            </a:pPr>
            <a:r>
              <a:rPr lang="en-US" dirty="0">
                <a:solidFill>
                  <a:srgbClr val="000000"/>
                </a:solidFill>
                <a:latin typeface="Arial" pitchFamily="34" charset="0"/>
                <a:cs typeface="Arial" pitchFamily="34" charset="0"/>
                <a:sym typeface="Wingdings" pitchFamily="2" charset="2"/>
              </a:rPr>
              <a:t>Because customers often search for information during the shopping process, marketing managers need to make sure that when target customers search, online material useful to them is “found.”</a:t>
            </a:r>
          </a:p>
          <a:p>
            <a:pPr>
              <a:defRPr/>
            </a:pPr>
            <a:endParaRPr lang="en-US" b="1" dirty="0">
              <a:solidFill>
                <a:srgbClr val="000000"/>
              </a:solidFill>
              <a:latin typeface="Arial" pitchFamily="34" charset="0"/>
              <a:cs typeface="Arial" pitchFamily="34" charset="0"/>
              <a:sym typeface="Wingdings" pitchFamily="2" charset="2"/>
            </a:endParaRPr>
          </a:p>
          <a:p>
            <a:pPr>
              <a:defRPr/>
            </a:pPr>
            <a:r>
              <a:rPr lang="en-US" b="1" dirty="0">
                <a:solidFill>
                  <a:srgbClr val="000000"/>
                </a:solidFill>
                <a:latin typeface="Arial" pitchFamily="34" charset="0"/>
                <a:cs typeface="Arial" pitchFamily="34" charset="0"/>
                <a:sym typeface="Wingdings" pitchFamily="2" charset="2"/>
              </a:rPr>
              <a:t>Key Issues</a:t>
            </a:r>
          </a:p>
          <a:p>
            <a:pPr>
              <a:defRPr/>
            </a:pPr>
            <a:r>
              <a:rPr lang="en-US" dirty="0">
                <a:solidFill>
                  <a:srgbClr val="000000"/>
                </a:solidFill>
                <a:latin typeface="Arial" pitchFamily="34" charset="0"/>
                <a:cs typeface="Arial" pitchFamily="34" charset="0"/>
                <a:sym typeface="Wingdings" pitchFamily="2" charset="2"/>
              </a:rPr>
              <a:t>Most customers use a search engine such as Google, Bing, or Yahoo—and most favor the organic search results rather than the paid ads at the side or top of the search.</a:t>
            </a:r>
          </a:p>
          <a:p>
            <a:pPr marL="628650" lvl="1" indent="-171450">
              <a:buFont typeface="Wingdings" pitchFamily="2" charset="2"/>
              <a:buChar char="à"/>
              <a:defRPr/>
            </a:pPr>
            <a:r>
              <a:rPr lang="en-US" dirty="0">
                <a:solidFill>
                  <a:srgbClr val="000000"/>
                </a:solidFill>
                <a:latin typeface="Arial" pitchFamily="34" charset="0"/>
                <a:cs typeface="Arial" pitchFamily="34" charset="0"/>
              </a:rPr>
              <a:t>Marketing managers often use search engine optimization (SEO), which is the process of designing a website so that it ranks high in a search engine’s unpaid results.</a:t>
            </a:r>
          </a:p>
          <a:p>
            <a:pPr marL="171450" lvl="0" indent="-171450">
              <a:buFont typeface="Arial" panose="020B0604020202020204" pitchFamily="34" charset="0"/>
              <a:buChar char="•"/>
              <a:defRPr/>
            </a:pPr>
            <a:r>
              <a:rPr lang="en-US" dirty="0">
                <a:solidFill>
                  <a:srgbClr val="000000"/>
                </a:solidFill>
                <a:latin typeface="Arial" pitchFamily="34" charset="0"/>
                <a:cs typeface="Arial" pitchFamily="34" charset="0"/>
              </a:rPr>
              <a:t>Customers search offline, too.</a:t>
            </a:r>
          </a:p>
          <a:p>
            <a:pPr marL="171450" lvl="0" indent="-171450">
              <a:buFont typeface="Arial" panose="020B0604020202020204" pitchFamily="34" charset="0"/>
              <a:buChar char="•"/>
              <a:defRPr/>
            </a:pPr>
            <a:r>
              <a:rPr lang="en-US" dirty="0">
                <a:solidFill>
                  <a:srgbClr val="000000"/>
                </a:solidFill>
                <a:latin typeface="Arial" pitchFamily="34" charset="0"/>
                <a:cs typeface="Arial" pitchFamily="34" charset="0"/>
              </a:rPr>
              <a:t>Pass-along occurs when one customer makes a recommendation for (or against) a specific brand to another customer.</a:t>
            </a:r>
          </a:p>
          <a:p>
            <a:pPr marL="628650" lvl="1" indent="-171450">
              <a:buFont typeface="Wingdings" pitchFamily="2" charset="2"/>
              <a:buChar char="à"/>
              <a:defRPr/>
            </a:pPr>
            <a:r>
              <a:rPr lang="en-US" dirty="0">
                <a:solidFill>
                  <a:srgbClr val="000000"/>
                </a:solidFill>
                <a:latin typeface="Arial" pitchFamily="34" charset="0"/>
                <a:cs typeface="Arial" pitchFamily="34" charset="0"/>
              </a:rPr>
              <a:t>The ultimate in pass-along—going viral.</a:t>
            </a:r>
          </a:p>
          <a:p>
            <a:pPr>
              <a:defRPr/>
            </a:pPr>
            <a:endParaRPr lang="en-US" b="1" i="1" dirty="0">
              <a:solidFill>
                <a:srgbClr val="000000"/>
              </a:solidFill>
              <a:latin typeface="Arial" pitchFamily="34" charset="0"/>
              <a:cs typeface="Arial" pitchFamily="34" charset="0"/>
              <a:sym typeface="Wingdings" pitchFamily="2" charset="2"/>
            </a:endParaRPr>
          </a:p>
          <a:p>
            <a:pPr>
              <a:defRPr/>
            </a:pPr>
            <a:r>
              <a:rPr lang="en-US" b="1" i="1" dirty="0">
                <a:solidFill>
                  <a:srgbClr val="000000"/>
                </a:solidFill>
                <a:latin typeface="Arial" pitchFamily="34" charset="0"/>
                <a:cs typeface="Arial" pitchFamily="34" charset="0"/>
                <a:sym typeface="Wingdings" pitchFamily="2" charset="2"/>
              </a:rPr>
              <a:t>Discussion Question: Can</a:t>
            </a:r>
            <a:r>
              <a:rPr lang="en-US" b="1" i="1" baseline="0" dirty="0">
                <a:solidFill>
                  <a:srgbClr val="000000"/>
                </a:solidFill>
                <a:latin typeface="Arial" pitchFamily="34" charset="0"/>
                <a:cs typeface="Arial" pitchFamily="34" charset="0"/>
                <a:sym typeface="Wingdings" pitchFamily="2" charset="2"/>
              </a:rPr>
              <a:t> you think of examples of campaigns that have gone viral recently?</a:t>
            </a:r>
          </a:p>
          <a:p>
            <a:pPr>
              <a:defRPr/>
            </a:pPr>
            <a:endParaRPr lang="en-US" b="1" i="1" dirty="0">
              <a:solidFill>
                <a:srgbClr val="000000"/>
              </a:solidFill>
              <a:latin typeface="Arial" pitchFamily="34" charset="0"/>
              <a:cs typeface="Arial" pitchFamily="34" charset="0"/>
              <a:sym typeface="Wingdings" pitchFamily="2" charset="2"/>
            </a:endParaRPr>
          </a:p>
          <a:p>
            <a:pPr marL="171450" indent="-171450">
              <a:buFont typeface="Arial" panose="020B0604020202020204" pitchFamily="34" charset="0"/>
              <a:buChar char="•"/>
              <a:defRPr/>
            </a:pPr>
            <a:r>
              <a:rPr lang="en-US" dirty="0"/>
              <a:t>Most often customers gain experience with a brand by using its product—its goods and/or services.</a:t>
            </a:r>
          </a:p>
          <a:p>
            <a:pPr marL="628650" lvl="1" indent="-171450">
              <a:buFont typeface="Arial" panose="020B0604020202020204" pitchFamily="34" charset="0"/>
              <a:buChar char="•"/>
              <a:defRPr/>
            </a:pPr>
            <a:r>
              <a:rPr lang="en-US" i="0" u="sng" dirty="0"/>
              <a:t>Branded services </a:t>
            </a:r>
            <a:r>
              <a:rPr lang="en-US" dirty="0"/>
              <a:t>are valued services a brand provides that are not directly connected to a core product offering</a:t>
            </a:r>
            <a:endParaRPr lang="en-US" b="1" i="1" dirty="0">
              <a:solidFill>
                <a:srgbClr val="000000"/>
              </a:solidFill>
              <a:latin typeface="Arial" pitchFamily="34" charset="0"/>
              <a:cs typeface="Arial" pitchFamily="34" charset="0"/>
              <a:sym typeface="Wingdings" pitchFamily="2" charset="2"/>
            </a:endParaRPr>
          </a:p>
        </p:txBody>
      </p:sp>
    </p:spTree>
    <p:extLst>
      <p:ext uri="{BB962C8B-B14F-4D97-AF65-F5344CB8AC3E}">
        <p14:creationId xmlns:p14="http://schemas.microsoft.com/office/powerpoint/2010/main" val="70079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81000"/>
            <a:ext cx="3352800" cy="2514600"/>
          </a:xfrm>
        </p:spPr>
      </p:sp>
      <p:sp>
        <p:nvSpPr>
          <p:cNvPr id="3" name="Notes Placeholder 2"/>
          <p:cNvSpPr>
            <a:spLocks noGrp="1"/>
          </p:cNvSpPr>
          <p:nvPr>
            <p:ph type="body" idx="1"/>
          </p:nvPr>
        </p:nvSpPr>
        <p:spPr/>
        <p:txBody>
          <a:bodyPr/>
          <a:lstStyle/>
          <a:p>
            <a:pPr>
              <a:lnSpc>
                <a:spcPct val="95000"/>
              </a:lnSpc>
              <a:defRPr/>
            </a:pPr>
            <a:r>
              <a:rPr lang="en-US" b="1" dirty="0">
                <a:solidFill>
                  <a:srgbClr val="000000"/>
                </a:solidFill>
                <a:latin typeface="Arial" pitchFamily="34" charset="0"/>
                <a:cs typeface="Arial" pitchFamily="34" charset="0"/>
                <a:sym typeface="Wingdings" pitchFamily="2" charset="2"/>
              </a:rPr>
              <a:t>Summary Overview</a:t>
            </a:r>
          </a:p>
          <a:p>
            <a:pPr>
              <a:lnSpc>
                <a:spcPct val="95000"/>
              </a:lnSpc>
              <a:defRPr/>
            </a:pPr>
            <a:r>
              <a:rPr lang="en-US" dirty="0">
                <a:solidFill>
                  <a:srgbClr val="000000"/>
                </a:solidFill>
                <a:latin typeface="Arial" pitchFamily="34" charset="0"/>
                <a:cs typeface="Arial" pitchFamily="34" charset="0"/>
                <a:sym typeface="Wingdings" pitchFamily="2" charset="2"/>
              </a:rPr>
              <a:t>Understanding how customers discover owned media helps a firm develop other promotional efforts which direct target customers to owned media.</a:t>
            </a:r>
          </a:p>
          <a:p>
            <a:pPr>
              <a:lnSpc>
                <a:spcPct val="95000"/>
              </a:lnSpc>
              <a:defRPr/>
            </a:pPr>
            <a:endParaRPr lang="en-US" dirty="0">
              <a:solidFill>
                <a:srgbClr val="000000"/>
              </a:solidFill>
              <a:latin typeface="Arial" pitchFamily="34" charset="0"/>
              <a:cs typeface="Arial" pitchFamily="34" charset="0"/>
              <a:sym typeface="Wingdings" pitchFamily="2" charset="2"/>
            </a:endParaRPr>
          </a:p>
          <a:p>
            <a:pPr>
              <a:lnSpc>
                <a:spcPct val="95000"/>
              </a:lnSpc>
              <a:defRPr/>
            </a:pPr>
            <a:r>
              <a:rPr lang="en-US" b="1" dirty="0">
                <a:solidFill>
                  <a:srgbClr val="000000"/>
                </a:solidFill>
                <a:latin typeface="Arial" pitchFamily="34" charset="0"/>
                <a:cs typeface="Arial" pitchFamily="34" charset="0"/>
                <a:sym typeface="Wingdings" pitchFamily="2" charset="2"/>
              </a:rPr>
              <a:t>Key Issues</a:t>
            </a:r>
          </a:p>
          <a:p>
            <a:pPr marL="171450" indent="-171450">
              <a:lnSpc>
                <a:spcPct val="95000"/>
              </a:lnSpc>
              <a:buFont typeface="Wingdings" charset="2"/>
              <a:buChar char="à"/>
              <a:defRPr/>
            </a:pPr>
            <a:r>
              <a:rPr lang="en-US" u="none" dirty="0">
                <a:solidFill>
                  <a:srgbClr val="000000"/>
                </a:solidFill>
                <a:latin typeface="Arial" pitchFamily="34" charset="0"/>
                <a:cs typeface="Arial" pitchFamily="34" charset="0"/>
                <a:sym typeface="Wingdings" pitchFamily="2" charset="2"/>
              </a:rPr>
              <a:t>Educational web pages—some</a:t>
            </a:r>
            <a:r>
              <a:rPr lang="en-US" u="none" baseline="0" dirty="0">
                <a:solidFill>
                  <a:srgbClr val="000000"/>
                </a:solidFill>
                <a:latin typeface="Arial" pitchFamily="34" charset="0"/>
                <a:cs typeface="Arial" pitchFamily="34" charset="0"/>
                <a:sym typeface="Wingdings" pitchFamily="2" charset="2"/>
              </a:rPr>
              <a:t> companies will build an educational website to “teach customers” about its products. Home Depot’s website tells customers how to build a fence or a deck. </a:t>
            </a:r>
          </a:p>
          <a:p>
            <a:pPr marL="171450" indent="-171450">
              <a:lnSpc>
                <a:spcPct val="95000"/>
              </a:lnSpc>
              <a:buFont typeface="Wingdings" charset="2"/>
              <a:buChar char="à"/>
              <a:defRPr/>
            </a:pPr>
            <a:r>
              <a:rPr lang="en-US" b="1" u="sng" baseline="0" dirty="0">
                <a:solidFill>
                  <a:srgbClr val="000000"/>
                </a:solidFill>
                <a:latin typeface="Arial" pitchFamily="34" charset="0"/>
                <a:cs typeface="Arial" pitchFamily="34" charset="0"/>
                <a:sym typeface="Wingdings" pitchFamily="2" charset="2"/>
              </a:rPr>
              <a:t> </a:t>
            </a:r>
            <a:r>
              <a:rPr lang="en-US" b="1" u="sng" dirty="0">
                <a:latin typeface="Arial" panose="020B0604020202020204" pitchFamily="34" charset="0"/>
                <a:cs typeface="Arial" panose="020B0604020202020204" pitchFamily="34" charset="0"/>
              </a:rPr>
              <a:t>White papers</a:t>
            </a:r>
            <a:r>
              <a:rPr lang="en-US" dirty="0">
                <a:latin typeface="Arial" panose="020B0604020202020204" pitchFamily="34" charset="0"/>
                <a:cs typeface="Arial" panose="020B0604020202020204" pitchFamily="34" charset="0"/>
              </a:rPr>
              <a:t> are an authoritative</a:t>
            </a:r>
            <a:r>
              <a:rPr lang="en-US" baseline="0" dirty="0">
                <a:latin typeface="Arial" panose="020B0604020202020204" pitchFamily="34" charset="0"/>
                <a:cs typeface="Arial" panose="020B0604020202020204" pitchFamily="34" charset="0"/>
              </a:rPr>
              <a:t> report or guide that addresses important issues in an industry and offers solutions. </a:t>
            </a:r>
            <a:r>
              <a:rPr lang="en-US" b="1" u="sng" baseline="0" dirty="0">
                <a:latin typeface="Arial" panose="020B0604020202020204" pitchFamily="34" charset="0"/>
                <a:cs typeface="Arial" panose="020B0604020202020204" pitchFamily="34" charset="0"/>
              </a:rPr>
              <a:t>C</a:t>
            </a:r>
            <a:r>
              <a:rPr lang="en-US" b="1" u="sng" dirty="0">
                <a:latin typeface="Arial" panose="020B0604020202020204" pitchFamily="34" charset="0"/>
                <a:cs typeface="Arial" panose="020B0604020202020204" pitchFamily="34" charset="0"/>
              </a:rPr>
              <a:t>ase studies </a:t>
            </a:r>
            <a:r>
              <a:rPr lang="en-US" dirty="0">
                <a:latin typeface="Arial" panose="020B0604020202020204" pitchFamily="34" charset="0"/>
                <a:cs typeface="Arial" panose="020B0604020202020204" pitchFamily="34" charset="0"/>
              </a:rPr>
              <a:t>are success stories</a:t>
            </a:r>
            <a:r>
              <a:rPr lang="en-US" baseline="0" dirty="0">
                <a:latin typeface="Arial" panose="020B0604020202020204" pitchFamily="34" charset="0"/>
                <a:cs typeface="Arial" panose="020B0604020202020204" pitchFamily="34" charset="0"/>
              </a:rPr>
              <a:t> that highlight how a company helped another customer. </a:t>
            </a:r>
          </a:p>
          <a:p>
            <a:pPr marL="171450" indent="-171450">
              <a:lnSpc>
                <a:spcPct val="95000"/>
              </a:lnSpc>
              <a:buFont typeface="Wingdings" charset="2"/>
              <a:buChar char="à"/>
              <a:defRPr/>
            </a:pPr>
            <a:r>
              <a:rPr lang="en-US" b="1" u="sng" dirty="0">
                <a:latin typeface="Arial" panose="020B0604020202020204" pitchFamily="34" charset="0"/>
                <a:cs typeface="Arial" panose="020B0604020202020204" pitchFamily="34" charset="0"/>
              </a:rPr>
              <a:t>Landing pages</a:t>
            </a:r>
            <a:r>
              <a:rPr lang="en-US" b="0" u="none" dirty="0">
                <a:latin typeface="Arial" panose="020B0604020202020204" pitchFamily="34" charset="0"/>
                <a:cs typeface="Arial" panose="020B0604020202020204" pitchFamily="34" charset="0"/>
              </a:rPr>
              <a:t> </a:t>
            </a:r>
            <a:r>
              <a:rPr lang="en-US" dirty="0"/>
              <a:t>are customized web pages that logically follow from clicking on an organic search result, online advertisement, or other link. </a:t>
            </a:r>
            <a:endParaRPr lang="en-US" b="1" u="sng" dirty="0">
              <a:latin typeface="Arial" panose="020B0604020202020204" pitchFamily="34" charset="0"/>
              <a:cs typeface="Arial" panose="020B0604020202020204" pitchFamily="34" charset="0"/>
            </a:endParaRPr>
          </a:p>
          <a:p>
            <a:pPr marL="0" marR="0" indent="0" algn="l" defTabSz="914400" rtl="0" eaLnBrk="0" fontAlgn="base" latinLnBrk="0" hangingPunct="0">
              <a:lnSpc>
                <a:spcPct val="95000"/>
              </a:lnSpc>
              <a:spcBef>
                <a:spcPct val="30000"/>
              </a:spcBef>
              <a:spcAft>
                <a:spcPct val="0"/>
              </a:spcAft>
              <a:buClrTx/>
              <a:buSzTx/>
              <a:buFont typeface="Arial" panose="020B0604020202020204" pitchFamily="34" charset="0"/>
              <a:buNone/>
              <a:tabLst/>
              <a:defRPr/>
            </a:pPr>
            <a:endParaRPr lang="en-US" dirty="0">
              <a:latin typeface="Arial" panose="020B0604020202020204" pitchFamily="34" charset="0"/>
              <a:cs typeface="Arial" panose="020B0604020202020204" pitchFamily="34" charset="0"/>
            </a:endParaRPr>
          </a:p>
          <a:p>
            <a:pPr marL="285750" marR="0" indent="-285750" algn="l" defTabSz="914400" rtl="0" eaLnBrk="0" fontAlgn="base" latinLnBrk="0" hangingPunct="0">
              <a:lnSpc>
                <a:spcPct val="95000"/>
              </a:lnSpc>
              <a:spcBef>
                <a:spcPct val="30000"/>
              </a:spcBef>
              <a:spcAft>
                <a:spcPct val="0"/>
              </a:spcAft>
              <a:buClrTx/>
              <a:buSzTx/>
              <a:buFont typeface="Wingdings" pitchFamily="2" charset="2"/>
              <a:buChar char="à"/>
              <a:tabLst/>
              <a:defRPr/>
            </a:pPr>
            <a:endParaRPr lang="en-US" dirty="0">
              <a:latin typeface="Arial" panose="020B0604020202020204" pitchFamily="34" charset="0"/>
              <a:cs typeface="Arial" panose="020B0604020202020204" pitchFamily="34" charset="0"/>
            </a:endParaRPr>
          </a:p>
          <a:p>
            <a:pPr marL="285750" indent="-285750">
              <a:lnSpc>
                <a:spcPct val="95000"/>
              </a:lnSpc>
              <a:buFont typeface="Wingdings" pitchFamily="2" charset="2"/>
              <a:buChar char="à"/>
              <a:defRPr/>
            </a:pPr>
            <a:endParaRPr lang="en-US" dirty="0">
              <a:solidFill>
                <a:srgbClr val="000000"/>
              </a:solidFill>
              <a:latin typeface="Arial" pitchFamily="34" charset="0"/>
              <a:cs typeface="Arial" pitchFamily="34" charset="0"/>
              <a:sym typeface="Wingdings" pitchFamily="2" charset="2"/>
            </a:endParaRPr>
          </a:p>
          <a:p>
            <a:endParaRPr lang="en-US" dirty="0"/>
          </a:p>
        </p:txBody>
      </p:sp>
    </p:spTree>
    <p:extLst>
      <p:ext uri="{BB962C8B-B14F-4D97-AF65-F5344CB8AC3E}">
        <p14:creationId xmlns:p14="http://schemas.microsoft.com/office/powerpoint/2010/main" val="1271383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latin typeface="Arial" pitchFamily="34" charset="0"/>
                <a:cs typeface="Arial" pitchFamily="34" charset="0"/>
                <a:sym typeface="Wingdings" pitchFamily="2" charset="2"/>
              </a:rPr>
              <a:t>Summary Overview</a:t>
            </a:r>
          </a:p>
          <a:p>
            <a:r>
              <a:rPr lang="en-US" dirty="0" err="1"/>
              <a:t>Unbounce</a:t>
            </a:r>
            <a:r>
              <a:rPr lang="en-US" dirty="0"/>
              <a:t> is a collaborator that helps marketers create more effective websites and landing pages. When potential customers search Google for "landing pages," they see a search advertisement for </a:t>
            </a:r>
            <a:r>
              <a:rPr lang="en-US" dirty="0" err="1"/>
              <a:t>Unbounce</a:t>
            </a:r>
            <a:r>
              <a:rPr lang="en-US" dirty="0"/>
              <a:t>. Clicking on the ad brings them to this "Landing Page," which grabs their attention and interest, and encourages another click to learn more about the </a:t>
            </a:r>
            <a:r>
              <a:rPr lang="en-US" dirty="0" err="1"/>
              <a:t>Unbounce</a:t>
            </a:r>
            <a:r>
              <a:rPr lang="en-US" dirty="0"/>
              <a:t> platform. </a:t>
            </a:r>
          </a:p>
        </p:txBody>
      </p:sp>
    </p:spTree>
    <p:extLst>
      <p:ext uri="{BB962C8B-B14F-4D97-AF65-F5344CB8AC3E}">
        <p14:creationId xmlns:p14="http://schemas.microsoft.com/office/powerpoint/2010/main" val="666055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503238" y="539750"/>
            <a:ext cx="3213100" cy="2411413"/>
          </a:xfrm>
          <a:ln/>
        </p:spPr>
      </p:sp>
      <p:sp>
        <p:nvSpPr>
          <p:cNvPr id="89091"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5000"/>
              </a:lnSpc>
              <a:defRPr/>
            </a:pPr>
            <a:r>
              <a:rPr lang="en-US" b="1" dirty="0">
                <a:solidFill>
                  <a:srgbClr val="000000"/>
                </a:solidFill>
                <a:latin typeface="Arial" pitchFamily="34" charset="0"/>
                <a:cs typeface="Arial" pitchFamily="34" charset="0"/>
                <a:sym typeface="Wingdings" pitchFamily="2" charset="2"/>
              </a:rPr>
              <a:t>Summary Overview</a:t>
            </a:r>
          </a:p>
          <a:p>
            <a:pPr>
              <a:lnSpc>
                <a:spcPct val="95000"/>
              </a:lnSpc>
              <a:defRPr/>
            </a:pPr>
            <a:r>
              <a:rPr lang="en-US" dirty="0">
                <a:solidFill>
                  <a:srgbClr val="000000"/>
                </a:solidFill>
                <a:latin typeface="Arial" pitchFamily="34" charset="0"/>
                <a:cs typeface="Arial" pitchFamily="34" charset="0"/>
                <a:sym typeface="Wingdings" pitchFamily="2" charset="2"/>
              </a:rPr>
              <a:t>Understanding how customers discover owned media helps a firm develop other promotional efforts which direct target customers to owned media.</a:t>
            </a:r>
          </a:p>
          <a:p>
            <a:pPr>
              <a:lnSpc>
                <a:spcPct val="95000"/>
              </a:lnSpc>
              <a:defRPr/>
            </a:pPr>
            <a:endParaRPr lang="en-US" dirty="0">
              <a:solidFill>
                <a:srgbClr val="000000"/>
              </a:solidFill>
              <a:latin typeface="Arial" pitchFamily="34" charset="0"/>
              <a:cs typeface="Arial" pitchFamily="34" charset="0"/>
              <a:sym typeface="Wingdings" pitchFamily="2" charset="2"/>
            </a:endParaRPr>
          </a:p>
          <a:p>
            <a:pPr>
              <a:lnSpc>
                <a:spcPct val="95000"/>
              </a:lnSpc>
              <a:defRPr/>
            </a:pPr>
            <a:r>
              <a:rPr lang="en-US" b="1" dirty="0">
                <a:solidFill>
                  <a:srgbClr val="000000"/>
                </a:solidFill>
                <a:latin typeface="Arial" pitchFamily="34" charset="0"/>
                <a:cs typeface="Arial" pitchFamily="34" charset="0"/>
                <a:sym typeface="Wingdings" pitchFamily="2" charset="2"/>
              </a:rPr>
              <a:t>Key Issues</a:t>
            </a:r>
          </a:p>
          <a:p>
            <a:pPr marL="171450" indent="-171450">
              <a:lnSpc>
                <a:spcPct val="95000"/>
              </a:lnSpc>
              <a:buFont typeface="Arial" panose="020B0604020202020204" pitchFamily="34" charset="0"/>
              <a:buChar char="•"/>
              <a:defRPr/>
            </a:pPr>
            <a:r>
              <a:rPr lang="en-US" dirty="0">
                <a:latin typeface="Arial" panose="020B0604020202020204" pitchFamily="34" charset="0"/>
                <a:cs typeface="Arial" panose="020B0604020202020204" pitchFamily="34" charset="0"/>
              </a:rPr>
              <a:t>A </a:t>
            </a:r>
            <a:r>
              <a:rPr lang="en-US" b="1" u="sng" dirty="0">
                <a:latin typeface="Arial" panose="020B0604020202020204" pitchFamily="34" charset="0"/>
                <a:cs typeface="Arial" panose="020B0604020202020204" pitchFamily="34" charset="0"/>
              </a:rPr>
              <a:t>blog</a:t>
            </a:r>
            <a:r>
              <a:rPr lang="en-US" dirty="0">
                <a:latin typeface="Arial" panose="020B0604020202020204" pitchFamily="34" charset="0"/>
                <a:cs typeface="Arial" panose="020B0604020202020204" pitchFamily="34" charset="0"/>
              </a:rPr>
              <a:t> </a:t>
            </a:r>
            <a:r>
              <a:rPr lang="en-US" dirty="0"/>
              <a:t>is a regularly updated website, usually managed by one person or a small group and written in an informal, conversational style.</a:t>
            </a:r>
            <a:endParaRPr lang="en-US" dirty="0">
              <a:latin typeface="Arial" panose="020B0604020202020204" pitchFamily="34" charset="0"/>
              <a:cs typeface="Arial" panose="020B0604020202020204" pitchFamily="34" charset="0"/>
            </a:endParaRPr>
          </a:p>
          <a:p>
            <a:pPr marL="171450" indent="-171450">
              <a:lnSpc>
                <a:spcPct val="95000"/>
              </a:lnSpc>
              <a:buFont typeface="Arial" panose="020B0604020202020204" pitchFamily="34" charset="0"/>
              <a:buChar char="•"/>
              <a:defRPr/>
            </a:pPr>
            <a:r>
              <a:rPr lang="en-US" b="1" u="sng" dirty="0">
                <a:latin typeface="Arial" panose="020B0604020202020204" pitchFamily="34" charset="0"/>
                <a:cs typeface="Arial" panose="020B0604020202020204" pitchFamily="34" charset="0"/>
              </a:rPr>
              <a:t>Infographics</a:t>
            </a:r>
            <a:r>
              <a:rPr lang="en-US" dirty="0">
                <a:latin typeface="Arial" panose="020B0604020202020204" pitchFamily="34" charset="0"/>
                <a:cs typeface="Arial" panose="020B0604020202020204" pitchFamily="34" charset="0"/>
              </a:rPr>
              <a:t> are </a:t>
            </a:r>
            <a:r>
              <a:rPr lang="en-US" dirty="0"/>
              <a:t>a visual image such as a chart or diagram used to represent information or data. </a:t>
            </a:r>
            <a:endParaRPr lang="en-US" dirty="0">
              <a:latin typeface="Arial" panose="020B0604020202020204" pitchFamily="34" charset="0"/>
              <a:cs typeface="Arial" panose="020B0604020202020204" pitchFamily="34" charset="0"/>
            </a:endParaRPr>
          </a:p>
          <a:p>
            <a:pPr marL="171450" indent="-171450">
              <a:lnSpc>
                <a:spcPct val="95000"/>
              </a:lnSpc>
              <a:buFont typeface="Arial" panose="020B0604020202020204" pitchFamily="34" charset="0"/>
              <a:buChar char="•"/>
              <a:defRPr/>
            </a:pPr>
            <a:r>
              <a:rPr lang="en-US" b="1" u="sng" dirty="0">
                <a:latin typeface="Arial" panose="020B0604020202020204" pitchFamily="34" charset="0"/>
                <a:cs typeface="Arial" panose="020B0604020202020204" pitchFamily="34" charset="0"/>
              </a:rPr>
              <a:t>Branded apps </a:t>
            </a:r>
            <a:r>
              <a:rPr lang="en-US" dirty="0"/>
              <a:t>are sponsored software applications that benefit customers by providing entertainment, solving a problem, and/or saving time.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5488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503238" y="539750"/>
            <a:ext cx="3213100" cy="2411413"/>
          </a:xfrm>
          <a:ln/>
        </p:spPr>
      </p:sp>
      <p:sp>
        <p:nvSpPr>
          <p:cNvPr id="89091"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5000"/>
              </a:lnSpc>
              <a:defRPr/>
            </a:pPr>
            <a:r>
              <a:rPr lang="en-US" b="1" dirty="0">
                <a:solidFill>
                  <a:srgbClr val="000000"/>
                </a:solidFill>
                <a:latin typeface="Arial" pitchFamily="34" charset="0"/>
                <a:cs typeface="Arial" pitchFamily="34" charset="0"/>
                <a:sym typeface="Wingdings" pitchFamily="2" charset="2"/>
              </a:rPr>
              <a:t>Summary Overview</a:t>
            </a:r>
          </a:p>
          <a:p>
            <a:pPr>
              <a:lnSpc>
                <a:spcPct val="95000"/>
              </a:lnSpc>
              <a:defRPr/>
            </a:pPr>
            <a:r>
              <a:rPr lang="en-US" dirty="0">
                <a:solidFill>
                  <a:srgbClr val="000000"/>
                </a:solidFill>
                <a:latin typeface="Arial" pitchFamily="34" charset="0"/>
                <a:cs typeface="Arial" pitchFamily="34" charset="0"/>
                <a:sym typeface="Wingdings" pitchFamily="2" charset="2"/>
              </a:rPr>
              <a:t>Understanding how customers discover owned media helps a firm develop other promotional efforts which direct target customers to owned media.</a:t>
            </a:r>
          </a:p>
          <a:p>
            <a:pPr>
              <a:lnSpc>
                <a:spcPct val="95000"/>
              </a:lnSpc>
              <a:defRPr/>
            </a:pPr>
            <a:endParaRPr lang="en-US" dirty="0">
              <a:solidFill>
                <a:srgbClr val="000000"/>
              </a:solidFill>
              <a:latin typeface="Arial" pitchFamily="34" charset="0"/>
              <a:cs typeface="Arial" pitchFamily="34" charset="0"/>
              <a:sym typeface="Wingdings" pitchFamily="2" charset="2"/>
            </a:endParaRPr>
          </a:p>
          <a:p>
            <a:pPr>
              <a:lnSpc>
                <a:spcPct val="95000"/>
              </a:lnSpc>
              <a:defRPr/>
            </a:pPr>
            <a:r>
              <a:rPr lang="en-US" b="1" dirty="0">
                <a:solidFill>
                  <a:srgbClr val="000000"/>
                </a:solidFill>
                <a:latin typeface="Arial" pitchFamily="34" charset="0"/>
                <a:cs typeface="Arial" pitchFamily="34" charset="0"/>
                <a:sym typeface="Wingdings" pitchFamily="2" charset="2"/>
              </a:rPr>
              <a:t>Key Issues</a:t>
            </a:r>
          </a:p>
          <a:p>
            <a:pPr marL="171450" indent="-171450">
              <a:lnSpc>
                <a:spcPct val="95000"/>
              </a:lnSpc>
              <a:buFont typeface="Wingdings" charset="2"/>
              <a:buChar char="à"/>
              <a:defRPr/>
            </a:pPr>
            <a:r>
              <a:rPr lang="en-US" b="1" u="sng" dirty="0">
                <a:solidFill>
                  <a:srgbClr val="000000"/>
                </a:solidFill>
                <a:latin typeface="Arial" pitchFamily="34" charset="0"/>
                <a:cs typeface="Arial" pitchFamily="34" charset="0"/>
                <a:sym typeface="Wingdings"/>
              </a:rPr>
              <a:t>Branded</a:t>
            </a:r>
            <a:r>
              <a:rPr lang="en-US" b="1" u="sng" baseline="0" dirty="0">
                <a:solidFill>
                  <a:srgbClr val="000000"/>
                </a:solidFill>
                <a:latin typeface="Arial" pitchFamily="34" charset="0"/>
                <a:cs typeface="Arial" pitchFamily="34" charset="0"/>
                <a:sym typeface="Wingdings"/>
              </a:rPr>
              <a:t> communities</a:t>
            </a:r>
            <a:r>
              <a:rPr lang="en-US" b="0" u="none" baseline="0" dirty="0">
                <a:solidFill>
                  <a:srgbClr val="000000"/>
                </a:solidFill>
                <a:latin typeface="Arial" pitchFamily="34" charset="0"/>
                <a:cs typeface="Arial" pitchFamily="34" charset="0"/>
                <a:sym typeface="Wingdings"/>
              </a:rPr>
              <a:t> are </a:t>
            </a:r>
            <a:r>
              <a:rPr lang="en-US" dirty="0"/>
              <a:t>a group of customers joined around a particular brand or common set of shared interests. </a:t>
            </a:r>
          </a:p>
          <a:p>
            <a:pPr marL="171450" indent="-171450">
              <a:lnSpc>
                <a:spcPct val="95000"/>
              </a:lnSpc>
              <a:buFont typeface="Wingdings" charset="2"/>
              <a:buChar char="à"/>
              <a:defRPr/>
            </a:pPr>
            <a:r>
              <a:rPr lang="en-US" dirty="0">
                <a:solidFill>
                  <a:srgbClr val="000000"/>
                </a:solidFill>
                <a:latin typeface="Arial" pitchFamily="34" charset="0"/>
                <a:cs typeface="Arial" pitchFamily="34" charset="0"/>
                <a:sym typeface="Wingdings" pitchFamily="2" charset="2"/>
              </a:rPr>
              <a:t>E-mail</a:t>
            </a:r>
            <a:r>
              <a:rPr lang="en-US" baseline="0" dirty="0">
                <a:solidFill>
                  <a:srgbClr val="000000"/>
                </a:solidFill>
                <a:latin typeface="Arial" pitchFamily="34" charset="0"/>
                <a:cs typeface="Arial" pitchFamily="34" charset="0"/>
                <a:sym typeface="Wingdings" pitchFamily="2" charset="2"/>
              </a:rPr>
              <a:t> newsletters </a:t>
            </a:r>
          </a:p>
          <a:p>
            <a:pPr marL="171450" indent="-171450">
              <a:lnSpc>
                <a:spcPct val="95000"/>
              </a:lnSpc>
              <a:buFont typeface="Wingdings" charset="2"/>
              <a:buChar char="à"/>
              <a:defRPr/>
            </a:pPr>
            <a:endParaRPr lang="en-US" b="1" i="1" baseline="0" dirty="0">
              <a:solidFill>
                <a:srgbClr val="000000"/>
              </a:solidFill>
              <a:latin typeface="Arial" pitchFamily="34" charset="0"/>
              <a:cs typeface="Arial" pitchFamily="34" charset="0"/>
              <a:sym typeface="Wingdings" pitchFamily="2" charset="2"/>
            </a:endParaRPr>
          </a:p>
          <a:p>
            <a:pPr marL="171450" indent="-171450">
              <a:lnSpc>
                <a:spcPct val="95000"/>
              </a:lnSpc>
              <a:buFont typeface="Wingdings" charset="2"/>
              <a:buChar char="à"/>
              <a:defRPr/>
            </a:pPr>
            <a:endParaRPr lang="en-US" b="1" i="1" baseline="0" dirty="0">
              <a:solidFill>
                <a:srgbClr val="000000"/>
              </a:solidFill>
              <a:latin typeface="Arial" pitchFamily="34" charset="0"/>
              <a:cs typeface="Arial" pitchFamily="34" charset="0"/>
              <a:sym typeface="Wingdings" pitchFamily="2" charset="2"/>
            </a:endParaRPr>
          </a:p>
          <a:p>
            <a:pPr marL="0" indent="0">
              <a:lnSpc>
                <a:spcPct val="95000"/>
              </a:lnSpc>
              <a:buFont typeface="Wingdings" charset="2"/>
              <a:buNone/>
              <a:defRPr/>
            </a:pPr>
            <a:r>
              <a:rPr lang="en-US" b="1" i="1" baseline="0" dirty="0">
                <a:solidFill>
                  <a:srgbClr val="000000"/>
                </a:solidFill>
                <a:latin typeface="Arial" pitchFamily="34" charset="0"/>
                <a:cs typeface="Arial" pitchFamily="34" charset="0"/>
                <a:sym typeface="Wingdings" pitchFamily="2" charset="2"/>
              </a:rPr>
              <a:t>Discussion Question: Are any of you members or regularly visit an online community? Do you receive any e-mail newsletters? [Remind them that many retailers send these out.]</a:t>
            </a:r>
            <a:endParaRPr lang="en-US" b="1" i="1" dirty="0">
              <a:solidFill>
                <a:srgbClr val="000000"/>
              </a:solidFill>
              <a:latin typeface="Arial" pitchFamily="34" charset="0"/>
              <a:cs typeface="Arial" pitchFamily="34" charset="0"/>
              <a:sym typeface="Wingdings" pitchFamily="2" charset="2"/>
            </a:endParaRPr>
          </a:p>
        </p:txBody>
      </p:sp>
    </p:spTree>
    <p:extLst>
      <p:ext uri="{BB962C8B-B14F-4D97-AF65-F5344CB8AC3E}">
        <p14:creationId xmlns:p14="http://schemas.microsoft.com/office/powerpoint/2010/main" val="1300096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503238" y="539750"/>
            <a:ext cx="3213100" cy="2411413"/>
          </a:xfrm>
          <a:ln/>
        </p:spPr>
      </p:sp>
      <p:sp>
        <p:nvSpPr>
          <p:cNvPr id="10445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5000"/>
              </a:lnSpc>
              <a:defRPr/>
            </a:pPr>
            <a:r>
              <a:rPr lang="en-US" b="1" dirty="0">
                <a:solidFill>
                  <a:srgbClr val="000000"/>
                </a:solidFill>
                <a:latin typeface="Arial" pitchFamily="34" charset="0"/>
                <a:cs typeface="Arial" pitchFamily="34" charset="0"/>
                <a:sym typeface="Wingdings" pitchFamily="2" charset="2"/>
              </a:rPr>
              <a:t>Summary Overview</a:t>
            </a:r>
          </a:p>
          <a:p>
            <a:pPr>
              <a:lnSpc>
                <a:spcPct val="95000"/>
              </a:lnSpc>
              <a:defRPr/>
            </a:pPr>
            <a:r>
              <a:rPr lang="en-US" dirty="0">
                <a:solidFill>
                  <a:srgbClr val="000000"/>
                </a:solidFill>
                <a:latin typeface="Arial" pitchFamily="34" charset="0"/>
                <a:cs typeface="Arial" pitchFamily="34" charset="0"/>
                <a:sym typeface="Wingdings" pitchFamily="2" charset="2"/>
              </a:rPr>
              <a:t>Media coverage can be earned from customers—or from the press.</a:t>
            </a:r>
          </a:p>
          <a:p>
            <a:pPr>
              <a:lnSpc>
                <a:spcPct val="95000"/>
              </a:lnSpc>
              <a:defRPr/>
            </a:pPr>
            <a:endParaRPr lang="en-US" dirty="0">
              <a:solidFill>
                <a:srgbClr val="000000"/>
              </a:solidFill>
              <a:latin typeface="Arial" pitchFamily="34" charset="0"/>
              <a:cs typeface="Arial" pitchFamily="34" charset="0"/>
              <a:sym typeface="Wingdings" pitchFamily="2" charset="2"/>
            </a:endParaRPr>
          </a:p>
          <a:p>
            <a:pPr>
              <a:lnSpc>
                <a:spcPct val="95000"/>
              </a:lnSpc>
              <a:defRPr/>
            </a:pPr>
            <a:r>
              <a:rPr lang="en-US" b="1" dirty="0">
                <a:solidFill>
                  <a:srgbClr val="000000"/>
                </a:solidFill>
                <a:latin typeface="Arial" pitchFamily="34" charset="0"/>
                <a:cs typeface="Arial" pitchFamily="34" charset="0"/>
                <a:sym typeface="Wingdings" pitchFamily="2" charset="2"/>
              </a:rPr>
              <a:t>Key Issues</a:t>
            </a:r>
          </a:p>
          <a:p>
            <a:pPr marL="0" marR="0" indent="0" algn="l" defTabSz="914400" rtl="0" eaLnBrk="0" fontAlgn="base" latinLnBrk="0" hangingPunct="0">
              <a:lnSpc>
                <a:spcPct val="95000"/>
              </a:lnSpc>
              <a:spcBef>
                <a:spcPct val="30000"/>
              </a:spcBef>
              <a:spcAft>
                <a:spcPct val="0"/>
              </a:spcAft>
              <a:buClrTx/>
              <a:buSzTx/>
              <a:buFont typeface="Arial" panose="020B0604020202020204" pitchFamily="34" charset="0"/>
              <a:buNone/>
              <a:tabLst/>
              <a:defRPr/>
            </a:pPr>
            <a:r>
              <a:rPr lang="en-US" dirty="0">
                <a:latin typeface="Arial" panose="020B0604020202020204" pitchFamily="34" charset="0"/>
                <a:cs typeface="Arial" panose="020B0604020202020204" pitchFamily="34" charset="0"/>
                <a:sym typeface="Wingdings"/>
              </a:rPr>
              <a:t> </a:t>
            </a:r>
            <a:r>
              <a:rPr lang="en-US" dirty="0">
                <a:latin typeface="Arial" panose="020B0604020202020204" pitchFamily="34" charset="0"/>
                <a:cs typeface="Arial" panose="020B0604020202020204" pitchFamily="34" charset="0"/>
              </a:rPr>
              <a:t>Some companies earn editorial coverage.</a:t>
            </a:r>
          </a:p>
          <a:p>
            <a:pPr marL="628650" marR="0" lvl="1" indent="-171450" algn="l" defTabSz="914400" rtl="0" eaLnBrk="0" fontAlgn="base" latinLnBrk="0" hangingPunct="0">
              <a:lnSpc>
                <a:spcPct val="95000"/>
              </a:lnSpc>
              <a:spcBef>
                <a:spcPct val="30000"/>
              </a:spcBef>
              <a:spcAft>
                <a:spcPct val="0"/>
              </a:spcAft>
              <a:buClrTx/>
              <a:buSzTx/>
              <a:buFont typeface="Arial" panose="020B0604020202020204" pitchFamily="34" charset="0"/>
              <a:buChar char="•"/>
              <a:tabLst/>
              <a:defRPr/>
            </a:pPr>
            <a:r>
              <a:rPr lang="en-US" dirty="0"/>
              <a:t>This kind of coverage doesn’t usually happen by luck or accident.</a:t>
            </a:r>
          </a:p>
          <a:p>
            <a:pPr marL="171450" marR="0" lvl="0" indent="-171450" algn="l" defTabSz="914400" rtl="0" eaLnBrk="0" fontAlgn="base" latinLnBrk="0" hangingPunct="0">
              <a:lnSpc>
                <a:spcPct val="95000"/>
              </a:lnSpc>
              <a:spcBef>
                <a:spcPct val="30000"/>
              </a:spcBef>
              <a:spcAft>
                <a:spcPct val="0"/>
              </a:spcAft>
              <a:buClrTx/>
              <a:buSzTx/>
              <a:buFont typeface="Wingdings" charset="2"/>
              <a:buChar char="à"/>
              <a:tabLst/>
              <a:defRPr/>
            </a:pPr>
            <a:r>
              <a:rPr lang="en-US" dirty="0"/>
              <a:t>Southwest Airlines uses press releases to generate publicity in the popular press.</a:t>
            </a:r>
          </a:p>
          <a:p>
            <a:pPr marL="171450" marR="0" lvl="0" indent="-171450" algn="l" defTabSz="914400" rtl="0" eaLnBrk="0" fontAlgn="base" latinLnBrk="0" hangingPunct="0">
              <a:lnSpc>
                <a:spcPct val="95000"/>
              </a:lnSpc>
              <a:spcBef>
                <a:spcPct val="30000"/>
              </a:spcBef>
              <a:spcAft>
                <a:spcPct val="0"/>
              </a:spcAft>
              <a:buClrTx/>
              <a:buSzTx/>
              <a:buFont typeface="Wingdings" charset="2"/>
              <a:buChar char="à"/>
              <a:tabLst/>
              <a:defRPr/>
            </a:pPr>
            <a:r>
              <a:rPr lang="en-US" dirty="0"/>
              <a:t>Independent bloggers often “publish” their own stories on topics of interest.</a:t>
            </a:r>
          </a:p>
          <a:p>
            <a:pPr marL="171450" marR="0" lvl="0" indent="-171450" algn="l" defTabSz="914400" rtl="0" eaLnBrk="0" fontAlgn="base" latinLnBrk="0" hangingPunct="0">
              <a:lnSpc>
                <a:spcPct val="95000"/>
              </a:lnSpc>
              <a:spcBef>
                <a:spcPct val="30000"/>
              </a:spcBef>
              <a:spcAft>
                <a:spcPct val="0"/>
              </a:spcAft>
              <a:buClrTx/>
              <a:buSzTx/>
              <a:buFont typeface="Wingdings" charset="2"/>
              <a:buChar char="à"/>
              <a:tabLst/>
              <a:defRPr/>
            </a:pPr>
            <a:r>
              <a:rPr lang="en-US" dirty="0">
                <a:latin typeface="Arial" panose="020B0604020202020204" pitchFamily="34" charset="0"/>
                <a:cs typeface="Arial" panose="020B0604020202020204" pitchFamily="34" charset="0"/>
              </a:rPr>
              <a:t>When a blogger (or someone posting on social media) offers an endorsement or testimonial for a product, it must be disclosed.</a:t>
            </a:r>
          </a:p>
          <a:p>
            <a:pPr marL="171450" marR="0" lvl="0" indent="-171450" algn="l" defTabSz="914400" rtl="0" eaLnBrk="0" fontAlgn="base" latinLnBrk="0" hangingPunct="0">
              <a:lnSpc>
                <a:spcPct val="95000"/>
              </a:lnSpc>
              <a:spcBef>
                <a:spcPct val="30000"/>
              </a:spcBef>
              <a:spcAft>
                <a:spcPct val="0"/>
              </a:spcAft>
              <a:buClrTx/>
              <a:buSzTx/>
              <a:buFont typeface="Wingdings" charset="2"/>
              <a:buChar char="à"/>
              <a:tabLst/>
              <a:defRPr/>
            </a:pPr>
            <a:r>
              <a:rPr lang="en-US" dirty="0"/>
              <a:t>A public relations (PR) person or staff can make it easier for the press. Other firms will set up an online pressroom.</a:t>
            </a:r>
            <a:r>
              <a:rPr lang="en-US" baseline="0" dirty="0"/>
              <a:t> </a:t>
            </a:r>
            <a:endParaRPr lang="en-US" dirty="0">
              <a:latin typeface="Arial" panose="020B0604020202020204" pitchFamily="34" charset="0"/>
              <a:cs typeface="Arial" panose="020B0604020202020204" pitchFamily="34" charset="0"/>
            </a:endParaRPr>
          </a:p>
          <a:p>
            <a:endParaRPr lang="en-US" dirty="0">
              <a:solidFill>
                <a:srgbClr val="000000"/>
              </a:solidFill>
              <a:sym typeface="Wingdings" pitchFamily="2" charset="2"/>
            </a:endParaRPr>
          </a:p>
        </p:txBody>
      </p:sp>
    </p:spTree>
    <p:extLst>
      <p:ext uri="{BB962C8B-B14F-4D97-AF65-F5344CB8AC3E}">
        <p14:creationId xmlns:p14="http://schemas.microsoft.com/office/powerpoint/2010/main" val="2034900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522288" y="549275"/>
            <a:ext cx="3216275" cy="2413000"/>
          </a:xfrm>
          <a:ln/>
        </p:spPr>
      </p:sp>
      <p:sp>
        <p:nvSpPr>
          <p:cNvPr id="11161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5000"/>
              </a:lnSpc>
              <a:defRPr/>
            </a:pPr>
            <a:r>
              <a:rPr lang="en-US" b="1" dirty="0">
                <a:solidFill>
                  <a:srgbClr val="000000"/>
                </a:solidFill>
                <a:latin typeface="Arial" pitchFamily="34" charset="0"/>
                <a:cs typeface="Arial" pitchFamily="34" charset="0"/>
                <a:sym typeface="Wingdings" pitchFamily="2" charset="2"/>
              </a:rPr>
              <a:t>Text Caption: </a:t>
            </a:r>
            <a:r>
              <a:rPr lang="en-US" b="0" dirty="0">
                <a:solidFill>
                  <a:srgbClr val="000000"/>
                </a:solidFill>
                <a:latin typeface="Arial" pitchFamily="34" charset="0"/>
                <a:cs typeface="Arial" pitchFamily="34" charset="0"/>
                <a:sym typeface="Wingdings" pitchFamily="2" charset="2"/>
              </a:rPr>
              <a:t>See below.</a:t>
            </a:r>
          </a:p>
          <a:p>
            <a:pPr>
              <a:lnSpc>
                <a:spcPct val="95000"/>
              </a:lnSpc>
              <a:defRPr/>
            </a:pPr>
            <a:endParaRPr lang="en-US" b="0" dirty="0">
              <a:solidFill>
                <a:srgbClr val="000000"/>
              </a:solidFill>
              <a:latin typeface="Arial" pitchFamily="34" charset="0"/>
              <a:cs typeface="Arial" pitchFamily="34" charset="0"/>
              <a:sym typeface="Wingdings" pitchFamily="2" charset="2"/>
            </a:endParaRPr>
          </a:p>
          <a:p>
            <a:pPr>
              <a:lnSpc>
                <a:spcPct val="95000"/>
              </a:lnSpc>
              <a:defRPr/>
            </a:pPr>
            <a:r>
              <a:rPr lang="en-US" b="1" dirty="0">
                <a:solidFill>
                  <a:srgbClr val="000000"/>
                </a:solidFill>
                <a:latin typeface="Arial" pitchFamily="34" charset="0"/>
                <a:cs typeface="Arial" pitchFamily="34" charset="0"/>
                <a:sym typeface="Wingdings" pitchFamily="2" charset="2"/>
              </a:rPr>
              <a:t>Summary Overview</a:t>
            </a:r>
          </a:p>
          <a:p>
            <a:pPr>
              <a:lnSpc>
                <a:spcPct val="95000"/>
              </a:lnSpc>
              <a:defRPr/>
            </a:pPr>
            <a:r>
              <a:rPr lang="en-US" dirty="0">
                <a:solidFill>
                  <a:srgbClr val="000000"/>
                </a:solidFill>
                <a:latin typeface="Arial" pitchFamily="34" charset="0"/>
                <a:cs typeface="Arial" pitchFamily="34" charset="0"/>
                <a:sym typeface="Wingdings" pitchFamily="2" charset="2"/>
              </a:rPr>
              <a:t>Customers trust and act on recommendations from friends, family, and colleagues.</a:t>
            </a:r>
          </a:p>
          <a:p>
            <a:pPr>
              <a:lnSpc>
                <a:spcPct val="95000"/>
              </a:lnSpc>
              <a:defRPr/>
            </a:pPr>
            <a:endParaRPr lang="en-US" b="1" dirty="0">
              <a:solidFill>
                <a:srgbClr val="000000"/>
              </a:solidFill>
              <a:latin typeface="Arial" pitchFamily="34" charset="0"/>
              <a:cs typeface="Arial" pitchFamily="34" charset="0"/>
              <a:sym typeface="Wingdings" pitchFamily="2" charset="2"/>
            </a:endParaRPr>
          </a:p>
          <a:p>
            <a:pPr>
              <a:lnSpc>
                <a:spcPct val="95000"/>
              </a:lnSpc>
              <a:defRPr/>
            </a:pPr>
            <a:r>
              <a:rPr lang="en-US" b="1" dirty="0">
                <a:solidFill>
                  <a:srgbClr val="000000"/>
                </a:solidFill>
                <a:latin typeface="Arial" pitchFamily="34" charset="0"/>
                <a:cs typeface="Arial" pitchFamily="34" charset="0"/>
                <a:sym typeface="Wingdings" pitchFamily="2" charset="2"/>
              </a:rPr>
              <a:t>Key Issues</a:t>
            </a:r>
          </a:p>
          <a:p>
            <a:pPr>
              <a:lnSpc>
                <a:spcPct val="95000"/>
              </a:lnSpc>
              <a:defRPr/>
            </a:pPr>
            <a:r>
              <a:rPr lang="en-US" dirty="0">
                <a:latin typeface="Arial" panose="020B0604020202020204" pitchFamily="34" charset="0"/>
                <a:cs typeface="Arial" panose="020B0604020202020204" pitchFamily="34" charset="0"/>
              </a:rPr>
              <a:t>Although information from other customers is influential, it is much more difficult to control than the messages a marketing manager crafts for an advertisement, sales promotion, or owned media.</a:t>
            </a:r>
          </a:p>
          <a:p>
            <a:pPr marL="628650" lvl="1" indent="-171450">
              <a:buFont typeface="Arial" charset="0"/>
              <a:buChar char="•"/>
              <a:defRPr/>
            </a:pPr>
            <a:r>
              <a:rPr lang="en-US" b="0" dirty="0"/>
              <a:t>Opinion leaders help spread the word—good and bad.</a:t>
            </a:r>
          </a:p>
          <a:p>
            <a:pPr marL="628650" lvl="1" indent="-171450">
              <a:buFont typeface="Arial" charset="0"/>
              <a:buChar char="•"/>
              <a:defRPr/>
            </a:pPr>
            <a:r>
              <a:rPr lang="en-US" b="0" dirty="0">
                <a:solidFill>
                  <a:srgbClr val="000000"/>
                </a:solidFill>
                <a:sym typeface="Wingdings" pitchFamily="2" charset="2"/>
              </a:rPr>
              <a:t>Most customers are reluctant to recommend.</a:t>
            </a:r>
          </a:p>
          <a:p>
            <a:pPr marL="628650" lvl="1" indent="-171450">
              <a:buFont typeface="Arial" charset="0"/>
              <a:buChar char="•"/>
              <a:defRPr/>
            </a:pPr>
            <a:r>
              <a:rPr lang="en-US" b="0" dirty="0">
                <a:solidFill>
                  <a:srgbClr val="000000"/>
                </a:solidFill>
                <a:sym typeface="Wingdings" pitchFamily="2" charset="2"/>
              </a:rPr>
              <a:t>For customers to share their great experiences, they must see doing so as safe, fun, and worthwhile.</a:t>
            </a:r>
          </a:p>
          <a:p>
            <a:pPr marL="628650" lvl="1" indent="-171450">
              <a:buFont typeface="Arial" charset="0"/>
              <a:buChar char="•"/>
              <a:defRPr/>
            </a:pPr>
            <a:r>
              <a:rPr lang="en-US" b="0" dirty="0">
                <a:solidFill>
                  <a:srgbClr val="000000"/>
                </a:solidFill>
                <a:sym typeface="Wingdings" pitchFamily="2" charset="2"/>
              </a:rPr>
              <a:t>Referral programs give customers incentives to recommend.</a:t>
            </a:r>
          </a:p>
          <a:p>
            <a:pPr marL="628650" lvl="1" indent="-171450">
              <a:buFont typeface="Arial" charset="0"/>
              <a:buChar char="•"/>
              <a:defRPr/>
            </a:pPr>
            <a:r>
              <a:rPr lang="en-US" b="0" dirty="0">
                <a:solidFill>
                  <a:srgbClr val="000000"/>
                </a:solidFill>
                <a:sym typeface="Wingdings" pitchFamily="2" charset="2"/>
              </a:rPr>
              <a:t>Ratings and reviews let customers do the selling.</a:t>
            </a:r>
          </a:p>
          <a:p>
            <a:pPr marL="628650" lvl="1" indent="-171450">
              <a:buFont typeface="Arial" charset="0"/>
              <a:buChar char="•"/>
              <a:defRPr/>
            </a:pPr>
            <a:r>
              <a:rPr lang="en-US" dirty="0"/>
              <a:t>Marketing managers m</a:t>
            </a:r>
            <a:r>
              <a:rPr lang="en-US" b="0" dirty="0">
                <a:solidFill>
                  <a:srgbClr val="000000"/>
                </a:solidFill>
                <a:sym typeface="Wingdings" pitchFamily="2" charset="2"/>
              </a:rPr>
              <a:t>anage negative reviews when they come along.</a:t>
            </a:r>
          </a:p>
          <a:p>
            <a:pPr marL="628650" lvl="1" indent="-171450">
              <a:buFont typeface="Arial" charset="0"/>
              <a:buChar char="•"/>
              <a:defRPr/>
            </a:pPr>
            <a:r>
              <a:rPr lang="en-US" b="0" dirty="0">
                <a:solidFill>
                  <a:srgbClr val="000000"/>
                </a:solidFill>
                <a:sym typeface="Wingdings" pitchFamily="2" charset="2"/>
              </a:rPr>
              <a:t>Companies need to be careful they are not too zealous in seeking positive word-of-mouth.</a:t>
            </a:r>
          </a:p>
          <a:p>
            <a:pPr marL="628650" lvl="1" indent="-171450">
              <a:buFont typeface="Arial" charset="0"/>
              <a:buChar char="•"/>
              <a:defRPr/>
            </a:pPr>
            <a:r>
              <a:rPr lang="en-US" b="0" dirty="0">
                <a:solidFill>
                  <a:srgbClr val="000000"/>
                </a:solidFill>
                <a:sym typeface="Wingdings" pitchFamily="2" charset="2"/>
              </a:rPr>
              <a:t>Social media simplifies and amplifies pass-along.</a:t>
            </a:r>
          </a:p>
          <a:p>
            <a:pPr marL="628650" lvl="1" indent="-171450">
              <a:buFont typeface="Wingdings" pitchFamily="2" charset="2"/>
              <a:buChar char="à"/>
              <a:defRPr/>
            </a:pPr>
            <a:endParaRPr lang="en-US" b="0" dirty="0">
              <a:solidFill>
                <a:srgbClr val="000000"/>
              </a:solidFill>
              <a:sym typeface="Wingdings" pitchFamily="2" charset="2"/>
            </a:endParaRPr>
          </a:p>
          <a:p>
            <a:pPr marL="0" lvl="0" indent="0">
              <a:buFont typeface="Wingdings" pitchFamily="2" charset="2"/>
              <a:buNone/>
              <a:defRPr/>
            </a:pPr>
            <a:r>
              <a:rPr lang="en-US" sz="1200" b="0" i="0" kern="1200" dirty="0">
                <a:solidFill>
                  <a:schemeClr val="tx1"/>
                </a:solidFill>
                <a:effectLst/>
                <a:latin typeface="Arial" charset="0"/>
                <a:ea typeface="+mn-ea"/>
                <a:cs typeface="Arial" charset="0"/>
              </a:rPr>
              <a:t>Casper Mattress sells mattresses online. Reviews are an important part of its promotion mix. Customers usually like to lay down on a mattress before purchasing. Positive reviews and some explanations about the purchase can reduce the risk of buying without trying.</a:t>
            </a:r>
            <a:endParaRPr lang="en-US" b="0" dirty="0">
              <a:solidFill>
                <a:srgbClr val="000000"/>
              </a:solidFill>
              <a:sym typeface="Wingdings" pitchFamily="2" charset="2"/>
            </a:endParaRPr>
          </a:p>
        </p:txBody>
      </p:sp>
    </p:spTree>
    <p:extLst>
      <p:ext uri="{BB962C8B-B14F-4D97-AF65-F5344CB8AC3E}">
        <p14:creationId xmlns:p14="http://schemas.microsoft.com/office/powerpoint/2010/main" val="1832358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a:xfrm>
            <a:off x="192088" y="3127375"/>
            <a:ext cx="6510337" cy="5559425"/>
          </a:xfrm>
        </p:spPr>
        <p:txBody>
          <a:bodyPr/>
          <a:lstStyle/>
          <a:p>
            <a:pPr>
              <a:defRPr/>
            </a:pPr>
            <a:r>
              <a:rPr lang="en-US" b="1" dirty="0">
                <a:solidFill>
                  <a:srgbClr val="000000"/>
                </a:solidFill>
                <a:sym typeface="Wingdings" pitchFamily="2" charset="2"/>
              </a:rPr>
              <a:t>Summary Overview</a:t>
            </a:r>
          </a:p>
          <a:p>
            <a:pPr>
              <a:lnSpc>
                <a:spcPct val="95000"/>
              </a:lnSpc>
              <a:defRPr/>
            </a:pPr>
            <a:r>
              <a:rPr lang="en-US" dirty="0">
                <a:solidFill>
                  <a:srgbClr val="000000"/>
                </a:solidFill>
                <a:latin typeface="Arial" pitchFamily="34" charset="0"/>
                <a:cs typeface="Arial" pitchFamily="34" charset="0"/>
                <a:sym typeface="Wingdings" pitchFamily="2" charset="2"/>
              </a:rPr>
              <a:t>The growth of the Internet led to a rise in different types of social media.</a:t>
            </a:r>
          </a:p>
          <a:p>
            <a:pPr>
              <a:lnSpc>
                <a:spcPct val="95000"/>
              </a:lnSpc>
              <a:defRPr/>
            </a:pPr>
            <a:endParaRPr lang="en-US" b="1" dirty="0">
              <a:solidFill>
                <a:srgbClr val="000000"/>
              </a:solidFill>
              <a:latin typeface="Arial" pitchFamily="34" charset="0"/>
              <a:cs typeface="Arial" pitchFamily="34" charset="0"/>
              <a:sym typeface="Wingdings" pitchFamily="2" charset="2"/>
            </a:endParaRPr>
          </a:p>
          <a:p>
            <a:pPr>
              <a:lnSpc>
                <a:spcPct val="95000"/>
              </a:lnSpc>
              <a:defRPr/>
            </a:pPr>
            <a:r>
              <a:rPr lang="en-US" b="1" dirty="0">
                <a:solidFill>
                  <a:srgbClr val="000000"/>
                </a:solidFill>
                <a:latin typeface="Arial" pitchFamily="34" charset="0"/>
                <a:cs typeface="Arial" pitchFamily="34" charset="0"/>
                <a:sym typeface="Wingdings" pitchFamily="2" charset="2"/>
              </a:rPr>
              <a:t>Key Issues</a:t>
            </a:r>
          </a:p>
          <a:p>
            <a:pPr marL="171450" indent="-171450">
              <a:buFont typeface="Arial" panose="020B0604020202020204" pitchFamily="34" charset="0"/>
              <a:buChar char="•"/>
              <a:defRPr/>
            </a:pPr>
            <a:r>
              <a:rPr lang="en-US" b="0" dirty="0">
                <a:solidFill>
                  <a:srgbClr val="000000"/>
                </a:solidFill>
                <a:sym typeface="Wingdings" pitchFamily="2" charset="2"/>
              </a:rPr>
              <a:t>Most social media has no direct media cost, but that doesn’t mean social media is free.</a:t>
            </a:r>
          </a:p>
          <a:p>
            <a:pPr marL="171450" indent="-171450">
              <a:buFont typeface="Arial" panose="020B0604020202020204" pitchFamily="34" charset="0"/>
              <a:buChar char="•"/>
              <a:defRPr/>
            </a:pPr>
            <a:r>
              <a:rPr lang="en-US" b="0" dirty="0">
                <a:solidFill>
                  <a:srgbClr val="000000"/>
                </a:solidFill>
                <a:sym typeface="Wingdings" pitchFamily="2" charset="2"/>
              </a:rPr>
              <a:t>Advertising is a one-to-many model of communication—a brand sends a message to many customers at once.</a:t>
            </a:r>
          </a:p>
          <a:p>
            <a:pPr marL="171450" indent="-171450">
              <a:buFont typeface="Arial" panose="020B0604020202020204" pitchFamily="34" charset="0"/>
              <a:buChar char="•"/>
              <a:defRPr/>
            </a:pPr>
            <a:r>
              <a:rPr lang="en-US" b="0" dirty="0">
                <a:solidFill>
                  <a:srgbClr val="000000"/>
                </a:solidFill>
                <a:sym typeface="Wingdings" pitchFamily="2" charset="2"/>
              </a:rPr>
              <a:t>Advertising through paid media typically involves a relatively long planning cycle.</a:t>
            </a:r>
          </a:p>
        </p:txBody>
      </p:sp>
    </p:spTree>
    <p:extLst>
      <p:ext uri="{BB962C8B-B14F-4D97-AF65-F5344CB8AC3E}">
        <p14:creationId xmlns:p14="http://schemas.microsoft.com/office/powerpoint/2010/main" val="1098190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503238" y="539750"/>
            <a:ext cx="3213100" cy="2411413"/>
          </a:xfrm>
          <a:ln/>
        </p:spPr>
      </p:sp>
      <p:sp>
        <p:nvSpPr>
          <p:cNvPr id="10445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5000"/>
              </a:lnSpc>
              <a:defRPr/>
            </a:pPr>
            <a:r>
              <a:rPr lang="en-US" b="1" dirty="0">
                <a:solidFill>
                  <a:srgbClr val="000000"/>
                </a:solidFill>
                <a:latin typeface="Arial" pitchFamily="34" charset="0"/>
                <a:cs typeface="Arial" pitchFamily="34" charset="0"/>
                <a:sym typeface="Wingdings" pitchFamily="2" charset="2"/>
              </a:rPr>
              <a:t>Summary Overview</a:t>
            </a:r>
          </a:p>
          <a:p>
            <a:r>
              <a:rPr lang="en-US" dirty="0">
                <a:solidFill>
                  <a:srgbClr val="000000"/>
                </a:solidFill>
                <a:sym typeface="Wingdings" pitchFamily="2" charset="2"/>
              </a:rPr>
              <a:t>There are many different social media platforms—and there seem to be new ones appearing weekly. In recent years, five social media sites have attracted considerable attention in the United States and around the world: Facebook, Twitter, Instagram, Pinterest, and LinkedIn. Each has more than 250 million users visiting their sites at least once a month.</a:t>
            </a:r>
          </a:p>
          <a:p>
            <a:endParaRPr lang="en-US" dirty="0">
              <a:solidFill>
                <a:srgbClr val="000000"/>
              </a:solidFill>
              <a:sym typeface="Wingdings" pitchFamily="2" charset="2"/>
            </a:endParaRPr>
          </a:p>
          <a:p>
            <a:r>
              <a:rPr lang="en-US" b="1" dirty="0">
                <a:solidFill>
                  <a:srgbClr val="000000"/>
                </a:solidFill>
                <a:sym typeface="Wingdings" pitchFamily="2" charset="2"/>
              </a:rPr>
              <a:t>Key Issues</a:t>
            </a:r>
          </a:p>
          <a:p>
            <a:pPr>
              <a:buFontTx/>
              <a:buChar char="•"/>
            </a:pPr>
            <a:r>
              <a:rPr lang="en-US" dirty="0">
                <a:solidFill>
                  <a:srgbClr val="000000"/>
                </a:solidFill>
                <a:sym typeface="Wingdings" pitchFamily="2" charset="2"/>
              </a:rPr>
              <a:t>Facebook—the king of social media.</a:t>
            </a:r>
          </a:p>
          <a:p>
            <a:pPr lvl="1">
              <a:buFontTx/>
              <a:buChar char="•"/>
            </a:pPr>
            <a:r>
              <a:rPr lang="en-US" u="sng" dirty="0">
                <a:solidFill>
                  <a:srgbClr val="000000"/>
                </a:solidFill>
                <a:sym typeface="Wingdings" pitchFamily="2" charset="2"/>
              </a:rPr>
              <a:t>Facebook</a:t>
            </a:r>
            <a:r>
              <a:rPr lang="en-US" dirty="0">
                <a:solidFill>
                  <a:srgbClr val="000000"/>
                </a:solidFill>
                <a:sym typeface="Wingdings" pitchFamily="2" charset="2"/>
              </a:rPr>
              <a:t> is an online social networking website that allows registered users to create profiles, upload photos and video, and send messages to friends, family, and colleagues.</a:t>
            </a:r>
          </a:p>
          <a:p>
            <a:pPr>
              <a:buFontTx/>
              <a:buNone/>
            </a:pPr>
            <a:r>
              <a:rPr lang="en-US" dirty="0">
                <a:latin typeface="Arial" panose="020B0604020202020204" pitchFamily="34" charset="0"/>
                <a:cs typeface="Arial" panose="020B0604020202020204" pitchFamily="34" charset="0"/>
                <a:sym typeface="Wingdings"/>
              </a:rPr>
              <a:t></a:t>
            </a:r>
            <a:r>
              <a:rPr lang="en-US" dirty="0">
                <a:solidFill>
                  <a:srgbClr val="000000"/>
                </a:solidFill>
                <a:sym typeface="Wingdings" pitchFamily="2" charset="2"/>
              </a:rPr>
              <a:t>Twitter microblogging service.</a:t>
            </a:r>
          </a:p>
          <a:p>
            <a:pPr lvl="1">
              <a:buFontTx/>
              <a:buNone/>
            </a:pPr>
            <a:r>
              <a:rPr lang="en-US" b="0" u="sng" dirty="0"/>
              <a:t>Twitter</a:t>
            </a:r>
            <a:r>
              <a:rPr lang="en-US" b="0" dirty="0"/>
              <a:t> is a social networking microblogging service that allows registered users to send out short (140 characters or less) messages called “tweets.</a:t>
            </a:r>
            <a:endParaRPr lang="en-US" b="0" dirty="0">
              <a:solidFill>
                <a:srgbClr val="000000"/>
              </a:solidFill>
              <a:sym typeface="Wingdings" pitchFamily="2" charset="2"/>
            </a:endParaRPr>
          </a:p>
          <a:p>
            <a:pPr lvl="0">
              <a:buFontTx/>
              <a:buNone/>
            </a:pPr>
            <a:r>
              <a:rPr lang="en-US" dirty="0">
                <a:latin typeface="Arial" panose="020B0604020202020204" pitchFamily="34" charset="0"/>
                <a:cs typeface="Arial" panose="020B0604020202020204" pitchFamily="34" charset="0"/>
                <a:sym typeface="Wingdings"/>
              </a:rPr>
              <a:t></a:t>
            </a:r>
            <a:r>
              <a:rPr lang="en-US" b="0" dirty="0">
                <a:solidFill>
                  <a:srgbClr val="000000"/>
                </a:solidFill>
                <a:sym typeface="Wingdings" pitchFamily="2" charset="2"/>
              </a:rPr>
              <a:t>Instagram—when a picture is worth a thousand words</a:t>
            </a:r>
          </a:p>
          <a:p>
            <a:pPr lvl="1">
              <a:buFontTx/>
              <a:buChar char="•"/>
            </a:pPr>
            <a:r>
              <a:rPr lang="en-US" b="0" u="sng" dirty="0">
                <a:solidFill>
                  <a:srgbClr val="000000"/>
                </a:solidFill>
                <a:sym typeface="Wingdings" pitchFamily="2" charset="2"/>
              </a:rPr>
              <a:t>Instagram</a:t>
            </a:r>
            <a:r>
              <a:rPr lang="en-US" b="0" dirty="0">
                <a:solidFill>
                  <a:srgbClr val="000000"/>
                </a:solidFill>
                <a:sym typeface="Wingdings" pitchFamily="2" charset="2"/>
              </a:rPr>
              <a:t> is a free online photo and video sharing service geared to mobile phones. Photos and videos can be taken with the Instagram smartphone app (or other camera app) and shared on other social networking sites including Facebook, Twitter, and Tumblr.</a:t>
            </a:r>
          </a:p>
          <a:p>
            <a:pPr lvl="0">
              <a:buFontTx/>
              <a:buNone/>
            </a:pPr>
            <a:r>
              <a:rPr lang="en-US" dirty="0">
                <a:latin typeface="Arial" panose="020B0604020202020204" pitchFamily="34" charset="0"/>
                <a:cs typeface="Arial" panose="020B0604020202020204" pitchFamily="34" charset="0"/>
                <a:sym typeface="Wingdings"/>
              </a:rPr>
              <a:t></a:t>
            </a:r>
            <a:r>
              <a:rPr lang="en-US" b="0" dirty="0">
                <a:solidFill>
                  <a:srgbClr val="000000"/>
                </a:solidFill>
                <a:sym typeface="Wingdings" pitchFamily="2" charset="2"/>
              </a:rPr>
              <a:t>Pinterest lets users share wish lists</a:t>
            </a:r>
          </a:p>
          <a:p>
            <a:pPr lvl="1">
              <a:buFontTx/>
              <a:buChar char="•"/>
            </a:pPr>
            <a:r>
              <a:rPr lang="en-US" b="0" u="sng" dirty="0">
                <a:solidFill>
                  <a:srgbClr val="000000"/>
                </a:solidFill>
                <a:sym typeface="Wingdings" pitchFamily="2" charset="2"/>
              </a:rPr>
              <a:t>Pinterest</a:t>
            </a:r>
            <a:r>
              <a:rPr lang="en-US" b="0" dirty="0">
                <a:solidFill>
                  <a:srgbClr val="000000"/>
                </a:solidFill>
                <a:sym typeface="Wingdings" pitchFamily="2" charset="2"/>
              </a:rPr>
              <a:t> is a website that allows registered users to share ideas and images they find online with fellow users.</a:t>
            </a:r>
          </a:p>
          <a:p>
            <a:pPr lvl="0">
              <a:buFontTx/>
              <a:buNone/>
            </a:pPr>
            <a:r>
              <a:rPr lang="en-US" dirty="0">
                <a:latin typeface="Arial" panose="020B0604020202020204" pitchFamily="34" charset="0"/>
                <a:cs typeface="Arial" panose="020B0604020202020204" pitchFamily="34" charset="0"/>
                <a:sym typeface="Wingdings"/>
              </a:rPr>
              <a:t></a:t>
            </a:r>
            <a:r>
              <a:rPr lang="en-US" b="0" dirty="0">
                <a:solidFill>
                  <a:srgbClr val="000000"/>
                </a:solidFill>
                <a:sym typeface="Wingdings" pitchFamily="2" charset="2"/>
              </a:rPr>
              <a:t>Businesses get social on LinkedIn</a:t>
            </a:r>
          </a:p>
          <a:p>
            <a:pPr lvl="1">
              <a:buFontTx/>
              <a:buChar char="•"/>
            </a:pPr>
            <a:r>
              <a:rPr lang="en-US" b="0" u="sng" dirty="0">
                <a:solidFill>
                  <a:srgbClr val="000000"/>
                </a:solidFill>
                <a:sym typeface="Wingdings" pitchFamily="2" charset="2"/>
              </a:rPr>
              <a:t>LinkedIn</a:t>
            </a:r>
            <a:r>
              <a:rPr lang="en-US" b="0" dirty="0">
                <a:solidFill>
                  <a:srgbClr val="000000"/>
                </a:solidFill>
                <a:sym typeface="Wingdings" pitchFamily="2" charset="2"/>
              </a:rPr>
              <a:t> is a social networking website for businesspeople who create personal or company profiles.</a:t>
            </a:r>
          </a:p>
          <a:p>
            <a:pPr>
              <a:buFontTx/>
              <a:buNone/>
            </a:pPr>
            <a:endParaRPr lang="en-US" sz="1200" b="0" i="0" kern="1200" dirty="0">
              <a:solidFill>
                <a:schemeClr val="tx1"/>
              </a:solidFill>
              <a:effectLst/>
              <a:latin typeface="Arial" charset="0"/>
              <a:ea typeface="+mn-ea"/>
              <a:cs typeface="Arial" charset="0"/>
            </a:endParaRPr>
          </a:p>
          <a:p>
            <a:pPr lvl="1">
              <a:buFontTx/>
              <a:buNone/>
            </a:pPr>
            <a:endParaRPr lang="en-US" dirty="0">
              <a:solidFill>
                <a:srgbClr val="000000"/>
              </a:solidFill>
              <a:sym typeface="Wingdings" pitchFamily="2" charset="2"/>
            </a:endParaRPr>
          </a:p>
        </p:txBody>
      </p:sp>
    </p:spTree>
    <p:extLst>
      <p:ext uri="{BB962C8B-B14F-4D97-AF65-F5344CB8AC3E}">
        <p14:creationId xmlns:p14="http://schemas.microsoft.com/office/powerpoint/2010/main" val="82065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503238" y="539750"/>
            <a:ext cx="3213100" cy="2411413"/>
          </a:xfrm>
          <a:ln/>
        </p:spPr>
      </p:sp>
      <p:sp>
        <p:nvSpPr>
          <p:cNvPr id="8089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Summary Overview</a:t>
            </a:r>
          </a:p>
          <a:p>
            <a:r>
              <a:rPr lang="en-US" dirty="0">
                <a:solidFill>
                  <a:srgbClr val="000000"/>
                </a:solidFill>
                <a:sym typeface="Wingdings" pitchFamily="2" charset="2"/>
              </a:rPr>
              <a:t>For firms that have earned, owned, and social media online, new software helps manage, measure, and automate these media.</a:t>
            </a:r>
          </a:p>
          <a:p>
            <a:endParaRPr lang="en-US" b="1" dirty="0">
              <a:solidFill>
                <a:srgbClr val="000000"/>
              </a:solidFill>
              <a:sym typeface="Wingdings" pitchFamily="2" charset="2"/>
            </a:endParaRPr>
          </a:p>
          <a:p>
            <a:r>
              <a:rPr lang="en-US" b="1" dirty="0">
                <a:solidFill>
                  <a:srgbClr val="000000"/>
                </a:solidFill>
                <a:sym typeface="Wingdings" pitchFamily="2" charset="2"/>
              </a:rPr>
              <a:t>Key Issues</a:t>
            </a:r>
          </a:p>
          <a:p>
            <a:pPr>
              <a:buFontTx/>
              <a:buChar char="•"/>
            </a:pPr>
            <a:r>
              <a:rPr lang="en-US" u="none" dirty="0">
                <a:solidFill>
                  <a:srgbClr val="000000"/>
                </a:solidFill>
                <a:sym typeface="Wingdings" pitchFamily="2" charset="2"/>
              </a:rPr>
              <a:t> Because different types of earned, owned, and social media occur online, software can be used to monitor and manage the process. </a:t>
            </a:r>
          </a:p>
          <a:p>
            <a:pPr marL="0" marR="0" indent="0" algn="l" defTabSz="914400" rtl="0" eaLnBrk="0" fontAlgn="base" latinLnBrk="0" hangingPunct="0">
              <a:lnSpc>
                <a:spcPct val="100000"/>
              </a:lnSpc>
              <a:spcBef>
                <a:spcPct val="30000"/>
              </a:spcBef>
              <a:spcAft>
                <a:spcPct val="0"/>
              </a:spcAft>
              <a:buClrTx/>
              <a:buSzTx/>
              <a:buFontTx/>
              <a:buNone/>
              <a:tabLst/>
              <a:defRPr/>
            </a:pPr>
            <a:r>
              <a:rPr lang="en-US" i="1" u="none" dirty="0">
                <a:solidFill>
                  <a:srgbClr val="000000"/>
                </a:solidFill>
                <a:sym typeface="Wingdings" pitchFamily="2" charset="2"/>
              </a:rPr>
              <a:t> </a:t>
            </a:r>
            <a:r>
              <a:rPr lang="en-US" dirty="0"/>
              <a:t>One measure of a website’s success is </a:t>
            </a:r>
            <a:r>
              <a:rPr lang="en-US" i="0" u="sng" dirty="0"/>
              <a:t>bounce rate</a:t>
            </a:r>
            <a:r>
              <a:rPr lang="en-US" i="1" dirty="0"/>
              <a:t>,</a:t>
            </a:r>
            <a:r>
              <a:rPr lang="en-US" dirty="0"/>
              <a:t> which indicates the percentage of visitors who only visit a single page in a website.</a:t>
            </a:r>
            <a:endParaRPr lang="en-US" dirty="0">
              <a:solidFill>
                <a:srgbClr val="000000"/>
              </a:solidFill>
              <a:sym typeface="Wingdings" pitchFamily="2" charset="2"/>
            </a:endParaRPr>
          </a:p>
          <a:p>
            <a:r>
              <a:rPr lang="en-US" u="sng" dirty="0">
                <a:solidFill>
                  <a:srgbClr val="000000"/>
                </a:solidFill>
                <a:sym typeface="Wingdings" pitchFamily="2" charset="2"/>
              </a:rPr>
              <a:t> Marketing automation software </a:t>
            </a:r>
            <a:r>
              <a:rPr lang="en-US" u="none" dirty="0">
                <a:solidFill>
                  <a:srgbClr val="000000"/>
                </a:solidFill>
                <a:sym typeface="Wingdings" pitchFamily="2" charset="2"/>
              </a:rPr>
              <a:t>tracks individual customer’s behavior and triggers actions in response to specific customer actions</a:t>
            </a:r>
            <a:r>
              <a:rPr lang="en-US" dirty="0">
                <a:solidFill>
                  <a:srgbClr val="000000"/>
                </a:solidFill>
                <a:sym typeface="Wingdings" pitchFamily="2" charset="2"/>
              </a:rPr>
              <a:t>.</a:t>
            </a:r>
          </a:p>
          <a:p>
            <a:pPr lvl="1">
              <a:buFontTx/>
              <a:buChar char="•"/>
            </a:pPr>
            <a:r>
              <a:rPr lang="en-US" dirty="0">
                <a:solidFill>
                  <a:srgbClr val="000000"/>
                </a:solidFill>
              </a:rPr>
              <a:t>For organizations with customers who spend a lot of time online, this software provides a low-cost way to learn more about customers and deliver the right messages at the right time. </a:t>
            </a:r>
            <a:endParaRPr lang="en-US" dirty="0">
              <a:solidFill>
                <a:srgbClr val="000000"/>
              </a:solidFill>
              <a:sym typeface="Wingdings" pitchFamily="2" charset="2"/>
            </a:endParaRPr>
          </a:p>
          <a:p>
            <a:endParaRPr lang="en-US" b="1" i="1" dirty="0">
              <a:solidFill>
                <a:srgbClr val="000000"/>
              </a:solidFill>
              <a:sym typeface="Wingdings" pitchFamily="2" charset="2"/>
            </a:endParaRPr>
          </a:p>
        </p:txBody>
      </p:sp>
    </p:spTree>
    <p:extLst>
      <p:ext uri="{BB962C8B-B14F-4D97-AF65-F5344CB8AC3E}">
        <p14:creationId xmlns:p14="http://schemas.microsoft.com/office/powerpoint/2010/main" val="1438886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9600" y="457200"/>
            <a:ext cx="3429000" cy="25717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latin typeface="Arial" pitchFamily="34" charset="0"/>
                <a:cs typeface="Arial" pitchFamily="34" charset="0"/>
                <a:sym typeface="Wingdings" pitchFamily="2" charset="2"/>
              </a:rPr>
              <a:t>Text Caption: </a:t>
            </a:r>
            <a:r>
              <a:rPr lang="en-US" dirty="0"/>
              <a:t>Companies like </a:t>
            </a:r>
            <a:r>
              <a:rPr lang="en-US" dirty="0" err="1"/>
              <a:t>Marketo</a:t>
            </a:r>
            <a:r>
              <a:rPr lang="en-US" dirty="0"/>
              <a:t> offer free e-book downloads to help customers better understand marketing automation. </a:t>
            </a:r>
            <a:r>
              <a:rPr lang="en-US" dirty="0" err="1"/>
              <a:t>Marketo</a:t>
            </a:r>
            <a:r>
              <a:rPr lang="en-US" dirty="0"/>
              <a:t> also sells marketing automation software. </a:t>
            </a:r>
          </a:p>
        </p:txBody>
      </p:sp>
    </p:spTree>
    <p:extLst>
      <p:ext uri="{BB962C8B-B14F-4D97-AF65-F5344CB8AC3E}">
        <p14:creationId xmlns:p14="http://schemas.microsoft.com/office/powerpoint/2010/main" val="1235354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522288" y="549275"/>
            <a:ext cx="3216275" cy="2413000"/>
          </a:xfrm>
          <a:ln/>
        </p:spPr>
      </p:sp>
      <p:sp>
        <p:nvSpPr>
          <p:cNvPr id="11469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Summary Overview</a:t>
            </a:r>
          </a:p>
          <a:p>
            <a:r>
              <a:rPr lang="en-US" dirty="0">
                <a:solidFill>
                  <a:srgbClr val="000000"/>
                </a:solidFill>
                <a:sym typeface="Wingdings" pitchFamily="2" charset="2"/>
              </a:rPr>
              <a:t>These are key terms you should be familiar with based upon the material in this presentation</a:t>
            </a:r>
            <a:r>
              <a:rPr lang="en-US" b="1" dirty="0">
                <a:solidFill>
                  <a:srgbClr val="000000"/>
                </a:solidFill>
                <a:sym typeface="Wingdings" pitchFamily="2" charset="2"/>
              </a:rPr>
              <a:t>.</a:t>
            </a:r>
          </a:p>
          <a:p>
            <a:endParaRPr lang="en-US" b="1" dirty="0">
              <a:solidFill>
                <a:srgbClr val="000000"/>
              </a:solidFill>
              <a:sym typeface="Wingdings" pitchFamily="2" charset="2"/>
            </a:endParaRPr>
          </a:p>
          <a:p>
            <a:r>
              <a:rPr lang="en-US" b="1" dirty="0">
                <a:solidFill>
                  <a:srgbClr val="000000"/>
                </a:solidFill>
                <a:sym typeface="Wingdings" pitchFamily="2" charset="2"/>
              </a:rPr>
              <a:t>Key Issues</a:t>
            </a:r>
            <a:r>
              <a:rPr lang="en-US" b="1" u="sng" dirty="0">
                <a:solidFill>
                  <a:srgbClr val="000000"/>
                </a:solidFill>
                <a:sym typeface="Wingdings" pitchFamily="2" charset="2"/>
              </a:rPr>
              <a:t> </a:t>
            </a:r>
            <a:endParaRPr lang="en-US" sz="1000" b="1" u="sng" dirty="0">
              <a:solidFill>
                <a:srgbClr val="000000"/>
              </a:solidFill>
              <a:sym typeface="Wingdings" pitchFamily="2" charset="2"/>
            </a:endParaRPr>
          </a:p>
          <a:p>
            <a:r>
              <a:rPr lang="en-US" sz="800" b="1" u="none" dirty="0">
                <a:solidFill>
                  <a:srgbClr val="000000"/>
                </a:solidFill>
                <a:sym typeface="Wingdings" pitchFamily="2" charset="2"/>
              </a:rPr>
              <a:t>Paid media</a:t>
            </a:r>
            <a:r>
              <a:rPr lang="en-US" sz="800" dirty="0">
                <a:solidFill>
                  <a:srgbClr val="000000"/>
                </a:solidFill>
                <a:sym typeface="Wingdings" pitchFamily="2" charset="2"/>
              </a:rPr>
              <a:t>: Messages generated by a brand (or company or nonprofit organization) and communicated through a message channel the brand pays to access.</a:t>
            </a:r>
          </a:p>
          <a:p>
            <a:r>
              <a:rPr lang="en-US" sz="800" b="1" dirty="0">
                <a:solidFill>
                  <a:srgbClr val="000000"/>
                </a:solidFill>
                <a:sym typeface="Wingdings" pitchFamily="2" charset="2"/>
              </a:rPr>
              <a:t>Owned media: </a:t>
            </a:r>
            <a:r>
              <a:rPr lang="en-US" sz="800" dirty="0">
                <a:solidFill>
                  <a:srgbClr val="000000"/>
                </a:solidFill>
                <a:sym typeface="Wingdings" pitchFamily="2" charset="2"/>
              </a:rPr>
              <a:t>Promotional messages generated by a brand (or company or nonprofit organization) communicated through a message channel the brand directly controls.</a:t>
            </a:r>
          </a:p>
          <a:p>
            <a:r>
              <a:rPr lang="en-US" sz="800" b="1" dirty="0">
                <a:solidFill>
                  <a:srgbClr val="000000"/>
                </a:solidFill>
                <a:sym typeface="Wingdings" pitchFamily="2" charset="2"/>
              </a:rPr>
              <a:t>Earned media: </a:t>
            </a:r>
            <a:r>
              <a:rPr lang="en-US" sz="800" dirty="0">
                <a:solidFill>
                  <a:srgbClr val="000000"/>
                </a:solidFill>
                <a:sym typeface="Wingdings" pitchFamily="2" charset="2"/>
              </a:rPr>
              <a:t>Promotional messages not directly generated by the company or brand, but rather by third parties such as journalists or customers. </a:t>
            </a:r>
          </a:p>
          <a:p>
            <a:r>
              <a:rPr lang="en-US" sz="800" b="1" dirty="0">
                <a:solidFill>
                  <a:srgbClr val="000000"/>
                </a:solidFill>
                <a:sym typeface="Wingdings" pitchFamily="2" charset="2"/>
              </a:rPr>
              <a:t>User-generated content: </a:t>
            </a:r>
            <a:r>
              <a:rPr lang="en-US" sz="800" dirty="0">
                <a:solidFill>
                  <a:srgbClr val="000000"/>
                </a:solidFill>
                <a:sym typeface="Wingdings" pitchFamily="2" charset="2"/>
              </a:rPr>
              <a:t>Any type of communication created by customers for other customers. User-generated content can take many forms.</a:t>
            </a:r>
          </a:p>
          <a:p>
            <a:r>
              <a:rPr lang="en-US" sz="800" b="1" dirty="0">
                <a:solidFill>
                  <a:srgbClr val="000000"/>
                </a:solidFill>
                <a:sym typeface="Wingdings" pitchFamily="2" charset="2"/>
              </a:rPr>
              <a:t>Search engine optimization (SEO): </a:t>
            </a:r>
            <a:r>
              <a:rPr lang="en-US" sz="800" dirty="0">
                <a:solidFill>
                  <a:srgbClr val="000000"/>
                </a:solidFill>
                <a:sym typeface="Wingdings" pitchFamily="2" charset="2"/>
              </a:rPr>
              <a:t>The process of designing a website so that it ranks high in a search engine’s unpaid results.</a:t>
            </a:r>
          </a:p>
          <a:p>
            <a:r>
              <a:rPr lang="en-US" sz="800" b="1" dirty="0"/>
              <a:t>Pass-along: </a:t>
            </a:r>
            <a:r>
              <a:rPr lang="en-US" sz="800" dirty="0"/>
              <a:t>When one customer makes a recommendation for (or against) a specific brand to another customer.</a:t>
            </a:r>
          </a:p>
          <a:p>
            <a:r>
              <a:rPr lang="en-US" sz="800" b="1" dirty="0"/>
              <a:t>Branded services: </a:t>
            </a:r>
            <a:r>
              <a:rPr lang="en-US" sz="800" dirty="0"/>
              <a:t>Valued services a brand provides that are not directly connected to a core product offering.</a:t>
            </a:r>
          </a:p>
          <a:p>
            <a:r>
              <a:rPr lang="en-US" sz="800" b="1" dirty="0"/>
              <a:t>White paper: </a:t>
            </a:r>
            <a:r>
              <a:rPr lang="en-US" sz="800" dirty="0"/>
              <a:t>An authoritative report or guide that addresses important issues in an industry and offers solutions.</a:t>
            </a:r>
          </a:p>
          <a:p>
            <a:r>
              <a:rPr lang="en-US" sz="800" b="1" dirty="0"/>
              <a:t>Case studies: </a:t>
            </a:r>
            <a:r>
              <a:rPr lang="en-US" sz="800" dirty="0"/>
              <a:t>Success stories about how a company helped another customer.</a:t>
            </a:r>
          </a:p>
          <a:p>
            <a:r>
              <a:rPr lang="en-US" sz="800" b="1" dirty="0"/>
              <a:t>Landing page: </a:t>
            </a:r>
            <a:r>
              <a:rPr lang="en-US" sz="800" dirty="0"/>
              <a:t>A customized web page that logically follows from clicking on an organic search result, online advertisement, or other link</a:t>
            </a:r>
          </a:p>
          <a:p>
            <a:r>
              <a:rPr lang="en-US" sz="800" b="1" dirty="0"/>
              <a:t>Blog: </a:t>
            </a:r>
            <a:r>
              <a:rPr lang="en-US" sz="800" dirty="0"/>
              <a:t>A regularly updated website, usually managed by one person or a small group and written in an informal, conversational style</a:t>
            </a:r>
          </a:p>
          <a:p>
            <a:r>
              <a:rPr lang="en-US" sz="800" b="1" dirty="0"/>
              <a:t>Infographic: </a:t>
            </a:r>
            <a:r>
              <a:rPr lang="en-US" sz="800" dirty="0"/>
              <a:t>A visual image such as a chart or diagram used to represent information or data.</a:t>
            </a:r>
          </a:p>
          <a:p>
            <a:r>
              <a:rPr lang="en-US" sz="800" b="1" dirty="0"/>
              <a:t>Branded apps: </a:t>
            </a:r>
            <a:r>
              <a:rPr lang="en-US" sz="800" dirty="0"/>
              <a:t>Sponsored software applications that benefit customers by providing entertainment, solving a problem, and/or saving time.</a:t>
            </a:r>
          </a:p>
          <a:p>
            <a:r>
              <a:rPr lang="en-US" sz="800" b="1" dirty="0"/>
              <a:t>Brand community: </a:t>
            </a:r>
            <a:r>
              <a:rPr lang="en-US" sz="800" dirty="0"/>
              <a:t>A group of customers joined around a particular brand or common set of shared interests.</a:t>
            </a:r>
          </a:p>
          <a:p>
            <a:r>
              <a:rPr lang="en-US" sz="800" b="1" dirty="0"/>
              <a:t>referral program: </a:t>
            </a:r>
            <a:r>
              <a:rPr lang="en-US" sz="800" b="0" dirty="0"/>
              <a:t>O</a:t>
            </a:r>
            <a:r>
              <a:rPr lang="en-US" sz="800" dirty="0"/>
              <a:t>ffers a current customer an incentive for recommending a new customer to a business.</a:t>
            </a:r>
          </a:p>
          <a:p>
            <a:r>
              <a:rPr lang="en-US" sz="800" b="1" dirty="0"/>
              <a:t>Social media: </a:t>
            </a:r>
            <a:r>
              <a:rPr lang="en-US" sz="800" dirty="0"/>
              <a:t>Websites or software applications that allow users to create and share ideas, information, photos and videos, and interact in a social network.</a:t>
            </a:r>
          </a:p>
          <a:p>
            <a:r>
              <a:rPr lang="en-US" sz="800" b="1" dirty="0"/>
              <a:t>Facebook: </a:t>
            </a:r>
            <a:r>
              <a:rPr lang="en-US" sz="800" dirty="0"/>
              <a:t>An online social networking website that allows registered users to create profiles, upload photos and video, and send messages to friends, family, and colleagues</a:t>
            </a:r>
          </a:p>
          <a:p>
            <a:r>
              <a:rPr lang="en-US" sz="800" b="1" dirty="0"/>
              <a:t>Twitter: </a:t>
            </a:r>
            <a:r>
              <a:rPr lang="en-US" sz="800" dirty="0"/>
              <a:t>A social networking microblogging service that allows registered users to send out short (140 characters or less) messages called “tweets.”</a:t>
            </a:r>
          </a:p>
          <a:p>
            <a:r>
              <a:rPr lang="en-US" sz="800" b="1" dirty="0"/>
              <a:t>Instagram: </a:t>
            </a:r>
            <a:r>
              <a:rPr lang="en-US" sz="800" dirty="0"/>
              <a:t>A free online photo and video sharing service geared to mobile phones.</a:t>
            </a:r>
          </a:p>
          <a:p>
            <a:r>
              <a:rPr lang="en-US" sz="800" b="1" dirty="0"/>
              <a:t>Pinterest: </a:t>
            </a:r>
            <a:r>
              <a:rPr lang="en-US" sz="800" dirty="0"/>
              <a:t>A website that allows registered users to share ideas and images they find online with fellow users.</a:t>
            </a:r>
          </a:p>
          <a:p>
            <a:r>
              <a:rPr lang="en-US" sz="800" b="1" dirty="0"/>
              <a:t>LinkedIn: </a:t>
            </a:r>
            <a:r>
              <a:rPr lang="en-US" sz="800" dirty="0"/>
              <a:t>A social networking website for businesspeople who create personal or company profiles</a:t>
            </a:r>
          </a:p>
          <a:p>
            <a:r>
              <a:rPr lang="en-US" sz="800" b="1" dirty="0"/>
              <a:t>Marketing automation software: </a:t>
            </a:r>
            <a:r>
              <a:rPr lang="en-US" sz="800" dirty="0"/>
              <a:t>Software that tracks individual customer’s behavior and triggers actions in response to specific customer actions.</a:t>
            </a:r>
          </a:p>
          <a:p>
            <a:endParaRPr lang="en-US" sz="1000" dirty="0"/>
          </a:p>
          <a:p>
            <a:endParaRPr lang="en-US" sz="1000" dirty="0">
              <a:solidFill>
                <a:srgbClr val="000000"/>
              </a:solidFill>
              <a:sym typeface="Wingdings" pitchFamily="2" charset="2"/>
            </a:endParaRPr>
          </a:p>
        </p:txBody>
      </p:sp>
      <p:sp>
        <p:nvSpPr>
          <p:cNvPr id="114692" name="Text Box 3"/>
          <p:cNvSpPr txBox="1">
            <a:spLocks noChangeArrowheads="1"/>
          </p:cNvSpPr>
          <p:nvPr/>
        </p:nvSpPr>
        <p:spPr bwMode="auto">
          <a:xfrm>
            <a:off x="4389438" y="401638"/>
            <a:ext cx="2436812"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1500" b="1" dirty="0"/>
              <a:t>This slide refers to boldfaced terms appearing in Chapter 15.</a:t>
            </a:r>
          </a:p>
        </p:txBody>
      </p:sp>
    </p:spTree>
    <p:extLst>
      <p:ext uri="{BB962C8B-B14F-4D97-AF65-F5344CB8AC3E}">
        <p14:creationId xmlns:p14="http://schemas.microsoft.com/office/powerpoint/2010/main" val="1507794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2/22/2018</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2/22/2018</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2/22/2018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2/22/2018</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2/22/2018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2/22/2018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2/22/2018</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2/22/2018</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86400" y="776288"/>
            <a:ext cx="3429000" cy="1470025"/>
          </a:xfrm>
        </p:spPr>
        <p:txBody>
          <a:bodyPr>
            <a:normAutofit/>
          </a:bodyPr>
          <a:lstStyle/>
          <a:p>
            <a:r>
              <a:rPr lang="en-US" dirty="0"/>
              <a:t>Chapter 16</a:t>
            </a:r>
          </a:p>
        </p:txBody>
      </p:sp>
      <p:sp>
        <p:nvSpPr>
          <p:cNvPr id="3" name="Subtitle 2"/>
          <p:cNvSpPr>
            <a:spLocks noGrp="1"/>
          </p:cNvSpPr>
          <p:nvPr>
            <p:ph type="subTitle" idx="1"/>
          </p:nvPr>
        </p:nvSpPr>
        <p:spPr>
          <a:xfrm>
            <a:off x="5486400" y="2250280"/>
            <a:ext cx="3117056" cy="2169320"/>
          </a:xfrm>
        </p:spPr>
        <p:txBody>
          <a:bodyPr>
            <a:normAutofit fontScale="92500" lnSpcReduction="20000"/>
          </a:bodyPr>
          <a:lstStyle/>
          <a:p>
            <a:r>
              <a:rPr lang="en-US" dirty="0"/>
              <a:t>Publicity: Promotion Using Earned Media, Owned Media, and </a:t>
            </a:r>
            <a:r>
              <a:rPr lang="en-US"/>
              <a:t>Social Media</a:t>
            </a:r>
            <a:endParaRPr lang="en-US" dirty="0"/>
          </a:p>
        </p:txBody>
      </p:sp>
    </p:spTree>
    <p:custDataLst>
      <p:tags r:id="rId1"/>
    </p:custDataLst>
    <p:extLst>
      <p:ext uri="{BB962C8B-B14F-4D97-AF65-F5344CB8AC3E}">
        <p14:creationId xmlns:p14="http://schemas.microsoft.com/office/powerpoint/2010/main" val="1856924995"/>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a:xfrm>
            <a:off x="457200" y="1882808"/>
            <a:ext cx="8686800" cy="4975192"/>
          </a:xfrm>
        </p:spPr>
        <p:txBody>
          <a:bodyPr>
            <a:normAutofit/>
          </a:bodyPr>
          <a:lstStyle/>
          <a:p>
            <a:pPr marL="514350"/>
            <a:r>
              <a:rPr lang="en-US" dirty="0"/>
              <a:t>explain how publicity fits into the promotion blend.</a:t>
            </a:r>
          </a:p>
          <a:p>
            <a:pPr marL="514350"/>
            <a:r>
              <a:rPr lang="en-US" dirty="0"/>
              <a:t>understand the differences between paid, earned, and owned media.</a:t>
            </a:r>
          </a:p>
          <a:p>
            <a:pPr marL="514350"/>
            <a:r>
              <a:rPr lang="en-US" dirty="0"/>
              <a:t>explain how customers obtain information from search, pass-along, and experience.</a:t>
            </a:r>
          </a:p>
          <a:p>
            <a:pPr marL="514350"/>
            <a:r>
              <a:rPr lang="en-US" dirty="0"/>
              <a:t>describe different types of owned media.</a:t>
            </a:r>
          </a:p>
          <a:p>
            <a:pPr marL="514350"/>
            <a:r>
              <a:rPr lang="en-US" dirty="0"/>
              <a:t>describe how to use public relations to earn attention from the press.</a:t>
            </a:r>
          </a:p>
          <a:p>
            <a:pPr marL="0" indent="0">
              <a:buNone/>
            </a:pPr>
            <a:endParaRPr lang="en-US" dirty="0"/>
          </a:p>
        </p:txBody>
      </p:sp>
    </p:spTree>
    <p:custDataLst>
      <p:tags r:id="rId1"/>
    </p:custDataLst>
    <p:extLst>
      <p:ext uri="{BB962C8B-B14F-4D97-AF65-F5344CB8AC3E}">
        <p14:creationId xmlns:p14="http://schemas.microsoft.com/office/powerpoint/2010/main" val="126714427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animEffect transition="in" filter="wipe(up)">
                                      <p:cBhvr>
                                        <p:cTn id="23" dur="500"/>
                                        <p:tgtEl>
                                          <p:spTgt spid="59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60419" name="Rectangle 3"/>
          <p:cNvSpPr>
            <a:spLocks noGrp="1" noChangeArrowheads="1"/>
          </p:cNvSpPr>
          <p:nvPr>
            <p:ph idx="1"/>
          </p:nvPr>
        </p:nvSpPr>
        <p:spPr>
          <a:xfrm>
            <a:off x="457200" y="1882808"/>
            <a:ext cx="8686800" cy="4975192"/>
          </a:xfrm>
        </p:spPr>
        <p:txBody>
          <a:bodyPr>
            <a:normAutofit lnSpcReduction="10000"/>
          </a:bodyPr>
          <a:lstStyle/>
          <a:p>
            <a:pPr marL="514350">
              <a:buFont typeface="+mj-lt"/>
              <a:buAutoNum type="arabicPeriod" startAt="6"/>
            </a:pPr>
            <a:r>
              <a:rPr lang="en-US" dirty="0"/>
              <a:t>describe how to earn word-of-mouth from customers.</a:t>
            </a:r>
          </a:p>
          <a:p>
            <a:pPr marL="514350">
              <a:buFont typeface="+mj-lt"/>
              <a:buAutoNum type="arabicPeriod" startAt="6"/>
            </a:pPr>
            <a:r>
              <a:rPr lang="en-US" dirty="0"/>
              <a:t>explain what social media is and how it differs from traditional media.</a:t>
            </a:r>
          </a:p>
          <a:p>
            <a:pPr marL="514350">
              <a:buFont typeface="+mj-lt"/>
              <a:buAutoNum type="arabicPeriod" startAt="6"/>
            </a:pPr>
            <a:r>
              <a:rPr lang="en-US" dirty="0"/>
              <a:t>compare and contrast the major social media platforms.</a:t>
            </a:r>
          </a:p>
          <a:p>
            <a:pPr marL="514350">
              <a:buFont typeface="+mj-lt"/>
              <a:buAutoNum type="arabicPeriod" startAt="6"/>
            </a:pPr>
            <a:r>
              <a:rPr lang="en-US" dirty="0"/>
              <a:t>describe how firms use software to measure, manage, and automate online promotion.</a:t>
            </a:r>
          </a:p>
          <a:p>
            <a:pPr marL="514350">
              <a:buFont typeface="+mj-lt"/>
              <a:buAutoNum type="arabicPeriod" startAt="6"/>
            </a:pPr>
            <a:r>
              <a:rPr lang="en-US" dirty="0"/>
              <a:t>understand important new terms</a:t>
            </a:r>
          </a:p>
        </p:txBody>
      </p:sp>
    </p:spTree>
    <p:custDataLst>
      <p:tags r:id="rId1"/>
    </p:custDataLst>
    <p:extLst>
      <p:ext uri="{BB962C8B-B14F-4D97-AF65-F5344CB8AC3E}">
        <p14:creationId xmlns:p14="http://schemas.microsoft.com/office/powerpoint/2010/main" val="199436893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wipe(up)">
                                      <p:cBhvr>
                                        <p:cTn id="7" dur="500"/>
                                        <p:tgtEl>
                                          <p:spTgt spid="60419">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0419">
                                            <p:txEl>
                                              <p:pRg st="1" end="1"/>
                                            </p:txEl>
                                          </p:spTgt>
                                        </p:tgtEl>
                                        <p:attrNameLst>
                                          <p:attrName>style.visibility</p:attrName>
                                        </p:attrNameLst>
                                      </p:cBhvr>
                                      <p:to>
                                        <p:strVal val="visible"/>
                                      </p:to>
                                    </p:set>
                                    <p:animEffect transition="in" filter="wipe(up)">
                                      <p:cBhvr>
                                        <p:cTn id="11" dur="500"/>
                                        <p:tgtEl>
                                          <p:spTgt spid="60419">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0419">
                                            <p:txEl>
                                              <p:pRg st="2" end="2"/>
                                            </p:txEl>
                                          </p:spTgt>
                                        </p:tgtEl>
                                        <p:attrNameLst>
                                          <p:attrName>style.visibility</p:attrName>
                                        </p:attrNameLst>
                                      </p:cBhvr>
                                      <p:to>
                                        <p:strVal val="visible"/>
                                      </p:to>
                                    </p:set>
                                    <p:animEffect transition="in" filter="wipe(up)">
                                      <p:cBhvr>
                                        <p:cTn id="15" dur="500"/>
                                        <p:tgtEl>
                                          <p:spTgt spid="60419">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0419">
                                            <p:txEl>
                                              <p:pRg st="3" end="3"/>
                                            </p:txEl>
                                          </p:spTgt>
                                        </p:tgtEl>
                                        <p:attrNameLst>
                                          <p:attrName>style.visibility</p:attrName>
                                        </p:attrNameLst>
                                      </p:cBhvr>
                                      <p:to>
                                        <p:strVal val="visible"/>
                                      </p:to>
                                    </p:set>
                                    <p:animEffect transition="in" filter="wipe(up)">
                                      <p:cBhvr>
                                        <p:cTn id="19" dur="500"/>
                                        <p:tgtEl>
                                          <p:spTgt spid="60419">
                                            <p:txEl>
                                              <p:pRg st="3" end="3"/>
                                            </p:tx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60419">
                                            <p:txEl>
                                              <p:pRg st="4" end="4"/>
                                            </p:txEl>
                                          </p:spTgt>
                                        </p:tgtEl>
                                        <p:attrNameLst>
                                          <p:attrName>style.visibility</p:attrName>
                                        </p:attrNameLst>
                                      </p:cBhvr>
                                      <p:to>
                                        <p:strVal val="visible"/>
                                      </p:to>
                                    </p:set>
                                    <p:animEffect transition="in" filter="wipe(up)">
                                      <p:cBhvr>
                                        <p:cTn id="23" dur="500"/>
                                        <p:tgtEl>
                                          <p:spTgt spid="604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noAutofit/>
          </a:bodyPr>
          <a:lstStyle/>
          <a:p>
            <a:r>
              <a:rPr lang="en-US" sz="3600" dirty="0"/>
              <a:t>Strategy Planning</a:t>
            </a:r>
            <a:r>
              <a:rPr lang="en-US" sz="3600" b="1" dirty="0"/>
              <a:t> </a:t>
            </a:r>
            <a:r>
              <a:rPr lang="en-US" sz="3600" dirty="0"/>
              <a:t>for Publicity, Earned Media, Owned Media, </a:t>
            </a:r>
            <a:br>
              <a:rPr lang="en-US" sz="3600" dirty="0"/>
            </a:br>
            <a:r>
              <a:rPr lang="en-US" sz="3600" dirty="0"/>
              <a:t>and Social Media (Exhibit 16-1)</a:t>
            </a:r>
          </a:p>
        </p:txBody>
      </p:sp>
      <p:sp>
        <p:nvSpPr>
          <p:cNvPr id="7" name="Line 20"/>
          <p:cNvSpPr>
            <a:spLocks noChangeShapeType="1"/>
          </p:cNvSpPr>
          <p:nvPr/>
        </p:nvSpPr>
        <p:spPr bwMode="auto">
          <a:xfrm flipH="1" flipV="1">
            <a:off x="1276349" y="3170226"/>
            <a:ext cx="7526336" cy="23822"/>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 name="Line 24"/>
          <p:cNvSpPr>
            <a:spLocks noChangeShapeType="1"/>
          </p:cNvSpPr>
          <p:nvPr/>
        </p:nvSpPr>
        <p:spPr bwMode="auto">
          <a:xfrm flipH="1" flipV="1">
            <a:off x="8782050" y="2286000"/>
            <a:ext cx="0" cy="91440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5626" name="AutoShape 38"/>
          <p:cNvSpPr>
            <a:spLocks noChangeArrowheads="1"/>
          </p:cNvSpPr>
          <p:nvPr/>
        </p:nvSpPr>
        <p:spPr bwMode="auto">
          <a:xfrm>
            <a:off x="2362625" y="3526282"/>
            <a:ext cx="2071005" cy="1350339"/>
          </a:xfrm>
          <a:prstGeom prst="roundRect">
            <a:avLst>
              <a:gd name="adj" fmla="val 16667"/>
            </a:avLst>
          </a:prstGeom>
          <a:solidFill>
            <a:schemeClr val="accent4"/>
          </a:solidFill>
          <a:ln w="38100">
            <a:solidFill>
              <a:schemeClr val="accent1"/>
            </a:solidFill>
            <a:prstDash val="sysDot"/>
            <a:round/>
            <a:headEnd/>
            <a:tailEnd/>
          </a:ln>
        </p:spPr>
        <p:txBody>
          <a:bodyPr anchor="ctr"/>
          <a:lstStyle/>
          <a:p>
            <a:r>
              <a:rPr lang="en-US" sz="1800" b="1" dirty="0"/>
              <a:t>CH 14:  Personal Selling and Customer Service</a:t>
            </a:r>
          </a:p>
        </p:txBody>
      </p:sp>
      <p:sp>
        <p:nvSpPr>
          <p:cNvPr id="25627" name="Line 39"/>
          <p:cNvSpPr>
            <a:spLocks noChangeShapeType="1"/>
          </p:cNvSpPr>
          <p:nvPr/>
        </p:nvSpPr>
        <p:spPr bwMode="auto">
          <a:xfrm rot="16200000" flipH="1" flipV="1">
            <a:off x="3253720" y="3343801"/>
            <a:ext cx="348854" cy="1704"/>
          </a:xfrm>
          <a:prstGeom prst="line">
            <a:avLst/>
          </a:prstGeom>
          <a:solidFill>
            <a:schemeClr val="accent4"/>
          </a:solidFill>
          <a:ln w="38100">
            <a:solidFill>
              <a:schemeClr val="accent1"/>
            </a:solidFill>
            <a:prstDash val="sysDot"/>
            <a:round/>
            <a:headEnd/>
            <a:tailEnd type="triangle" w="med" len="med"/>
          </a:ln>
          <a:extLst/>
        </p:spPr>
        <p:txBody>
          <a:bodyPr/>
          <a:lstStyle/>
          <a:p>
            <a:endParaRPr lang="en-US" sz="1800" dirty="0"/>
          </a:p>
        </p:txBody>
      </p:sp>
      <p:sp>
        <p:nvSpPr>
          <p:cNvPr id="25624" name="AutoShape 41"/>
          <p:cNvSpPr>
            <a:spLocks noChangeArrowheads="1"/>
          </p:cNvSpPr>
          <p:nvPr/>
        </p:nvSpPr>
        <p:spPr bwMode="auto">
          <a:xfrm>
            <a:off x="76200" y="3535281"/>
            <a:ext cx="2224088" cy="1341339"/>
          </a:xfrm>
          <a:prstGeom prst="roundRect">
            <a:avLst>
              <a:gd name="adj" fmla="val 16667"/>
            </a:avLst>
          </a:prstGeom>
          <a:solidFill>
            <a:schemeClr val="accent4"/>
          </a:solidFill>
          <a:ln w="38100">
            <a:solidFill>
              <a:schemeClr val="accent1"/>
            </a:solidFill>
            <a:prstDash val="sysDot"/>
            <a:round/>
            <a:headEnd/>
            <a:tailEnd/>
          </a:ln>
        </p:spPr>
        <p:txBody>
          <a:bodyPr anchor="ctr"/>
          <a:lstStyle/>
          <a:p>
            <a:r>
              <a:rPr lang="en-US" sz="1800" b="1" dirty="0"/>
              <a:t>CH 13: Promotion: Intro to Integrated Marketing Communications</a:t>
            </a:r>
          </a:p>
        </p:txBody>
      </p:sp>
      <p:sp>
        <p:nvSpPr>
          <p:cNvPr id="25625" name="Line 42"/>
          <p:cNvSpPr>
            <a:spLocks noChangeShapeType="1"/>
          </p:cNvSpPr>
          <p:nvPr/>
        </p:nvSpPr>
        <p:spPr bwMode="auto">
          <a:xfrm rot="16200000" flipH="1">
            <a:off x="1110063" y="3336512"/>
            <a:ext cx="336441" cy="3868"/>
          </a:xfrm>
          <a:prstGeom prst="line">
            <a:avLst/>
          </a:prstGeom>
          <a:solidFill>
            <a:schemeClr val="accent4"/>
          </a:solidFill>
          <a:ln w="38100">
            <a:solidFill>
              <a:schemeClr val="accent1"/>
            </a:solidFill>
            <a:prstDash val="sysDot"/>
            <a:round/>
            <a:headEnd/>
            <a:tailEnd type="triangle" w="med" len="med"/>
          </a:ln>
          <a:extLst/>
        </p:spPr>
        <p:txBody>
          <a:bodyPr/>
          <a:lstStyle/>
          <a:p>
            <a:endParaRPr lang="en-US" sz="1800" dirty="0"/>
          </a:p>
        </p:txBody>
      </p:sp>
      <p:sp>
        <p:nvSpPr>
          <p:cNvPr id="6" name="Line 24"/>
          <p:cNvSpPr>
            <a:spLocks noChangeShapeType="1"/>
          </p:cNvSpPr>
          <p:nvPr/>
        </p:nvSpPr>
        <p:spPr bwMode="auto">
          <a:xfrm flipV="1">
            <a:off x="8382000" y="2286000"/>
            <a:ext cx="422275"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 name="AutoShape 22"/>
          <p:cNvSpPr>
            <a:spLocks noChangeArrowheads="1"/>
          </p:cNvSpPr>
          <p:nvPr/>
        </p:nvSpPr>
        <p:spPr bwMode="auto">
          <a:xfrm>
            <a:off x="4536142" y="3551183"/>
            <a:ext cx="1981200" cy="1325437"/>
          </a:xfrm>
          <a:prstGeom prst="roundRect">
            <a:avLst>
              <a:gd name="adj" fmla="val 16667"/>
            </a:avLst>
          </a:prstGeom>
          <a:solidFill>
            <a:schemeClr val="accent4"/>
          </a:solidFill>
          <a:ln w="38100">
            <a:solidFill>
              <a:schemeClr val="accent1"/>
            </a:solidFill>
            <a:prstDash val="sysDot"/>
            <a:round/>
            <a:headEnd/>
            <a:tailEnd/>
          </a:ln>
          <a:effectLst/>
        </p:spPr>
        <p:txBody>
          <a:bodyPr anchor="ctr"/>
          <a:lstStyle/>
          <a:p>
            <a:pPr>
              <a:defRPr/>
            </a:pPr>
            <a:r>
              <a:rPr lang="en-US" sz="1800" b="1" dirty="0"/>
              <a:t>CH 15:  Advertising and Sales Promotion</a:t>
            </a:r>
            <a:r>
              <a:rPr lang="en-US" sz="1800" b="1" dirty="0">
                <a:effectLst>
                  <a:outerShdw blurRad="38100" dist="38100" dir="2700000" algn="tl">
                    <a:srgbClr val="000000"/>
                  </a:outerShdw>
                </a:effectLst>
              </a:rPr>
              <a:t> </a:t>
            </a:r>
          </a:p>
        </p:txBody>
      </p:sp>
      <p:sp>
        <p:nvSpPr>
          <p:cNvPr id="25615" name="Line 39"/>
          <p:cNvSpPr>
            <a:spLocks noChangeShapeType="1"/>
          </p:cNvSpPr>
          <p:nvPr/>
        </p:nvSpPr>
        <p:spPr bwMode="auto">
          <a:xfrm rot="16200000" flipH="1" flipV="1">
            <a:off x="7692992" y="3363945"/>
            <a:ext cx="312674" cy="1458"/>
          </a:xfrm>
          <a:prstGeom prst="line">
            <a:avLst/>
          </a:prstGeom>
          <a:solidFill>
            <a:schemeClr val="accent4"/>
          </a:solidFill>
          <a:ln w="38100">
            <a:solidFill>
              <a:schemeClr val="accent1"/>
            </a:solidFill>
            <a:prstDash val="solid"/>
            <a:round/>
            <a:headEnd/>
            <a:tailEnd type="triangle" w="med" len="med"/>
          </a:ln>
          <a:extLst/>
        </p:spPr>
        <p:txBody>
          <a:bodyPr/>
          <a:lstStyle/>
          <a:p>
            <a:endParaRPr lang="en-US" sz="1800" dirty="0"/>
          </a:p>
        </p:txBody>
      </p:sp>
      <p:sp>
        <p:nvSpPr>
          <p:cNvPr id="29" name="AutoShape 38"/>
          <p:cNvSpPr>
            <a:spLocks noChangeArrowheads="1"/>
          </p:cNvSpPr>
          <p:nvPr/>
        </p:nvSpPr>
        <p:spPr bwMode="auto">
          <a:xfrm>
            <a:off x="6629142" y="3524861"/>
            <a:ext cx="2437909" cy="1344454"/>
          </a:xfrm>
          <a:prstGeom prst="roundRect">
            <a:avLst>
              <a:gd name="adj" fmla="val 16667"/>
            </a:avLst>
          </a:prstGeom>
          <a:solidFill>
            <a:schemeClr val="accent4"/>
          </a:solidFill>
          <a:ln w="38100">
            <a:solidFill>
              <a:schemeClr val="accent1"/>
            </a:solidFill>
            <a:prstDash val="solid"/>
            <a:round/>
            <a:headEnd/>
            <a:tailEnd/>
          </a:ln>
        </p:spPr>
        <p:txBody>
          <a:bodyPr anchor="ctr"/>
          <a:lstStyle/>
          <a:p>
            <a:r>
              <a:rPr lang="en-US" sz="1800" b="1" dirty="0"/>
              <a:t>CH 16: Publicity: Promotion Using Earned, Owned, and Social Media</a:t>
            </a:r>
          </a:p>
        </p:txBody>
      </p:sp>
      <p:sp>
        <p:nvSpPr>
          <p:cNvPr id="30" name="Line 39"/>
          <p:cNvSpPr>
            <a:spLocks noChangeShapeType="1"/>
          </p:cNvSpPr>
          <p:nvPr/>
        </p:nvSpPr>
        <p:spPr bwMode="auto">
          <a:xfrm rot="16200000" flipH="1" flipV="1">
            <a:off x="5403135" y="3358226"/>
            <a:ext cx="317291" cy="1639"/>
          </a:xfrm>
          <a:prstGeom prst="line">
            <a:avLst/>
          </a:prstGeom>
          <a:solidFill>
            <a:schemeClr val="accent4"/>
          </a:solidFill>
          <a:ln w="38100">
            <a:solidFill>
              <a:schemeClr val="accent1"/>
            </a:solidFill>
            <a:prstDash val="sysDot"/>
            <a:round/>
            <a:headEnd/>
            <a:tailEnd type="triangle" w="med" len="med"/>
          </a:ln>
          <a:extLst/>
        </p:spPr>
        <p:txBody>
          <a:bodyPr/>
          <a:lstStyle/>
          <a:p>
            <a:endParaRPr lang="en-US" sz="1800" dirty="0"/>
          </a:p>
        </p:txBody>
      </p:sp>
      <p:pic>
        <p:nvPicPr>
          <p:cNvPr id="25" name="Picture 24" descr="15.1.PNG"/>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bwMode="auto">
          <a:xfrm>
            <a:off x="7315200" y="1311408"/>
            <a:ext cx="1676400" cy="1676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nvGrpSpPr>
          <p:cNvPr id="16" name="Group 15"/>
          <p:cNvGrpSpPr/>
          <p:nvPr/>
        </p:nvGrpSpPr>
        <p:grpSpPr>
          <a:xfrm>
            <a:off x="76200" y="5476875"/>
            <a:ext cx="8610600" cy="933450"/>
            <a:chOff x="76200" y="5476875"/>
            <a:chExt cx="8610600" cy="933450"/>
          </a:xfrm>
        </p:grpSpPr>
        <p:sp>
          <p:nvSpPr>
            <p:cNvPr id="26" name="AutoShape 11"/>
            <p:cNvSpPr>
              <a:spLocks noChangeArrowheads="1"/>
            </p:cNvSpPr>
            <p:nvPr/>
          </p:nvSpPr>
          <p:spPr bwMode="auto">
            <a:xfrm>
              <a:off x="76200" y="5476875"/>
              <a:ext cx="1600200" cy="923925"/>
            </a:xfrm>
            <a:prstGeom prst="roundRect">
              <a:avLst>
                <a:gd name="adj" fmla="val 16667"/>
              </a:avLst>
            </a:prstGeom>
            <a:solidFill>
              <a:schemeClr val="accent4"/>
            </a:solidFill>
            <a:ln w="38100">
              <a:noFill/>
              <a:round/>
              <a:headEnd/>
              <a:tailEnd/>
            </a:ln>
          </p:spPr>
          <p:txBody>
            <a:bodyPr/>
            <a:lstStyle/>
            <a:p>
              <a:r>
                <a:rPr lang="en-US" sz="1800" b="1" dirty="0"/>
                <a:t>Advertising vs. Publicity</a:t>
              </a:r>
            </a:p>
          </p:txBody>
        </p:sp>
        <p:sp>
          <p:nvSpPr>
            <p:cNvPr id="27" name="AutoShape 14"/>
            <p:cNvSpPr>
              <a:spLocks noChangeArrowheads="1"/>
            </p:cNvSpPr>
            <p:nvPr/>
          </p:nvSpPr>
          <p:spPr bwMode="auto">
            <a:xfrm>
              <a:off x="1828800" y="5480050"/>
              <a:ext cx="1600200" cy="923925"/>
            </a:xfrm>
            <a:prstGeom prst="roundRect">
              <a:avLst>
                <a:gd name="adj" fmla="val 16667"/>
              </a:avLst>
            </a:prstGeom>
            <a:solidFill>
              <a:schemeClr val="accent4"/>
            </a:solidFill>
            <a:ln w="38100">
              <a:noFill/>
              <a:round/>
              <a:headEnd/>
              <a:tailEnd/>
            </a:ln>
          </p:spPr>
          <p:txBody>
            <a:bodyPr/>
            <a:lstStyle/>
            <a:p>
              <a:r>
                <a:rPr lang="en-US" sz="1800" b="1" dirty="0"/>
                <a:t>Customers obtain information</a:t>
              </a:r>
            </a:p>
          </p:txBody>
        </p:sp>
        <p:sp>
          <p:nvSpPr>
            <p:cNvPr id="28" name="AutoShape 17"/>
            <p:cNvSpPr>
              <a:spLocks noChangeArrowheads="1"/>
            </p:cNvSpPr>
            <p:nvPr/>
          </p:nvSpPr>
          <p:spPr bwMode="auto">
            <a:xfrm>
              <a:off x="3581400" y="5483225"/>
              <a:ext cx="1600200" cy="923925"/>
            </a:xfrm>
            <a:prstGeom prst="roundRect">
              <a:avLst>
                <a:gd name="adj" fmla="val 16667"/>
              </a:avLst>
            </a:prstGeom>
            <a:solidFill>
              <a:schemeClr val="accent4"/>
            </a:solidFill>
            <a:ln w="38100">
              <a:noFill/>
              <a:round/>
              <a:headEnd/>
              <a:tailEnd/>
            </a:ln>
          </p:spPr>
          <p:txBody>
            <a:bodyPr anchor="ctr"/>
            <a:lstStyle/>
            <a:p>
              <a:r>
                <a:rPr lang="en-US" sz="1800" b="1" dirty="0"/>
                <a:t>Publicity types</a:t>
              </a:r>
            </a:p>
          </p:txBody>
        </p:sp>
        <p:sp>
          <p:nvSpPr>
            <p:cNvPr id="32" name="AutoShape 20"/>
            <p:cNvSpPr>
              <a:spLocks noChangeArrowheads="1"/>
            </p:cNvSpPr>
            <p:nvPr/>
          </p:nvSpPr>
          <p:spPr bwMode="auto">
            <a:xfrm>
              <a:off x="7086600" y="5486400"/>
              <a:ext cx="1600200" cy="923925"/>
            </a:xfrm>
            <a:prstGeom prst="roundRect">
              <a:avLst>
                <a:gd name="adj" fmla="val 16667"/>
              </a:avLst>
            </a:prstGeom>
            <a:solidFill>
              <a:schemeClr val="accent4"/>
            </a:solidFill>
            <a:ln w="38100">
              <a:noFill/>
              <a:round/>
              <a:headEnd/>
              <a:tailEnd/>
            </a:ln>
          </p:spPr>
          <p:txBody>
            <a:bodyPr/>
            <a:lstStyle/>
            <a:p>
              <a:r>
                <a:rPr lang="en-US" sz="1800" b="1" dirty="0"/>
                <a:t>Software for online media</a:t>
              </a:r>
            </a:p>
          </p:txBody>
        </p:sp>
        <p:sp>
          <p:nvSpPr>
            <p:cNvPr id="33" name="AutoShape 17"/>
            <p:cNvSpPr>
              <a:spLocks noChangeArrowheads="1"/>
            </p:cNvSpPr>
            <p:nvPr/>
          </p:nvSpPr>
          <p:spPr bwMode="auto">
            <a:xfrm>
              <a:off x="5334000" y="5486400"/>
              <a:ext cx="1600200" cy="923925"/>
            </a:xfrm>
            <a:prstGeom prst="roundRect">
              <a:avLst>
                <a:gd name="adj" fmla="val 16667"/>
              </a:avLst>
            </a:prstGeom>
            <a:solidFill>
              <a:schemeClr val="accent4"/>
            </a:solidFill>
            <a:ln w="38100">
              <a:noFill/>
              <a:round/>
              <a:headEnd/>
              <a:tailEnd/>
            </a:ln>
          </p:spPr>
          <p:txBody>
            <a:bodyPr anchor="ctr"/>
            <a:lstStyle/>
            <a:p>
              <a:r>
                <a:rPr lang="en-US" sz="1800" b="1" dirty="0"/>
                <a:t>Social media</a:t>
              </a:r>
            </a:p>
          </p:txBody>
        </p:sp>
      </p:grpSp>
      <p:grpSp>
        <p:nvGrpSpPr>
          <p:cNvPr id="15" name="Group 14"/>
          <p:cNvGrpSpPr/>
          <p:nvPr/>
        </p:nvGrpSpPr>
        <p:grpSpPr>
          <a:xfrm>
            <a:off x="914400" y="4874189"/>
            <a:ext cx="7030165" cy="613236"/>
            <a:chOff x="914400" y="4874189"/>
            <a:chExt cx="7030165" cy="613236"/>
          </a:xfrm>
        </p:grpSpPr>
        <p:cxnSp>
          <p:nvCxnSpPr>
            <p:cNvPr id="35" name="Straight Connector 34"/>
            <p:cNvCxnSpPr/>
            <p:nvPr/>
          </p:nvCxnSpPr>
          <p:spPr>
            <a:xfrm flipV="1">
              <a:off x="914400" y="5172638"/>
              <a:ext cx="7030165" cy="8962"/>
            </a:xfrm>
            <a:prstGeom prst="line">
              <a:avLst/>
            </a:prstGeom>
            <a:ln w="38100">
              <a:solidFill>
                <a:srgbClr val="F0AD00"/>
              </a:solidFill>
            </a:ln>
          </p:spPr>
          <p:style>
            <a:lnRef idx="1">
              <a:schemeClr val="accent1"/>
            </a:lnRef>
            <a:fillRef idx="0">
              <a:schemeClr val="accent1"/>
            </a:fillRef>
            <a:effectRef idx="0">
              <a:schemeClr val="accent1"/>
            </a:effectRef>
            <a:fontRef idx="minor">
              <a:schemeClr val="tx1"/>
            </a:fontRef>
          </p:style>
        </p:cxnSp>
        <p:sp>
          <p:nvSpPr>
            <p:cNvPr id="37" name="Line 42"/>
            <p:cNvSpPr>
              <a:spLocks noChangeShapeType="1"/>
            </p:cNvSpPr>
            <p:nvPr/>
          </p:nvSpPr>
          <p:spPr bwMode="auto">
            <a:xfrm rot="16200000" flipH="1" flipV="1">
              <a:off x="2437888" y="5334513"/>
              <a:ext cx="305825" cy="0"/>
            </a:xfrm>
            <a:prstGeom prst="line">
              <a:avLst/>
            </a:prstGeom>
            <a:solidFill>
              <a:schemeClr val="accent4"/>
            </a:solidFill>
            <a:ln w="38100">
              <a:solidFill>
                <a:schemeClr val="accent1"/>
              </a:solidFill>
              <a:round/>
              <a:headEnd/>
              <a:tailEnd type="triangle" w="med" len="med"/>
            </a:ln>
            <a:extLst/>
          </p:spPr>
          <p:txBody>
            <a:bodyPr/>
            <a:lstStyle/>
            <a:p>
              <a:endParaRPr lang="en-US" sz="1800" dirty="0"/>
            </a:p>
          </p:txBody>
        </p:sp>
        <p:sp>
          <p:nvSpPr>
            <p:cNvPr id="38" name="Line 42"/>
            <p:cNvSpPr>
              <a:spLocks noChangeShapeType="1"/>
            </p:cNvSpPr>
            <p:nvPr/>
          </p:nvSpPr>
          <p:spPr bwMode="auto">
            <a:xfrm rot="16200000" flipH="1" flipV="1">
              <a:off x="5956568" y="5323962"/>
              <a:ext cx="305825" cy="0"/>
            </a:xfrm>
            <a:prstGeom prst="line">
              <a:avLst/>
            </a:prstGeom>
            <a:solidFill>
              <a:schemeClr val="accent4"/>
            </a:solidFill>
            <a:ln w="38100">
              <a:solidFill>
                <a:schemeClr val="accent1"/>
              </a:solidFill>
              <a:round/>
              <a:headEnd/>
              <a:tailEnd type="triangle" w="med" len="med"/>
            </a:ln>
            <a:extLst/>
          </p:spPr>
          <p:txBody>
            <a:bodyPr/>
            <a:lstStyle/>
            <a:p>
              <a:endParaRPr lang="en-US" sz="1800" dirty="0"/>
            </a:p>
          </p:txBody>
        </p:sp>
        <p:sp>
          <p:nvSpPr>
            <p:cNvPr id="39" name="Line 42"/>
            <p:cNvSpPr>
              <a:spLocks noChangeShapeType="1"/>
            </p:cNvSpPr>
            <p:nvPr/>
          </p:nvSpPr>
          <p:spPr bwMode="auto">
            <a:xfrm rot="16200000" flipH="1" flipV="1">
              <a:off x="4272974" y="5332925"/>
              <a:ext cx="305825" cy="0"/>
            </a:xfrm>
            <a:prstGeom prst="line">
              <a:avLst/>
            </a:prstGeom>
            <a:solidFill>
              <a:schemeClr val="accent4"/>
            </a:solidFill>
            <a:ln w="38100">
              <a:solidFill>
                <a:schemeClr val="accent1"/>
              </a:solidFill>
              <a:round/>
              <a:headEnd/>
              <a:tailEnd type="triangle" w="med" len="med"/>
            </a:ln>
            <a:extLst/>
          </p:spPr>
          <p:txBody>
            <a:bodyPr/>
            <a:lstStyle/>
            <a:p>
              <a:endParaRPr lang="en-US" sz="1800" dirty="0"/>
            </a:p>
          </p:txBody>
        </p:sp>
        <p:sp>
          <p:nvSpPr>
            <p:cNvPr id="40" name="Line 42"/>
            <p:cNvSpPr>
              <a:spLocks noChangeShapeType="1"/>
            </p:cNvSpPr>
            <p:nvPr/>
          </p:nvSpPr>
          <p:spPr bwMode="auto">
            <a:xfrm rot="16200000" flipH="1" flipV="1">
              <a:off x="761488" y="5332924"/>
              <a:ext cx="305825" cy="0"/>
            </a:xfrm>
            <a:prstGeom prst="line">
              <a:avLst/>
            </a:prstGeom>
            <a:solidFill>
              <a:schemeClr val="accent4"/>
            </a:solidFill>
            <a:ln w="38100">
              <a:solidFill>
                <a:schemeClr val="accent1"/>
              </a:solidFill>
              <a:round/>
              <a:headEnd/>
              <a:tailEnd type="triangle" w="med" len="med"/>
            </a:ln>
            <a:extLst/>
          </p:spPr>
          <p:txBody>
            <a:bodyPr/>
            <a:lstStyle/>
            <a:p>
              <a:endParaRPr lang="en-US" sz="1800" dirty="0"/>
            </a:p>
          </p:txBody>
        </p:sp>
        <p:sp>
          <p:nvSpPr>
            <p:cNvPr id="46" name="Line 42"/>
            <p:cNvSpPr>
              <a:spLocks noChangeShapeType="1"/>
            </p:cNvSpPr>
            <p:nvPr/>
          </p:nvSpPr>
          <p:spPr bwMode="auto">
            <a:xfrm rot="16200000" flipH="1" flipV="1">
              <a:off x="7636028" y="5175533"/>
              <a:ext cx="602688" cy="0"/>
            </a:xfrm>
            <a:prstGeom prst="line">
              <a:avLst/>
            </a:prstGeom>
            <a:solidFill>
              <a:schemeClr val="accent4"/>
            </a:solidFill>
            <a:ln w="38100">
              <a:solidFill>
                <a:schemeClr val="accent1"/>
              </a:solidFill>
              <a:round/>
              <a:headEnd/>
              <a:tailEnd type="triangle" w="med" len="med"/>
            </a:ln>
            <a:extLst/>
          </p:spPr>
          <p:txBody>
            <a:bodyPr/>
            <a:lstStyle/>
            <a:p>
              <a:endParaRPr lang="en-US" sz="1800" dirty="0"/>
            </a:p>
          </p:txBody>
        </p:sp>
      </p:grpSp>
    </p:spTree>
    <p:custDataLst>
      <p:tags r:id="rId1"/>
    </p:custDataLst>
    <p:extLst>
      <p:ext uri="{BB962C8B-B14F-4D97-AF65-F5344CB8AC3E}">
        <p14:creationId xmlns:p14="http://schemas.microsoft.com/office/powerpoint/2010/main" val="209915074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nodeType="afterGroup">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5625"/>
                                        </p:tgtEl>
                                        <p:attrNameLst>
                                          <p:attrName>style.visibility</p:attrName>
                                        </p:attrNameLst>
                                      </p:cBhvr>
                                      <p:to>
                                        <p:strVal val="visible"/>
                                      </p:to>
                                    </p:set>
                                    <p:animEffect transition="in" filter="wipe(up)">
                                      <p:cBhvr>
                                        <p:cTn id="19" dur="500"/>
                                        <p:tgtEl>
                                          <p:spTgt spid="25625"/>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5624"/>
                                        </p:tgtEl>
                                        <p:attrNameLst>
                                          <p:attrName>style.visibility</p:attrName>
                                        </p:attrNameLst>
                                      </p:cBhvr>
                                      <p:to>
                                        <p:strVal val="visible"/>
                                      </p:to>
                                    </p:set>
                                    <p:animEffect transition="in" filter="wipe(up)">
                                      <p:cBhvr>
                                        <p:cTn id="23" dur="500"/>
                                        <p:tgtEl>
                                          <p:spTgt spid="25624"/>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5627"/>
                                        </p:tgtEl>
                                        <p:attrNameLst>
                                          <p:attrName>style.visibility</p:attrName>
                                        </p:attrNameLst>
                                      </p:cBhvr>
                                      <p:to>
                                        <p:strVal val="visible"/>
                                      </p:to>
                                    </p:set>
                                    <p:animEffect transition="in" filter="wipe(up)">
                                      <p:cBhvr>
                                        <p:cTn id="27" dur="500"/>
                                        <p:tgtEl>
                                          <p:spTgt spid="25627"/>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5626"/>
                                        </p:tgtEl>
                                        <p:attrNameLst>
                                          <p:attrName>style.visibility</p:attrName>
                                        </p:attrNameLst>
                                      </p:cBhvr>
                                      <p:to>
                                        <p:strVal val="visible"/>
                                      </p:to>
                                    </p:set>
                                    <p:animEffect transition="in" filter="wipe(up)">
                                      <p:cBhvr>
                                        <p:cTn id="31" dur="500"/>
                                        <p:tgtEl>
                                          <p:spTgt spid="25626"/>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childTnLst>
                          </p:cTn>
                        </p:par>
                        <p:par>
                          <p:cTn id="36" fill="hold">
                            <p:stCondLst>
                              <p:cond delay="4500"/>
                            </p:stCondLst>
                            <p:childTnLst>
                              <p:par>
                                <p:cTn id="37" presetID="22" presetClass="entr" presetSubtype="1"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par>
                          <p:cTn id="40" fill="hold">
                            <p:stCondLst>
                              <p:cond delay="5000"/>
                            </p:stCondLst>
                            <p:childTnLst>
                              <p:par>
                                <p:cTn id="41" presetID="22" presetClass="entr" presetSubtype="1" fill="hold" grpId="0" nodeType="afterEffect">
                                  <p:stCondLst>
                                    <p:cond delay="0"/>
                                  </p:stCondLst>
                                  <p:childTnLst>
                                    <p:set>
                                      <p:cBhvr>
                                        <p:cTn id="42" dur="1" fill="hold">
                                          <p:stCondLst>
                                            <p:cond delay="0"/>
                                          </p:stCondLst>
                                        </p:cTn>
                                        <p:tgtEl>
                                          <p:spTgt spid="25615"/>
                                        </p:tgtEl>
                                        <p:attrNameLst>
                                          <p:attrName>style.visibility</p:attrName>
                                        </p:attrNameLst>
                                      </p:cBhvr>
                                      <p:to>
                                        <p:strVal val="visible"/>
                                      </p:to>
                                    </p:set>
                                    <p:animEffect transition="in" filter="wipe(up)">
                                      <p:cBhvr>
                                        <p:cTn id="43" dur="500"/>
                                        <p:tgtEl>
                                          <p:spTgt spid="25615"/>
                                        </p:tgtEl>
                                      </p:cBhvr>
                                    </p:animEffect>
                                  </p:childTnLst>
                                </p:cTn>
                              </p:par>
                            </p:childTnLst>
                          </p:cTn>
                        </p:par>
                        <p:par>
                          <p:cTn id="44" fill="hold">
                            <p:stCondLst>
                              <p:cond delay="5500"/>
                            </p:stCondLst>
                            <p:childTnLst>
                              <p:par>
                                <p:cTn id="45" presetID="22" presetClass="entr" presetSubtype="1"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up)">
                                      <p:cBhvr>
                                        <p:cTn id="47" dur="500"/>
                                        <p:tgtEl>
                                          <p:spTgt spid="29"/>
                                        </p:tgtEl>
                                      </p:cBhvr>
                                    </p:animEffect>
                                  </p:childTnLst>
                                </p:cTn>
                              </p:par>
                            </p:childTnLst>
                          </p:cTn>
                        </p:par>
                        <p:par>
                          <p:cTn id="48" fill="hold">
                            <p:stCondLst>
                              <p:cond delay="6000"/>
                            </p:stCondLst>
                            <p:childTnLst>
                              <p:par>
                                <p:cTn id="49" presetID="9" presetClass="entr" presetSubtype="0"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dissolve">
                                      <p:cBhvr>
                                        <p:cTn id="51" dur="250"/>
                                        <p:tgtEl>
                                          <p:spTgt spid="15"/>
                                        </p:tgtEl>
                                      </p:cBhvr>
                                    </p:animEffect>
                                  </p:childTnLst>
                                </p:cTn>
                              </p:par>
                            </p:childTnLst>
                          </p:cTn>
                        </p:par>
                        <p:par>
                          <p:cTn id="52" fill="hold">
                            <p:stCondLst>
                              <p:cond delay="6250"/>
                            </p:stCondLst>
                            <p:childTnLst>
                              <p:par>
                                <p:cTn id="53" presetID="22" presetClass="entr" presetSubtype="1"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25626" grpId="0" animBg="1"/>
      <p:bldP spid="25627" grpId="0" animBg="1"/>
      <p:bldP spid="25624" grpId="0" animBg="1"/>
      <p:bldP spid="25625" grpId="0" animBg="1"/>
      <p:bldP spid="6" grpId="0" animBg="1"/>
      <p:bldP spid="9" grpId="0" animBg="1"/>
      <p:bldP spid="25615" grpId="0" animBg="1"/>
      <p:bldP spid="29" grpId="0" animBg="1"/>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Paid, Owned, and Earned Media </a:t>
            </a:r>
            <a:r>
              <a:rPr lang="en-US" altLang="en-US" dirty="0"/>
              <a:t>(Exhibit 16-2)</a:t>
            </a:r>
            <a:endParaRPr lang="en-US" dirty="0"/>
          </a:p>
        </p:txBody>
      </p:sp>
      <p:sp>
        <p:nvSpPr>
          <p:cNvPr id="7" name="AutoShape 4"/>
          <p:cNvSpPr>
            <a:spLocks noChangeArrowheads="1"/>
          </p:cNvSpPr>
          <p:nvPr/>
        </p:nvSpPr>
        <p:spPr bwMode="auto">
          <a:xfrm>
            <a:off x="0" y="3200400"/>
            <a:ext cx="984250" cy="1076325"/>
          </a:xfrm>
          <a:prstGeom prst="roundRect">
            <a:avLst>
              <a:gd name="adj" fmla="val 16667"/>
            </a:avLst>
          </a:prstGeom>
          <a:solidFill>
            <a:schemeClr val="bg2"/>
          </a:solidFill>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l">
              <a:defRPr/>
            </a:pPr>
            <a:r>
              <a:rPr lang="en-US" sz="2000" b="1" dirty="0">
                <a:solidFill>
                  <a:schemeClr val="tx1"/>
                </a:solidFill>
                <a:latin typeface="Arial" pitchFamily="34" charset="0"/>
                <a:cs typeface="Arial" pitchFamily="34" charset="0"/>
              </a:rPr>
              <a:t>Mass </a:t>
            </a:r>
          </a:p>
          <a:p>
            <a:pPr algn="l">
              <a:defRPr/>
            </a:pPr>
            <a:r>
              <a:rPr lang="en-US" sz="2000" b="1" dirty="0">
                <a:solidFill>
                  <a:schemeClr val="tx1"/>
                </a:solidFill>
                <a:latin typeface="Arial" pitchFamily="34" charset="0"/>
                <a:cs typeface="Arial" pitchFamily="34" charset="0"/>
              </a:rPr>
              <a:t>Selling</a:t>
            </a:r>
          </a:p>
        </p:txBody>
      </p:sp>
      <p:grpSp>
        <p:nvGrpSpPr>
          <p:cNvPr id="9" name="Group 8"/>
          <p:cNvGrpSpPr/>
          <p:nvPr/>
        </p:nvGrpSpPr>
        <p:grpSpPr>
          <a:xfrm>
            <a:off x="5709534" y="1992304"/>
            <a:ext cx="3419476" cy="979496"/>
            <a:chOff x="5408143" y="1203323"/>
            <a:chExt cx="3575122" cy="1189039"/>
          </a:xfrm>
          <a:solidFill>
            <a:schemeClr val="accent2"/>
          </a:solidFill>
        </p:grpSpPr>
        <p:sp>
          <p:nvSpPr>
            <p:cNvPr id="11" name="AutoShape 29"/>
            <p:cNvSpPr>
              <a:spLocks noChangeArrowheads="1"/>
            </p:cNvSpPr>
            <p:nvPr/>
          </p:nvSpPr>
          <p:spPr bwMode="auto">
            <a:xfrm>
              <a:off x="5487590" y="1203323"/>
              <a:ext cx="3495675" cy="1189038"/>
            </a:xfrm>
            <a:prstGeom prst="roundRect">
              <a:avLst>
                <a:gd name="adj" fmla="val 16667"/>
              </a:avLst>
            </a:prstGeom>
            <a:grp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l">
                <a:lnSpc>
                  <a:spcPct val="70000"/>
                </a:lnSpc>
                <a:defRPr/>
              </a:pPr>
              <a:endParaRPr lang="en-US" sz="1800" b="1" dirty="0">
                <a:latin typeface="Arial" pitchFamily="34" charset="0"/>
                <a:cs typeface="Arial" pitchFamily="34" charset="0"/>
              </a:endParaRPr>
            </a:p>
          </p:txBody>
        </p:sp>
        <p:sp>
          <p:nvSpPr>
            <p:cNvPr id="12" name="AutoShape 30"/>
            <p:cNvSpPr>
              <a:spLocks noChangeArrowheads="1"/>
            </p:cNvSpPr>
            <p:nvPr/>
          </p:nvSpPr>
          <p:spPr bwMode="auto">
            <a:xfrm>
              <a:off x="5408143" y="1295771"/>
              <a:ext cx="3221008" cy="1096591"/>
            </a:xfrm>
            <a:prstGeom prst="roundRect">
              <a:avLst>
                <a:gd name="adj" fmla="val 16667"/>
              </a:avLst>
            </a:prstGeom>
            <a:grpFill/>
            <a:ln>
              <a:noFill/>
            </a:ln>
            <a:extLst>
              <a:ext uri="{91240B29-F687-4F45-9708-019B960494DF}">
                <a14:hiddenLine xmlns:a14="http://schemas.microsoft.com/office/drawing/2010/main" w="38100">
                  <a:solidFill>
                    <a:srgbClr val="000000"/>
                  </a:solidFill>
                  <a:round/>
                  <a:headEnd/>
                  <a:tailEnd/>
                </a14:hiddenLine>
              </a:ext>
            </a:extLst>
          </p:spPr>
          <p:txBody>
            <a:bodyPr wrap="none" anchor="ctr"/>
            <a:lstStyle/>
            <a:p>
              <a:pPr algn="l"/>
              <a:r>
                <a:rPr lang="en-US" sz="1800" b="1" dirty="0">
                  <a:latin typeface="Arial" pitchFamily="34" charset="0"/>
                  <a:cs typeface="Arial" pitchFamily="34" charset="0"/>
                </a:rPr>
                <a:t>Advertising on television, </a:t>
              </a:r>
            </a:p>
            <a:p>
              <a:pPr algn="l"/>
              <a:r>
                <a:rPr lang="en-US" sz="1800" b="1" dirty="0">
                  <a:latin typeface="Arial" pitchFamily="34" charset="0"/>
                  <a:cs typeface="Arial" pitchFamily="34" charset="0"/>
                </a:rPr>
                <a:t>print, online, mobile devices,</a:t>
              </a:r>
            </a:p>
            <a:p>
              <a:pPr algn="l"/>
              <a:r>
                <a:rPr lang="en-US" sz="1800" b="1" dirty="0">
                  <a:latin typeface="Arial" pitchFamily="34" charset="0"/>
                  <a:cs typeface="Arial" pitchFamily="34" charset="0"/>
                </a:rPr>
                <a:t>billboards, radio, etc.</a:t>
              </a:r>
            </a:p>
          </p:txBody>
        </p:sp>
      </p:grpSp>
      <p:sp>
        <p:nvSpPr>
          <p:cNvPr id="17" name="AutoShape 8"/>
          <p:cNvSpPr>
            <a:spLocks noChangeArrowheads="1"/>
          </p:cNvSpPr>
          <p:nvPr/>
        </p:nvSpPr>
        <p:spPr bwMode="auto">
          <a:xfrm>
            <a:off x="5785522" y="4381257"/>
            <a:ext cx="3272754" cy="1059105"/>
          </a:xfrm>
          <a:prstGeom prst="roundRect">
            <a:avLst>
              <a:gd name="adj" fmla="val 16667"/>
            </a:avLst>
          </a:prstGeom>
          <a:solidFill>
            <a:srgbClr val="7030A0"/>
          </a:solidFill>
          <a:ln>
            <a:noFill/>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lgn="l">
              <a:lnSpc>
                <a:spcPct val="70000"/>
              </a:lnSpc>
              <a:defRPr/>
            </a:pPr>
            <a:r>
              <a:rPr lang="en-IN" sz="1800" b="1" dirty="0">
                <a:latin typeface="Arial" pitchFamily="34" charset="0"/>
                <a:cs typeface="Arial" pitchFamily="34" charset="0"/>
              </a:rPr>
              <a:t>Television or radio news</a:t>
            </a:r>
          </a:p>
          <a:p>
            <a:pPr algn="l">
              <a:lnSpc>
                <a:spcPct val="70000"/>
              </a:lnSpc>
              <a:defRPr/>
            </a:pPr>
            <a:r>
              <a:rPr lang="en-IN" sz="1800" b="1" dirty="0">
                <a:latin typeface="Arial" pitchFamily="34" charset="0"/>
                <a:cs typeface="Arial" pitchFamily="34" charset="0"/>
              </a:rPr>
              <a:t>stories, magazine or</a:t>
            </a:r>
          </a:p>
          <a:p>
            <a:pPr algn="l">
              <a:lnSpc>
                <a:spcPct val="70000"/>
              </a:lnSpc>
              <a:defRPr/>
            </a:pPr>
            <a:r>
              <a:rPr lang="en-IN" sz="1800" b="1" dirty="0">
                <a:latin typeface="Arial" pitchFamily="34" charset="0"/>
                <a:cs typeface="Arial" pitchFamily="34" charset="0"/>
              </a:rPr>
              <a:t>newspaper articles or </a:t>
            </a:r>
          </a:p>
          <a:p>
            <a:pPr algn="l">
              <a:lnSpc>
                <a:spcPct val="70000"/>
              </a:lnSpc>
              <a:defRPr/>
            </a:pPr>
            <a:r>
              <a:rPr lang="en-IN" sz="1800" b="1" dirty="0">
                <a:latin typeface="Arial" pitchFamily="34" charset="0"/>
                <a:cs typeface="Arial" pitchFamily="34" charset="0"/>
              </a:rPr>
              <a:t>reviews</a:t>
            </a:r>
          </a:p>
        </p:txBody>
      </p:sp>
      <p:sp>
        <p:nvSpPr>
          <p:cNvPr id="24" name="AutoShape 14"/>
          <p:cNvSpPr>
            <a:spLocks noChangeArrowheads="1"/>
          </p:cNvSpPr>
          <p:nvPr/>
        </p:nvSpPr>
        <p:spPr bwMode="auto">
          <a:xfrm>
            <a:off x="5785522" y="3078162"/>
            <a:ext cx="3282278" cy="1189038"/>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lgn="l">
              <a:lnSpc>
                <a:spcPct val="70000"/>
              </a:lnSpc>
              <a:defRPr/>
            </a:pPr>
            <a:r>
              <a:rPr lang="en-IN" sz="1800" b="1" dirty="0">
                <a:latin typeface="Arial" pitchFamily="34" charset="0"/>
                <a:cs typeface="Arial" pitchFamily="34" charset="0"/>
              </a:rPr>
              <a:t>Branded websites, selling </a:t>
            </a:r>
            <a:br>
              <a:rPr lang="en-IN" sz="1800" b="1" dirty="0">
                <a:latin typeface="Arial" pitchFamily="34" charset="0"/>
                <a:cs typeface="Arial" pitchFamily="34" charset="0"/>
              </a:rPr>
            </a:br>
            <a:r>
              <a:rPr lang="en-IN" sz="1800" b="1" dirty="0">
                <a:latin typeface="Arial" pitchFamily="34" charset="0"/>
                <a:cs typeface="Arial" pitchFamily="34" charset="0"/>
              </a:rPr>
              <a:t>company’s blog, selling </a:t>
            </a:r>
          </a:p>
          <a:p>
            <a:pPr algn="l">
              <a:lnSpc>
                <a:spcPct val="70000"/>
              </a:lnSpc>
              <a:defRPr/>
            </a:pPr>
            <a:r>
              <a:rPr lang="en-IN" sz="1800" b="1" dirty="0">
                <a:latin typeface="Arial" pitchFamily="34" charset="0"/>
                <a:cs typeface="Arial" pitchFamily="34" charset="0"/>
              </a:rPr>
              <a:t>company social media</a:t>
            </a:r>
          </a:p>
          <a:p>
            <a:pPr algn="l">
              <a:lnSpc>
                <a:spcPct val="70000"/>
              </a:lnSpc>
              <a:defRPr/>
            </a:pPr>
            <a:r>
              <a:rPr lang="en-IN" sz="1800" b="1" dirty="0">
                <a:latin typeface="Arial" pitchFamily="34" charset="0"/>
                <a:cs typeface="Arial" pitchFamily="34" charset="0"/>
              </a:rPr>
              <a:t>(Facebook, Twitter), email</a:t>
            </a:r>
          </a:p>
          <a:p>
            <a:pPr algn="l">
              <a:lnSpc>
                <a:spcPct val="70000"/>
              </a:lnSpc>
              <a:defRPr/>
            </a:pPr>
            <a:r>
              <a:rPr lang="en-IN" sz="1800" b="1" dirty="0">
                <a:latin typeface="Arial" pitchFamily="34" charset="0"/>
                <a:cs typeface="Arial" pitchFamily="34" charset="0"/>
              </a:rPr>
              <a:t>newsletters, brochures</a:t>
            </a:r>
            <a:endParaRPr lang="en-US" sz="1800" b="1" dirty="0">
              <a:latin typeface="Arial" pitchFamily="34" charset="0"/>
              <a:cs typeface="Arial" pitchFamily="34" charset="0"/>
            </a:endParaRPr>
          </a:p>
        </p:txBody>
      </p:sp>
      <p:sp>
        <p:nvSpPr>
          <p:cNvPr id="31" name="AutoShape 21"/>
          <p:cNvSpPr>
            <a:spLocks noChangeArrowheads="1"/>
          </p:cNvSpPr>
          <p:nvPr/>
        </p:nvSpPr>
        <p:spPr bwMode="auto">
          <a:xfrm>
            <a:off x="5785521" y="5516562"/>
            <a:ext cx="3272755" cy="1036638"/>
          </a:xfrm>
          <a:prstGeom prst="roundRect">
            <a:avLst>
              <a:gd name="adj" fmla="val 16667"/>
            </a:avLst>
          </a:prstGeom>
          <a:solidFill>
            <a:srgbClr val="7030A0"/>
          </a:solidFill>
          <a:ln>
            <a:noFill/>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gn="l">
              <a:lnSpc>
                <a:spcPct val="70000"/>
              </a:lnSpc>
              <a:defRPr/>
            </a:pPr>
            <a:r>
              <a:rPr lang="en-US" sz="1800" b="1" dirty="0">
                <a:latin typeface="Arial" pitchFamily="34" charset="0"/>
                <a:cs typeface="Arial" pitchFamily="34" charset="0"/>
              </a:rPr>
              <a:t>Word-of-mouth praise or</a:t>
            </a:r>
          </a:p>
          <a:p>
            <a:pPr algn="l">
              <a:lnSpc>
                <a:spcPct val="70000"/>
              </a:lnSpc>
              <a:defRPr/>
            </a:pPr>
            <a:r>
              <a:rPr lang="en-US" sz="1800" b="1" dirty="0">
                <a:latin typeface="Arial" pitchFamily="34" charset="0"/>
                <a:cs typeface="Arial" pitchFamily="34" charset="0"/>
              </a:rPr>
              <a:t>criticism, online customer</a:t>
            </a:r>
          </a:p>
          <a:p>
            <a:pPr algn="l">
              <a:lnSpc>
                <a:spcPct val="70000"/>
              </a:lnSpc>
              <a:defRPr/>
            </a:pPr>
            <a:r>
              <a:rPr lang="en-US" sz="1800" b="1" dirty="0">
                <a:latin typeface="Arial" pitchFamily="34" charset="0"/>
                <a:cs typeface="Arial" pitchFamily="34" charset="0"/>
              </a:rPr>
              <a:t>reviews, Facebook posts or</a:t>
            </a:r>
          </a:p>
          <a:p>
            <a:pPr algn="l">
              <a:lnSpc>
                <a:spcPct val="70000"/>
              </a:lnSpc>
              <a:defRPr/>
            </a:pPr>
            <a:r>
              <a:rPr lang="en-US" sz="1800" b="1" dirty="0">
                <a:latin typeface="Arial" pitchFamily="34" charset="0"/>
                <a:cs typeface="Arial" pitchFamily="34" charset="0"/>
              </a:rPr>
              <a:t>Twitter tweets about a brand</a:t>
            </a:r>
          </a:p>
        </p:txBody>
      </p:sp>
      <p:sp>
        <p:nvSpPr>
          <p:cNvPr id="37" name="AutoShape 4"/>
          <p:cNvSpPr>
            <a:spLocks noChangeArrowheads="1"/>
          </p:cNvSpPr>
          <p:nvPr/>
        </p:nvSpPr>
        <p:spPr bwMode="auto">
          <a:xfrm>
            <a:off x="1371600" y="4267200"/>
            <a:ext cx="1219200" cy="624968"/>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r>
              <a:rPr lang="en-US" sz="2000" b="1" dirty="0">
                <a:solidFill>
                  <a:schemeClr val="tx1"/>
                </a:solidFill>
                <a:latin typeface="Arial" pitchFamily="34" charset="0"/>
                <a:cs typeface="Arial" pitchFamily="34" charset="0"/>
              </a:rPr>
              <a:t>Publicity</a:t>
            </a:r>
          </a:p>
        </p:txBody>
      </p:sp>
      <p:sp>
        <p:nvSpPr>
          <p:cNvPr id="38" name="AutoShape 4"/>
          <p:cNvSpPr>
            <a:spLocks noChangeArrowheads="1"/>
          </p:cNvSpPr>
          <p:nvPr/>
        </p:nvSpPr>
        <p:spPr bwMode="auto">
          <a:xfrm>
            <a:off x="1506510" y="2077197"/>
            <a:ext cx="1585939" cy="589803"/>
          </a:xfrm>
          <a:prstGeom prst="roundRect">
            <a:avLst>
              <a:gd name="adj" fmla="val 16667"/>
            </a:avLst>
          </a:prstGeom>
          <a:solidFill>
            <a:schemeClr val="accent2"/>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l">
              <a:lnSpc>
                <a:spcPct val="70000"/>
              </a:lnSpc>
            </a:pPr>
            <a:r>
              <a:rPr lang="en-US" sz="1800" b="1" dirty="0">
                <a:latin typeface="Arial" pitchFamily="34" charset="0"/>
                <a:cs typeface="Arial" pitchFamily="34" charset="0"/>
              </a:rPr>
              <a:t>Advertising</a:t>
            </a:r>
          </a:p>
        </p:txBody>
      </p:sp>
      <p:cxnSp>
        <p:nvCxnSpPr>
          <p:cNvPr id="40" name="Elbow Connector 39"/>
          <p:cNvCxnSpPr>
            <a:stCxn id="38" idx="1"/>
            <a:endCxn id="37" idx="1"/>
          </p:cNvCxnSpPr>
          <p:nvPr/>
        </p:nvCxnSpPr>
        <p:spPr>
          <a:xfrm rot="10800000" flipV="1">
            <a:off x="1371600" y="2372098"/>
            <a:ext cx="134910" cy="2207585"/>
          </a:xfrm>
          <a:prstGeom prst="bentConnector3">
            <a:avLst>
              <a:gd name="adj1" fmla="val 269446"/>
            </a:avLst>
          </a:prstGeom>
          <a:ln w="317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7" idx="3"/>
          </p:cNvCxnSpPr>
          <p:nvPr/>
        </p:nvCxnSpPr>
        <p:spPr>
          <a:xfrm flipV="1">
            <a:off x="984250" y="3733800"/>
            <a:ext cx="152400" cy="4763"/>
          </a:xfrm>
          <a:prstGeom prst="line">
            <a:avLst/>
          </a:prstGeom>
          <a:ln w="317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47" idx="3"/>
          </p:cNvCxnSpPr>
          <p:nvPr/>
        </p:nvCxnSpPr>
        <p:spPr>
          <a:xfrm flipV="1">
            <a:off x="5302250" y="2363494"/>
            <a:ext cx="483271" cy="8605"/>
          </a:xfrm>
          <a:prstGeom prst="line">
            <a:avLst/>
          </a:prstGeom>
          <a:ln w="317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4089403" y="2352301"/>
            <a:ext cx="228600" cy="4763"/>
          </a:xfrm>
          <a:prstGeom prst="line">
            <a:avLst/>
          </a:prstGeom>
          <a:ln w="317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3051175" y="2372098"/>
            <a:ext cx="228600" cy="4763"/>
          </a:xfrm>
          <a:prstGeom prst="line">
            <a:avLst/>
          </a:prstGeom>
          <a:ln w="317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46" name="AutoShape 4"/>
          <p:cNvSpPr>
            <a:spLocks noChangeArrowheads="1"/>
          </p:cNvSpPr>
          <p:nvPr/>
        </p:nvSpPr>
        <p:spPr bwMode="auto">
          <a:xfrm>
            <a:off x="3165476" y="2077197"/>
            <a:ext cx="908052" cy="589803"/>
          </a:xfrm>
          <a:prstGeom prst="roundRect">
            <a:avLst>
              <a:gd name="adj" fmla="val 16667"/>
            </a:avLst>
          </a:prstGeom>
          <a:solidFill>
            <a:schemeClr val="accent2"/>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nSpc>
                <a:spcPct val="70000"/>
              </a:lnSpc>
            </a:pPr>
            <a:r>
              <a:rPr lang="en-US" sz="1800" b="1" dirty="0">
                <a:latin typeface="Arial" pitchFamily="34" charset="0"/>
                <a:cs typeface="Arial" pitchFamily="34" charset="0"/>
              </a:rPr>
              <a:t>Paid</a:t>
            </a:r>
          </a:p>
          <a:p>
            <a:pPr>
              <a:lnSpc>
                <a:spcPct val="70000"/>
              </a:lnSpc>
            </a:pPr>
            <a:r>
              <a:rPr lang="en-US" sz="1800" b="1" dirty="0">
                <a:latin typeface="Arial" pitchFamily="34" charset="0"/>
                <a:cs typeface="Arial" pitchFamily="34" charset="0"/>
              </a:rPr>
              <a:t>media</a:t>
            </a:r>
          </a:p>
        </p:txBody>
      </p:sp>
      <p:sp>
        <p:nvSpPr>
          <p:cNvPr id="47" name="AutoShape 4"/>
          <p:cNvSpPr>
            <a:spLocks noChangeArrowheads="1"/>
          </p:cNvSpPr>
          <p:nvPr/>
        </p:nvSpPr>
        <p:spPr bwMode="auto">
          <a:xfrm>
            <a:off x="4197347" y="2077197"/>
            <a:ext cx="1104903" cy="589803"/>
          </a:xfrm>
          <a:prstGeom prst="roundRect">
            <a:avLst>
              <a:gd name="adj" fmla="val 16667"/>
            </a:avLst>
          </a:prstGeom>
          <a:solidFill>
            <a:schemeClr val="accent2"/>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nSpc>
                <a:spcPct val="70000"/>
              </a:lnSpc>
            </a:pPr>
            <a:r>
              <a:rPr lang="en-US" sz="1800" b="1" dirty="0">
                <a:latin typeface="Arial" pitchFamily="34" charset="0"/>
                <a:cs typeface="Arial" pitchFamily="34" charset="0"/>
              </a:rPr>
              <a:t>Selling</a:t>
            </a:r>
          </a:p>
          <a:p>
            <a:pPr>
              <a:lnSpc>
                <a:spcPct val="70000"/>
              </a:lnSpc>
            </a:pPr>
            <a:r>
              <a:rPr lang="en-US" sz="1800" b="1" dirty="0">
                <a:latin typeface="Arial" pitchFamily="34" charset="0"/>
                <a:cs typeface="Arial" pitchFamily="34" charset="0"/>
              </a:rPr>
              <a:t>company</a:t>
            </a:r>
          </a:p>
        </p:txBody>
      </p:sp>
      <p:sp>
        <p:nvSpPr>
          <p:cNvPr id="52" name="AutoShape 14"/>
          <p:cNvSpPr>
            <a:spLocks noChangeArrowheads="1"/>
          </p:cNvSpPr>
          <p:nvPr/>
        </p:nvSpPr>
        <p:spPr bwMode="auto">
          <a:xfrm>
            <a:off x="2900702" y="3247218"/>
            <a:ext cx="985498" cy="697419"/>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lnSpc>
                <a:spcPct val="70000"/>
              </a:lnSpc>
              <a:defRPr/>
            </a:pPr>
            <a:r>
              <a:rPr lang="en-IN" sz="1800" b="1" dirty="0">
                <a:latin typeface="Arial" pitchFamily="34" charset="0"/>
                <a:cs typeface="Arial" pitchFamily="34" charset="0"/>
              </a:rPr>
              <a:t>Owned</a:t>
            </a:r>
          </a:p>
          <a:p>
            <a:pPr>
              <a:lnSpc>
                <a:spcPct val="70000"/>
              </a:lnSpc>
              <a:defRPr/>
            </a:pPr>
            <a:r>
              <a:rPr lang="en-IN" sz="1800" b="1" dirty="0">
                <a:latin typeface="Arial" pitchFamily="34" charset="0"/>
                <a:cs typeface="Arial" pitchFamily="34" charset="0"/>
              </a:rPr>
              <a:t>media </a:t>
            </a:r>
            <a:endParaRPr lang="en-US" sz="1800" b="1" dirty="0">
              <a:latin typeface="Arial" pitchFamily="34" charset="0"/>
              <a:cs typeface="Arial" pitchFamily="34" charset="0"/>
            </a:endParaRPr>
          </a:p>
        </p:txBody>
      </p:sp>
      <p:sp>
        <p:nvSpPr>
          <p:cNvPr id="53" name="AutoShape 14"/>
          <p:cNvSpPr>
            <a:spLocks noChangeArrowheads="1"/>
          </p:cNvSpPr>
          <p:nvPr/>
        </p:nvSpPr>
        <p:spPr bwMode="auto">
          <a:xfrm>
            <a:off x="4267200" y="3247219"/>
            <a:ext cx="1066800" cy="697419"/>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lnSpc>
                <a:spcPct val="70000"/>
              </a:lnSpc>
            </a:pPr>
            <a:r>
              <a:rPr lang="en-US" sz="1800" b="1" dirty="0">
                <a:latin typeface="Arial" pitchFamily="34" charset="0"/>
                <a:cs typeface="Arial" pitchFamily="34" charset="0"/>
              </a:rPr>
              <a:t>Selling</a:t>
            </a:r>
          </a:p>
          <a:p>
            <a:pPr>
              <a:lnSpc>
                <a:spcPct val="70000"/>
              </a:lnSpc>
            </a:pPr>
            <a:r>
              <a:rPr lang="en-US" sz="1800" b="1" dirty="0">
                <a:latin typeface="Arial" pitchFamily="34" charset="0"/>
                <a:cs typeface="Arial" pitchFamily="34" charset="0"/>
              </a:rPr>
              <a:t>company</a:t>
            </a:r>
          </a:p>
        </p:txBody>
      </p:sp>
      <p:cxnSp>
        <p:nvCxnSpPr>
          <p:cNvPr id="54" name="Straight Connector 53"/>
          <p:cNvCxnSpPr/>
          <p:nvPr/>
        </p:nvCxnSpPr>
        <p:spPr>
          <a:xfrm flipV="1">
            <a:off x="5564320" y="4833287"/>
            <a:ext cx="228600" cy="4763"/>
          </a:xfrm>
          <a:prstGeom prst="line">
            <a:avLst/>
          </a:prstGeom>
          <a:ln w="317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52" idx="3"/>
            <a:endCxn id="53" idx="1"/>
          </p:cNvCxnSpPr>
          <p:nvPr/>
        </p:nvCxnSpPr>
        <p:spPr>
          <a:xfrm>
            <a:off x="3886200" y="3595928"/>
            <a:ext cx="381000" cy="1"/>
          </a:xfrm>
          <a:prstGeom prst="line">
            <a:avLst/>
          </a:prstGeom>
          <a:ln w="317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5343524" y="3595927"/>
            <a:ext cx="441997" cy="1"/>
          </a:xfrm>
          <a:prstGeom prst="line">
            <a:avLst/>
          </a:prstGeom>
          <a:ln w="317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64" name="AutoShape 8"/>
          <p:cNvSpPr>
            <a:spLocks noChangeArrowheads="1"/>
          </p:cNvSpPr>
          <p:nvPr/>
        </p:nvSpPr>
        <p:spPr bwMode="auto">
          <a:xfrm>
            <a:off x="2895568" y="5218631"/>
            <a:ext cx="941601" cy="678931"/>
          </a:xfrm>
          <a:prstGeom prst="roundRect">
            <a:avLst>
              <a:gd name="adj" fmla="val 16667"/>
            </a:avLst>
          </a:prstGeom>
          <a:solidFill>
            <a:srgbClr val="7030A0"/>
          </a:solidFill>
          <a:ln>
            <a:noFill/>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lnSpc>
                <a:spcPct val="70000"/>
              </a:lnSpc>
              <a:defRPr/>
            </a:pPr>
            <a:r>
              <a:rPr lang="en-IN" sz="1800" b="1" dirty="0">
                <a:latin typeface="Arial" pitchFamily="34" charset="0"/>
                <a:cs typeface="Arial" pitchFamily="34" charset="0"/>
              </a:rPr>
              <a:t>Earned</a:t>
            </a:r>
          </a:p>
          <a:p>
            <a:pPr>
              <a:lnSpc>
                <a:spcPct val="70000"/>
              </a:lnSpc>
              <a:defRPr/>
            </a:pPr>
            <a:r>
              <a:rPr lang="en-IN" sz="1800" b="1" dirty="0">
                <a:latin typeface="Arial" pitchFamily="34" charset="0"/>
                <a:cs typeface="Arial" pitchFamily="34" charset="0"/>
              </a:rPr>
              <a:t>media</a:t>
            </a:r>
          </a:p>
        </p:txBody>
      </p:sp>
      <p:cxnSp>
        <p:nvCxnSpPr>
          <p:cNvPr id="65" name="Elbow Connector 64"/>
          <p:cNvCxnSpPr>
            <a:stCxn id="52" idx="1"/>
            <a:endCxn id="64" idx="1"/>
          </p:cNvCxnSpPr>
          <p:nvPr/>
        </p:nvCxnSpPr>
        <p:spPr>
          <a:xfrm rot="10800000" flipV="1">
            <a:off x="2895568" y="3595927"/>
            <a:ext cx="5134" cy="1962169"/>
          </a:xfrm>
          <a:prstGeom prst="bentConnector3">
            <a:avLst>
              <a:gd name="adj1" fmla="val 4552668"/>
            </a:avLst>
          </a:prstGeom>
          <a:ln w="317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stCxn id="37" idx="3"/>
          </p:cNvCxnSpPr>
          <p:nvPr/>
        </p:nvCxnSpPr>
        <p:spPr>
          <a:xfrm flipV="1">
            <a:off x="2590800" y="4579683"/>
            <a:ext cx="95250" cy="1"/>
          </a:xfrm>
          <a:prstGeom prst="line">
            <a:avLst/>
          </a:prstGeom>
          <a:ln w="317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75" name="AutoShape 8"/>
          <p:cNvSpPr>
            <a:spLocks noChangeArrowheads="1"/>
          </p:cNvSpPr>
          <p:nvPr/>
        </p:nvSpPr>
        <p:spPr bwMode="auto">
          <a:xfrm>
            <a:off x="4038599" y="4456631"/>
            <a:ext cx="1600201" cy="678931"/>
          </a:xfrm>
          <a:prstGeom prst="roundRect">
            <a:avLst>
              <a:gd name="adj" fmla="val 16667"/>
            </a:avLst>
          </a:prstGeom>
          <a:solidFill>
            <a:srgbClr val="7030A0"/>
          </a:solidFill>
          <a:ln>
            <a:noFill/>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lnSpc>
                <a:spcPct val="70000"/>
              </a:lnSpc>
              <a:defRPr/>
            </a:pPr>
            <a:r>
              <a:rPr lang="en-IN" sz="1800" b="1" dirty="0">
                <a:latin typeface="Arial" pitchFamily="34" charset="0"/>
                <a:cs typeface="Arial" pitchFamily="34" charset="0"/>
              </a:rPr>
              <a:t>Independent</a:t>
            </a:r>
          </a:p>
          <a:p>
            <a:pPr>
              <a:lnSpc>
                <a:spcPct val="70000"/>
              </a:lnSpc>
              <a:defRPr/>
            </a:pPr>
            <a:r>
              <a:rPr lang="en-IN" sz="1800" b="1" dirty="0">
                <a:latin typeface="Arial" pitchFamily="34" charset="0"/>
                <a:cs typeface="Arial" pitchFamily="34" charset="0"/>
              </a:rPr>
              <a:t>journalists</a:t>
            </a:r>
          </a:p>
        </p:txBody>
      </p:sp>
      <p:cxnSp>
        <p:nvCxnSpPr>
          <p:cNvPr id="82" name="Straight Connector 81"/>
          <p:cNvCxnSpPr/>
          <p:nvPr/>
        </p:nvCxnSpPr>
        <p:spPr>
          <a:xfrm flipV="1">
            <a:off x="5638800" y="6045199"/>
            <a:ext cx="228600" cy="4763"/>
          </a:xfrm>
          <a:prstGeom prst="line">
            <a:avLst/>
          </a:prstGeom>
          <a:ln w="317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86" name="AutoShape 8"/>
          <p:cNvSpPr>
            <a:spLocks noChangeArrowheads="1"/>
          </p:cNvSpPr>
          <p:nvPr/>
        </p:nvSpPr>
        <p:spPr bwMode="auto">
          <a:xfrm>
            <a:off x="4038600" y="5675831"/>
            <a:ext cx="1600201" cy="678931"/>
          </a:xfrm>
          <a:prstGeom prst="roundRect">
            <a:avLst>
              <a:gd name="adj" fmla="val 16667"/>
            </a:avLst>
          </a:prstGeom>
          <a:solidFill>
            <a:srgbClr val="7030A0"/>
          </a:solidFill>
          <a:ln>
            <a:noFill/>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lnSpc>
                <a:spcPct val="70000"/>
              </a:lnSpc>
              <a:defRPr/>
            </a:pPr>
            <a:r>
              <a:rPr lang="en-IN" sz="1800" b="1" dirty="0">
                <a:latin typeface="Arial" pitchFamily="34" charset="0"/>
                <a:cs typeface="Arial" pitchFamily="34" charset="0"/>
              </a:rPr>
              <a:t>Other</a:t>
            </a:r>
          </a:p>
          <a:p>
            <a:pPr>
              <a:lnSpc>
                <a:spcPct val="70000"/>
              </a:lnSpc>
              <a:defRPr/>
            </a:pPr>
            <a:r>
              <a:rPr lang="en-IN" sz="1800" b="1" dirty="0">
                <a:latin typeface="Arial" pitchFamily="34" charset="0"/>
                <a:cs typeface="Arial" pitchFamily="34" charset="0"/>
              </a:rPr>
              <a:t>customers</a:t>
            </a:r>
          </a:p>
        </p:txBody>
      </p:sp>
      <p:cxnSp>
        <p:nvCxnSpPr>
          <p:cNvPr id="106" name="Elbow Connector 105"/>
          <p:cNvCxnSpPr>
            <a:stCxn id="75" idx="1"/>
          </p:cNvCxnSpPr>
          <p:nvPr/>
        </p:nvCxnSpPr>
        <p:spPr>
          <a:xfrm rot="10800000" flipH="1" flipV="1">
            <a:off x="4038599" y="4796097"/>
            <a:ext cx="17932" cy="1280058"/>
          </a:xfrm>
          <a:prstGeom prst="bentConnector4">
            <a:avLst>
              <a:gd name="adj1" fmla="val -438875"/>
              <a:gd name="adj2" fmla="val 100734"/>
            </a:avLst>
          </a:prstGeom>
          <a:ln w="317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a:stCxn id="64" idx="3"/>
            <a:endCxn id="64" idx="3"/>
          </p:cNvCxnSpPr>
          <p:nvPr/>
        </p:nvCxnSpPr>
        <p:spPr>
          <a:xfrm>
            <a:off x="3837169" y="5558097"/>
            <a:ext cx="0" cy="0"/>
          </a:xfrm>
          <a:prstGeom prst="line">
            <a:avLst/>
          </a:prstGeom>
          <a:ln w="317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flipV="1">
            <a:off x="3837170" y="5546541"/>
            <a:ext cx="95250" cy="1"/>
          </a:xfrm>
          <a:prstGeom prst="line">
            <a:avLst/>
          </a:prstGeom>
          <a:ln w="317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p:nvSpPr>
        <p:spPr>
          <a:xfrm>
            <a:off x="6739116" y="1600200"/>
            <a:ext cx="1261884" cy="369332"/>
          </a:xfrm>
          <a:prstGeom prst="rect">
            <a:avLst/>
          </a:prstGeom>
          <a:noFill/>
        </p:spPr>
        <p:txBody>
          <a:bodyPr wrap="none" rtlCol="0">
            <a:spAutoFit/>
          </a:bodyPr>
          <a:lstStyle/>
          <a:p>
            <a:r>
              <a:rPr lang="en-US" sz="1800" b="1" dirty="0"/>
              <a:t>Examples</a:t>
            </a:r>
          </a:p>
        </p:txBody>
      </p:sp>
      <p:sp>
        <p:nvSpPr>
          <p:cNvPr id="120" name="TextBox 119"/>
          <p:cNvSpPr txBox="1"/>
          <p:nvPr/>
        </p:nvSpPr>
        <p:spPr>
          <a:xfrm>
            <a:off x="4191000" y="1447800"/>
            <a:ext cx="1159292" cy="646331"/>
          </a:xfrm>
          <a:prstGeom prst="rect">
            <a:avLst/>
          </a:prstGeom>
          <a:noFill/>
        </p:spPr>
        <p:txBody>
          <a:bodyPr wrap="none" rtlCol="0">
            <a:spAutoFit/>
          </a:bodyPr>
          <a:lstStyle/>
          <a:p>
            <a:r>
              <a:rPr lang="en-US" sz="1800" b="1" dirty="0"/>
              <a:t>Message</a:t>
            </a:r>
          </a:p>
          <a:p>
            <a:r>
              <a:rPr lang="en-US" sz="1800" b="1" dirty="0"/>
              <a:t>source</a:t>
            </a:r>
          </a:p>
        </p:txBody>
      </p:sp>
      <p:sp>
        <p:nvSpPr>
          <p:cNvPr id="121" name="TextBox 120"/>
          <p:cNvSpPr txBox="1"/>
          <p:nvPr/>
        </p:nvSpPr>
        <p:spPr>
          <a:xfrm>
            <a:off x="3048000" y="1447800"/>
            <a:ext cx="988283" cy="646331"/>
          </a:xfrm>
          <a:prstGeom prst="rect">
            <a:avLst/>
          </a:prstGeom>
          <a:noFill/>
        </p:spPr>
        <p:txBody>
          <a:bodyPr wrap="none" rtlCol="0">
            <a:spAutoFit/>
          </a:bodyPr>
          <a:lstStyle/>
          <a:p>
            <a:r>
              <a:rPr lang="en-US" sz="1800" b="1" dirty="0"/>
              <a:t>Type of</a:t>
            </a:r>
          </a:p>
          <a:p>
            <a:r>
              <a:rPr lang="en-US" sz="1800" b="1" dirty="0"/>
              <a:t>media</a:t>
            </a:r>
          </a:p>
        </p:txBody>
      </p:sp>
    </p:spTree>
    <p:extLst>
      <p:ext uri="{BB962C8B-B14F-4D97-AF65-F5344CB8AC3E}">
        <p14:creationId xmlns:p14="http://schemas.microsoft.com/office/powerpoint/2010/main" val="209675919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100"/>
                                        <p:tgtEl>
                                          <p:spTgt spid="38"/>
                                        </p:tgtEl>
                                      </p:cBhvr>
                                    </p:animEffect>
                                  </p:childTnLst>
                                </p:cTn>
                              </p:par>
                            </p:childTnLst>
                          </p:cTn>
                        </p:par>
                        <p:par>
                          <p:cTn id="8" fill="hold">
                            <p:stCondLst>
                              <p:cond delay="100"/>
                            </p:stCondLst>
                            <p:childTnLst>
                              <p:par>
                                <p:cTn id="9" presetID="22" presetClass="entr" presetSubtype="8"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left)">
                                      <p:cBhvr>
                                        <p:cTn id="11" dur="20"/>
                                        <p:tgtEl>
                                          <p:spTgt spid="45"/>
                                        </p:tgtEl>
                                      </p:cBhvr>
                                    </p:animEffect>
                                  </p:childTnLst>
                                </p:cTn>
                              </p:par>
                            </p:childTnLst>
                          </p:cTn>
                        </p:par>
                        <p:par>
                          <p:cTn id="12" fill="hold">
                            <p:stCondLst>
                              <p:cond delay="120"/>
                            </p:stCondLst>
                            <p:childTnLst>
                              <p:par>
                                <p:cTn id="13" presetID="2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left)">
                                      <p:cBhvr>
                                        <p:cTn id="15" dur="100"/>
                                        <p:tgtEl>
                                          <p:spTgt spid="46"/>
                                        </p:tgtEl>
                                      </p:cBhvr>
                                    </p:animEffect>
                                  </p:childTnLst>
                                </p:cTn>
                              </p:par>
                            </p:childTnLst>
                          </p:cTn>
                        </p:par>
                        <p:par>
                          <p:cTn id="16" fill="hold">
                            <p:stCondLst>
                              <p:cond delay="220"/>
                            </p:stCondLst>
                            <p:childTnLst>
                              <p:par>
                                <p:cTn id="17" presetID="22" presetClass="entr" presetSubtype="8"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20"/>
                                        <p:tgtEl>
                                          <p:spTgt spid="44"/>
                                        </p:tgtEl>
                                      </p:cBhvr>
                                    </p:animEffect>
                                  </p:childTnLst>
                                </p:cTn>
                              </p:par>
                            </p:childTnLst>
                          </p:cTn>
                        </p:par>
                        <p:par>
                          <p:cTn id="20" fill="hold">
                            <p:stCondLst>
                              <p:cond delay="240"/>
                            </p:stCondLst>
                            <p:childTnLst>
                              <p:par>
                                <p:cTn id="21" presetID="22" presetClass="entr" presetSubtype="8"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left)">
                                      <p:cBhvr>
                                        <p:cTn id="23" dur="100"/>
                                        <p:tgtEl>
                                          <p:spTgt spid="47"/>
                                        </p:tgtEl>
                                      </p:cBhvr>
                                    </p:animEffect>
                                  </p:childTnLst>
                                </p:cTn>
                              </p:par>
                            </p:childTnLst>
                          </p:cTn>
                        </p:par>
                        <p:par>
                          <p:cTn id="24" fill="hold">
                            <p:stCondLst>
                              <p:cond delay="340"/>
                            </p:stCondLst>
                            <p:childTnLst>
                              <p:par>
                                <p:cTn id="25" presetID="22" presetClass="entr" presetSubtype="8"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left)">
                                      <p:cBhvr>
                                        <p:cTn id="27" dur="20"/>
                                        <p:tgtEl>
                                          <p:spTgt spid="43"/>
                                        </p:tgtEl>
                                      </p:cBhvr>
                                    </p:animEffect>
                                  </p:childTnLst>
                                </p:cTn>
                              </p:par>
                            </p:childTnLst>
                          </p:cTn>
                        </p:par>
                        <p:par>
                          <p:cTn id="28" fill="hold">
                            <p:stCondLst>
                              <p:cond delay="360"/>
                            </p:stCondLst>
                            <p:childTnLst>
                              <p:par>
                                <p:cTn id="29" presetID="2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1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250"/>
                                        <p:tgtEl>
                                          <p:spTgt spid="3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wipe(left)">
                                      <p:cBhvr>
                                        <p:cTn id="41" dur="250"/>
                                        <p:tgtEl>
                                          <p:spTgt spid="68"/>
                                        </p:tgtEl>
                                      </p:cBhvr>
                                    </p:animEffect>
                                  </p:childTnLst>
                                </p:cTn>
                              </p:par>
                            </p:childTnLst>
                          </p:cTn>
                        </p:par>
                        <p:par>
                          <p:cTn id="42" fill="hold">
                            <p:stCondLst>
                              <p:cond delay="250"/>
                            </p:stCondLst>
                            <p:childTnLst>
                              <p:par>
                                <p:cTn id="43" presetID="22" presetClass="entr" presetSubtype="8" fill="hold" nodeType="after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wipe(left)">
                                      <p:cBhvr>
                                        <p:cTn id="45" dur="20"/>
                                        <p:tgtEl>
                                          <p:spTgt spid="65"/>
                                        </p:tgtEl>
                                      </p:cBhvr>
                                    </p:animEffect>
                                  </p:childTnLst>
                                </p:cTn>
                              </p:par>
                            </p:childTnLst>
                          </p:cTn>
                        </p:par>
                        <p:par>
                          <p:cTn id="46" fill="hold">
                            <p:stCondLst>
                              <p:cond delay="270"/>
                            </p:stCondLst>
                            <p:childTnLst>
                              <p:par>
                                <p:cTn id="47" presetID="22" presetClass="entr" presetSubtype="8"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wipe(left)">
                                      <p:cBhvr>
                                        <p:cTn id="49" dur="250"/>
                                        <p:tgtEl>
                                          <p:spTgt spid="52"/>
                                        </p:tgtEl>
                                      </p:cBhvr>
                                    </p:animEffect>
                                  </p:childTnLst>
                                </p:cTn>
                              </p:par>
                            </p:childTnLst>
                          </p:cTn>
                        </p:par>
                        <p:par>
                          <p:cTn id="50" fill="hold">
                            <p:stCondLst>
                              <p:cond delay="520"/>
                            </p:stCondLst>
                            <p:childTnLst>
                              <p:par>
                                <p:cTn id="51" presetID="22" presetClass="entr" presetSubtype="8" fill="hold" nodeType="after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wipe(left)">
                                      <p:cBhvr>
                                        <p:cTn id="53" dur="20"/>
                                        <p:tgtEl>
                                          <p:spTgt spid="55"/>
                                        </p:tgtEl>
                                      </p:cBhvr>
                                    </p:animEffect>
                                  </p:childTnLst>
                                </p:cTn>
                              </p:par>
                            </p:childTnLst>
                          </p:cTn>
                        </p:par>
                        <p:par>
                          <p:cTn id="54" fill="hold">
                            <p:stCondLst>
                              <p:cond delay="540"/>
                            </p:stCondLst>
                            <p:childTnLst>
                              <p:par>
                                <p:cTn id="55" presetID="22" presetClass="entr" presetSubtype="8" fill="hold" grpId="0" nodeType="after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wipe(left)">
                                      <p:cBhvr>
                                        <p:cTn id="57" dur="250"/>
                                        <p:tgtEl>
                                          <p:spTgt spid="53"/>
                                        </p:tgtEl>
                                      </p:cBhvr>
                                    </p:animEffect>
                                  </p:childTnLst>
                                </p:cTn>
                              </p:par>
                            </p:childTnLst>
                          </p:cTn>
                        </p:par>
                        <p:par>
                          <p:cTn id="58" fill="hold">
                            <p:stCondLst>
                              <p:cond delay="790"/>
                            </p:stCondLst>
                            <p:childTnLst>
                              <p:par>
                                <p:cTn id="59" presetID="22" presetClass="entr" presetSubtype="8" fill="hold" nodeType="afterEffect">
                                  <p:stCondLst>
                                    <p:cond delay="0"/>
                                  </p:stCondLst>
                                  <p:childTnLst>
                                    <p:set>
                                      <p:cBhvr>
                                        <p:cTn id="60" dur="1" fill="hold">
                                          <p:stCondLst>
                                            <p:cond delay="0"/>
                                          </p:stCondLst>
                                        </p:cTn>
                                        <p:tgtEl>
                                          <p:spTgt spid="61"/>
                                        </p:tgtEl>
                                        <p:attrNameLst>
                                          <p:attrName>style.visibility</p:attrName>
                                        </p:attrNameLst>
                                      </p:cBhvr>
                                      <p:to>
                                        <p:strVal val="visible"/>
                                      </p:to>
                                    </p:set>
                                    <p:animEffect transition="in" filter="wipe(left)">
                                      <p:cBhvr>
                                        <p:cTn id="61" dur="20"/>
                                        <p:tgtEl>
                                          <p:spTgt spid="61"/>
                                        </p:tgtEl>
                                      </p:cBhvr>
                                    </p:animEffect>
                                  </p:childTnLst>
                                </p:cTn>
                              </p:par>
                            </p:childTnLst>
                          </p:cTn>
                        </p:par>
                        <p:par>
                          <p:cTn id="62" fill="hold">
                            <p:stCondLst>
                              <p:cond delay="810"/>
                            </p:stCondLst>
                            <p:childTnLst>
                              <p:par>
                                <p:cTn id="63" presetID="22" presetClass="entr" presetSubtype="8"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wipe(left)">
                                      <p:cBhvr>
                                        <p:cTn id="65" dur="250"/>
                                        <p:tgtEl>
                                          <p:spTgt spid="2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64"/>
                                        </p:tgtEl>
                                        <p:attrNameLst>
                                          <p:attrName>style.visibility</p:attrName>
                                        </p:attrNameLst>
                                      </p:cBhvr>
                                      <p:to>
                                        <p:strVal val="visible"/>
                                      </p:to>
                                    </p:set>
                                    <p:animEffect transition="in" filter="wipe(left)">
                                      <p:cBhvr>
                                        <p:cTn id="70" dur="250"/>
                                        <p:tgtEl>
                                          <p:spTgt spid="64"/>
                                        </p:tgtEl>
                                      </p:cBhvr>
                                    </p:animEffect>
                                  </p:childTnLst>
                                </p:cTn>
                              </p:par>
                            </p:childTnLst>
                          </p:cTn>
                        </p:par>
                        <p:par>
                          <p:cTn id="71" fill="hold">
                            <p:stCondLst>
                              <p:cond delay="250"/>
                            </p:stCondLst>
                            <p:childTnLst>
                              <p:par>
                                <p:cTn id="72" presetID="22" presetClass="entr" presetSubtype="8" fill="hold" nodeType="afterEffect">
                                  <p:stCondLst>
                                    <p:cond delay="0"/>
                                  </p:stCondLst>
                                  <p:childTnLst>
                                    <p:set>
                                      <p:cBhvr>
                                        <p:cTn id="73" dur="1" fill="hold">
                                          <p:stCondLst>
                                            <p:cond delay="0"/>
                                          </p:stCondLst>
                                        </p:cTn>
                                        <p:tgtEl>
                                          <p:spTgt spid="106"/>
                                        </p:tgtEl>
                                        <p:attrNameLst>
                                          <p:attrName>style.visibility</p:attrName>
                                        </p:attrNameLst>
                                      </p:cBhvr>
                                      <p:to>
                                        <p:strVal val="visible"/>
                                      </p:to>
                                    </p:set>
                                    <p:animEffect transition="in" filter="wipe(left)">
                                      <p:cBhvr>
                                        <p:cTn id="74" dur="20"/>
                                        <p:tgtEl>
                                          <p:spTgt spid="106"/>
                                        </p:tgtEl>
                                      </p:cBhvr>
                                    </p:animEffect>
                                  </p:childTnLst>
                                </p:cTn>
                              </p:par>
                            </p:childTnLst>
                          </p:cTn>
                        </p:par>
                        <p:par>
                          <p:cTn id="75" fill="hold">
                            <p:stCondLst>
                              <p:cond delay="270"/>
                            </p:stCondLst>
                            <p:childTnLst>
                              <p:par>
                                <p:cTn id="76" presetID="22" presetClass="entr" presetSubtype="8" fill="hold" nodeType="afterEffect">
                                  <p:stCondLst>
                                    <p:cond delay="0"/>
                                  </p:stCondLst>
                                  <p:childTnLst>
                                    <p:set>
                                      <p:cBhvr>
                                        <p:cTn id="77" dur="1" fill="hold">
                                          <p:stCondLst>
                                            <p:cond delay="0"/>
                                          </p:stCondLst>
                                        </p:cTn>
                                        <p:tgtEl>
                                          <p:spTgt spid="116"/>
                                        </p:tgtEl>
                                        <p:attrNameLst>
                                          <p:attrName>style.visibility</p:attrName>
                                        </p:attrNameLst>
                                      </p:cBhvr>
                                      <p:to>
                                        <p:strVal val="visible"/>
                                      </p:to>
                                    </p:set>
                                    <p:animEffect transition="in" filter="wipe(left)">
                                      <p:cBhvr>
                                        <p:cTn id="78" dur="20"/>
                                        <p:tgtEl>
                                          <p:spTgt spid="116"/>
                                        </p:tgtEl>
                                      </p:cBhvr>
                                    </p:animEffect>
                                  </p:childTnLst>
                                </p:cTn>
                              </p:par>
                            </p:childTnLst>
                          </p:cTn>
                        </p:par>
                        <p:par>
                          <p:cTn id="79" fill="hold">
                            <p:stCondLst>
                              <p:cond delay="290"/>
                            </p:stCondLst>
                            <p:childTnLst>
                              <p:par>
                                <p:cTn id="80" presetID="22" presetClass="entr" presetSubtype="8" fill="hold" grpId="0" nodeType="afterEffect">
                                  <p:stCondLst>
                                    <p:cond delay="0"/>
                                  </p:stCondLst>
                                  <p:childTnLst>
                                    <p:set>
                                      <p:cBhvr>
                                        <p:cTn id="81" dur="1" fill="hold">
                                          <p:stCondLst>
                                            <p:cond delay="0"/>
                                          </p:stCondLst>
                                        </p:cTn>
                                        <p:tgtEl>
                                          <p:spTgt spid="75"/>
                                        </p:tgtEl>
                                        <p:attrNameLst>
                                          <p:attrName>style.visibility</p:attrName>
                                        </p:attrNameLst>
                                      </p:cBhvr>
                                      <p:to>
                                        <p:strVal val="visible"/>
                                      </p:to>
                                    </p:set>
                                    <p:animEffect transition="in" filter="wipe(left)">
                                      <p:cBhvr>
                                        <p:cTn id="82" dur="250"/>
                                        <p:tgtEl>
                                          <p:spTgt spid="75"/>
                                        </p:tgtEl>
                                      </p:cBhvr>
                                    </p:animEffect>
                                  </p:childTnLst>
                                </p:cTn>
                              </p:par>
                            </p:childTnLst>
                          </p:cTn>
                        </p:par>
                        <p:par>
                          <p:cTn id="83" fill="hold">
                            <p:stCondLst>
                              <p:cond delay="540"/>
                            </p:stCondLst>
                            <p:childTnLst>
                              <p:par>
                                <p:cTn id="84" presetID="22" presetClass="entr" presetSubtype="8" fill="hold" nodeType="after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wipe(left)">
                                      <p:cBhvr>
                                        <p:cTn id="86" dur="20"/>
                                        <p:tgtEl>
                                          <p:spTgt spid="54"/>
                                        </p:tgtEl>
                                      </p:cBhvr>
                                    </p:animEffect>
                                  </p:childTnLst>
                                </p:cTn>
                              </p:par>
                            </p:childTnLst>
                          </p:cTn>
                        </p:par>
                        <p:par>
                          <p:cTn id="87" fill="hold">
                            <p:stCondLst>
                              <p:cond delay="560"/>
                            </p:stCondLst>
                            <p:childTnLst>
                              <p:par>
                                <p:cTn id="88" presetID="22" presetClass="entr" presetSubtype="8" fill="hold" grpId="0" nodeType="after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wipe(left)">
                                      <p:cBhvr>
                                        <p:cTn id="90" dur="250"/>
                                        <p:tgtEl>
                                          <p:spTgt spid="17"/>
                                        </p:tgtEl>
                                      </p:cBhvr>
                                    </p:animEffect>
                                  </p:childTnLst>
                                </p:cTn>
                              </p:par>
                            </p:childTnLst>
                          </p:cTn>
                        </p:par>
                        <p:par>
                          <p:cTn id="91" fill="hold">
                            <p:stCondLst>
                              <p:cond delay="810"/>
                            </p:stCondLst>
                            <p:childTnLst>
                              <p:par>
                                <p:cTn id="92" presetID="22" presetClass="entr" presetSubtype="8" fill="hold" grpId="0" nodeType="afterEffect">
                                  <p:stCondLst>
                                    <p:cond delay="0"/>
                                  </p:stCondLst>
                                  <p:childTnLst>
                                    <p:set>
                                      <p:cBhvr>
                                        <p:cTn id="93" dur="1" fill="hold">
                                          <p:stCondLst>
                                            <p:cond delay="0"/>
                                          </p:stCondLst>
                                        </p:cTn>
                                        <p:tgtEl>
                                          <p:spTgt spid="86"/>
                                        </p:tgtEl>
                                        <p:attrNameLst>
                                          <p:attrName>style.visibility</p:attrName>
                                        </p:attrNameLst>
                                      </p:cBhvr>
                                      <p:to>
                                        <p:strVal val="visible"/>
                                      </p:to>
                                    </p:set>
                                    <p:animEffect transition="in" filter="wipe(left)">
                                      <p:cBhvr>
                                        <p:cTn id="94" dur="250"/>
                                        <p:tgtEl>
                                          <p:spTgt spid="86"/>
                                        </p:tgtEl>
                                      </p:cBhvr>
                                    </p:animEffect>
                                  </p:childTnLst>
                                </p:cTn>
                              </p:par>
                            </p:childTnLst>
                          </p:cTn>
                        </p:par>
                        <p:par>
                          <p:cTn id="95" fill="hold">
                            <p:stCondLst>
                              <p:cond delay="1060"/>
                            </p:stCondLst>
                            <p:childTnLst>
                              <p:par>
                                <p:cTn id="96" presetID="22" presetClass="entr" presetSubtype="8" fill="hold" nodeType="afterEffect">
                                  <p:stCondLst>
                                    <p:cond delay="0"/>
                                  </p:stCondLst>
                                  <p:childTnLst>
                                    <p:set>
                                      <p:cBhvr>
                                        <p:cTn id="97" dur="1" fill="hold">
                                          <p:stCondLst>
                                            <p:cond delay="0"/>
                                          </p:stCondLst>
                                        </p:cTn>
                                        <p:tgtEl>
                                          <p:spTgt spid="82"/>
                                        </p:tgtEl>
                                        <p:attrNameLst>
                                          <p:attrName>style.visibility</p:attrName>
                                        </p:attrNameLst>
                                      </p:cBhvr>
                                      <p:to>
                                        <p:strVal val="visible"/>
                                      </p:to>
                                    </p:set>
                                    <p:animEffect transition="in" filter="wipe(left)">
                                      <p:cBhvr>
                                        <p:cTn id="98" dur="250"/>
                                        <p:tgtEl>
                                          <p:spTgt spid="82"/>
                                        </p:tgtEl>
                                      </p:cBhvr>
                                    </p:animEffect>
                                  </p:childTnLst>
                                </p:cTn>
                              </p:par>
                            </p:childTnLst>
                          </p:cTn>
                        </p:par>
                        <p:par>
                          <p:cTn id="99" fill="hold">
                            <p:stCondLst>
                              <p:cond delay="1310"/>
                            </p:stCondLst>
                            <p:childTnLst>
                              <p:par>
                                <p:cTn id="100" presetID="22" presetClass="entr" presetSubtype="8" fill="hold" grpId="0" nodeType="after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wipe(left)">
                                      <p:cBhvr>
                                        <p:cTn id="102" dur="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4" grpId="0" animBg="1"/>
      <p:bldP spid="31" grpId="0" animBg="1"/>
      <p:bldP spid="37" grpId="0" animBg="1"/>
      <p:bldP spid="38" grpId="0" animBg="1"/>
      <p:bldP spid="46" grpId="0" animBg="1"/>
      <p:bldP spid="47" grpId="0" animBg="1"/>
      <p:bldP spid="52" grpId="0" animBg="1"/>
      <p:bldP spid="53" grpId="0" animBg="1"/>
      <p:bldP spid="64" grpId="0" animBg="1"/>
      <p:bldP spid="75" grpId="0" animBg="1"/>
      <p:bldP spid="8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Customer Trust in Various Sources of Information (Exhibit 16-3)</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800" y="1414079"/>
            <a:ext cx="6030704" cy="5001768"/>
          </a:xfrm>
          <a:prstGeom prst="rect">
            <a:avLst/>
          </a:prstGeom>
        </p:spPr>
      </p:pic>
    </p:spTree>
    <p:extLst>
      <p:ext uri="{BB962C8B-B14F-4D97-AF65-F5344CB8AC3E}">
        <p14:creationId xmlns:p14="http://schemas.microsoft.com/office/powerpoint/2010/main" val="260826608"/>
      </p:ext>
    </p:extLst>
  </p:cSld>
  <p:clrMapOvr>
    <a:masterClrMapping/>
  </p:clrMapOvr>
  <p:transition>
    <p:pull dir="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400" dirty="0"/>
              <a:t>Benefits and Challenges of Advertising Media, Owned Publicity Media, and </a:t>
            </a:r>
            <a:r>
              <a:rPr lang="en-US" sz="3400" dirty="0"/>
              <a:t>Earned Publicity Media (Exhibit 16-4)</a:t>
            </a:r>
          </a:p>
        </p:txBody>
      </p:sp>
      <p:graphicFrame>
        <p:nvGraphicFramePr>
          <p:cNvPr id="4" name="Table 3"/>
          <p:cNvGraphicFramePr>
            <a:graphicFrameLocks noGrp="1"/>
          </p:cNvGraphicFramePr>
          <p:nvPr>
            <p:extLst>
              <p:ext uri="{D42A27DB-BD31-4B8C-83A1-F6EECF244321}">
                <p14:modId xmlns:p14="http://schemas.microsoft.com/office/powerpoint/2010/main" val="1674841702"/>
              </p:ext>
            </p:extLst>
          </p:nvPr>
        </p:nvGraphicFramePr>
        <p:xfrm>
          <a:off x="533400" y="2286000"/>
          <a:ext cx="7924800" cy="3108960"/>
        </p:xfrm>
        <a:graphic>
          <a:graphicData uri="http://schemas.openxmlformats.org/drawingml/2006/table">
            <a:tbl>
              <a:tblPr firstRow="1" bandRow="1">
                <a:tableStyleId>{5C22544A-7EE6-4342-B048-85BDC9FD1C3A}</a:tableStyleId>
              </a:tblPr>
              <a:tblGrid>
                <a:gridCol w="1909590">
                  <a:extLst>
                    <a:ext uri="{9D8B030D-6E8A-4147-A177-3AD203B41FA5}">
                      <a16:colId xmlns:a16="http://schemas.microsoft.com/office/drawing/2014/main" val="20000"/>
                    </a:ext>
                  </a:extLst>
                </a:gridCol>
                <a:gridCol w="3055345">
                  <a:extLst>
                    <a:ext uri="{9D8B030D-6E8A-4147-A177-3AD203B41FA5}">
                      <a16:colId xmlns:a16="http://schemas.microsoft.com/office/drawing/2014/main" val="20001"/>
                    </a:ext>
                  </a:extLst>
                </a:gridCol>
                <a:gridCol w="2959865">
                  <a:extLst>
                    <a:ext uri="{9D8B030D-6E8A-4147-A177-3AD203B41FA5}">
                      <a16:colId xmlns:a16="http://schemas.microsoft.com/office/drawing/2014/main" val="20002"/>
                    </a:ext>
                  </a:extLst>
                </a:gridCol>
              </a:tblGrid>
              <a:tr h="460375">
                <a:tc>
                  <a:txBody>
                    <a:bodyPr/>
                    <a:lstStyle/>
                    <a:p>
                      <a:r>
                        <a:rPr lang="en-US" sz="2400" dirty="0"/>
                        <a:t>Media Type </a:t>
                      </a:r>
                    </a:p>
                  </a:txBody>
                  <a:tcPr/>
                </a:tc>
                <a:tc>
                  <a:txBody>
                    <a:bodyPr/>
                    <a:lstStyle/>
                    <a:p>
                      <a:r>
                        <a:rPr lang="en-US" sz="2400" dirty="0"/>
                        <a:t>Benefits </a:t>
                      </a:r>
                    </a:p>
                  </a:txBody>
                  <a:tcPr/>
                </a:tc>
                <a:tc>
                  <a:txBody>
                    <a:bodyPr/>
                    <a:lstStyle/>
                    <a:p>
                      <a:r>
                        <a:rPr lang="en-US" sz="2400" dirty="0"/>
                        <a:t>Challenges</a:t>
                      </a:r>
                    </a:p>
                  </a:txBody>
                  <a:tcPr/>
                </a:tc>
                <a:extLst>
                  <a:ext uri="{0D108BD9-81ED-4DB2-BD59-A6C34878D82A}">
                    <a16:rowId xmlns:a16="http://schemas.microsoft.com/office/drawing/2014/main" val="10000"/>
                  </a:ext>
                </a:extLst>
              </a:tr>
              <a:tr h="1749425">
                <a:tc>
                  <a:txBody>
                    <a:bodyPr/>
                    <a:lstStyle/>
                    <a:p>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Paid</a:t>
                      </a:r>
                    </a:p>
                    <a:p>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media (advertising)</a:t>
                      </a:r>
                      <a:endParaRPr lang="en-US" sz="2400"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High message control</a:t>
                      </a:r>
                    </a:p>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More precise targeting</a:t>
                      </a:r>
                    </a:p>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Potentially large audience</a:t>
                      </a:r>
                      <a:endParaRPr lang="en-US" sz="2400"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Not trusted</a:t>
                      </a:r>
                    </a:p>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Customers easily avoid</a:t>
                      </a:r>
                    </a:p>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More costly, declining effectiveness</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bl>
          </a:graphicData>
        </a:graphic>
      </p:graphicFrame>
    </p:spTree>
    <p:custDataLst>
      <p:tags r:id="rId1"/>
    </p:custDataLst>
    <p:extLst>
      <p:ext uri="{BB962C8B-B14F-4D97-AF65-F5344CB8AC3E}">
        <p14:creationId xmlns:p14="http://schemas.microsoft.com/office/powerpoint/2010/main" val="22592530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400" dirty="0"/>
              <a:t>Benefits and Challenges of Advertising Media, Owned Publicity Media, and </a:t>
            </a:r>
            <a:r>
              <a:rPr lang="en-US" sz="3400" dirty="0"/>
              <a:t>Earned Publicity Media (Exhibit 16-4)</a:t>
            </a:r>
          </a:p>
        </p:txBody>
      </p:sp>
      <p:graphicFrame>
        <p:nvGraphicFramePr>
          <p:cNvPr id="4" name="Table 3"/>
          <p:cNvGraphicFramePr>
            <a:graphicFrameLocks noGrp="1"/>
          </p:cNvGraphicFramePr>
          <p:nvPr>
            <p:extLst>
              <p:ext uri="{D42A27DB-BD31-4B8C-83A1-F6EECF244321}">
                <p14:modId xmlns:p14="http://schemas.microsoft.com/office/powerpoint/2010/main" val="1533617365"/>
              </p:ext>
            </p:extLst>
          </p:nvPr>
        </p:nvGraphicFramePr>
        <p:xfrm>
          <a:off x="228600" y="1905000"/>
          <a:ext cx="8001000" cy="4343400"/>
        </p:xfrm>
        <a:graphic>
          <a:graphicData uri="http://schemas.openxmlformats.org/drawingml/2006/table">
            <a:tbl>
              <a:tblPr firstRow="1" bandRow="1">
                <a:tableStyleId>{5C22544A-7EE6-4342-B048-85BDC9FD1C3A}</a:tableStyleId>
              </a:tblPr>
              <a:tblGrid>
                <a:gridCol w="1951464">
                  <a:extLst>
                    <a:ext uri="{9D8B030D-6E8A-4147-A177-3AD203B41FA5}">
                      <a16:colId xmlns:a16="http://schemas.microsoft.com/office/drawing/2014/main" val="20000"/>
                    </a:ext>
                  </a:extLst>
                </a:gridCol>
                <a:gridCol w="2732048">
                  <a:extLst>
                    <a:ext uri="{9D8B030D-6E8A-4147-A177-3AD203B41FA5}">
                      <a16:colId xmlns:a16="http://schemas.microsoft.com/office/drawing/2014/main" val="20001"/>
                    </a:ext>
                  </a:extLst>
                </a:gridCol>
                <a:gridCol w="3317488">
                  <a:extLst>
                    <a:ext uri="{9D8B030D-6E8A-4147-A177-3AD203B41FA5}">
                      <a16:colId xmlns:a16="http://schemas.microsoft.com/office/drawing/2014/main" val="20002"/>
                    </a:ext>
                  </a:extLst>
                </a:gridCol>
              </a:tblGrid>
              <a:tr h="781812">
                <a:tc>
                  <a:txBody>
                    <a:bodyPr/>
                    <a:lstStyle/>
                    <a:p>
                      <a:r>
                        <a:rPr lang="en-US" sz="2400" b="1" dirty="0"/>
                        <a:t>Media Type </a:t>
                      </a:r>
                    </a:p>
                  </a:txBody>
                  <a:tcPr/>
                </a:tc>
                <a:tc>
                  <a:txBody>
                    <a:bodyPr/>
                    <a:lstStyle/>
                    <a:p>
                      <a:r>
                        <a:rPr lang="en-US" sz="2400" b="1" dirty="0"/>
                        <a:t>Benefits </a:t>
                      </a:r>
                    </a:p>
                  </a:txBody>
                  <a:tcPr/>
                </a:tc>
                <a:tc>
                  <a:txBody>
                    <a:bodyPr/>
                    <a:lstStyle/>
                    <a:p>
                      <a:r>
                        <a:rPr lang="en-US" sz="2400" b="1" dirty="0"/>
                        <a:t>Challenges</a:t>
                      </a:r>
                    </a:p>
                  </a:txBody>
                  <a:tcPr/>
                </a:tc>
                <a:extLst>
                  <a:ext uri="{0D108BD9-81ED-4DB2-BD59-A6C34878D82A}">
                    <a16:rowId xmlns:a16="http://schemas.microsoft.com/office/drawing/2014/main" val="10000"/>
                  </a:ext>
                </a:extLst>
              </a:tr>
              <a:tr h="3561588">
                <a:tc>
                  <a:txBody>
                    <a:bodyPr/>
                    <a:lstStyle/>
                    <a:p>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Owned media</a:t>
                      </a:r>
                      <a:endParaRPr lang="en-US" sz="2400" b="0"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High message control</a:t>
                      </a:r>
                    </a:p>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Relatively low cost</a:t>
                      </a:r>
                    </a:p>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Niche audiences</a:t>
                      </a:r>
                    </a:p>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Versatile in message</a:t>
                      </a:r>
                    </a:p>
                    <a:p>
                      <a:pPr marL="0" indent="0">
                        <a:buFont typeface="Arial" panose="020B0604020202020204" pitchFamily="34" charset="0"/>
                        <a:buNone/>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    content and</a:t>
                      </a:r>
                    </a:p>
                    <a:p>
                      <a:pPr marL="0" indent="0">
                        <a:buFont typeface="Arial" panose="020B0604020202020204" pitchFamily="34" charset="0"/>
                        <a:buNone/>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    format</a:t>
                      </a:r>
                      <a:endParaRPr lang="en-US" sz="2400" b="0"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kumimoji="0" lang="en-CA" sz="2400" b="0" i="0" u="none" strike="noStrike" kern="1200" baseline="0" dirty="0">
                          <a:solidFill>
                            <a:schemeClr val="dk1"/>
                          </a:solidFill>
                          <a:latin typeface="Arial" panose="020B0604020202020204" pitchFamily="34" charset="0"/>
                          <a:ea typeface="+mn-ea"/>
                          <a:cs typeface="Arial" panose="020B0604020202020204" pitchFamily="34" charset="0"/>
                        </a:rPr>
                        <a:t>Need to drive or attract customers to sites and create value to ensure their return</a:t>
                      </a:r>
                    </a:p>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Requires resources to manage and maintain</a:t>
                      </a:r>
                    </a:p>
                  </a:txBody>
                  <a:tcPr/>
                </a:tc>
                <a:extLst>
                  <a:ext uri="{0D108BD9-81ED-4DB2-BD59-A6C34878D82A}">
                    <a16:rowId xmlns:a16="http://schemas.microsoft.com/office/drawing/2014/main" val="10001"/>
                  </a:ext>
                </a:extLst>
              </a:tr>
            </a:tbl>
          </a:graphicData>
        </a:graphic>
      </p:graphicFrame>
    </p:spTree>
    <p:custDataLst>
      <p:tags r:id="rId1"/>
    </p:custDataLst>
    <p:extLst>
      <p:ext uri="{BB962C8B-B14F-4D97-AF65-F5344CB8AC3E}">
        <p14:creationId xmlns:p14="http://schemas.microsoft.com/office/powerpoint/2010/main" val="36151983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3400" dirty="0"/>
              <a:t>Benefits and Challenges of Advertising Media, Owned Publicity Media, and </a:t>
            </a:r>
            <a:r>
              <a:rPr lang="en-US" sz="3400" dirty="0"/>
              <a:t>Earned Publicity Media (Exhibit 16-4)</a:t>
            </a:r>
          </a:p>
        </p:txBody>
      </p:sp>
      <p:graphicFrame>
        <p:nvGraphicFramePr>
          <p:cNvPr id="4" name="Table 3"/>
          <p:cNvGraphicFramePr>
            <a:graphicFrameLocks noGrp="1"/>
          </p:cNvGraphicFramePr>
          <p:nvPr>
            <p:extLst>
              <p:ext uri="{D42A27DB-BD31-4B8C-83A1-F6EECF244321}">
                <p14:modId xmlns:p14="http://schemas.microsoft.com/office/powerpoint/2010/main" val="694040753"/>
              </p:ext>
            </p:extLst>
          </p:nvPr>
        </p:nvGraphicFramePr>
        <p:xfrm>
          <a:off x="381000" y="2209800"/>
          <a:ext cx="8001000" cy="3193627"/>
        </p:xfrm>
        <a:graphic>
          <a:graphicData uri="http://schemas.openxmlformats.org/drawingml/2006/table">
            <a:tbl>
              <a:tblPr firstRow="1" bandRow="1">
                <a:tableStyleId>{5C22544A-7EE6-4342-B048-85BDC9FD1C3A}</a:tableStyleId>
              </a:tblPr>
              <a:tblGrid>
                <a:gridCol w="1951463">
                  <a:extLst>
                    <a:ext uri="{9D8B030D-6E8A-4147-A177-3AD203B41FA5}">
                      <a16:colId xmlns:a16="http://schemas.microsoft.com/office/drawing/2014/main" val="20000"/>
                    </a:ext>
                  </a:extLst>
                </a:gridCol>
                <a:gridCol w="2634476">
                  <a:extLst>
                    <a:ext uri="{9D8B030D-6E8A-4147-A177-3AD203B41FA5}">
                      <a16:colId xmlns:a16="http://schemas.microsoft.com/office/drawing/2014/main" val="20001"/>
                    </a:ext>
                  </a:extLst>
                </a:gridCol>
                <a:gridCol w="3415061">
                  <a:extLst>
                    <a:ext uri="{9D8B030D-6E8A-4147-A177-3AD203B41FA5}">
                      <a16:colId xmlns:a16="http://schemas.microsoft.com/office/drawing/2014/main" val="20002"/>
                    </a:ext>
                  </a:extLst>
                </a:gridCol>
              </a:tblGrid>
              <a:tr h="541867">
                <a:tc>
                  <a:txBody>
                    <a:bodyPr/>
                    <a:lstStyle/>
                    <a:p>
                      <a:r>
                        <a:rPr lang="en-US" sz="2400" dirty="0"/>
                        <a:t>Media Type </a:t>
                      </a:r>
                    </a:p>
                  </a:txBody>
                  <a:tcPr/>
                </a:tc>
                <a:tc>
                  <a:txBody>
                    <a:bodyPr/>
                    <a:lstStyle/>
                    <a:p>
                      <a:r>
                        <a:rPr lang="en-US" sz="2400" dirty="0"/>
                        <a:t>Benefits </a:t>
                      </a:r>
                    </a:p>
                  </a:txBody>
                  <a:tcPr/>
                </a:tc>
                <a:tc>
                  <a:txBody>
                    <a:bodyPr/>
                    <a:lstStyle/>
                    <a:p>
                      <a:r>
                        <a:rPr lang="en-US" sz="2400" dirty="0"/>
                        <a:t>Challenges</a:t>
                      </a:r>
                    </a:p>
                  </a:txBody>
                  <a:tcPr/>
                </a:tc>
                <a:extLst>
                  <a:ext uri="{0D108BD9-81ED-4DB2-BD59-A6C34878D82A}">
                    <a16:rowId xmlns:a16="http://schemas.microsoft.com/office/drawing/2014/main" val="10000"/>
                  </a:ext>
                </a:extLst>
              </a:tr>
              <a:tr h="2384213">
                <a:tc>
                  <a:txBody>
                    <a:bodyPr/>
                    <a:lstStyle/>
                    <a:p>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Earned</a:t>
                      </a:r>
                    </a:p>
                    <a:p>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media</a:t>
                      </a:r>
                      <a:endParaRPr lang="en-US" sz="2400"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Most trusted information source</a:t>
                      </a:r>
                    </a:p>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Customers most likely to act on this information</a:t>
                      </a:r>
                      <a:endParaRPr lang="en-US" sz="2400"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Very little message control</a:t>
                      </a:r>
                    </a:p>
                    <a:p>
                      <a:pPr marL="285750" indent="-285750">
                        <a:buFont typeface="Arial" panose="020B0604020202020204" pitchFamily="34" charset="0"/>
                        <a:buChar char="•"/>
                      </a:pPr>
                      <a:r>
                        <a:rPr kumimoji="0" lang="en-CA" sz="2400" b="0" i="0" u="none" strike="noStrike" kern="1200" baseline="0" dirty="0">
                          <a:solidFill>
                            <a:schemeClr val="dk1"/>
                          </a:solidFill>
                          <a:latin typeface="Arial" panose="020B0604020202020204" pitchFamily="34" charset="0"/>
                          <a:ea typeface="+mn-ea"/>
                          <a:cs typeface="Arial" panose="020B0604020202020204" pitchFamily="34" charset="0"/>
                        </a:rPr>
                        <a:t>Can be negative toward brand</a:t>
                      </a:r>
                    </a:p>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Difficult to measure</a:t>
                      </a:r>
                    </a:p>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Difficult to create</a:t>
                      </a:r>
                    </a:p>
                    <a:p>
                      <a:pPr marL="285750" indent="-285750">
                        <a:buFont typeface="Arial" panose="020B0604020202020204" pitchFamily="34" charset="0"/>
                        <a:buChar char="•"/>
                      </a:pPr>
                      <a:r>
                        <a:rPr kumimoji="0" lang="en-US" sz="2400" b="0" i="0" u="none" strike="noStrike" kern="1200" baseline="0" dirty="0">
                          <a:solidFill>
                            <a:schemeClr val="dk1"/>
                          </a:solidFill>
                          <a:latin typeface="Arial" panose="020B0604020202020204" pitchFamily="34" charset="0"/>
                          <a:ea typeface="+mn-ea"/>
                          <a:cs typeface="Arial" panose="020B0604020202020204" pitchFamily="34" charset="0"/>
                        </a:rPr>
                        <a:t>Difficult to target</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bl>
          </a:graphicData>
        </a:graphic>
      </p:graphicFrame>
    </p:spTree>
    <p:custDataLst>
      <p:tags r:id="rId1"/>
    </p:custDataLst>
    <p:extLst>
      <p:ext uri="{BB962C8B-B14F-4D97-AF65-F5344CB8AC3E}">
        <p14:creationId xmlns:p14="http://schemas.microsoft.com/office/powerpoint/2010/main" val="184768586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Customers act on earned media, but it has risks</a:t>
            </a:r>
          </a:p>
        </p:txBody>
      </p:sp>
      <p:pic>
        <p:nvPicPr>
          <p:cNvPr id="3" name="Picture 2"/>
          <p:cNvPicPr>
            <a:picLocks noChangeAspect="1"/>
          </p:cNvPicPr>
          <p:nvPr/>
        </p:nvPicPr>
        <p:blipFill>
          <a:blip r:embed="rId3"/>
          <a:stretch>
            <a:fillRect/>
          </a:stretch>
        </p:blipFill>
        <p:spPr>
          <a:xfrm>
            <a:off x="6172200" y="1093470"/>
            <a:ext cx="2818327" cy="5002530"/>
          </a:xfrm>
          <a:prstGeom prst="rect">
            <a:avLst/>
          </a:prstGeom>
        </p:spPr>
      </p:pic>
      <p:pic>
        <p:nvPicPr>
          <p:cNvPr id="4" name="Picture 3"/>
          <p:cNvPicPr>
            <a:picLocks noChangeAspect="1"/>
          </p:cNvPicPr>
          <p:nvPr/>
        </p:nvPicPr>
        <p:blipFill>
          <a:blip r:embed="rId4"/>
          <a:stretch>
            <a:fillRect/>
          </a:stretch>
        </p:blipFill>
        <p:spPr>
          <a:xfrm>
            <a:off x="381000" y="2389187"/>
            <a:ext cx="5315161" cy="3706813"/>
          </a:xfrm>
          <a:prstGeom prst="rect">
            <a:avLst/>
          </a:prstGeom>
        </p:spPr>
      </p:pic>
      <p:sp>
        <p:nvSpPr>
          <p:cNvPr id="5" name="TextBox 4"/>
          <p:cNvSpPr txBox="1"/>
          <p:nvPr/>
        </p:nvSpPr>
        <p:spPr>
          <a:xfrm>
            <a:off x="304800" y="6130031"/>
            <a:ext cx="4724400" cy="261610"/>
          </a:xfrm>
          <a:prstGeom prst="rect">
            <a:avLst/>
          </a:prstGeom>
          <a:noFill/>
        </p:spPr>
        <p:txBody>
          <a:bodyPr wrap="square" rtlCol="0">
            <a:spAutoFit/>
          </a:bodyPr>
          <a:lstStyle/>
          <a:p>
            <a:pPr algn="l"/>
            <a:r>
              <a:rPr lang="en-US" sz="1100" i="1" dirty="0"/>
              <a:t>Source: Big Red F Restaurant Group</a:t>
            </a:r>
            <a:endParaRPr lang="en-US" sz="1100" dirty="0"/>
          </a:p>
        </p:txBody>
      </p:sp>
    </p:spTree>
    <p:extLst>
      <p:ext uri="{BB962C8B-B14F-4D97-AF65-F5344CB8AC3E}">
        <p14:creationId xmlns:p14="http://schemas.microsoft.com/office/powerpoint/2010/main" val="841049117"/>
      </p:ext>
    </p:extLst>
  </p:cSld>
  <p:clrMapOvr>
    <a:masterClrMapping/>
  </p:clrMapOvr>
  <p:transition>
    <p:pull dir="ru"/>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0"/>
            <a:ext cx="8229600" cy="1398587"/>
          </a:xfrm>
        </p:spPr>
        <p:txBody>
          <a:bodyPr>
            <a:normAutofit fontScale="90000"/>
          </a:bodyPr>
          <a:lstStyle/>
          <a:p>
            <a:r>
              <a:rPr lang="en-US" dirty="0"/>
              <a:t>Customers Obtain Information from Search, Pass-Along, and Experience</a:t>
            </a:r>
          </a:p>
        </p:txBody>
      </p:sp>
      <p:sp>
        <p:nvSpPr>
          <p:cNvPr id="3" name="AutoShape 3"/>
          <p:cNvSpPr>
            <a:spLocks noChangeArrowheads="1"/>
          </p:cNvSpPr>
          <p:nvPr/>
        </p:nvSpPr>
        <p:spPr bwMode="auto">
          <a:xfrm>
            <a:off x="4038600" y="3124200"/>
            <a:ext cx="3962400" cy="1447800"/>
          </a:xfrm>
          <a:prstGeom prst="roundRect">
            <a:avLst>
              <a:gd name="adj" fmla="val 32213"/>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800" b="1" dirty="0">
                <a:latin typeface="Arial" pitchFamily="34" charset="0"/>
                <a:cs typeface="Arial" pitchFamily="34" charset="0"/>
              </a:rPr>
              <a:t>Pass-along from trusted sources</a:t>
            </a:r>
          </a:p>
        </p:txBody>
      </p:sp>
      <p:sp>
        <p:nvSpPr>
          <p:cNvPr id="4" name="Line 4"/>
          <p:cNvSpPr>
            <a:spLocks noChangeShapeType="1"/>
          </p:cNvSpPr>
          <p:nvPr/>
        </p:nvSpPr>
        <p:spPr bwMode="auto">
          <a:xfrm>
            <a:off x="2819400" y="3810000"/>
            <a:ext cx="1219200" cy="0"/>
          </a:xfrm>
          <a:prstGeom prst="line">
            <a:avLst/>
          </a:prstGeom>
          <a:noFill/>
          <a:ln w="38100">
            <a:solidFill>
              <a:schemeClr val="tx1"/>
            </a:solidFill>
            <a:round/>
            <a:headEnd/>
            <a:tailEnd/>
          </a:ln>
          <a:effectLst/>
        </p:spPr>
        <p:txBody>
          <a:bodyPr/>
          <a:lstStyle/>
          <a:p>
            <a:pPr>
              <a:defRPr/>
            </a:pPr>
            <a:endParaRPr lang="en-US" dirty="0">
              <a:effectLst>
                <a:outerShdw blurRad="38100" dist="38100" dir="2700000" algn="tl">
                  <a:srgbClr val="000000">
                    <a:alpha val="43137"/>
                  </a:srgbClr>
                </a:outerShdw>
              </a:effectLst>
            </a:endParaRPr>
          </a:p>
        </p:txBody>
      </p:sp>
      <p:sp>
        <p:nvSpPr>
          <p:cNvPr id="5" name="AutoShape 7"/>
          <p:cNvSpPr>
            <a:spLocks noChangeArrowheads="1"/>
          </p:cNvSpPr>
          <p:nvPr/>
        </p:nvSpPr>
        <p:spPr bwMode="auto">
          <a:xfrm>
            <a:off x="4064000" y="1291966"/>
            <a:ext cx="3780437" cy="1603634"/>
          </a:xfrm>
          <a:prstGeom prst="roundRect">
            <a:avLst>
              <a:gd name="adj" fmla="val 32213"/>
            </a:avLst>
          </a:prstGeom>
          <a:solidFill>
            <a:schemeClr val="accent1"/>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800" b="1" dirty="0">
                <a:latin typeface="Arial" pitchFamily="34" charset="0"/>
                <a:cs typeface="Arial" pitchFamily="34" charset="0"/>
              </a:rPr>
              <a:t>Customers search offline, too</a:t>
            </a:r>
          </a:p>
        </p:txBody>
      </p:sp>
      <p:sp>
        <p:nvSpPr>
          <p:cNvPr id="6" name="Line 8"/>
          <p:cNvSpPr>
            <a:spLocks noChangeShapeType="1"/>
          </p:cNvSpPr>
          <p:nvPr/>
        </p:nvSpPr>
        <p:spPr bwMode="auto">
          <a:xfrm flipV="1">
            <a:off x="2819400" y="2057400"/>
            <a:ext cx="1219200" cy="1752600"/>
          </a:xfrm>
          <a:prstGeom prst="line">
            <a:avLst/>
          </a:prstGeom>
          <a:noFill/>
          <a:ln w="38100">
            <a:solidFill>
              <a:schemeClr val="tx1"/>
            </a:solidFill>
            <a:round/>
            <a:headEnd/>
            <a:tailEnd/>
          </a:ln>
          <a:effectLst/>
        </p:spPr>
        <p:txBody>
          <a:bodyPr/>
          <a:lstStyle/>
          <a:p>
            <a:pPr>
              <a:defRPr/>
            </a:pPr>
            <a:endParaRPr lang="en-US" dirty="0">
              <a:effectLst>
                <a:outerShdw blurRad="38100" dist="38100" dir="2700000" algn="tl">
                  <a:srgbClr val="000000">
                    <a:alpha val="43137"/>
                  </a:srgbClr>
                </a:outerShdw>
              </a:effectLst>
            </a:endParaRPr>
          </a:p>
        </p:txBody>
      </p:sp>
      <p:sp>
        <p:nvSpPr>
          <p:cNvPr id="7" name="AutoShape 11"/>
          <p:cNvSpPr>
            <a:spLocks noChangeArrowheads="1"/>
          </p:cNvSpPr>
          <p:nvPr/>
        </p:nvSpPr>
        <p:spPr bwMode="auto">
          <a:xfrm>
            <a:off x="4038600" y="4876800"/>
            <a:ext cx="3962400" cy="1447800"/>
          </a:xfrm>
          <a:prstGeom prst="roundRect">
            <a:avLst>
              <a:gd name="adj" fmla="val 32213"/>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800" b="1" dirty="0">
                <a:latin typeface="Arial" pitchFamily="34" charset="0"/>
                <a:cs typeface="Arial" pitchFamily="34" charset="0"/>
              </a:rPr>
              <a:t>Customers experience branded services</a:t>
            </a:r>
          </a:p>
        </p:txBody>
      </p:sp>
      <p:sp>
        <p:nvSpPr>
          <p:cNvPr id="8" name="Line 12"/>
          <p:cNvSpPr>
            <a:spLocks noChangeShapeType="1"/>
          </p:cNvSpPr>
          <p:nvPr/>
        </p:nvSpPr>
        <p:spPr bwMode="auto">
          <a:xfrm>
            <a:off x="2819400" y="3810000"/>
            <a:ext cx="1219200" cy="1828800"/>
          </a:xfrm>
          <a:prstGeom prst="line">
            <a:avLst/>
          </a:prstGeom>
          <a:noFill/>
          <a:ln w="38100">
            <a:solidFill>
              <a:schemeClr val="tx1"/>
            </a:solidFill>
            <a:round/>
            <a:headEnd/>
            <a:tailEnd/>
          </a:ln>
          <a:effectLst/>
        </p:spPr>
        <p:txBody>
          <a:bodyPr/>
          <a:lstStyle/>
          <a:p>
            <a:pPr>
              <a:defRPr/>
            </a:pPr>
            <a:endParaRPr lang="en-US" dirty="0">
              <a:effectLst>
                <a:outerShdw blurRad="38100" dist="38100" dir="2700000" algn="tl">
                  <a:srgbClr val="000000">
                    <a:alpha val="43137"/>
                  </a:srgbClr>
                </a:outerShdw>
              </a:effectLst>
            </a:endParaRPr>
          </a:p>
        </p:txBody>
      </p:sp>
      <p:sp>
        <p:nvSpPr>
          <p:cNvPr id="2" name="Oval 1"/>
          <p:cNvSpPr/>
          <p:nvPr/>
        </p:nvSpPr>
        <p:spPr>
          <a:xfrm>
            <a:off x="457200" y="2362200"/>
            <a:ext cx="3098800" cy="292508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50000"/>
              </a:spcBef>
            </a:pPr>
            <a:r>
              <a:rPr lang="en-US" altLang="en-US" sz="2800" b="1" dirty="0">
                <a:latin typeface="Arial" pitchFamily="34" charset="0"/>
                <a:cs typeface="Arial" pitchFamily="34" charset="0"/>
              </a:rPr>
              <a:t>Marketers want to be found when customers search</a:t>
            </a:r>
          </a:p>
        </p:txBody>
      </p:sp>
    </p:spTree>
    <p:custDataLst>
      <p:tags r:id="rId1"/>
    </p:custDataLst>
    <p:extLst>
      <p:ext uri="{BB962C8B-B14F-4D97-AF65-F5344CB8AC3E}">
        <p14:creationId xmlns:p14="http://schemas.microsoft.com/office/powerpoint/2010/main" val="122394335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5"/>
                                        </p:tgtEl>
                                        <p:attrNameLst>
                                          <p:attrName>style.color</p:attrName>
                                        </p:attrNameLst>
                                      </p:cBhvr>
                                      <p:by>
                                        <p:hsl h="0" s="-70588" l="0"/>
                                      </p:by>
                                    </p:animClr>
                                    <p:animClr clrSpc="hsl" dir="cw">
                                      <p:cBhvr>
                                        <p:cTn id="16" dur="500" fill="hold"/>
                                        <p:tgtEl>
                                          <p:spTgt spid="5"/>
                                        </p:tgtEl>
                                        <p:attrNameLst>
                                          <p:attrName>fillcolor</p:attrName>
                                        </p:attrNameLst>
                                      </p:cBhvr>
                                      <p:by>
                                        <p:hsl h="0" s="-70588" l="0"/>
                                      </p:by>
                                    </p:animClr>
                                    <p:animClr clrSpc="hsl" dir="cw">
                                      <p:cBhvr>
                                        <p:cTn id="17" dur="500" fill="hold"/>
                                        <p:tgtEl>
                                          <p:spTgt spid="5"/>
                                        </p:tgtEl>
                                        <p:attrNameLst>
                                          <p:attrName>stroke.color</p:attrName>
                                        </p:attrNameLst>
                                      </p:cBhvr>
                                      <p:by>
                                        <p:hsl h="0" s="-70588" l="0"/>
                                      </p:by>
                                    </p:animClr>
                                    <p:set>
                                      <p:cBhvr>
                                        <p:cTn id="18" dur="500" fill="hold"/>
                                        <p:tgtEl>
                                          <p:spTgt spid="5"/>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8"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3"/>
                                        </p:tgtEl>
                                        <p:attrNameLst>
                                          <p:attrName>style.color</p:attrName>
                                        </p:attrNameLst>
                                      </p:cBhvr>
                                      <p:by>
                                        <p:hsl h="0" s="-70588" l="0"/>
                                      </p:by>
                                    </p:animClr>
                                    <p:animClr clrSpc="hsl" dir="cw">
                                      <p:cBhvr>
                                        <p:cTn id="31" dur="500" fill="hold"/>
                                        <p:tgtEl>
                                          <p:spTgt spid="3"/>
                                        </p:tgtEl>
                                        <p:attrNameLst>
                                          <p:attrName>fillcolor</p:attrName>
                                        </p:attrNameLst>
                                      </p:cBhvr>
                                      <p:by>
                                        <p:hsl h="0" s="-70588" l="0"/>
                                      </p:by>
                                    </p:animClr>
                                    <p:animClr clrSpc="hsl" dir="cw">
                                      <p:cBhvr>
                                        <p:cTn id="32" dur="500" fill="hold"/>
                                        <p:tgtEl>
                                          <p:spTgt spid="3"/>
                                        </p:tgtEl>
                                        <p:attrNameLst>
                                          <p:attrName>stroke.color</p:attrName>
                                        </p:attrNameLst>
                                      </p:cBhvr>
                                      <p:by>
                                        <p:hsl h="0" s="-70588" l="0"/>
                                      </p:by>
                                    </p:animClr>
                                    <p:set>
                                      <p:cBhvr>
                                        <p:cTn id="33" dur="500" fill="hold"/>
                                        <p:tgtEl>
                                          <p:spTgt spid="3"/>
                                        </p:tgtEl>
                                        <p:attrNameLst>
                                          <p:attrName>fill.type</p:attrName>
                                        </p:attrNameLst>
                                      </p:cBhvr>
                                      <p:to>
                                        <p:strVal val="solid"/>
                                      </p:to>
                                    </p:set>
                                  </p:childTnLst>
                                </p:cTn>
                              </p:par>
                            </p:childTnLst>
                          </p:cTn>
                        </p:par>
                        <p:par>
                          <p:cTn id="34" fill="hold" nodeType="afterGroup">
                            <p:stCondLst>
                              <p:cond delay="500"/>
                            </p:stCondLst>
                            <p:childTnLst>
                              <p:par>
                                <p:cTn id="35" presetID="22" presetClass="entr" presetSubtype="1"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up)">
                                      <p:cBhvr>
                                        <p:cTn id="37" dur="500"/>
                                        <p:tgtEl>
                                          <p:spTgt spid="8"/>
                                        </p:tgtEl>
                                      </p:cBhvr>
                                    </p:animEffect>
                                  </p:childTnLst>
                                </p:cTn>
                              </p:par>
                            </p:childTnLst>
                          </p:cTn>
                        </p:par>
                        <p:par>
                          <p:cTn id="38" fill="hold" nodeType="afterGroup">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animBg="1"/>
      <p:bldP spid="5" grpId="1"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52400"/>
            <a:ext cx="8229600" cy="1398587"/>
          </a:xfrm>
        </p:spPr>
        <p:txBody>
          <a:bodyPr>
            <a:noAutofit/>
          </a:bodyPr>
          <a:lstStyle/>
          <a:p>
            <a:r>
              <a:rPr lang="en-US" sz="3200" dirty="0"/>
              <a:t>Types of Owned Media—How Customers Find It and Typical Promotional Objectives (Exhibit 16-5)</a:t>
            </a:r>
          </a:p>
        </p:txBody>
      </p:sp>
      <p:sp>
        <p:nvSpPr>
          <p:cNvPr id="4" name="Rounded Rectangle 3"/>
          <p:cNvSpPr/>
          <p:nvPr/>
        </p:nvSpPr>
        <p:spPr>
          <a:xfrm>
            <a:off x="228600" y="1676400"/>
            <a:ext cx="1676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Arial" charset="0"/>
                <a:ea typeface="Arial" charset="0"/>
                <a:cs typeface="Arial" charset="0"/>
              </a:rPr>
              <a:t>Type of Owned Media</a:t>
            </a:r>
          </a:p>
        </p:txBody>
      </p:sp>
      <p:sp>
        <p:nvSpPr>
          <p:cNvPr id="5" name="Rounded Rectangle 4"/>
          <p:cNvSpPr/>
          <p:nvPr/>
        </p:nvSpPr>
        <p:spPr>
          <a:xfrm>
            <a:off x="1981200" y="1676400"/>
            <a:ext cx="4343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Arial" charset="0"/>
                <a:ea typeface="Arial" charset="0"/>
                <a:cs typeface="Arial" charset="0"/>
              </a:rPr>
              <a:t>How Customers Typically Discover Each Type of Owned Media</a:t>
            </a:r>
          </a:p>
        </p:txBody>
      </p:sp>
      <p:sp>
        <p:nvSpPr>
          <p:cNvPr id="6" name="Rounded Rectangle 5"/>
          <p:cNvSpPr/>
          <p:nvPr/>
        </p:nvSpPr>
        <p:spPr>
          <a:xfrm>
            <a:off x="6400800" y="1676400"/>
            <a:ext cx="26670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Arial" charset="0"/>
                <a:ea typeface="Arial" charset="0"/>
                <a:cs typeface="Arial" charset="0"/>
              </a:rPr>
              <a:t>Typical Promotion Objectives</a:t>
            </a:r>
          </a:p>
        </p:txBody>
      </p:sp>
      <p:sp>
        <p:nvSpPr>
          <p:cNvPr id="7" name="Rounded Rectangle 6"/>
          <p:cNvSpPr/>
          <p:nvPr/>
        </p:nvSpPr>
        <p:spPr>
          <a:xfrm>
            <a:off x="228600" y="2667000"/>
            <a:ext cx="16764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800" dirty="0">
                <a:solidFill>
                  <a:schemeClr val="bg1"/>
                </a:solidFill>
                <a:latin typeface="Arial" charset="0"/>
                <a:ea typeface="Arial" charset="0"/>
                <a:cs typeface="Arial" charset="0"/>
              </a:rPr>
              <a:t>Educational web pages</a:t>
            </a:r>
          </a:p>
        </p:txBody>
      </p:sp>
      <p:sp>
        <p:nvSpPr>
          <p:cNvPr id="8" name="Rounded Rectangle 7"/>
          <p:cNvSpPr/>
          <p:nvPr/>
        </p:nvSpPr>
        <p:spPr>
          <a:xfrm>
            <a:off x="1981200" y="2667000"/>
            <a:ext cx="43434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charset="0"/>
              <a:buChar char="•"/>
            </a:pPr>
            <a:r>
              <a:rPr lang="en-US" sz="1800" dirty="0">
                <a:solidFill>
                  <a:schemeClr val="bg1"/>
                </a:solidFill>
                <a:latin typeface="Arial" charset="0"/>
                <a:ea typeface="Arial" charset="0"/>
                <a:cs typeface="Arial" charset="0"/>
              </a:rPr>
              <a:t>Customers searching for answers</a:t>
            </a:r>
          </a:p>
        </p:txBody>
      </p:sp>
      <p:sp>
        <p:nvSpPr>
          <p:cNvPr id="9" name="Rounded Rectangle 8"/>
          <p:cNvSpPr/>
          <p:nvPr/>
        </p:nvSpPr>
        <p:spPr>
          <a:xfrm>
            <a:off x="6400800" y="2667000"/>
            <a:ext cx="2667000" cy="9144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Build awareness.</a:t>
            </a:r>
          </a:p>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Educate/inform</a:t>
            </a:r>
          </a:p>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Foster trust</a:t>
            </a:r>
          </a:p>
        </p:txBody>
      </p:sp>
      <p:sp>
        <p:nvSpPr>
          <p:cNvPr id="10" name="Rounded Rectangle 9"/>
          <p:cNvSpPr/>
          <p:nvPr/>
        </p:nvSpPr>
        <p:spPr>
          <a:xfrm>
            <a:off x="228600" y="3657600"/>
            <a:ext cx="1676400" cy="15240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800" dirty="0">
                <a:solidFill>
                  <a:schemeClr val="bg1"/>
                </a:solidFill>
                <a:latin typeface="Arial" charset="0"/>
                <a:ea typeface="Arial" charset="0"/>
                <a:cs typeface="Arial" charset="0"/>
              </a:rPr>
              <a:t>White papers and case studies</a:t>
            </a:r>
          </a:p>
        </p:txBody>
      </p:sp>
      <p:sp>
        <p:nvSpPr>
          <p:cNvPr id="11" name="Rounded Rectangle 10"/>
          <p:cNvSpPr/>
          <p:nvPr/>
        </p:nvSpPr>
        <p:spPr>
          <a:xfrm>
            <a:off x="1981200" y="3657600"/>
            <a:ext cx="4343400" cy="15240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Customers searching for solutions to problems</a:t>
            </a:r>
          </a:p>
        </p:txBody>
      </p:sp>
      <p:sp>
        <p:nvSpPr>
          <p:cNvPr id="12" name="Rounded Rectangle 11"/>
          <p:cNvSpPr/>
          <p:nvPr/>
        </p:nvSpPr>
        <p:spPr>
          <a:xfrm>
            <a:off x="6400800" y="3657600"/>
            <a:ext cx="2667000" cy="15240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Build awareness</a:t>
            </a:r>
          </a:p>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Educate/inform</a:t>
            </a:r>
          </a:p>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Build reputation as thought leader</a:t>
            </a:r>
          </a:p>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Foster trust</a:t>
            </a:r>
          </a:p>
        </p:txBody>
      </p:sp>
      <p:sp>
        <p:nvSpPr>
          <p:cNvPr id="13" name="Rounded Rectangle 12"/>
          <p:cNvSpPr/>
          <p:nvPr/>
        </p:nvSpPr>
        <p:spPr>
          <a:xfrm>
            <a:off x="228600" y="5257800"/>
            <a:ext cx="1676400" cy="11430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800" dirty="0">
                <a:solidFill>
                  <a:schemeClr val="bg1"/>
                </a:solidFill>
                <a:latin typeface="Arial" charset="0"/>
                <a:ea typeface="Arial" charset="0"/>
                <a:cs typeface="Arial" charset="0"/>
              </a:rPr>
              <a:t>Landing pages</a:t>
            </a:r>
          </a:p>
        </p:txBody>
      </p:sp>
      <p:sp>
        <p:nvSpPr>
          <p:cNvPr id="14" name="Rounded Rectangle 13"/>
          <p:cNvSpPr/>
          <p:nvPr/>
        </p:nvSpPr>
        <p:spPr>
          <a:xfrm>
            <a:off x="1981200" y="5257800"/>
            <a:ext cx="4343400" cy="11430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Advertising drives customers to landing pages</a:t>
            </a:r>
          </a:p>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Customers searching for solutions</a:t>
            </a:r>
          </a:p>
        </p:txBody>
      </p:sp>
      <p:sp>
        <p:nvSpPr>
          <p:cNvPr id="15" name="Rounded Rectangle 14"/>
          <p:cNvSpPr/>
          <p:nvPr/>
        </p:nvSpPr>
        <p:spPr>
          <a:xfrm>
            <a:off x="6400800" y="5257800"/>
            <a:ext cx="2667000" cy="11430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Build awareness</a:t>
            </a:r>
          </a:p>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Start a relationship</a:t>
            </a:r>
          </a:p>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Generate leads</a:t>
            </a:r>
          </a:p>
        </p:txBody>
      </p:sp>
    </p:spTree>
    <p:extLst>
      <p:ext uri="{BB962C8B-B14F-4D97-AF65-F5344CB8AC3E}">
        <p14:creationId xmlns:p14="http://schemas.microsoft.com/office/powerpoint/2010/main" val="100105065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250"/>
                                        <p:tgtEl>
                                          <p:spTgt spid="7"/>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250"/>
                                        <p:tgtEl>
                                          <p:spTgt spid="8"/>
                                        </p:tgtEl>
                                      </p:cBhvr>
                                    </p:animEffect>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25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250"/>
                                        <p:tgtEl>
                                          <p:spTgt spid="10"/>
                                        </p:tgtEl>
                                      </p:cBhvr>
                                    </p:animEffect>
                                  </p:childTnLst>
                                </p:cTn>
                              </p:par>
                            </p:childTnLst>
                          </p:cTn>
                        </p:par>
                        <p:par>
                          <p:cTn id="21" fill="hold">
                            <p:stCondLst>
                              <p:cond delay="250"/>
                            </p:stCondLst>
                            <p:childTnLst>
                              <p:par>
                                <p:cTn id="22" presetID="2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250"/>
                                        <p:tgtEl>
                                          <p:spTgt spid="11"/>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25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250"/>
                                        <p:tgtEl>
                                          <p:spTgt spid="13"/>
                                        </p:tgtEl>
                                      </p:cBhvr>
                                    </p:animEffect>
                                  </p:childTnLst>
                                </p:cTn>
                              </p:par>
                            </p:childTnLst>
                          </p:cTn>
                        </p:par>
                        <p:par>
                          <p:cTn id="34" fill="hold">
                            <p:stCondLst>
                              <p:cond delay="25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250"/>
                                        <p:tgtEl>
                                          <p:spTgt spid="14"/>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Landing pages to engage customers</a:t>
            </a:r>
          </a:p>
        </p:txBody>
      </p:sp>
      <p:sp>
        <p:nvSpPr>
          <p:cNvPr id="5" name="TextBox 4"/>
          <p:cNvSpPr txBox="1"/>
          <p:nvPr/>
        </p:nvSpPr>
        <p:spPr>
          <a:xfrm rot="16200000">
            <a:off x="5687927" y="5499556"/>
            <a:ext cx="4876800" cy="430887"/>
          </a:xfrm>
          <a:prstGeom prst="rect">
            <a:avLst/>
          </a:prstGeom>
          <a:noFill/>
        </p:spPr>
        <p:txBody>
          <a:bodyPr wrap="square" rtlCol="0">
            <a:spAutoFit/>
          </a:bodyPr>
          <a:lstStyle/>
          <a:p>
            <a:r>
              <a:rPr lang="en-US" sz="1100" i="1" dirty="0"/>
              <a:t>Source: </a:t>
            </a:r>
            <a:r>
              <a:rPr lang="en-US" sz="1100" i="1" dirty="0" err="1"/>
              <a:t>Unbounce</a:t>
            </a:r>
            <a:r>
              <a:rPr lang="en-US" sz="1100" dirty="0"/>
              <a:t> </a:t>
            </a:r>
          </a:p>
          <a:p>
            <a:endParaRPr lang="en-US" sz="11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932" y="1666875"/>
            <a:ext cx="7361950" cy="4657725"/>
          </a:xfrm>
          <a:prstGeom prst="rect">
            <a:avLst/>
          </a:prstGeom>
        </p:spPr>
      </p:pic>
    </p:spTree>
    <p:extLst>
      <p:ext uri="{BB962C8B-B14F-4D97-AF65-F5344CB8AC3E}">
        <p14:creationId xmlns:p14="http://schemas.microsoft.com/office/powerpoint/2010/main" val="1470069936"/>
      </p:ext>
    </p:extLst>
  </p:cSld>
  <p:clrMapOvr>
    <a:masterClrMapping/>
  </p:clrMapOvr>
  <p:transition>
    <p:pull dir="ru"/>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Title 40"/>
          <p:cNvSpPr>
            <a:spLocks noGrp="1"/>
          </p:cNvSpPr>
          <p:nvPr>
            <p:ph type="title"/>
          </p:nvPr>
        </p:nvSpPr>
        <p:spPr>
          <a:xfrm>
            <a:off x="457200" y="125413"/>
            <a:ext cx="8229600" cy="1398587"/>
          </a:xfrm>
        </p:spPr>
        <p:txBody>
          <a:bodyPr>
            <a:normAutofit fontScale="90000"/>
          </a:bodyPr>
          <a:lstStyle/>
          <a:p>
            <a:r>
              <a:rPr lang="en-US" sz="3600" dirty="0"/>
              <a:t>Types of Owned Media—How Customers Find It and Typical Promotional Objectives (Exhibit 16-5)</a:t>
            </a:r>
          </a:p>
        </p:txBody>
      </p:sp>
      <p:sp>
        <p:nvSpPr>
          <p:cNvPr id="10" name="Rounded Rectangle 9"/>
          <p:cNvSpPr/>
          <p:nvPr/>
        </p:nvSpPr>
        <p:spPr>
          <a:xfrm>
            <a:off x="228600" y="1828800"/>
            <a:ext cx="1676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latin typeface="Arial" charset="0"/>
                <a:ea typeface="Arial" charset="0"/>
                <a:cs typeface="Arial" charset="0"/>
              </a:rPr>
              <a:t>Type of Owned Media</a:t>
            </a:r>
          </a:p>
        </p:txBody>
      </p:sp>
      <p:sp>
        <p:nvSpPr>
          <p:cNvPr id="11" name="Rounded Rectangle 10"/>
          <p:cNvSpPr/>
          <p:nvPr/>
        </p:nvSpPr>
        <p:spPr>
          <a:xfrm>
            <a:off x="1981200" y="1828800"/>
            <a:ext cx="4343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latin typeface="Arial" charset="0"/>
                <a:ea typeface="Arial" charset="0"/>
                <a:cs typeface="Arial" charset="0"/>
              </a:rPr>
              <a:t>How Customers Typically Discover Each Type of Owned Media</a:t>
            </a:r>
          </a:p>
        </p:txBody>
      </p:sp>
      <p:sp>
        <p:nvSpPr>
          <p:cNvPr id="12" name="Rounded Rectangle 11"/>
          <p:cNvSpPr/>
          <p:nvPr/>
        </p:nvSpPr>
        <p:spPr>
          <a:xfrm>
            <a:off x="6400800" y="1828800"/>
            <a:ext cx="26670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latin typeface="Arial" charset="0"/>
                <a:ea typeface="Arial" charset="0"/>
                <a:cs typeface="Arial" charset="0"/>
              </a:rPr>
              <a:t>Typical Promotion Objectives</a:t>
            </a:r>
          </a:p>
        </p:txBody>
      </p:sp>
      <p:sp>
        <p:nvSpPr>
          <p:cNvPr id="13" name="Rounded Rectangle 12"/>
          <p:cNvSpPr/>
          <p:nvPr/>
        </p:nvSpPr>
        <p:spPr>
          <a:xfrm>
            <a:off x="228600" y="2819400"/>
            <a:ext cx="1676400" cy="13716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800" dirty="0">
                <a:solidFill>
                  <a:schemeClr val="bg1"/>
                </a:solidFill>
                <a:latin typeface="Arial" charset="0"/>
                <a:ea typeface="Arial" charset="0"/>
                <a:cs typeface="Arial" charset="0"/>
              </a:rPr>
              <a:t>Blogs</a:t>
            </a:r>
          </a:p>
        </p:txBody>
      </p:sp>
      <p:sp>
        <p:nvSpPr>
          <p:cNvPr id="14" name="Rounded Rectangle 13"/>
          <p:cNvSpPr/>
          <p:nvPr/>
        </p:nvSpPr>
        <p:spPr>
          <a:xfrm>
            <a:off x="1981200" y="2819400"/>
            <a:ext cx="4343400" cy="13716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charset="0"/>
              <a:buChar char="•"/>
            </a:pPr>
            <a:r>
              <a:rPr lang="en-US" sz="1800" dirty="0">
                <a:solidFill>
                  <a:schemeClr val="bg1"/>
                </a:solidFill>
                <a:latin typeface="Arial" charset="0"/>
                <a:ea typeface="Arial" charset="0"/>
                <a:cs typeface="Arial" charset="0"/>
              </a:rPr>
              <a:t>Pass-along from friends’ content on social media</a:t>
            </a:r>
          </a:p>
          <a:p>
            <a:pPr marL="285750" indent="-285750" algn="l">
              <a:buFont typeface="Arial" charset="0"/>
              <a:buChar char="•"/>
            </a:pPr>
            <a:r>
              <a:rPr lang="en-US" sz="1800" dirty="0">
                <a:solidFill>
                  <a:schemeClr val="bg1"/>
                </a:solidFill>
                <a:latin typeface="Arial" charset="0"/>
                <a:ea typeface="Arial" charset="0"/>
                <a:cs typeface="Arial" charset="0"/>
              </a:rPr>
              <a:t>Searching for solutions</a:t>
            </a:r>
          </a:p>
          <a:p>
            <a:pPr marL="285750" indent="-285750" algn="l">
              <a:buFont typeface="Arial" charset="0"/>
              <a:buChar char="•"/>
            </a:pPr>
            <a:r>
              <a:rPr lang="en-US" sz="1800" dirty="0">
                <a:solidFill>
                  <a:schemeClr val="bg1"/>
                </a:solidFill>
                <a:latin typeface="Arial" charset="0"/>
                <a:ea typeface="Arial" charset="0"/>
                <a:cs typeface="Arial" charset="0"/>
              </a:rPr>
              <a:t>Return or monitor a blog that user found valuable previously</a:t>
            </a:r>
          </a:p>
        </p:txBody>
      </p:sp>
      <p:sp>
        <p:nvSpPr>
          <p:cNvPr id="15" name="Rounded Rectangle 14"/>
          <p:cNvSpPr/>
          <p:nvPr/>
        </p:nvSpPr>
        <p:spPr>
          <a:xfrm>
            <a:off x="6400800" y="2819400"/>
            <a:ext cx="2667000" cy="13716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Maintain interest</a:t>
            </a:r>
          </a:p>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Build reputation as thought leader</a:t>
            </a:r>
          </a:p>
        </p:txBody>
      </p:sp>
      <p:sp>
        <p:nvSpPr>
          <p:cNvPr id="16" name="Rounded Rectangle 15"/>
          <p:cNvSpPr/>
          <p:nvPr/>
        </p:nvSpPr>
        <p:spPr>
          <a:xfrm>
            <a:off x="228600" y="4267200"/>
            <a:ext cx="16764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800" dirty="0">
                <a:solidFill>
                  <a:schemeClr val="bg1"/>
                </a:solidFill>
                <a:latin typeface="Arial" charset="0"/>
                <a:ea typeface="Arial" charset="0"/>
                <a:cs typeface="Arial" charset="0"/>
              </a:rPr>
              <a:t>Infographics</a:t>
            </a:r>
          </a:p>
        </p:txBody>
      </p:sp>
      <p:sp>
        <p:nvSpPr>
          <p:cNvPr id="17" name="Rounded Rectangle 16"/>
          <p:cNvSpPr/>
          <p:nvPr/>
        </p:nvSpPr>
        <p:spPr>
          <a:xfrm>
            <a:off x="1981200" y="4267200"/>
            <a:ext cx="43434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charset="0"/>
              <a:buChar char="•"/>
            </a:pPr>
            <a:r>
              <a:rPr lang="en-US" sz="1800" dirty="0">
                <a:solidFill>
                  <a:schemeClr val="bg1"/>
                </a:solidFill>
                <a:latin typeface="Arial" charset="0"/>
                <a:ea typeface="Arial" charset="0"/>
                <a:cs typeface="Arial" charset="0"/>
              </a:rPr>
              <a:t>Searching for solutions</a:t>
            </a:r>
          </a:p>
          <a:p>
            <a:pPr marL="285750" indent="-285750" algn="l">
              <a:buFont typeface="Arial" charset="0"/>
              <a:buChar char="•"/>
            </a:pPr>
            <a:r>
              <a:rPr lang="en-US" sz="1800" dirty="0">
                <a:solidFill>
                  <a:schemeClr val="bg1"/>
                </a:solidFill>
                <a:latin typeface="Arial" charset="0"/>
                <a:ea typeface="Arial" charset="0"/>
                <a:cs typeface="Arial" charset="0"/>
              </a:rPr>
              <a:t>Practical value can motivate pass-along</a:t>
            </a:r>
          </a:p>
        </p:txBody>
      </p:sp>
      <p:sp>
        <p:nvSpPr>
          <p:cNvPr id="18" name="Rounded Rectangle 17"/>
          <p:cNvSpPr/>
          <p:nvPr/>
        </p:nvSpPr>
        <p:spPr>
          <a:xfrm>
            <a:off x="6400800" y="4267200"/>
            <a:ext cx="2667000" cy="838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Grab attention</a:t>
            </a:r>
          </a:p>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Inform customers</a:t>
            </a:r>
          </a:p>
        </p:txBody>
      </p:sp>
      <p:sp>
        <p:nvSpPr>
          <p:cNvPr id="19" name="Rounded Rectangle 18"/>
          <p:cNvSpPr/>
          <p:nvPr/>
        </p:nvSpPr>
        <p:spPr>
          <a:xfrm>
            <a:off x="228600" y="5181600"/>
            <a:ext cx="1676400" cy="11430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800" dirty="0">
                <a:solidFill>
                  <a:schemeClr val="bg1"/>
                </a:solidFill>
                <a:latin typeface="Arial" charset="0"/>
                <a:ea typeface="Arial" charset="0"/>
                <a:cs typeface="Arial" charset="0"/>
              </a:rPr>
              <a:t>Branded apps</a:t>
            </a:r>
          </a:p>
        </p:txBody>
      </p:sp>
      <p:sp>
        <p:nvSpPr>
          <p:cNvPr id="20" name="Rounded Rectangle 19"/>
          <p:cNvSpPr/>
          <p:nvPr/>
        </p:nvSpPr>
        <p:spPr>
          <a:xfrm>
            <a:off x="1981200" y="5181600"/>
            <a:ext cx="4343400" cy="11430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charset="0"/>
              <a:buChar char="•"/>
            </a:pPr>
            <a:r>
              <a:rPr lang="en-US" sz="1800" dirty="0">
                <a:solidFill>
                  <a:schemeClr val="bg1"/>
                </a:solidFill>
                <a:latin typeface="Arial" charset="0"/>
                <a:ea typeface="Arial" charset="0"/>
                <a:cs typeface="Arial" charset="0"/>
              </a:rPr>
              <a:t>Practical value can motivate pass-along</a:t>
            </a:r>
          </a:p>
        </p:txBody>
      </p:sp>
      <p:sp>
        <p:nvSpPr>
          <p:cNvPr id="21" name="Rounded Rectangle 20"/>
          <p:cNvSpPr/>
          <p:nvPr/>
        </p:nvSpPr>
        <p:spPr>
          <a:xfrm>
            <a:off x="6400800" y="5181600"/>
            <a:ext cx="2667000" cy="11430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Support brand positioning</a:t>
            </a:r>
          </a:p>
        </p:txBody>
      </p:sp>
    </p:spTree>
    <p:custDataLst>
      <p:tags r:id="rId1"/>
    </p:custDataLst>
    <p:extLst>
      <p:ext uri="{BB962C8B-B14F-4D97-AF65-F5344CB8AC3E}">
        <p14:creationId xmlns:p14="http://schemas.microsoft.com/office/powerpoint/2010/main" val="171198675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250"/>
                                        <p:tgtEl>
                                          <p:spTgt spid="13"/>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250"/>
                                        <p:tgtEl>
                                          <p:spTgt spid="14"/>
                                        </p:tgtEl>
                                      </p:cBhvr>
                                    </p:animEffect>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25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250"/>
                                        <p:tgtEl>
                                          <p:spTgt spid="16"/>
                                        </p:tgtEl>
                                      </p:cBhvr>
                                    </p:animEffect>
                                  </p:childTnLst>
                                </p:cTn>
                              </p:par>
                            </p:childTnLst>
                          </p:cTn>
                        </p:par>
                        <p:par>
                          <p:cTn id="21" fill="hold">
                            <p:stCondLst>
                              <p:cond delay="250"/>
                            </p:stCondLst>
                            <p:childTnLst>
                              <p:par>
                                <p:cTn id="22" presetID="2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250"/>
                                        <p:tgtEl>
                                          <p:spTgt spid="17"/>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25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250"/>
                                        <p:tgtEl>
                                          <p:spTgt spid="19"/>
                                        </p:tgtEl>
                                      </p:cBhvr>
                                    </p:animEffect>
                                  </p:childTnLst>
                                </p:cTn>
                              </p:par>
                            </p:childTnLst>
                          </p:cTn>
                        </p:par>
                        <p:par>
                          <p:cTn id="34" fill="hold">
                            <p:stCondLst>
                              <p:cond delay="250"/>
                            </p:stCondLst>
                            <p:childTnLst>
                              <p:par>
                                <p:cTn id="35" presetID="22" presetClass="entr" presetSubtype="8"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250"/>
                                        <p:tgtEl>
                                          <p:spTgt spid="20"/>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Title 40"/>
          <p:cNvSpPr>
            <a:spLocks noGrp="1"/>
          </p:cNvSpPr>
          <p:nvPr>
            <p:ph type="title"/>
          </p:nvPr>
        </p:nvSpPr>
        <p:spPr>
          <a:xfrm>
            <a:off x="457200" y="125413"/>
            <a:ext cx="8229600" cy="1398587"/>
          </a:xfrm>
        </p:spPr>
        <p:txBody>
          <a:bodyPr>
            <a:normAutofit fontScale="90000"/>
          </a:bodyPr>
          <a:lstStyle/>
          <a:p>
            <a:r>
              <a:rPr lang="en-US" sz="3600" dirty="0"/>
              <a:t>Types of Owned Media—How Customers Find It and Typical Promotional Objectives (Exhibit 16-5)</a:t>
            </a:r>
          </a:p>
        </p:txBody>
      </p:sp>
      <p:sp>
        <p:nvSpPr>
          <p:cNvPr id="10" name="Rounded Rectangle 9"/>
          <p:cNvSpPr/>
          <p:nvPr/>
        </p:nvSpPr>
        <p:spPr>
          <a:xfrm>
            <a:off x="228600" y="2057400"/>
            <a:ext cx="1676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latin typeface="Arial" charset="0"/>
                <a:ea typeface="Arial" charset="0"/>
                <a:cs typeface="Arial" charset="0"/>
              </a:rPr>
              <a:t>Type of Owned Media</a:t>
            </a:r>
          </a:p>
        </p:txBody>
      </p:sp>
      <p:sp>
        <p:nvSpPr>
          <p:cNvPr id="11" name="Rounded Rectangle 10"/>
          <p:cNvSpPr/>
          <p:nvPr/>
        </p:nvSpPr>
        <p:spPr>
          <a:xfrm>
            <a:off x="1981200" y="2057400"/>
            <a:ext cx="4343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latin typeface="Arial" charset="0"/>
                <a:ea typeface="Arial" charset="0"/>
                <a:cs typeface="Arial" charset="0"/>
              </a:rPr>
              <a:t>How Customers Typically Discover Each Type of Owned Media</a:t>
            </a:r>
          </a:p>
        </p:txBody>
      </p:sp>
      <p:sp>
        <p:nvSpPr>
          <p:cNvPr id="12" name="Rounded Rectangle 11"/>
          <p:cNvSpPr/>
          <p:nvPr/>
        </p:nvSpPr>
        <p:spPr>
          <a:xfrm>
            <a:off x="6400800" y="2057400"/>
            <a:ext cx="26670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latin typeface="Arial" charset="0"/>
                <a:ea typeface="Arial" charset="0"/>
                <a:cs typeface="Arial" charset="0"/>
              </a:rPr>
              <a:t>Typical Promotion Objectives</a:t>
            </a:r>
          </a:p>
        </p:txBody>
      </p:sp>
      <p:sp>
        <p:nvSpPr>
          <p:cNvPr id="13" name="Rounded Rectangle 12"/>
          <p:cNvSpPr/>
          <p:nvPr/>
        </p:nvSpPr>
        <p:spPr>
          <a:xfrm>
            <a:off x="228600" y="3048000"/>
            <a:ext cx="1676400" cy="1600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800" dirty="0">
                <a:solidFill>
                  <a:schemeClr val="bg1"/>
                </a:solidFill>
                <a:latin typeface="Arial" charset="0"/>
                <a:ea typeface="Arial" charset="0"/>
                <a:cs typeface="Arial" charset="0"/>
              </a:rPr>
              <a:t>Brand communities</a:t>
            </a:r>
          </a:p>
        </p:txBody>
      </p:sp>
      <p:sp>
        <p:nvSpPr>
          <p:cNvPr id="14" name="Rounded Rectangle 13"/>
          <p:cNvSpPr/>
          <p:nvPr/>
        </p:nvSpPr>
        <p:spPr>
          <a:xfrm>
            <a:off x="1981200" y="3048000"/>
            <a:ext cx="4343400" cy="1600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charset="0"/>
              <a:buChar char="•"/>
            </a:pPr>
            <a:r>
              <a:rPr lang="en-US" sz="1800" dirty="0">
                <a:solidFill>
                  <a:schemeClr val="bg1"/>
                </a:solidFill>
                <a:latin typeface="Arial" charset="0"/>
                <a:ea typeface="Arial" charset="0"/>
                <a:cs typeface="Arial" charset="0"/>
              </a:rPr>
              <a:t>Discover through search</a:t>
            </a:r>
          </a:p>
          <a:p>
            <a:pPr marL="285750" indent="-285750" algn="l">
              <a:buFont typeface="Arial" charset="0"/>
              <a:buChar char="•"/>
            </a:pPr>
            <a:r>
              <a:rPr lang="en-US" sz="1800" dirty="0">
                <a:solidFill>
                  <a:schemeClr val="bg1"/>
                </a:solidFill>
                <a:latin typeface="Arial" charset="0"/>
                <a:ea typeface="Arial" charset="0"/>
                <a:cs typeface="Arial" charset="0"/>
              </a:rPr>
              <a:t>Return to communities where value was found previously</a:t>
            </a:r>
          </a:p>
          <a:p>
            <a:pPr marL="285750" indent="-285750" algn="l">
              <a:buFont typeface="Arial" charset="0"/>
              <a:buChar char="•"/>
            </a:pPr>
            <a:r>
              <a:rPr lang="en-US" sz="1800" dirty="0">
                <a:solidFill>
                  <a:schemeClr val="bg1"/>
                </a:solidFill>
                <a:latin typeface="Arial" charset="0"/>
                <a:ea typeface="Arial" charset="0"/>
                <a:cs typeface="Arial" charset="0"/>
              </a:rPr>
              <a:t>Practical value can motivate pass-along</a:t>
            </a:r>
          </a:p>
        </p:txBody>
      </p:sp>
      <p:sp>
        <p:nvSpPr>
          <p:cNvPr id="15" name="Rounded Rectangle 14"/>
          <p:cNvSpPr/>
          <p:nvPr/>
        </p:nvSpPr>
        <p:spPr>
          <a:xfrm>
            <a:off x="6400800" y="3048000"/>
            <a:ext cx="2667000" cy="1600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Provide value for customers</a:t>
            </a:r>
          </a:p>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Remind customers</a:t>
            </a:r>
          </a:p>
        </p:txBody>
      </p:sp>
      <p:sp>
        <p:nvSpPr>
          <p:cNvPr id="16" name="Rounded Rectangle 15"/>
          <p:cNvSpPr/>
          <p:nvPr/>
        </p:nvSpPr>
        <p:spPr>
          <a:xfrm>
            <a:off x="228600" y="4724400"/>
            <a:ext cx="1676400" cy="1600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800" dirty="0">
                <a:solidFill>
                  <a:schemeClr val="bg1"/>
                </a:solidFill>
                <a:latin typeface="Arial" charset="0"/>
                <a:ea typeface="Arial" charset="0"/>
                <a:cs typeface="Arial" charset="0"/>
              </a:rPr>
              <a:t>E-mail newsletter</a:t>
            </a:r>
          </a:p>
        </p:txBody>
      </p:sp>
      <p:sp>
        <p:nvSpPr>
          <p:cNvPr id="17" name="Rounded Rectangle 16"/>
          <p:cNvSpPr/>
          <p:nvPr/>
        </p:nvSpPr>
        <p:spPr>
          <a:xfrm>
            <a:off x="1981200" y="4724400"/>
            <a:ext cx="4343400" cy="1600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Subscribe to valuable e-mail content</a:t>
            </a:r>
          </a:p>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Pass-along valuable content</a:t>
            </a:r>
          </a:p>
        </p:txBody>
      </p:sp>
      <p:sp>
        <p:nvSpPr>
          <p:cNvPr id="18" name="Rounded Rectangle 17"/>
          <p:cNvSpPr/>
          <p:nvPr/>
        </p:nvSpPr>
        <p:spPr>
          <a:xfrm>
            <a:off x="6400800" y="4724400"/>
            <a:ext cx="2667000" cy="16002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Maintain relationship</a:t>
            </a:r>
          </a:p>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Remind customers</a:t>
            </a:r>
          </a:p>
          <a:p>
            <a:pPr marL="285750" indent="-285750" algn="l">
              <a:buFont typeface="Arial" panose="020B0604020202020204" pitchFamily="34" charset="0"/>
              <a:buChar char="•"/>
            </a:pPr>
            <a:r>
              <a:rPr lang="en-US" sz="1800" dirty="0">
                <a:solidFill>
                  <a:schemeClr val="bg1"/>
                </a:solidFill>
                <a:latin typeface="Arial" panose="020B0604020202020204" pitchFamily="34" charset="0"/>
                <a:cs typeface="Arial" panose="020B0604020202020204" pitchFamily="34" charset="0"/>
              </a:rPr>
              <a:t>Cross-sell to customers</a:t>
            </a:r>
          </a:p>
        </p:txBody>
      </p:sp>
    </p:spTree>
    <p:custDataLst>
      <p:tags r:id="rId1"/>
    </p:custDataLst>
    <p:extLst>
      <p:ext uri="{BB962C8B-B14F-4D97-AF65-F5344CB8AC3E}">
        <p14:creationId xmlns:p14="http://schemas.microsoft.com/office/powerpoint/2010/main" val="17844869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250"/>
                                        <p:tgtEl>
                                          <p:spTgt spid="13"/>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250"/>
                                        <p:tgtEl>
                                          <p:spTgt spid="14"/>
                                        </p:tgtEl>
                                      </p:cBhvr>
                                    </p:animEffect>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25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250"/>
                                        <p:tgtEl>
                                          <p:spTgt spid="16"/>
                                        </p:tgtEl>
                                      </p:cBhvr>
                                    </p:animEffect>
                                  </p:childTnLst>
                                </p:cTn>
                              </p:par>
                            </p:childTnLst>
                          </p:cTn>
                        </p:par>
                        <p:par>
                          <p:cTn id="21" fill="hold">
                            <p:stCondLst>
                              <p:cond delay="250"/>
                            </p:stCondLst>
                            <p:childTnLst>
                              <p:par>
                                <p:cTn id="22" presetID="2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250"/>
                                        <p:tgtEl>
                                          <p:spTgt spid="17"/>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Title 40"/>
          <p:cNvSpPr>
            <a:spLocks noGrp="1"/>
          </p:cNvSpPr>
          <p:nvPr>
            <p:ph type="title"/>
          </p:nvPr>
        </p:nvSpPr>
        <p:spPr>
          <a:xfrm>
            <a:off x="457200" y="76200"/>
            <a:ext cx="8458200" cy="1398587"/>
          </a:xfrm>
        </p:spPr>
        <p:txBody>
          <a:bodyPr>
            <a:normAutofit fontScale="90000"/>
          </a:bodyPr>
          <a:lstStyle/>
          <a:p>
            <a:r>
              <a:rPr lang="en-US" dirty="0"/>
              <a:t>Earned Media from Public Relations and the Press</a:t>
            </a:r>
          </a:p>
        </p:txBody>
      </p:sp>
      <p:sp>
        <p:nvSpPr>
          <p:cNvPr id="12" name="Line 4"/>
          <p:cNvSpPr>
            <a:spLocks noChangeShapeType="1"/>
          </p:cNvSpPr>
          <p:nvPr/>
        </p:nvSpPr>
        <p:spPr bwMode="auto">
          <a:xfrm rot="10800000">
            <a:off x="5562598" y="3775905"/>
            <a:ext cx="685801" cy="538920"/>
          </a:xfrm>
          <a:prstGeom prst="line">
            <a:avLst/>
          </a:prstGeom>
          <a:noFill/>
          <a:ln w="38100">
            <a:solidFill>
              <a:schemeClr val="tx1"/>
            </a:solidFill>
            <a:round/>
            <a:headEnd/>
            <a:tailEnd/>
          </a:ln>
          <a:effectLst/>
        </p:spPr>
        <p:txBody>
          <a:bodyPr/>
          <a:lstStyle/>
          <a:p>
            <a:pPr>
              <a:defRPr/>
            </a:pPr>
            <a:endParaRPr lang="en-US" b="1" dirty="0">
              <a:effectLst>
                <a:outerShdw blurRad="38100" dist="38100" dir="2700000" algn="tl">
                  <a:srgbClr val="000000">
                    <a:alpha val="43137"/>
                  </a:srgbClr>
                </a:outerShdw>
              </a:effectLst>
              <a:latin typeface="Arial" pitchFamily="34" charset="0"/>
              <a:cs typeface="Arial" pitchFamily="34" charset="0"/>
            </a:endParaRPr>
          </a:p>
        </p:txBody>
      </p:sp>
      <p:sp>
        <p:nvSpPr>
          <p:cNvPr id="13" name="Line 8"/>
          <p:cNvSpPr>
            <a:spLocks noChangeShapeType="1"/>
          </p:cNvSpPr>
          <p:nvPr/>
        </p:nvSpPr>
        <p:spPr bwMode="auto">
          <a:xfrm rot="6300000">
            <a:off x="5504117" y="2406177"/>
            <a:ext cx="684394" cy="404062"/>
          </a:xfrm>
          <a:prstGeom prst="line">
            <a:avLst/>
          </a:prstGeom>
          <a:noFill/>
          <a:ln w="38100">
            <a:solidFill>
              <a:schemeClr val="tx1"/>
            </a:solidFill>
            <a:round/>
            <a:headEnd/>
            <a:tailEnd/>
          </a:ln>
          <a:effectLst/>
        </p:spPr>
        <p:txBody>
          <a:bodyPr/>
          <a:lstStyle/>
          <a:p>
            <a:pPr>
              <a:defRPr/>
            </a:pPr>
            <a:endParaRPr lang="en-US" b="1" dirty="0">
              <a:effectLst>
                <a:outerShdw blurRad="38100" dist="38100" dir="2700000" algn="tl">
                  <a:srgbClr val="000000">
                    <a:alpha val="43137"/>
                  </a:srgbClr>
                </a:outerShdw>
              </a:effectLst>
              <a:latin typeface="Arial" pitchFamily="34" charset="0"/>
              <a:cs typeface="Arial" pitchFamily="34" charset="0"/>
            </a:endParaRPr>
          </a:p>
        </p:txBody>
      </p:sp>
      <p:sp>
        <p:nvSpPr>
          <p:cNvPr id="14" name="Line 11"/>
          <p:cNvSpPr>
            <a:spLocks noChangeShapeType="1"/>
          </p:cNvSpPr>
          <p:nvPr/>
        </p:nvSpPr>
        <p:spPr bwMode="auto">
          <a:xfrm>
            <a:off x="3233691" y="2286000"/>
            <a:ext cx="728709" cy="561593"/>
          </a:xfrm>
          <a:prstGeom prst="line">
            <a:avLst/>
          </a:prstGeom>
          <a:noFill/>
          <a:ln w="38100">
            <a:solidFill>
              <a:schemeClr val="tx1"/>
            </a:solidFill>
            <a:round/>
            <a:headEnd/>
            <a:tailEnd/>
          </a:ln>
          <a:effectLst/>
        </p:spPr>
        <p:txBody>
          <a:bodyPr/>
          <a:lstStyle/>
          <a:p>
            <a:pPr>
              <a:defRPr/>
            </a:pPr>
            <a:endParaRPr lang="en-US" b="1" dirty="0">
              <a:effectLst>
                <a:outerShdw blurRad="38100" dist="38100" dir="2700000" algn="tl">
                  <a:srgbClr val="000000">
                    <a:alpha val="43137"/>
                  </a:srgbClr>
                </a:outerShdw>
              </a:effectLst>
              <a:latin typeface="Arial" pitchFamily="34" charset="0"/>
              <a:cs typeface="Arial" pitchFamily="34" charset="0"/>
            </a:endParaRPr>
          </a:p>
        </p:txBody>
      </p:sp>
      <p:sp>
        <p:nvSpPr>
          <p:cNvPr id="15" name="AutoShape 12">
            <a:hlinkHover r:id="" action="ppaction://macro?name=changecolor"/>
          </p:cNvPr>
          <p:cNvSpPr>
            <a:spLocks noChangeArrowheads="1"/>
          </p:cNvSpPr>
          <p:nvPr/>
        </p:nvSpPr>
        <p:spPr bwMode="auto">
          <a:xfrm>
            <a:off x="490491" y="1753929"/>
            <a:ext cx="2743200" cy="1237105"/>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600" b="1" dirty="0">
                <a:latin typeface="Arial" pitchFamily="34" charset="0"/>
                <a:cs typeface="Arial" pitchFamily="34" charset="0"/>
              </a:rPr>
              <a:t>Get coverage in the press</a:t>
            </a:r>
          </a:p>
        </p:txBody>
      </p:sp>
      <p:sp>
        <p:nvSpPr>
          <p:cNvPr id="16" name="AutoShape 15">
            <a:hlinkHover r:id="" action="ppaction://macro?name=changecolor"/>
          </p:cNvPr>
          <p:cNvSpPr>
            <a:spLocks noChangeArrowheads="1"/>
          </p:cNvSpPr>
          <p:nvPr/>
        </p:nvSpPr>
        <p:spPr bwMode="auto">
          <a:xfrm>
            <a:off x="3523641" y="5212520"/>
            <a:ext cx="2724758" cy="1237105"/>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600" b="1" dirty="0">
                <a:latin typeface="Arial" pitchFamily="34" charset="0"/>
                <a:cs typeface="Arial" pitchFamily="34" charset="0"/>
              </a:rPr>
              <a:t>Ethics, the law </a:t>
            </a:r>
            <a:r>
              <a:rPr lang="en-US" sz="2600" b="1">
                <a:latin typeface="Arial" pitchFamily="34" charset="0"/>
                <a:cs typeface="Arial" pitchFamily="34" charset="0"/>
              </a:rPr>
              <a:t>and bloggers</a:t>
            </a:r>
            <a:endParaRPr lang="en-US" sz="2600" b="1" dirty="0">
              <a:latin typeface="Arial" pitchFamily="34" charset="0"/>
              <a:cs typeface="Arial" pitchFamily="34" charset="0"/>
            </a:endParaRPr>
          </a:p>
        </p:txBody>
      </p:sp>
      <p:sp>
        <p:nvSpPr>
          <p:cNvPr id="17" name="Line 16"/>
          <p:cNvSpPr>
            <a:spLocks noChangeShapeType="1"/>
          </p:cNvSpPr>
          <p:nvPr/>
        </p:nvSpPr>
        <p:spPr bwMode="auto">
          <a:xfrm rot="7200000" flipH="1" flipV="1">
            <a:off x="3213890" y="3857995"/>
            <a:ext cx="828868" cy="432818"/>
          </a:xfrm>
          <a:prstGeom prst="line">
            <a:avLst/>
          </a:prstGeom>
          <a:noFill/>
          <a:ln w="38100">
            <a:solidFill>
              <a:schemeClr val="tx1"/>
            </a:solidFill>
            <a:round/>
            <a:headEnd/>
            <a:tailEnd/>
          </a:ln>
          <a:effectLst/>
        </p:spPr>
        <p:txBody>
          <a:bodyPr/>
          <a:lstStyle/>
          <a:p>
            <a:pPr>
              <a:defRPr/>
            </a:pPr>
            <a:endParaRPr lang="en-US" b="1" dirty="0">
              <a:effectLst>
                <a:outerShdw blurRad="38100" dist="38100" dir="2700000" algn="tl">
                  <a:srgbClr val="000000">
                    <a:alpha val="43137"/>
                  </a:srgbClr>
                </a:outerShdw>
              </a:effectLst>
              <a:latin typeface="Arial" pitchFamily="34" charset="0"/>
              <a:cs typeface="Arial" pitchFamily="34" charset="0"/>
            </a:endParaRPr>
          </a:p>
        </p:txBody>
      </p:sp>
      <p:sp>
        <p:nvSpPr>
          <p:cNvPr id="20" name="AutoShape 7">
            <a:hlinkHover r:id="" action="ppaction://macro?name=changecolor"/>
          </p:cNvPr>
          <p:cNvSpPr>
            <a:spLocks noChangeArrowheads="1"/>
          </p:cNvSpPr>
          <p:nvPr/>
        </p:nvSpPr>
        <p:spPr bwMode="auto">
          <a:xfrm>
            <a:off x="6130030" y="1753931"/>
            <a:ext cx="2743200" cy="1237104"/>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600" b="1" dirty="0">
                <a:latin typeface="Arial" pitchFamily="34" charset="0"/>
                <a:cs typeface="Arial" pitchFamily="34" charset="0"/>
              </a:rPr>
              <a:t>Get found when the press searches</a:t>
            </a:r>
          </a:p>
        </p:txBody>
      </p:sp>
      <p:sp>
        <p:nvSpPr>
          <p:cNvPr id="18" name="Oval 16"/>
          <p:cNvSpPr>
            <a:spLocks noChangeArrowheads="1"/>
          </p:cNvSpPr>
          <p:nvPr/>
        </p:nvSpPr>
        <p:spPr bwMode="auto">
          <a:xfrm>
            <a:off x="3703637" y="2362200"/>
            <a:ext cx="2087563" cy="1952625"/>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800" b="1" dirty="0">
                <a:latin typeface="Arial" pitchFamily="34" charset="0"/>
                <a:cs typeface="Arial" pitchFamily="34" charset="0"/>
              </a:rPr>
              <a:t>Key</a:t>
            </a:r>
          </a:p>
          <a:p>
            <a:r>
              <a:rPr lang="en-US" sz="2800" b="1" dirty="0">
                <a:latin typeface="Arial" pitchFamily="34" charset="0"/>
                <a:cs typeface="Arial" pitchFamily="34" charset="0"/>
              </a:rPr>
              <a:t>Issues</a:t>
            </a:r>
          </a:p>
        </p:txBody>
      </p:sp>
      <p:sp>
        <p:nvSpPr>
          <p:cNvPr id="19" name="AutoShape 15">
            <a:hlinkHover r:id="" action="ppaction://macro?name=changecolor"/>
          </p:cNvPr>
          <p:cNvSpPr>
            <a:spLocks noChangeArrowheads="1"/>
          </p:cNvSpPr>
          <p:nvPr/>
        </p:nvSpPr>
        <p:spPr bwMode="auto">
          <a:xfrm>
            <a:off x="490492" y="3696272"/>
            <a:ext cx="2743200" cy="1237105"/>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600" b="1" dirty="0">
                <a:latin typeface="Arial" pitchFamily="34" charset="0"/>
                <a:cs typeface="Arial" pitchFamily="34" charset="0"/>
              </a:rPr>
              <a:t>Online pressrooms</a:t>
            </a:r>
          </a:p>
        </p:txBody>
      </p:sp>
      <p:sp>
        <p:nvSpPr>
          <p:cNvPr id="21" name="Line 16"/>
          <p:cNvSpPr>
            <a:spLocks noChangeShapeType="1"/>
          </p:cNvSpPr>
          <p:nvPr/>
        </p:nvSpPr>
        <p:spPr bwMode="auto">
          <a:xfrm rot="7200000" flipH="1">
            <a:off x="4416339" y="4536677"/>
            <a:ext cx="768521" cy="443706"/>
          </a:xfrm>
          <a:prstGeom prst="line">
            <a:avLst/>
          </a:prstGeom>
          <a:noFill/>
          <a:ln w="38100">
            <a:solidFill>
              <a:schemeClr val="tx1"/>
            </a:solidFill>
            <a:round/>
            <a:headEnd/>
            <a:tailEnd/>
          </a:ln>
          <a:effectLst/>
        </p:spPr>
        <p:txBody>
          <a:bodyPr/>
          <a:lstStyle/>
          <a:p>
            <a:pPr>
              <a:defRPr/>
            </a:pPr>
            <a:endParaRPr lang="en-US" b="1" dirty="0">
              <a:effectLst>
                <a:outerShdw blurRad="38100" dist="38100" dir="2700000" algn="tl">
                  <a:srgbClr val="000000">
                    <a:alpha val="43137"/>
                  </a:srgbClr>
                </a:outerShdw>
              </a:effectLst>
              <a:latin typeface="Arial" pitchFamily="34" charset="0"/>
              <a:cs typeface="Arial" pitchFamily="34" charset="0"/>
            </a:endParaRPr>
          </a:p>
        </p:txBody>
      </p:sp>
      <p:sp>
        <p:nvSpPr>
          <p:cNvPr id="11" name="AutoShape 3">
            <a:hlinkHover r:id="" action="ppaction://macro?name=changecolor"/>
          </p:cNvPr>
          <p:cNvSpPr>
            <a:spLocks noChangeArrowheads="1"/>
          </p:cNvSpPr>
          <p:nvPr/>
        </p:nvSpPr>
        <p:spPr bwMode="auto">
          <a:xfrm>
            <a:off x="6172200" y="3696272"/>
            <a:ext cx="2743200" cy="1237105"/>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600" b="1" dirty="0">
                <a:latin typeface="Arial" pitchFamily="34" charset="0"/>
                <a:cs typeface="Arial" pitchFamily="34" charset="0"/>
              </a:rPr>
              <a:t>Bloggers are the new press</a:t>
            </a:r>
          </a:p>
        </p:txBody>
      </p:sp>
    </p:spTree>
    <p:custDataLst>
      <p:tags r:id="rId1"/>
    </p:custDataLst>
    <p:extLst>
      <p:ext uri="{BB962C8B-B14F-4D97-AF65-F5344CB8AC3E}">
        <p14:creationId xmlns:p14="http://schemas.microsoft.com/office/powerpoint/2010/main" val="6860749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500"/>
                                        <p:tgtEl>
                                          <p:spTgt spid="1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5"/>
                                        </p:tgtEl>
                                        <p:attrNameLst>
                                          <p:attrName>style.color</p:attrName>
                                        </p:attrNameLst>
                                      </p:cBhvr>
                                      <p:by>
                                        <p:hsl h="0" s="-70588" l="0"/>
                                      </p:by>
                                    </p:animClr>
                                    <p:animClr clrSpc="hsl" dir="cw">
                                      <p:cBhvr>
                                        <p:cTn id="16" dur="500" fill="hold"/>
                                        <p:tgtEl>
                                          <p:spTgt spid="15"/>
                                        </p:tgtEl>
                                        <p:attrNameLst>
                                          <p:attrName>fillcolor</p:attrName>
                                        </p:attrNameLst>
                                      </p:cBhvr>
                                      <p:by>
                                        <p:hsl h="0" s="-70588" l="0"/>
                                      </p:by>
                                    </p:animClr>
                                    <p:animClr clrSpc="hsl" dir="cw">
                                      <p:cBhvr>
                                        <p:cTn id="17" dur="500" fill="hold"/>
                                        <p:tgtEl>
                                          <p:spTgt spid="15"/>
                                        </p:tgtEl>
                                        <p:attrNameLst>
                                          <p:attrName>stroke.color</p:attrName>
                                        </p:attrNameLst>
                                      </p:cBhvr>
                                      <p:by>
                                        <p:hsl h="0" s="-70588" l="0"/>
                                      </p:by>
                                    </p:animClr>
                                    <p:set>
                                      <p:cBhvr>
                                        <p:cTn id="18" dur="500" fill="hold"/>
                                        <p:tgtEl>
                                          <p:spTgt spid="15"/>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4"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20"/>
                                        </p:tgtEl>
                                        <p:attrNameLst>
                                          <p:attrName>style.color</p:attrName>
                                        </p:attrNameLst>
                                      </p:cBhvr>
                                      <p:by>
                                        <p:hsl h="0" s="-70588" l="0"/>
                                      </p:by>
                                    </p:animClr>
                                    <p:animClr clrSpc="hsl" dir="cw">
                                      <p:cBhvr>
                                        <p:cTn id="31" dur="500" fill="hold"/>
                                        <p:tgtEl>
                                          <p:spTgt spid="20"/>
                                        </p:tgtEl>
                                        <p:attrNameLst>
                                          <p:attrName>fillcolor</p:attrName>
                                        </p:attrNameLst>
                                      </p:cBhvr>
                                      <p:by>
                                        <p:hsl h="0" s="-70588" l="0"/>
                                      </p:by>
                                    </p:animClr>
                                    <p:animClr clrSpc="hsl" dir="cw">
                                      <p:cBhvr>
                                        <p:cTn id="32" dur="500" fill="hold"/>
                                        <p:tgtEl>
                                          <p:spTgt spid="20"/>
                                        </p:tgtEl>
                                        <p:attrNameLst>
                                          <p:attrName>stroke.color</p:attrName>
                                        </p:attrNameLst>
                                      </p:cBhvr>
                                      <p:by>
                                        <p:hsl h="0" s="-70588" l="0"/>
                                      </p:by>
                                    </p:animClr>
                                    <p:set>
                                      <p:cBhvr>
                                        <p:cTn id="33" dur="500" fill="hold"/>
                                        <p:tgtEl>
                                          <p:spTgt spid="20"/>
                                        </p:tgtEl>
                                        <p:attrNameLst>
                                          <p:attrName>fill.type</p:attrName>
                                        </p:attrNameLst>
                                      </p:cBhvr>
                                      <p:to>
                                        <p:strVal val="solid"/>
                                      </p:to>
                                    </p:set>
                                  </p:childTnLst>
                                </p:cTn>
                              </p:par>
                            </p:childTnLst>
                          </p:cTn>
                        </p:par>
                        <p:par>
                          <p:cTn id="34" fill="hold" nodeType="afterGroup">
                            <p:stCondLst>
                              <p:cond delay="500"/>
                            </p:stCondLst>
                            <p:childTnLst>
                              <p:par>
                                <p:cTn id="35" presetID="22" presetClass="entr" presetSubtype="1"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up)">
                                      <p:cBhvr>
                                        <p:cTn id="37" dur="500"/>
                                        <p:tgtEl>
                                          <p:spTgt spid="12"/>
                                        </p:tgtEl>
                                      </p:cBhvr>
                                    </p:animEffect>
                                  </p:childTnLst>
                                </p:cTn>
                              </p:par>
                            </p:childTnLst>
                          </p:cTn>
                        </p:par>
                        <p:par>
                          <p:cTn id="38" fill="hold" nodeType="afterGroup">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5" presetClass="emph" presetSubtype="0" fill="hold" grpId="1" nodeType="clickEffect">
                                  <p:stCondLst>
                                    <p:cond delay="0"/>
                                  </p:stCondLst>
                                  <p:childTnLst>
                                    <p:animClr clrSpc="hsl" dir="cw">
                                      <p:cBhvr override="childStyle">
                                        <p:cTn id="45" dur="500" fill="hold"/>
                                        <p:tgtEl>
                                          <p:spTgt spid="11"/>
                                        </p:tgtEl>
                                        <p:attrNameLst>
                                          <p:attrName>style.color</p:attrName>
                                        </p:attrNameLst>
                                      </p:cBhvr>
                                      <p:by>
                                        <p:hsl h="0" s="-70588" l="0"/>
                                      </p:by>
                                    </p:animClr>
                                    <p:animClr clrSpc="hsl" dir="cw">
                                      <p:cBhvr>
                                        <p:cTn id="46" dur="500" fill="hold"/>
                                        <p:tgtEl>
                                          <p:spTgt spid="11"/>
                                        </p:tgtEl>
                                        <p:attrNameLst>
                                          <p:attrName>fillcolor</p:attrName>
                                        </p:attrNameLst>
                                      </p:cBhvr>
                                      <p:by>
                                        <p:hsl h="0" s="-70588" l="0"/>
                                      </p:by>
                                    </p:animClr>
                                    <p:animClr clrSpc="hsl" dir="cw">
                                      <p:cBhvr>
                                        <p:cTn id="47" dur="500" fill="hold"/>
                                        <p:tgtEl>
                                          <p:spTgt spid="11"/>
                                        </p:tgtEl>
                                        <p:attrNameLst>
                                          <p:attrName>stroke.color</p:attrName>
                                        </p:attrNameLst>
                                      </p:cBhvr>
                                      <p:by>
                                        <p:hsl h="0" s="-70588" l="0"/>
                                      </p:by>
                                    </p:animClr>
                                    <p:set>
                                      <p:cBhvr>
                                        <p:cTn id="48" dur="500" fill="hold"/>
                                        <p:tgtEl>
                                          <p:spTgt spid="11"/>
                                        </p:tgtEl>
                                        <p:attrNameLst>
                                          <p:attrName>fill.type</p:attrName>
                                        </p:attrNameLst>
                                      </p:cBhvr>
                                      <p:to>
                                        <p:strVal val="solid"/>
                                      </p:to>
                                    </p:set>
                                  </p:childTnLst>
                                </p:cTn>
                              </p:par>
                            </p:childTnLst>
                          </p:cTn>
                        </p:par>
                        <p:par>
                          <p:cTn id="49" fill="hold" nodeType="afterGroup">
                            <p:stCondLst>
                              <p:cond delay="500"/>
                            </p:stCondLst>
                            <p:childTnLst>
                              <p:par>
                                <p:cTn id="50" presetID="22" presetClass="entr" presetSubtype="1"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up)">
                                      <p:cBhvr>
                                        <p:cTn id="52" dur="500"/>
                                        <p:tgtEl>
                                          <p:spTgt spid="21"/>
                                        </p:tgtEl>
                                      </p:cBhvr>
                                    </p:animEffect>
                                  </p:childTnLst>
                                </p:cTn>
                              </p:par>
                            </p:childTnLst>
                          </p:cTn>
                        </p:par>
                        <p:par>
                          <p:cTn id="53" fill="hold" nodeType="afterGroup">
                            <p:stCondLst>
                              <p:cond delay="1000"/>
                            </p:stCondLst>
                            <p:childTnLst>
                              <p:par>
                                <p:cTn id="54" presetID="22" presetClass="entr" presetSubtype="1"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up)">
                                      <p:cBhvr>
                                        <p:cTn id="56" dur="5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25" presetClass="emph" presetSubtype="0" fill="hold" grpId="1" nodeType="clickEffect">
                                  <p:stCondLst>
                                    <p:cond delay="0"/>
                                  </p:stCondLst>
                                  <p:childTnLst>
                                    <p:animClr clrSpc="hsl" dir="cw">
                                      <p:cBhvr override="childStyle">
                                        <p:cTn id="60" dur="500" fill="hold"/>
                                        <p:tgtEl>
                                          <p:spTgt spid="16"/>
                                        </p:tgtEl>
                                        <p:attrNameLst>
                                          <p:attrName>style.color</p:attrName>
                                        </p:attrNameLst>
                                      </p:cBhvr>
                                      <p:by>
                                        <p:hsl h="0" s="-70588" l="0"/>
                                      </p:by>
                                    </p:animClr>
                                    <p:animClr clrSpc="hsl" dir="cw">
                                      <p:cBhvr>
                                        <p:cTn id="61" dur="500" fill="hold"/>
                                        <p:tgtEl>
                                          <p:spTgt spid="16"/>
                                        </p:tgtEl>
                                        <p:attrNameLst>
                                          <p:attrName>fillcolor</p:attrName>
                                        </p:attrNameLst>
                                      </p:cBhvr>
                                      <p:by>
                                        <p:hsl h="0" s="-70588" l="0"/>
                                      </p:by>
                                    </p:animClr>
                                    <p:animClr clrSpc="hsl" dir="cw">
                                      <p:cBhvr>
                                        <p:cTn id="62" dur="500" fill="hold"/>
                                        <p:tgtEl>
                                          <p:spTgt spid="16"/>
                                        </p:tgtEl>
                                        <p:attrNameLst>
                                          <p:attrName>stroke.color</p:attrName>
                                        </p:attrNameLst>
                                      </p:cBhvr>
                                      <p:by>
                                        <p:hsl h="0" s="-70588" l="0"/>
                                      </p:by>
                                    </p:animClr>
                                    <p:set>
                                      <p:cBhvr>
                                        <p:cTn id="63" dur="500" fill="hold"/>
                                        <p:tgtEl>
                                          <p:spTgt spid="16"/>
                                        </p:tgtEl>
                                        <p:attrNameLst>
                                          <p:attrName>fill.type</p:attrName>
                                        </p:attrNameLst>
                                      </p:cBhvr>
                                      <p:to>
                                        <p:strVal val="solid"/>
                                      </p:to>
                                    </p:set>
                                  </p:childTnLst>
                                </p:cTn>
                              </p:par>
                            </p:childTnLst>
                          </p:cTn>
                        </p:par>
                        <p:par>
                          <p:cTn id="64" fill="hold">
                            <p:stCondLst>
                              <p:cond delay="500"/>
                            </p:stCondLst>
                            <p:childTnLst>
                              <p:par>
                                <p:cTn id="65" presetID="22" presetClass="entr" presetSubtype="1"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up)">
                                      <p:cBhvr>
                                        <p:cTn id="67" dur="500"/>
                                        <p:tgtEl>
                                          <p:spTgt spid="17"/>
                                        </p:tgtEl>
                                      </p:cBhvr>
                                    </p:animEffect>
                                  </p:childTnLst>
                                </p:cTn>
                              </p:par>
                            </p:childTnLst>
                          </p:cTn>
                        </p:par>
                        <p:par>
                          <p:cTn id="68" fill="hold">
                            <p:stCondLst>
                              <p:cond delay="1000"/>
                            </p:stCondLst>
                            <p:childTnLst>
                              <p:par>
                                <p:cTn id="69" presetID="22" presetClass="entr" presetSubtype="2"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right)">
                                      <p:cBhvr>
                                        <p:cTn id="7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animBg="1"/>
      <p:bldP spid="16" grpId="1" animBg="1"/>
      <p:bldP spid="20" grpId="0" animBg="1"/>
      <p:bldP spid="20" grpId="1" animBg="1"/>
      <p:bldP spid="19" grpId="0" animBg="1"/>
      <p:bldP spid="11" grpId="0" animBg="1"/>
      <p:bldP spid="11"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2286000" cy="4038600"/>
          </a:xfrm>
        </p:spPr>
        <p:txBody>
          <a:bodyPr>
            <a:noAutofit/>
          </a:bodyPr>
          <a:lstStyle/>
          <a:p>
            <a:br>
              <a:rPr lang="en-US" sz="3400" dirty="0"/>
            </a:br>
            <a:r>
              <a:rPr lang="en-US" sz="3200" dirty="0"/>
              <a:t>Earned Media from Customer Advocacy</a:t>
            </a:r>
            <a:br>
              <a:rPr lang="en-US" sz="3000" dirty="0"/>
            </a:br>
            <a:endParaRPr lang="en-US" sz="3000" dirty="0"/>
          </a:p>
        </p:txBody>
      </p:sp>
      <p:pic>
        <p:nvPicPr>
          <p:cNvPr id="4" name="Picture 3"/>
          <p:cNvPicPr>
            <a:picLocks noChangeAspect="1"/>
          </p:cNvPicPr>
          <p:nvPr/>
        </p:nvPicPr>
        <p:blipFill rotWithShape="1">
          <a:blip r:embed="rId4"/>
          <a:srcRect l="3390" t="-4288" r="3390" b="4288"/>
          <a:stretch/>
        </p:blipFill>
        <p:spPr>
          <a:xfrm>
            <a:off x="2971800" y="152400"/>
            <a:ext cx="4776453" cy="5897881"/>
          </a:xfrm>
          <a:prstGeom prst="rect">
            <a:avLst/>
          </a:prstGeom>
        </p:spPr>
      </p:pic>
      <p:sp>
        <p:nvSpPr>
          <p:cNvPr id="3" name="TextBox 2"/>
          <p:cNvSpPr txBox="1"/>
          <p:nvPr/>
        </p:nvSpPr>
        <p:spPr>
          <a:xfrm>
            <a:off x="5690853" y="6057369"/>
            <a:ext cx="2057400" cy="261610"/>
          </a:xfrm>
          <a:prstGeom prst="rect">
            <a:avLst/>
          </a:prstGeom>
          <a:noFill/>
        </p:spPr>
        <p:txBody>
          <a:bodyPr wrap="square" rtlCol="0">
            <a:spAutoFit/>
          </a:bodyPr>
          <a:lstStyle/>
          <a:p>
            <a:r>
              <a:rPr lang="en-US" sz="1100" i="1" dirty="0"/>
              <a:t>Source: Casper Sleep, Inc.</a:t>
            </a:r>
            <a:endParaRPr lang="en-US" sz="1100" dirty="0"/>
          </a:p>
        </p:txBody>
      </p:sp>
    </p:spTree>
    <p:custDataLst>
      <p:tags r:id="rId1"/>
    </p:custDataLst>
    <p:extLst>
      <p:ext uri="{BB962C8B-B14F-4D97-AF65-F5344CB8AC3E}">
        <p14:creationId xmlns:p14="http://schemas.microsoft.com/office/powerpoint/2010/main" val="1888213138"/>
      </p:ext>
    </p:extLst>
  </p:cSld>
  <p:clrMapOvr>
    <a:masterClrMapping/>
  </p:clrMapOvr>
  <p:transition>
    <p:pull dir="ru"/>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0"/>
            <a:ext cx="8229600" cy="1398587"/>
          </a:xfrm>
        </p:spPr>
        <p:txBody>
          <a:bodyPr>
            <a:normAutofit fontScale="90000"/>
          </a:bodyPr>
          <a:lstStyle/>
          <a:p>
            <a:r>
              <a:rPr lang="en-US" dirty="0"/>
              <a:t>Social Media Differ from Traditional Media</a:t>
            </a:r>
          </a:p>
        </p:txBody>
      </p:sp>
      <p:grpSp>
        <p:nvGrpSpPr>
          <p:cNvPr id="3" name="Group 5"/>
          <p:cNvGrpSpPr>
            <a:grpSpLocks/>
          </p:cNvGrpSpPr>
          <p:nvPr/>
        </p:nvGrpSpPr>
        <p:grpSpPr bwMode="auto">
          <a:xfrm>
            <a:off x="152400" y="1524000"/>
            <a:ext cx="3429000" cy="4114800"/>
            <a:chOff x="192" y="912"/>
            <a:chExt cx="2160" cy="2976"/>
          </a:xfrm>
        </p:grpSpPr>
        <p:sp>
          <p:nvSpPr>
            <p:cNvPr id="46092" name="AutoShape 7"/>
            <p:cNvSpPr>
              <a:spLocks noChangeArrowheads="1"/>
            </p:cNvSpPr>
            <p:nvPr/>
          </p:nvSpPr>
          <p:spPr bwMode="auto">
            <a:xfrm>
              <a:off x="192" y="912"/>
              <a:ext cx="2160" cy="2976"/>
            </a:xfrm>
            <a:prstGeom prst="roundRect">
              <a:avLst>
                <a:gd name="adj" fmla="val 10634"/>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marL="457200" indent="-457200"/>
              <a:endParaRPr lang="en-US" sz="3000" b="1" dirty="0">
                <a:latin typeface="Arial" pitchFamily="34" charset="0"/>
                <a:cs typeface="Arial" pitchFamily="34" charset="0"/>
              </a:endParaRPr>
            </a:p>
          </p:txBody>
        </p:sp>
        <p:sp>
          <p:nvSpPr>
            <p:cNvPr id="46091" name="Text Box 9"/>
            <p:cNvSpPr txBox="1">
              <a:spLocks noChangeArrowheads="1"/>
            </p:cNvSpPr>
            <p:nvPr/>
          </p:nvSpPr>
          <p:spPr bwMode="auto">
            <a:xfrm>
              <a:off x="225" y="1405"/>
              <a:ext cx="2031" cy="1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marL="231775" indent="-231775"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marL="342900" indent="-342900" algn="l" eaLnBrk="1" hangingPunct="1">
                <a:lnSpc>
                  <a:spcPct val="85000"/>
                </a:lnSpc>
                <a:buFont typeface="Arial" panose="020B0604020202020204" pitchFamily="34" charset="0"/>
                <a:buChar char="•"/>
              </a:pPr>
              <a:r>
                <a:rPr lang="en-US" sz="2800" b="1" dirty="0"/>
                <a:t>Social media—paid, owned, and earned</a:t>
              </a:r>
            </a:p>
            <a:p>
              <a:pPr marL="342900" indent="-342900" algn="l" eaLnBrk="1" hangingPunct="1">
                <a:lnSpc>
                  <a:spcPct val="85000"/>
                </a:lnSpc>
                <a:buFont typeface="Arial" panose="020B0604020202020204" pitchFamily="34" charset="0"/>
                <a:buChar char="•"/>
              </a:pPr>
              <a:endParaRPr lang="en-US" sz="2800" b="1" dirty="0"/>
            </a:p>
            <a:p>
              <a:pPr marL="342900" indent="-342900" algn="l" eaLnBrk="1" hangingPunct="1">
                <a:lnSpc>
                  <a:spcPct val="85000"/>
                </a:lnSpc>
                <a:buFont typeface="Arial" panose="020B0604020202020204" pitchFamily="34" charset="0"/>
                <a:buChar char="•"/>
              </a:pPr>
              <a:r>
                <a:rPr lang="en-US" sz="2800" b="1" dirty="0"/>
                <a:t>Social media—many-to-many communication</a:t>
              </a:r>
            </a:p>
          </p:txBody>
        </p:sp>
      </p:grpSp>
      <p:grpSp>
        <p:nvGrpSpPr>
          <p:cNvPr id="5" name="Group 22"/>
          <p:cNvGrpSpPr>
            <a:grpSpLocks/>
          </p:cNvGrpSpPr>
          <p:nvPr/>
        </p:nvGrpSpPr>
        <p:grpSpPr bwMode="auto">
          <a:xfrm>
            <a:off x="5257800" y="1447800"/>
            <a:ext cx="3429000" cy="4114800"/>
            <a:chOff x="192" y="912"/>
            <a:chExt cx="2160" cy="2976"/>
          </a:xfrm>
        </p:grpSpPr>
        <p:sp>
          <p:nvSpPr>
            <p:cNvPr id="46088" name="AutoShape 24"/>
            <p:cNvSpPr>
              <a:spLocks noChangeArrowheads="1"/>
            </p:cNvSpPr>
            <p:nvPr/>
          </p:nvSpPr>
          <p:spPr bwMode="auto">
            <a:xfrm>
              <a:off x="192" y="912"/>
              <a:ext cx="2160" cy="2976"/>
            </a:xfrm>
            <a:prstGeom prst="roundRect">
              <a:avLst>
                <a:gd name="adj" fmla="val 10634"/>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marL="457200" indent="-457200"/>
              <a:endParaRPr lang="en-US" sz="3000" b="1" dirty="0">
                <a:latin typeface="Arial" pitchFamily="34" charset="0"/>
                <a:cs typeface="Arial" pitchFamily="34" charset="0"/>
              </a:endParaRPr>
            </a:p>
          </p:txBody>
        </p:sp>
        <p:sp>
          <p:nvSpPr>
            <p:cNvPr id="46087" name="Text Box 26"/>
            <p:cNvSpPr txBox="1">
              <a:spLocks noChangeArrowheads="1"/>
            </p:cNvSpPr>
            <p:nvPr/>
          </p:nvSpPr>
          <p:spPr bwMode="auto">
            <a:xfrm>
              <a:off x="288" y="1405"/>
              <a:ext cx="1968" cy="2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defPPr>
                <a:defRPr lang="en-US"/>
              </a:defPPr>
              <a:lvl1pPr marL="342900" indent="-342900" algn="l" eaLnBrk="1" hangingPunct="1">
                <a:lnSpc>
                  <a:spcPct val="85000"/>
                </a:lnSpc>
                <a:buFont typeface="Arial" panose="020B0604020202020204" pitchFamily="34" charset="0"/>
                <a:buChar char="•"/>
                <a:defRPr sz="2800" b="1">
                  <a:latin typeface="Arial" pitchFamily="34" charset="0"/>
                  <a:cs typeface="Arial" pitchFamily="34" charset="0"/>
                </a:defRPr>
              </a:lvl1pPr>
              <a:lvl2pPr marL="742950" indent="-285750" eaLnBrk="0" hangingPunct="0">
                <a:defRPr>
                  <a:latin typeface="Arial" pitchFamily="34" charset="0"/>
                  <a:cs typeface="Arial" pitchFamily="34" charset="0"/>
                </a:defRPr>
              </a:lvl2pPr>
              <a:lvl3pPr marL="1143000" indent="-228600" eaLnBrk="0" hangingPunct="0">
                <a:defRPr>
                  <a:latin typeface="Arial" pitchFamily="34" charset="0"/>
                  <a:cs typeface="Arial" pitchFamily="34" charset="0"/>
                </a:defRPr>
              </a:lvl3pPr>
              <a:lvl4pPr marL="1600200" indent="-228600" eaLnBrk="0" hangingPunct="0">
                <a:defRPr>
                  <a:latin typeface="Arial" pitchFamily="34" charset="0"/>
                  <a:cs typeface="Arial" pitchFamily="34" charset="0"/>
                </a:defRPr>
              </a:lvl4pPr>
              <a:lvl5pPr marL="2057400" indent="-228600" eaLnBrk="0" hangingPunct="0">
                <a:defRPr>
                  <a:latin typeface="Arial" pitchFamily="34" charset="0"/>
                  <a:cs typeface="Arial" pitchFamily="34" charset="0"/>
                </a:defRPr>
              </a:lvl5pPr>
              <a:lvl6pPr marL="2514600" indent="-228600" algn="ctr" eaLnBrk="0" fontAlgn="base" hangingPunct="0">
                <a:spcBef>
                  <a:spcPct val="0"/>
                </a:spcBef>
                <a:spcAft>
                  <a:spcPct val="0"/>
                </a:spcAft>
                <a:defRPr>
                  <a:latin typeface="Arial" pitchFamily="34" charset="0"/>
                  <a:cs typeface="Arial" pitchFamily="34" charset="0"/>
                </a:defRPr>
              </a:lvl6pPr>
              <a:lvl7pPr marL="2971800" indent="-228600" algn="ctr" eaLnBrk="0" fontAlgn="base" hangingPunct="0">
                <a:spcBef>
                  <a:spcPct val="0"/>
                </a:spcBef>
                <a:spcAft>
                  <a:spcPct val="0"/>
                </a:spcAft>
                <a:defRPr>
                  <a:latin typeface="Arial" pitchFamily="34" charset="0"/>
                  <a:cs typeface="Arial" pitchFamily="34" charset="0"/>
                </a:defRPr>
              </a:lvl7pPr>
              <a:lvl8pPr marL="3429000" indent="-228600" algn="ctr" eaLnBrk="0" fontAlgn="base" hangingPunct="0">
                <a:spcBef>
                  <a:spcPct val="0"/>
                </a:spcBef>
                <a:spcAft>
                  <a:spcPct val="0"/>
                </a:spcAft>
                <a:defRPr>
                  <a:latin typeface="Arial" pitchFamily="34" charset="0"/>
                  <a:cs typeface="Arial" pitchFamily="34" charset="0"/>
                </a:defRPr>
              </a:lvl8pPr>
              <a:lvl9pPr marL="3886200" indent="-228600" algn="ctr" eaLnBrk="0" fontAlgn="base" hangingPunct="0">
                <a:spcBef>
                  <a:spcPct val="0"/>
                </a:spcBef>
                <a:spcAft>
                  <a:spcPct val="0"/>
                </a:spcAft>
                <a:defRPr>
                  <a:latin typeface="Arial" pitchFamily="34" charset="0"/>
                  <a:cs typeface="Arial" pitchFamily="34" charset="0"/>
                </a:defRPr>
              </a:lvl9pPr>
            </a:lstStyle>
            <a:p>
              <a:r>
                <a:rPr lang="en-US" dirty="0"/>
                <a:t>Social media—no media placement cost but not free</a:t>
              </a:r>
            </a:p>
            <a:p>
              <a:endParaRPr lang="en-US" dirty="0"/>
            </a:p>
            <a:p>
              <a:r>
                <a:rPr lang="en-US" dirty="0"/>
                <a:t>Advertising plans, social media</a:t>
              </a:r>
            </a:p>
          </p:txBody>
        </p:sp>
      </p:grpSp>
      <p:sp>
        <p:nvSpPr>
          <p:cNvPr id="14" name="Oval 23"/>
          <p:cNvSpPr>
            <a:spLocks noChangeArrowheads="1"/>
          </p:cNvSpPr>
          <p:nvPr/>
        </p:nvSpPr>
        <p:spPr bwMode="auto">
          <a:xfrm>
            <a:off x="3124200" y="2179016"/>
            <a:ext cx="2514600" cy="2553474"/>
          </a:xfrm>
          <a:prstGeom prst="ellipse">
            <a:avLst/>
          </a:prstGeom>
          <a:ln/>
          <a:extLst/>
        </p:spPr>
        <p:style>
          <a:lnRef idx="2">
            <a:schemeClr val="accent2">
              <a:shade val="50000"/>
            </a:schemeClr>
          </a:lnRef>
          <a:fillRef idx="1">
            <a:schemeClr val="accent2"/>
          </a:fillRef>
          <a:effectRef idx="0">
            <a:schemeClr val="accent2"/>
          </a:effectRef>
          <a:fontRef idx="minor">
            <a:schemeClr val="lt1"/>
          </a:fontRef>
        </p:style>
        <p:txBody>
          <a:bodyPr wrap="square" anchor="ctr">
            <a:spAutoFit/>
          </a:bodyPr>
          <a:lstStyle/>
          <a:p>
            <a:r>
              <a:rPr lang="en-US" sz="2800" dirty="0">
                <a:latin typeface="Arial" panose="020B0604020202020204" pitchFamily="34" charset="0"/>
                <a:cs typeface="Arial" panose="020B0604020202020204" pitchFamily="34" charset="0"/>
              </a:rPr>
              <a:t>social media vs. traditional media</a:t>
            </a:r>
            <a:endParaRPr lang="en-US" sz="2800" b="1" dirty="0">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153628214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nodeType="after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par>
                          <p:cTn id="13" fill="hold">
                            <p:stCondLst>
                              <p:cond delay="500"/>
                            </p:stCondLst>
                            <p:childTnLst>
                              <p:par>
                                <p:cTn id="14" presetID="4" presetClass="entr" presetSubtype="32"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ox(out)">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Title 40"/>
          <p:cNvSpPr>
            <a:spLocks noGrp="1"/>
          </p:cNvSpPr>
          <p:nvPr>
            <p:ph type="title"/>
          </p:nvPr>
        </p:nvSpPr>
        <p:spPr>
          <a:xfrm>
            <a:off x="457200" y="76200"/>
            <a:ext cx="8458200" cy="1398587"/>
          </a:xfrm>
        </p:spPr>
        <p:txBody>
          <a:bodyPr>
            <a:normAutofit/>
          </a:bodyPr>
          <a:lstStyle/>
          <a:p>
            <a:r>
              <a:rPr lang="en-US" dirty="0"/>
              <a:t>Major Social Media Platforms</a:t>
            </a:r>
          </a:p>
        </p:txBody>
      </p:sp>
      <p:sp>
        <p:nvSpPr>
          <p:cNvPr id="12" name="Line 4"/>
          <p:cNvSpPr>
            <a:spLocks noChangeShapeType="1"/>
          </p:cNvSpPr>
          <p:nvPr/>
        </p:nvSpPr>
        <p:spPr bwMode="auto">
          <a:xfrm rot="10800000">
            <a:off x="5501246" y="3947074"/>
            <a:ext cx="628783" cy="514850"/>
          </a:xfrm>
          <a:prstGeom prst="line">
            <a:avLst/>
          </a:prstGeom>
          <a:noFill/>
          <a:ln w="38100">
            <a:solidFill>
              <a:schemeClr val="tx1"/>
            </a:solidFill>
            <a:round/>
            <a:headEnd/>
            <a:tailEnd/>
          </a:ln>
          <a:effectLst/>
        </p:spPr>
        <p:txBody>
          <a:bodyPr anchor="t"/>
          <a:lstStyle/>
          <a:p>
            <a:pPr algn="l">
              <a:defRPr/>
            </a:pPr>
            <a:endParaRPr lang="en-US" b="1" dirty="0">
              <a:effectLst>
                <a:outerShdw blurRad="38100" dist="38100" dir="2700000" algn="tl">
                  <a:srgbClr val="000000">
                    <a:alpha val="43137"/>
                  </a:srgbClr>
                </a:outerShdw>
              </a:effectLst>
              <a:latin typeface="Arial" pitchFamily="34" charset="0"/>
              <a:cs typeface="Arial" pitchFamily="34" charset="0"/>
            </a:endParaRPr>
          </a:p>
        </p:txBody>
      </p:sp>
      <p:sp>
        <p:nvSpPr>
          <p:cNvPr id="13" name="Line 8"/>
          <p:cNvSpPr>
            <a:spLocks noChangeShapeType="1"/>
          </p:cNvSpPr>
          <p:nvPr/>
        </p:nvSpPr>
        <p:spPr bwMode="auto">
          <a:xfrm rot="6300000">
            <a:off x="5504117" y="2406177"/>
            <a:ext cx="684394" cy="404062"/>
          </a:xfrm>
          <a:prstGeom prst="line">
            <a:avLst/>
          </a:prstGeom>
          <a:noFill/>
          <a:ln w="38100">
            <a:solidFill>
              <a:schemeClr val="tx1"/>
            </a:solidFill>
            <a:round/>
            <a:headEnd/>
            <a:tailEnd/>
          </a:ln>
          <a:effectLst/>
        </p:spPr>
        <p:txBody>
          <a:bodyPr anchor="t"/>
          <a:lstStyle/>
          <a:p>
            <a:pPr algn="l">
              <a:defRPr/>
            </a:pPr>
            <a:endParaRPr lang="en-US" b="1" dirty="0">
              <a:effectLst>
                <a:outerShdw blurRad="38100" dist="38100" dir="2700000" algn="tl">
                  <a:srgbClr val="000000">
                    <a:alpha val="43137"/>
                  </a:srgbClr>
                </a:outerShdw>
              </a:effectLst>
              <a:latin typeface="Arial" pitchFamily="34" charset="0"/>
              <a:cs typeface="Arial" pitchFamily="34" charset="0"/>
            </a:endParaRPr>
          </a:p>
        </p:txBody>
      </p:sp>
      <p:sp>
        <p:nvSpPr>
          <p:cNvPr id="14" name="Line 11"/>
          <p:cNvSpPr>
            <a:spLocks noChangeShapeType="1"/>
          </p:cNvSpPr>
          <p:nvPr/>
        </p:nvSpPr>
        <p:spPr bwMode="auto">
          <a:xfrm>
            <a:off x="3276600" y="2286000"/>
            <a:ext cx="685800" cy="561593"/>
          </a:xfrm>
          <a:prstGeom prst="line">
            <a:avLst/>
          </a:prstGeom>
          <a:noFill/>
          <a:ln w="38100">
            <a:solidFill>
              <a:schemeClr val="tx1"/>
            </a:solidFill>
            <a:round/>
            <a:headEnd/>
            <a:tailEnd/>
          </a:ln>
          <a:effectLst/>
        </p:spPr>
        <p:txBody>
          <a:bodyPr anchor="t"/>
          <a:lstStyle/>
          <a:p>
            <a:pPr algn="l">
              <a:defRPr/>
            </a:pPr>
            <a:endParaRPr lang="en-US" b="1" dirty="0">
              <a:effectLst>
                <a:outerShdw blurRad="38100" dist="38100" dir="2700000" algn="tl">
                  <a:srgbClr val="000000">
                    <a:alpha val="43137"/>
                  </a:srgbClr>
                </a:outerShdw>
              </a:effectLst>
              <a:latin typeface="Arial" pitchFamily="34" charset="0"/>
              <a:cs typeface="Arial" pitchFamily="34" charset="0"/>
            </a:endParaRPr>
          </a:p>
        </p:txBody>
      </p:sp>
      <p:sp>
        <p:nvSpPr>
          <p:cNvPr id="17" name="Line 16"/>
          <p:cNvSpPr>
            <a:spLocks noChangeShapeType="1"/>
          </p:cNvSpPr>
          <p:nvPr/>
        </p:nvSpPr>
        <p:spPr bwMode="auto">
          <a:xfrm rot="7200000" flipH="1" flipV="1">
            <a:off x="3261291" y="4014814"/>
            <a:ext cx="743273" cy="331754"/>
          </a:xfrm>
          <a:prstGeom prst="line">
            <a:avLst/>
          </a:prstGeom>
          <a:noFill/>
          <a:ln w="38100">
            <a:solidFill>
              <a:schemeClr val="tx1"/>
            </a:solidFill>
            <a:round/>
            <a:headEnd/>
            <a:tailEnd/>
          </a:ln>
          <a:effectLst/>
        </p:spPr>
        <p:txBody>
          <a:bodyPr anchor="t"/>
          <a:lstStyle/>
          <a:p>
            <a:pPr algn="l">
              <a:defRPr/>
            </a:pPr>
            <a:endParaRPr lang="en-US" b="1" dirty="0">
              <a:effectLst>
                <a:outerShdw blurRad="38100" dist="38100" dir="2700000" algn="tl">
                  <a:srgbClr val="000000">
                    <a:alpha val="43137"/>
                  </a:srgbClr>
                </a:outerShdw>
              </a:effectLst>
              <a:latin typeface="Arial" pitchFamily="34" charset="0"/>
              <a:cs typeface="Arial" pitchFamily="34" charset="0"/>
            </a:endParaRPr>
          </a:p>
        </p:txBody>
      </p:sp>
      <p:sp>
        <p:nvSpPr>
          <p:cNvPr id="18" name="Oval 16"/>
          <p:cNvSpPr>
            <a:spLocks noChangeArrowheads="1"/>
          </p:cNvSpPr>
          <p:nvPr/>
        </p:nvSpPr>
        <p:spPr bwMode="auto">
          <a:xfrm>
            <a:off x="3703637" y="2362200"/>
            <a:ext cx="2087563" cy="1952625"/>
          </a:xfrm>
          <a:prstGeom prst="ellipse">
            <a:avLst/>
          </a:prstGeom>
          <a:solidFill>
            <a:schemeClr val="accent4"/>
          </a:solidFill>
          <a:ln>
            <a:solidFill>
              <a:schemeClr val="accent4">
                <a:lumMod val="75000"/>
              </a:schemeClr>
            </a:solidFill>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800" b="1" dirty="0">
                <a:latin typeface="Arial" pitchFamily="34" charset="0"/>
                <a:cs typeface="Arial" pitchFamily="34" charset="0"/>
              </a:rPr>
              <a:t>Major </a:t>
            </a:r>
            <a:br>
              <a:rPr lang="en-US" sz="2800" b="1" dirty="0">
                <a:latin typeface="Arial" pitchFamily="34" charset="0"/>
                <a:cs typeface="Arial" pitchFamily="34" charset="0"/>
              </a:rPr>
            </a:br>
            <a:r>
              <a:rPr lang="en-US" sz="2800" b="1" dirty="0">
                <a:latin typeface="Arial" pitchFamily="34" charset="0"/>
                <a:cs typeface="Arial" pitchFamily="34" charset="0"/>
              </a:rPr>
              <a:t>Platforms</a:t>
            </a:r>
          </a:p>
        </p:txBody>
      </p:sp>
      <p:sp>
        <p:nvSpPr>
          <p:cNvPr id="21" name="Line 16"/>
          <p:cNvSpPr>
            <a:spLocks noChangeShapeType="1"/>
          </p:cNvSpPr>
          <p:nvPr/>
        </p:nvSpPr>
        <p:spPr bwMode="auto">
          <a:xfrm rot="7200000" flipH="1">
            <a:off x="4316081" y="4579144"/>
            <a:ext cx="816640" cy="471487"/>
          </a:xfrm>
          <a:prstGeom prst="line">
            <a:avLst/>
          </a:prstGeom>
          <a:noFill/>
          <a:ln w="38100">
            <a:solidFill>
              <a:schemeClr val="tx1"/>
            </a:solidFill>
            <a:round/>
            <a:headEnd/>
            <a:tailEnd/>
          </a:ln>
          <a:effectLst/>
        </p:spPr>
        <p:txBody>
          <a:bodyPr anchor="t"/>
          <a:lstStyle/>
          <a:p>
            <a:pPr algn="l">
              <a:defRPr/>
            </a:pPr>
            <a:endParaRPr lang="en-US" b="1" dirty="0">
              <a:effectLst>
                <a:outerShdw blurRad="38100" dist="38100" dir="2700000" algn="tl">
                  <a:srgbClr val="000000">
                    <a:alpha val="43137"/>
                  </a:srgbClr>
                </a:outerShdw>
              </a:effectLst>
              <a:latin typeface="Arial" pitchFamily="34" charset="0"/>
              <a:cs typeface="Arial" pitchFamily="34" charset="0"/>
            </a:endParaRPr>
          </a:p>
        </p:txBody>
      </p:sp>
      <p:sp>
        <p:nvSpPr>
          <p:cNvPr id="25" name="AutoShape 12">
            <a:hlinkHover r:id="" action="ppaction://macro?name=changecolor"/>
          </p:cNvPr>
          <p:cNvSpPr>
            <a:spLocks noChangeArrowheads="1"/>
          </p:cNvSpPr>
          <p:nvPr/>
        </p:nvSpPr>
        <p:spPr bwMode="auto">
          <a:xfrm>
            <a:off x="6019799" y="1752152"/>
            <a:ext cx="2743200" cy="981456"/>
          </a:xfrm>
          <a:prstGeom prst="roundRect">
            <a:avLst>
              <a:gd name="adj" fmla="val 16667"/>
            </a:avLst>
          </a:prstGeom>
          <a:solidFill>
            <a:schemeClr val="accent2"/>
          </a:solidFill>
          <a:ln>
            <a:solidFill>
              <a:schemeClr val="accent2">
                <a:lumMod val="75000"/>
              </a:schemeClr>
            </a:solidFill>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600" b="1" dirty="0">
                <a:latin typeface="Arial" pitchFamily="34" charset="0"/>
                <a:cs typeface="Arial" pitchFamily="34" charset="0"/>
              </a:rPr>
              <a:t>Twitter</a:t>
            </a:r>
          </a:p>
        </p:txBody>
      </p:sp>
      <p:sp>
        <p:nvSpPr>
          <p:cNvPr id="15" name="AutoShape 12">
            <a:hlinkHover r:id="" action="ppaction://macro?name=changecolor"/>
          </p:cNvPr>
          <p:cNvSpPr>
            <a:spLocks noChangeArrowheads="1"/>
          </p:cNvSpPr>
          <p:nvPr/>
        </p:nvSpPr>
        <p:spPr bwMode="auto">
          <a:xfrm>
            <a:off x="539772" y="1734653"/>
            <a:ext cx="2743200" cy="981456"/>
          </a:xfrm>
          <a:prstGeom prst="roundRect">
            <a:avLst>
              <a:gd name="adj" fmla="val 16667"/>
            </a:avLst>
          </a:prstGeom>
          <a:solidFill>
            <a:schemeClr val="accent2"/>
          </a:solidFill>
          <a:ln>
            <a:solidFill>
              <a:schemeClr val="accent2">
                <a:lumMod val="75000"/>
              </a:schemeClr>
            </a:solidFill>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600" b="1" dirty="0">
                <a:latin typeface="Arial" pitchFamily="34" charset="0"/>
                <a:cs typeface="Arial" pitchFamily="34" charset="0"/>
              </a:rPr>
              <a:t>Facebook</a:t>
            </a:r>
          </a:p>
        </p:txBody>
      </p:sp>
      <p:sp>
        <p:nvSpPr>
          <p:cNvPr id="24" name="AutoShape 12">
            <a:hlinkHover r:id="" action="ppaction://macro?name=changecolor"/>
          </p:cNvPr>
          <p:cNvSpPr>
            <a:spLocks noChangeArrowheads="1"/>
          </p:cNvSpPr>
          <p:nvPr/>
        </p:nvSpPr>
        <p:spPr bwMode="auto">
          <a:xfrm>
            <a:off x="6019798" y="3907063"/>
            <a:ext cx="2743200" cy="981456"/>
          </a:xfrm>
          <a:prstGeom prst="roundRect">
            <a:avLst>
              <a:gd name="adj" fmla="val 16667"/>
            </a:avLst>
          </a:prstGeom>
          <a:solidFill>
            <a:schemeClr val="accent2"/>
          </a:solidFill>
          <a:ln>
            <a:solidFill>
              <a:schemeClr val="accent2">
                <a:lumMod val="75000"/>
              </a:schemeClr>
            </a:solidFill>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600" b="1" dirty="0">
                <a:latin typeface="Arial" pitchFamily="34" charset="0"/>
                <a:cs typeface="Arial" pitchFamily="34" charset="0"/>
              </a:rPr>
              <a:t>Instagram</a:t>
            </a:r>
          </a:p>
        </p:txBody>
      </p:sp>
      <p:sp>
        <p:nvSpPr>
          <p:cNvPr id="23" name="AutoShape 12">
            <a:hlinkHover r:id="" action="ppaction://macro?name=changecolor"/>
          </p:cNvPr>
          <p:cNvSpPr>
            <a:spLocks noChangeArrowheads="1"/>
          </p:cNvSpPr>
          <p:nvPr/>
        </p:nvSpPr>
        <p:spPr bwMode="auto">
          <a:xfrm>
            <a:off x="558553" y="3926577"/>
            <a:ext cx="2743200" cy="981456"/>
          </a:xfrm>
          <a:prstGeom prst="roundRect">
            <a:avLst>
              <a:gd name="adj" fmla="val 16667"/>
            </a:avLst>
          </a:prstGeom>
          <a:solidFill>
            <a:schemeClr val="accent2"/>
          </a:solidFill>
          <a:ln>
            <a:solidFill>
              <a:schemeClr val="accent2">
                <a:lumMod val="75000"/>
              </a:schemeClr>
            </a:solidFill>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600" b="1" dirty="0">
                <a:latin typeface="Arial" pitchFamily="34" charset="0"/>
                <a:cs typeface="Arial" pitchFamily="34" charset="0"/>
              </a:rPr>
              <a:t>LinkedIn</a:t>
            </a:r>
          </a:p>
        </p:txBody>
      </p:sp>
      <p:sp>
        <p:nvSpPr>
          <p:cNvPr id="22" name="AutoShape 12">
            <a:hlinkHover r:id="" action="ppaction://macro?name=changecolor"/>
          </p:cNvPr>
          <p:cNvSpPr>
            <a:spLocks noChangeArrowheads="1"/>
          </p:cNvSpPr>
          <p:nvPr/>
        </p:nvSpPr>
        <p:spPr bwMode="auto">
          <a:xfrm>
            <a:off x="3352800" y="5245722"/>
            <a:ext cx="2743200" cy="981456"/>
          </a:xfrm>
          <a:prstGeom prst="roundRect">
            <a:avLst>
              <a:gd name="adj" fmla="val 16667"/>
            </a:avLst>
          </a:prstGeom>
          <a:solidFill>
            <a:schemeClr val="accent2"/>
          </a:solidFill>
          <a:ln>
            <a:solidFill>
              <a:schemeClr val="accent2">
                <a:lumMod val="75000"/>
              </a:schemeClr>
            </a:solidFill>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600" b="1" dirty="0">
                <a:latin typeface="Arial" pitchFamily="34" charset="0"/>
                <a:cs typeface="Arial" pitchFamily="34" charset="0"/>
              </a:rPr>
              <a:t>Pinterest</a:t>
            </a:r>
          </a:p>
        </p:txBody>
      </p:sp>
    </p:spTree>
    <p:custDataLst>
      <p:tags r:id="rId1"/>
    </p:custDataLst>
    <p:extLst>
      <p:ext uri="{BB962C8B-B14F-4D97-AF65-F5344CB8AC3E}">
        <p14:creationId xmlns:p14="http://schemas.microsoft.com/office/powerpoint/2010/main" val="17773296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right)">
                                      <p:cBhvr>
                                        <p:cTn id="7" dur="500"/>
                                        <p:tgtEl>
                                          <p:spTgt spid="1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left)">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left)">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500"/>
                                        <p:tgtEl>
                                          <p:spTgt spid="21"/>
                                        </p:tgtEl>
                                      </p:cBhvr>
                                    </p:animEffect>
                                  </p:childTnLst>
                                </p:cTn>
                              </p:par>
                            </p:childTnLst>
                          </p:cTn>
                        </p:par>
                        <p:par>
                          <p:cTn id="35" fill="hold">
                            <p:stCondLst>
                              <p:cond delay="500"/>
                            </p:stCondLst>
                            <p:childTnLst>
                              <p:par>
                                <p:cTn id="36" presetID="22" presetClass="entr" presetSubtype="1"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up)">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2"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right)">
                                      <p:cBhvr>
                                        <p:cTn id="43" dur="500"/>
                                        <p:tgtEl>
                                          <p:spTgt spid="17"/>
                                        </p:tgtEl>
                                      </p:cBhvr>
                                    </p:animEffect>
                                  </p:childTnLst>
                                </p:cTn>
                              </p:par>
                            </p:childTnLst>
                          </p:cTn>
                        </p:par>
                        <p:par>
                          <p:cTn id="44" fill="hold">
                            <p:stCondLst>
                              <p:cond delay="2000"/>
                            </p:stCondLst>
                            <p:childTnLst>
                              <p:par>
                                <p:cTn id="45" presetID="22" presetClass="entr" presetSubtype="2"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right)">
                                      <p:cBhvr>
                                        <p:cTn id="4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7" grpId="0" animBg="1"/>
      <p:bldP spid="21" grpId="0" animBg="1"/>
      <p:bldP spid="25" grpId="0" animBg="1"/>
      <p:bldP spid="15" grpId="0" animBg="1"/>
      <p:bldP spid="24" grpId="0" animBg="1"/>
      <p:bldP spid="23"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itle 40"/>
          <p:cNvSpPr>
            <a:spLocks noGrp="1"/>
          </p:cNvSpPr>
          <p:nvPr>
            <p:ph type="title"/>
          </p:nvPr>
        </p:nvSpPr>
        <p:spPr/>
        <p:txBody>
          <a:bodyPr>
            <a:normAutofit/>
          </a:bodyPr>
          <a:lstStyle/>
          <a:p>
            <a:r>
              <a:rPr lang="en-US" sz="3600" dirty="0"/>
              <a:t>Software Can Manage, Measure, and Automate Online Media</a:t>
            </a:r>
          </a:p>
        </p:txBody>
      </p:sp>
      <p:sp>
        <p:nvSpPr>
          <p:cNvPr id="12" name="AutoShape 4">
            <a:hlinkHover r:id="" action="ppaction://macro?name=changecolor"/>
          </p:cNvPr>
          <p:cNvSpPr>
            <a:spLocks noChangeArrowheads="1"/>
          </p:cNvSpPr>
          <p:nvPr/>
        </p:nvSpPr>
        <p:spPr bwMode="auto">
          <a:xfrm>
            <a:off x="3057315" y="1787537"/>
            <a:ext cx="3147237" cy="1676401"/>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600" b="1" dirty="0">
                <a:latin typeface="Arial" pitchFamily="34" charset="0"/>
                <a:cs typeface="Arial" pitchFamily="34" charset="0"/>
              </a:rPr>
              <a:t>Software can manage social media</a:t>
            </a:r>
          </a:p>
        </p:txBody>
      </p:sp>
      <p:sp>
        <p:nvSpPr>
          <p:cNvPr id="21" name="AutoShape 21">
            <a:hlinkHover r:id="" action="ppaction://macro?name=changecolor"/>
          </p:cNvPr>
          <p:cNvSpPr>
            <a:spLocks noChangeArrowheads="1"/>
          </p:cNvSpPr>
          <p:nvPr/>
        </p:nvSpPr>
        <p:spPr bwMode="auto">
          <a:xfrm>
            <a:off x="533400" y="4315158"/>
            <a:ext cx="3225554" cy="1676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600" b="1" dirty="0">
                <a:latin typeface="Arial" pitchFamily="34" charset="0"/>
                <a:cs typeface="Arial" pitchFamily="34" charset="0"/>
              </a:rPr>
              <a:t>Software can manage social media</a:t>
            </a:r>
          </a:p>
        </p:txBody>
      </p:sp>
      <p:sp>
        <p:nvSpPr>
          <p:cNvPr id="6" name="AutoShape 4">
            <a:hlinkHover r:id="" action="ppaction://macro?name=changecolor"/>
          </p:cNvPr>
          <p:cNvSpPr>
            <a:spLocks noChangeArrowheads="1"/>
          </p:cNvSpPr>
          <p:nvPr/>
        </p:nvSpPr>
        <p:spPr bwMode="auto">
          <a:xfrm>
            <a:off x="5511554" y="4419600"/>
            <a:ext cx="3147237" cy="1676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600" b="1" dirty="0">
                <a:latin typeface="Arial" charset="0"/>
                <a:ea typeface="Arial" charset="0"/>
                <a:cs typeface="Arial" charset="0"/>
              </a:rPr>
              <a:t>Use bounce rates to measure websites</a:t>
            </a:r>
          </a:p>
        </p:txBody>
      </p:sp>
      <p:sp>
        <p:nvSpPr>
          <p:cNvPr id="34823" name="Oval 16"/>
          <p:cNvSpPr>
            <a:spLocks noChangeArrowheads="1"/>
          </p:cNvSpPr>
          <p:nvPr/>
        </p:nvSpPr>
        <p:spPr bwMode="auto">
          <a:xfrm>
            <a:off x="3587153" y="3305175"/>
            <a:ext cx="2087563" cy="1952625"/>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800" b="1" dirty="0">
                <a:latin typeface="Arial" pitchFamily="34" charset="0"/>
                <a:cs typeface="Arial" pitchFamily="34" charset="0"/>
              </a:rPr>
              <a:t>Key</a:t>
            </a:r>
          </a:p>
          <a:p>
            <a:r>
              <a:rPr lang="en-US" sz="2800" b="1" dirty="0">
                <a:latin typeface="Arial" pitchFamily="34" charset="0"/>
                <a:cs typeface="Arial" pitchFamily="34" charset="0"/>
              </a:rPr>
              <a:t>Issues</a:t>
            </a:r>
          </a:p>
        </p:txBody>
      </p:sp>
      <p:sp>
        <p:nvSpPr>
          <p:cNvPr id="2" name="TextBox 1"/>
          <p:cNvSpPr txBox="1"/>
          <p:nvPr/>
        </p:nvSpPr>
        <p:spPr>
          <a:xfrm>
            <a:off x="-620587" y="5575177"/>
            <a:ext cx="184731" cy="646331"/>
          </a:xfrm>
          <a:prstGeom prst="rect">
            <a:avLst/>
          </a:prstGeom>
          <a:noFill/>
        </p:spPr>
        <p:txBody>
          <a:bodyPr wrap="none" rtlCol="0">
            <a:spAutoFit/>
          </a:bodyPr>
          <a:lstStyle/>
          <a:p>
            <a:endParaRPr lang="en-US"/>
          </a:p>
        </p:txBody>
      </p:sp>
    </p:spTree>
    <p:custDataLst>
      <p:tags r:id="rId1"/>
    </p:custDataLst>
    <p:extLst>
      <p:ext uri="{BB962C8B-B14F-4D97-AF65-F5344CB8AC3E}">
        <p14:creationId xmlns:p14="http://schemas.microsoft.com/office/powerpoint/2010/main" val="65786188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right)">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1"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Measure results from online media</a:t>
            </a:r>
          </a:p>
        </p:txBody>
      </p:sp>
      <p:pic>
        <p:nvPicPr>
          <p:cNvPr id="3" name="Picture 2"/>
          <p:cNvPicPr>
            <a:picLocks noChangeAspect="1"/>
          </p:cNvPicPr>
          <p:nvPr/>
        </p:nvPicPr>
        <p:blipFill rotWithShape="1">
          <a:blip r:embed="rId3"/>
          <a:srcRect l="1841" t="-1366" r="1841" b="5907"/>
          <a:stretch/>
        </p:blipFill>
        <p:spPr>
          <a:xfrm>
            <a:off x="685800" y="1647382"/>
            <a:ext cx="6580031" cy="4657725"/>
          </a:xfrm>
          <a:prstGeom prst="rect">
            <a:avLst/>
          </a:prstGeom>
        </p:spPr>
      </p:pic>
      <p:sp>
        <p:nvSpPr>
          <p:cNvPr id="4" name="TextBox 3"/>
          <p:cNvSpPr txBox="1"/>
          <p:nvPr/>
        </p:nvSpPr>
        <p:spPr>
          <a:xfrm>
            <a:off x="7189631" y="5893713"/>
            <a:ext cx="1192369" cy="430887"/>
          </a:xfrm>
          <a:prstGeom prst="rect">
            <a:avLst/>
          </a:prstGeom>
          <a:noFill/>
        </p:spPr>
        <p:txBody>
          <a:bodyPr wrap="square" rtlCol="0">
            <a:spAutoFit/>
          </a:bodyPr>
          <a:lstStyle/>
          <a:p>
            <a:r>
              <a:rPr lang="en-US" sz="1100" i="1" dirty="0"/>
              <a:t>Source: </a:t>
            </a:r>
            <a:r>
              <a:rPr lang="en-US" sz="1100" i="1" dirty="0" err="1"/>
              <a:t>Marketo</a:t>
            </a:r>
            <a:r>
              <a:rPr lang="en-US" sz="1100" i="1" dirty="0"/>
              <a:t>, Inc.</a:t>
            </a:r>
            <a:endParaRPr lang="en-US" sz="1100" dirty="0"/>
          </a:p>
        </p:txBody>
      </p:sp>
    </p:spTree>
    <p:extLst>
      <p:ext uri="{BB962C8B-B14F-4D97-AF65-F5344CB8AC3E}">
        <p14:creationId xmlns:p14="http://schemas.microsoft.com/office/powerpoint/2010/main" val="551031406"/>
      </p:ext>
    </p:extLst>
  </p:cSld>
  <p:clrMapOvr>
    <a:masterClrMapping/>
  </p:clrMapOvr>
  <p:transition>
    <p:pull dir="ru"/>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dirty="0"/>
              <a:t>Key Terms</a:t>
            </a:r>
          </a:p>
        </p:txBody>
      </p:sp>
      <p:sp>
        <p:nvSpPr>
          <p:cNvPr id="122883" name="Rectangle 3"/>
          <p:cNvSpPr>
            <a:spLocks noGrp="1" noChangeArrowheads="1"/>
          </p:cNvSpPr>
          <p:nvPr>
            <p:ph sz="half" idx="1"/>
          </p:nvPr>
        </p:nvSpPr>
        <p:spPr/>
        <p:txBody>
          <a:bodyPr>
            <a:normAutofit fontScale="92500" lnSpcReduction="10000"/>
          </a:bodyPr>
          <a:lstStyle/>
          <a:p>
            <a:pPr marL="514350">
              <a:buClr>
                <a:srgbClr val="FFC000"/>
              </a:buClr>
            </a:pPr>
            <a:r>
              <a:rPr lang="en-US" sz="2400">
                <a:solidFill>
                  <a:schemeClr val="tx1"/>
                </a:solidFill>
              </a:rPr>
              <a:t>paid media</a:t>
            </a:r>
            <a:endParaRPr lang="en-US" sz="2400" dirty="0">
              <a:solidFill>
                <a:schemeClr val="tx1"/>
              </a:solidFill>
            </a:endParaRPr>
          </a:p>
          <a:p>
            <a:pPr marL="514350">
              <a:buClr>
                <a:srgbClr val="FFC000"/>
              </a:buClr>
            </a:pPr>
            <a:r>
              <a:rPr lang="en-US" sz="2400" dirty="0">
                <a:solidFill>
                  <a:schemeClr val="tx1"/>
                </a:solidFill>
              </a:rPr>
              <a:t>owned media</a:t>
            </a:r>
          </a:p>
          <a:p>
            <a:pPr marL="514350">
              <a:buClr>
                <a:srgbClr val="FFC000"/>
              </a:buClr>
            </a:pPr>
            <a:r>
              <a:rPr lang="en-US" sz="2400" dirty="0">
                <a:solidFill>
                  <a:schemeClr val="tx1"/>
                </a:solidFill>
              </a:rPr>
              <a:t>earned media</a:t>
            </a:r>
          </a:p>
          <a:p>
            <a:pPr marL="514350">
              <a:buClr>
                <a:srgbClr val="FFC000"/>
              </a:buClr>
            </a:pPr>
            <a:r>
              <a:rPr lang="en-US" sz="2400" dirty="0">
                <a:solidFill>
                  <a:schemeClr val="tx1"/>
                </a:solidFill>
              </a:rPr>
              <a:t>user-generated content</a:t>
            </a:r>
          </a:p>
          <a:p>
            <a:pPr marL="514350">
              <a:buClr>
                <a:srgbClr val="FFC000"/>
              </a:buClr>
            </a:pPr>
            <a:r>
              <a:rPr lang="en-US" sz="2400" dirty="0">
                <a:solidFill>
                  <a:schemeClr val="tx1"/>
                </a:solidFill>
              </a:rPr>
              <a:t>search engine optimization (SEO)</a:t>
            </a:r>
          </a:p>
          <a:p>
            <a:pPr marL="514350">
              <a:buClr>
                <a:srgbClr val="FFC000"/>
              </a:buClr>
            </a:pPr>
            <a:r>
              <a:rPr lang="en-US" sz="2400" dirty="0">
                <a:solidFill>
                  <a:schemeClr val="tx1"/>
                </a:solidFill>
              </a:rPr>
              <a:t>pass-along</a:t>
            </a:r>
          </a:p>
          <a:p>
            <a:pPr marL="514350">
              <a:buClr>
                <a:srgbClr val="FFC000"/>
              </a:buClr>
            </a:pPr>
            <a:r>
              <a:rPr lang="en-US" sz="2400" dirty="0">
                <a:solidFill>
                  <a:schemeClr val="tx1"/>
                </a:solidFill>
              </a:rPr>
              <a:t>branded services</a:t>
            </a:r>
          </a:p>
          <a:p>
            <a:pPr marL="514350">
              <a:buClr>
                <a:srgbClr val="FFC000"/>
              </a:buClr>
            </a:pPr>
            <a:r>
              <a:rPr lang="en-US" sz="2400" dirty="0">
                <a:solidFill>
                  <a:schemeClr val="tx1"/>
                </a:solidFill>
              </a:rPr>
              <a:t>white paper</a:t>
            </a:r>
          </a:p>
          <a:p>
            <a:pPr marL="514350">
              <a:buClr>
                <a:srgbClr val="FFC000"/>
              </a:buClr>
            </a:pPr>
            <a:r>
              <a:rPr lang="en-US" sz="2400" dirty="0">
                <a:solidFill>
                  <a:schemeClr val="tx1"/>
                </a:solidFill>
              </a:rPr>
              <a:t>case studies</a:t>
            </a:r>
          </a:p>
          <a:p>
            <a:pPr marL="514350">
              <a:buClr>
                <a:srgbClr val="FFC000"/>
              </a:buClr>
            </a:pPr>
            <a:r>
              <a:rPr lang="en-US" sz="2400" dirty="0">
                <a:solidFill>
                  <a:schemeClr val="tx1"/>
                </a:solidFill>
              </a:rPr>
              <a:t>landing page</a:t>
            </a:r>
          </a:p>
          <a:p>
            <a:pPr marL="514350">
              <a:buClr>
                <a:srgbClr val="FFC000"/>
              </a:buClr>
            </a:pPr>
            <a:r>
              <a:rPr lang="en-US" sz="2400" dirty="0">
                <a:solidFill>
                  <a:schemeClr val="tx1"/>
                </a:solidFill>
              </a:rPr>
              <a:t>blog</a:t>
            </a:r>
          </a:p>
          <a:p>
            <a:pPr marL="514350">
              <a:buClr>
                <a:srgbClr val="FFC000"/>
              </a:buClr>
            </a:pPr>
            <a:endParaRPr lang="en-US" sz="2400" dirty="0">
              <a:solidFill>
                <a:schemeClr val="tx1"/>
              </a:solidFill>
            </a:endParaRPr>
          </a:p>
        </p:txBody>
      </p:sp>
      <p:sp>
        <p:nvSpPr>
          <p:cNvPr id="122884" name="Rectangle 4"/>
          <p:cNvSpPr>
            <a:spLocks noGrp="1" noChangeArrowheads="1"/>
          </p:cNvSpPr>
          <p:nvPr>
            <p:ph sz="half" idx="2"/>
          </p:nvPr>
        </p:nvSpPr>
        <p:spPr/>
        <p:txBody>
          <a:bodyPr>
            <a:normAutofit fontScale="92500" lnSpcReduction="10000"/>
          </a:bodyPr>
          <a:lstStyle/>
          <a:p>
            <a:pPr marL="514350">
              <a:buClr>
                <a:srgbClr val="FFC000"/>
              </a:buClr>
              <a:buFont typeface="+mj-lt"/>
              <a:buAutoNum type="arabicPeriod" startAt="12"/>
            </a:pPr>
            <a:r>
              <a:rPr lang="en-US" sz="2400" dirty="0">
                <a:solidFill>
                  <a:schemeClr val="tx1"/>
                </a:solidFill>
              </a:rPr>
              <a:t>infographic</a:t>
            </a:r>
          </a:p>
          <a:p>
            <a:pPr marL="514350">
              <a:buClr>
                <a:srgbClr val="FFC000"/>
              </a:buClr>
              <a:buFont typeface="+mj-lt"/>
              <a:buAutoNum type="arabicPeriod" startAt="12"/>
            </a:pPr>
            <a:r>
              <a:rPr lang="en-US" sz="2400" dirty="0">
                <a:solidFill>
                  <a:schemeClr val="tx1"/>
                </a:solidFill>
              </a:rPr>
              <a:t>branded apps</a:t>
            </a:r>
          </a:p>
          <a:p>
            <a:pPr marL="514350">
              <a:buClr>
                <a:srgbClr val="FFC000"/>
              </a:buClr>
              <a:buFont typeface="+mj-lt"/>
              <a:buAutoNum type="arabicPeriod" startAt="12"/>
            </a:pPr>
            <a:r>
              <a:rPr lang="en-US" sz="2400" dirty="0">
                <a:solidFill>
                  <a:schemeClr val="tx1"/>
                </a:solidFill>
              </a:rPr>
              <a:t>brand community</a:t>
            </a:r>
          </a:p>
          <a:p>
            <a:pPr marL="514350">
              <a:buClr>
                <a:srgbClr val="FFC000"/>
              </a:buClr>
              <a:buFont typeface="+mj-lt"/>
              <a:buAutoNum type="arabicPeriod" startAt="12"/>
            </a:pPr>
            <a:r>
              <a:rPr lang="en-US" sz="2400" dirty="0">
                <a:solidFill>
                  <a:schemeClr val="tx1"/>
                </a:solidFill>
              </a:rPr>
              <a:t>referral program</a:t>
            </a:r>
          </a:p>
          <a:p>
            <a:pPr marL="514350">
              <a:buClr>
                <a:srgbClr val="FFC000"/>
              </a:buClr>
              <a:buFont typeface="+mj-lt"/>
              <a:buAutoNum type="arabicPeriod" startAt="12"/>
            </a:pPr>
            <a:r>
              <a:rPr lang="en-US" sz="2400" dirty="0">
                <a:solidFill>
                  <a:schemeClr val="tx1"/>
                </a:solidFill>
              </a:rPr>
              <a:t>social media</a:t>
            </a:r>
          </a:p>
          <a:p>
            <a:pPr marL="514350">
              <a:buClr>
                <a:srgbClr val="FFC000"/>
              </a:buClr>
              <a:buFont typeface="+mj-lt"/>
              <a:buAutoNum type="arabicPeriod" startAt="12"/>
            </a:pPr>
            <a:r>
              <a:rPr lang="en-US" sz="2400" dirty="0">
                <a:solidFill>
                  <a:schemeClr val="tx1"/>
                </a:solidFill>
              </a:rPr>
              <a:t>Facebook</a:t>
            </a:r>
          </a:p>
          <a:p>
            <a:pPr marL="514350">
              <a:buClr>
                <a:srgbClr val="FFC000"/>
              </a:buClr>
              <a:buFont typeface="+mj-lt"/>
              <a:buAutoNum type="arabicPeriod" startAt="12"/>
            </a:pPr>
            <a:r>
              <a:rPr lang="en-US" sz="2400" dirty="0">
                <a:solidFill>
                  <a:schemeClr val="tx1"/>
                </a:solidFill>
              </a:rPr>
              <a:t>Twitter</a:t>
            </a:r>
          </a:p>
          <a:p>
            <a:pPr marL="514350">
              <a:buClr>
                <a:srgbClr val="FFC000"/>
              </a:buClr>
              <a:buFont typeface="+mj-lt"/>
              <a:buAutoNum type="arabicPeriod" startAt="12"/>
            </a:pPr>
            <a:r>
              <a:rPr lang="en-US" sz="2400" dirty="0">
                <a:solidFill>
                  <a:schemeClr val="tx1"/>
                </a:solidFill>
              </a:rPr>
              <a:t>Instagram</a:t>
            </a:r>
          </a:p>
          <a:p>
            <a:pPr marL="514350">
              <a:buClr>
                <a:srgbClr val="FFC000"/>
              </a:buClr>
              <a:buFont typeface="+mj-lt"/>
              <a:buAutoNum type="arabicPeriod" startAt="12"/>
            </a:pPr>
            <a:r>
              <a:rPr lang="en-US" sz="2400" dirty="0">
                <a:solidFill>
                  <a:schemeClr val="tx1"/>
                </a:solidFill>
              </a:rPr>
              <a:t>Pinterest</a:t>
            </a:r>
          </a:p>
          <a:p>
            <a:pPr marL="514350">
              <a:buClr>
                <a:srgbClr val="FFC000"/>
              </a:buClr>
              <a:buFont typeface="+mj-lt"/>
              <a:buAutoNum type="arabicPeriod" startAt="12"/>
            </a:pPr>
            <a:r>
              <a:rPr lang="en-US" sz="2400" dirty="0">
                <a:solidFill>
                  <a:schemeClr val="tx1"/>
                </a:solidFill>
              </a:rPr>
              <a:t>LinkedIn</a:t>
            </a:r>
          </a:p>
          <a:p>
            <a:pPr marL="514350">
              <a:buClr>
                <a:srgbClr val="FFC000"/>
              </a:buClr>
              <a:buFont typeface="+mj-lt"/>
              <a:buAutoNum type="arabicPeriod" startAt="12"/>
            </a:pPr>
            <a:r>
              <a:rPr lang="en-US" sz="2400" dirty="0">
                <a:solidFill>
                  <a:schemeClr val="tx1"/>
                </a:solidFill>
              </a:rPr>
              <a:t>marketing automation software</a:t>
            </a:r>
          </a:p>
        </p:txBody>
      </p:sp>
    </p:spTree>
    <p:custDataLst>
      <p:tags r:id="rId1"/>
    </p:custDataLst>
    <p:extLst>
      <p:ext uri="{BB962C8B-B14F-4D97-AF65-F5344CB8AC3E}">
        <p14:creationId xmlns:p14="http://schemas.microsoft.com/office/powerpoint/2010/main" val="73585465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Effect transition="in" filter="wipe(up)">
                                      <p:cBhvr>
                                        <p:cTn id="7" dur="500"/>
                                        <p:tgtEl>
                                          <p:spTgt spid="12288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animEffect transition="in" filter="wipe(up)">
                                      <p:cBhvr>
                                        <p:cTn id="11" dur="500"/>
                                        <p:tgtEl>
                                          <p:spTgt spid="122883">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22883">
                                            <p:txEl>
                                              <p:pRg st="2" end="2"/>
                                            </p:txEl>
                                          </p:spTgt>
                                        </p:tgtEl>
                                        <p:attrNameLst>
                                          <p:attrName>style.visibility</p:attrName>
                                        </p:attrNameLst>
                                      </p:cBhvr>
                                      <p:to>
                                        <p:strVal val="visible"/>
                                      </p:to>
                                    </p:set>
                                    <p:animEffect transition="in" filter="wipe(up)">
                                      <p:cBhvr>
                                        <p:cTn id="15" dur="500"/>
                                        <p:tgtEl>
                                          <p:spTgt spid="122883">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2883">
                                            <p:txEl>
                                              <p:pRg st="3" end="3"/>
                                            </p:txEl>
                                          </p:spTgt>
                                        </p:tgtEl>
                                        <p:attrNameLst>
                                          <p:attrName>style.visibility</p:attrName>
                                        </p:attrNameLst>
                                      </p:cBhvr>
                                      <p:to>
                                        <p:strVal val="visible"/>
                                      </p:to>
                                    </p:set>
                                    <p:animEffect transition="in" filter="wipe(up)">
                                      <p:cBhvr>
                                        <p:cTn id="19" dur="500"/>
                                        <p:tgtEl>
                                          <p:spTgt spid="122883">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2883">
                                            <p:txEl>
                                              <p:pRg st="4" end="4"/>
                                            </p:txEl>
                                          </p:spTgt>
                                        </p:tgtEl>
                                        <p:attrNameLst>
                                          <p:attrName>style.visibility</p:attrName>
                                        </p:attrNameLst>
                                      </p:cBhvr>
                                      <p:to>
                                        <p:strVal val="visible"/>
                                      </p:to>
                                    </p:set>
                                    <p:animEffect transition="in" filter="wipe(up)">
                                      <p:cBhvr>
                                        <p:cTn id="23" dur="500"/>
                                        <p:tgtEl>
                                          <p:spTgt spid="122883">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22883">
                                            <p:txEl>
                                              <p:pRg st="5" end="5"/>
                                            </p:txEl>
                                          </p:spTgt>
                                        </p:tgtEl>
                                        <p:attrNameLst>
                                          <p:attrName>style.visibility</p:attrName>
                                        </p:attrNameLst>
                                      </p:cBhvr>
                                      <p:to>
                                        <p:strVal val="visible"/>
                                      </p:to>
                                    </p:set>
                                    <p:animEffect transition="in" filter="wipe(up)">
                                      <p:cBhvr>
                                        <p:cTn id="27" dur="500"/>
                                        <p:tgtEl>
                                          <p:spTgt spid="122883">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22883">
                                            <p:txEl>
                                              <p:pRg st="6" end="6"/>
                                            </p:txEl>
                                          </p:spTgt>
                                        </p:tgtEl>
                                        <p:attrNameLst>
                                          <p:attrName>style.visibility</p:attrName>
                                        </p:attrNameLst>
                                      </p:cBhvr>
                                      <p:to>
                                        <p:strVal val="visible"/>
                                      </p:to>
                                    </p:set>
                                    <p:animEffect transition="in" filter="wipe(up)">
                                      <p:cBhvr>
                                        <p:cTn id="31" dur="500"/>
                                        <p:tgtEl>
                                          <p:spTgt spid="122883">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22883">
                                            <p:txEl>
                                              <p:pRg st="7" end="7"/>
                                            </p:txEl>
                                          </p:spTgt>
                                        </p:tgtEl>
                                        <p:attrNameLst>
                                          <p:attrName>style.visibility</p:attrName>
                                        </p:attrNameLst>
                                      </p:cBhvr>
                                      <p:to>
                                        <p:strVal val="visible"/>
                                      </p:to>
                                    </p:set>
                                    <p:animEffect transition="in" filter="wipe(up)">
                                      <p:cBhvr>
                                        <p:cTn id="35" dur="500"/>
                                        <p:tgtEl>
                                          <p:spTgt spid="122883">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22883">
                                            <p:txEl>
                                              <p:pRg st="8" end="8"/>
                                            </p:txEl>
                                          </p:spTgt>
                                        </p:tgtEl>
                                        <p:attrNameLst>
                                          <p:attrName>style.visibility</p:attrName>
                                        </p:attrNameLst>
                                      </p:cBhvr>
                                      <p:to>
                                        <p:strVal val="visible"/>
                                      </p:to>
                                    </p:set>
                                    <p:animEffect transition="in" filter="wipe(up)">
                                      <p:cBhvr>
                                        <p:cTn id="39" dur="500"/>
                                        <p:tgtEl>
                                          <p:spTgt spid="122883">
                                            <p:txEl>
                                              <p:pRg st="8" end="8"/>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22883">
                                            <p:txEl>
                                              <p:pRg st="9" end="9"/>
                                            </p:txEl>
                                          </p:spTgt>
                                        </p:tgtEl>
                                        <p:attrNameLst>
                                          <p:attrName>style.visibility</p:attrName>
                                        </p:attrNameLst>
                                      </p:cBhvr>
                                      <p:to>
                                        <p:strVal val="visible"/>
                                      </p:to>
                                    </p:set>
                                    <p:animEffect transition="in" filter="wipe(up)">
                                      <p:cBhvr>
                                        <p:cTn id="43" dur="500"/>
                                        <p:tgtEl>
                                          <p:spTgt spid="122883">
                                            <p:txEl>
                                              <p:pRg st="9" end="9"/>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122883">
                                            <p:txEl>
                                              <p:pRg st="10" end="10"/>
                                            </p:txEl>
                                          </p:spTgt>
                                        </p:tgtEl>
                                        <p:attrNameLst>
                                          <p:attrName>style.visibility</p:attrName>
                                        </p:attrNameLst>
                                      </p:cBhvr>
                                      <p:to>
                                        <p:strVal val="visible"/>
                                      </p:to>
                                    </p:set>
                                    <p:animEffect transition="in" filter="wipe(up)">
                                      <p:cBhvr>
                                        <p:cTn id="47" dur="500"/>
                                        <p:tgtEl>
                                          <p:spTgt spid="122883">
                                            <p:txEl>
                                              <p:pRg st="10" end="10"/>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122884">
                                            <p:txEl>
                                              <p:pRg st="0" end="0"/>
                                            </p:txEl>
                                          </p:spTgt>
                                        </p:tgtEl>
                                        <p:attrNameLst>
                                          <p:attrName>style.visibility</p:attrName>
                                        </p:attrNameLst>
                                      </p:cBhvr>
                                      <p:to>
                                        <p:strVal val="visible"/>
                                      </p:to>
                                    </p:set>
                                    <p:animEffect transition="in" filter="wipe(up)">
                                      <p:cBhvr>
                                        <p:cTn id="51" dur="500"/>
                                        <p:tgtEl>
                                          <p:spTgt spid="122884">
                                            <p:txEl>
                                              <p:pRg st="0" end="0"/>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22884">
                                            <p:txEl>
                                              <p:pRg st="1" end="1"/>
                                            </p:txEl>
                                          </p:spTgt>
                                        </p:tgtEl>
                                        <p:attrNameLst>
                                          <p:attrName>style.visibility</p:attrName>
                                        </p:attrNameLst>
                                      </p:cBhvr>
                                      <p:to>
                                        <p:strVal val="visible"/>
                                      </p:to>
                                    </p:set>
                                    <p:animEffect transition="in" filter="wipe(up)">
                                      <p:cBhvr>
                                        <p:cTn id="55" dur="500"/>
                                        <p:tgtEl>
                                          <p:spTgt spid="122884">
                                            <p:txEl>
                                              <p:pRg st="1" end="1"/>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122884">
                                            <p:txEl>
                                              <p:pRg st="2" end="2"/>
                                            </p:txEl>
                                          </p:spTgt>
                                        </p:tgtEl>
                                        <p:attrNameLst>
                                          <p:attrName>style.visibility</p:attrName>
                                        </p:attrNameLst>
                                      </p:cBhvr>
                                      <p:to>
                                        <p:strVal val="visible"/>
                                      </p:to>
                                    </p:set>
                                    <p:animEffect transition="in" filter="wipe(up)">
                                      <p:cBhvr>
                                        <p:cTn id="59" dur="500"/>
                                        <p:tgtEl>
                                          <p:spTgt spid="122884">
                                            <p:txEl>
                                              <p:pRg st="2" end="2"/>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122884">
                                            <p:txEl>
                                              <p:pRg st="3" end="3"/>
                                            </p:txEl>
                                          </p:spTgt>
                                        </p:tgtEl>
                                        <p:attrNameLst>
                                          <p:attrName>style.visibility</p:attrName>
                                        </p:attrNameLst>
                                      </p:cBhvr>
                                      <p:to>
                                        <p:strVal val="visible"/>
                                      </p:to>
                                    </p:set>
                                    <p:animEffect transition="in" filter="wipe(up)">
                                      <p:cBhvr>
                                        <p:cTn id="63" dur="500"/>
                                        <p:tgtEl>
                                          <p:spTgt spid="122884">
                                            <p:txEl>
                                              <p:pRg st="3" end="3"/>
                                            </p:txEl>
                                          </p:spTgt>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122884">
                                            <p:txEl>
                                              <p:pRg st="4" end="4"/>
                                            </p:txEl>
                                          </p:spTgt>
                                        </p:tgtEl>
                                        <p:attrNameLst>
                                          <p:attrName>style.visibility</p:attrName>
                                        </p:attrNameLst>
                                      </p:cBhvr>
                                      <p:to>
                                        <p:strVal val="visible"/>
                                      </p:to>
                                    </p:set>
                                    <p:animEffect transition="in" filter="wipe(up)">
                                      <p:cBhvr>
                                        <p:cTn id="67" dur="500"/>
                                        <p:tgtEl>
                                          <p:spTgt spid="122884">
                                            <p:txEl>
                                              <p:pRg st="4" end="4"/>
                                            </p:txEl>
                                          </p:spTgt>
                                        </p:tgtEl>
                                      </p:cBhvr>
                                    </p:animEffect>
                                  </p:childTnLst>
                                </p:cTn>
                              </p:par>
                            </p:childTnLst>
                          </p:cTn>
                        </p:par>
                        <p:par>
                          <p:cTn id="68" fill="hold">
                            <p:stCondLst>
                              <p:cond delay="8000"/>
                            </p:stCondLst>
                            <p:childTnLst>
                              <p:par>
                                <p:cTn id="69" presetID="22" presetClass="entr" presetSubtype="1" fill="hold" nodeType="afterEffect">
                                  <p:stCondLst>
                                    <p:cond delay="0"/>
                                  </p:stCondLst>
                                  <p:childTnLst>
                                    <p:set>
                                      <p:cBhvr>
                                        <p:cTn id="70" dur="1" fill="hold">
                                          <p:stCondLst>
                                            <p:cond delay="0"/>
                                          </p:stCondLst>
                                        </p:cTn>
                                        <p:tgtEl>
                                          <p:spTgt spid="122884">
                                            <p:txEl>
                                              <p:pRg st="5" end="5"/>
                                            </p:txEl>
                                          </p:spTgt>
                                        </p:tgtEl>
                                        <p:attrNameLst>
                                          <p:attrName>style.visibility</p:attrName>
                                        </p:attrNameLst>
                                      </p:cBhvr>
                                      <p:to>
                                        <p:strVal val="visible"/>
                                      </p:to>
                                    </p:set>
                                    <p:animEffect transition="in" filter="wipe(up)">
                                      <p:cBhvr>
                                        <p:cTn id="71" dur="500"/>
                                        <p:tgtEl>
                                          <p:spTgt spid="122884">
                                            <p:txEl>
                                              <p:pRg st="5" end="5"/>
                                            </p:txEl>
                                          </p:spTgt>
                                        </p:tgtEl>
                                      </p:cBhvr>
                                    </p:animEffect>
                                  </p:childTnLst>
                                </p:cTn>
                              </p:par>
                            </p:childTnLst>
                          </p:cTn>
                        </p:par>
                        <p:par>
                          <p:cTn id="72" fill="hold">
                            <p:stCondLst>
                              <p:cond delay="8500"/>
                            </p:stCondLst>
                            <p:childTnLst>
                              <p:par>
                                <p:cTn id="73" presetID="22" presetClass="entr" presetSubtype="1" fill="hold" nodeType="afterEffect">
                                  <p:stCondLst>
                                    <p:cond delay="0"/>
                                  </p:stCondLst>
                                  <p:childTnLst>
                                    <p:set>
                                      <p:cBhvr>
                                        <p:cTn id="74" dur="1" fill="hold">
                                          <p:stCondLst>
                                            <p:cond delay="0"/>
                                          </p:stCondLst>
                                        </p:cTn>
                                        <p:tgtEl>
                                          <p:spTgt spid="122884">
                                            <p:txEl>
                                              <p:pRg st="6" end="6"/>
                                            </p:txEl>
                                          </p:spTgt>
                                        </p:tgtEl>
                                        <p:attrNameLst>
                                          <p:attrName>style.visibility</p:attrName>
                                        </p:attrNameLst>
                                      </p:cBhvr>
                                      <p:to>
                                        <p:strVal val="visible"/>
                                      </p:to>
                                    </p:set>
                                    <p:animEffect transition="in" filter="wipe(up)">
                                      <p:cBhvr>
                                        <p:cTn id="75" dur="500"/>
                                        <p:tgtEl>
                                          <p:spTgt spid="122884">
                                            <p:txEl>
                                              <p:pRg st="6" end="6"/>
                                            </p:txEl>
                                          </p:spTgt>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122884">
                                            <p:txEl>
                                              <p:pRg st="7" end="7"/>
                                            </p:txEl>
                                          </p:spTgt>
                                        </p:tgtEl>
                                        <p:attrNameLst>
                                          <p:attrName>style.visibility</p:attrName>
                                        </p:attrNameLst>
                                      </p:cBhvr>
                                      <p:to>
                                        <p:strVal val="visible"/>
                                      </p:to>
                                    </p:set>
                                    <p:animEffect transition="in" filter="wipe(up)">
                                      <p:cBhvr>
                                        <p:cTn id="79" dur="500"/>
                                        <p:tgtEl>
                                          <p:spTgt spid="122884">
                                            <p:txEl>
                                              <p:pRg st="7" end="7"/>
                                            </p:txEl>
                                          </p:spTgt>
                                        </p:tgtEl>
                                      </p:cBhvr>
                                    </p:animEffect>
                                  </p:childTnLst>
                                </p:cTn>
                              </p:par>
                            </p:childTnLst>
                          </p:cTn>
                        </p:par>
                        <p:par>
                          <p:cTn id="80" fill="hold">
                            <p:stCondLst>
                              <p:cond delay="9500"/>
                            </p:stCondLst>
                            <p:childTnLst>
                              <p:par>
                                <p:cTn id="81" presetID="22" presetClass="entr" presetSubtype="1" fill="hold" nodeType="afterEffect">
                                  <p:stCondLst>
                                    <p:cond delay="0"/>
                                  </p:stCondLst>
                                  <p:childTnLst>
                                    <p:set>
                                      <p:cBhvr>
                                        <p:cTn id="82" dur="1" fill="hold">
                                          <p:stCondLst>
                                            <p:cond delay="0"/>
                                          </p:stCondLst>
                                        </p:cTn>
                                        <p:tgtEl>
                                          <p:spTgt spid="122884">
                                            <p:txEl>
                                              <p:pRg st="8" end="8"/>
                                            </p:txEl>
                                          </p:spTgt>
                                        </p:tgtEl>
                                        <p:attrNameLst>
                                          <p:attrName>style.visibility</p:attrName>
                                        </p:attrNameLst>
                                      </p:cBhvr>
                                      <p:to>
                                        <p:strVal val="visible"/>
                                      </p:to>
                                    </p:set>
                                    <p:animEffect transition="in" filter="wipe(up)">
                                      <p:cBhvr>
                                        <p:cTn id="83" dur="500"/>
                                        <p:tgtEl>
                                          <p:spTgt spid="122884">
                                            <p:txEl>
                                              <p:pRg st="8" end="8"/>
                                            </p:txEl>
                                          </p:spTgt>
                                        </p:tgtEl>
                                      </p:cBhvr>
                                    </p:animEffect>
                                  </p:childTnLst>
                                </p:cTn>
                              </p:par>
                            </p:childTnLst>
                          </p:cTn>
                        </p:par>
                        <p:par>
                          <p:cTn id="84" fill="hold">
                            <p:stCondLst>
                              <p:cond delay="10000"/>
                            </p:stCondLst>
                            <p:childTnLst>
                              <p:par>
                                <p:cTn id="85" presetID="22" presetClass="entr" presetSubtype="1" fill="hold" nodeType="afterEffect">
                                  <p:stCondLst>
                                    <p:cond delay="0"/>
                                  </p:stCondLst>
                                  <p:childTnLst>
                                    <p:set>
                                      <p:cBhvr>
                                        <p:cTn id="86" dur="1" fill="hold">
                                          <p:stCondLst>
                                            <p:cond delay="0"/>
                                          </p:stCondLst>
                                        </p:cTn>
                                        <p:tgtEl>
                                          <p:spTgt spid="122884">
                                            <p:txEl>
                                              <p:pRg st="9" end="9"/>
                                            </p:txEl>
                                          </p:spTgt>
                                        </p:tgtEl>
                                        <p:attrNameLst>
                                          <p:attrName>style.visibility</p:attrName>
                                        </p:attrNameLst>
                                      </p:cBhvr>
                                      <p:to>
                                        <p:strVal val="visible"/>
                                      </p:to>
                                    </p:set>
                                    <p:animEffect transition="in" filter="wipe(up)">
                                      <p:cBhvr>
                                        <p:cTn id="87" dur="500"/>
                                        <p:tgtEl>
                                          <p:spTgt spid="122884">
                                            <p:txEl>
                                              <p:pRg st="9" end="9"/>
                                            </p:txEl>
                                          </p:spTgt>
                                        </p:tgtEl>
                                      </p:cBhvr>
                                    </p:animEffect>
                                  </p:childTnLst>
                                </p:cTn>
                              </p:par>
                            </p:childTnLst>
                          </p:cTn>
                        </p:par>
                        <p:par>
                          <p:cTn id="88" fill="hold">
                            <p:stCondLst>
                              <p:cond delay="10500"/>
                            </p:stCondLst>
                            <p:childTnLst>
                              <p:par>
                                <p:cTn id="89" presetID="22" presetClass="entr" presetSubtype="1" fill="hold" nodeType="afterEffect">
                                  <p:stCondLst>
                                    <p:cond delay="0"/>
                                  </p:stCondLst>
                                  <p:childTnLst>
                                    <p:set>
                                      <p:cBhvr>
                                        <p:cTn id="90" dur="1" fill="hold">
                                          <p:stCondLst>
                                            <p:cond delay="0"/>
                                          </p:stCondLst>
                                        </p:cTn>
                                        <p:tgtEl>
                                          <p:spTgt spid="122884">
                                            <p:txEl>
                                              <p:pRg st="10" end="10"/>
                                            </p:txEl>
                                          </p:spTgt>
                                        </p:tgtEl>
                                        <p:attrNameLst>
                                          <p:attrName>style.visibility</p:attrName>
                                        </p:attrNameLst>
                                      </p:cBhvr>
                                      <p:to>
                                        <p:strVal val="visible"/>
                                      </p:to>
                                    </p:set>
                                    <p:animEffect transition="in" filter="wipe(up)">
                                      <p:cBhvr>
                                        <p:cTn id="91" dur="500"/>
                                        <p:tgtEl>
                                          <p:spTgt spid="12288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4632</TotalTime>
  <Words>3576</Words>
  <Application>Microsoft Office PowerPoint</Application>
  <PresentationFormat>On-screen Show (4:3)</PresentationFormat>
  <Paragraphs>413</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Century Gothic</vt:lpstr>
      <vt:lpstr>Times New Roman</vt:lpstr>
      <vt:lpstr>Wingdings</vt:lpstr>
      <vt:lpstr>Wingdings 2</vt:lpstr>
      <vt:lpstr>Verve</vt:lpstr>
      <vt:lpstr>Chapter 16</vt:lpstr>
      <vt:lpstr>At the end of this presentation, you should be able to:</vt:lpstr>
      <vt:lpstr>At the end of this presentation, you should be able to:</vt:lpstr>
      <vt:lpstr>Strategy Planning for Publicity, Earned Media, Owned Media,  and Social Media (Exhibit 16-1)</vt:lpstr>
      <vt:lpstr>Paid, Owned, and Earned Media (Exhibit 16-2)</vt:lpstr>
      <vt:lpstr>Customer Trust in Various Sources of Information (Exhibit 16-3)</vt:lpstr>
      <vt:lpstr>Benefits and Challenges of Advertising Media, Owned Publicity Media, and Earned Publicity Media (Exhibit 16-4)</vt:lpstr>
      <vt:lpstr>Benefits and Challenges of Advertising Media, Owned Publicity Media, and Earned Publicity Media (Exhibit 16-4)</vt:lpstr>
      <vt:lpstr>Benefits and Challenges of Advertising Media, Owned Publicity Media, and Earned Publicity Media (Exhibit 16-4)</vt:lpstr>
      <vt:lpstr>Customers act on earned media, but it has risks</vt:lpstr>
      <vt:lpstr>Customers Obtain Information from Search, Pass-Along, and Experience</vt:lpstr>
      <vt:lpstr>Types of Owned Media—How Customers Find It and Typical Promotional Objectives (Exhibit 16-5)</vt:lpstr>
      <vt:lpstr>Landing pages to engage customers</vt:lpstr>
      <vt:lpstr>Types of Owned Media—How Customers Find It and Typical Promotional Objectives (Exhibit 16-5)</vt:lpstr>
      <vt:lpstr>Types of Owned Media—How Customers Find It and Typical Promotional Objectives (Exhibit 16-5)</vt:lpstr>
      <vt:lpstr>Earned Media from Public Relations and the Press</vt:lpstr>
      <vt:lpstr> Earned Media from Customer Advocacy </vt:lpstr>
      <vt:lpstr>Social Media Differ from Traditional Media</vt:lpstr>
      <vt:lpstr>Major Social Media Platforms</vt:lpstr>
      <vt:lpstr>Software Can Manage, Measure, and Automate Online Media</vt:lpstr>
      <vt:lpstr>Measure results from online media</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Lefort, Jazmine</cp:lastModifiedBy>
  <cp:revision>1163</cp:revision>
  <dcterms:created xsi:type="dcterms:W3CDTF">2010-05-28T04:39:50Z</dcterms:created>
  <dcterms:modified xsi:type="dcterms:W3CDTF">2018-02-22T13:43:38Z</dcterms:modified>
</cp:coreProperties>
</file>