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charts/chart1.xml" ContentType="application/vnd.openxmlformats-officedocument.drawingml.chart+xml"/>
  <Override PartName="/ppt/tags/tag1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tags/tag21.xml" ContentType="application/vnd.openxmlformats-officedocument.presentationml.tags+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ppt/tags/tag23.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4.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5.xml" ContentType="application/vnd.openxmlformats-officedocument.presentationml.tags+xml"/>
  <Override PartName="/ppt/notesSlides/notesSlide29.xml" ContentType="application/vnd.openxmlformats-officedocument.presentationml.notesSlide+xml"/>
  <Override PartName="/ppt/tags/tag26.xml" ContentType="application/vnd.openxmlformats-officedocument.presentationml.tags+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32"/>
  </p:notesMasterIdLst>
  <p:handoutMasterIdLst>
    <p:handoutMasterId r:id="rId33"/>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6" r:id="rId31"/>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3B5"/>
    <a:srgbClr val="7030A0"/>
    <a:srgbClr val="BC8600"/>
    <a:srgbClr val="F0AD00"/>
    <a:srgbClr val="FFCC00"/>
    <a:srgbClr val="327651"/>
    <a:srgbClr val="2A6444"/>
    <a:srgbClr val="19894C"/>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607" autoAdjust="0"/>
    <p:restoredTop sz="78084" autoAdjust="0"/>
  </p:normalViewPr>
  <p:slideViewPr>
    <p:cSldViewPr>
      <p:cViewPr varScale="1">
        <p:scale>
          <a:sx n="102" d="100"/>
          <a:sy n="102" d="100"/>
        </p:scale>
        <p:origin x="246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147" d="100"/>
          <a:sy n="147" d="100"/>
        </p:scale>
        <p:origin x="1592" y="19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busdom\cob\users\joec\data\Basic%20and%20Essentials\@BM%20Book\BM%2018e\BM18e%20Revisions%20by%20Chapter\BM18e%20C18\C18%20Exhibi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545792283210999"/>
          <c:y val="2.8536313200370901E-2"/>
          <c:w val="0.87454207716789001"/>
          <c:h val="0.94292737359925805"/>
        </c:manualLayout>
      </c:layout>
      <c:lineChart>
        <c:grouping val="standard"/>
        <c:varyColors val="0"/>
        <c:ser>
          <c:idx val="1"/>
          <c:order val="0"/>
          <c:spPr>
            <a:ln w="38100"/>
          </c:spPr>
          <c:marker>
            <c:symbol val="none"/>
          </c:marker>
          <c:cat>
            <c:numRef>
              <c:f>Sheet1!$A$21:$A$33</c:f>
              <c:numCache>
                <c:formatCode>#,##0</c:formatCode>
                <c:ptCount val="13"/>
                <c:pt idx="0" formatCode="General">
                  <c:v>0</c:v>
                </c:pt>
                <c:pt idx="1">
                  <c:v>1</c:v>
                </c:pt>
                <c:pt idx="2">
                  <c:v>2</c:v>
                </c:pt>
                <c:pt idx="3">
                  <c:v>3</c:v>
                </c:pt>
                <c:pt idx="4">
                  <c:v>4</c:v>
                </c:pt>
                <c:pt idx="5">
                  <c:v>5</c:v>
                </c:pt>
                <c:pt idx="6">
                  <c:v>6</c:v>
                </c:pt>
                <c:pt idx="7">
                  <c:v>7</c:v>
                </c:pt>
                <c:pt idx="8">
                  <c:v>8</c:v>
                </c:pt>
                <c:pt idx="9">
                  <c:v>9</c:v>
                </c:pt>
                <c:pt idx="10">
                  <c:v>10</c:v>
                </c:pt>
                <c:pt idx="11">
                  <c:v>11</c:v>
                </c:pt>
                <c:pt idx="12">
                  <c:v>12</c:v>
                </c:pt>
              </c:numCache>
            </c:numRef>
          </c:cat>
          <c:val>
            <c:numRef>
              <c:f>Sheet1!$C$21:$C$33</c:f>
              <c:numCache>
                <c:formatCode>0</c:formatCode>
                <c:ptCount val="13"/>
                <c:pt idx="0" formatCode="&quot;$&quot;#,##0">
                  <c:v>0</c:v>
                </c:pt>
                <c:pt idx="1">
                  <c:v>175</c:v>
                </c:pt>
                <c:pt idx="2">
                  <c:v>320</c:v>
                </c:pt>
                <c:pt idx="3">
                  <c:v>435</c:v>
                </c:pt>
                <c:pt idx="4">
                  <c:v>540</c:v>
                </c:pt>
                <c:pt idx="5">
                  <c:v>625</c:v>
                </c:pt>
                <c:pt idx="6">
                  <c:v>690</c:v>
                </c:pt>
                <c:pt idx="7">
                  <c:v>735</c:v>
                </c:pt>
                <c:pt idx="8">
                  <c:v>760</c:v>
                </c:pt>
                <c:pt idx="9">
                  <c:v>765</c:v>
                </c:pt>
                <c:pt idx="10">
                  <c:v>750</c:v>
                </c:pt>
                <c:pt idx="11">
                  <c:v>715</c:v>
                </c:pt>
                <c:pt idx="12">
                  <c:v>660</c:v>
                </c:pt>
              </c:numCache>
            </c:numRef>
          </c:val>
          <c:smooth val="0"/>
          <c:extLst>
            <c:ext xmlns:c16="http://schemas.microsoft.com/office/drawing/2014/chart" uri="{C3380CC4-5D6E-409C-BE32-E72D297353CC}">
              <c16:uniqueId val="{00000000-4205-9648-ADF4-D7FDF9A924B6}"/>
            </c:ext>
          </c:extLst>
        </c:ser>
        <c:ser>
          <c:idx val="2"/>
          <c:order val="1"/>
          <c:spPr>
            <a:ln w="38100"/>
          </c:spPr>
          <c:marker>
            <c:symbol val="none"/>
          </c:marker>
          <c:cat>
            <c:numRef>
              <c:f>Sheet1!$A$21:$A$33</c:f>
              <c:numCache>
                <c:formatCode>#,##0</c:formatCode>
                <c:ptCount val="13"/>
                <c:pt idx="0" formatCode="General">
                  <c:v>0</c:v>
                </c:pt>
                <c:pt idx="1">
                  <c:v>1</c:v>
                </c:pt>
                <c:pt idx="2">
                  <c:v>2</c:v>
                </c:pt>
                <c:pt idx="3">
                  <c:v>3</c:v>
                </c:pt>
                <c:pt idx="4">
                  <c:v>4</c:v>
                </c:pt>
                <c:pt idx="5">
                  <c:v>5</c:v>
                </c:pt>
                <c:pt idx="6">
                  <c:v>6</c:v>
                </c:pt>
                <c:pt idx="7">
                  <c:v>7</c:v>
                </c:pt>
                <c:pt idx="8">
                  <c:v>8</c:v>
                </c:pt>
                <c:pt idx="9">
                  <c:v>9</c:v>
                </c:pt>
                <c:pt idx="10">
                  <c:v>10</c:v>
                </c:pt>
                <c:pt idx="11">
                  <c:v>11</c:v>
                </c:pt>
                <c:pt idx="12">
                  <c:v>12</c:v>
                </c:pt>
              </c:numCache>
            </c:numRef>
          </c:cat>
          <c:val>
            <c:numRef>
              <c:f>Sheet1!$F$21:$F$33</c:f>
              <c:numCache>
                <c:formatCode>0</c:formatCode>
                <c:ptCount val="13"/>
                <c:pt idx="0" formatCode="&quot;$&quot;#,##0">
                  <c:v>200</c:v>
                </c:pt>
                <c:pt idx="1">
                  <c:v>260</c:v>
                </c:pt>
                <c:pt idx="2">
                  <c:v>320</c:v>
                </c:pt>
                <c:pt idx="3">
                  <c:v>380</c:v>
                </c:pt>
                <c:pt idx="4">
                  <c:v>440</c:v>
                </c:pt>
                <c:pt idx="5">
                  <c:v>500</c:v>
                </c:pt>
                <c:pt idx="6">
                  <c:v>560</c:v>
                </c:pt>
                <c:pt idx="7">
                  <c:v>620</c:v>
                </c:pt>
                <c:pt idx="8">
                  <c:v>680</c:v>
                </c:pt>
                <c:pt idx="9">
                  <c:v>740</c:v>
                </c:pt>
                <c:pt idx="10">
                  <c:v>800</c:v>
                </c:pt>
                <c:pt idx="11">
                  <c:v>860</c:v>
                </c:pt>
                <c:pt idx="12">
                  <c:v>920</c:v>
                </c:pt>
              </c:numCache>
            </c:numRef>
          </c:val>
          <c:smooth val="0"/>
          <c:extLst>
            <c:ext xmlns:c16="http://schemas.microsoft.com/office/drawing/2014/chart" uri="{C3380CC4-5D6E-409C-BE32-E72D297353CC}">
              <c16:uniqueId val="{00000001-4205-9648-ADF4-D7FDF9A924B6}"/>
            </c:ext>
          </c:extLst>
        </c:ser>
        <c:ser>
          <c:idx val="3"/>
          <c:order val="2"/>
          <c:spPr>
            <a:ln w="38100"/>
          </c:spPr>
          <c:marker>
            <c:symbol val="none"/>
          </c:marker>
          <c:cat>
            <c:numRef>
              <c:f>Sheet1!$A$21:$A$33</c:f>
              <c:numCache>
                <c:formatCode>#,##0</c:formatCode>
                <c:ptCount val="13"/>
                <c:pt idx="0" formatCode="General">
                  <c:v>0</c:v>
                </c:pt>
                <c:pt idx="1">
                  <c:v>1</c:v>
                </c:pt>
                <c:pt idx="2">
                  <c:v>2</c:v>
                </c:pt>
                <c:pt idx="3">
                  <c:v>3</c:v>
                </c:pt>
                <c:pt idx="4">
                  <c:v>4</c:v>
                </c:pt>
                <c:pt idx="5">
                  <c:v>5</c:v>
                </c:pt>
                <c:pt idx="6">
                  <c:v>6</c:v>
                </c:pt>
                <c:pt idx="7">
                  <c:v>7</c:v>
                </c:pt>
                <c:pt idx="8">
                  <c:v>8</c:v>
                </c:pt>
                <c:pt idx="9">
                  <c:v>9</c:v>
                </c:pt>
                <c:pt idx="10">
                  <c:v>10</c:v>
                </c:pt>
                <c:pt idx="11">
                  <c:v>11</c:v>
                </c:pt>
                <c:pt idx="12">
                  <c:v>12</c:v>
                </c:pt>
              </c:numCache>
            </c:numRef>
          </c:cat>
          <c:val>
            <c:numRef>
              <c:f>Sheet1!$G$21:$G$33</c:f>
              <c:numCache>
                <c:formatCode>0</c:formatCode>
                <c:ptCount val="13"/>
                <c:pt idx="0" formatCode="&quot;$&quot;#,##0">
                  <c:v>-200</c:v>
                </c:pt>
                <c:pt idx="1">
                  <c:v>-85</c:v>
                </c:pt>
                <c:pt idx="2">
                  <c:v>0</c:v>
                </c:pt>
                <c:pt idx="3">
                  <c:v>55</c:v>
                </c:pt>
                <c:pt idx="4">
                  <c:v>100</c:v>
                </c:pt>
                <c:pt idx="5">
                  <c:v>125</c:v>
                </c:pt>
                <c:pt idx="6">
                  <c:v>130</c:v>
                </c:pt>
                <c:pt idx="7">
                  <c:v>115</c:v>
                </c:pt>
                <c:pt idx="8">
                  <c:v>80</c:v>
                </c:pt>
                <c:pt idx="9">
                  <c:v>25</c:v>
                </c:pt>
                <c:pt idx="10">
                  <c:v>-50</c:v>
                </c:pt>
                <c:pt idx="11">
                  <c:v>-145</c:v>
                </c:pt>
                <c:pt idx="12">
                  <c:v>-260</c:v>
                </c:pt>
              </c:numCache>
            </c:numRef>
          </c:val>
          <c:smooth val="0"/>
          <c:extLst>
            <c:ext xmlns:c16="http://schemas.microsoft.com/office/drawing/2014/chart" uri="{C3380CC4-5D6E-409C-BE32-E72D297353CC}">
              <c16:uniqueId val="{00000002-4205-9648-ADF4-D7FDF9A924B6}"/>
            </c:ext>
          </c:extLst>
        </c:ser>
        <c:dLbls>
          <c:showLegendKey val="0"/>
          <c:showVal val="0"/>
          <c:showCatName val="0"/>
          <c:showSerName val="0"/>
          <c:showPercent val="0"/>
          <c:showBubbleSize val="0"/>
        </c:dLbls>
        <c:smooth val="0"/>
        <c:axId val="860821168"/>
        <c:axId val="1287927040"/>
      </c:lineChart>
      <c:catAx>
        <c:axId val="860821168"/>
        <c:scaling>
          <c:orientation val="minMax"/>
        </c:scaling>
        <c:delete val="0"/>
        <c:axPos val="b"/>
        <c:numFmt formatCode="General" sourceLinked="1"/>
        <c:majorTickMark val="none"/>
        <c:minorTickMark val="out"/>
        <c:tickLblPos val="nextTo"/>
        <c:crossAx val="1287927040"/>
        <c:crosses val="autoZero"/>
        <c:auto val="1"/>
        <c:lblAlgn val="ctr"/>
        <c:lblOffset val="100"/>
        <c:noMultiLvlLbl val="0"/>
      </c:catAx>
      <c:valAx>
        <c:axId val="1287927040"/>
        <c:scaling>
          <c:orientation val="minMax"/>
        </c:scaling>
        <c:delete val="0"/>
        <c:axPos val="l"/>
        <c:numFmt formatCode="&quot;$&quot;#,##0" sourceLinked="1"/>
        <c:majorTickMark val="out"/>
        <c:minorTickMark val="none"/>
        <c:tickLblPos val="nextTo"/>
        <c:crossAx val="860821168"/>
        <c:crosses val="autoZero"/>
        <c:crossBetween val="between"/>
      </c:valAx>
    </c:plotArea>
    <c:plotVisOnly val="1"/>
    <c:dispBlanksAs val="gap"/>
    <c:showDLblsOverMax val="0"/>
  </c:chart>
  <c:spPr>
    <a:ln w="25400"/>
  </c:spPr>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18-</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508000" y="533400"/>
            <a:ext cx="3251200" cy="2438400"/>
          </a:xfrm>
          <a:ln/>
        </p:spPr>
      </p:sp>
      <p:sp>
        <p:nvSpPr>
          <p:cNvPr id="6"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64516"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3200" b="1" dirty="0"/>
              <a:t>CHAPTER EIGHTEEN </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Tree>
    <p:extLst>
      <p:ext uri="{BB962C8B-B14F-4D97-AF65-F5344CB8AC3E}">
        <p14:creationId xmlns:p14="http://schemas.microsoft.com/office/powerpoint/2010/main" val="2053473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522288" y="549275"/>
            <a:ext cx="3216275" cy="2413000"/>
          </a:xfrm>
          <a:ln/>
        </p:spPr>
      </p:sp>
      <p:sp>
        <p:nvSpPr>
          <p:cNvPr id="65539" name="Rectangle 3"/>
          <p:cNvSpPr>
            <a:spLocks noGrp="1" noChangeArrowheads="1"/>
          </p:cNvSpPr>
          <p:nvPr>
            <p:ph type="body" idx="1"/>
          </p:nvPr>
        </p:nvSpPr>
        <p:spPr>
          <a:xfrm>
            <a:off x="195263" y="3124200"/>
            <a:ext cx="6510337" cy="556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66700" indent="-266700"/>
            <a:r>
              <a:rPr lang="en-US" b="1" dirty="0"/>
              <a:t>At the end of this presentation, you should be able to:</a:t>
            </a:r>
          </a:p>
          <a:p>
            <a:pPr marL="266700" indent="-266700"/>
            <a:endParaRPr lang="en-US" dirty="0"/>
          </a:p>
          <a:p>
            <a:pPr marL="266700" indent="-266700">
              <a:buFontTx/>
              <a:buAutoNum type="arabicPeriod"/>
            </a:pPr>
            <a:r>
              <a:rPr lang="en-US" dirty="0"/>
              <a:t>understand how most wholesalers and retailers set their prices by using markups. </a:t>
            </a:r>
          </a:p>
          <a:p>
            <a:pPr marL="266700" indent="-266700">
              <a:buFontTx/>
              <a:buAutoNum type="arabicPeriod"/>
            </a:pPr>
            <a:r>
              <a:rPr lang="en-US" dirty="0"/>
              <a:t>understand the advantages and disadvantages of average-cost pricing. </a:t>
            </a:r>
          </a:p>
          <a:p>
            <a:pPr marL="266700" indent="-266700">
              <a:buFontTx/>
              <a:buAutoNum type="arabicPeriod"/>
            </a:pPr>
            <a:r>
              <a:rPr lang="en-US" dirty="0"/>
              <a:t>know how to use break-even analysis to evaluate possible prices.</a:t>
            </a:r>
          </a:p>
          <a:p>
            <a:pPr marL="266700" indent="-266700">
              <a:buFontTx/>
              <a:buAutoNum type="arabicPeriod"/>
            </a:pPr>
            <a:r>
              <a:rPr lang="en-US" dirty="0"/>
              <a:t>understand the advantages of marginal analysis and how to use it for price setting. </a:t>
            </a:r>
          </a:p>
        </p:txBody>
      </p:sp>
    </p:spTree>
    <p:extLst>
      <p:ext uri="{BB962C8B-B14F-4D97-AF65-F5344CB8AC3E}">
        <p14:creationId xmlns:p14="http://schemas.microsoft.com/office/powerpoint/2010/main" val="1989820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22288" y="549275"/>
            <a:ext cx="3216275" cy="2413000"/>
          </a:xfrm>
          <a:ln/>
        </p:spPr>
      </p:sp>
      <p:sp>
        <p:nvSpPr>
          <p:cNvPr id="6656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66700" indent="-266700"/>
            <a:r>
              <a:rPr lang="en-US" b="1" dirty="0">
                <a:solidFill>
                  <a:srgbClr val="000000"/>
                </a:solidFill>
                <a:sym typeface="Wingdings" pitchFamily="2" charset="2"/>
              </a:rPr>
              <a:t>At the end of this presentation, you should be able to:</a:t>
            </a:r>
          </a:p>
          <a:p>
            <a:pPr marL="266700" indent="-266700"/>
            <a:endParaRPr lang="en-US" b="1" dirty="0">
              <a:solidFill>
                <a:srgbClr val="000000"/>
              </a:solidFill>
              <a:sym typeface="Wingdings" pitchFamily="2" charset="2"/>
            </a:endParaRPr>
          </a:p>
          <a:p>
            <a:pPr marL="266700" indent="-266700"/>
            <a:r>
              <a:rPr lang="en-US" b="0" dirty="0">
                <a:solidFill>
                  <a:srgbClr val="000000"/>
                </a:solidFill>
                <a:sym typeface="Wingdings" pitchFamily="2" charset="2"/>
              </a:rPr>
              <a:t>5.</a:t>
            </a:r>
            <a:r>
              <a:rPr lang="en-US" b="0" baseline="0" dirty="0">
                <a:solidFill>
                  <a:srgbClr val="000000"/>
                </a:solidFill>
                <a:sym typeface="Wingdings" pitchFamily="2" charset="2"/>
              </a:rPr>
              <a:t>  </a:t>
            </a:r>
            <a:r>
              <a:rPr lang="en-US" dirty="0">
                <a:solidFill>
                  <a:srgbClr val="000000"/>
                </a:solidFill>
                <a:sym typeface="Wingdings" pitchFamily="2" charset="2"/>
              </a:rPr>
              <a:t>understand other demand-oriented factors that influence price setting. </a:t>
            </a:r>
          </a:p>
          <a:p>
            <a:pPr marL="266700" indent="-266700">
              <a:buFontTx/>
              <a:buAutoNum type="arabicPeriod" startAt="6"/>
            </a:pPr>
            <a:r>
              <a:rPr lang="en-US" dirty="0">
                <a:solidFill>
                  <a:srgbClr val="000000"/>
                </a:solidFill>
                <a:sym typeface="Wingdings" pitchFamily="2" charset="2"/>
              </a:rPr>
              <a:t>explain full-line pricing and factors influencing such decisions</a:t>
            </a:r>
          </a:p>
          <a:p>
            <a:pPr marL="266700" indent="-266700">
              <a:buFontTx/>
              <a:buAutoNum type="arabicPeriod" startAt="6"/>
            </a:pPr>
            <a:r>
              <a:rPr lang="en-US" dirty="0">
                <a:solidFill>
                  <a:srgbClr val="000000"/>
                </a:solidFill>
                <a:sym typeface="Wingdings" pitchFamily="2" charset="2"/>
              </a:rPr>
              <a:t>understand important new terms.</a:t>
            </a:r>
          </a:p>
          <a:p>
            <a:pPr marL="266700" indent="-266700"/>
            <a:endParaRPr lang="en-US" b="1" dirty="0">
              <a:solidFill>
                <a:srgbClr val="000000"/>
              </a:solidFill>
              <a:sym typeface="Wingdings" pitchFamily="2" charset="2"/>
            </a:endParaRPr>
          </a:p>
          <a:p>
            <a:pPr marL="266700" indent="-266700"/>
            <a:endParaRPr lang="en-US" b="1" dirty="0">
              <a:solidFill>
                <a:srgbClr val="000000"/>
              </a:solidFill>
              <a:sym typeface="Wingdings" pitchFamily="2" charset="2"/>
            </a:endParaRPr>
          </a:p>
        </p:txBody>
      </p:sp>
    </p:spTree>
    <p:extLst>
      <p:ext uri="{BB962C8B-B14F-4D97-AF65-F5344CB8AC3E}">
        <p14:creationId xmlns:p14="http://schemas.microsoft.com/office/powerpoint/2010/main" val="1631962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522288" y="549275"/>
            <a:ext cx="3216275" cy="2413000"/>
          </a:xfrm>
          <a:ln/>
        </p:spPr>
      </p:sp>
      <p:sp>
        <p:nvSpPr>
          <p:cNvPr id="68611" name="Rectangle 3"/>
          <p:cNvSpPr>
            <a:spLocks noGrp="1" noChangeArrowheads="1"/>
          </p:cNvSpPr>
          <p:nvPr>
            <p:ph type="body" idx="1"/>
          </p:nvPr>
        </p:nvSpPr>
        <p:spPr>
          <a:xfrm>
            <a:off x="152400" y="3124200"/>
            <a:ext cx="6510338" cy="5486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Summary Overview</a:t>
            </a:r>
          </a:p>
          <a:p>
            <a:r>
              <a:rPr lang="en-US" dirty="0">
                <a:solidFill>
                  <a:srgbClr val="000000"/>
                </a:solidFill>
                <a:sym typeface="Wingdings" pitchFamily="2" charset="2"/>
              </a:rPr>
              <a:t>The previous chapter showed how pricing objectives and policies should guide pricing decisions, as well as how variations from list price affect customer value. This chapter focuses on how the list price is set in the first place.</a:t>
            </a:r>
          </a:p>
          <a:p>
            <a:endParaRPr lang="en-US" dirty="0">
              <a:solidFill>
                <a:srgbClr val="000000"/>
              </a:solidFill>
              <a:sym typeface="Wingdings" pitchFamily="2" charset="2"/>
            </a:endParaRPr>
          </a:p>
          <a:p>
            <a:r>
              <a:rPr lang="en-US" b="1" dirty="0">
                <a:solidFill>
                  <a:srgbClr val="000000"/>
                </a:solidFill>
                <a:sym typeface="Wingdings" pitchFamily="2" charset="2"/>
              </a:rPr>
              <a:t>Key Issues</a:t>
            </a:r>
          </a:p>
          <a:p>
            <a:pPr>
              <a:buFontTx/>
              <a:buChar char="•"/>
            </a:pPr>
            <a:r>
              <a:rPr lang="en-US" b="1" u="sng" dirty="0">
                <a:solidFill>
                  <a:srgbClr val="000000"/>
                </a:solidFill>
                <a:sym typeface="Wingdings" pitchFamily="2" charset="2"/>
              </a:rPr>
              <a:t> </a:t>
            </a:r>
            <a:r>
              <a:rPr lang="en-US" u="sng" dirty="0">
                <a:solidFill>
                  <a:srgbClr val="000000"/>
                </a:solidFill>
                <a:sym typeface="Wingdings" pitchFamily="2" charset="2"/>
              </a:rPr>
              <a:t>There are two basic approaches to setting list prices:</a:t>
            </a:r>
          </a:p>
          <a:p>
            <a:pPr marL="628650" lvl="1" indent="-171450">
              <a:buFont typeface="Arial" charset="0"/>
              <a:buChar char="•"/>
            </a:pPr>
            <a:r>
              <a:rPr lang="en-US" dirty="0">
                <a:solidFill>
                  <a:srgbClr val="000000"/>
                </a:solidFill>
              </a:rPr>
              <a:t>Cost-oriented—the most common approach.</a:t>
            </a:r>
          </a:p>
          <a:p>
            <a:pPr marL="628650" lvl="1" indent="-171450">
              <a:buFont typeface="Arial" charset="0"/>
              <a:buChar char="•"/>
            </a:pPr>
            <a:r>
              <a:rPr lang="en-US" dirty="0">
                <a:solidFill>
                  <a:srgbClr val="000000"/>
                </a:solidFill>
              </a:rPr>
              <a:t>Demand-oriented—takes into account consumer demand in making price decisions. </a:t>
            </a:r>
          </a:p>
          <a:p>
            <a:pPr>
              <a:buFontTx/>
              <a:buChar char="•"/>
            </a:pPr>
            <a:r>
              <a:rPr lang="en-US" u="sng" dirty="0">
                <a:solidFill>
                  <a:srgbClr val="000000"/>
                </a:solidFill>
                <a:sym typeface="Wingdings" pitchFamily="2" charset="2"/>
              </a:rPr>
              <a:t> The chapter concludes by discussing other price-setting issues such as:</a:t>
            </a:r>
          </a:p>
          <a:p>
            <a:pPr marL="628650" lvl="1" indent="-171450">
              <a:buFont typeface="Arial" charset="0"/>
              <a:buChar char="•"/>
            </a:pPr>
            <a:r>
              <a:rPr lang="en-US" dirty="0">
                <a:solidFill>
                  <a:srgbClr val="000000"/>
                </a:solidFill>
              </a:rPr>
              <a:t>Pricing full lines of products,</a:t>
            </a:r>
          </a:p>
          <a:p>
            <a:pPr marL="628650" lvl="1" indent="-171450">
              <a:buFont typeface="Arial" charset="0"/>
              <a:buChar char="•"/>
            </a:pPr>
            <a:r>
              <a:rPr lang="en-US" dirty="0">
                <a:solidFill>
                  <a:srgbClr val="000000"/>
                </a:solidFill>
              </a:rPr>
              <a:t>Bid pricing, and </a:t>
            </a:r>
          </a:p>
          <a:p>
            <a:pPr marL="628650" lvl="1" indent="-171450">
              <a:buFont typeface="Arial" charset="0"/>
              <a:buChar char="•"/>
            </a:pPr>
            <a:r>
              <a:rPr lang="en-US" dirty="0">
                <a:solidFill>
                  <a:srgbClr val="000000"/>
                </a:solidFill>
              </a:rPr>
              <a:t>Negotiated pricing.</a:t>
            </a:r>
          </a:p>
        </p:txBody>
      </p:sp>
    </p:spTree>
    <p:extLst>
      <p:ext uri="{BB962C8B-B14F-4D97-AF65-F5344CB8AC3E}">
        <p14:creationId xmlns:p14="http://schemas.microsoft.com/office/powerpoint/2010/main" val="1098483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522288" y="549275"/>
            <a:ext cx="3216275" cy="2413000"/>
          </a:xfrm>
          <a:ln/>
        </p:spPr>
      </p:sp>
      <p:sp>
        <p:nvSpPr>
          <p:cNvPr id="69635" name="Rectangle 3"/>
          <p:cNvSpPr>
            <a:spLocks noGrp="1" noChangeArrowheads="1"/>
          </p:cNvSpPr>
          <p:nvPr>
            <p:ph type="body" idx="1"/>
          </p:nvPr>
        </p:nvSpPr>
        <p:spPr>
          <a:xfrm>
            <a:off x="152400" y="3124200"/>
            <a:ext cx="6510338" cy="5486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b="1" dirty="0">
                <a:solidFill>
                  <a:srgbClr val="000000"/>
                </a:solidFill>
                <a:sym typeface="Wingdings" pitchFamily="2" charset="2"/>
              </a:rPr>
              <a:t>Summary Overview</a:t>
            </a:r>
          </a:p>
          <a:p>
            <a:pPr>
              <a:lnSpc>
                <a:spcPct val="90000"/>
              </a:lnSpc>
            </a:pPr>
            <a:r>
              <a:rPr lang="en-US" dirty="0">
                <a:solidFill>
                  <a:srgbClr val="000000"/>
                </a:solidFill>
                <a:sym typeface="Wingdings" pitchFamily="2" charset="2"/>
              </a:rPr>
              <a:t>A </a:t>
            </a:r>
            <a:r>
              <a:rPr lang="en-US" u="sng" dirty="0">
                <a:solidFill>
                  <a:srgbClr val="000000"/>
                </a:solidFill>
                <a:sym typeface="Wingdings" pitchFamily="2" charset="2"/>
              </a:rPr>
              <a:t>markup </a:t>
            </a:r>
            <a:r>
              <a:rPr lang="en-US" dirty="0">
                <a:solidFill>
                  <a:srgbClr val="000000"/>
                </a:solidFill>
                <a:sym typeface="Wingdings" pitchFamily="2" charset="2"/>
              </a:rPr>
              <a:t>is a dollar amount added to the cost of products to get the selling price. </a:t>
            </a:r>
            <a:r>
              <a:rPr lang="en-US" u="sng" dirty="0">
                <a:solidFill>
                  <a:srgbClr val="000000"/>
                </a:solidFill>
                <a:sym typeface="Wingdings" pitchFamily="2" charset="2"/>
              </a:rPr>
              <a:t>Markups guide pricing by intermediaries</a:t>
            </a:r>
            <a:r>
              <a:rPr lang="en-US" dirty="0">
                <a:solidFill>
                  <a:srgbClr val="000000"/>
                </a:solidFill>
                <a:sym typeface="Wingdings" pitchFamily="2" charset="2"/>
              </a:rPr>
              <a:t>; they are necessary to cover the costs of distribution and allow intermediaries to make a profit.</a:t>
            </a:r>
          </a:p>
          <a:p>
            <a:pPr>
              <a:lnSpc>
                <a:spcPct val="90000"/>
              </a:lnSpc>
            </a:pPr>
            <a:endParaRPr lang="en-US" dirty="0">
              <a:solidFill>
                <a:srgbClr val="000000"/>
              </a:solidFill>
              <a:sym typeface="Wingdings" pitchFamily="2" charset="2"/>
            </a:endParaRPr>
          </a:p>
          <a:p>
            <a:pPr>
              <a:lnSpc>
                <a:spcPct val="90000"/>
              </a:lnSpc>
            </a:pPr>
            <a:r>
              <a:rPr lang="en-US" b="1" dirty="0">
                <a:solidFill>
                  <a:srgbClr val="000000"/>
                </a:solidFill>
                <a:sym typeface="Wingdings" pitchFamily="2" charset="2"/>
              </a:rPr>
              <a:t>Key Issues</a:t>
            </a:r>
          </a:p>
          <a:p>
            <a:pPr>
              <a:lnSpc>
                <a:spcPct val="90000"/>
              </a:lnSpc>
            </a:pPr>
            <a:r>
              <a:rPr lang="en-US" u="sng" dirty="0">
                <a:solidFill>
                  <a:srgbClr val="000000"/>
                </a:solidFill>
                <a:sym typeface="Wingdings" pitchFamily="2" charset="2"/>
              </a:rPr>
              <a:t>Markup percent</a:t>
            </a:r>
            <a:r>
              <a:rPr lang="en-US" b="0" dirty="0">
                <a:solidFill>
                  <a:srgbClr val="000000"/>
                </a:solidFill>
                <a:sym typeface="Wingdings" pitchFamily="2" charset="2"/>
              </a:rPr>
              <a:t>:</a:t>
            </a:r>
            <a:r>
              <a:rPr lang="en-US" b="1" dirty="0">
                <a:solidFill>
                  <a:srgbClr val="000000"/>
                </a:solidFill>
                <a:sym typeface="Wingdings" pitchFamily="2" charset="2"/>
              </a:rPr>
              <a:t> </a:t>
            </a:r>
            <a:r>
              <a:rPr lang="en-US" b="0" dirty="0">
                <a:solidFill>
                  <a:srgbClr val="000000"/>
                </a:solidFill>
                <a:sym typeface="Wingdings" pitchFamily="2" charset="2"/>
              </a:rPr>
              <a:t>The</a:t>
            </a:r>
            <a:r>
              <a:rPr lang="en-US" b="1" dirty="0">
                <a:solidFill>
                  <a:srgbClr val="000000"/>
                </a:solidFill>
                <a:sym typeface="Wingdings" pitchFamily="2" charset="2"/>
              </a:rPr>
              <a:t> </a:t>
            </a:r>
            <a:r>
              <a:rPr lang="en-US" u="sng" dirty="0">
                <a:solidFill>
                  <a:srgbClr val="000000"/>
                </a:solidFill>
                <a:sym typeface="Wingdings" pitchFamily="2" charset="2"/>
              </a:rPr>
              <a:t>percentage of the selling price </a:t>
            </a:r>
            <a:r>
              <a:rPr lang="en-US" b="0" dirty="0">
                <a:solidFill>
                  <a:srgbClr val="000000"/>
                </a:solidFill>
                <a:sym typeface="Wingdings" pitchFamily="2" charset="2"/>
              </a:rPr>
              <a:t>that is added to the cost to get the selling price.  </a:t>
            </a:r>
          </a:p>
          <a:p>
            <a:pPr lvl="1">
              <a:lnSpc>
                <a:spcPct val="90000"/>
              </a:lnSpc>
            </a:pPr>
            <a:r>
              <a:rPr lang="en-US" dirty="0">
                <a:solidFill>
                  <a:srgbClr val="000000"/>
                </a:solidFill>
              </a:rPr>
              <a:t>This is a </a:t>
            </a:r>
            <a:r>
              <a:rPr lang="en-US" u="sng" dirty="0">
                <a:solidFill>
                  <a:srgbClr val="000000"/>
                </a:solidFill>
              </a:rPr>
              <a:t>convenient rule</a:t>
            </a:r>
            <a:r>
              <a:rPr lang="en-US" dirty="0">
                <a:solidFill>
                  <a:srgbClr val="000000"/>
                </a:solidFill>
              </a:rPr>
              <a:t>, but tricky. </a:t>
            </a:r>
          </a:p>
          <a:p>
            <a:pPr lvl="1">
              <a:lnSpc>
                <a:spcPct val="90000"/>
              </a:lnSpc>
            </a:pPr>
            <a:r>
              <a:rPr lang="en-US" dirty="0">
                <a:solidFill>
                  <a:srgbClr val="000000"/>
                </a:solidFill>
              </a:rPr>
              <a:t>A 50-cent addition to a $1.00 item leading to a $1.50 price is a 33 1/3% markup (50 cents is a third of $1.50) even though it's 50% of the price paid by the intermediary. </a:t>
            </a:r>
          </a:p>
          <a:p>
            <a:pPr>
              <a:lnSpc>
                <a:spcPct val="90000"/>
              </a:lnSpc>
            </a:pPr>
            <a:r>
              <a:rPr lang="en-US" u="sng" dirty="0">
                <a:solidFill>
                  <a:srgbClr val="000000"/>
                </a:solidFill>
                <a:sym typeface="Wingdings" pitchFamily="2" charset="2"/>
              </a:rPr>
              <a:t>Many intermediaries use a standard markup percentage. </a:t>
            </a:r>
          </a:p>
          <a:p>
            <a:pPr lvl="1">
              <a:lnSpc>
                <a:spcPct val="90000"/>
              </a:lnSpc>
            </a:pPr>
            <a:r>
              <a:rPr lang="en-US" dirty="0">
                <a:solidFill>
                  <a:srgbClr val="000000"/>
                </a:solidFill>
              </a:rPr>
              <a:t>Percentages often are the same within an industry, thus encouraging all players to increase efficiency and cut costs. </a:t>
            </a:r>
          </a:p>
          <a:p>
            <a:pPr lvl="1">
              <a:lnSpc>
                <a:spcPct val="90000"/>
              </a:lnSpc>
            </a:pPr>
            <a:r>
              <a:rPr lang="en-US" u="sng" dirty="0">
                <a:solidFill>
                  <a:srgbClr val="000000"/>
                </a:solidFill>
              </a:rPr>
              <a:t>Markups are often related to </a:t>
            </a:r>
            <a:r>
              <a:rPr lang="en-US" dirty="0">
                <a:solidFill>
                  <a:srgbClr val="000000"/>
                </a:solidFill>
              </a:rPr>
              <a:t>the company’s desired or expected </a:t>
            </a:r>
            <a:r>
              <a:rPr lang="en-US" u="sng" dirty="0">
                <a:solidFill>
                  <a:srgbClr val="000000"/>
                </a:solidFill>
              </a:rPr>
              <a:t>gross margin</a:t>
            </a:r>
            <a:r>
              <a:rPr lang="en-US" b="0" u="none" dirty="0">
                <a:solidFill>
                  <a:srgbClr val="000000"/>
                </a:solidFill>
              </a:rPr>
              <a:t>—</a:t>
            </a:r>
            <a:r>
              <a:rPr lang="en-US" dirty="0">
                <a:solidFill>
                  <a:srgbClr val="000000"/>
                </a:solidFill>
              </a:rPr>
              <a:t>net sales minus cost of goods sold.</a:t>
            </a:r>
          </a:p>
          <a:p>
            <a:pPr>
              <a:lnSpc>
                <a:spcPct val="90000"/>
              </a:lnSpc>
            </a:pPr>
            <a:r>
              <a:rPr lang="en-US" u="sng" dirty="0">
                <a:solidFill>
                  <a:srgbClr val="000000"/>
                </a:solidFill>
                <a:sym typeface="Wingdings" pitchFamily="2" charset="2"/>
              </a:rPr>
              <a:t>Markup chain</a:t>
            </a:r>
            <a:r>
              <a:rPr lang="en-US" b="0" dirty="0">
                <a:solidFill>
                  <a:srgbClr val="000000"/>
                </a:solidFill>
                <a:sym typeface="Wingdings" pitchFamily="2" charset="2"/>
              </a:rPr>
              <a:t>:</a:t>
            </a:r>
            <a:r>
              <a:rPr lang="en-US" b="1" dirty="0">
                <a:solidFill>
                  <a:srgbClr val="000000"/>
                </a:solidFill>
                <a:sym typeface="Wingdings" pitchFamily="2" charset="2"/>
              </a:rPr>
              <a:t> </a:t>
            </a:r>
            <a:r>
              <a:rPr lang="en-US" b="0" dirty="0">
                <a:solidFill>
                  <a:srgbClr val="000000"/>
                </a:solidFill>
                <a:sym typeface="Wingdings" pitchFamily="2" charset="2"/>
              </a:rPr>
              <a:t>the sequence of markups firms</a:t>
            </a:r>
            <a:r>
              <a:rPr lang="en-US" b="1" dirty="0">
                <a:solidFill>
                  <a:srgbClr val="000000"/>
                </a:solidFill>
                <a:sym typeface="Wingdings" pitchFamily="2" charset="2"/>
              </a:rPr>
              <a:t> </a:t>
            </a:r>
            <a:r>
              <a:rPr lang="en-US" u="sng" dirty="0">
                <a:solidFill>
                  <a:srgbClr val="000000"/>
                </a:solidFill>
                <a:sym typeface="Wingdings" pitchFamily="2" charset="2"/>
              </a:rPr>
              <a:t>use in channel pricing</a:t>
            </a:r>
            <a:r>
              <a:rPr lang="en-US" b="0" dirty="0">
                <a:solidFill>
                  <a:srgbClr val="000000"/>
                </a:solidFill>
                <a:sym typeface="Wingdings" pitchFamily="2" charset="2"/>
              </a:rPr>
              <a:t>. </a:t>
            </a:r>
          </a:p>
          <a:p>
            <a:pPr>
              <a:lnSpc>
                <a:spcPct val="90000"/>
              </a:lnSpc>
            </a:pPr>
            <a:endParaRPr lang="en-US" b="1" i="1" dirty="0">
              <a:solidFill>
                <a:srgbClr val="000000"/>
              </a:solidFill>
              <a:sym typeface="Wingdings" pitchFamily="2" charset="2"/>
            </a:endParaRPr>
          </a:p>
          <a:p>
            <a:pPr>
              <a:lnSpc>
                <a:spcPct val="90000"/>
              </a:lnSpc>
            </a:pPr>
            <a:r>
              <a:rPr lang="en-US" b="1" i="1" dirty="0">
                <a:solidFill>
                  <a:srgbClr val="000000"/>
                </a:solidFill>
                <a:sym typeface="Wingdings" pitchFamily="2" charset="2"/>
              </a:rPr>
              <a:t>Discussion Question: Consider the example shown in this exhibit. If the cost of making the product is $43.20, and the selling price is $48.00, what is the markup expressed in dollars and as a percentage?</a:t>
            </a:r>
          </a:p>
          <a:p>
            <a:pPr>
              <a:lnSpc>
                <a:spcPct val="90000"/>
              </a:lnSpc>
            </a:pPr>
            <a:r>
              <a:rPr lang="en-US" b="1" i="1" dirty="0">
                <a:solidFill>
                  <a:srgbClr val="000000"/>
                </a:solidFill>
                <a:sym typeface="Wingdings" pitchFamily="2" charset="2"/>
              </a:rPr>
              <a:t>What is the wholesaler’s cost? If the wholesaler’s selling price is $60.00, what is the markup expressed in dollars and as a percentage?</a:t>
            </a:r>
          </a:p>
          <a:p>
            <a:pPr>
              <a:lnSpc>
                <a:spcPct val="90000"/>
              </a:lnSpc>
            </a:pPr>
            <a:r>
              <a:rPr lang="en-US" b="1" i="1" dirty="0">
                <a:solidFill>
                  <a:srgbClr val="000000"/>
                </a:solidFill>
                <a:sym typeface="Wingdings" pitchFamily="2" charset="2"/>
              </a:rPr>
              <a:t>What are the cost price, selling price, and markup for the retailer?</a:t>
            </a:r>
            <a:endParaRPr lang="en-US" b="1" dirty="0">
              <a:solidFill>
                <a:srgbClr val="000000"/>
              </a:solidFill>
              <a:sym typeface="Wingdings" pitchFamily="2" charset="2"/>
            </a:endParaRPr>
          </a:p>
        </p:txBody>
      </p:sp>
    </p:spTree>
    <p:extLst>
      <p:ext uri="{BB962C8B-B14F-4D97-AF65-F5344CB8AC3E}">
        <p14:creationId xmlns:p14="http://schemas.microsoft.com/office/powerpoint/2010/main" val="846927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522288" y="549275"/>
            <a:ext cx="3216275" cy="2413000"/>
          </a:xfrm>
          <a:ln/>
        </p:spPr>
      </p:sp>
      <p:sp>
        <p:nvSpPr>
          <p:cNvPr id="70659" name="Rectangle 3"/>
          <p:cNvSpPr>
            <a:spLocks noGrp="1" noChangeArrowheads="1"/>
          </p:cNvSpPr>
          <p:nvPr>
            <p:ph type="body" idx="1"/>
          </p:nvPr>
        </p:nvSpPr>
        <p:spPr>
          <a:xfrm>
            <a:off x="192088" y="3127375"/>
            <a:ext cx="6510337" cy="5559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Checking Your Knowledge</a:t>
            </a:r>
            <a:endParaRPr lang="en-US" dirty="0">
              <a:solidFill>
                <a:srgbClr val="000000"/>
              </a:solidFill>
              <a:sym typeface="Wingdings" pitchFamily="2" charset="2"/>
            </a:endParaRPr>
          </a:p>
          <a:p>
            <a:r>
              <a:rPr lang="en-US" b="1" dirty="0">
                <a:solidFill>
                  <a:srgbClr val="000000"/>
                </a:solidFill>
                <a:sym typeface="Wingdings" pitchFamily="2" charset="2"/>
              </a:rPr>
              <a:t>Answer: B</a:t>
            </a:r>
          </a:p>
          <a:p>
            <a:r>
              <a:rPr lang="en-US" b="1" dirty="0">
                <a:solidFill>
                  <a:srgbClr val="000000"/>
                </a:solidFill>
                <a:sym typeface="Wingdings" pitchFamily="2" charset="2"/>
              </a:rPr>
              <a:t>Feedback: </a:t>
            </a:r>
            <a:r>
              <a:rPr lang="en-US" dirty="0">
                <a:solidFill>
                  <a:srgbClr val="000000"/>
                </a:solidFill>
                <a:sym typeface="Wingdings" pitchFamily="2" charset="2"/>
              </a:rPr>
              <a:t>The markup is the dollar amount added to the cost of the product to get the selling price. The cost is $44 and the selling price is $55; therefore, the markup is $11. The markup percentage is the percentage of selling price that is added to the cost to get the selling price. So in this example, you would take $11 (markup) /$55(selling price) to calculate the markup percentage as 20%. The best answer selection is </a:t>
            </a:r>
            <a:r>
              <a:rPr lang="en-US" b="0" dirty="0">
                <a:solidFill>
                  <a:srgbClr val="000000"/>
                </a:solidFill>
                <a:sym typeface="Wingdings" pitchFamily="2" charset="2"/>
              </a:rPr>
              <a:t>B</a:t>
            </a:r>
            <a:r>
              <a:rPr lang="en-US" dirty="0">
                <a:solidFill>
                  <a:srgbClr val="000000"/>
                </a:solidFill>
                <a:sym typeface="Wingdings" pitchFamily="2" charset="2"/>
              </a:rPr>
              <a:t>.</a:t>
            </a:r>
            <a:endParaRPr lang="en-US" sz="1100" dirty="0"/>
          </a:p>
        </p:txBody>
      </p:sp>
    </p:spTree>
    <p:extLst>
      <p:ext uri="{BB962C8B-B14F-4D97-AF65-F5344CB8AC3E}">
        <p14:creationId xmlns:p14="http://schemas.microsoft.com/office/powerpoint/2010/main" val="454561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522288" y="549275"/>
            <a:ext cx="3216275" cy="2413000"/>
          </a:xfrm>
          <a:ln/>
        </p:spPr>
      </p:sp>
      <p:sp>
        <p:nvSpPr>
          <p:cNvPr id="71683" name="Rectangle 3"/>
          <p:cNvSpPr>
            <a:spLocks noGrp="1" noChangeArrowheads="1"/>
          </p:cNvSpPr>
          <p:nvPr>
            <p:ph type="body" idx="1"/>
          </p:nvPr>
        </p:nvSpPr>
        <p:spPr>
          <a:xfrm>
            <a:off x="192088" y="3127375"/>
            <a:ext cx="6510337" cy="5559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Checking Your Knowledge</a:t>
            </a:r>
          </a:p>
          <a:p>
            <a:r>
              <a:rPr lang="en-US" b="1" dirty="0">
                <a:solidFill>
                  <a:srgbClr val="000000"/>
                </a:solidFill>
                <a:sym typeface="Wingdings" pitchFamily="2" charset="2"/>
              </a:rPr>
              <a:t>Answer</a:t>
            </a:r>
            <a:r>
              <a:rPr lang="en-US" dirty="0">
                <a:solidFill>
                  <a:srgbClr val="000000"/>
                </a:solidFill>
                <a:sym typeface="Wingdings" pitchFamily="2" charset="2"/>
              </a:rPr>
              <a:t>: </a:t>
            </a:r>
            <a:r>
              <a:rPr lang="en-US" b="1" dirty="0">
                <a:solidFill>
                  <a:srgbClr val="000000"/>
                </a:solidFill>
                <a:sym typeface="Wingdings" pitchFamily="2" charset="2"/>
              </a:rPr>
              <a:t>D</a:t>
            </a:r>
          </a:p>
          <a:p>
            <a:r>
              <a:rPr lang="en-US" b="1" dirty="0">
                <a:solidFill>
                  <a:srgbClr val="000000"/>
                </a:solidFill>
                <a:sym typeface="Wingdings" pitchFamily="2" charset="2"/>
              </a:rPr>
              <a:t>Feedback: </a:t>
            </a:r>
            <a:r>
              <a:rPr lang="en-US" dirty="0">
                <a:solidFill>
                  <a:srgbClr val="000000"/>
                </a:solidFill>
                <a:sym typeface="Wingdings" pitchFamily="2" charset="2"/>
              </a:rPr>
              <a:t>The markup percentage is the percentage of the selling price that is added to the cost to get the selling price. If the retailer got the suit from the wholesaler for $150 and then charged $300, the markup is $150. Therefore, to determine the retailer markup percentage you would take $150 (markup)/$300 (selling price) to get 50%. The best answer selection is </a:t>
            </a:r>
            <a:r>
              <a:rPr lang="en-US" b="0" dirty="0">
                <a:solidFill>
                  <a:srgbClr val="000000"/>
                </a:solidFill>
                <a:sym typeface="Wingdings" pitchFamily="2" charset="2"/>
              </a:rPr>
              <a:t>D.</a:t>
            </a:r>
          </a:p>
          <a:p>
            <a:endParaRPr lang="en-US" b="1" dirty="0">
              <a:solidFill>
                <a:srgbClr val="000000"/>
              </a:solidFill>
              <a:sym typeface="Wingdings" pitchFamily="2" charset="2"/>
            </a:endParaRPr>
          </a:p>
        </p:txBody>
      </p:sp>
    </p:spTree>
    <p:extLst>
      <p:ext uri="{BB962C8B-B14F-4D97-AF65-F5344CB8AC3E}">
        <p14:creationId xmlns:p14="http://schemas.microsoft.com/office/powerpoint/2010/main" val="1360660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normAutofit/>
          </a:bodyPr>
          <a:lstStyle/>
          <a:p>
            <a:r>
              <a:rPr lang="en-US" b="1" dirty="0">
                <a:solidFill>
                  <a:srgbClr val="000000"/>
                </a:solidFill>
                <a:sym typeface="Wingdings" pitchFamily="2" charset="2"/>
              </a:rPr>
              <a:t>Summary Overview</a:t>
            </a:r>
          </a:p>
          <a:p>
            <a:r>
              <a:rPr lang="en-US" dirty="0">
                <a:solidFill>
                  <a:srgbClr val="000000"/>
                </a:solidFill>
                <a:sym typeface="Wingdings" pitchFamily="2" charset="2"/>
              </a:rPr>
              <a:t>It is important to remember that high markups don’t always translate into high profits. A high markup may reduce demand for the product to a point where the seller actually loses money because too few items are sold.</a:t>
            </a:r>
          </a:p>
          <a:p>
            <a:endParaRPr lang="en-US" dirty="0">
              <a:solidFill>
                <a:srgbClr val="000000"/>
              </a:solidFill>
              <a:sym typeface="Wingdings" pitchFamily="2" charset="2"/>
            </a:endParaRPr>
          </a:p>
          <a:p>
            <a:r>
              <a:rPr lang="en-US" b="1" dirty="0">
                <a:solidFill>
                  <a:srgbClr val="000000"/>
                </a:solidFill>
                <a:sym typeface="Wingdings" pitchFamily="2" charset="2"/>
              </a:rPr>
              <a:t>Key Issues</a:t>
            </a:r>
          </a:p>
          <a:p>
            <a:pPr>
              <a:buFontTx/>
              <a:buChar char="•"/>
            </a:pPr>
            <a:r>
              <a:rPr lang="en-US" dirty="0">
                <a:solidFill>
                  <a:srgbClr val="000000"/>
                </a:solidFill>
                <a:sym typeface="Wingdings" pitchFamily="2" charset="2"/>
              </a:rPr>
              <a:t> </a:t>
            </a:r>
            <a:r>
              <a:rPr lang="en-US" u="sng" dirty="0">
                <a:solidFill>
                  <a:srgbClr val="000000"/>
                </a:solidFill>
                <a:sym typeface="Wingdings" pitchFamily="2" charset="2"/>
              </a:rPr>
              <a:t>Lower markups can speed turnover and the </a:t>
            </a:r>
            <a:r>
              <a:rPr lang="en-US" u="sng" dirty="0" err="1">
                <a:solidFill>
                  <a:srgbClr val="000000"/>
                </a:solidFill>
                <a:sym typeface="Wingdings" pitchFamily="2" charset="2"/>
              </a:rPr>
              <a:t>stockturn</a:t>
            </a:r>
            <a:r>
              <a:rPr lang="en-US" u="sng" dirty="0">
                <a:solidFill>
                  <a:srgbClr val="000000"/>
                </a:solidFill>
                <a:sym typeface="Wingdings" pitchFamily="2" charset="2"/>
              </a:rPr>
              <a:t> rate </a:t>
            </a:r>
            <a:r>
              <a:rPr lang="en-US" dirty="0">
                <a:solidFill>
                  <a:srgbClr val="000000"/>
                </a:solidFill>
                <a:sym typeface="Wingdings" pitchFamily="2" charset="2"/>
              </a:rPr>
              <a:t>(the number of times the average inventory is sold in a year).  </a:t>
            </a:r>
          </a:p>
          <a:p>
            <a:pPr lvl="1">
              <a:buFont typeface="Times New Roman" pitchFamily="18" charset="0"/>
              <a:buChar char="»"/>
            </a:pPr>
            <a:r>
              <a:rPr lang="en-US" dirty="0">
                <a:solidFill>
                  <a:srgbClr val="000000"/>
                </a:solidFill>
              </a:rPr>
              <a:t> Low </a:t>
            </a:r>
            <a:r>
              <a:rPr lang="en-US" dirty="0" err="1">
                <a:solidFill>
                  <a:srgbClr val="000000"/>
                </a:solidFill>
              </a:rPr>
              <a:t>stockturn</a:t>
            </a:r>
            <a:r>
              <a:rPr lang="en-US" dirty="0">
                <a:solidFill>
                  <a:srgbClr val="000000"/>
                </a:solidFill>
              </a:rPr>
              <a:t> rates increase inventory carrying costs and tie up capital.</a:t>
            </a:r>
          </a:p>
          <a:p>
            <a:pPr lvl="1">
              <a:buFont typeface="Times New Roman" pitchFamily="18" charset="0"/>
              <a:buNone/>
            </a:pPr>
            <a:endParaRPr lang="en-US" dirty="0">
              <a:solidFill>
                <a:srgbClr val="000000"/>
              </a:solidFill>
            </a:endParaRPr>
          </a:p>
          <a:p>
            <a:r>
              <a:rPr lang="en-US" b="1" i="1" dirty="0">
                <a:solidFill>
                  <a:srgbClr val="000000"/>
                </a:solidFill>
                <a:sym typeface="Wingdings" pitchFamily="2" charset="2"/>
              </a:rPr>
              <a:t>Discussion Question: How might a retailer increase the </a:t>
            </a:r>
            <a:r>
              <a:rPr lang="en-US" b="1" i="1" dirty="0" err="1">
                <a:solidFill>
                  <a:srgbClr val="000000"/>
                </a:solidFill>
                <a:sym typeface="Wingdings" pitchFamily="2" charset="2"/>
              </a:rPr>
              <a:t>stockturn</a:t>
            </a:r>
            <a:r>
              <a:rPr lang="en-US" b="1" i="1" dirty="0">
                <a:solidFill>
                  <a:srgbClr val="000000"/>
                </a:solidFill>
                <a:sym typeface="Wingdings" pitchFamily="2" charset="2"/>
              </a:rPr>
              <a:t> rate?</a:t>
            </a:r>
            <a:r>
              <a:rPr lang="en-US" b="1" dirty="0">
                <a:solidFill>
                  <a:srgbClr val="000000"/>
                </a:solidFill>
                <a:sym typeface="Wingdings" pitchFamily="2" charset="2"/>
              </a:rPr>
              <a:t> </a:t>
            </a:r>
          </a:p>
          <a:p>
            <a:endParaRPr lang="en-US" dirty="0">
              <a:solidFill>
                <a:srgbClr val="000000"/>
              </a:solidFill>
              <a:sym typeface="Wingdings" pitchFamily="2" charset="2"/>
            </a:endParaRPr>
          </a:p>
          <a:p>
            <a:pPr>
              <a:buFontTx/>
              <a:buChar char="•"/>
            </a:pPr>
            <a:r>
              <a:rPr lang="en-US" u="sng" dirty="0">
                <a:solidFill>
                  <a:srgbClr val="000000"/>
                </a:solidFill>
                <a:sym typeface="Wingdings" pitchFamily="2" charset="2"/>
              </a:rPr>
              <a:t> Mass-merchandisers run in fast company;</a:t>
            </a:r>
            <a:r>
              <a:rPr lang="en-US" dirty="0">
                <a:solidFill>
                  <a:srgbClr val="000000"/>
                </a:solidFill>
                <a:sym typeface="Wingdings" pitchFamily="2" charset="2"/>
              </a:rPr>
              <a:t> they recognize the importance of </a:t>
            </a:r>
            <a:r>
              <a:rPr lang="en-US" dirty="0" err="1">
                <a:solidFill>
                  <a:srgbClr val="000000"/>
                </a:solidFill>
                <a:sym typeface="Wingdings" pitchFamily="2" charset="2"/>
              </a:rPr>
              <a:t>stockturn</a:t>
            </a:r>
            <a:r>
              <a:rPr lang="en-US" dirty="0">
                <a:solidFill>
                  <a:srgbClr val="000000"/>
                </a:solidFill>
                <a:sym typeface="Wingdings" pitchFamily="2" charset="2"/>
              </a:rPr>
              <a:t> rates and adjust their markups. Faster-moving items have lower markups while slower-moving items have higher ones.</a:t>
            </a:r>
          </a:p>
          <a:p>
            <a:pPr>
              <a:buFontTx/>
              <a:buChar char="•"/>
            </a:pPr>
            <a:r>
              <a:rPr lang="en-US" dirty="0">
                <a:solidFill>
                  <a:srgbClr val="000000"/>
                </a:solidFill>
                <a:sym typeface="Wingdings" pitchFamily="2" charset="2"/>
              </a:rPr>
              <a:t> </a:t>
            </a:r>
            <a:r>
              <a:rPr lang="en-US" u="sng" dirty="0">
                <a:solidFill>
                  <a:srgbClr val="000000"/>
                </a:solidFill>
                <a:sym typeface="Wingdings" pitchFamily="2" charset="2"/>
              </a:rPr>
              <a:t>Where does the markup chain start? </a:t>
            </a:r>
            <a:r>
              <a:rPr lang="en-US" dirty="0">
                <a:solidFill>
                  <a:srgbClr val="000000"/>
                </a:solidFill>
                <a:sym typeface="Wingdings" pitchFamily="2" charset="2"/>
              </a:rPr>
              <a:t>The firm that brands a product is usually the one that sets its basic list price. It is most often the producer, but could be another channel member as well.</a:t>
            </a:r>
          </a:p>
          <a:p>
            <a:pPr>
              <a:buFontTx/>
              <a:buChar char="•"/>
            </a:pPr>
            <a:r>
              <a:rPr lang="en-US" dirty="0">
                <a:solidFill>
                  <a:srgbClr val="000000"/>
                </a:solidFill>
                <a:sym typeface="Wingdings" pitchFamily="2" charset="2"/>
              </a:rPr>
              <a:t> Some producers start with a cost figure and add a standard markup, or use a formula such as:</a:t>
            </a:r>
          </a:p>
          <a:p>
            <a:pPr lvl="1">
              <a:buFontTx/>
              <a:buChar char="•"/>
            </a:pPr>
            <a:r>
              <a:rPr lang="en-US" dirty="0">
                <a:solidFill>
                  <a:srgbClr val="000000"/>
                </a:solidFill>
                <a:sym typeface="Wingdings" pitchFamily="2" charset="2"/>
              </a:rPr>
              <a:t> Selling price = Average production cost per unit x 3.</a:t>
            </a:r>
          </a:p>
          <a:p>
            <a:pPr lvl="1">
              <a:buFontTx/>
              <a:buChar char="•"/>
            </a:pPr>
            <a:r>
              <a:rPr lang="en-US" dirty="0">
                <a:solidFill>
                  <a:srgbClr val="000000"/>
                </a:solidFill>
                <a:sym typeface="Wingdings" pitchFamily="2" charset="2"/>
              </a:rPr>
              <a:t> A producer using this approach might develop rules and markups related to its own costs and objectives.</a:t>
            </a:r>
            <a:endParaRPr lang="en-US" dirty="0"/>
          </a:p>
        </p:txBody>
      </p:sp>
    </p:spTree>
    <p:extLst>
      <p:ext uri="{BB962C8B-B14F-4D97-AF65-F5344CB8AC3E}">
        <p14:creationId xmlns:p14="http://schemas.microsoft.com/office/powerpoint/2010/main" val="2006287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522288" y="549275"/>
            <a:ext cx="3216275" cy="2413000"/>
          </a:xfrm>
          <a:ln/>
        </p:spPr>
      </p:sp>
      <p:sp>
        <p:nvSpPr>
          <p:cNvPr id="73731" name="Rectangle 3"/>
          <p:cNvSpPr>
            <a:spLocks noGrp="1" noChangeArrowheads="1"/>
          </p:cNvSpPr>
          <p:nvPr>
            <p:ph type="body" idx="1"/>
          </p:nvPr>
        </p:nvSpPr>
        <p:spPr>
          <a:xfrm>
            <a:off x="152400" y="3124200"/>
            <a:ext cx="6510338" cy="5486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b="1" dirty="0">
                <a:solidFill>
                  <a:srgbClr val="000000"/>
                </a:solidFill>
                <a:sym typeface="Wingdings" pitchFamily="2" charset="2"/>
              </a:rPr>
              <a:t>Summary Overview</a:t>
            </a:r>
          </a:p>
          <a:p>
            <a:pPr>
              <a:lnSpc>
                <a:spcPct val="90000"/>
              </a:lnSpc>
            </a:pPr>
            <a:r>
              <a:rPr lang="en-US" u="sng" dirty="0">
                <a:solidFill>
                  <a:srgbClr val="000000"/>
                </a:solidFill>
                <a:sym typeface="Wingdings" pitchFamily="2" charset="2"/>
              </a:rPr>
              <a:t>Average-cost pricing </a:t>
            </a:r>
            <a:r>
              <a:rPr lang="en-US" dirty="0">
                <a:solidFill>
                  <a:srgbClr val="000000"/>
                </a:solidFill>
                <a:sym typeface="Wingdings" pitchFamily="2" charset="2"/>
              </a:rPr>
              <a:t>means adding a reasonable markup to the average cost of a product. A manager usually finds the average cost per unit by dividing the total cost for the year by all the units produced and sold in that period.</a:t>
            </a:r>
          </a:p>
          <a:p>
            <a:pPr>
              <a:lnSpc>
                <a:spcPct val="90000"/>
              </a:lnSpc>
            </a:pPr>
            <a:endParaRPr lang="en-US" dirty="0">
              <a:solidFill>
                <a:srgbClr val="000000"/>
              </a:solidFill>
              <a:sym typeface="Wingdings" pitchFamily="2" charset="2"/>
            </a:endParaRPr>
          </a:p>
          <a:p>
            <a:pPr>
              <a:lnSpc>
                <a:spcPct val="90000"/>
              </a:lnSpc>
            </a:pPr>
            <a:r>
              <a:rPr lang="en-US" b="1" dirty="0">
                <a:solidFill>
                  <a:srgbClr val="000000"/>
                </a:solidFill>
                <a:sym typeface="Wingdings" pitchFamily="2" charset="2"/>
              </a:rPr>
              <a:t>Key Issues</a:t>
            </a:r>
          </a:p>
          <a:p>
            <a:pPr>
              <a:lnSpc>
                <a:spcPct val="90000"/>
              </a:lnSpc>
              <a:buFontTx/>
              <a:buChar char="•"/>
            </a:pPr>
            <a:r>
              <a:rPr lang="en-US" dirty="0">
                <a:solidFill>
                  <a:srgbClr val="000000"/>
                </a:solidFill>
                <a:sym typeface="Wingdings" pitchFamily="2" charset="2"/>
              </a:rPr>
              <a:t> This exhibit gives an example of how average cost pricing works. In this example, the costs for the year include $30,000 in fixed overhead expenses and $32,000 in labor and materials. </a:t>
            </a:r>
          </a:p>
          <a:p>
            <a:pPr>
              <a:lnSpc>
                <a:spcPct val="90000"/>
              </a:lnSpc>
              <a:buFontTx/>
              <a:buChar char="•"/>
            </a:pPr>
            <a:r>
              <a:rPr lang="en-US" dirty="0">
                <a:solidFill>
                  <a:srgbClr val="000000"/>
                </a:solidFill>
                <a:sym typeface="Wingdings" pitchFamily="2" charset="2"/>
              </a:rPr>
              <a:t> If the company produced and sold 40,000 units, the total cost of $62,000 is divided by the 40,000 units to yield a cost of $1.55 per unit. </a:t>
            </a:r>
          </a:p>
          <a:p>
            <a:pPr>
              <a:lnSpc>
                <a:spcPct val="90000"/>
              </a:lnSpc>
              <a:buFontTx/>
              <a:buChar char="•"/>
            </a:pPr>
            <a:endParaRPr lang="en-US" dirty="0">
              <a:solidFill>
                <a:srgbClr val="000000"/>
              </a:solidFill>
              <a:sym typeface="Wingdings" pitchFamily="2" charset="2"/>
            </a:endParaRPr>
          </a:p>
          <a:p>
            <a:pPr>
              <a:lnSpc>
                <a:spcPct val="90000"/>
              </a:lnSpc>
            </a:pPr>
            <a:r>
              <a:rPr lang="en-US" b="1" i="1" dirty="0">
                <a:solidFill>
                  <a:srgbClr val="000000"/>
                </a:solidFill>
                <a:sym typeface="Wingdings" pitchFamily="2" charset="2"/>
              </a:rPr>
              <a:t>Discussion Question</a:t>
            </a:r>
            <a:r>
              <a:rPr lang="en-US" i="1" dirty="0">
                <a:solidFill>
                  <a:srgbClr val="000000"/>
                </a:solidFill>
                <a:sym typeface="Wingdings" pitchFamily="2" charset="2"/>
              </a:rPr>
              <a:t>:</a:t>
            </a:r>
            <a:r>
              <a:rPr lang="en-US" b="1" i="1" dirty="0">
                <a:solidFill>
                  <a:srgbClr val="000000"/>
                </a:solidFill>
                <a:sym typeface="Wingdings" pitchFamily="2" charset="2"/>
              </a:rPr>
              <a:t> If the company wants $18,000 in profit, how would one go about determining the markup needed, per unit, to achieve the desired profit?</a:t>
            </a:r>
          </a:p>
          <a:p>
            <a:pPr>
              <a:lnSpc>
                <a:spcPct val="90000"/>
              </a:lnSpc>
            </a:pPr>
            <a:endParaRPr lang="en-US" b="1" i="1" dirty="0">
              <a:solidFill>
                <a:srgbClr val="000000"/>
              </a:solidFill>
              <a:sym typeface="Wingdings" pitchFamily="2" charset="2"/>
            </a:endParaRPr>
          </a:p>
          <a:p>
            <a:pPr>
              <a:lnSpc>
                <a:spcPct val="90000"/>
              </a:lnSpc>
            </a:pPr>
            <a:r>
              <a:rPr lang="en-US" dirty="0">
                <a:solidFill>
                  <a:srgbClr val="000000"/>
                </a:solidFill>
                <a:sym typeface="Wingdings" pitchFamily="2" charset="2"/>
              </a:rPr>
              <a:t> In this case, $18,000 divided by 40,000 units yields a markup of 45 cents per unit. To get the selling price per unit, the company adds the 45 cents of markup to the cost of $1.55, so the price is $2.00 per unit. </a:t>
            </a:r>
          </a:p>
          <a:p>
            <a:pPr>
              <a:lnSpc>
                <a:spcPct val="90000"/>
              </a:lnSpc>
            </a:pPr>
            <a:r>
              <a:rPr lang="en-US" dirty="0">
                <a:solidFill>
                  <a:srgbClr val="000000"/>
                </a:solidFill>
                <a:sym typeface="Wingdings" pitchFamily="2" charset="2"/>
              </a:rPr>
              <a:t> In the second example, suppose the firm maintains a price of $2.00, but it only produces and sells 20,000 units. This change decreases the labor and materials costs, but fixed overhead expenses remain the same, so the total cost is $46,000. However, revenue from sales is only $40,000, so the firm loses $6,000.</a:t>
            </a:r>
          </a:p>
          <a:p>
            <a:pPr>
              <a:lnSpc>
                <a:spcPct val="90000"/>
              </a:lnSpc>
              <a:buFontTx/>
              <a:buChar char="•"/>
            </a:pPr>
            <a:r>
              <a:rPr lang="en-US" dirty="0">
                <a:solidFill>
                  <a:srgbClr val="000000"/>
                </a:solidFill>
                <a:sym typeface="Wingdings" pitchFamily="2" charset="2"/>
              </a:rPr>
              <a:t> Average cost pricing is simple, but it’s easy to lose money with average cost pricing, because </a:t>
            </a:r>
            <a:r>
              <a:rPr lang="en-US" u="sng" dirty="0">
                <a:solidFill>
                  <a:srgbClr val="000000"/>
                </a:solidFill>
                <a:sym typeface="Wingdings" pitchFamily="2" charset="2"/>
              </a:rPr>
              <a:t>it does not make allowances for cost variations as output changes. </a:t>
            </a:r>
          </a:p>
          <a:p>
            <a:pPr lvl="1">
              <a:lnSpc>
                <a:spcPct val="90000"/>
              </a:lnSpc>
              <a:buFontTx/>
              <a:buChar char="»"/>
            </a:pPr>
            <a:r>
              <a:rPr lang="en-US" dirty="0">
                <a:solidFill>
                  <a:srgbClr val="000000"/>
                </a:solidFill>
              </a:rPr>
              <a:t>Average cost tends to goes down as output increases due to economies of scale, but average cost pricing doesn’t consider this change.</a:t>
            </a:r>
          </a:p>
        </p:txBody>
      </p:sp>
    </p:spTree>
    <p:extLst>
      <p:ext uri="{BB962C8B-B14F-4D97-AF65-F5344CB8AC3E}">
        <p14:creationId xmlns:p14="http://schemas.microsoft.com/office/powerpoint/2010/main" val="1716878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22288" y="549275"/>
            <a:ext cx="3216275" cy="2413000"/>
          </a:xfrm>
          <a:ln/>
        </p:spPr>
      </p:sp>
      <p:sp>
        <p:nvSpPr>
          <p:cNvPr id="74755" name="Rectangle 3"/>
          <p:cNvSpPr>
            <a:spLocks noGrp="1" noChangeArrowheads="1"/>
          </p:cNvSpPr>
          <p:nvPr>
            <p:ph type="body" idx="1"/>
          </p:nvPr>
        </p:nvSpPr>
        <p:spPr>
          <a:xfrm>
            <a:off x="152400" y="3124200"/>
            <a:ext cx="6510338" cy="5486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Summary Overview</a:t>
            </a:r>
          </a:p>
          <a:p>
            <a:r>
              <a:rPr lang="en-US" dirty="0">
                <a:solidFill>
                  <a:srgbClr val="000000"/>
                </a:solidFill>
                <a:sym typeface="Wingdings" pitchFamily="2" charset="2"/>
              </a:rPr>
              <a:t>In light of the problem with average-cost pricing, it is important to understand six types of costs, because they each change in a different way as output changes.</a:t>
            </a:r>
          </a:p>
          <a:p>
            <a:endParaRPr lang="en-US" dirty="0">
              <a:solidFill>
                <a:srgbClr val="000000"/>
              </a:solidFill>
              <a:sym typeface="Wingdings" pitchFamily="2" charset="2"/>
            </a:endParaRPr>
          </a:p>
          <a:p>
            <a:r>
              <a:rPr lang="en-US" b="1" dirty="0">
                <a:solidFill>
                  <a:srgbClr val="000000"/>
                </a:solidFill>
                <a:sym typeface="Wingdings" pitchFamily="2" charset="2"/>
              </a:rPr>
              <a:t>Key Issues</a:t>
            </a:r>
          </a:p>
          <a:p>
            <a:r>
              <a:rPr lang="en-US" u="none" dirty="0">
                <a:solidFill>
                  <a:srgbClr val="000000"/>
                </a:solidFill>
                <a:sym typeface="Wingdings" pitchFamily="2" charset="2"/>
              </a:rPr>
              <a:t>There are three kinds of total cost:</a:t>
            </a:r>
          </a:p>
          <a:p>
            <a:pPr lvl="1"/>
            <a:r>
              <a:rPr lang="en-US" u="sng" dirty="0">
                <a:solidFill>
                  <a:srgbClr val="000000"/>
                </a:solidFill>
                <a:sym typeface="Wingdings" pitchFamily="2" charset="2"/>
              </a:rPr>
              <a:t> </a:t>
            </a:r>
            <a:r>
              <a:rPr lang="en-US" u="sng" dirty="0">
                <a:solidFill>
                  <a:srgbClr val="000000"/>
                </a:solidFill>
              </a:rPr>
              <a:t>Total fixed cost </a:t>
            </a:r>
            <a:r>
              <a:rPr lang="en-US" dirty="0">
                <a:solidFill>
                  <a:srgbClr val="000000"/>
                </a:solidFill>
              </a:rPr>
              <a:t>is the sum of those costs that are fixed in total, regardless of how much of something is produced. Things like rent, managers’ salaries, and insurance remain constant whether production goes up or down.</a:t>
            </a:r>
          </a:p>
          <a:p>
            <a:pPr lvl="1"/>
            <a:r>
              <a:rPr lang="en-US" u="sng" dirty="0">
                <a:solidFill>
                  <a:srgbClr val="000000"/>
                </a:solidFill>
                <a:sym typeface="Wingdings" pitchFamily="2" charset="2"/>
              </a:rPr>
              <a:t> </a:t>
            </a:r>
            <a:r>
              <a:rPr lang="en-US" u="sng" dirty="0">
                <a:solidFill>
                  <a:srgbClr val="000000"/>
                </a:solidFill>
              </a:rPr>
              <a:t>Total variable cost </a:t>
            </a:r>
            <a:r>
              <a:rPr lang="en-US" dirty="0">
                <a:solidFill>
                  <a:srgbClr val="000000"/>
                </a:solidFill>
              </a:rPr>
              <a:t>is the sum of expenses that change with the level of output.  Variable costs include things like hourly wages, the cost of materials, packaging, shipping, and sales commissions.</a:t>
            </a:r>
          </a:p>
          <a:p>
            <a:pPr lvl="1"/>
            <a:r>
              <a:rPr lang="en-US" u="sng" dirty="0">
                <a:solidFill>
                  <a:srgbClr val="000000"/>
                </a:solidFill>
                <a:sym typeface="Wingdings" pitchFamily="2" charset="2"/>
              </a:rPr>
              <a:t> </a:t>
            </a:r>
            <a:r>
              <a:rPr lang="en-US" u="sng" dirty="0">
                <a:solidFill>
                  <a:srgbClr val="000000"/>
                </a:solidFill>
              </a:rPr>
              <a:t>Total cost </a:t>
            </a:r>
            <a:r>
              <a:rPr lang="en-US" dirty="0">
                <a:solidFill>
                  <a:srgbClr val="000000"/>
                </a:solidFill>
              </a:rPr>
              <a:t>is the sum of total fixed and total variable costs.</a:t>
            </a:r>
          </a:p>
          <a:p>
            <a:r>
              <a:rPr lang="en-US" u="none" dirty="0">
                <a:solidFill>
                  <a:srgbClr val="000000"/>
                </a:solidFill>
                <a:sym typeface="Wingdings" pitchFamily="2" charset="2"/>
              </a:rPr>
              <a:t>There are three kinds of average cost:</a:t>
            </a:r>
          </a:p>
          <a:p>
            <a:pPr lvl="1"/>
            <a:r>
              <a:rPr lang="en-US" u="sng" dirty="0">
                <a:solidFill>
                  <a:srgbClr val="000000"/>
                </a:solidFill>
                <a:sym typeface="Wingdings" pitchFamily="2" charset="2"/>
              </a:rPr>
              <a:t> </a:t>
            </a:r>
            <a:r>
              <a:rPr lang="en-US" u="sng" dirty="0">
                <a:solidFill>
                  <a:srgbClr val="000000"/>
                </a:solidFill>
              </a:rPr>
              <a:t>Average cost </a:t>
            </a:r>
            <a:r>
              <a:rPr lang="en-US" dirty="0">
                <a:solidFill>
                  <a:srgbClr val="000000"/>
                </a:solidFill>
              </a:rPr>
              <a:t>per unit is obtained by dividing total cost by the related quantity.</a:t>
            </a:r>
          </a:p>
          <a:p>
            <a:pPr lvl="1"/>
            <a:r>
              <a:rPr lang="en-US" u="sng" dirty="0">
                <a:solidFill>
                  <a:srgbClr val="000000"/>
                </a:solidFill>
                <a:sym typeface="Wingdings" pitchFamily="2" charset="2"/>
              </a:rPr>
              <a:t> </a:t>
            </a:r>
            <a:r>
              <a:rPr lang="en-US" u="sng" dirty="0">
                <a:solidFill>
                  <a:srgbClr val="000000"/>
                </a:solidFill>
              </a:rPr>
              <a:t>Average fixed cost</a:t>
            </a:r>
            <a:r>
              <a:rPr lang="en-US" dirty="0">
                <a:solidFill>
                  <a:srgbClr val="000000"/>
                </a:solidFill>
              </a:rPr>
              <a:t> per unit is obtained by dividing total fixed cost by the related quantity.</a:t>
            </a:r>
          </a:p>
          <a:p>
            <a:pPr lvl="1"/>
            <a:r>
              <a:rPr lang="en-US" u="sng" dirty="0">
                <a:solidFill>
                  <a:srgbClr val="000000"/>
                </a:solidFill>
                <a:sym typeface="Wingdings" pitchFamily="2" charset="2"/>
              </a:rPr>
              <a:t> </a:t>
            </a:r>
            <a:r>
              <a:rPr lang="en-US" u="sng" dirty="0">
                <a:solidFill>
                  <a:srgbClr val="000000"/>
                </a:solidFill>
              </a:rPr>
              <a:t>Average variable cost </a:t>
            </a:r>
            <a:r>
              <a:rPr lang="en-US" dirty="0">
                <a:solidFill>
                  <a:srgbClr val="000000"/>
                </a:solidFill>
              </a:rPr>
              <a:t>per unit is obtained by dividing total variable cost by the related quantity.</a:t>
            </a:r>
          </a:p>
          <a:p>
            <a:endParaRPr lang="en-US" b="1" i="1" dirty="0">
              <a:solidFill>
                <a:srgbClr val="000000"/>
              </a:solidFill>
              <a:sym typeface="Wingdings" pitchFamily="2" charset="2"/>
            </a:endParaRPr>
          </a:p>
          <a:p>
            <a:r>
              <a:rPr lang="en-US" b="1" i="1" dirty="0">
                <a:solidFill>
                  <a:srgbClr val="000000"/>
                </a:solidFill>
                <a:sym typeface="Wingdings" pitchFamily="2" charset="2"/>
              </a:rPr>
              <a:t>Discussion Question: If total fixed costs are $50,000 and total variable costs are $60,000, and 500 units are produced, what are: a) total cost; b) average cost; c) average fixed cost; and d) average variable cost?</a:t>
            </a:r>
            <a:endParaRPr lang="en-US" b="1" dirty="0">
              <a:solidFill>
                <a:srgbClr val="000000"/>
              </a:solidFill>
              <a:sym typeface="Wingdings" pitchFamily="2" charset="2"/>
            </a:endParaRPr>
          </a:p>
        </p:txBody>
      </p:sp>
    </p:spTree>
    <p:extLst>
      <p:ext uri="{BB962C8B-B14F-4D97-AF65-F5344CB8AC3E}">
        <p14:creationId xmlns:p14="http://schemas.microsoft.com/office/powerpoint/2010/main" val="891158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522288" y="549275"/>
            <a:ext cx="3216275" cy="2413000"/>
          </a:xfrm>
          <a:ln/>
        </p:spPr>
      </p:sp>
      <p:sp>
        <p:nvSpPr>
          <p:cNvPr id="76803" name="Rectangle 3"/>
          <p:cNvSpPr>
            <a:spLocks noGrp="1" noChangeArrowheads="1"/>
          </p:cNvSpPr>
          <p:nvPr>
            <p:ph type="body" idx="1"/>
          </p:nvPr>
        </p:nvSpPr>
        <p:spPr>
          <a:xfrm>
            <a:off x="152400" y="3048000"/>
            <a:ext cx="6510338" cy="5486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b="1" dirty="0">
                <a:solidFill>
                  <a:srgbClr val="000000"/>
                </a:solidFill>
                <a:sym typeface="Wingdings" pitchFamily="2" charset="2"/>
              </a:rPr>
              <a:t>Summary Overview</a:t>
            </a:r>
          </a:p>
          <a:p>
            <a:r>
              <a:rPr lang="en-US" sz="1100" dirty="0">
                <a:solidFill>
                  <a:srgbClr val="000000"/>
                </a:solidFill>
                <a:sym typeface="Wingdings" pitchFamily="2" charset="2"/>
              </a:rPr>
              <a:t>A good way to get a feel for the types of costs is to consider </a:t>
            </a:r>
            <a:r>
              <a:rPr lang="en-US" sz="1100" u="sng" dirty="0">
                <a:solidFill>
                  <a:srgbClr val="000000"/>
                </a:solidFill>
                <a:sym typeface="Wingdings" pitchFamily="2" charset="2"/>
              </a:rPr>
              <a:t>an example that shows cost relations.</a:t>
            </a:r>
          </a:p>
          <a:p>
            <a:endParaRPr lang="en-US" sz="1100" dirty="0">
              <a:solidFill>
                <a:srgbClr val="000000"/>
              </a:solidFill>
              <a:sym typeface="Wingdings" pitchFamily="2" charset="2"/>
            </a:endParaRPr>
          </a:p>
          <a:p>
            <a:r>
              <a:rPr lang="en-US" sz="1100" b="1" dirty="0">
                <a:solidFill>
                  <a:srgbClr val="000000"/>
                </a:solidFill>
                <a:sym typeface="Wingdings" pitchFamily="2" charset="2"/>
              </a:rPr>
              <a:t>Key Issues</a:t>
            </a:r>
          </a:p>
          <a:p>
            <a:pPr>
              <a:buFontTx/>
              <a:buChar char="•"/>
            </a:pPr>
            <a:r>
              <a:rPr lang="en-US" sz="1100" dirty="0">
                <a:solidFill>
                  <a:srgbClr val="000000"/>
                </a:solidFill>
                <a:sym typeface="Wingdings" pitchFamily="2" charset="2"/>
              </a:rPr>
              <a:t> On the left-hand side of the diagram, note that in the first column, the costs correspond to increasing output quantities—from no units produced to 100,000.</a:t>
            </a:r>
          </a:p>
          <a:p>
            <a:pPr>
              <a:buFontTx/>
              <a:buChar char="•"/>
            </a:pPr>
            <a:endParaRPr lang="en-US" sz="1100" dirty="0">
              <a:solidFill>
                <a:srgbClr val="000000"/>
              </a:solidFill>
              <a:sym typeface="Wingdings" pitchFamily="2" charset="2"/>
            </a:endParaRPr>
          </a:p>
          <a:p>
            <a:r>
              <a:rPr lang="en-US" sz="1100" b="1" i="1" dirty="0">
                <a:solidFill>
                  <a:srgbClr val="000000"/>
                </a:solidFill>
                <a:sym typeface="Wingdings" pitchFamily="2" charset="2"/>
              </a:rPr>
              <a:t>Discussion Question: Looking at the second column from the left, the costs don’t change with increasing output. Why?</a:t>
            </a:r>
          </a:p>
          <a:p>
            <a:endParaRPr lang="en-US" sz="1100" b="1" i="1" dirty="0">
              <a:solidFill>
                <a:srgbClr val="000000"/>
              </a:solidFill>
              <a:sym typeface="Wingdings" pitchFamily="2" charset="2"/>
            </a:endParaRPr>
          </a:p>
          <a:p>
            <a:r>
              <a:rPr lang="en-US" sz="1100" b="1" dirty="0">
                <a:solidFill>
                  <a:srgbClr val="000000"/>
                </a:solidFill>
                <a:sym typeface="Wingdings" pitchFamily="2" charset="2"/>
              </a:rPr>
              <a:t> </a:t>
            </a:r>
            <a:r>
              <a:rPr lang="en-US" sz="1100" dirty="0">
                <a:solidFill>
                  <a:srgbClr val="000000"/>
                </a:solidFill>
                <a:sym typeface="Wingdings" pitchFamily="2" charset="2"/>
              </a:rPr>
              <a:t>In the third column, average fixed costs decline steadily with increasing output, as the fixed costs are spread over larger and larger numbers of units.</a:t>
            </a:r>
          </a:p>
          <a:p>
            <a:r>
              <a:rPr lang="en-US" sz="1100" b="1" dirty="0">
                <a:solidFill>
                  <a:srgbClr val="000000"/>
                </a:solidFill>
                <a:sym typeface="Wingdings" pitchFamily="2" charset="2"/>
              </a:rPr>
              <a:t> </a:t>
            </a:r>
            <a:r>
              <a:rPr lang="en-US" sz="1100" dirty="0">
                <a:solidFill>
                  <a:srgbClr val="000000"/>
                </a:solidFill>
                <a:sym typeface="Wingdings" pitchFamily="2" charset="2"/>
              </a:rPr>
              <a:t>In the fourth column, average variable costs per unit remain constant but, </a:t>
            </a:r>
            <a:r>
              <a:rPr lang="en-US" sz="1100" b="1" dirty="0">
                <a:solidFill>
                  <a:srgbClr val="000000"/>
                </a:solidFill>
                <a:sym typeface="Wingdings" pitchFamily="2" charset="2"/>
              </a:rPr>
              <a:t> </a:t>
            </a:r>
            <a:r>
              <a:rPr lang="en-US" sz="1100" dirty="0">
                <a:solidFill>
                  <a:srgbClr val="000000"/>
                </a:solidFill>
                <a:sym typeface="Wingdings" pitchFamily="2" charset="2"/>
              </a:rPr>
              <a:t>in the fifth and </a:t>
            </a:r>
            <a:r>
              <a:rPr lang="en-US" sz="1100" b="1" dirty="0">
                <a:solidFill>
                  <a:srgbClr val="000000"/>
                </a:solidFill>
                <a:sym typeface="Wingdings" pitchFamily="2" charset="2"/>
              </a:rPr>
              <a:t> </a:t>
            </a:r>
            <a:r>
              <a:rPr lang="en-US" sz="1100" dirty="0">
                <a:solidFill>
                  <a:srgbClr val="000000"/>
                </a:solidFill>
                <a:sym typeface="Wingdings" pitchFamily="2" charset="2"/>
              </a:rPr>
              <a:t>sixth columns, total variable costs increase thus increasing total cost.</a:t>
            </a:r>
          </a:p>
          <a:p>
            <a:r>
              <a:rPr lang="en-US" sz="1100" b="1" dirty="0">
                <a:solidFill>
                  <a:srgbClr val="000000"/>
                </a:solidFill>
                <a:sym typeface="Wingdings" pitchFamily="2" charset="2"/>
              </a:rPr>
              <a:t> </a:t>
            </a:r>
            <a:r>
              <a:rPr lang="en-US" sz="1100" dirty="0">
                <a:solidFill>
                  <a:srgbClr val="000000"/>
                </a:solidFill>
                <a:sym typeface="Wingdings" pitchFamily="2" charset="2"/>
              </a:rPr>
              <a:t>In the last column, average cost decreases, but by progressively smaller amounts.</a:t>
            </a:r>
          </a:p>
          <a:p>
            <a:pPr>
              <a:buFontTx/>
              <a:buChar char="•"/>
            </a:pPr>
            <a:r>
              <a:rPr lang="en-US" sz="1100" dirty="0">
                <a:solidFill>
                  <a:srgbClr val="000000"/>
                </a:solidFill>
                <a:sym typeface="Wingdings" pitchFamily="2" charset="2"/>
              </a:rPr>
              <a:t> In stable situations, average-cost pricing may yield profits—but not necessarily maximum profits. And such cost-based prices may be higher than a price that would be more profitable for the firm. </a:t>
            </a:r>
            <a:r>
              <a:rPr lang="en-US" sz="1100" u="sng" dirty="0">
                <a:solidFill>
                  <a:srgbClr val="000000"/>
                </a:solidFill>
                <a:sym typeface="Wingdings" pitchFamily="2" charset="2"/>
              </a:rPr>
              <a:t>Ignoring demand is the major weakness of average-cost pricing</a:t>
            </a:r>
            <a:r>
              <a:rPr lang="en-US" sz="1100" dirty="0">
                <a:solidFill>
                  <a:srgbClr val="000000"/>
                </a:solidFill>
                <a:sym typeface="Wingdings" pitchFamily="2" charset="2"/>
              </a:rPr>
              <a:t>; it’s even riskier when demand conditions are changing.</a:t>
            </a:r>
          </a:p>
          <a:p>
            <a:pPr>
              <a:buFontTx/>
              <a:buChar char="•"/>
            </a:pPr>
            <a:r>
              <a:rPr lang="en-US" sz="1100" dirty="0">
                <a:solidFill>
                  <a:srgbClr val="000000"/>
                </a:solidFill>
                <a:sym typeface="Wingdings" pitchFamily="2" charset="2"/>
              </a:rPr>
              <a:t> Moreover, </a:t>
            </a:r>
            <a:r>
              <a:rPr lang="en-US" sz="1100" u="sng" dirty="0">
                <a:solidFill>
                  <a:srgbClr val="000000"/>
                </a:solidFill>
                <a:sym typeface="Wingdings" pitchFamily="2" charset="2"/>
              </a:rPr>
              <a:t>marketers should not ignore competitors’ costs, </a:t>
            </a:r>
            <a:r>
              <a:rPr lang="en-US" sz="1100" dirty="0">
                <a:solidFill>
                  <a:srgbClr val="000000"/>
                </a:solidFill>
                <a:sym typeface="Wingdings" pitchFamily="2" charset="2"/>
              </a:rPr>
              <a:t>because a lower-cost provider may offer lower prices and still be able to make a profit</a:t>
            </a:r>
            <a:r>
              <a:rPr lang="en-US" sz="1100" b="1" dirty="0">
                <a:solidFill>
                  <a:srgbClr val="000000"/>
                </a:solidFill>
                <a:sym typeface="Wingdings" pitchFamily="2" charset="2"/>
              </a:rPr>
              <a:t>.</a:t>
            </a:r>
          </a:p>
          <a:p>
            <a:endParaRPr lang="en-US" sz="1100" b="1" i="1" dirty="0">
              <a:solidFill>
                <a:srgbClr val="000000"/>
              </a:solidFill>
              <a:sym typeface="Wingdings" pitchFamily="2" charset="2"/>
            </a:endParaRPr>
          </a:p>
          <a:p>
            <a:r>
              <a:rPr lang="en-US" sz="1100" b="1" i="1" dirty="0">
                <a:solidFill>
                  <a:srgbClr val="000000"/>
                </a:solidFill>
                <a:sym typeface="Wingdings" pitchFamily="2" charset="2"/>
              </a:rPr>
              <a:t>Discussion Question: What price do you choose? Why? What happens if you sell more than anticipated? Less than anticipated?</a:t>
            </a:r>
          </a:p>
          <a:p>
            <a:r>
              <a:rPr lang="en-US" sz="1100" dirty="0">
                <a:solidFill>
                  <a:srgbClr val="000000"/>
                </a:solidFill>
                <a:sym typeface="Wingdings" pitchFamily="2" charset="2"/>
              </a:rPr>
              <a:t> Here is the big problem with average cost pricing, it only considers costs. In this case, the firm might expect to sell 40,000 units and would therefore anticipate average costs of $1.55 per unit.  It might choose to charge a price of $2.00 assuming a margin of $0.45 per unit sold.  </a:t>
            </a:r>
          </a:p>
          <a:p>
            <a:r>
              <a:rPr lang="en-US" sz="1100" dirty="0">
                <a:solidFill>
                  <a:srgbClr val="000000"/>
                </a:solidFill>
                <a:sym typeface="Wingdings" pitchFamily="2" charset="2"/>
              </a:rPr>
              <a:t> But what if it only sells 20,000 units. Now the costs are $2.30 per unit and they lose $0.30 per unit.  </a:t>
            </a:r>
          </a:p>
          <a:p>
            <a:endParaRPr lang="en-US" sz="1100" b="1" dirty="0">
              <a:solidFill>
                <a:srgbClr val="000000"/>
              </a:solidFill>
              <a:sym typeface="Wingdings" pitchFamily="2" charset="2"/>
            </a:endParaRPr>
          </a:p>
          <a:p>
            <a:endParaRPr lang="en-US" sz="1100" b="1" dirty="0">
              <a:solidFill>
                <a:srgbClr val="000000"/>
              </a:solidFill>
              <a:sym typeface="Wingdings" pitchFamily="2" charset="2"/>
            </a:endParaRPr>
          </a:p>
        </p:txBody>
      </p:sp>
    </p:spTree>
    <p:extLst>
      <p:ext uri="{BB962C8B-B14F-4D97-AF65-F5344CB8AC3E}">
        <p14:creationId xmlns:p14="http://schemas.microsoft.com/office/powerpoint/2010/main" val="153377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503238" y="539750"/>
            <a:ext cx="3162300" cy="2373313"/>
          </a:xfrm>
          <a:ln/>
        </p:spPr>
      </p:sp>
      <p:sp>
        <p:nvSpPr>
          <p:cNvPr id="70659"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defRPr/>
            </a:pPr>
            <a:r>
              <a:rPr lang="en-US" b="1" dirty="0">
                <a:solidFill>
                  <a:srgbClr val="000000"/>
                </a:solidFill>
                <a:sym typeface="Wingdings" pitchFamily="2" charset="2"/>
              </a:rPr>
              <a:t>Summary Overview</a:t>
            </a:r>
          </a:p>
          <a:p>
            <a:pPr>
              <a:lnSpc>
                <a:spcPct val="90000"/>
              </a:lnSpc>
              <a:defRPr/>
            </a:pPr>
            <a:r>
              <a:rPr lang="en-US" sz="1200" b="0" i="0" kern="1200" dirty="0">
                <a:solidFill>
                  <a:schemeClr val="tx1"/>
                </a:solidFill>
                <a:effectLst/>
                <a:latin typeface="Arial" charset="0"/>
                <a:ea typeface="+mn-ea"/>
                <a:cs typeface="Arial" charset="0"/>
              </a:rPr>
              <a:t>Cost-oriented pricing requires an estimate of the total number of units to be sold. That estimate determines the </a:t>
            </a:r>
            <a:r>
              <a:rPr lang="en-US" sz="1200" b="0" i="1" kern="1200" dirty="0">
                <a:solidFill>
                  <a:schemeClr val="tx1"/>
                </a:solidFill>
                <a:effectLst/>
                <a:latin typeface="Arial" charset="0"/>
                <a:ea typeface="+mn-ea"/>
                <a:cs typeface="Arial" charset="0"/>
              </a:rPr>
              <a:t>average</a:t>
            </a:r>
            <a:r>
              <a:rPr lang="en-US" sz="1200" b="0" i="0" kern="1200" dirty="0">
                <a:solidFill>
                  <a:schemeClr val="tx1"/>
                </a:solidFill>
                <a:effectLst/>
                <a:latin typeface="Arial" charset="0"/>
                <a:ea typeface="+mn-ea"/>
                <a:cs typeface="Arial" charset="0"/>
              </a:rPr>
              <a:t> fixed cost per unit and thus the average total cost. Then the firm adds the desired profit per unit to the average total cost to get the cost-oriented selling price. How customers react to that price determines the actual quantity the firm will be able to sell. But that quantity may not be the quantity used to compute the average </a:t>
            </a:r>
            <a:r>
              <a:rPr lang="en-US" dirty="0"/>
              <a:t>cost!</a:t>
            </a:r>
          </a:p>
          <a:p>
            <a:pPr>
              <a:lnSpc>
                <a:spcPct val="90000"/>
              </a:lnSpc>
              <a:defRPr/>
            </a:pPr>
            <a:endParaRPr lang="en-US" b="1" dirty="0">
              <a:solidFill>
                <a:srgbClr val="000000"/>
              </a:solidFill>
              <a:sym typeface="Wingdings" pitchFamily="2" charset="2"/>
            </a:endParaRPr>
          </a:p>
          <a:p>
            <a:pPr>
              <a:lnSpc>
                <a:spcPct val="90000"/>
              </a:lnSpc>
              <a:defRPr/>
            </a:pPr>
            <a:r>
              <a:rPr lang="en-US" b="1" dirty="0">
                <a:solidFill>
                  <a:srgbClr val="000000"/>
                </a:solidFill>
                <a:sym typeface="Wingdings" pitchFamily="2" charset="2"/>
              </a:rPr>
              <a:t>Key</a:t>
            </a:r>
            <a:r>
              <a:rPr lang="en-US" b="1" baseline="0" dirty="0">
                <a:solidFill>
                  <a:srgbClr val="000000"/>
                </a:solidFill>
                <a:sym typeface="Wingdings" pitchFamily="2" charset="2"/>
              </a:rPr>
              <a:t> Issues</a:t>
            </a:r>
          </a:p>
          <a:p>
            <a:pPr marL="171450" indent="-171450">
              <a:lnSpc>
                <a:spcPct val="90000"/>
              </a:lnSpc>
              <a:buFont typeface="Arial" charset="0"/>
              <a:buChar char="•"/>
              <a:defRPr/>
            </a:pPr>
            <a:r>
              <a:rPr lang="en-US" b="0" baseline="0" dirty="0">
                <a:solidFill>
                  <a:srgbClr val="000000"/>
                </a:solidFill>
                <a:sym typeface="Wingdings" pitchFamily="2" charset="2"/>
              </a:rPr>
              <a:t>Exhibit 18-7 provides a summary of what we have just covered </a:t>
            </a:r>
            <a:r>
              <a:rPr lang="mr-IN" b="0" baseline="0" dirty="0">
                <a:solidFill>
                  <a:srgbClr val="000000"/>
                </a:solidFill>
                <a:sym typeface="Wingdings" pitchFamily="2" charset="2"/>
              </a:rPr>
              <a:t>–</a:t>
            </a:r>
            <a:r>
              <a:rPr lang="en-US" b="0" baseline="0" dirty="0">
                <a:solidFill>
                  <a:srgbClr val="000000"/>
                </a:solidFill>
                <a:sym typeface="Wingdings" pitchFamily="2" charset="2"/>
              </a:rPr>
              <a:t> let’s use it as a review. </a:t>
            </a:r>
          </a:p>
          <a:p>
            <a:pPr marL="171450" indent="-171450">
              <a:lnSpc>
                <a:spcPct val="90000"/>
              </a:lnSpc>
              <a:buFont typeface="Arial" charset="0"/>
              <a:buChar char="•"/>
              <a:defRPr/>
            </a:pPr>
            <a:r>
              <a:rPr lang="en-US" b="0" baseline="0" dirty="0">
                <a:solidFill>
                  <a:srgbClr val="000000"/>
                </a:solidFill>
                <a:sym typeface="Wingdings" pitchFamily="2" charset="2"/>
              </a:rPr>
              <a:t>We begin by estimating the quantity to be sold</a:t>
            </a:r>
          </a:p>
          <a:p>
            <a:pPr marL="171450" indent="-171450">
              <a:lnSpc>
                <a:spcPct val="90000"/>
              </a:lnSpc>
              <a:buFont typeface="Wingdings" charset="2"/>
              <a:buChar char="à"/>
              <a:defRPr/>
            </a:pPr>
            <a:r>
              <a:rPr lang="en-US" b="0" baseline="0" dirty="0">
                <a:solidFill>
                  <a:srgbClr val="000000"/>
                </a:solidFill>
                <a:sym typeface="Wingdings"/>
              </a:rPr>
              <a:t>We use that estimate to calculate the </a:t>
            </a:r>
            <a:r>
              <a:rPr lang="en-US" b="0" u="sng" baseline="0" dirty="0">
                <a:solidFill>
                  <a:srgbClr val="000000"/>
                </a:solidFill>
                <a:sym typeface="Wingdings"/>
              </a:rPr>
              <a:t>average cost per unit </a:t>
            </a:r>
            <a:r>
              <a:rPr lang="en-US" b="0" baseline="0" dirty="0">
                <a:solidFill>
                  <a:srgbClr val="000000"/>
                </a:solidFill>
                <a:sym typeface="Wingdings"/>
              </a:rPr>
              <a:t>and and </a:t>
            </a:r>
            <a:r>
              <a:rPr lang="en-US" b="0" u="sng" baseline="0" dirty="0">
                <a:solidFill>
                  <a:srgbClr val="000000"/>
                </a:solidFill>
                <a:sym typeface="Wingdings"/>
              </a:rPr>
              <a:t>variable cost per </a:t>
            </a:r>
            <a:r>
              <a:rPr lang="en-US" b="0" u="none" baseline="0" dirty="0">
                <a:solidFill>
                  <a:srgbClr val="000000"/>
                </a:solidFill>
                <a:sym typeface="Wingdings"/>
              </a:rPr>
              <a:t>unit consequently</a:t>
            </a:r>
            <a:r>
              <a:rPr lang="mr-IN" b="0" baseline="0" dirty="0">
                <a:solidFill>
                  <a:srgbClr val="000000"/>
                </a:solidFill>
                <a:sym typeface="Wingdings"/>
              </a:rPr>
              <a:t>…</a:t>
            </a:r>
            <a:endParaRPr lang="en-US" b="0" baseline="0" dirty="0">
              <a:solidFill>
                <a:srgbClr val="000000"/>
              </a:solidFill>
              <a:sym typeface="Wingdings"/>
            </a:endParaRPr>
          </a:p>
          <a:p>
            <a:pPr marL="171450" indent="-171450">
              <a:lnSpc>
                <a:spcPct val="90000"/>
              </a:lnSpc>
              <a:buFont typeface="Wingdings" charset="2"/>
              <a:buChar char="à"/>
              <a:defRPr/>
            </a:pPr>
            <a:r>
              <a:rPr lang="en-US" b="0" dirty="0">
                <a:solidFill>
                  <a:srgbClr val="000000"/>
                </a:solidFill>
                <a:sym typeface="Wingdings" pitchFamily="2" charset="2"/>
              </a:rPr>
              <a:t>The </a:t>
            </a:r>
            <a:r>
              <a:rPr lang="en-US" b="0" u="sng" dirty="0">
                <a:solidFill>
                  <a:srgbClr val="000000"/>
                </a:solidFill>
                <a:sym typeface="Wingdings" pitchFamily="2" charset="2"/>
              </a:rPr>
              <a:t>average total cost per unit</a:t>
            </a:r>
            <a:r>
              <a:rPr lang="en-US" b="0" u="sng" baseline="0" dirty="0">
                <a:solidFill>
                  <a:srgbClr val="000000"/>
                </a:solidFill>
                <a:sym typeface="Wingdings" pitchFamily="2" charset="2"/>
              </a:rPr>
              <a:t> </a:t>
            </a:r>
            <a:r>
              <a:rPr lang="en-US" b="0" baseline="0" dirty="0">
                <a:solidFill>
                  <a:srgbClr val="000000"/>
                </a:solidFill>
                <a:sym typeface="Wingdings" pitchFamily="2" charset="2"/>
              </a:rPr>
              <a:t>and suggests the </a:t>
            </a:r>
            <a:r>
              <a:rPr lang="en-US" b="0" u="sng" baseline="0" dirty="0">
                <a:solidFill>
                  <a:srgbClr val="000000"/>
                </a:solidFill>
                <a:sym typeface="Wingdings" pitchFamily="2" charset="2"/>
              </a:rPr>
              <a:t>profit per unit. </a:t>
            </a:r>
            <a:endParaRPr lang="en-US" b="0" dirty="0">
              <a:solidFill>
                <a:srgbClr val="000000"/>
              </a:solidFill>
              <a:sym typeface="Wingdings" pitchFamily="2" charset="2"/>
            </a:endParaRPr>
          </a:p>
          <a:p>
            <a:pPr marL="171450" indent="-171450">
              <a:lnSpc>
                <a:spcPct val="90000"/>
              </a:lnSpc>
              <a:buFont typeface="Wingdings" charset="2"/>
              <a:buChar char="à"/>
              <a:defRPr/>
            </a:pPr>
            <a:r>
              <a:rPr lang="en-US" b="0" dirty="0">
                <a:solidFill>
                  <a:srgbClr val="000000"/>
                </a:solidFill>
                <a:sym typeface="Wingdings" pitchFamily="2" charset="2"/>
              </a:rPr>
              <a:t>Then, the company</a:t>
            </a:r>
            <a:r>
              <a:rPr lang="en-US" b="0" baseline="0" dirty="0">
                <a:solidFill>
                  <a:srgbClr val="000000"/>
                </a:solidFill>
                <a:sym typeface="Wingdings" pitchFamily="2" charset="2"/>
              </a:rPr>
              <a:t> sets a desired level of profit per unit to get to a </a:t>
            </a:r>
            <a:r>
              <a:rPr lang="en-US" b="0" u="sng" baseline="0" dirty="0">
                <a:solidFill>
                  <a:srgbClr val="000000"/>
                </a:solidFill>
                <a:sym typeface="Wingdings" pitchFamily="2" charset="2"/>
              </a:rPr>
              <a:t>cost-oriented selling price per unit</a:t>
            </a:r>
            <a:r>
              <a:rPr lang="en-US" b="0" baseline="0" dirty="0">
                <a:solidFill>
                  <a:srgbClr val="000000"/>
                </a:solidFill>
                <a:sym typeface="Wingdings" pitchFamily="2" charset="2"/>
              </a:rPr>
              <a:t>. </a:t>
            </a:r>
          </a:p>
          <a:p>
            <a:pPr marL="171450" indent="-171450">
              <a:lnSpc>
                <a:spcPct val="90000"/>
              </a:lnSpc>
              <a:buFont typeface="Wingdings" charset="2"/>
              <a:buChar char="à"/>
              <a:defRPr/>
            </a:pPr>
            <a:r>
              <a:rPr lang="en-US" b="0" baseline="0" dirty="0">
                <a:solidFill>
                  <a:srgbClr val="000000"/>
                </a:solidFill>
                <a:sym typeface="Wingdings" pitchFamily="2" charset="2"/>
              </a:rPr>
              <a:t>Of course the actual </a:t>
            </a:r>
            <a:r>
              <a:rPr lang="en-US" b="0" u="sng" baseline="0" dirty="0">
                <a:solidFill>
                  <a:srgbClr val="000000"/>
                </a:solidFill>
                <a:sym typeface="Wingdings" pitchFamily="2" charset="2"/>
              </a:rPr>
              <a:t>quantity sold </a:t>
            </a:r>
            <a:r>
              <a:rPr lang="en-US" b="0" baseline="0" dirty="0">
                <a:solidFill>
                  <a:srgbClr val="000000"/>
                </a:solidFill>
                <a:sym typeface="Wingdings" pitchFamily="2" charset="2"/>
              </a:rPr>
              <a:t>depends on that selling price, and</a:t>
            </a:r>
            <a:r>
              <a:rPr lang="mr-IN" b="0" baseline="0" dirty="0">
                <a:solidFill>
                  <a:srgbClr val="000000"/>
                </a:solidFill>
                <a:sym typeface="Wingdings" pitchFamily="2" charset="2"/>
              </a:rPr>
              <a:t>…</a:t>
            </a:r>
            <a:endParaRPr lang="en-US" b="0" baseline="0" dirty="0">
              <a:solidFill>
                <a:srgbClr val="000000"/>
              </a:solidFill>
              <a:sym typeface="Wingdings" pitchFamily="2" charset="2"/>
            </a:endParaRPr>
          </a:p>
          <a:p>
            <a:pPr marL="171450" indent="-171450">
              <a:lnSpc>
                <a:spcPct val="90000"/>
              </a:lnSpc>
              <a:buFont typeface="Wingdings" charset="2"/>
              <a:buChar char="à"/>
              <a:defRPr/>
            </a:pPr>
            <a:r>
              <a:rPr lang="en-US" b="0" baseline="0" dirty="0">
                <a:solidFill>
                  <a:srgbClr val="000000"/>
                </a:solidFill>
                <a:sym typeface="Wingdings" pitchFamily="2" charset="2"/>
              </a:rPr>
              <a:t>May result in a </a:t>
            </a:r>
            <a:r>
              <a:rPr lang="en-US" b="0" u="sng" baseline="0" dirty="0">
                <a:solidFill>
                  <a:srgbClr val="000000"/>
                </a:solidFill>
                <a:sym typeface="Wingdings" pitchFamily="2" charset="2"/>
              </a:rPr>
              <a:t>revised estimated quantity to be sold</a:t>
            </a:r>
            <a:r>
              <a:rPr lang="en-US" b="0" baseline="0" dirty="0">
                <a:solidFill>
                  <a:srgbClr val="000000"/>
                </a:solidFill>
                <a:sym typeface="Wingdings" pitchFamily="2" charset="2"/>
              </a:rPr>
              <a:t>. But now, that NEW quantity may not be the quantity used to calculate average cost.</a:t>
            </a:r>
          </a:p>
          <a:p>
            <a:pPr marL="0" indent="0">
              <a:lnSpc>
                <a:spcPct val="90000"/>
              </a:lnSpc>
              <a:buFont typeface="Wingdings" charset="2"/>
              <a:buNone/>
              <a:defRPr/>
            </a:pPr>
            <a:r>
              <a:rPr lang="en-US" b="0" baseline="0" dirty="0">
                <a:solidFill>
                  <a:srgbClr val="000000"/>
                </a:solidFill>
                <a:sym typeface="Wingdings" pitchFamily="2" charset="2"/>
              </a:rPr>
              <a:t>This is the problem with average-cost pricing. </a:t>
            </a:r>
          </a:p>
          <a:p>
            <a:pPr marL="171450" indent="-171450">
              <a:lnSpc>
                <a:spcPct val="90000"/>
              </a:lnSpc>
              <a:buFont typeface="Wingdings" charset="2"/>
              <a:buChar char="à"/>
              <a:defRPr/>
            </a:pPr>
            <a:endParaRPr lang="en-US" b="0" dirty="0">
              <a:solidFill>
                <a:srgbClr val="000000"/>
              </a:solidFill>
              <a:sym typeface="Wingdings" pitchFamily="2" charset="2"/>
            </a:endParaRPr>
          </a:p>
        </p:txBody>
      </p:sp>
    </p:spTree>
    <p:extLst>
      <p:ext uri="{BB962C8B-B14F-4D97-AF65-F5344CB8AC3E}">
        <p14:creationId xmlns:p14="http://schemas.microsoft.com/office/powerpoint/2010/main" val="1424634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22288" y="549275"/>
            <a:ext cx="3216275" cy="2413000"/>
          </a:xfrm>
          <a:ln/>
        </p:spPr>
      </p:sp>
      <p:sp>
        <p:nvSpPr>
          <p:cNvPr id="74755" name="Rectangle 3"/>
          <p:cNvSpPr>
            <a:spLocks noGrp="1" noChangeArrowheads="1"/>
          </p:cNvSpPr>
          <p:nvPr>
            <p:ph type="body" idx="1"/>
          </p:nvPr>
        </p:nvSpPr>
        <p:spPr>
          <a:xfrm>
            <a:off x="152400" y="3124200"/>
            <a:ext cx="6510338" cy="5486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Summary Overview</a:t>
            </a:r>
          </a:p>
          <a:p>
            <a:r>
              <a:rPr lang="en-US" dirty="0">
                <a:solidFill>
                  <a:srgbClr val="000000"/>
                </a:solidFill>
                <a:sym typeface="Wingdings" pitchFamily="2" charset="2"/>
              </a:rPr>
              <a:t>Break-even analysis evaluates</a:t>
            </a:r>
            <a:r>
              <a:rPr lang="en-US" baseline="0" dirty="0">
                <a:solidFill>
                  <a:srgbClr val="000000"/>
                </a:solidFill>
                <a:sym typeface="Wingdings" pitchFamily="2" charset="2"/>
              </a:rPr>
              <a:t> whether the firm will be able to break even—that is cover all its costs—with a particular price.</a:t>
            </a:r>
            <a:endParaRPr lang="en-US" dirty="0">
              <a:solidFill>
                <a:srgbClr val="000000"/>
              </a:solidFill>
              <a:sym typeface="Wingdings" pitchFamily="2" charset="2"/>
            </a:endParaRPr>
          </a:p>
          <a:p>
            <a:endParaRPr lang="en-US" dirty="0">
              <a:solidFill>
                <a:srgbClr val="000000"/>
              </a:solidFill>
              <a:sym typeface="Wingdings" pitchFamily="2" charset="2"/>
            </a:endParaRPr>
          </a:p>
          <a:p>
            <a:r>
              <a:rPr lang="en-US" b="1" dirty="0">
                <a:solidFill>
                  <a:srgbClr val="000000"/>
                </a:solidFill>
                <a:sym typeface="Wingdings" pitchFamily="2" charset="2"/>
              </a:rPr>
              <a:t>Key Issues</a:t>
            </a:r>
          </a:p>
          <a:p>
            <a:pPr marL="171450" indent="-171450">
              <a:buFont typeface="Wingdings" charset="0"/>
              <a:buChar char="à"/>
            </a:pPr>
            <a:r>
              <a:rPr lang="en-US" u="none" dirty="0">
                <a:solidFill>
                  <a:srgbClr val="000000"/>
                </a:solidFill>
                <a:sym typeface="Wingdings"/>
              </a:rPr>
              <a:t>Break-even</a:t>
            </a:r>
            <a:r>
              <a:rPr lang="en-US" u="none" baseline="0" dirty="0">
                <a:solidFill>
                  <a:srgbClr val="000000"/>
                </a:solidFill>
                <a:sym typeface="Wingdings"/>
              </a:rPr>
              <a:t> analysis requires a firm to figure out its total fixed costs and its fixed-cost contribution per unit. </a:t>
            </a:r>
          </a:p>
          <a:p>
            <a:pPr marL="171450" indent="-171450">
              <a:buFont typeface="Wingdings" charset="0"/>
              <a:buChar char="à"/>
            </a:pPr>
            <a:r>
              <a:rPr lang="en-US" u="none" baseline="0" dirty="0">
                <a:solidFill>
                  <a:srgbClr val="000000"/>
                </a:solidFill>
                <a:sym typeface="Wingdings"/>
              </a:rPr>
              <a:t>For each unit sold, think about the fixed cost contribution per unit as the amount from each sale that can go toward paying off fixed costs. </a:t>
            </a:r>
          </a:p>
          <a:p>
            <a:pPr marL="171450" indent="-171450">
              <a:buFont typeface="Arial"/>
              <a:buChar char="•"/>
            </a:pPr>
            <a:r>
              <a:rPr lang="en-US" u="none" baseline="0" dirty="0">
                <a:solidFill>
                  <a:srgbClr val="000000"/>
                </a:solidFill>
                <a:sym typeface="Wingdings"/>
              </a:rPr>
              <a:t>So for example, a firm buying t-shirts for $5 each and selling them for $8 would have $3 from each sale to pay off fixed costs which might include store rent and employee salaries.</a:t>
            </a:r>
          </a:p>
        </p:txBody>
      </p:sp>
    </p:spTree>
    <p:extLst>
      <p:ext uri="{BB962C8B-B14F-4D97-AF65-F5344CB8AC3E}">
        <p14:creationId xmlns:p14="http://schemas.microsoft.com/office/powerpoint/2010/main" val="2129675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522288" y="549275"/>
            <a:ext cx="3216275" cy="2413000"/>
          </a:xfrm>
          <a:ln/>
        </p:spPr>
      </p:sp>
      <p:sp>
        <p:nvSpPr>
          <p:cNvPr id="79875" name="Rectangle 3"/>
          <p:cNvSpPr>
            <a:spLocks noGrp="1" noChangeArrowheads="1"/>
          </p:cNvSpPr>
          <p:nvPr>
            <p:ph type="body" idx="1"/>
          </p:nvPr>
        </p:nvSpPr>
        <p:spPr>
          <a:xfrm>
            <a:off x="152400" y="3124200"/>
            <a:ext cx="6510338" cy="5486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b="1" dirty="0">
                <a:solidFill>
                  <a:srgbClr val="000000"/>
                </a:solidFill>
                <a:sym typeface="Wingdings" pitchFamily="2" charset="2"/>
              </a:rPr>
              <a:t>Summary Overview</a:t>
            </a:r>
          </a:p>
          <a:p>
            <a:pPr>
              <a:lnSpc>
                <a:spcPct val="90000"/>
              </a:lnSpc>
            </a:pPr>
            <a:r>
              <a:rPr lang="en-US" u="sng" dirty="0">
                <a:solidFill>
                  <a:srgbClr val="000000"/>
                </a:solidFill>
                <a:sym typeface="Wingdings" pitchFamily="2" charset="2"/>
              </a:rPr>
              <a:t>A graphic provides</a:t>
            </a:r>
            <a:r>
              <a:rPr lang="en-US" u="sng" baseline="0" dirty="0">
                <a:solidFill>
                  <a:srgbClr val="000000"/>
                </a:solidFill>
                <a:sym typeface="Wingdings" pitchFamily="2" charset="2"/>
              </a:rPr>
              <a:t> one visualization of break-even. </a:t>
            </a:r>
            <a:endParaRPr lang="en-US" b="1" dirty="0">
              <a:solidFill>
                <a:srgbClr val="000000"/>
              </a:solidFill>
              <a:sym typeface="Wingdings" pitchFamily="2" charset="2"/>
            </a:endParaRPr>
          </a:p>
          <a:p>
            <a:pPr>
              <a:lnSpc>
                <a:spcPct val="90000"/>
              </a:lnSpc>
            </a:pPr>
            <a:endParaRPr lang="en-US" b="1" dirty="0">
              <a:solidFill>
                <a:srgbClr val="000000"/>
              </a:solidFill>
              <a:sym typeface="Wingdings" pitchFamily="2" charset="2"/>
            </a:endParaRPr>
          </a:p>
          <a:p>
            <a:pPr>
              <a:lnSpc>
                <a:spcPct val="90000"/>
              </a:lnSpc>
            </a:pPr>
            <a:r>
              <a:rPr lang="en-US" b="1" dirty="0">
                <a:solidFill>
                  <a:srgbClr val="000000"/>
                </a:solidFill>
                <a:sym typeface="Wingdings" pitchFamily="2" charset="2"/>
              </a:rPr>
              <a:t>Key Issues</a:t>
            </a:r>
          </a:p>
          <a:p>
            <a:pPr>
              <a:lnSpc>
                <a:spcPct val="90000"/>
              </a:lnSpc>
              <a:buFontTx/>
              <a:buChar char="•"/>
            </a:pPr>
            <a:r>
              <a:rPr lang="en-US" u="sng" dirty="0">
                <a:solidFill>
                  <a:srgbClr val="000000"/>
                </a:solidFill>
                <a:sym typeface="Wingdings" pitchFamily="2" charset="2"/>
              </a:rPr>
              <a:t> Break-even charts help find the break-even point (BEP): </a:t>
            </a:r>
            <a:r>
              <a:rPr lang="en-US" dirty="0">
                <a:solidFill>
                  <a:srgbClr val="000000"/>
                </a:solidFill>
                <a:sym typeface="Wingdings" pitchFamily="2" charset="2"/>
              </a:rPr>
              <a:t>The point where the total revenue from the quantity sold just equals the firm’s total costs. </a:t>
            </a:r>
          </a:p>
          <a:p>
            <a:pPr>
              <a:lnSpc>
                <a:spcPct val="90000"/>
              </a:lnSpc>
              <a:buFontTx/>
              <a:buChar char="•"/>
            </a:pPr>
            <a:endParaRPr lang="en-US" dirty="0">
              <a:solidFill>
                <a:srgbClr val="000000"/>
              </a:solidFill>
              <a:sym typeface="Wingdings" pitchFamily="2" charset="2"/>
            </a:endParaRPr>
          </a:p>
          <a:p>
            <a:pPr>
              <a:lnSpc>
                <a:spcPct val="90000"/>
              </a:lnSpc>
            </a:pPr>
            <a:r>
              <a:rPr lang="en-US" b="1" i="1" dirty="0">
                <a:solidFill>
                  <a:srgbClr val="000000"/>
                </a:solidFill>
                <a:sym typeface="Wingdings" pitchFamily="2" charset="2"/>
              </a:rPr>
              <a:t>Discussion Question: If the selling price per unit is $1.20 and the variable cost per unit is 80 cents, what is the fixed-cost contribution per unit? If total fixed costs are $30,000, what is the break-even point in units?</a:t>
            </a:r>
          </a:p>
          <a:p>
            <a:pPr>
              <a:lnSpc>
                <a:spcPct val="90000"/>
              </a:lnSpc>
            </a:pPr>
            <a:endParaRPr lang="en-US" i="1" dirty="0">
              <a:solidFill>
                <a:srgbClr val="000000"/>
              </a:solidFill>
              <a:sym typeface="Wingdings" pitchFamily="2" charset="2"/>
            </a:endParaRPr>
          </a:p>
          <a:p>
            <a:pPr>
              <a:lnSpc>
                <a:spcPct val="90000"/>
              </a:lnSpc>
              <a:buFontTx/>
              <a:buChar char="•"/>
            </a:pPr>
            <a:r>
              <a:rPr lang="en-US" u="sng" dirty="0">
                <a:solidFill>
                  <a:srgbClr val="000000"/>
                </a:solidFill>
                <a:sym typeface="Wingdings" pitchFamily="2" charset="2"/>
              </a:rPr>
              <a:t> The BEP can be stated in dollars.</a:t>
            </a:r>
            <a:r>
              <a:rPr lang="en-US" dirty="0">
                <a:solidFill>
                  <a:srgbClr val="000000"/>
                </a:solidFill>
                <a:sym typeface="Wingdings" pitchFamily="2" charset="2"/>
              </a:rPr>
              <a:t> Multiplying the BEP in units times the selling price per unit yields the BEP in dollars.</a:t>
            </a:r>
          </a:p>
          <a:p>
            <a:pPr>
              <a:lnSpc>
                <a:spcPct val="90000"/>
              </a:lnSpc>
              <a:buFontTx/>
              <a:buChar char="•"/>
            </a:pPr>
            <a:r>
              <a:rPr lang="en-US" u="sng" dirty="0">
                <a:solidFill>
                  <a:srgbClr val="000000"/>
                </a:solidFill>
                <a:sym typeface="Wingdings" pitchFamily="2" charset="2"/>
              </a:rPr>
              <a:t> Each possible price has its own BEP</a:t>
            </a:r>
            <a:r>
              <a:rPr lang="en-US" dirty="0">
                <a:solidFill>
                  <a:srgbClr val="000000"/>
                </a:solidFill>
                <a:sym typeface="Wingdings" pitchFamily="2" charset="2"/>
              </a:rPr>
              <a:t>. Thus, break-even analysis allows the marketing manager to compare the ramifications of different prices on the BEP. </a:t>
            </a:r>
          </a:p>
          <a:p>
            <a:pPr>
              <a:lnSpc>
                <a:spcPct val="90000"/>
              </a:lnSpc>
              <a:buFontTx/>
              <a:buChar char="•"/>
            </a:pPr>
            <a:r>
              <a:rPr lang="en-US" u="sng" dirty="0">
                <a:solidFill>
                  <a:srgbClr val="000000"/>
                </a:solidFill>
                <a:sym typeface="Wingdings" pitchFamily="2" charset="2"/>
              </a:rPr>
              <a:t> A target profit can also be included in computing the BEP</a:t>
            </a:r>
            <a:r>
              <a:rPr lang="en-US" dirty="0">
                <a:solidFill>
                  <a:srgbClr val="000000"/>
                </a:solidFill>
                <a:sym typeface="Wingdings" pitchFamily="2" charset="2"/>
              </a:rPr>
              <a:t>; the desired profit is added to the total fixed costs.</a:t>
            </a:r>
            <a:endParaRPr lang="en-US" u="sng" dirty="0">
              <a:solidFill>
                <a:srgbClr val="000000"/>
              </a:solidFill>
              <a:sym typeface="Wingdings" pitchFamily="2" charset="2"/>
            </a:endParaRPr>
          </a:p>
          <a:p>
            <a:pPr>
              <a:lnSpc>
                <a:spcPct val="90000"/>
              </a:lnSpc>
              <a:buFontTx/>
              <a:buChar char="•"/>
            </a:pPr>
            <a:r>
              <a:rPr lang="en-US" u="sng" dirty="0">
                <a:solidFill>
                  <a:srgbClr val="000000"/>
                </a:solidFill>
                <a:sym typeface="Wingdings" pitchFamily="2" charset="2"/>
              </a:rPr>
              <a:t> Break-even analysis shows the effect of cutting costs </a:t>
            </a:r>
            <a:r>
              <a:rPr lang="en-US" dirty="0">
                <a:solidFill>
                  <a:srgbClr val="000000"/>
                </a:solidFill>
                <a:sym typeface="Wingdings" pitchFamily="2" charset="2"/>
              </a:rPr>
              <a:t>in relation to increasing profits. </a:t>
            </a:r>
            <a:r>
              <a:rPr lang="en-US" u="none" dirty="0">
                <a:solidFill>
                  <a:srgbClr val="000000"/>
                </a:solidFill>
                <a:sym typeface="Wingdings" pitchFamily="2" charset="2"/>
              </a:rPr>
              <a:t>It is helpful, but not a pricing solution</a:t>
            </a:r>
            <a:r>
              <a:rPr lang="en-US" dirty="0">
                <a:solidFill>
                  <a:srgbClr val="000000"/>
                </a:solidFill>
                <a:sym typeface="Wingdings" pitchFamily="2" charset="2"/>
              </a:rPr>
              <a:t>. </a:t>
            </a:r>
          </a:p>
          <a:p>
            <a:pPr>
              <a:lnSpc>
                <a:spcPct val="90000"/>
              </a:lnSpc>
              <a:buFontTx/>
              <a:buChar char="•"/>
            </a:pPr>
            <a:r>
              <a:rPr lang="en-US" dirty="0">
                <a:solidFill>
                  <a:srgbClr val="000000"/>
                </a:solidFill>
                <a:sym typeface="Wingdings" pitchFamily="2" charset="2"/>
              </a:rPr>
              <a:t> Break-even analysis is a cost-oriented tool, not a demand-oriented one. Managers usually face downward sloping demand curves, and break-even analysis does not factor in the effect of price on demand.</a:t>
            </a:r>
            <a:endParaRPr lang="en-US" b="1" dirty="0">
              <a:solidFill>
                <a:srgbClr val="000000"/>
              </a:solidFill>
              <a:sym typeface="Wingdings" pitchFamily="2" charset="2"/>
            </a:endParaRPr>
          </a:p>
        </p:txBody>
      </p:sp>
    </p:spTree>
    <p:extLst>
      <p:ext uri="{BB962C8B-B14F-4D97-AF65-F5344CB8AC3E}">
        <p14:creationId xmlns:p14="http://schemas.microsoft.com/office/powerpoint/2010/main" val="579372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8"/>
          <p:cNvSpPr>
            <a:spLocks noGrp="1" noRot="1" noChangeAspect="1" noChangeArrowheads="1" noTextEdit="1"/>
          </p:cNvSpPr>
          <p:nvPr>
            <p:ph type="sldImg"/>
          </p:nvPr>
        </p:nvSpPr>
        <p:spPr>
          <a:xfrm>
            <a:off x="468313" y="520700"/>
            <a:ext cx="3063875" cy="2298700"/>
          </a:xfrm>
          <a:ln/>
        </p:spPr>
      </p:sp>
      <p:sp>
        <p:nvSpPr>
          <p:cNvPr id="1340425" name="Rectangle 9"/>
          <p:cNvSpPr>
            <a:spLocks noGrp="1" noChangeArrowheads="1"/>
          </p:cNvSpPr>
          <p:nvPr>
            <p:ph type="body" idx="1"/>
          </p:nvPr>
        </p:nvSpPr>
        <p:spPr>
          <a:ln/>
        </p:spPr>
        <p:txBody>
          <a:bodyPr/>
          <a:lstStyle/>
          <a:p>
            <a:pPr>
              <a:defRPr/>
            </a:pPr>
            <a:r>
              <a:rPr lang="en-US" b="1" dirty="0"/>
              <a:t>Summary Overview</a:t>
            </a:r>
          </a:p>
          <a:p>
            <a:pPr>
              <a:lnSpc>
                <a:spcPct val="90000"/>
              </a:lnSpc>
              <a:defRPr/>
            </a:pPr>
            <a:r>
              <a:rPr lang="en-US" dirty="0">
                <a:solidFill>
                  <a:srgbClr val="000000"/>
                </a:solidFill>
              </a:rPr>
              <a:t>Walking through another simple example of break-even will help you explain this concept.</a:t>
            </a:r>
          </a:p>
          <a:p>
            <a:pPr>
              <a:lnSpc>
                <a:spcPct val="90000"/>
              </a:lnSpc>
              <a:defRPr/>
            </a:pPr>
            <a:endParaRPr lang="en-US" dirty="0">
              <a:solidFill>
                <a:srgbClr val="000000"/>
              </a:solidFill>
            </a:endParaRPr>
          </a:p>
          <a:p>
            <a:pPr>
              <a:lnSpc>
                <a:spcPct val="90000"/>
              </a:lnSpc>
              <a:defRPr/>
            </a:pPr>
            <a:r>
              <a:rPr lang="en-US" b="1" dirty="0">
                <a:solidFill>
                  <a:srgbClr val="000000"/>
                </a:solidFill>
              </a:rPr>
              <a:t>Key Issues</a:t>
            </a:r>
          </a:p>
          <a:p>
            <a:pPr>
              <a:lnSpc>
                <a:spcPct val="90000"/>
              </a:lnSpc>
              <a:buFontTx/>
              <a:buChar char="•"/>
              <a:defRPr/>
            </a:pPr>
            <a:r>
              <a:rPr lang="en-US" dirty="0">
                <a:solidFill>
                  <a:srgbClr val="000000"/>
                </a:solidFill>
              </a:rPr>
              <a:t> Let’s look at a lemonade stand: selling cups of lemonade for $1.00</a:t>
            </a:r>
          </a:p>
          <a:p>
            <a:pPr marL="171450" indent="-171450">
              <a:lnSpc>
                <a:spcPct val="90000"/>
              </a:lnSpc>
              <a:buFont typeface="Wingdings" pitchFamily="2" charset="2"/>
              <a:buChar char="à"/>
              <a:defRPr/>
            </a:pPr>
            <a:r>
              <a:rPr lang="en-US" dirty="0">
                <a:solidFill>
                  <a:srgbClr val="000000"/>
                </a:solidFill>
                <a:sym typeface="Wingdings" pitchFamily="2" charset="2"/>
              </a:rPr>
              <a:t>If the variable costs were $.40, it would leave $.60 from each cup to pay off the fixed costs of buying a pitcher and creating a sign.</a:t>
            </a:r>
          </a:p>
          <a:p>
            <a:pPr marL="171450" indent="-171450">
              <a:lnSpc>
                <a:spcPct val="90000"/>
              </a:lnSpc>
              <a:buFont typeface="Wingdings" pitchFamily="2" charset="2"/>
              <a:buChar char="à"/>
              <a:defRPr/>
            </a:pPr>
            <a:r>
              <a:rPr lang="en-US" dirty="0">
                <a:solidFill>
                  <a:schemeClr val="bg1"/>
                </a:solidFill>
              </a:rPr>
              <a:t>Our first sale contributes $.60 to fixed costs as does the </a:t>
            </a:r>
          </a:p>
          <a:p>
            <a:pPr marL="171450" indent="-171450">
              <a:lnSpc>
                <a:spcPct val="90000"/>
              </a:lnSpc>
              <a:buFont typeface="Wingdings" pitchFamily="2" charset="2"/>
              <a:buChar char="à"/>
              <a:defRPr/>
            </a:pPr>
            <a:r>
              <a:rPr lang="en-US" dirty="0">
                <a:solidFill>
                  <a:schemeClr val="bg1"/>
                </a:solidFill>
              </a:rPr>
              <a:t>Second cup sold</a:t>
            </a:r>
          </a:p>
          <a:p>
            <a:pPr marL="171450" indent="-171450">
              <a:lnSpc>
                <a:spcPct val="90000"/>
              </a:lnSpc>
              <a:buFont typeface="Wingdings" pitchFamily="2" charset="2"/>
              <a:buChar char="à"/>
              <a:defRPr/>
            </a:pPr>
            <a:r>
              <a:rPr lang="en-US" dirty="0">
                <a:solidFill>
                  <a:schemeClr val="bg1"/>
                </a:solidFill>
              </a:rPr>
              <a:t>Third cup sold</a:t>
            </a:r>
          </a:p>
          <a:p>
            <a:pPr marL="171450" indent="-171450">
              <a:lnSpc>
                <a:spcPct val="90000"/>
              </a:lnSpc>
              <a:buFont typeface="Wingdings" pitchFamily="2" charset="2"/>
              <a:buChar char="à"/>
              <a:defRPr/>
            </a:pPr>
            <a:r>
              <a:rPr lang="en-US" dirty="0">
                <a:solidFill>
                  <a:schemeClr val="bg1"/>
                </a:solidFill>
              </a:rPr>
              <a:t>And fourth cup</a:t>
            </a:r>
            <a:r>
              <a:rPr lang="en-US" baseline="0" dirty="0">
                <a:solidFill>
                  <a:schemeClr val="bg1"/>
                </a:solidFill>
              </a:rPr>
              <a:t> sold</a:t>
            </a:r>
            <a:r>
              <a:rPr lang="en-US" dirty="0">
                <a:solidFill>
                  <a:schemeClr val="bg1"/>
                </a:solidFill>
              </a:rPr>
              <a:t>—at four cups, we break even.</a:t>
            </a:r>
          </a:p>
          <a:p>
            <a:pPr marL="171450" indent="-171450">
              <a:lnSpc>
                <a:spcPct val="90000"/>
              </a:lnSpc>
              <a:buFont typeface="Wingdings" pitchFamily="2" charset="2"/>
              <a:buChar char="à"/>
              <a:defRPr/>
            </a:pPr>
            <a:r>
              <a:rPr lang="en-US" dirty="0">
                <a:solidFill>
                  <a:schemeClr val="bg1"/>
                </a:solidFill>
              </a:rPr>
              <a:t>The fifth cup contributes $.60 to profits.</a:t>
            </a:r>
          </a:p>
          <a:p>
            <a:pPr marL="171450" indent="-171450">
              <a:lnSpc>
                <a:spcPct val="90000"/>
              </a:lnSpc>
              <a:buFont typeface="Wingdings" pitchFamily="2" charset="2"/>
              <a:buChar char="à"/>
              <a:defRPr/>
            </a:pPr>
            <a:r>
              <a:rPr lang="en-US" dirty="0">
                <a:solidFill>
                  <a:schemeClr val="bg1"/>
                </a:solidFill>
              </a:rPr>
              <a:t>As does the sixth and each subsequent sale.  </a:t>
            </a:r>
          </a:p>
          <a:p>
            <a:pPr marL="171450" indent="-171450">
              <a:lnSpc>
                <a:spcPct val="90000"/>
              </a:lnSpc>
              <a:buFont typeface="Wingdings" pitchFamily="2" charset="2"/>
              <a:buChar char="à"/>
              <a:defRPr/>
            </a:pPr>
            <a:endParaRPr lang="en-US" dirty="0"/>
          </a:p>
          <a:p>
            <a:pPr>
              <a:defRPr/>
            </a:pPr>
            <a:endParaRPr lang="en-US" dirty="0"/>
          </a:p>
        </p:txBody>
      </p:sp>
    </p:spTree>
    <p:extLst>
      <p:ext uri="{BB962C8B-B14F-4D97-AF65-F5344CB8AC3E}">
        <p14:creationId xmlns:p14="http://schemas.microsoft.com/office/powerpoint/2010/main" val="1852855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522288" y="549275"/>
            <a:ext cx="3216275" cy="2413000"/>
          </a:xfrm>
          <a:ln/>
        </p:spPr>
      </p:sp>
      <p:sp>
        <p:nvSpPr>
          <p:cNvPr id="81923" name="Rectangle 3"/>
          <p:cNvSpPr>
            <a:spLocks noGrp="1" noChangeArrowheads="1"/>
          </p:cNvSpPr>
          <p:nvPr>
            <p:ph type="body" idx="1"/>
          </p:nvPr>
        </p:nvSpPr>
        <p:spPr>
          <a:xfrm>
            <a:off x="192088" y="3127375"/>
            <a:ext cx="6510337" cy="5559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Checking Your Knowledge</a:t>
            </a:r>
            <a:endParaRPr lang="en-US" dirty="0">
              <a:solidFill>
                <a:srgbClr val="000000"/>
              </a:solidFill>
              <a:sym typeface="Wingdings" pitchFamily="2" charset="2"/>
            </a:endParaRPr>
          </a:p>
          <a:p>
            <a:r>
              <a:rPr lang="en-US" b="1" dirty="0">
                <a:solidFill>
                  <a:srgbClr val="000000"/>
                </a:solidFill>
                <a:sym typeface="Wingdings" pitchFamily="2" charset="2"/>
              </a:rPr>
              <a:t>Answer: C</a:t>
            </a:r>
          </a:p>
          <a:p>
            <a:r>
              <a:rPr lang="en-US" b="1" dirty="0">
                <a:solidFill>
                  <a:srgbClr val="000000"/>
                </a:solidFill>
                <a:sym typeface="Wingdings" pitchFamily="2" charset="2"/>
              </a:rPr>
              <a:t>Feedback: </a:t>
            </a:r>
            <a:r>
              <a:rPr lang="en-US" dirty="0">
                <a:solidFill>
                  <a:srgbClr val="000000"/>
                </a:solidFill>
                <a:sym typeface="Wingdings" pitchFamily="2" charset="2"/>
              </a:rPr>
              <a:t>The BEP (in units) is calculated as follows:</a:t>
            </a:r>
          </a:p>
          <a:p>
            <a:r>
              <a:rPr lang="en-US" dirty="0">
                <a:solidFill>
                  <a:srgbClr val="000000"/>
                </a:solidFill>
                <a:sym typeface="Wingdings" pitchFamily="2" charset="2"/>
              </a:rPr>
              <a:t>BEP (in units) = Total fixed cost/Fixed cost contribution per unit.</a:t>
            </a:r>
          </a:p>
          <a:p>
            <a:r>
              <a:rPr lang="en-US" dirty="0">
                <a:solidFill>
                  <a:srgbClr val="000000"/>
                </a:solidFill>
                <a:sym typeface="Wingdings" pitchFamily="2" charset="2"/>
              </a:rPr>
              <a:t>BEP (in units) = $500,000/$5.00 (fixed cost contribution per unit) yields a result of 100,000 units.  </a:t>
            </a:r>
          </a:p>
          <a:p>
            <a:r>
              <a:rPr lang="en-US" dirty="0">
                <a:solidFill>
                  <a:srgbClr val="000000"/>
                </a:solidFill>
                <a:sym typeface="Wingdings" pitchFamily="2" charset="2"/>
              </a:rPr>
              <a:t>To determine the break-even point in sales dollars, multiply the BEP (in units) by the sales price. In this example, BEP (in units) 100,000 units x $10 selling price yields a break-even point in sales dollars of $1,000,000. The best answer selection is</a:t>
            </a:r>
            <a:r>
              <a:rPr lang="en-US" baseline="0" dirty="0">
                <a:solidFill>
                  <a:srgbClr val="000000"/>
                </a:solidFill>
                <a:sym typeface="Wingdings" pitchFamily="2" charset="2"/>
              </a:rPr>
              <a:t> </a:t>
            </a:r>
            <a:r>
              <a:rPr lang="en-US" b="0" dirty="0">
                <a:solidFill>
                  <a:srgbClr val="000000"/>
                </a:solidFill>
                <a:sym typeface="Wingdings" pitchFamily="2" charset="2"/>
              </a:rPr>
              <a:t>C.</a:t>
            </a:r>
            <a:endParaRPr lang="en-US" sz="1100" dirty="0"/>
          </a:p>
        </p:txBody>
      </p:sp>
    </p:spTree>
    <p:extLst>
      <p:ext uri="{BB962C8B-B14F-4D97-AF65-F5344CB8AC3E}">
        <p14:creationId xmlns:p14="http://schemas.microsoft.com/office/powerpoint/2010/main" val="5488155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522288" y="549275"/>
            <a:ext cx="3216275" cy="2413000"/>
          </a:xfrm>
          <a:ln/>
        </p:spPr>
      </p:sp>
      <p:sp>
        <p:nvSpPr>
          <p:cNvPr id="82948" name="Rectangle 3"/>
          <p:cNvSpPr>
            <a:spLocks noGrp="1" noChangeArrowheads="1"/>
          </p:cNvSpPr>
          <p:nvPr>
            <p:ph type="body" idx="1"/>
          </p:nvPr>
        </p:nvSpPr>
        <p:spPr>
          <a:xfrm>
            <a:off x="192088" y="3127375"/>
            <a:ext cx="6510337" cy="55594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defRPr/>
            </a:pPr>
            <a:r>
              <a:rPr lang="en-US" sz="1100" b="1" dirty="0">
                <a:solidFill>
                  <a:srgbClr val="000000"/>
                </a:solidFill>
                <a:latin typeface="Arial" pitchFamily="34" charset="0"/>
                <a:cs typeface="Arial" pitchFamily="34" charset="0"/>
                <a:sym typeface="Wingdings" pitchFamily="2" charset="2"/>
              </a:rPr>
              <a:t>Summary Overview</a:t>
            </a:r>
          </a:p>
          <a:p>
            <a:pPr>
              <a:lnSpc>
                <a:spcPct val="90000"/>
              </a:lnSpc>
              <a:defRPr/>
            </a:pPr>
            <a:r>
              <a:rPr lang="en-US" sz="1100" u="sng" dirty="0">
                <a:solidFill>
                  <a:srgbClr val="000000"/>
                </a:solidFill>
                <a:latin typeface="Arial" pitchFamily="34" charset="0"/>
                <a:cs typeface="Arial" pitchFamily="34" charset="0"/>
                <a:sym typeface="Wingdings" pitchFamily="2" charset="2"/>
              </a:rPr>
              <a:t>Marginal analysis </a:t>
            </a:r>
            <a:r>
              <a:rPr lang="en-US" sz="1100" dirty="0">
                <a:solidFill>
                  <a:srgbClr val="000000"/>
                </a:solidFill>
                <a:latin typeface="Arial" pitchFamily="34" charset="0"/>
                <a:cs typeface="Arial" pitchFamily="34" charset="0"/>
                <a:sym typeface="Wingdings" pitchFamily="2" charset="2"/>
              </a:rPr>
              <a:t>focuses on the changes in total revenue and cost from selling one more unit. </a:t>
            </a:r>
            <a:r>
              <a:rPr lang="en-US" sz="1100" u="sng" dirty="0">
                <a:solidFill>
                  <a:srgbClr val="000000"/>
                </a:solidFill>
                <a:latin typeface="Arial" pitchFamily="34" charset="0"/>
                <a:cs typeface="Arial" pitchFamily="34" charset="0"/>
                <a:sym typeface="Wingdings" pitchFamily="2" charset="2"/>
              </a:rPr>
              <a:t>Marginal analysis helps find the right price </a:t>
            </a:r>
            <a:r>
              <a:rPr lang="en-US" sz="1100" dirty="0">
                <a:solidFill>
                  <a:srgbClr val="000000"/>
                </a:solidFill>
                <a:latin typeface="Arial" pitchFamily="34" charset="0"/>
                <a:cs typeface="Arial" pitchFamily="34" charset="0"/>
                <a:sym typeface="Wingdings" pitchFamily="2" charset="2"/>
              </a:rPr>
              <a:t>that maximizes profit. It is especially important when demand curves slope down.  </a:t>
            </a:r>
          </a:p>
          <a:p>
            <a:pPr>
              <a:lnSpc>
                <a:spcPct val="90000"/>
              </a:lnSpc>
              <a:defRPr/>
            </a:pPr>
            <a:endParaRPr lang="en-US" sz="1100" dirty="0">
              <a:solidFill>
                <a:srgbClr val="000000"/>
              </a:solidFill>
              <a:latin typeface="Arial" pitchFamily="34" charset="0"/>
              <a:cs typeface="Arial" pitchFamily="34" charset="0"/>
              <a:sym typeface="Wingdings" pitchFamily="2" charset="2"/>
            </a:endParaRPr>
          </a:p>
          <a:p>
            <a:pPr>
              <a:lnSpc>
                <a:spcPct val="90000"/>
              </a:lnSpc>
              <a:defRPr/>
            </a:pPr>
            <a:r>
              <a:rPr lang="en-US" sz="1100" b="1" dirty="0">
                <a:solidFill>
                  <a:srgbClr val="000000"/>
                </a:solidFill>
                <a:latin typeface="Arial" pitchFamily="34" charset="0"/>
                <a:cs typeface="Arial" pitchFamily="34" charset="0"/>
                <a:sym typeface="Wingdings" pitchFamily="2" charset="2"/>
              </a:rPr>
              <a:t>Key Issues</a:t>
            </a:r>
          </a:p>
          <a:p>
            <a:pPr>
              <a:lnSpc>
                <a:spcPct val="90000"/>
              </a:lnSpc>
              <a:buFontTx/>
              <a:buChar char="•"/>
              <a:defRPr/>
            </a:pPr>
            <a:r>
              <a:rPr lang="en-US" sz="1100" b="1" u="sng" dirty="0">
                <a:solidFill>
                  <a:srgbClr val="000000"/>
                </a:solidFill>
                <a:latin typeface="Arial" pitchFamily="34" charset="0"/>
                <a:cs typeface="Arial" pitchFamily="34" charset="0"/>
                <a:sym typeface="Wingdings" pitchFamily="2" charset="2"/>
              </a:rPr>
              <a:t> </a:t>
            </a:r>
            <a:r>
              <a:rPr lang="en-US" sz="1100" u="sng" dirty="0">
                <a:solidFill>
                  <a:srgbClr val="000000"/>
                </a:solidFill>
                <a:latin typeface="Arial" pitchFamily="34" charset="0"/>
                <a:cs typeface="Arial" pitchFamily="34" charset="0"/>
                <a:sym typeface="Wingdings" pitchFamily="2" charset="2"/>
              </a:rPr>
              <a:t>Demand estimates involve “if-then” thinking</a:t>
            </a:r>
            <a:r>
              <a:rPr lang="en-US" sz="1100" dirty="0">
                <a:solidFill>
                  <a:srgbClr val="000000"/>
                </a:solidFill>
                <a:latin typeface="Arial" pitchFamily="34" charset="0"/>
                <a:cs typeface="Arial" pitchFamily="34" charset="0"/>
                <a:sym typeface="Wingdings" pitchFamily="2" charset="2"/>
              </a:rPr>
              <a:t>: managers must estimate the quantity that will be sold at several different prices. The demand curve is the graph of all the price/quantity combinations. The price multiplied by the quantity sold is the total revenue generated at each price/quantity combination, as shown in the first three columns from the left in this exhibit. </a:t>
            </a:r>
          </a:p>
          <a:p>
            <a:pPr marL="171450" indent="-171450">
              <a:lnSpc>
                <a:spcPct val="90000"/>
              </a:lnSpc>
              <a:buFont typeface="Wingdings" pitchFamily="2" charset="2"/>
              <a:buChar char="à"/>
              <a:defRPr/>
            </a:pPr>
            <a:r>
              <a:rPr lang="en-US" sz="1100" u="sng" dirty="0">
                <a:solidFill>
                  <a:srgbClr val="000000"/>
                </a:solidFill>
                <a:latin typeface="Arial" pitchFamily="34" charset="0"/>
                <a:cs typeface="Arial" pitchFamily="34" charset="0"/>
                <a:sym typeface="Wingdings" pitchFamily="2" charset="2"/>
              </a:rPr>
              <a:t>Quantity</a:t>
            </a:r>
            <a:r>
              <a:rPr lang="en-US" sz="1100" b="0" u="none" dirty="0">
                <a:solidFill>
                  <a:srgbClr val="000000"/>
                </a:solidFill>
                <a:latin typeface="Arial" pitchFamily="34" charset="0"/>
                <a:cs typeface="Arial" pitchFamily="34" charset="0"/>
                <a:sym typeface="Wingdings" pitchFamily="2" charset="2"/>
              </a:rPr>
              <a:t>:</a:t>
            </a:r>
            <a:r>
              <a:rPr lang="en-US" sz="1100" u="none" dirty="0">
                <a:solidFill>
                  <a:srgbClr val="000000"/>
                </a:solidFill>
                <a:latin typeface="Arial" pitchFamily="34" charset="0"/>
                <a:cs typeface="Arial" pitchFamily="34" charset="0"/>
                <a:sym typeface="Wingdings" pitchFamily="2" charset="2"/>
              </a:rPr>
              <a:t> </a:t>
            </a:r>
            <a:r>
              <a:rPr lang="en-US" sz="1100" dirty="0">
                <a:solidFill>
                  <a:srgbClr val="000000"/>
                </a:solidFill>
                <a:latin typeface="Arial" pitchFamily="34" charset="0"/>
                <a:cs typeface="Arial" pitchFamily="34" charset="0"/>
                <a:sym typeface="Wingdings" pitchFamily="2" charset="2"/>
              </a:rPr>
              <a:t>So for each price level, managers estimate the quantity they will sell. In this exhibit, we can see that as the price falls, management estimates greater sales.  </a:t>
            </a:r>
          </a:p>
          <a:p>
            <a:pPr marL="171450" indent="-171450">
              <a:lnSpc>
                <a:spcPct val="90000"/>
              </a:lnSpc>
              <a:buFont typeface="Wingdings" pitchFamily="2" charset="2"/>
              <a:buChar char="à"/>
              <a:defRPr/>
            </a:pPr>
            <a:r>
              <a:rPr lang="en-US" sz="1100" u="sng" dirty="0">
                <a:solidFill>
                  <a:srgbClr val="000000"/>
                </a:solidFill>
                <a:latin typeface="Arial" pitchFamily="34" charset="0"/>
                <a:cs typeface="Arial" pitchFamily="34" charset="0"/>
                <a:sym typeface="Wingdings" pitchFamily="2" charset="2"/>
              </a:rPr>
              <a:t>Total revenue: </a:t>
            </a:r>
            <a:r>
              <a:rPr lang="en-US" sz="1100" dirty="0">
                <a:solidFill>
                  <a:srgbClr val="000000"/>
                </a:solidFill>
                <a:latin typeface="Arial" pitchFamily="34" charset="0"/>
                <a:cs typeface="Arial" pitchFamily="34" charset="0"/>
                <a:sym typeface="Wingdings" pitchFamily="2" charset="2"/>
              </a:rPr>
              <a:t>The next column reveals total revenue, which is simply each row’s quantity sold multiplied by the price. After we have determined the revenue, we need to move next to calculating costs which will vary by each quantity sold.</a:t>
            </a:r>
          </a:p>
          <a:p>
            <a:pPr>
              <a:lnSpc>
                <a:spcPct val="90000"/>
              </a:lnSpc>
              <a:buFont typeface="Wingdings" pitchFamily="2" charset="2"/>
              <a:buNone/>
              <a:defRPr/>
            </a:pPr>
            <a:endParaRPr lang="en-US" sz="1100" b="1" i="1" dirty="0">
              <a:solidFill>
                <a:srgbClr val="000000"/>
              </a:solidFill>
              <a:latin typeface="Arial" pitchFamily="34" charset="0"/>
              <a:cs typeface="Arial" pitchFamily="34" charset="0"/>
              <a:sym typeface="Wingdings" pitchFamily="2" charset="2"/>
            </a:endParaRPr>
          </a:p>
          <a:p>
            <a:pPr>
              <a:lnSpc>
                <a:spcPct val="90000"/>
              </a:lnSpc>
              <a:buFont typeface="Wingdings" pitchFamily="2" charset="2"/>
              <a:buNone/>
              <a:defRPr/>
            </a:pPr>
            <a:r>
              <a:rPr lang="en-US" sz="1100" b="1" i="1" dirty="0">
                <a:solidFill>
                  <a:srgbClr val="000000"/>
                </a:solidFill>
                <a:latin typeface="Arial" pitchFamily="34" charset="0"/>
                <a:cs typeface="Arial" pitchFamily="34" charset="0"/>
                <a:sym typeface="Wingdings" pitchFamily="2" charset="2"/>
              </a:rPr>
              <a:t>Discussion Question: As quantity increases from 3 units to 4 units, what is the change in revenue? At what quantity are revenues maximized? What happens to revenue when the price goes from $85 to $75? Why does this happen?</a:t>
            </a:r>
          </a:p>
          <a:p>
            <a:pPr>
              <a:lnSpc>
                <a:spcPct val="90000"/>
              </a:lnSpc>
              <a:buFont typeface="Wingdings" pitchFamily="2" charset="2"/>
              <a:buNone/>
              <a:defRPr/>
            </a:pPr>
            <a:endParaRPr lang="en-US" sz="1100" dirty="0">
              <a:solidFill>
                <a:srgbClr val="000000"/>
              </a:solidFill>
              <a:latin typeface="Arial" pitchFamily="34" charset="0"/>
              <a:cs typeface="Arial" pitchFamily="34" charset="0"/>
              <a:sym typeface="Wingdings" pitchFamily="2" charset="2"/>
            </a:endParaRPr>
          </a:p>
          <a:p>
            <a:pPr marL="171450" indent="-171450">
              <a:lnSpc>
                <a:spcPct val="90000"/>
              </a:lnSpc>
              <a:buFont typeface="Wingdings" pitchFamily="2" charset="2"/>
              <a:buChar char="à"/>
              <a:defRPr/>
            </a:pPr>
            <a:r>
              <a:rPr lang="en-US" sz="1100" u="sng" dirty="0">
                <a:solidFill>
                  <a:srgbClr val="000000"/>
                </a:solidFill>
                <a:latin typeface="Arial" pitchFamily="34" charset="0"/>
                <a:cs typeface="Arial" pitchFamily="34" charset="0"/>
                <a:sym typeface="Wingdings" pitchFamily="2" charset="2"/>
              </a:rPr>
              <a:t>Variable costs</a:t>
            </a:r>
            <a:r>
              <a:rPr lang="en-US" sz="1100" dirty="0">
                <a:solidFill>
                  <a:srgbClr val="000000"/>
                </a:solidFill>
                <a:latin typeface="Arial" pitchFamily="34" charset="0"/>
                <a:cs typeface="Arial" pitchFamily="34" charset="0"/>
                <a:sym typeface="Wingdings" pitchFamily="2" charset="2"/>
              </a:rPr>
              <a:t> In this case, the variable costs are $60 per unit. Consequently, the variable costs increase as we sell more.</a:t>
            </a:r>
          </a:p>
          <a:p>
            <a:pPr marL="171450" indent="-171450">
              <a:lnSpc>
                <a:spcPct val="90000"/>
              </a:lnSpc>
              <a:buFont typeface="Wingdings" pitchFamily="2" charset="2"/>
              <a:buChar char="à"/>
              <a:defRPr/>
            </a:pPr>
            <a:r>
              <a:rPr lang="en-US" sz="1100" u="sng" dirty="0">
                <a:solidFill>
                  <a:srgbClr val="000000"/>
                </a:solidFill>
                <a:latin typeface="Arial" pitchFamily="34" charset="0"/>
                <a:cs typeface="Arial" pitchFamily="34" charset="0"/>
                <a:sym typeface="Wingdings" pitchFamily="2" charset="2"/>
              </a:rPr>
              <a:t>Fixed costs </a:t>
            </a:r>
            <a:r>
              <a:rPr lang="en-US" sz="1100" dirty="0">
                <a:solidFill>
                  <a:srgbClr val="000000"/>
                </a:solidFill>
                <a:latin typeface="Arial" pitchFamily="34" charset="0"/>
                <a:cs typeface="Arial" pitchFamily="34" charset="0"/>
                <a:sym typeface="Wingdings" pitchFamily="2" charset="2"/>
              </a:rPr>
              <a:t>Fixed costs do not change over this range of sales, remaining at $200.  </a:t>
            </a:r>
          </a:p>
          <a:p>
            <a:pPr marL="171450" indent="-171450">
              <a:lnSpc>
                <a:spcPct val="90000"/>
              </a:lnSpc>
              <a:buFont typeface="Wingdings" pitchFamily="2" charset="2"/>
              <a:buChar char="à"/>
              <a:defRPr/>
            </a:pPr>
            <a:r>
              <a:rPr lang="en-US" sz="1100" u="sng" dirty="0">
                <a:solidFill>
                  <a:srgbClr val="000000"/>
                </a:solidFill>
                <a:latin typeface="Arial" pitchFamily="34" charset="0"/>
                <a:cs typeface="Arial" pitchFamily="34" charset="0"/>
                <a:sym typeface="Wingdings" pitchFamily="2" charset="2"/>
              </a:rPr>
              <a:t>Total costs</a:t>
            </a:r>
            <a:r>
              <a:rPr lang="en-US" sz="1100" dirty="0">
                <a:solidFill>
                  <a:srgbClr val="000000"/>
                </a:solidFill>
                <a:latin typeface="Arial" pitchFamily="34" charset="0"/>
                <a:cs typeface="Arial" pitchFamily="34" charset="0"/>
                <a:sym typeface="Wingdings" pitchFamily="2" charset="2"/>
              </a:rPr>
              <a:t> Calculated for each quantity sold,</a:t>
            </a:r>
            <a:r>
              <a:rPr lang="en-US" sz="1100" baseline="0" dirty="0">
                <a:solidFill>
                  <a:srgbClr val="000000"/>
                </a:solidFill>
                <a:latin typeface="Arial" pitchFamily="34" charset="0"/>
                <a:cs typeface="Arial" pitchFamily="34" charset="0"/>
                <a:sym typeface="Wingdings" pitchFamily="2" charset="2"/>
              </a:rPr>
              <a:t> </a:t>
            </a:r>
            <a:r>
              <a:rPr lang="en-US" sz="1100" dirty="0">
                <a:solidFill>
                  <a:srgbClr val="000000"/>
                </a:solidFill>
                <a:latin typeface="Arial" pitchFamily="34" charset="0"/>
                <a:cs typeface="Arial" pitchFamily="34" charset="0"/>
                <a:sym typeface="Wingdings" pitchFamily="2" charset="2"/>
              </a:rPr>
              <a:t>adding the total variable costs in column 4 and the total fixed costs in column 5.</a:t>
            </a:r>
          </a:p>
          <a:p>
            <a:pPr>
              <a:lnSpc>
                <a:spcPct val="90000"/>
              </a:lnSpc>
              <a:defRPr/>
            </a:pPr>
            <a:r>
              <a:rPr lang="en-US" sz="1100" dirty="0">
                <a:solidFill>
                  <a:srgbClr val="000000"/>
                </a:solidFill>
                <a:latin typeface="Arial" pitchFamily="34" charset="0"/>
                <a:cs typeface="Arial" pitchFamily="34" charset="0"/>
                <a:sym typeface="Wingdings" pitchFamily="2" charset="2"/>
              </a:rPr>
              <a:t>  </a:t>
            </a:r>
          </a:p>
          <a:p>
            <a:pPr>
              <a:lnSpc>
                <a:spcPct val="90000"/>
              </a:lnSpc>
              <a:defRPr/>
            </a:pPr>
            <a:r>
              <a:rPr lang="en-US" sz="1100" b="1" i="1" dirty="0">
                <a:solidFill>
                  <a:srgbClr val="000000"/>
                </a:solidFill>
                <a:latin typeface="Arial" pitchFamily="34" charset="0"/>
                <a:cs typeface="Arial" pitchFamily="34" charset="0"/>
                <a:sym typeface="Wingdings" pitchFamily="2" charset="2"/>
              </a:rPr>
              <a:t>Discussion Question: Looking at the exhibit, what happens to: a) total variable costs and b) total costs as quantity increases?</a:t>
            </a:r>
            <a:endParaRPr lang="en-US" sz="1100" dirty="0">
              <a:solidFill>
                <a:srgbClr val="000000"/>
              </a:solidFill>
              <a:latin typeface="Arial" pitchFamily="34" charset="0"/>
              <a:cs typeface="Arial" pitchFamily="34" charset="0"/>
              <a:sym typeface="Wingdings" pitchFamily="2" charset="2"/>
            </a:endParaRPr>
          </a:p>
          <a:p>
            <a:pPr marL="171450" indent="-171450">
              <a:lnSpc>
                <a:spcPct val="90000"/>
              </a:lnSpc>
              <a:buFont typeface="Wingdings" pitchFamily="2" charset="2"/>
              <a:buChar char="à"/>
              <a:defRPr/>
            </a:pPr>
            <a:r>
              <a:rPr lang="en-US" sz="1100" u="sng" dirty="0">
                <a:solidFill>
                  <a:srgbClr val="000000"/>
                </a:solidFill>
                <a:latin typeface="Arial" pitchFamily="34" charset="0"/>
                <a:cs typeface="Arial" pitchFamily="34" charset="0"/>
                <a:sym typeface="Wingdings" pitchFamily="2" charset="2"/>
              </a:rPr>
              <a:t>Profit</a:t>
            </a:r>
            <a:r>
              <a:rPr lang="en-US" sz="1100" dirty="0">
                <a:solidFill>
                  <a:srgbClr val="000000"/>
                </a:solidFill>
                <a:latin typeface="Arial" pitchFamily="34" charset="0"/>
                <a:cs typeface="Arial" pitchFamily="34" charset="0"/>
                <a:sym typeface="Wingdings" pitchFamily="2" charset="2"/>
              </a:rPr>
              <a:t> Finally, profit can be determined, by subtracting the total costs (column 6) from the total revenue (column 3). We typically seek to maximize our profit.</a:t>
            </a:r>
          </a:p>
          <a:p>
            <a:pPr marL="171450" indent="-171450">
              <a:lnSpc>
                <a:spcPct val="90000"/>
              </a:lnSpc>
              <a:buFont typeface="Wingdings" pitchFamily="2" charset="2"/>
              <a:buChar char="à"/>
              <a:defRPr/>
            </a:pPr>
            <a:r>
              <a:rPr lang="en-US" sz="1100" dirty="0">
                <a:solidFill>
                  <a:srgbClr val="000000"/>
                </a:solidFill>
                <a:latin typeface="Arial" pitchFamily="34" charset="0"/>
                <a:cs typeface="Arial" pitchFamily="34" charset="0"/>
                <a:sym typeface="Wingdings" pitchFamily="2" charset="2"/>
              </a:rPr>
              <a:t>In this case, a price of $115 creates the highest profit level of $130.</a:t>
            </a:r>
            <a:endParaRPr lang="en-US" sz="1100" u="sng" dirty="0">
              <a:solidFill>
                <a:srgbClr val="000000"/>
              </a:solidFill>
              <a:latin typeface="Arial" pitchFamily="34" charset="0"/>
              <a:cs typeface="Arial" pitchFamily="34" charset="0"/>
              <a:sym typeface="Wingdings" pitchFamily="2" charset="2"/>
            </a:endParaRPr>
          </a:p>
        </p:txBody>
      </p:sp>
    </p:spTree>
    <p:extLst>
      <p:ext uri="{BB962C8B-B14F-4D97-AF65-F5344CB8AC3E}">
        <p14:creationId xmlns:p14="http://schemas.microsoft.com/office/powerpoint/2010/main" val="1001457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522288" y="549275"/>
            <a:ext cx="3216275" cy="2413000"/>
          </a:xfrm>
          <a:ln/>
        </p:spPr>
      </p:sp>
      <p:sp>
        <p:nvSpPr>
          <p:cNvPr id="83971" name="Rectangle 3"/>
          <p:cNvSpPr>
            <a:spLocks noGrp="1" noChangeArrowheads="1"/>
          </p:cNvSpPr>
          <p:nvPr>
            <p:ph type="body" idx="1"/>
          </p:nvPr>
        </p:nvSpPr>
        <p:spPr>
          <a:xfrm>
            <a:off x="192088" y="3127375"/>
            <a:ext cx="6510337" cy="5559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Summary Overview</a:t>
            </a:r>
          </a:p>
          <a:p>
            <a:r>
              <a:rPr lang="en-US" dirty="0">
                <a:solidFill>
                  <a:srgbClr val="000000"/>
                </a:solidFill>
                <a:sym typeface="Wingdings" pitchFamily="2" charset="2"/>
              </a:rPr>
              <a:t>Here are the total revenue, total cost, and profit curves from the previous slide.</a:t>
            </a:r>
            <a:r>
              <a:rPr lang="en-US" b="1" dirty="0">
                <a:solidFill>
                  <a:srgbClr val="000000"/>
                </a:solidFill>
                <a:sym typeface="Wingdings" pitchFamily="2" charset="2"/>
              </a:rPr>
              <a:t> </a:t>
            </a:r>
          </a:p>
          <a:p>
            <a:endParaRPr lang="en-US" b="1" dirty="0">
              <a:solidFill>
                <a:srgbClr val="000000"/>
              </a:solidFill>
              <a:sym typeface="Wingdings" pitchFamily="2" charset="2"/>
            </a:endParaRPr>
          </a:p>
          <a:p>
            <a:r>
              <a:rPr lang="en-US" b="1" dirty="0">
                <a:solidFill>
                  <a:srgbClr val="000000"/>
                </a:solidFill>
                <a:sym typeface="Wingdings" pitchFamily="2" charset="2"/>
              </a:rPr>
              <a:t>Key Issues</a:t>
            </a:r>
            <a:endParaRPr lang="en-US" dirty="0">
              <a:solidFill>
                <a:srgbClr val="000000"/>
              </a:solidFill>
              <a:sym typeface="Wingdings" pitchFamily="2" charset="2"/>
            </a:endParaRPr>
          </a:p>
          <a:p>
            <a:pPr marL="171450" indent="-171450">
              <a:buFont typeface="Arial" panose="020B0604020202020204" pitchFamily="34" charset="0"/>
              <a:buChar char="•"/>
            </a:pPr>
            <a:r>
              <a:rPr lang="en-US" dirty="0">
                <a:solidFill>
                  <a:srgbClr val="000000"/>
                </a:solidFill>
                <a:sym typeface="Wingdings" pitchFamily="2" charset="2"/>
              </a:rPr>
              <a:t>This graph provides a picture of the previous spread sheet. Total costs rise as the quantity increases, but as the price falls, revenue (blue line) rises and then falls.  </a:t>
            </a:r>
          </a:p>
          <a:p>
            <a:pPr marL="171450" indent="-171450">
              <a:buFont typeface="Arial" panose="020B0604020202020204" pitchFamily="34" charset="0"/>
              <a:buChar char="•"/>
            </a:pPr>
            <a:r>
              <a:rPr lang="en-US" dirty="0">
                <a:solidFill>
                  <a:srgbClr val="000000"/>
                </a:solidFill>
                <a:sym typeface="Wingdings" pitchFamily="2" charset="2"/>
              </a:rPr>
              <a:t>Profits also rise before falling.  </a:t>
            </a:r>
          </a:p>
          <a:p>
            <a:pPr marL="171450" indent="-171450">
              <a:buFont typeface="Arial" panose="020B0604020202020204" pitchFamily="34" charset="0"/>
              <a:buChar char="•"/>
            </a:pPr>
            <a:r>
              <a:rPr lang="en-US" dirty="0">
                <a:solidFill>
                  <a:srgbClr val="000000"/>
                </a:solidFill>
                <a:sym typeface="Wingdings" pitchFamily="2" charset="2"/>
              </a:rPr>
              <a:t>We can see the optimal profit where the profit line peaks—at six units and a price of $115.</a:t>
            </a:r>
          </a:p>
        </p:txBody>
      </p:sp>
    </p:spTree>
    <p:extLst>
      <p:ext uri="{BB962C8B-B14F-4D97-AF65-F5344CB8AC3E}">
        <p14:creationId xmlns:p14="http://schemas.microsoft.com/office/powerpoint/2010/main" val="1330776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522288" y="549275"/>
            <a:ext cx="3216275" cy="2413000"/>
          </a:xfrm>
          <a:ln/>
        </p:spPr>
      </p:sp>
      <p:sp>
        <p:nvSpPr>
          <p:cNvPr id="86019" name="Rectangle 3"/>
          <p:cNvSpPr>
            <a:spLocks noGrp="1" noChangeArrowheads="1"/>
          </p:cNvSpPr>
          <p:nvPr>
            <p:ph type="body" idx="1"/>
          </p:nvPr>
        </p:nvSpPr>
        <p:spPr>
          <a:xfrm>
            <a:off x="192088" y="3127375"/>
            <a:ext cx="6510337" cy="5559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 typeface="Arial" charset="0"/>
              <a:buNone/>
              <a:tabLst/>
              <a:defRPr/>
            </a:pPr>
            <a:r>
              <a:rPr lang="en-US" sz="1100" b="1" dirty="0">
                <a:solidFill>
                  <a:srgbClr val="000000"/>
                </a:solidFill>
                <a:sym typeface="Wingdings" pitchFamily="2" charset="2"/>
              </a:rPr>
              <a:t>Text</a:t>
            </a:r>
            <a:r>
              <a:rPr lang="en-US" sz="1100" b="1" baseline="0" dirty="0">
                <a:solidFill>
                  <a:srgbClr val="000000"/>
                </a:solidFill>
                <a:sym typeface="Wingdings" pitchFamily="2" charset="2"/>
              </a:rPr>
              <a:t> Caption: </a:t>
            </a:r>
            <a:r>
              <a:rPr lang="en-US" sz="1100" dirty="0"/>
              <a:t>Most marketing managers want to avoid price competition. To help reduce customers’ price sensitivity this Nescafé ad points out that its coffee is unique, there is “No substitute.” Comparison websites like Google Shopping make it easy for customers to compare products and prices, which makes customers more price sensitive. </a:t>
            </a:r>
            <a:endParaRPr lang="en-US" sz="1100" b="1" dirty="0">
              <a:solidFill>
                <a:srgbClr val="000000"/>
              </a:solidFill>
              <a:sym typeface="Wingdings" pitchFamily="2" charset="2"/>
            </a:endParaRPr>
          </a:p>
          <a:p>
            <a:pPr marL="266700" indent="-266700"/>
            <a:endParaRPr lang="en-US" sz="1100" b="1" dirty="0">
              <a:solidFill>
                <a:srgbClr val="000000"/>
              </a:solidFill>
              <a:sym typeface="Wingdings" pitchFamily="2" charset="2"/>
            </a:endParaRPr>
          </a:p>
          <a:p>
            <a:pPr marL="266700" indent="-266700"/>
            <a:r>
              <a:rPr lang="en-US" sz="1100" b="1" dirty="0">
                <a:solidFill>
                  <a:srgbClr val="000000"/>
                </a:solidFill>
                <a:sym typeface="Wingdings" pitchFamily="2" charset="2"/>
              </a:rPr>
              <a:t>Summary Overview</a:t>
            </a:r>
          </a:p>
          <a:p>
            <a:pPr marL="266700" indent="-266700"/>
            <a:r>
              <a:rPr lang="en-US" sz="1100" dirty="0">
                <a:solidFill>
                  <a:srgbClr val="000000"/>
                </a:solidFill>
                <a:sym typeface="Wingdings" pitchFamily="2" charset="2"/>
              </a:rPr>
              <a:t>In order to estimate demand, marketers need to know how to </a:t>
            </a:r>
            <a:r>
              <a:rPr lang="en-US" sz="1100" u="sng" dirty="0">
                <a:solidFill>
                  <a:srgbClr val="000000"/>
                </a:solidFill>
                <a:sym typeface="Wingdings" pitchFamily="2" charset="2"/>
              </a:rPr>
              <a:t>evaluate a customer’s price sensitivity</a:t>
            </a:r>
            <a:r>
              <a:rPr lang="en-US" sz="1100" dirty="0">
                <a:solidFill>
                  <a:srgbClr val="000000"/>
                </a:solidFill>
                <a:sym typeface="Wingdings" pitchFamily="2" charset="2"/>
              </a:rPr>
              <a:t>. Asking a series of questions may help.</a:t>
            </a:r>
          </a:p>
          <a:p>
            <a:pPr marL="266700" indent="-266700"/>
            <a:endParaRPr lang="en-US" sz="1100" dirty="0">
              <a:solidFill>
                <a:srgbClr val="000000"/>
              </a:solidFill>
              <a:sym typeface="Wingdings" pitchFamily="2" charset="2"/>
            </a:endParaRPr>
          </a:p>
          <a:p>
            <a:pPr marL="266700" indent="-266700"/>
            <a:r>
              <a:rPr lang="en-US" sz="1100" b="1" dirty="0">
                <a:solidFill>
                  <a:srgbClr val="000000"/>
                </a:solidFill>
                <a:sym typeface="Wingdings" pitchFamily="2" charset="2"/>
              </a:rPr>
              <a:t>Key Issues</a:t>
            </a:r>
            <a:endParaRPr lang="en-US" sz="1100" dirty="0">
              <a:solidFill>
                <a:srgbClr val="000000"/>
              </a:solidFill>
              <a:sym typeface="Wingdings" pitchFamily="2" charset="2"/>
            </a:endParaRPr>
          </a:p>
          <a:p>
            <a:pPr marL="266700" indent="-266700">
              <a:buFont typeface="Arial" panose="020B0604020202020204" pitchFamily="34" charset="0"/>
              <a:buChar char="•"/>
            </a:pPr>
            <a:r>
              <a:rPr lang="en-US" sz="1100" u="sng" dirty="0">
                <a:solidFill>
                  <a:srgbClr val="000000"/>
                </a:solidFill>
                <a:sym typeface="Wingdings" pitchFamily="2" charset="2"/>
              </a:rPr>
              <a:t>Are there substitute ways of meeting a need</a:t>
            </a:r>
            <a:r>
              <a:rPr lang="en-US" sz="1100" dirty="0">
                <a:solidFill>
                  <a:srgbClr val="000000"/>
                </a:solidFill>
                <a:sym typeface="Wingdings" pitchFamily="2" charset="2"/>
              </a:rPr>
              <a:t>? If there are, the consumer is more price sensitive.  </a:t>
            </a:r>
          </a:p>
          <a:p>
            <a:pPr marL="266700" indent="-266700">
              <a:buFont typeface="Arial" panose="020B0604020202020204" pitchFamily="34" charset="0"/>
              <a:buChar char="•"/>
            </a:pPr>
            <a:r>
              <a:rPr lang="en-US" sz="1100" u="sng" dirty="0">
                <a:solidFill>
                  <a:srgbClr val="000000"/>
                </a:solidFill>
                <a:sym typeface="Wingdings" pitchFamily="2" charset="2"/>
              </a:rPr>
              <a:t>Is it easy to compare prices</a:t>
            </a:r>
            <a:r>
              <a:rPr lang="en-US" sz="1100" dirty="0">
                <a:solidFill>
                  <a:srgbClr val="000000"/>
                </a:solidFill>
                <a:sym typeface="Wingdings" pitchFamily="2" charset="2"/>
              </a:rPr>
              <a:t>? If so, the ease of comparison tends to increase price sensitivity.</a:t>
            </a:r>
          </a:p>
          <a:p>
            <a:pPr marL="266700" indent="-266700"/>
            <a:r>
              <a:rPr lang="en-US" sz="1100" b="1" i="1" dirty="0">
                <a:solidFill>
                  <a:srgbClr val="000000"/>
                </a:solidFill>
                <a:sym typeface="Wingdings" pitchFamily="2" charset="2"/>
              </a:rPr>
              <a:t>Discussion Question: What affect does the Internet have in this regard?</a:t>
            </a:r>
          </a:p>
          <a:p>
            <a:pPr marL="266700" indent="-266700"/>
            <a:endParaRPr lang="en-US" sz="1100" b="1" i="1" dirty="0">
              <a:solidFill>
                <a:srgbClr val="000000"/>
              </a:solidFill>
              <a:sym typeface="Wingdings" pitchFamily="2" charset="2"/>
            </a:endParaRPr>
          </a:p>
          <a:p>
            <a:pPr marL="266700" indent="-266700">
              <a:buFont typeface="Arial" panose="020B0604020202020204" pitchFamily="34" charset="0"/>
              <a:buChar char="•"/>
            </a:pPr>
            <a:r>
              <a:rPr lang="en-US" sz="1100" u="sng" dirty="0">
                <a:solidFill>
                  <a:srgbClr val="000000"/>
                </a:solidFill>
                <a:sym typeface="Wingdings" pitchFamily="2" charset="2"/>
              </a:rPr>
              <a:t>Who pays the bill? </a:t>
            </a:r>
            <a:r>
              <a:rPr lang="en-US" sz="1100" dirty="0">
                <a:solidFill>
                  <a:srgbClr val="000000"/>
                </a:solidFill>
                <a:sym typeface="Wingdings" pitchFamily="2" charset="2"/>
              </a:rPr>
              <a:t>People are less price sensitive if someone else pays or if they share the cost with someone else.</a:t>
            </a:r>
          </a:p>
          <a:p>
            <a:pPr marL="266700" indent="-266700">
              <a:buFont typeface="Arial" panose="020B0604020202020204" pitchFamily="34" charset="0"/>
              <a:buChar char="•"/>
            </a:pPr>
            <a:r>
              <a:rPr lang="en-US" sz="1100" u="sng" dirty="0">
                <a:solidFill>
                  <a:srgbClr val="000000"/>
                </a:solidFill>
                <a:sym typeface="Wingdings" pitchFamily="2" charset="2"/>
              </a:rPr>
              <a:t>How great is the total expenditure? </a:t>
            </a:r>
            <a:r>
              <a:rPr lang="en-US" sz="1100" dirty="0">
                <a:solidFill>
                  <a:srgbClr val="000000"/>
                </a:solidFill>
                <a:sym typeface="Wingdings" pitchFamily="2" charset="2"/>
              </a:rPr>
              <a:t>If it is large, marketers may try to break the expenditure into smaller pieces.</a:t>
            </a:r>
          </a:p>
          <a:p>
            <a:pPr marL="685800" lvl="1" indent="-228600">
              <a:buFont typeface="Times New Roman" pitchFamily="18" charset="0"/>
              <a:buChar char="»"/>
            </a:pPr>
            <a:r>
              <a:rPr lang="en-US" sz="1100" dirty="0">
                <a:solidFill>
                  <a:srgbClr val="000000"/>
                </a:solidFill>
              </a:rPr>
              <a:t>The total expenditure might seem larger—and consumers might be even more price sensitive—if rates were for a whole year instead of just a month. </a:t>
            </a:r>
          </a:p>
          <a:p>
            <a:pPr marL="266700" indent="-266700">
              <a:buFont typeface="Arial" panose="020B0604020202020204" pitchFamily="34" charset="0"/>
              <a:buChar char="•"/>
            </a:pPr>
            <a:r>
              <a:rPr lang="en-US" sz="1100" u="sng" dirty="0">
                <a:solidFill>
                  <a:srgbClr val="000000"/>
                </a:solidFill>
                <a:sym typeface="Wingdings" pitchFamily="2" charset="2"/>
              </a:rPr>
              <a:t>How significant is the end benefit?</a:t>
            </a:r>
            <a:r>
              <a:rPr lang="en-US" sz="1100" dirty="0">
                <a:solidFill>
                  <a:srgbClr val="000000"/>
                </a:solidFill>
                <a:sym typeface="Wingdings" pitchFamily="2" charset="2"/>
              </a:rPr>
              <a:t> Consumers will be less price sensitive if they perceive the end benefit from purchasing the product to be</a:t>
            </a:r>
            <a:r>
              <a:rPr lang="en-US" sz="1100" baseline="0" dirty="0">
                <a:solidFill>
                  <a:srgbClr val="000000"/>
                </a:solidFill>
                <a:sym typeface="Wingdings" pitchFamily="2" charset="2"/>
              </a:rPr>
              <a:t> </a:t>
            </a:r>
            <a:r>
              <a:rPr lang="en-US" sz="1100" dirty="0">
                <a:solidFill>
                  <a:srgbClr val="000000"/>
                </a:solidFill>
                <a:sym typeface="Wingdings" pitchFamily="2" charset="2"/>
              </a:rPr>
              <a:t> substantial. </a:t>
            </a:r>
          </a:p>
          <a:p>
            <a:pPr marL="266700" indent="-266700">
              <a:buFont typeface="Arial" panose="020B0604020202020204" pitchFamily="34" charset="0"/>
              <a:buChar char="•"/>
            </a:pPr>
            <a:r>
              <a:rPr lang="en-US" sz="1100" u="sng" dirty="0">
                <a:solidFill>
                  <a:srgbClr val="000000"/>
                </a:solidFill>
                <a:sym typeface="Wingdings" pitchFamily="2" charset="2"/>
              </a:rPr>
              <a:t>How great are the switching costs? </a:t>
            </a:r>
            <a:r>
              <a:rPr lang="en-US" sz="1100" dirty="0">
                <a:solidFill>
                  <a:srgbClr val="000000"/>
                </a:solidFill>
                <a:sym typeface="Wingdings" pitchFamily="2" charset="2"/>
              </a:rPr>
              <a:t>This question is especially important for business customers. The greater the initial investment, the less price sensitive customers are. </a:t>
            </a:r>
          </a:p>
          <a:p>
            <a:pPr marL="266700" indent="-266700">
              <a:buFont typeface="Arial" panose="020B0604020202020204" pitchFamily="34" charset="0"/>
              <a:buChar char="•"/>
            </a:pPr>
            <a:r>
              <a:rPr lang="en-US" sz="1100" u="sng" dirty="0">
                <a:solidFill>
                  <a:srgbClr val="000000"/>
                </a:solidFill>
                <a:sym typeface="Wingdings" pitchFamily="2" charset="2"/>
              </a:rPr>
              <a:t>How</a:t>
            </a:r>
            <a:r>
              <a:rPr lang="en-US" sz="1100" u="sng" baseline="0" dirty="0">
                <a:solidFill>
                  <a:srgbClr val="000000"/>
                </a:solidFill>
                <a:sym typeface="Wingdings" pitchFamily="2" charset="2"/>
              </a:rPr>
              <a:t> great are the available alternatives? </a:t>
            </a:r>
            <a:r>
              <a:rPr lang="en-US" sz="1100" kern="1200" baseline="0" dirty="0">
                <a:solidFill>
                  <a:schemeClr val="tx1"/>
                </a:solidFill>
                <a:latin typeface="Arial" charset="0"/>
                <a:ea typeface="+mn-ea"/>
                <a:cs typeface="Arial" charset="0"/>
              </a:rPr>
              <a:t>Customer demand depends on available alternatives. Marketing managers </a:t>
            </a:r>
            <a:r>
              <a:rPr lang="en-IN" sz="1100" kern="1200" baseline="0" dirty="0">
                <a:solidFill>
                  <a:schemeClr val="tx1"/>
                </a:solidFill>
                <a:latin typeface="Arial" charset="0"/>
                <a:ea typeface="+mn-ea"/>
                <a:cs typeface="Arial" charset="0"/>
              </a:rPr>
              <a:t>can improve pricing decisions and profitability by considering customer price sensitivity as part of a competitor analysis.</a:t>
            </a:r>
          </a:p>
        </p:txBody>
      </p:sp>
    </p:spTree>
    <p:extLst>
      <p:ext uri="{BB962C8B-B14F-4D97-AF65-F5344CB8AC3E}">
        <p14:creationId xmlns:p14="http://schemas.microsoft.com/office/powerpoint/2010/main" val="1728547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503238" y="539750"/>
            <a:ext cx="3162300" cy="2373313"/>
          </a:xfrm>
          <a:ln/>
        </p:spPr>
      </p:sp>
      <p:sp>
        <p:nvSpPr>
          <p:cNvPr id="87043" name="Rectangle 3"/>
          <p:cNvSpPr>
            <a:spLocks noGrp="1" noChangeArrowheads="1"/>
          </p:cNvSpPr>
          <p:nvPr>
            <p:ph type="body" idx="1"/>
          </p:nvPr>
        </p:nvSpPr>
        <p:spPr>
          <a:xfrm>
            <a:off x="192024" y="3127248"/>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solidFill>
                  <a:srgbClr val="000000"/>
                </a:solidFill>
                <a:sym typeface="Wingdings" pitchFamily="2" charset="2"/>
              </a:rPr>
              <a:t>This ad for the Energizer Titanium battery shows how price setting is dependent upon both cost and demand. In setting the price of a product, a firm must take into account various costs, such as materials, labor, and production equipment. At the same time, the firm must estimate the demand for the product in light of trends in the marketing environment.</a:t>
            </a:r>
          </a:p>
          <a:p>
            <a:endParaRPr lang="en-US" b="1" dirty="0">
              <a:solidFill>
                <a:srgbClr val="000000"/>
              </a:solidFill>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5370265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9600" y="342900"/>
            <a:ext cx="3302000" cy="24765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Text Caption:</a:t>
            </a:r>
            <a:r>
              <a:rPr lang="en-US" b="1" baseline="0" dirty="0">
                <a:solidFill>
                  <a:srgbClr val="000000"/>
                </a:solidFill>
                <a:sym typeface="Wingdings" pitchFamily="2" charset="2"/>
              </a:rPr>
              <a:t> </a:t>
            </a:r>
            <a:r>
              <a:rPr lang="en-US" sz="1200" b="0" i="0" kern="1200" dirty="0">
                <a:solidFill>
                  <a:schemeClr val="tx1"/>
                </a:solidFill>
                <a:effectLst/>
                <a:latin typeface="Arial" charset="0"/>
                <a:ea typeface="+mn-ea"/>
                <a:cs typeface="Arial" charset="0"/>
              </a:rPr>
              <a:t>Value in use pricing considers what a customer will save by buying a product. Both </a:t>
            </a:r>
            <a:r>
              <a:rPr lang="en-US" sz="1200" b="0" i="0" kern="1200" dirty="0" err="1">
                <a:solidFill>
                  <a:schemeClr val="tx1"/>
                </a:solidFill>
                <a:effectLst/>
                <a:latin typeface="Arial" charset="0"/>
                <a:ea typeface="+mn-ea"/>
                <a:cs typeface="Arial" charset="0"/>
              </a:rPr>
              <a:t>ClimateMaster</a:t>
            </a:r>
            <a:r>
              <a:rPr lang="en-US" sz="1200" b="0" i="0" kern="1200" dirty="0">
                <a:solidFill>
                  <a:schemeClr val="tx1"/>
                </a:solidFill>
                <a:effectLst/>
                <a:latin typeface="Arial" charset="0"/>
                <a:ea typeface="+mn-ea"/>
                <a:cs typeface="Arial" charset="0"/>
              </a:rPr>
              <a:t> and </a:t>
            </a:r>
            <a:r>
              <a:rPr lang="en-US" sz="1200" b="0" i="0" kern="1200" dirty="0" err="1">
                <a:solidFill>
                  <a:schemeClr val="tx1"/>
                </a:solidFill>
                <a:effectLst/>
                <a:latin typeface="Arial" charset="0"/>
                <a:ea typeface="+mn-ea"/>
                <a:cs typeface="Arial" charset="0"/>
              </a:rPr>
              <a:t>Hytorc</a:t>
            </a:r>
            <a:r>
              <a:rPr lang="en-US" sz="1200" b="0" i="0" kern="1200" dirty="0">
                <a:solidFill>
                  <a:schemeClr val="tx1"/>
                </a:solidFill>
                <a:effectLst/>
                <a:latin typeface="Arial" charset="0"/>
                <a:ea typeface="+mn-ea"/>
                <a:cs typeface="Arial" charset="0"/>
              </a:rPr>
              <a:t> tout the savings realized by switching to their products.</a:t>
            </a:r>
          </a:p>
        </p:txBody>
      </p:sp>
    </p:spTree>
    <p:extLst>
      <p:ext uri="{BB962C8B-B14F-4D97-AF65-F5344CB8AC3E}">
        <p14:creationId xmlns:p14="http://schemas.microsoft.com/office/powerpoint/2010/main" val="665093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522288" y="549275"/>
            <a:ext cx="3216275" cy="2413000"/>
          </a:xfrm>
          <a:ln/>
        </p:spPr>
      </p:sp>
      <p:sp>
        <p:nvSpPr>
          <p:cNvPr id="88067" name="Rectangle 3"/>
          <p:cNvSpPr>
            <a:spLocks noGrp="1" noChangeArrowheads="1"/>
          </p:cNvSpPr>
          <p:nvPr>
            <p:ph type="body" idx="1"/>
          </p:nvPr>
        </p:nvSpPr>
        <p:spPr>
          <a:xfrm>
            <a:off x="192088" y="3127375"/>
            <a:ext cx="6510337" cy="5559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b="1" dirty="0">
                <a:solidFill>
                  <a:srgbClr val="000000"/>
                </a:solidFill>
                <a:sym typeface="Wingdings" pitchFamily="2" charset="2"/>
              </a:rPr>
              <a:t>Summary Overview</a:t>
            </a:r>
          </a:p>
          <a:p>
            <a:pPr>
              <a:lnSpc>
                <a:spcPct val="90000"/>
              </a:lnSpc>
            </a:pPr>
            <a:r>
              <a:rPr lang="en-US" dirty="0">
                <a:solidFill>
                  <a:srgbClr val="000000"/>
                </a:solidFill>
                <a:sym typeface="Wingdings" pitchFamily="2" charset="2"/>
              </a:rPr>
              <a:t>Many other demand-oriented policies affect consumers’ reactions to price.</a:t>
            </a:r>
          </a:p>
          <a:p>
            <a:pPr>
              <a:lnSpc>
                <a:spcPct val="90000"/>
              </a:lnSpc>
            </a:pPr>
            <a:endParaRPr lang="en-US" dirty="0">
              <a:solidFill>
                <a:srgbClr val="000000"/>
              </a:solidFill>
              <a:sym typeface="Wingdings" pitchFamily="2" charset="2"/>
            </a:endParaRPr>
          </a:p>
          <a:p>
            <a:pPr>
              <a:lnSpc>
                <a:spcPct val="90000"/>
              </a:lnSpc>
            </a:pPr>
            <a:r>
              <a:rPr lang="en-US" b="1" dirty="0">
                <a:solidFill>
                  <a:srgbClr val="000000"/>
                </a:solidFill>
                <a:sym typeface="Wingdings" pitchFamily="2" charset="2"/>
              </a:rPr>
              <a:t>Key Issues</a:t>
            </a:r>
          </a:p>
          <a:p>
            <a:pPr>
              <a:lnSpc>
                <a:spcPct val="90000"/>
              </a:lnSpc>
            </a:pPr>
            <a:r>
              <a:rPr lang="en-US" b="1" dirty="0">
                <a:solidFill>
                  <a:srgbClr val="000000"/>
                </a:solidFill>
                <a:sym typeface="Wingdings" pitchFamily="2" charset="2"/>
              </a:rPr>
              <a:t> </a:t>
            </a:r>
            <a:r>
              <a:rPr lang="en-US" dirty="0">
                <a:solidFill>
                  <a:srgbClr val="000000"/>
                </a:solidFill>
                <a:sym typeface="Wingdings" pitchFamily="2" charset="2"/>
              </a:rPr>
              <a:t>For business markets, </a:t>
            </a:r>
            <a:r>
              <a:rPr lang="en-US" u="sng" dirty="0">
                <a:solidFill>
                  <a:srgbClr val="000000"/>
                </a:solidFill>
                <a:sym typeface="Wingdings" pitchFamily="2" charset="2"/>
              </a:rPr>
              <a:t>value-in-use pricing </a:t>
            </a:r>
            <a:r>
              <a:rPr lang="en-US" dirty="0">
                <a:solidFill>
                  <a:srgbClr val="000000"/>
                </a:solidFill>
                <a:sym typeface="Wingdings" pitchFamily="2" charset="2"/>
              </a:rPr>
              <a:t>sets prices at something less than the total savings the customer will receive for switching to the new product. The key is, </a:t>
            </a:r>
            <a:r>
              <a:rPr lang="en-US" u="sng" dirty="0">
                <a:solidFill>
                  <a:srgbClr val="000000"/>
                </a:solidFill>
                <a:sym typeface="Wingdings" pitchFamily="2" charset="2"/>
              </a:rPr>
              <a:t>how much will the customer save?</a:t>
            </a:r>
            <a:r>
              <a:rPr lang="en-US" dirty="0">
                <a:solidFill>
                  <a:srgbClr val="000000"/>
                </a:solidFill>
                <a:sym typeface="Wingdings" pitchFamily="2" charset="2"/>
              </a:rPr>
              <a:t> Marketers must support their cost claims.</a:t>
            </a:r>
          </a:p>
          <a:p>
            <a:pPr>
              <a:lnSpc>
                <a:spcPct val="90000"/>
              </a:lnSpc>
            </a:pPr>
            <a:r>
              <a:rPr lang="en-US" b="1" dirty="0">
                <a:solidFill>
                  <a:srgbClr val="000000"/>
                </a:solidFill>
                <a:sym typeface="Wingdings" pitchFamily="2" charset="2"/>
              </a:rPr>
              <a:t> </a:t>
            </a:r>
            <a:r>
              <a:rPr lang="en-US" u="sng" dirty="0">
                <a:solidFill>
                  <a:srgbClr val="000000"/>
                </a:solidFill>
                <a:sym typeface="Wingdings" pitchFamily="2" charset="2"/>
              </a:rPr>
              <a:t>Auctions show what a customer will pay. </a:t>
            </a:r>
            <a:r>
              <a:rPr lang="en-US" dirty="0">
                <a:solidFill>
                  <a:srgbClr val="000000"/>
                </a:solidFill>
                <a:sym typeface="Wingdings" pitchFamily="2" charset="2"/>
              </a:rPr>
              <a:t>Their use has increased due to the development of online auctions. This growth should continue in the future.</a:t>
            </a:r>
          </a:p>
          <a:p>
            <a:pPr>
              <a:lnSpc>
                <a:spcPct val="90000"/>
              </a:lnSpc>
            </a:pPr>
            <a:r>
              <a:rPr lang="en-US" b="1" dirty="0">
                <a:solidFill>
                  <a:srgbClr val="000000"/>
                </a:solidFill>
                <a:sym typeface="Wingdings" pitchFamily="2" charset="2"/>
              </a:rPr>
              <a:t> </a:t>
            </a:r>
            <a:r>
              <a:rPr lang="en-US" u="sng" dirty="0">
                <a:solidFill>
                  <a:srgbClr val="000000"/>
                </a:solidFill>
                <a:sym typeface="Wingdings" pitchFamily="2" charset="2"/>
              </a:rPr>
              <a:t>Some customers may have reference prices: </a:t>
            </a:r>
            <a:r>
              <a:rPr lang="en-US" dirty="0">
                <a:solidFill>
                  <a:srgbClr val="000000"/>
                </a:solidFill>
                <a:sym typeface="Wingdings" pitchFamily="2" charset="2"/>
              </a:rPr>
              <a:t>What they expect to pay for a product. If a firm’s price is lower than the reference price, it can enhance the value perception and increase demand.</a:t>
            </a:r>
          </a:p>
          <a:p>
            <a:pPr>
              <a:lnSpc>
                <a:spcPct val="90000"/>
              </a:lnSpc>
              <a:buFont typeface="Wingdings" pitchFamily="2" charset="2"/>
              <a:buChar char="à"/>
            </a:pPr>
            <a:r>
              <a:rPr lang="en-US" b="1" u="none" dirty="0">
                <a:solidFill>
                  <a:srgbClr val="000000"/>
                </a:solidFill>
                <a:sym typeface="Wingdings" pitchFamily="2" charset="2"/>
              </a:rPr>
              <a:t> </a:t>
            </a:r>
            <a:r>
              <a:rPr lang="en-US" u="sng" dirty="0">
                <a:solidFill>
                  <a:srgbClr val="000000"/>
                </a:solidFill>
                <a:sym typeface="Wingdings" pitchFamily="2" charset="2"/>
              </a:rPr>
              <a:t>Leader pricing prices some products very low to attract customers </a:t>
            </a:r>
            <a:r>
              <a:rPr lang="en-US" dirty="0">
                <a:solidFill>
                  <a:srgbClr val="000000"/>
                </a:solidFill>
                <a:sym typeface="Wingdings" pitchFamily="2" charset="2"/>
              </a:rPr>
              <a:t>into the retail store, in hopes that they will buy other full-price items on the same trip.</a:t>
            </a:r>
          </a:p>
          <a:p>
            <a:pPr>
              <a:lnSpc>
                <a:spcPct val="90000"/>
              </a:lnSpc>
            </a:pPr>
            <a:r>
              <a:rPr lang="en-US" i="0" u="sng" dirty="0">
                <a:solidFill>
                  <a:srgbClr val="000000"/>
                </a:solidFill>
                <a:sym typeface="Wingdings" pitchFamily="2" charset="2"/>
              </a:rPr>
              <a:t>Bait pricing </a:t>
            </a:r>
            <a:r>
              <a:rPr lang="en-US" dirty="0">
                <a:solidFill>
                  <a:srgbClr val="000000"/>
                </a:solidFill>
                <a:sym typeface="Wingdings" pitchFamily="2" charset="2"/>
              </a:rPr>
              <a:t>sets some prices very low but those products are strongly “de-marketed” once the </a:t>
            </a:r>
            <a:r>
              <a:rPr lang="en-US" u="sng" dirty="0">
                <a:solidFill>
                  <a:srgbClr val="000000"/>
                </a:solidFill>
                <a:sym typeface="Wingdings" pitchFamily="2" charset="2"/>
              </a:rPr>
              <a:t>customer is in the store. The salesperson offers a product that is a “steal,” but only sells it under protest </a:t>
            </a:r>
            <a:r>
              <a:rPr lang="en-US" dirty="0">
                <a:solidFill>
                  <a:srgbClr val="000000"/>
                </a:solidFill>
                <a:sym typeface="Wingdings" pitchFamily="2" charset="2"/>
              </a:rPr>
              <a:t>as he/she tries to steer customers to more expensive items. There is no intent to sell large quantities of the “bait” item.</a:t>
            </a:r>
          </a:p>
          <a:p>
            <a:pPr>
              <a:lnSpc>
                <a:spcPct val="90000"/>
              </a:lnSpc>
              <a:buFontTx/>
              <a:buChar char="•"/>
            </a:pPr>
            <a:r>
              <a:rPr lang="en-US" u="sng" dirty="0">
                <a:solidFill>
                  <a:srgbClr val="000000"/>
                </a:solidFill>
                <a:sym typeface="Wingdings" pitchFamily="2" charset="2"/>
              </a:rPr>
              <a:t> Is bait pricing unethical? </a:t>
            </a:r>
            <a:r>
              <a:rPr lang="en-US" dirty="0">
                <a:solidFill>
                  <a:srgbClr val="000000"/>
                </a:solidFill>
                <a:sym typeface="Wingdings" pitchFamily="2" charset="2"/>
              </a:rPr>
              <a:t>In some cases, the FTC has held that bait pricing practices are illegal if they are deceptive or dishonest</a:t>
            </a:r>
            <a:r>
              <a:rPr lang="en-US" b="1" dirty="0">
                <a:solidFill>
                  <a:srgbClr val="000000"/>
                </a:solidFill>
                <a:sym typeface="Wingdings" pitchFamily="2" charset="2"/>
              </a:rPr>
              <a:t>.</a:t>
            </a:r>
          </a:p>
          <a:p>
            <a:pPr>
              <a:lnSpc>
                <a:spcPct val="90000"/>
              </a:lnSpc>
              <a:buFontTx/>
              <a:buChar char="•"/>
            </a:pPr>
            <a:endParaRPr lang="en-US" b="1" dirty="0">
              <a:solidFill>
                <a:srgbClr val="000000"/>
              </a:solidFill>
              <a:sym typeface="Wingdings" pitchFamily="2" charset="2"/>
            </a:endParaRPr>
          </a:p>
          <a:p>
            <a:pPr>
              <a:lnSpc>
                <a:spcPct val="90000"/>
              </a:lnSpc>
            </a:pPr>
            <a:r>
              <a:rPr lang="en-US" b="1" i="1" dirty="0">
                <a:solidFill>
                  <a:srgbClr val="000000"/>
                </a:solidFill>
                <a:sym typeface="Wingdings" pitchFamily="2" charset="2"/>
              </a:rPr>
              <a:t>Discussion Question: What do you perceive to be the key distinctions between leader pricing and bait pricing?</a:t>
            </a:r>
            <a:endParaRPr lang="en-US" dirty="0">
              <a:solidFill>
                <a:srgbClr val="000000"/>
              </a:solidFill>
              <a:sym typeface="Wingdings" pitchFamily="2" charset="2"/>
            </a:endParaRPr>
          </a:p>
        </p:txBody>
      </p:sp>
    </p:spTree>
    <p:extLst>
      <p:ext uri="{BB962C8B-B14F-4D97-AF65-F5344CB8AC3E}">
        <p14:creationId xmlns:p14="http://schemas.microsoft.com/office/powerpoint/2010/main" val="1184109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503238" y="539750"/>
            <a:ext cx="3162300" cy="2373313"/>
          </a:xfrm>
          <a:ln/>
        </p:spPr>
      </p:sp>
      <p:sp>
        <p:nvSpPr>
          <p:cNvPr id="8909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sym typeface="Wingdings" pitchFamily="2" charset="2"/>
              </a:rPr>
              <a:t>Checking Your Knowledge </a:t>
            </a:r>
          </a:p>
          <a:p>
            <a:r>
              <a:rPr lang="en-US" b="1" dirty="0">
                <a:solidFill>
                  <a:srgbClr val="000000"/>
                </a:solidFill>
                <a:sym typeface="Wingdings" pitchFamily="2" charset="2"/>
              </a:rPr>
              <a:t>Answer: E</a:t>
            </a:r>
          </a:p>
          <a:p>
            <a:r>
              <a:rPr lang="en-US" b="1" dirty="0">
                <a:solidFill>
                  <a:srgbClr val="000000"/>
                </a:solidFill>
                <a:sym typeface="Wingdings" pitchFamily="2" charset="2"/>
              </a:rPr>
              <a:t>Feedback: </a:t>
            </a:r>
            <a:r>
              <a:rPr lang="en-US" dirty="0">
                <a:solidFill>
                  <a:srgbClr val="000000"/>
                </a:solidFill>
                <a:sym typeface="Wingdings" pitchFamily="2" charset="2"/>
              </a:rPr>
              <a:t>Bait pricing is setting some very low prices to attract customers but trying to sell more expensive models or brands once the customer is in the store. The sewing machine example is a good illustration of bait pricing. The best answer selection is </a:t>
            </a:r>
            <a:r>
              <a:rPr lang="en-US" b="0" dirty="0">
                <a:solidFill>
                  <a:srgbClr val="000000"/>
                </a:solidFill>
                <a:sym typeface="Wingdings" pitchFamily="2" charset="2"/>
              </a:rPr>
              <a:t>E.</a:t>
            </a:r>
          </a:p>
        </p:txBody>
      </p:sp>
    </p:spTree>
    <p:extLst>
      <p:ext uri="{BB962C8B-B14F-4D97-AF65-F5344CB8AC3E}">
        <p14:creationId xmlns:p14="http://schemas.microsoft.com/office/powerpoint/2010/main" val="2057167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522288" y="549275"/>
            <a:ext cx="3216275" cy="2413000"/>
          </a:xfrm>
          <a:ln/>
        </p:spPr>
      </p:sp>
      <p:sp>
        <p:nvSpPr>
          <p:cNvPr id="90115" name="Rectangle 3"/>
          <p:cNvSpPr>
            <a:spLocks noGrp="1" noChangeArrowheads="1"/>
          </p:cNvSpPr>
          <p:nvPr>
            <p:ph type="body" idx="1"/>
          </p:nvPr>
        </p:nvSpPr>
        <p:spPr>
          <a:xfrm>
            <a:off x="192088" y="3127375"/>
            <a:ext cx="6510337" cy="5559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Summary Overview</a:t>
            </a:r>
          </a:p>
          <a:p>
            <a:r>
              <a:rPr lang="en-US" dirty="0">
                <a:solidFill>
                  <a:srgbClr val="000000"/>
                </a:solidFill>
                <a:sym typeface="Wingdings" pitchFamily="2" charset="2"/>
              </a:rPr>
              <a:t>There are other demand-oriented approaches for determining prices.</a:t>
            </a:r>
          </a:p>
          <a:p>
            <a:endParaRPr lang="en-US" dirty="0">
              <a:solidFill>
                <a:srgbClr val="000000"/>
              </a:solidFill>
              <a:sym typeface="Wingdings" pitchFamily="2" charset="2"/>
            </a:endParaRPr>
          </a:p>
          <a:p>
            <a:r>
              <a:rPr lang="en-US" b="1" dirty="0">
                <a:solidFill>
                  <a:srgbClr val="000000"/>
                </a:solidFill>
                <a:sym typeface="Wingdings" pitchFamily="2" charset="2"/>
              </a:rPr>
              <a:t>Key Issues</a:t>
            </a:r>
          </a:p>
          <a:p>
            <a:pPr>
              <a:buFontTx/>
              <a:buChar char="•"/>
            </a:pPr>
            <a:r>
              <a:rPr lang="en-US" dirty="0">
                <a:solidFill>
                  <a:srgbClr val="000000"/>
                </a:solidFill>
                <a:sym typeface="Wingdings" pitchFamily="2" charset="2"/>
              </a:rPr>
              <a:t> </a:t>
            </a:r>
            <a:r>
              <a:rPr lang="en-US" u="sng" dirty="0">
                <a:solidFill>
                  <a:srgbClr val="000000"/>
                </a:solidFill>
                <a:sym typeface="Wingdings" pitchFamily="2" charset="2"/>
              </a:rPr>
              <a:t>Psychological pricing </a:t>
            </a:r>
            <a:r>
              <a:rPr lang="en-US" dirty="0">
                <a:solidFill>
                  <a:srgbClr val="000000"/>
                </a:solidFill>
                <a:sym typeface="Wingdings" pitchFamily="2" charset="2"/>
              </a:rPr>
              <a:t>attempts to discover the price range a customer prefers for a given product. Price cuts within the range don’t affect demand very much.</a:t>
            </a:r>
          </a:p>
          <a:p>
            <a:pPr>
              <a:buFontTx/>
              <a:buChar char="•"/>
            </a:pPr>
            <a:endParaRPr lang="en-US" dirty="0">
              <a:solidFill>
                <a:srgbClr val="000000"/>
              </a:solidFill>
              <a:sym typeface="Wingdings" pitchFamily="2" charset="2"/>
            </a:endParaRPr>
          </a:p>
          <a:p>
            <a:r>
              <a:rPr lang="en-US" b="1" dirty="0">
                <a:solidFill>
                  <a:srgbClr val="000000"/>
                </a:solidFill>
                <a:sym typeface="Wingdings" pitchFamily="2" charset="2"/>
              </a:rPr>
              <a:t> </a:t>
            </a:r>
            <a:r>
              <a:rPr lang="en-US" b="1" i="1" dirty="0">
                <a:solidFill>
                  <a:srgbClr val="000000"/>
                </a:solidFill>
                <a:sym typeface="Wingdings" pitchFamily="2" charset="2"/>
              </a:rPr>
              <a:t>Discussion Question: </a:t>
            </a:r>
            <a:r>
              <a:rPr lang="en-US" b="1" i="1" u="none" dirty="0">
                <a:solidFill>
                  <a:srgbClr val="000000"/>
                </a:solidFill>
                <a:sym typeface="Wingdings" pitchFamily="2" charset="2"/>
              </a:rPr>
              <a:t>Odd-even pricing </a:t>
            </a:r>
            <a:r>
              <a:rPr lang="en-US" b="1" i="1" dirty="0">
                <a:solidFill>
                  <a:srgbClr val="000000"/>
                </a:solidFill>
                <a:sym typeface="Wingdings" pitchFamily="2" charset="2"/>
              </a:rPr>
              <a:t>sets prices to end in certain numbers: $49 (not $50), $24.95 (not $25), or $99 (not $100). Why do marketers use it?</a:t>
            </a:r>
          </a:p>
          <a:p>
            <a:endParaRPr lang="en-US" b="1" i="1" dirty="0">
              <a:solidFill>
                <a:srgbClr val="000000"/>
              </a:solidFill>
              <a:sym typeface="Wingdings" pitchFamily="2" charset="2"/>
            </a:endParaRPr>
          </a:p>
          <a:p>
            <a:pPr>
              <a:buFont typeface="Wingdings" pitchFamily="2" charset="2"/>
              <a:buChar char="à"/>
            </a:pPr>
            <a:r>
              <a:rPr lang="en-US" u="sng" dirty="0">
                <a:solidFill>
                  <a:srgbClr val="000000"/>
                </a:solidFill>
                <a:sym typeface="Wingdings" pitchFamily="2" charset="2"/>
              </a:rPr>
              <a:t> Price lining </a:t>
            </a:r>
            <a:r>
              <a:rPr lang="en-US" dirty="0">
                <a:solidFill>
                  <a:srgbClr val="000000"/>
                </a:solidFill>
                <a:sym typeface="Wingdings" pitchFamily="2" charset="2"/>
              </a:rPr>
              <a:t>sets a few price levels for a product line and then marks all items at these prices, so</a:t>
            </a:r>
            <a:r>
              <a:rPr lang="en-US" b="1" u="sng" dirty="0">
                <a:solidFill>
                  <a:srgbClr val="000000"/>
                </a:solidFill>
                <a:sym typeface="Wingdings" pitchFamily="2" charset="2"/>
              </a:rPr>
              <a:t> </a:t>
            </a:r>
            <a:r>
              <a:rPr lang="en-US" u="sng" dirty="0">
                <a:solidFill>
                  <a:srgbClr val="000000"/>
                </a:solidFill>
                <a:sym typeface="Wingdings" pitchFamily="2" charset="2"/>
              </a:rPr>
              <a:t>a few prices cover the field. </a:t>
            </a:r>
            <a:r>
              <a:rPr lang="en-US" dirty="0">
                <a:solidFill>
                  <a:srgbClr val="000000"/>
                </a:solidFill>
                <a:sym typeface="Wingdings" pitchFamily="2" charset="2"/>
              </a:rPr>
              <a:t>For example, groups of neckties may sell at $10, $15, or $20 each.</a:t>
            </a:r>
          </a:p>
          <a:p>
            <a:pPr>
              <a:buFont typeface="Wingdings" pitchFamily="2" charset="2"/>
              <a:buChar char="à"/>
            </a:pPr>
            <a:r>
              <a:rPr lang="en-US" b="1" u="none" dirty="0">
                <a:solidFill>
                  <a:srgbClr val="000000"/>
                </a:solidFill>
                <a:sym typeface="Wingdings" pitchFamily="2" charset="2"/>
              </a:rPr>
              <a:t> </a:t>
            </a:r>
            <a:r>
              <a:rPr lang="en-US" u="sng" dirty="0">
                <a:solidFill>
                  <a:srgbClr val="000000"/>
                </a:solidFill>
                <a:sym typeface="Wingdings" pitchFamily="2" charset="2"/>
              </a:rPr>
              <a:t>Demand-backward pricing </a:t>
            </a:r>
            <a:r>
              <a:rPr lang="en-US" dirty="0">
                <a:solidFill>
                  <a:srgbClr val="000000"/>
                </a:solidFill>
                <a:sym typeface="Wingdings" pitchFamily="2" charset="2"/>
              </a:rPr>
              <a:t>involves setting an acceptable final consumer price and working backward to what a producer can charge. The keys to successful pricing are an accurate estimate of what constitutes an acceptable price and making sure that the firm can still cover its costs.</a:t>
            </a:r>
          </a:p>
          <a:p>
            <a:pPr marL="171450" indent="-171450">
              <a:buFont typeface="Wingdings" charset="2"/>
              <a:buChar char="à"/>
            </a:pPr>
            <a:r>
              <a:rPr lang="en-US" b="0" u="none" dirty="0">
                <a:solidFill>
                  <a:srgbClr val="000000"/>
                </a:solidFill>
                <a:sym typeface="Wingdings" pitchFamily="2" charset="2"/>
              </a:rPr>
              <a:t>Prestige pricing </a:t>
            </a:r>
            <a:r>
              <a:rPr lang="en-US" dirty="0">
                <a:solidFill>
                  <a:srgbClr val="000000"/>
                </a:solidFill>
                <a:sym typeface="Wingdings" pitchFamily="2" charset="2"/>
              </a:rPr>
              <a:t>sets a rather high price </a:t>
            </a:r>
            <a:r>
              <a:rPr lang="en-US" u="sng" dirty="0">
                <a:solidFill>
                  <a:srgbClr val="000000"/>
                </a:solidFill>
                <a:sym typeface="Wingdings" pitchFamily="2" charset="2"/>
              </a:rPr>
              <a:t>to indicate high quality </a:t>
            </a:r>
            <a:r>
              <a:rPr lang="en-US" dirty="0">
                <a:solidFill>
                  <a:srgbClr val="000000"/>
                </a:solidFill>
                <a:sym typeface="Wingdings" pitchFamily="2" charset="2"/>
              </a:rPr>
              <a:t>or high status. Prestige pricing is common for luxury products, such as furs, jewelry, and perfume.</a:t>
            </a:r>
            <a:endParaRPr lang="en-US" b="1" dirty="0">
              <a:solidFill>
                <a:srgbClr val="000000"/>
              </a:solidFill>
              <a:sym typeface="Wingdings" pitchFamily="2" charset="2"/>
            </a:endParaRPr>
          </a:p>
          <a:p>
            <a:pPr marL="171450" indent="-171450">
              <a:buFont typeface="Wingdings" charset="2"/>
              <a:buChar char="à"/>
            </a:pPr>
            <a:r>
              <a:rPr lang="en-US" b="0" dirty="0"/>
              <a:t>Another form of pricing is </a:t>
            </a:r>
            <a:r>
              <a:rPr lang="en-US" b="0" i="0" u="sng" dirty="0"/>
              <a:t>subscription pricing</a:t>
            </a:r>
            <a:r>
              <a:rPr lang="en-US" b="0" dirty="0"/>
              <a:t>, where customers pay on a periodic basis for access to a product. </a:t>
            </a:r>
            <a:endParaRPr lang="en-US" b="0" dirty="0">
              <a:solidFill>
                <a:srgbClr val="000000"/>
              </a:solidFill>
              <a:sym typeface="Wingdings" pitchFamily="2" charset="2"/>
            </a:endParaRPr>
          </a:p>
        </p:txBody>
      </p:sp>
    </p:spTree>
    <p:extLst>
      <p:ext uri="{BB962C8B-B14F-4D97-AF65-F5344CB8AC3E}">
        <p14:creationId xmlns:p14="http://schemas.microsoft.com/office/powerpoint/2010/main" val="13920953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503238" y="539750"/>
            <a:ext cx="3162300" cy="2373313"/>
          </a:xfrm>
          <a:ln/>
        </p:spPr>
      </p:sp>
      <p:sp>
        <p:nvSpPr>
          <p:cNvPr id="9113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sym typeface="Wingdings" pitchFamily="2" charset="2"/>
              </a:rPr>
              <a:t>Checking Your Knowledge </a:t>
            </a:r>
          </a:p>
          <a:p>
            <a:r>
              <a:rPr lang="en-US" b="1" dirty="0">
                <a:solidFill>
                  <a:srgbClr val="000000"/>
                </a:solidFill>
                <a:sym typeface="Wingdings" pitchFamily="2" charset="2"/>
              </a:rPr>
              <a:t>Answer: A</a:t>
            </a:r>
          </a:p>
          <a:p>
            <a:r>
              <a:rPr lang="en-US" b="1" dirty="0">
                <a:solidFill>
                  <a:srgbClr val="000000"/>
                </a:solidFill>
                <a:sym typeface="Wingdings" pitchFamily="2" charset="2"/>
              </a:rPr>
              <a:t>Feedback: </a:t>
            </a:r>
            <a:r>
              <a:rPr lang="en-US" dirty="0">
                <a:solidFill>
                  <a:srgbClr val="000000"/>
                </a:solidFill>
                <a:sym typeface="Wingdings" pitchFamily="2" charset="2"/>
              </a:rPr>
              <a:t>Prestige pricing sets a rather high price to indicate high quality or high status. Leonard would be a good target for prestige pricing. The best answer selection is </a:t>
            </a:r>
            <a:r>
              <a:rPr lang="en-US" b="0" dirty="0">
                <a:solidFill>
                  <a:srgbClr val="000000"/>
                </a:solidFill>
                <a:sym typeface="Wingdings" pitchFamily="2" charset="2"/>
              </a:rPr>
              <a:t>A</a:t>
            </a:r>
            <a:r>
              <a:rPr lang="en-US" dirty="0">
                <a:solidFill>
                  <a:srgbClr val="000000"/>
                </a:solidFill>
                <a:sym typeface="Wingdings" pitchFamily="2" charset="2"/>
              </a:rPr>
              <a:t>.</a:t>
            </a:r>
          </a:p>
          <a:p>
            <a:endParaRPr lang="en-US" b="1" dirty="0">
              <a:solidFill>
                <a:srgbClr val="000000"/>
              </a:solidFill>
              <a:sym typeface="Wingdings" pitchFamily="2" charset="2"/>
            </a:endParaRPr>
          </a:p>
          <a:p>
            <a:endParaRPr lang="en-US" b="1" dirty="0">
              <a:solidFill>
                <a:srgbClr val="000000"/>
              </a:solidFill>
              <a:sym typeface="Wingdings" pitchFamily="2" charset="2"/>
            </a:endParaRPr>
          </a:p>
        </p:txBody>
      </p:sp>
    </p:spTree>
    <p:extLst>
      <p:ext uri="{BB962C8B-B14F-4D97-AF65-F5344CB8AC3E}">
        <p14:creationId xmlns:p14="http://schemas.microsoft.com/office/powerpoint/2010/main" val="7588361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503238" y="539750"/>
            <a:ext cx="3162300" cy="2373313"/>
          </a:xfrm>
          <a:ln/>
        </p:spPr>
      </p:sp>
      <p:sp>
        <p:nvSpPr>
          <p:cNvPr id="92163" name="Rectangle 3"/>
          <p:cNvSpPr>
            <a:spLocks noGrp="1" noChangeArrowheads="1"/>
          </p:cNvSpPr>
          <p:nvPr>
            <p:ph type="body" idx="1"/>
          </p:nvPr>
        </p:nvSpPr>
        <p:spPr>
          <a:xfrm>
            <a:off x="192024" y="3127248"/>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solidFill>
                  <a:srgbClr val="000000"/>
                </a:solidFill>
                <a:sym typeface="Wingdings" pitchFamily="2" charset="2"/>
              </a:rPr>
              <a:t>This video clip (1:01) of Joy Perfume illustrates prestige pricing.  </a:t>
            </a:r>
          </a:p>
          <a:p>
            <a:endParaRPr lang="en-US" dirty="0">
              <a:solidFill>
                <a:srgbClr val="000000"/>
              </a:solidFill>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7499317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522288" y="549275"/>
            <a:ext cx="3216275" cy="2413000"/>
          </a:xfrm>
          <a:ln/>
        </p:spPr>
      </p:sp>
      <p:sp>
        <p:nvSpPr>
          <p:cNvPr id="93187" name="Rectangle 3"/>
          <p:cNvSpPr>
            <a:spLocks noGrp="1" noChangeArrowheads="1"/>
          </p:cNvSpPr>
          <p:nvPr>
            <p:ph type="body" idx="1"/>
          </p:nvPr>
        </p:nvSpPr>
        <p:spPr>
          <a:xfrm>
            <a:off x="192088" y="3127375"/>
            <a:ext cx="6510337" cy="5559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b="1" dirty="0">
                <a:solidFill>
                  <a:srgbClr val="000000"/>
                </a:solidFill>
                <a:sym typeface="Wingdings" pitchFamily="2" charset="2"/>
              </a:rPr>
              <a:t>Text Caption: </a:t>
            </a:r>
            <a:r>
              <a:rPr lang="en-US" dirty="0"/>
              <a:t>Pizza Hut offers a bundle that includes pizza, wings, and Pepsi for a special price. </a:t>
            </a:r>
          </a:p>
          <a:p>
            <a:pPr>
              <a:lnSpc>
                <a:spcPct val="90000"/>
              </a:lnSpc>
            </a:pPr>
            <a:endParaRPr lang="en-US" b="1" dirty="0">
              <a:solidFill>
                <a:srgbClr val="000000"/>
              </a:solidFill>
              <a:sym typeface="Wingdings" pitchFamily="2" charset="2"/>
            </a:endParaRPr>
          </a:p>
          <a:p>
            <a:pPr>
              <a:lnSpc>
                <a:spcPct val="90000"/>
              </a:lnSpc>
            </a:pPr>
            <a:r>
              <a:rPr lang="en-US" b="1" dirty="0">
                <a:solidFill>
                  <a:srgbClr val="000000"/>
                </a:solidFill>
                <a:sym typeface="Wingdings" pitchFamily="2" charset="2"/>
              </a:rPr>
              <a:t>Summary Overview</a:t>
            </a:r>
          </a:p>
          <a:p>
            <a:pPr>
              <a:lnSpc>
                <a:spcPct val="90000"/>
              </a:lnSpc>
            </a:pPr>
            <a:r>
              <a:rPr lang="en-US" dirty="0">
                <a:solidFill>
                  <a:srgbClr val="000000"/>
                </a:solidFill>
                <a:sym typeface="Wingdings" pitchFamily="2" charset="2"/>
              </a:rPr>
              <a:t>Because most marketing managers are responsible for more than one product, it is important to understand how a full line of products is priced as part of the firm’s overall competitive strategy plan.</a:t>
            </a:r>
          </a:p>
          <a:p>
            <a:pPr>
              <a:lnSpc>
                <a:spcPct val="90000"/>
              </a:lnSpc>
            </a:pPr>
            <a:endParaRPr lang="en-US" dirty="0">
              <a:solidFill>
                <a:srgbClr val="000000"/>
              </a:solidFill>
              <a:sym typeface="Wingdings" pitchFamily="2" charset="2"/>
            </a:endParaRPr>
          </a:p>
          <a:p>
            <a:pPr>
              <a:lnSpc>
                <a:spcPct val="90000"/>
              </a:lnSpc>
            </a:pPr>
            <a:r>
              <a:rPr lang="en-US" b="1" dirty="0">
                <a:solidFill>
                  <a:srgbClr val="000000"/>
                </a:solidFill>
                <a:sym typeface="Wingdings" pitchFamily="2" charset="2"/>
              </a:rPr>
              <a:t>Key Issues</a:t>
            </a:r>
          </a:p>
          <a:p>
            <a:pPr>
              <a:lnSpc>
                <a:spcPct val="90000"/>
              </a:lnSpc>
              <a:buFontTx/>
              <a:buChar char="•"/>
            </a:pPr>
            <a:r>
              <a:rPr lang="en-US" dirty="0">
                <a:solidFill>
                  <a:srgbClr val="000000"/>
                </a:solidFill>
                <a:sym typeface="Wingdings" pitchFamily="2" charset="2"/>
              </a:rPr>
              <a:t> </a:t>
            </a:r>
            <a:r>
              <a:rPr lang="en-US" u="sng" dirty="0">
                <a:solidFill>
                  <a:srgbClr val="000000"/>
                </a:solidFill>
                <a:sym typeface="Wingdings" pitchFamily="2" charset="2"/>
              </a:rPr>
              <a:t>Full-line pricing </a:t>
            </a:r>
            <a:r>
              <a:rPr lang="en-US" dirty="0">
                <a:solidFill>
                  <a:srgbClr val="000000"/>
                </a:solidFill>
                <a:sym typeface="Wingdings" pitchFamily="2" charset="2"/>
              </a:rPr>
              <a:t>is setting prices for a whole line of products. It may be market- or firm-oriented:</a:t>
            </a:r>
          </a:p>
          <a:p>
            <a:pPr lvl="1">
              <a:lnSpc>
                <a:spcPct val="90000"/>
              </a:lnSpc>
            </a:pPr>
            <a:r>
              <a:rPr lang="en-US" b="1" dirty="0">
                <a:solidFill>
                  <a:srgbClr val="000000"/>
                </a:solidFill>
                <a:sym typeface="Wingdings" pitchFamily="2" charset="2"/>
              </a:rPr>
              <a:t> </a:t>
            </a:r>
            <a:r>
              <a:rPr lang="en-US" dirty="0">
                <a:solidFill>
                  <a:srgbClr val="000000"/>
                </a:solidFill>
              </a:rPr>
              <a:t>In </a:t>
            </a:r>
            <a:r>
              <a:rPr lang="en-US" u="sng" dirty="0">
                <a:solidFill>
                  <a:srgbClr val="000000"/>
                </a:solidFill>
              </a:rPr>
              <a:t>market-oriented pricing</a:t>
            </a:r>
            <a:r>
              <a:rPr lang="en-US" dirty="0">
                <a:solidFill>
                  <a:srgbClr val="000000"/>
                </a:solidFill>
              </a:rPr>
              <a:t>, the firm makes a line of products that are all aimed at the same general target market. The differences in price should reasonably reflect the differences in the features for each version of the product.</a:t>
            </a:r>
          </a:p>
          <a:p>
            <a:pPr lvl="1">
              <a:lnSpc>
                <a:spcPct val="90000"/>
              </a:lnSpc>
            </a:pPr>
            <a:r>
              <a:rPr lang="en-US" b="1" dirty="0">
                <a:solidFill>
                  <a:srgbClr val="000000"/>
                </a:solidFill>
                <a:sym typeface="Wingdings" pitchFamily="2" charset="2"/>
              </a:rPr>
              <a:t> </a:t>
            </a:r>
            <a:r>
              <a:rPr lang="en-US" dirty="0">
                <a:solidFill>
                  <a:srgbClr val="000000"/>
                </a:solidFill>
              </a:rPr>
              <a:t>In </a:t>
            </a:r>
            <a:r>
              <a:rPr lang="en-US" u="sng" dirty="0">
                <a:solidFill>
                  <a:srgbClr val="000000"/>
                </a:solidFill>
              </a:rPr>
              <a:t>firm-oriented pricing</a:t>
            </a:r>
            <a:r>
              <a:rPr lang="en-US" dirty="0">
                <a:solidFill>
                  <a:srgbClr val="000000"/>
                </a:solidFill>
              </a:rPr>
              <a:t>, the firm makes a line of products where each product serves an entirely different target market. So there doesn’t have to be any relation between the various prices.</a:t>
            </a:r>
          </a:p>
          <a:p>
            <a:pPr>
              <a:lnSpc>
                <a:spcPct val="90000"/>
              </a:lnSpc>
            </a:pPr>
            <a:r>
              <a:rPr lang="en-US" dirty="0">
                <a:solidFill>
                  <a:srgbClr val="000000"/>
                </a:solidFill>
                <a:sym typeface="Wingdings" pitchFamily="2" charset="2"/>
              </a:rPr>
              <a:t> </a:t>
            </a:r>
            <a:r>
              <a:rPr lang="en-US" u="sng" dirty="0">
                <a:solidFill>
                  <a:srgbClr val="000000"/>
                </a:solidFill>
                <a:sym typeface="Wingdings" pitchFamily="2" charset="2"/>
              </a:rPr>
              <a:t>Costs</a:t>
            </a:r>
            <a:r>
              <a:rPr lang="en-US" u="sng" baseline="0" dirty="0">
                <a:solidFill>
                  <a:srgbClr val="000000"/>
                </a:solidFill>
                <a:sym typeface="Wingdings" pitchFamily="2" charset="2"/>
              </a:rPr>
              <a:t> </a:t>
            </a:r>
            <a:r>
              <a:rPr lang="en-US" u="sng" dirty="0">
                <a:solidFill>
                  <a:srgbClr val="000000"/>
                </a:solidFill>
                <a:sym typeface="Wingdings" pitchFamily="2" charset="2"/>
              </a:rPr>
              <a:t>are complicated in full-line pricing.</a:t>
            </a:r>
            <a:r>
              <a:rPr lang="en-US" dirty="0">
                <a:solidFill>
                  <a:srgbClr val="000000"/>
                </a:solidFill>
                <a:sym typeface="Wingdings" pitchFamily="2" charset="2"/>
              </a:rPr>
              <a:t> The marketing manager must try to recover all costs on the whole line. However, estimating costs for each product is a challenge because there is no single right way to assign the company’s fixed costs to each product in the line. Managers must also consider the demand for each product in the line.</a:t>
            </a:r>
          </a:p>
          <a:p>
            <a:pPr>
              <a:lnSpc>
                <a:spcPct val="90000"/>
              </a:lnSpc>
            </a:pPr>
            <a:r>
              <a:rPr lang="en-US" b="1" dirty="0">
                <a:solidFill>
                  <a:srgbClr val="000000"/>
                </a:solidFill>
                <a:sym typeface="Wingdings" pitchFamily="2" charset="2"/>
              </a:rPr>
              <a:t> </a:t>
            </a:r>
            <a:r>
              <a:rPr lang="en-US" u="sng" dirty="0">
                <a:solidFill>
                  <a:srgbClr val="000000"/>
                </a:solidFill>
                <a:sym typeface="Wingdings" pitchFamily="2" charset="2"/>
              </a:rPr>
              <a:t>Complementary product pricing </a:t>
            </a:r>
            <a:r>
              <a:rPr lang="en-US" dirty="0">
                <a:solidFill>
                  <a:srgbClr val="000000"/>
                </a:solidFill>
                <a:sym typeface="Wingdings" pitchFamily="2" charset="2"/>
              </a:rPr>
              <a:t>means setting prices on several products as a group, to increase sales for the group as a whole. One product may be priced very low so that profits from another product will increase</a:t>
            </a:r>
            <a:r>
              <a:rPr lang="en-US" b="0" dirty="0">
                <a:solidFill>
                  <a:srgbClr val="000000"/>
                </a:solidFill>
                <a:sym typeface="Wingdings" pitchFamily="2" charset="2"/>
              </a:rPr>
              <a:t>.</a:t>
            </a:r>
          </a:p>
          <a:p>
            <a:pPr>
              <a:lnSpc>
                <a:spcPct val="90000"/>
              </a:lnSpc>
              <a:buFontTx/>
              <a:buChar char="•"/>
            </a:pPr>
            <a:endParaRPr lang="en-US" b="1" dirty="0">
              <a:solidFill>
                <a:srgbClr val="000000"/>
              </a:solidFill>
              <a:sym typeface="Wingdings" pitchFamily="2" charset="2"/>
            </a:endParaRPr>
          </a:p>
          <a:p>
            <a:pPr>
              <a:lnSpc>
                <a:spcPct val="90000"/>
              </a:lnSpc>
            </a:pPr>
            <a:r>
              <a:rPr lang="en-US" b="1" i="1" dirty="0">
                <a:solidFill>
                  <a:srgbClr val="000000"/>
                </a:solidFill>
                <a:sym typeface="Wingdings" pitchFamily="2" charset="2"/>
              </a:rPr>
              <a:t>Discussion Question: Some years ago, Gillette sent free samples of its Excel razor to millions of men, but included only one blade. How is this type of sales promotion related to complementary product pricing?</a:t>
            </a:r>
          </a:p>
        </p:txBody>
      </p:sp>
    </p:spTree>
    <p:extLst>
      <p:ext uri="{BB962C8B-B14F-4D97-AF65-F5344CB8AC3E}">
        <p14:creationId xmlns:p14="http://schemas.microsoft.com/office/powerpoint/2010/main" val="14313545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503238" y="539750"/>
            <a:ext cx="3162300" cy="2373313"/>
          </a:xfrm>
          <a:ln/>
        </p:spPr>
      </p:sp>
      <p:sp>
        <p:nvSpPr>
          <p:cNvPr id="94211" name="Rectangle 3"/>
          <p:cNvSpPr>
            <a:spLocks noGrp="1" noChangeArrowheads="1"/>
          </p:cNvSpPr>
          <p:nvPr>
            <p:ph type="body" idx="1"/>
          </p:nvPr>
        </p:nvSpPr>
        <p:spPr>
          <a:xfrm>
            <a:off x="192024" y="3127248"/>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Summary Overview</a:t>
            </a:r>
          </a:p>
          <a:p>
            <a:r>
              <a:rPr lang="en-US" u="sng" dirty="0">
                <a:solidFill>
                  <a:srgbClr val="000000"/>
                </a:solidFill>
                <a:sym typeface="Wingdings" pitchFamily="2" charset="2"/>
              </a:rPr>
              <a:t>Product-bundle pricing </a:t>
            </a:r>
            <a:r>
              <a:rPr lang="en-US" dirty="0">
                <a:solidFill>
                  <a:srgbClr val="000000"/>
                </a:solidFill>
                <a:sym typeface="Wingdings" pitchFamily="2" charset="2"/>
              </a:rPr>
              <a:t>involves setting one price for a set of products.</a:t>
            </a:r>
          </a:p>
          <a:p>
            <a:endParaRPr lang="en-US" dirty="0">
              <a:solidFill>
                <a:srgbClr val="000000"/>
              </a:solidFill>
              <a:sym typeface="Wingdings" pitchFamily="2" charset="2"/>
            </a:endParaRPr>
          </a:p>
          <a:p>
            <a:r>
              <a:rPr lang="en-US" b="1" dirty="0">
                <a:solidFill>
                  <a:srgbClr val="000000"/>
                </a:solidFill>
                <a:sym typeface="Wingdings" pitchFamily="2" charset="2"/>
              </a:rPr>
              <a:t>Key Issues</a:t>
            </a:r>
          </a:p>
          <a:p>
            <a:pPr>
              <a:buFontTx/>
              <a:buChar char="•"/>
            </a:pPr>
            <a:r>
              <a:rPr lang="en-US" dirty="0">
                <a:solidFill>
                  <a:srgbClr val="000000"/>
                </a:solidFill>
                <a:sym typeface="Wingdings" pitchFamily="2" charset="2"/>
              </a:rPr>
              <a:t> It’s cheaper for the customer to buy the products at the same time than separately. This strategy may help stimulate demand for some products that are not as attractive to the consumer in isolation, but offer a reasonable increase in benefits when bundled with the other items.</a:t>
            </a:r>
          </a:p>
          <a:p>
            <a:pPr>
              <a:buFontTx/>
              <a:buChar char="•"/>
            </a:pPr>
            <a:r>
              <a:rPr lang="en-US" dirty="0">
                <a:solidFill>
                  <a:srgbClr val="000000"/>
                </a:solidFill>
                <a:sym typeface="Wingdings" pitchFamily="2" charset="2"/>
              </a:rPr>
              <a:t> In this example, Conrad’s wants its customers to know that when they buy tires from Conrad’s they get a lot more than just tires.    </a:t>
            </a:r>
          </a:p>
          <a:p>
            <a:pPr>
              <a:buFontTx/>
              <a:buChar char="•"/>
            </a:pPr>
            <a:endParaRPr lang="en-US" dirty="0">
              <a:solidFill>
                <a:srgbClr val="000000"/>
              </a:solidFill>
              <a:sym typeface="Wingdings" pitchFamily="2" charset="2"/>
            </a:endParaRPr>
          </a:p>
          <a:p>
            <a:r>
              <a:rPr lang="en-US" b="1" i="1" dirty="0">
                <a:solidFill>
                  <a:srgbClr val="000000"/>
                </a:solidFill>
                <a:sym typeface="Wingdings" pitchFamily="2" charset="2"/>
              </a:rPr>
              <a:t>Discussion Question: How does this pricing approach add value to the product in the mind of the consumer?</a:t>
            </a:r>
          </a:p>
          <a:p>
            <a:endParaRPr lang="en-US" b="1" dirty="0">
              <a:solidFill>
                <a:srgbClr val="000000"/>
              </a:solidFill>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2301615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522288" y="549275"/>
            <a:ext cx="3216275" cy="2413000"/>
          </a:xfrm>
          <a:ln/>
        </p:spPr>
      </p:sp>
      <p:sp>
        <p:nvSpPr>
          <p:cNvPr id="98307" name="Rectangle 3"/>
          <p:cNvSpPr>
            <a:spLocks noGrp="1" noChangeArrowheads="1"/>
          </p:cNvSpPr>
          <p:nvPr>
            <p:ph type="body" idx="1"/>
          </p:nvPr>
        </p:nvSpPr>
        <p:spPr>
          <a:xfrm>
            <a:off x="192088" y="3127375"/>
            <a:ext cx="6510337" cy="5559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b="1" dirty="0">
                <a:solidFill>
                  <a:srgbClr val="000000"/>
                </a:solidFill>
                <a:sym typeface="Wingdings" pitchFamily="2" charset="2"/>
              </a:rPr>
              <a:t>Summary Overview</a:t>
            </a:r>
          </a:p>
          <a:p>
            <a:r>
              <a:rPr lang="en-US" sz="1100" dirty="0">
                <a:solidFill>
                  <a:srgbClr val="000000"/>
                </a:solidFill>
                <a:sym typeface="Wingdings" pitchFamily="2" charset="2"/>
              </a:rPr>
              <a:t>These are key terms you should be familiar with based upon the material in this presentation.</a:t>
            </a:r>
          </a:p>
          <a:p>
            <a:endParaRPr lang="en-US" sz="1100" dirty="0">
              <a:solidFill>
                <a:srgbClr val="000000"/>
              </a:solidFill>
              <a:sym typeface="Wingdings" pitchFamily="2" charset="2"/>
            </a:endParaRPr>
          </a:p>
          <a:p>
            <a:r>
              <a:rPr lang="en-US" sz="1100" b="1" dirty="0">
                <a:solidFill>
                  <a:srgbClr val="000000"/>
                </a:solidFill>
                <a:sym typeface="Wingdings" pitchFamily="2" charset="2"/>
              </a:rPr>
              <a:t>Key Issues</a:t>
            </a:r>
            <a:r>
              <a:rPr lang="en-US" sz="1100" b="1" u="sng" dirty="0">
                <a:solidFill>
                  <a:srgbClr val="000000"/>
                </a:solidFill>
                <a:sym typeface="Wingdings" pitchFamily="2" charset="2"/>
              </a:rPr>
              <a:t> </a:t>
            </a:r>
          </a:p>
          <a:p>
            <a:r>
              <a:rPr lang="en-US" sz="1100" u="sng" dirty="0">
                <a:solidFill>
                  <a:srgbClr val="000000"/>
                </a:solidFill>
                <a:sym typeface="Wingdings" pitchFamily="2" charset="2"/>
              </a:rPr>
              <a:t>Markup: </a:t>
            </a:r>
            <a:r>
              <a:rPr lang="en-US" sz="1100" dirty="0">
                <a:solidFill>
                  <a:srgbClr val="000000"/>
                </a:solidFill>
                <a:sym typeface="Wingdings" pitchFamily="2" charset="2"/>
              </a:rPr>
              <a:t>A dollar amount added to the cost of products to get the selling price.</a:t>
            </a:r>
          </a:p>
          <a:p>
            <a:r>
              <a:rPr lang="en-US" sz="1100" u="sng" dirty="0">
                <a:solidFill>
                  <a:srgbClr val="000000"/>
                </a:solidFill>
                <a:sym typeface="Wingdings" pitchFamily="2" charset="2"/>
              </a:rPr>
              <a:t>Markup (percent): </a:t>
            </a:r>
            <a:r>
              <a:rPr lang="en-US" sz="1100" dirty="0">
                <a:solidFill>
                  <a:srgbClr val="000000"/>
                </a:solidFill>
                <a:sym typeface="Wingdings" pitchFamily="2" charset="2"/>
              </a:rPr>
              <a:t>The percentage of selling price that is added to the cost to get the selling price.</a:t>
            </a:r>
          </a:p>
          <a:p>
            <a:r>
              <a:rPr lang="en-US" sz="1100" u="sng" dirty="0">
                <a:solidFill>
                  <a:srgbClr val="000000"/>
                </a:solidFill>
                <a:sym typeface="Wingdings" pitchFamily="2" charset="2"/>
              </a:rPr>
              <a:t>Markup chain: </a:t>
            </a:r>
            <a:r>
              <a:rPr lang="en-US" sz="1100" dirty="0">
                <a:solidFill>
                  <a:srgbClr val="000000"/>
                </a:solidFill>
                <a:sym typeface="Wingdings" pitchFamily="2" charset="2"/>
              </a:rPr>
              <a:t>The sequence of markups firms use at different levels in a channel—determining the price structure in the whole channel.</a:t>
            </a:r>
          </a:p>
          <a:p>
            <a:r>
              <a:rPr lang="en-US" sz="1100" u="sng" dirty="0">
                <a:solidFill>
                  <a:srgbClr val="000000"/>
                </a:solidFill>
                <a:sym typeface="Wingdings" pitchFamily="2" charset="2"/>
              </a:rPr>
              <a:t>Average‑cost pricing: </a:t>
            </a:r>
            <a:r>
              <a:rPr lang="en-US" sz="1100" dirty="0">
                <a:solidFill>
                  <a:srgbClr val="000000"/>
                </a:solidFill>
                <a:sym typeface="Wingdings" pitchFamily="2" charset="2"/>
              </a:rPr>
              <a:t>Adding a reasonable markup to the average cost of a product.</a:t>
            </a:r>
          </a:p>
          <a:p>
            <a:r>
              <a:rPr lang="en-US" sz="1100" u="sng" dirty="0">
                <a:solidFill>
                  <a:srgbClr val="000000"/>
                </a:solidFill>
                <a:sym typeface="Wingdings" pitchFamily="2" charset="2"/>
              </a:rPr>
              <a:t>Total fixed cost: </a:t>
            </a:r>
            <a:r>
              <a:rPr lang="en-US" sz="1100" dirty="0">
                <a:solidFill>
                  <a:srgbClr val="000000"/>
                </a:solidFill>
                <a:sym typeface="Wingdings" pitchFamily="2" charset="2"/>
              </a:rPr>
              <a:t>The sum of those costs that are fixed in total—no matter how much is produced.</a:t>
            </a:r>
          </a:p>
          <a:p>
            <a:r>
              <a:rPr lang="en-US" sz="1100" u="sng" dirty="0">
                <a:solidFill>
                  <a:srgbClr val="000000"/>
                </a:solidFill>
                <a:sym typeface="Wingdings" pitchFamily="2" charset="2"/>
              </a:rPr>
              <a:t>Total variable cost: </a:t>
            </a:r>
            <a:r>
              <a:rPr lang="en-US" sz="1100" dirty="0">
                <a:solidFill>
                  <a:srgbClr val="000000"/>
                </a:solidFill>
                <a:sym typeface="Wingdings" pitchFamily="2" charset="2"/>
              </a:rPr>
              <a:t>The sum of those changing expenses that are closely related to output—such as expenses for parts, wages, packaging materials, outgoing freight, and sales commissions.</a:t>
            </a:r>
          </a:p>
          <a:p>
            <a:r>
              <a:rPr lang="en-US" sz="1100" u="sng" dirty="0">
                <a:solidFill>
                  <a:srgbClr val="000000"/>
                </a:solidFill>
                <a:sym typeface="Wingdings" pitchFamily="2" charset="2"/>
              </a:rPr>
              <a:t>Total cost: </a:t>
            </a:r>
            <a:r>
              <a:rPr lang="en-US" sz="1100" dirty="0">
                <a:solidFill>
                  <a:srgbClr val="000000"/>
                </a:solidFill>
                <a:sym typeface="Wingdings" pitchFamily="2" charset="2"/>
              </a:rPr>
              <a:t>The sum of total fixed and total variable costs.</a:t>
            </a:r>
          </a:p>
          <a:p>
            <a:r>
              <a:rPr lang="en-US" sz="1100" u="sng" dirty="0">
                <a:solidFill>
                  <a:srgbClr val="000000"/>
                </a:solidFill>
                <a:sym typeface="Wingdings" pitchFamily="2" charset="2"/>
              </a:rPr>
              <a:t>Average cost (per unit): </a:t>
            </a:r>
            <a:r>
              <a:rPr lang="en-US" sz="1100" dirty="0">
                <a:solidFill>
                  <a:srgbClr val="000000"/>
                </a:solidFill>
                <a:sym typeface="Wingdings" pitchFamily="2" charset="2"/>
              </a:rPr>
              <a:t>The total cost divided by the related quantity.</a:t>
            </a:r>
          </a:p>
          <a:p>
            <a:r>
              <a:rPr lang="en-US" sz="1100" u="sng" dirty="0">
                <a:solidFill>
                  <a:srgbClr val="000000"/>
                </a:solidFill>
                <a:sym typeface="Wingdings" pitchFamily="2" charset="2"/>
              </a:rPr>
              <a:t>Average fixed cost (per unit): </a:t>
            </a:r>
            <a:r>
              <a:rPr lang="en-US" sz="1100" dirty="0">
                <a:solidFill>
                  <a:srgbClr val="000000"/>
                </a:solidFill>
                <a:sym typeface="Wingdings" pitchFamily="2" charset="2"/>
              </a:rPr>
              <a:t>The total fixed cost divided by the related quantity.</a:t>
            </a:r>
          </a:p>
          <a:p>
            <a:r>
              <a:rPr lang="en-US" sz="1100" u="sng" dirty="0">
                <a:solidFill>
                  <a:srgbClr val="000000"/>
                </a:solidFill>
                <a:sym typeface="Wingdings" pitchFamily="2" charset="2"/>
              </a:rPr>
              <a:t>Average variable cost (per unit): </a:t>
            </a:r>
            <a:r>
              <a:rPr lang="en-US" sz="1100" dirty="0">
                <a:solidFill>
                  <a:srgbClr val="000000"/>
                </a:solidFill>
                <a:sym typeface="Wingdings" pitchFamily="2" charset="2"/>
              </a:rPr>
              <a:t>The total variable cost divided by the related quantity.</a:t>
            </a:r>
          </a:p>
          <a:p>
            <a:r>
              <a:rPr lang="en-US" sz="1100" u="sng" dirty="0">
                <a:solidFill>
                  <a:srgbClr val="000000"/>
                </a:solidFill>
                <a:sym typeface="Wingdings" pitchFamily="2" charset="2"/>
              </a:rPr>
              <a:t>Break‑even analysis: </a:t>
            </a:r>
            <a:r>
              <a:rPr lang="en-US" sz="1100" dirty="0">
                <a:solidFill>
                  <a:srgbClr val="000000"/>
                </a:solidFill>
                <a:sym typeface="Wingdings" pitchFamily="2" charset="2"/>
              </a:rPr>
              <a:t>An approach to determine whether the firm will be able to break even—that is, cover all its costs—with a particular price.</a:t>
            </a:r>
          </a:p>
          <a:p>
            <a:r>
              <a:rPr lang="en-US" sz="1100" u="sng" dirty="0">
                <a:solidFill>
                  <a:srgbClr val="000000"/>
                </a:solidFill>
                <a:sym typeface="Wingdings" pitchFamily="2" charset="2"/>
              </a:rPr>
              <a:t>Break‑even point (BEP): </a:t>
            </a:r>
            <a:r>
              <a:rPr lang="en-US" sz="1100" dirty="0">
                <a:solidFill>
                  <a:srgbClr val="000000"/>
                </a:solidFill>
                <a:sym typeface="Wingdings" pitchFamily="2" charset="2"/>
              </a:rPr>
              <a:t>The sales quantity where the firm's total cost will just equal its total revenue.</a:t>
            </a:r>
          </a:p>
          <a:p>
            <a:r>
              <a:rPr lang="en-US" sz="1100" u="sng" dirty="0">
                <a:solidFill>
                  <a:srgbClr val="000000"/>
                </a:solidFill>
                <a:sym typeface="Wingdings" pitchFamily="2" charset="2"/>
              </a:rPr>
              <a:t>Fixed‑cost (FC) contribution per unit: </a:t>
            </a:r>
            <a:r>
              <a:rPr lang="en-US" sz="1100" dirty="0">
                <a:solidFill>
                  <a:srgbClr val="000000"/>
                </a:solidFill>
                <a:sym typeface="Wingdings" pitchFamily="2" charset="2"/>
              </a:rPr>
              <a:t>The selling price per unit minus the variable cost per unit.</a:t>
            </a:r>
          </a:p>
          <a:p>
            <a:pPr marL="0" marR="0" indent="0" algn="l" defTabSz="914400" rtl="0" eaLnBrk="0" fontAlgn="base" latinLnBrk="0" hangingPunct="0">
              <a:spcBef>
                <a:spcPct val="30000"/>
              </a:spcBef>
              <a:spcAft>
                <a:spcPct val="0"/>
              </a:spcAft>
              <a:buClrTx/>
              <a:buSzTx/>
              <a:buFontTx/>
              <a:buNone/>
              <a:tabLst/>
              <a:defRPr/>
            </a:pPr>
            <a:r>
              <a:rPr lang="en-US" sz="1100" u="sng" dirty="0">
                <a:solidFill>
                  <a:srgbClr val="000000"/>
                </a:solidFill>
                <a:sym typeface="Wingdings" pitchFamily="2" charset="2"/>
              </a:rPr>
              <a:t>Marginal analysis: </a:t>
            </a:r>
            <a:r>
              <a:rPr lang="en-US" sz="1100" dirty="0">
                <a:solidFill>
                  <a:srgbClr val="000000"/>
                </a:solidFill>
                <a:sym typeface="Wingdings" pitchFamily="2" charset="2"/>
              </a:rPr>
              <a:t>Evaluating the change in total revenue and total cost from selling one more unit to find the most profitable price and quantity.</a:t>
            </a:r>
          </a:p>
          <a:p>
            <a:pPr>
              <a:defRPr/>
            </a:pPr>
            <a:r>
              <a:rPr lang="en-US" sz="1100" u="sng" dirty="0">
                <a:solidFill>
                  <a:srgbClr val="000000"/>
                </a:solidFill>
                <a:sym typeface="Wingdings" pitchFamily="2" charset="2"/>
              </a:rPr>
              <a:t>Value in use pricing: </a:t>
            </a:r>
            <a:r>
              <a:rPr lang="en-US" sz="1100" dirty="0">
                <a:solidFill>
                  <a:srgbClr val="000000"/>
                </a:solidFill>
                <a:sym typeface="Wingdings" pitchFamily="2" charset="2"/>
              </a:rPr>
              <a:t>Setting prices that will capture some of what customers will save by substituting the firm's product for the one currently being used.</a:t>
            </a:r>
          </a:p>
          <a:p>
            <a:pPr marL="0" marR="0" indent="0" algn="l" defTabSz="914400" rtl="0" eaLnBrk="0" fontAlgn="base" latinLnBrk="0" hangingPunct="0">
              <a:spcBef>
                <a:spcPct val="30000"/>
              </a:spcBef>
              <a:spcAft>
                <a:spcPct val="0"/>
              </a:spcAft>
              <a:buClrTx/>
              <a:buSzTx/>
              <a:buFontTx/>
              <a:buNone/>
              <a:tabLst/>
              <a:defRPr/>
            </a:pPr>
            <a:endParaRPr lang="en-US" sz="1100" dirty="0">
              <a:solidFill>
                <a:srgbClr val="000000"/>
              </a:solidFill>
              <a:sym typeface="Wingdings" pitchFamily="2" charset="2"/>
            </a:endParaRPr>
          </a:p>
          <a:p>
            <a:pPr marL="0" marR="0" indent="0" algn="l" defTabSz="914400" rtl="0" eaLnBrk="0" fontAlgn="base" latinLnBrk="0" hangingPunct="0">
              <a:lnSpc>
                <a:spcPct val="90000"/>
              </a:lnSpc>
              <a:spcBef>
                <a:spcPct val="30000"/>
              </a:spcBef>
              <a:spcAft>
                <a:spcPct val="0"/>
              </a:spcAft>
              <a:buClrTx/>
              <a:buSzTx/>
              <a:buFontTx/>
              <a:buNone/>
              <a:tabLst/>
              <a:defRPr/>
            </a:pPr>
            <a:endParaRPr lang="en-US" sz="1100" dirty="0">
              <a:solidFill>
                <a:srgbClr val="000000"/>
              </a:solidFill>
              <a:sym typeface="Wingdings" pitchFamily="2" charset="2"/>
            </a:endParaRPr>
          </a:p>
          <a:p>
            <a:pPr>
              <a:lnSpc>
                <a:spcPct val="90000"/>
              </a:lnSpc>
            </a:pPr>
            <a:endParaRPr lang="en-US" sz="1100" b="1" dirty="0">
              <a:solidFill>
                <a:srgbClr val="000000"/>
              </a:solidFill>
              <a:sym typeface="Wingdings" pitchFamily="2" charset="2"/>
            </a:endParaRPr>
          </a:p>
          <a:p>
            <a:pPr>
              <a:lnSpc>
                <a:spcPct val="80000"/>
              </a:lnSpc>
            </a:pPr>
            <a:endParaRPr lang="en-US" sz="1100" b="1" dirty="0">
              <a:solidFill>
                <a:srgbClr val="000000"/>
              </a:solidFill>
              <a:sym typeface="Wingdings" pitchFamily="2" charset="2"/>
            </a:endParaRPr>
          </a:p>
          <a:p>
            <a:pPr eaLnBrk="1" hangingPunct="1">
              <a:lnSpc>
                <a:spcPct val="80000"/>
              </a:lnSpc>
            </a:pPr>
            <a:endParaRPr lang="en-US" sz="1100" dirty="0"/>
          </a:p>
        </p:txBody>
      </p:sp>
    </p:spTree>
    <p:extLst>
      <p:ext uri="{BB962C8B-B14F-4D97-AF65-F5344CB8AC3E}">
        <p14:creationId xmlns:p14="http://schemas.microsoft.com/office/powerpoint/2010/main" val="11315261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522288" y="549275"/>
            <a:ext cx="3216275" cy="2413000"/>
          </a:xfrm>
          <a:ln/>
        </p:spPr>
      </p:sp>
      <p:sp>
        <p:nvSpPr>
          <p:cNvPr id="99331" name="Rectangle 3"/>
          <p:cNvSpPr>
            <a:spLocks noGrp="1" noChangeArrowheads="1"/>
          </p:cNvSpPr>
          <p:nvPr>
            <p:ph type="body" idx="1"/>
          </p:nvPr>
        </p:nvSpPr>
        <p:spPr>
          <a:xfrm>
            <a:off x="192088" y="3127375"/>
            <a:ext cx="6510337" cy="5559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b="1" dirty="0">
                <a:solidFill>
                  <a:srgbClr val="000000"/>
                </a:solidFill>
                <a:sym typeface="Wingdings" pitchFamily="2" charset="2"/>
              </a:rPr>
              <a:t>Summary Overview</a:t>
            </a:r>
          </a:p>
          <a:p>
            <a:r>
              <a:rPr lang="en-US" sz="1100" dirty="0">
                <a:solidFill>
                  <a:srgbClr val="000000"/>
                </a:solidFill>
                <a:sym typeface="Wingdings" pitchFamily="2" charset="2"/>
              </a:rPr>
              <a:t>These are additional key terms</a:t>
            </a:r>
            <a:r>
              <a:rPr lang="en-US" sz="1100" b="1" dirty="0">
                <a:solidFill>
                  <a:srgbClr val="000000"/>
                </a:solidFill>
                <a:sym typeface="Wingdings" pitchFamily="2" charset="2"/>
              </a:rPr>
              <a:t>.</a:t>
            </a:r>
          </a:p>
          <a:p>
            <a:endParaRPr lang="en-US" sz="1100" b="1" dirty="0">
              <a:solidFill>
                <a:srgbClr val="000000"/>
              </a:solidFill>
              <a:sym typeface="Wingdings" pitchFamily="2" charset="2"/>
            </a:endParaRPr>
          </a:p>
          <a:p>
            <a:r>
              <a:rPr lang="en-US" sz="1100" b="1" dirty="0">
                <a:solidFill>
                  <a:srgbClr val="000000"/>
                </a:solidFill>
                <a:sym typeface="Wingdings" pitchFamily="2" charset="2"/>
              </a:rPr>
              <a:t>Key Issues</a:t>
            </a:r>
            <a:r>
              <a:rPr lang="en-US" sz="1100" b="1" u="sng" dirty="0">
                <a:solidFill>
                  <a:srgbClr val="000000"/>
                </a:solidFill>
                <a:sym typeface="Wingdings" pitchFamily="2" charset="2"/>
              </a:rPr>
              <a:t> </a:t>
            </a:r>
          </a:p>
          <a:p>
            <a:r>
              <a:rPr lang="en-US" sz="1100" u="sng" dirty="0">
                <a:solidFill>
                  <a:srgbClr val="000000"/>
                </a:solidFill>
                <a:sym typeface="Wingdings" pitchFamily="2" charset="2"/>
              </a:rPr>
              <a:t>Reference price: </a:t>
            </a:r>
            <a:r>
              <a:rPr lang="en-US" sz="1100" dirty="0">
                <a:solidFill>
                  <a:srgbClr val="000000"/>
                </a:solidFill>
                <a:sym typeface="Wingdings" pitchFamily="2" charset="2"/>
              </a:rPr>
              <a:t>The price a consumer expects to pay.</a:t>
            </a:r>
          </a:p>
          <a:p>
            <a:r>
              <a:rPr lang="en-US" sz="1100" u="sng" dirty="0">
                <a:solidFill>
                  <a:srgbClr val="000000"/>
                </a:solidFill>
                <a:sym typeface="Wingdings" pitchFamily="2" charset="2"/>
              </a:rPr>
              <a:t>Leader pricing: </a:t>
            </a:r>
            <a:r>
              <a:rPr lang="en-US" sz="1100" dirty="0">
                <a:solidFill>
                  <a:srgbClr val="000000"/>
                </a:solidFill>
                <a:sym typeface="Wingdings" pitchFamily="2" charset="2"/>
              </a:rPr>
              <a:t>Setting some very low prices—real bargains—to get customers into retail stores.</a:t>
            </a:r>
          </a:p>
          <a:p>
            <a:r>
              <a:rPr lang="en-US" sz="1100" u="sng" dirty="0">
                <a:solidFill>
                  <a:srgbClr val="000000"/>
                </a:solidFill>
                <a:sym typeface="Wingdings" pitchFamily="2" charset="2"/>
              </a:rPr>
              <a:t>Bait pricing: </a:t>
            </a:r>
            <a:r>
              <a:rPr lang="en-US" sz="1100" dirty="0">
                <a:solidFill>
                  <a:srgbClr val="000000"/>
                </a:solidFill>
                <a:sym typeface="Wingdings" pitchFamily="2" charset="2"/>
              </a:rPr>
              <a:t>Setting some very low prices to attract customers but trying to sell more expensive models or brands once the customer is in the store.</a:t>
            </a:r>
          </a:p>
          <a:p>
            <a:r>
              <a:rPr lang="en-US" sz="1100" u="sng" dirty="0">
                <a:solidFill>
                  <a:srgbClr val="000000"/>
                </a:solidFill>
                <a:sym typeface="Wingdings" pitchFamily="2" charset="2"/>
              </a:rPr>
              <a:t>Psychological pricing: </a:t>
            </a:r>
            <a:r>
              <a:rPr lang="en-US" sz="1100" dirty="0">
                <a:solidFill>
                  <a:srgbClr val="000000"/>
                </a:solidFill>
                <a:sym typeface="Wingdings" pitchFamily="2" charset="2"/>
              </a:rPr>
              <a:t>Setting prices that have special appeal to target customers.</a:t>
            </a:r>
          </a:p>
          <a:p>
            <a:r>
              <a:rPr lang="en-US" sz="1100" u="sng" dirty="0">
                <a:solidFill>
                  <a:srgbClr val="000000"/>
                </a:solidFill>
                <a:sym typeface="Wingdings" pitchFamily="2" charset="2"/>
              </a:rPr>
              <a:t>Odd‑even pricing: </a:t>
            </a:r>
            <a:r>
              <a:rPr lang="en-US" sz="1100" dirty="0">
                <a:solidFill>
                  <a:srgbClr val="000000"/>
                </a:solidFill>
                <a:sym typeface="Wingdings" pitchFamily="2" charset="2"/>
              </a:rPr>
              <a:t>Setting prices that end in certain numbers.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100" u="sng" dirty="0">
                <a:solidFill>
                  <a:srgbClr val="000000"/>
                </a:solidFill>
                <a:sym typeface="Wingdings" pitchFamily="2" charset="2"/>
              </a:rPr>
              <a:t>Subscription pricing: </a:t>
            </a:r>
            <a:r>
              <a:rPr lang="en-US" sz="1200" b="0" i="0" kern="1200" dirty="0">
                <a:solidFill>
                  <a:schemeClr val="tx1"/>
                </a:solidFill>
                <a:effectLst/>
                <a:latin typeface="Arial" charset="0"/>
                <a:ea typeface="+mn-ea"/>
                <a:cs typeface="Arial" charset="0"/>
              </a:rPr>
              <a:t>Customers pay on a periodic basis for access to a product</a:t>
            </a:r>
            <a:r>
              <a:rPr lang="en-US" sz="1100" dirty="0">
                <a:solidFill>
                  <a:srgbClr val="000000"/>
                </a:solidFill>
                <a:sym typeface="Wingdings" pitchFamily="2" charset="2"/>
              </a:rPr>
              <a:t>.</a:t>
            </a:r>
          </a:p>
          <a:p>
            <a:r>
              <a:rPr lang="en-US" sz="1100" u="sng" dirty="0">
                <a:solidFill>
                  <a:srgbClr val="000000"/>
                </a:solidFill>
                <a:sym typeface="Wingdings" pitchFamily="2" charset="2"/>
              </a:rPr>
              <a:t>Price lining: </a:t>
            </a:r>
            <a:r>
              <a:rPr lang="en-US" sz="1100" dirty="0">
                <a:solidFill>
                  <a:srgbClr val="000000"/>
                </a:solidFill>
                <a:sym typeface="Wingdings" pitchFamily="2" charset="2"/>
              </a:rPr>
              <a:t>Setting a few price levels for a product line and then marking all items at these prices.</a:t>
            </a:r>
          </a:p>
          <a:p>
            <a:r>
              <a:rPr lang="en-US" sz="1100" u="sng" dirty="0">
                <a:solidFill>
                  <a:srgbClr val="000000"/>
                </a:solidFill>
                <a:sym typeface="Wingdings" pitchFamily="2" charset="2"/>
              </a:rPr>
              <a:t>Demand‑backward pricing: </a:t>
            </a:r>
            <a:r>
              <a:rPr lang="en-US" sz="1100" dirty="0">
                <a:solidFill>
                  <a:srgbClr val="000000"/>
                </a:solidFill>
                <a:sym typeface="Wingdings" pitchFamily="2" charset="2"/>
              </a:rPr>
              <a:t>Setting an acceptable final consumer price and working backward to what a producer can charge.</a:t>
            </a:r>
          </a:p>
          <a:p>
            <a:r>
              <a:rPr lang="en-US" sz="1100" u="sng" dirty="0">
                <a:solidFill>
                  <a:srgbClr val="000000"/>
                </a:solidFill>
                <a:sym typeface="Wingdings" pitchFamily="2" charset="2"/>
              </a:rPr>
              <a:t>Prestige pricing: </a:t>
            </a:r>
            <a:r>
              <a:rPr lang="en-US" sz="1100" dirty="0">
                <a:solidFill>
                  <a:srgbClr val="000000"/>
                </a:solidFill>
                <a:sym typeface="Wingdings" pitchFamily="2" charset="2"/>
              </a:rPr>
              <a:t>Setting a rather high price to suggest high quality or high status.</a:t>
            </a:r>
          </a:p>
          <a:p>
            <a:r>
              <a:rPr lang="en-US" sz="1100" u="sng" dirty="0">
                <a:solidFill>
                  <a:srgbClr val="000000"/>
                </a:solidFill>
                <a:sym typeface="Wingdings" pitchFamily="2" charset="2"/>
              </a:rPr>
              <a:t>Full‑line pricing: </a:t>
            </a:r>
            <a:r>
              <a:rPr lang="en-US" sz="1100" dirty="0">
                <a:solidFill>
                  <a:srgbClr val="000000"/>
                </a:solidFill>
                <a:sym typeface="Wingdings" pitchFamily="2" charset="2"/>
              </a:rPr>
              <a:t>Setting prices for a whole line of products.</a:t>
            </a:r>
          </a:p>
          <a:p>
            <a:r>
              <a:rPr lang="en-US" sz="1100" u="sng" dirty="0">
                <a:solidFill>
                  <a:srgbClr val="000000"/>
                </a:solidFill>
                <a:sym typeface="Wingdings" pitchFamily="2" charset="2"/>
              </a:rPr>
              <a:t>Complementary product pricing: </a:t>
            </a:r>
            <a:r>
              <a:rPr lang="en-US" sz="1100" dirty="0">
                <a:solidFill>
                  <a:srgbClr val="000000"/>
                </a:solidFill>
                <a:sym typeface="Wingdings" pitchFamily="2" charset="2"/>
              </a:rPr>
              <a:t>Setting prices on several related products as a group.</a:t>
            </a:r>
          </a:p>
          <a:p>
            <a:r>
              <a:rPr lang="en-US" sz="1100" u="sng" dirty="0">
                <a:solidFill>
                  <a:srgbClr val="000000"/>
                </a:solidFill>
                <a:sym typeface="Wingdings" pitchFamily="2" charset="2"/>
              </a:rPr>
              <a:t>Product-bundle pricing: </a:t>
            </a:r>
            <a:r>
              <a:rPr lang="en-US" sz="1100" dirty="0">
                <a:solidFill>
                  <a:srgbClr val="000000"/>
                </a:solidFill>
                <a:sym typeface="Wingdings" pitchFamily="2" charset="2"/>
              </a:rPr>
              <a:t>Setting one price for a set of products.</a:t>
            </a:r>
          </a:p>
          <a:p>
            <a:r>
              <a:rPr lang="en-US" sz="1100" u="sng" dirty="0">
                <a:solidFill>
                  <a:srgbClr val="000000"/>
                </a:solidFill>
                <a:sym typeface="Wingdings" pitchFamily="2" charset="2"/>
              </a:rPr>
              <a:t>Bid pricing: </a:t>
            </a:r>
            <a:r>
              <a:rPr lang="en-US" sz="1100" dirty="0">
                <a:solidFill>
                  <a:srgbClr val="000000"/>
                </a:solidFill>
                <a:sym typeface="Wingdings" pitchFamily="2" charset="2"/>
              </a:rPr>
              <a:t>Offering a specific price for each possible job rather than setting a price that applies for all customers.</a:t>
            </a:r>
          </a:p>
          <a:p>
            <a:r>
              <a:rPr lang="en-US" sz="1100" u="sng" dirty="0">
                <a:solidFill>
                  <a:srgbClr val="000000"/>
                </a:solidFill>
                <a:sym typeface="Wingdings" pitchFamily="2" charset="2"/>
              </a:rPr>
              <a:t>Negotiated price:</a:t>
            </a:r>
            <a:r>
              <a:rPr lang="en-US" sz="1100" dirty="0">
                <a:solidFill>
                  <a:srgbClr val="000000"/>
                </a:solidFill>
                <a:sym typeface="Wingdings" pitchFamily="2" charset="2"/>
              </a:rPr>
              <a:t> A price that is set based on bargaining between the buyer and seller.</a:t>
            </a:r>
          </a:p>
          <a:p>
            <a:pPr>
              <a:lnSpc>
                <a:spcPct val="90000"/>
              </a:lnSpc>
            </a:pPr>
            <a:endParaRPr lang="en-US" sz="1100" b="1" dirty="0">
              <a:solidFill>
                <a:srgbClr val="000000"/>
              </a:solidFill>
              <a:sym typeface="Wingdings" pitchFamily="2" charset="2"/>
            </a:endParaRPr>
          </a:p>
          <a:p>
            <a:pPr eaLnBrk="1" hangingPunct="1">
              <a:lnSpc>
                <a:spcPct val="80000"/>
              </a:lnSpc>
            </a:pPr>
            <a:endParaRPr lang="en-US" sz="1100" dirty="0"/>
          </a:p>
        </p:txBody>
      </p:sp>
    </p:spTree>
    <p:extLst>
      <p:ext uri="{BB962C8B-B14F-4D97-AF65-F5344CB8AC3E}">
        <p14:creationId xmlns:p14="http://schemas.microsoft.com/office/powerpoint/2010/main" val="14029026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2/22/2018</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2/22/2018</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2/22/2018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2/22/2018</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2/22/2018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2/22/2018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2/22/2018</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2/22/2018</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9.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0.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8.xml"/><Relationship Id="rId4" Type="http://schemas.openxmlformats.org/officeDocument/2006/relationships/chart" Target="../charts/char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19.xml"/><Relationship Id="rId5" Type="http://schemas.openxmlformats.org/officeDocument/2006/relationships/image" Target="../media/image11.jpe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3" Type="http://schemas.openxmlformats.org/officeDocument/2006/relationships/hyperlink" Target="http://www.viddler.com/embed/97258738/?f=1&amp;autoplay=0&amp;player=simple&amp;&amp;disablebranding=0"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6.xml.rels><?xml version="1.0" encoding="UTF-8" standalone="yes"?>
<Relationships xmlns="http://schemas.openxmlformats.org/package/2006/relationships"><Relationship Id="rId3" Type="http://schemas.openxmlformats.org/officeDocument/2006/relationships/hyperlink" Target="http://www.viddler.com/embed/ac4aa610/?f=1&amp;autoplay=0&amp;player=simple&amp;&amp;disablebranding=0"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4.xml"/><Relationship Id="rId4" Type="http://schemas.openxmlformats.org/officeDocument/2006/relationships/image" Target="../media/image15.jpeg"/></Relationships>
</file>

<file path=ppt/slides/_rels/slide28.xml.rels><?xml version="1.0" encoding="UTF-8" standalone="yes"?>
<Relationships xmlns="http://schemas.openxmlformats.org/package/2006/relationships"><Relationship Id="rId3" Type="http://schemas.openxmlformats.org/officeDocument/2006/relationships/hyperlink" Target="http://www.viddler.com/embed/c28ef8a6/?f=1&amp;autoplay=0&amp;player=simple&amp;&amp;disablebranding=0"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25.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ags" Target="../tags/tag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86400" y="776288"/>
            <a:ext cx="3352800" cy="1470025"/>
          </a:xfrm>
        </p:spPr>
        <p:txBody>
          <a:bodyPr>
            <a:normAutofit/>
          </a:bodyPr>
          <a:lstStyle/>
          <a:p>
            <a:r>
              <a:rPr lang="en-US" dirty="0"/>
              <a:t>Chapter 18</a:t>
            </a:r>
          </a:p>
        </p:txBody>
      </p:sp>
      <p:sp>
        <p:nvSpPr>
          <p:cNvPr id="3" name="Subtitle 2"/>
          <p:cNvSpPr>
            <a:spLocks noGrp="1"/>
          </p:cNvSpPr>
          <p:nvPr>
            <p:ph type="subTitle" idx="1"/>
          </p:nvPr>
        </p:nvSpPr>
        <p:spPr/>
        <p:txBody>
          <a:bodyPr/>
          <a:lstStyle/>
          <a:p>
            <a:r>
              <a:rPr lang="en-US" dirty="0"/>
              <a:t>Price Setting in the Business World </a:t>
            </a:r>
          </a:p>
        </p:txBody>
      </p:sp>
    </p:spTree>
    <p:custDataLst>
      <p:tags r:id="rId1"/>
    </p:custDataLst>
    <p:extLst>
      <p:ext uri="{BB962C8B-B14F-4D97-AF65-F5344CB8AC3E}">
        <p14:creationId xmlns:p14="http://schemas.microsoft.com/office/powerpoint/2010/main" val="790910321"/>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r>
              <a:rPr lang="en-US"/>
              <a:t>At the end of this presentation, you should be able to:</a:t>
            </a:r>
          </a:p>
        </p:txBody>
      </p:sp>
      <p:sp>
        <p:nvSpPr>
          <p:cNvPr id="59395" name="Rectangle 3"/>
          <p:cNvSpPr>
            <a:spLocks noGrp="1" noChangeArrowheads="1"/>
          </p:cNvSpPr>
          <p:nvPr>
            <p:ph idx="1"/>
          </p:nvPr>
        </p:nvSpPr>
        <p:spPr>
          <a:xfrm>
            <a:off x="457200" y="1882808"/>
            <a:ext cx="8229600" cy="4822792"/>
          </a:xfrm>
        </p:spPr>
        <p:txBody>
          <a:bodyPr>
            <a:normAutofit/>
          </a:bodyPr>
          <a:lstStyle/>
          <a:p>
            <a:pPr marL="514350" indent="-514350">
              <a:buFont typeface="+mj-lt"/>
              <a:buAutoNum type="arabicPeriod"/>
            </a:pPr>
            <a:r>
              <a:rPr lang="en-US" dirty="0"/>
              <a:t>understand how most wholesalers and retailers set their prices by using markups. </a:t>
            </a:r>
          </a:p>
          <a:p>
            <a:pPr marL="514350" indent="-514350">
              <a:buFont typeface="+mj-lt"/>
              <a:buAutoNum type="arabicPeriod"/>
            </a:pPr>
            <a:r>
              <a:rPr lang="en-US" dirty="0"/>
              <a:t>understand the advantages and disadvantages of average-cost pricing. </a:t>
            </a:r>
          </a:p>
          <a:p>
            <a:pPr marL="514350" indent="-514350">
              <a:buFont typeface="+mj-lt"/>
              <a:buAutoNum type="arabicPeriod"/>
            </a:pPr>
            <a:r>
              <a:rPr lang="en-US" dirty="0"/>
              <a:t>know how to use break-even analysis to evaluate possible prices.</a:t>
            </a:r>
          </a:p>
          <a:p>
            <a:pPr marL="514350" indent="-514350">
              <a:buFont typeface="+mj-lt"/>
              <a:buAutoNum type="arabicPeriod"/>
            </a:pPr>
            <a:r>
              <a:rPr lang="en-US" dirty="0"/>
              <a:t>understand the advantages of marginal analysis and how to use it for price setting.</a:t>
            </a:r>
          </a:p>
        </p:txBody>
      </p:sp>
    </p:spTree>
    <p:custDataLst>
      <p:tags r:id="rId1"/>
    </p:custDataLst>
    <p:extLst>
      <p:ext uri="{BB962C8B-B14F-4D97-AF65-F5344CB8AC3E}">
        <p14:creationId xmlns:p14="http://schemas.microsoft.com/office/powerpoint/2010/main" val="52386061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r>
              <a:rPr lang="en-US"/>
              <a:t>At the end of this presentation, you should be able to:</a:t>
            </a:r>
          </a:p>
        </p:txBody>
      </p:sp>
      <p:sp>
        <p:nvSpPr>
          <p:cNvPr id="60419" name="Rectangle 3"/>
          <p:cNvSpPr>
            <a:spLocks noGrp="1" noChangeArrowheads="1"/>
          </p:cNvSpPr>
          <p:nvPr>
            <p:ph idx="1"/>
          </p:nvPr>
        </p:nvSpPr>
        <p:spPr/>
        <p:txBody>
          <a:bodyPr/>
          <a:lstStyle/>
          <a:p>
            <a:pPr marL="514350">
              <a:buFont typeface="+mj-lt"/>
              <a:buAutoNum type="arabicPeriod" startAt="5"/>
            </a:pPr>
            <a:r>
              <a:rPr lang="en-US" dirty="0"/>
              <a:t>understand other demand-oriented factors that influence price setting. </a:t>
            </a:r>
          </a:p>
          <a:p>
            <a:pPr marL="514350">
              <a:buFont typeface="+mj-lt"/>
              <a:buAutoNum type="arabicPeriod" startAt="5"/>
            </a:pPr>
            <a:r>
              <a:rPr lang="en-US" dirty="0"/>
              <a:t>explain full-line pricing and factors influencing such decisions</a:t>
            </a:r>
          </a:p>
          <a:p>
            <a:pPr marL="514350" indent="-514350">
              <a:buFont typeface="+mj-lt"/>
              <a:buAutoNum type="arabicPeriod" startAt="5"/>
            </a:pPr>
            <a:r>
              <a:rPr lang="en-US" dirty="0"/>
              <a:t>understand important new terms.</a:t>
            </a:r>
          </a:p>
        </p:txBody>
      </p:sp>
    </p:spTree>
    <p:custDataLst>
      <p:tags r:id="rId1"/>
    </p:custDataLst>
    <p:extLst>
      <p:ext uri="{BB962C8B-B14F-4D97-AF65-F5344CB8AC3E}">
        <p14:creationId xmlns:p14="http://schemas.microsoft.com/office/powerpoint/2010/main" val="14230863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wipe(up)">
                                      <p:cBhvr>
                                        <p:cTn id="7" dur="500"/>
                                        <p:tgtEl>
                                          <p:spTgt spid="60419">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0419">
                                            <p:txEl>
                                              <p:pRg st="1" end="1"/>
                                            </p:txEl>
                                          </p:spTgt>
                                        </p:tgtEl>
                                        <p:attrNameLst>
                                          <p:attrName>style.visibility</p:attrName>
                                        </p:attrNameLst>
                                      </p:cBhvr>
                                      <p:to>
                                        <p:strVal val="visible"/>
                                      </p:to>
                                    </p:set>
                                    <p:animEffect transition="in" filter="wipe(up)">
                                      <p:cBhvr>
                                        <p:cTn id="11" dur="500"/>
                                        <p:tgtEl>
                                          <p:spTgt spid="60419">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0419">
                                            <p:txEl>
                                              <p:pRg st="2" end="2"/>
                                            </p:txEl>
                                          </p:spTgt>
                                        </p:tgtEl>
                                        <p:attrNameLst>
                                          <p:attrName>style.visibility</p:attrName>
                                        </p:attrNameLst>
                                      </p:cBhvr>
                                      <p:to>
                                        <p:strVal val="visible"/>
                                      </p:to>
                                    </p:set>
                                    <p:animEffect transition="in" filter="wipe(up)">
                                      <p:cBhvr>
                                        <p:cTn id="15" dur="500"/>
                                        <p:tgtEl>
                                          <p:spTgt spid="604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2" name="Picture 3" descr="56.PNG"/>
          <p:cNvPicPr>
            <a:picLocks noChangeAspect="1"/>
          </p:cNvPicPr>
          <p:nvPr/>
        </p:nvPicPr>
        <p:blipFill rotWithShape="1">
          <a:blip r:embed="rId4" cstate="print">
            <a:extLst>
              <a:ext uri="{28A0092B-C50C-407E-A947-70E740481C1C}">
                <a14:useLocalDpi xmlns:a14="http://schemas.microsoft.com/office/drawing/2010/main" val="0"/>
              </a:ext>
            </a:extLst>
          </a:blip>
          <a:srcRect l="-135" t="248" r="4984" b="5534"/>
          <a:stretch/>
        </p:blipFill>
        <p:spPr bwMode="auto">
          <a:xfrm>
            <a:off x="6977866" y="1219200"/>
            <a:ext cx="1785134" cy="17676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4818" name="Rectangle 2"/>
          <p:cNvSpPr>
            <a:spLocks noGrp="1" noChangeArrowheads="1"/>
          </p:cNvSpPr>
          <p:nvPr>
            <p:ph type="title"/>
          </p:nvPr>
        </p:nvSpPr>
        <p:spPr/>
        <p:txBody>
          <a:bodyPr>
            <a:normAutofit fontScale="90000"/>
          </a:bodyPr>
          <a:lstStyle/>
          <a:p>
            <a:r>
              <a:rPr lang="en-US" dirty="0"/>
              <a:t>Price Setting and Strategy Planning (Exhibit 18-1)</a:t>
            </a:r>
          </a:p>
        </p:txBody>
      </p:sp>
      <p:sp>
        <p:nvSpPr>
          <p:cNvPr id="34819" name="Rectangle 9"/>
          <p:cNvSpPr>
            <a:spLocks noChangeArrowheads="1"/>
          </p:cNvSpPr>
          <p:nvPr/>
        </p:nvSpPr>
        <p:spPr bwMode="auto">
          <a:xfrm>
            <a:off x="152400" y="16002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4836" name="AutoShape 8"/>
          <p:cNvSpPr>
            <a:spLocks noChangeArrowheads="1"/>
          </p:cNvSpPr>
          <p:nvPr/>
        </p:nvSpPr>
        <p:spPr bwMode="auto">
          <a:xfrm>
            <a:off x="5340350" y="3149600"/>
            <a:ext cx="2559050" cy="1190625"/>
          </a:xfrm>
          <a:prstGeom prst="roundRect">
            <a:avLst>
              <a:gd name="adj" fmla="val 16667"/>
            </a:avLst>
          </a:prstGeom>
          <a:solidFill>
            <a:srgbClr val="364E78"/>
          </a:solidFill>
          <a:ln w="38100">
            <a:solidFill>
              <a:schemeClr val="tx1"/>
            </a:solidFill>
            <a:round/>
            <a:headEnd/>
            <a:tailEnd/>
          </a:ln>
        </p:spPr>
        <p:txBody>
          <a:bodyPr anchor="ctr"/>
          <a:lstStyle/>
          <a:p>
            <a:r>
              <a:rPr lang="en-US" sz="1800" b="1" dirty="0"/>
              <a:t>CH 18: Price Setting in the Business World</a:t>
            </a:r>
          </a:p>
        </p:txBody>
      </p:sp>
      <p:sp>
        <p:nvSpPr>
          <p:cNvPr id="34837" name="Line 9"/>
          <p:cNvSpPr>
            <a:spLocks noChangeShapeType="1"/>
          </p:cNvSpPr>
          <p:nvPr/>
        </p:nvSpPr>
        <p:spPr bwMode="auto">
          <a:xfrm rot="16200000" flipH="1" flipV="1">
            <a:off x="6529388" y="2986088"/>
            <a:ext cx="312737" cy="1588"/>
          </a:xfrm>
          <a:prstGeom prst="line">
            <a:avLst/>
          </a:prstGeom>
          <a:solidFill>
            <a:srgbClr val="364E78"/>
          </a:solidFill>
          <a:ln w="38100">
            <a:solidFill>
              <a:schemeClr val="tx1"/>
            </a:solidFill>
            <a:round/>
            <a:headEnd/>
            <a:tailEnd type="triangle" w="med" len="med"/>
          </a:ln>
          <a:extLst/>
        </p:spPr>
        <p:txBody>
          <a:bodyPr/>
          <a:lstStyle/>
          <a:p>
            <a:endParaRPr lang="en-US" b="1"/>
          </a:p>
        </p:txBody>
      </p:sp>
      <p:sp>
        <p:nvSpPr>
          <p:cNvPr id="34834" name="AutoShape 11"/>
          <p:cNvSpPr>
            <a:spLocks noChangeArrowheads="1"/>
          </p:cNvSpPr>
          <p:nvPr/>
        </p:nvSpPr>
        <p:spPr bwMode="auto">
          <a:xfrm>
            <a:off x="1884363" y="3155950"/>
            <a:ext cx="2533650" cy="1190625"/>
          </a:xfrm>
          <a:prstGeom prst="roundRect">
            <a:avLst>
              <a:gd name="adj" fmla="val 16667"/>
            </a:avLst>
          </a:prstGeom>
          <a:solidFill>
            <a:srgbClr val="364E78"/>
          </a:solidFill>
          <a:ln w="38100">
            <a:solidFill>
              <a:schemeClr val="tx1"/>
            </a:solidFill>
            <a:prstDash val="sysDot"/>
            <a:round/>
            <a:headEnd/>
            <a:tailEnd/>
          </a:ln>
        </p:spPr>
        <p:txBody>
          <a:bodyPr anchor="ctr"/>
          <a:lstStyle/>
          <a:p>
            <a:r>
              <a:rPr lang="en-US" sz="1800" b="1" dirty="0"/>
              <a:t>CH 17: Pricing Objectives and Policies</a:t>
            </a:r>
          </a:p>
        </p:txBody>
      </p:sp>
      <p:sp>
        <p:nvSpPr>
          <p:cNvPr id="34835" name="Line 12"/>
          <p:cNvSpPr>
            <a:spLocks noChangeShapeType="1"/>
          </p:cNvSpPr>
          <p:nvPr/>
        </p:nvSpPr>
        <p:spPr bwMode="auto">
          <a:xfrm rot="16200000" flipH="1" flipV="1">
            <a:off x="3089276" y="2986088"/>
            <a:ext cx="312737" cy="1588"/>
          </a:xfrm>
          <a:prstGeom prst="line">
            <a:avLst/>
          </a:prstGeom>
          <a:solidFill>
            <a:srgbClr val="364E78"/>
          </a:solidFill>
          <a:ln w="38100">
            <a:solidFill>
              <a:schemeClr val="tx1"/>
            </a:solidFill>
            <a:prstDash val="sysDot"/>
            <a:round/>
            <a:headEnd/>
            <a:tailEnd type="triangle" w="med" len="med"/>
          </a:ln>
          <a:extLst/>
        </p:spPr>
        <p:txBody>
          <a:bodyPr/>
          <a:lstStyle/>
          <a:p>
            <a:endParaRPr lang="en-US" b="1"/>
          </a:p>
        </p:txBody>
      </p:sp>
      <p:sp>
        <p:nvSpPr>
          <p:cNvPr id="21" name="Line 5"/>
          <p:cNvSpPr>
            <a:spLocks noChangeShapeType="1"/>
          </p:cNvSpPr>
          <p:nvPr/>
        </p:nvSpPr>
        <p:spPr bwMode="auto">
          <a:xfrm flipH="1" flipV="1">
            <a:off x="6705600" y="2819400"/>
            <a:ext cx="838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4" name="Line 5"/>
          <p:cNvSpPr>
            <a:spLocks noChangeShapeType="1"/>
          </p:cNvSpPr>
          <p:nvPr/>
        </p:nvSpPr>
        <p:spPr bwMode="auto">
          <a:xfrm flipH="1" flipV="1">
            <a:off x="3276600" y="2819400"/>
            <a:ext cx="3429000"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b="1"/>
          </a:p>
        </p:txBody>
      </p:sp>
      <p:sp>
        <p:nvSpPr>
          <p:cNvPr id="34827" name="AutoShape 14"/>
          <p:cNvSpPr>
            <a:spLocks noChangeArrowheads="1"/>
          </p:cNvSpPr>
          <p:nvPr/>
        </p:nvSpPr>
        <p:spPr bwMode="auto">
          <a:xfrm>
            <a:off x="233363" y="5287964"/>
            <a:ext cx="2535237" cy="836611"/>
          </a:xfrm>
          <a:prstGeom prst="roundRect">
            <a:avLst>
              <a:gd name="adj" fmla="val 16667"/>
            </a:avLst>
          </a:prstGeom>
          <a:solidFill>
            <a:srgbClr val="364E78"/>
          </a:solidFill>
          <a:ln w="38100">
            <a:solidFill>
              <a:schemeClr val="tx1"/>
            </a:solidFill>
            <a:round/>
            <a:headEnd/>
            <a:tailEnd/>
          </a:ln>
        </p:spPr>
        <p:txBody>
          <a:bodyPr/>
          <a:lstStyle/>
          <a:p>
            <a:r>
              <a:rPr lang="en-US" sz="1800" b="1" dirty="0"/>
              <a:t>Cost-oriented price setting approaches</a:t>
            </a:r>
          </a:p>
        </p:txBody>
      </p:sp>
      <p:sp>
        <p:nvSpPr>
          <p:cNvPr id="34828" name="AutoShape 17"/>
          <p:cNvSpPr>
            <a:spLocks noChangeArrowheads="1"/>
          </p:cNvSpPr>
          <p:nvPr/>
        </p:nvSpPr>
        <p:spPr bwMode="auto">
          <a:xfrm>
            <a:off x="2997200" y="5287964"/>
            <a:ext cx="2954338" cy="836611"/>
          </a:xfrm>
          <a:prstGeom prst="roundRect">
            <a:avLst>
              <a:gd name="adj" fmla="val 16667"/>
            </a:avLst>
          </a:prstGeom>
          <a:solidFill>
            <a:srgbClr val="364E78"/>
          </a:solidFill>
          <a:ln w="38100">
            <a:solidFill>
              <a:schemeClr val="tx1"/>
            </a:solidFill>
            <a:round/>
            <a:headEnd/>
            <a:tailEnd/>
          </a:ln>
        </p:spPr>
        <p:txBody>
          <a:bodyPr/>
          <a:lstStyle/>
          <a:p>
            <a:r>
              <a:rPr lang="en-US" sz="1800" b="1" dirty="0"/>
              <a:t>Demand-oriented price setting approaches</a:t>
            </a:r>
          </a:p>
        </p:txBody>
      </p:sp>
      <p:sp>
        <p:nvSpPr>
          <p:cNvPr id="34829" name="AutoShape 20"/>
          <p:cNvSpPr>
            <a:spLocks noChangeArrowheads="1"/>
          </p:cNvSpPr>
          <p:nvPr/>
        </p:nvSpPr>
        <p:spPr bwMode="auto">
          <a:xfrm>
            <a:off x="6096000" y="5287964"/>
            <a:ext cx="2528888" cy="836611"/>
          </a:xfrm>
          <a:prstGeom prst="roundRect">
            <a:avLst>
              <a:gd name="adj" fmla="val 16667"/>
            </a:avLst>
          </a:prstGeom>
          <a:solidFill>
            <a:srgbClr val="364E78"/>
          </a:solidFill>
          <a:ln w="38100">
            <a:solidFill>
              <a:schemeClr val="tx1"/>
            </a:solidFill>
            <a:round/>
            <a:headEnd/>
            <a:tailEnd/>
          </a:ln>
        </p:spPr>
        <p:txBody>
          <a:bodyPr/>
          <a:lstStyle/>
          <a:p>
            <a:r>
              <a:rPr lang="en-US" sz="1800" b="1" dirty="0"/>
              <a:t>Other price-setting issues</a:t>
            </a:r>
          </a:p>
        </p:txBody>
      </p:sp>
      <p:sp>
        <p:nvSpPr>
          <p:cNvPr id="34830" name="Line 5"/>
          <p:cNvSpPr>
            <a:spLocks noChangeShapeType="1"/>
          </p:cNvSpPr>
          <p:nvPr/>
        </p:nvSpPr>
        <p:spPr bwMode="auto">
          <a:xfrm flipH="1">
            <a:off x="1358900" y="4953000"/>
            <a:ext cx="6019799" cy="1"/>
          </a:xfrm>
          <a:prstGeom prst="line">
            <a:avLst/>
          </a:prstGeom>
          <a:solidFill>
            <a:srgbClr val="364E78"/>
          </a:solidFill>
          <a:ln w="38100">
            <a:solidFill>
              <a:schemeClr val="tx1"/>
            </a:solidFill>
            <a:round/>
            <a:headEnd/>
            <a:tailEnd/>
          </a:ln>
          <a:extLst/>
        </p:spPr>
        <p:txBody>
          <a:bodyPr/>
          <a:lstStyle/>
          <a:p>
            <a:endParaRPr lang="en-US" b="1"/>
          </a:p>
        </p:txBody>
      </p:sp>
      <p:sp>
        <p:nvSpPr>
          <p:cNvPr id="34831" name="Line 9"/>
          <p:cNvSpPr>
            <a:spLocks noChangeShapeType="1"/>
          </p:cNvSpPr>
          <p:nvPr/>
        </p:nvSpPr>
        <p:spPr bwMode="auto">
          <a:xfrm rot="16200000" flipH="1" flipV="1">
            <a:off x="4175125" y="5108577"/>
            <a:ext cx="312736" cy="1588"/>
          </a:xfrm>
          <a:prstGeom prst="line">
            <a:avLst/>
          </a:prstGeom>
          <a:solidFill>
            <a:srgbClr val="364E78"/>
          </a:solidFill>
          <a:ln w="38100">
            <a:solidFill>
              <a:schemeClr val="tx1"/>
            </a:solidFill>
            <a:round/>
            <a:headEnd/>
            <a:tailEnd type="triangle" w="med" len="med"/>
          </a:ln>
          <a:extLst/>
        </p:spPr>
        <p:txBody>
          <a:bodyPr/>
          <a:lstStyle/>
          <a:p>
            <a:endParaRPr lang="en-US" b="1"/>
          </a:p>
        </p:txBody>
      </p:sp>
      <p:sp>
        <p:nvSpPr>
          <p:cNvPr id="34832" name="Line 9"/>
          <p:cNvSpPr>
            <a:spLocks noChangeShapeType="1"/>
          </p:cNvSpPr>
          <p:nvPr/>
        </p:nvSpPr>
        <p:spPr bwMode="auto">
          <a:xfrm rot="16200000" flipH="1" flipV="1">
            <a:off x="7223125" y="5108577"/>
            <a:ext cx="312736" cy="1588"/>
          </a:xfrm>
          <a:prstGeom prst="line">
            <a:avLst/>
          </a:prstGeom>
          <a:solidFill>
            <a:srgbClr val="364E78"/>
          </a:solidFill>
          <a:ln w="38100">
            <a:solidFill>
              <a:schemeClr val="tx1"/>
            </a:solidFill>
            <a:round/>
            <a:headEnd/>
            <a:tailEnd type="triangle" w="med" len="med"/>
          </a:ln>
          <a:extLst/>
        </p:spPr>
        <p:txBody>
          <a:bodyPr/>
          <a:lstStyle/>
          <a:p>
            <a:endParaRPr lang="en-US" b="1"/>
          </a:p>
        </p:txBody>
      </p:sp>
      <p:sp>
        <p:nvSpPr>
          <p:cNvPr id="34833" name="Line 9"/>
          <p:cNvSpPr>
            <a:spLocks noChangeShapeType="1"/>
          </p:cNvSpPr>
          <p:nvPr/>
        </p:nvSpPr>
        <p:spPr bwMode="auto">
          <a:xfrm rot="16200000" flipH="1" flipV="1">
            <a:off x="1203325" y="5108576"/>
            <a:ext cx="312736" cy="1588"/>
          </a:xfrm>
          <a:prstGeom prst="line">
            <a:avLst/>
          </a:prstGeom>
          <a:solidFill>
            <a:srgbClr val="364E78"/>
          </a:solidFill>
          <a:ln w="38100">
            <a:solidFill>
              <a:schemeClr val="tx1"/>
            </a:solidFill>
            <a:round/>
            <a:headEnd/>
            <a:tailEnd type="triangle" w="med" len="med"/>
          </a:ln>
          <a:extLst/>
        </p:spPr>
        <p:txBody>
          <a:bodyPr/>
          <a:lstStyle/>
          <a:p>
            <a:endParaRPr lang="en-US" b="1"/>
          </a:p>
        </p:txBody>
      </p:sp>
      <p:sp>
        <p:nvSpPr>
          <p:cNvPr id="28" name="Line 5"/>
          <p:cNvSpPr>
            <a:spLocks noChangeShapeType="1"/>
          </p:cNvSpPr>
          <p:nvPr/>
        </p:nvSpPr>
        <p:spPr bwMode="auto">
          <a:xfrm rot="5400000" flipH="1" flipV="1">
            <a:off x="6248400" y="4648200"/>
            <a:ext cx="609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Tree>
    <p:custDataLst>
      <p:tags r:id="rId1"/>
    </p:custDataLst>
    <p:extLst>
      <p:ext uri="{BB962C8B-B14F-4D97-AF65-F5344CB8AC3E}">
        <p14:creationId xmlns:p14="http://schemas.microsoft.com/office/powerpoint/2010/main" val="74012755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right)">
                                      <p:cBhvr>
                                        <p:cTn id="11" dur="500"/>
                                        <p:tgtEl>
                                          <p:spTgt spid="2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4835"/>
                                        </p:tgtEl>
                                        <p:attrNameLst>
                                          <p:attrName>style.visibility</p:attrName>
                                        </p:attrNameLst>
                                      </p:cBhvr>
                                      <p:to>
                                        <p:strVal val="visible"/>
                                      </p:to>
                                    </p:set>
                                    <p:animEffect transition="in" filter="wipe(up)">
                                      <p:cBhvr>
                                        <p:cTn id="15" dur="500"/>
                                        <p:tgtEl>
                                          <p:spTgt spid="3483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4834"/>
                                        </p:tgtEl>
                                        <p:attrNameLst>
                                          <p:attrName>style.visibility</p:attrName>
                                        </p:attrNameLst>
                                      </p:cBhvr>
                                      <p:to>
                                        <p:strVal val="visible"/>
                                      </p:to>
                                    </p:set>
                                    <p:animEffect transition="in" filter="wipe(up)">
                                      <p:cBhvr>
                                        <p:cTn id="19" dur="500"/>
                                        <p:tgtEl>
                                          <p:spTgt spid="34834"/>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4837"/>
                                        </p:tgtEl>
                                        <p:attrNameLst>
                                          <p:attrName>style.visibility</p:attrName>
                                        </p:attrNameLst>
                                      </p:cBhvr>
                                      <p:to>
                                        <p:strVal val="visible"/>
                                      </p:to>
                                    </p:set>
                                    <p:animEffect transition="in" filter="wipe(up)">
                                      <p:cBhvr>
                                        <p:cTn id="23" dur="500"/>
                                        <p:tgtEl>
                                          <p:spTgt spid="34837"/>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4836"/>
                                        </p:tgtEl>
                                        <p:attrNameLst>
                                          <p:attrName>style.visibility</p:attrName>
                                        </p:attrNameLst>
                                      </p:cBhvr>
                                      <p:to>
                                        <p:strVal val="visible"/>
                                      </p:to>
                                    </p:set>
                                    <p:animEffect transition="in" filter="wipe(up)">
                                      <p:cBhvr>
                                        <p:cTn id="27" dur="500"/>
                                        <p:tgtEl>
                                          <p:spTgt spid="34836"/>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up)">
                                      <p:cBhvr>
                                        <p:cTn id="31" dur="500"/>
                                        <p:tgtEl>
                                          <p:spTgt spid="28"/>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34830"/>
                                        </p:tgtEl>
                                        <p:attrNameLst>
                                          <p:attrName>style.visibility</p:attrName>
                                        </p:attrNameLst>
                                      </p:cBhvr>
                                      <p:to>
                                        <p:strVal val="visible"/>
                                      </p:to>
                                    </p:set>
                                    <p:animEffect transition="in" filter="wipe(up)">
                                      <p:cBhvr>
                                        <p:cTn id="35" dur="500"/>
                                        <p:tgtEl>
                                          <p:spTgt spid="34830"/>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34833"/>
                                        </p:tgtEl>
                                        <p:attrNameLst>
                                          <p:attrName>style.visibility</p:attrName>
                                        </p:attrNameLst>
                                      </p:cBhvr>
                                      <p:to>
                                        <p:strVal val="visible"/>
                                      </p:to>
                                    </p:set>
                                    <p:animEffect transition="in" filter="wipe(up)">
                                      <p:cBhvr>
                                        <p:cTn id="39" dur="500"/>
                                        <p:tgtEl>
                                          <p:spTgt spid="34833"/>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34827"/>
                                        </p:tgtEl>
                                        <p:attrNameLst>
                                          <p:attrName>style.visibility</p:attrName>
                                        </p:attrNameLst>
                                      </p:cBhvr>
                                      <p:to>
                                        <p:strVal val="visible"/>
                                      </p:to>
                                    </p:set>
                                    <p:animEffect transition="in" filter="wipe(up)">
                                      <p:cBhvr>
                                        <p:cTn id="43" dur="500"/>
                                        <p:tgtEl>
                                          <p:spTgt spid="34827"/>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34831"/>
                                        </p:tgtEl>
                                        <p:attrNameLst>
                                          <p:attrName>style.visibility</p:attrName>
                                        </p:attrNameLst>
                                      </p:cBhvr>
                                      <p:to>
                                        <p:strVal val="visible"/>
                                      </p:to>
                                    </p:set>
                                    <p:animEffect transition="in" filter="wipe(up)">
                                      <p:cBhvr>
                                        <p:cTn id="47" dur="500"/>
                                        <p:tgtEl>
                                          <p:spTgt spid="34831"/>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34828"/>
                                        </p:tgtEl>
                                        <p:attrNameLst>
                                          <p:attrName>style.visibility</p:attrName>
                                        </p:attrNameLst>
                                      </p:cBhvr>
                                      <p:to>
                                        <p:strVal val="visible"/>
                                      </p:to>
                                    </p:set>
                                    <p:animEffect transition="in" filter="wipe(up)">
                                      <p:cBhvr>
                                        <p:cTn id="51" dur="500"/>
                                        <p:tgtEl>
                                          <p:spTgt spid="34828"/>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34832"/>
                                        </p:tgtEl>
                                        <p:attrNameLst>
                                          <p:attrName>style.visibility</p:attrName>
                                        </p:attrNameLst>
                                      </p:cBhvr>
                                      <p:to>
                                        <p:strVal val="visible"/>
                                      </p:to>
                                    </p:set>
                                    <p:animEffect transition="in" filter="wipe(up)">
                                      <p:cBhvr>
                                        <p:cTn id="55" dur="500"/>
                                        <p:tgtEl>
                                          <p:spTgt spid="34832"/>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34829"/>
                                        </p:tgtEl>
                                        <p:attrNameLst>
                                          <p:attrName>style.visibility</p:attrName>
                                        </p:attrNameLst>
                                      </p:cBhvr>
                                      <p:to>
                                        <p:strVal val="visible"/>
                                      </p:to>
                                    </p:set>
                                    <p:animEffect transition="in" filter="wipe(up)">
                                      <p:cBhvr>
                                        <p:cTn id="59" dur="500"/>
                                        <p:tgtEl>
                                          <p:spTgt spid="34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36" grpId="0" animBg="1"/>
      <p:bldP spid="34837" grpId="0" animBg="1"/>
      <p:bldP spid="34834" grpId="0" animBg="1"/>
      <p:bldP spid="34835" grpId="0" animBg="1"/>
      <p:bldP spid="21" grpId="0" animBg="1"/>
      <p:bldP spid="24" grpId="0" animBg="1"/>
      <p:bldP spid="34827" grpId="0" animBg="1"/>
      <p:bldP spid="34828" grpId="0" animBg="1"/>
      <p:bldP spid="34829" grpId="0" animBg="1"/>
      <p:bldP spid="34830" grpId="0" animBg="1"/>
      <p:bldP spid="34831" grpId="0" animBg="1"/>
      <p:bldP spid="34832" grpId="0" animBg="1"/>
      <p:bldP spid="34833"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0"/>
            <a:ext cx="8229600" cy="1398587"/>
          </a:xfrm>
        </p:spPr>
        <p:txBody>
          <a:bodyPr>
            <a:normAutofit fontScale="90000"/>
          </a:bodyPr>
          <a:lstStyle/>
          <a:p>
            <a:r>
              <a:rPr lang="en-US" dirty="0"/>
              <a:t>Markup Chain and Channel Pricing (Exhibit 18-2)</a:t>
            </a:r>
          </a:p>
        </p:txBody>
      </p:sp>
      <p:sp>
        <p:nvSpPr>
          <p:cNvPr id="35843" name="Rectangle 9"/>
          <p:cNvSpPr>
            <a:spLocks noChangeArrowheads="1"/>
          </p:cNvSpPr>
          <p:nvPr/>
        </p:nvSpPr>
        <p:spPr bwMode="auto">
          <a:xfrm>
            <a:off x="228600" y="20574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35844" name="Picture 2" descr="per2980x_1802forbuild"/>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92" t="2688" r="3169" b="4835"/>
          <a:stretch/>
        </p:blipFill>
        <p:spPr bwMode="auto">
          <a:xfrm>
            <a:off x="271463" y="1975884"/>
            <a:ext cx="8567738" cy="4295553"/>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rgbClr val="000000"/>
                </a:solidFill>
                <a:miter lim="800000"/>
                <a:headEnd/>
                <a:tailEnd/>
              </a14:hiddenLine>
            </a:ext>
          </a:extLst>
        </p:spPr>
      </p:pic>
      <p:grpSp>
        <p:nvGrpSpPr>
          <p:cNvPr id="35845" name="Group 4"/>
          <p:cNvGrpSpPr>
            <a:grpSpLocks/>
          </p:cNvGrpSpPr>
          <p:nvPr/>
        </p:nvGrpSpPr>
        <p:grpSpPr bwMode="auto">
          <a:xfrm>
            <a:off x="539750" y="4097338"/>
            <a:ext cx="8256588" cy="2093912"/>
            <a:chOff x="340" y="2341"/>
            <a:chExt cx="5201" cy="1319"/>
          </a:xfrm>
        </p:grpSpPr>
        <p:grpSp>
          <p:nvGrpSpPr>
            <p:cNvPr id="35852" name="Group 5"/>
            <p:cNvGrpSpPr>
              <a:grpSpLocks/>
            </p:cNvGrpSpPr>
            <p:nvPr/>
          </p:nvGrpSpPr>
          <p:grpSpPr bwMode="auto">
            <a:xfrm>
              <a:off x="340" y="2668"/>
              <a:ext cx="5201" cy="992"/>
              <a:chOff x="340" y="2668"/>
              <a:chExt cx="5201" cy="992"/>
            </a:xfrm>
          </p:grpSpPr>
          <p:sp>
            <p:nvSpPr>
              <p:cNvPr id="35854" name="Rectangle 6"/>
              <p:cNvSpPr>
                <a:spLocks noChangeArrowheads="1"/>
              </p:cNvSpPr>
              <p:nvPr/>
            </p:nvSpPr>
            <p:spPr bwMode="auto">
              <a:xfrm>
                <a:off x="848" y="2668"/>
                <a:ext cx="4693" cy="992"/>
              </a:xfrm>
              <a:prstGeom prst="rect">
                <a:avLst/>
              </a:prstGeom>
              <a:solidFill>
                <a:srgbClr val="FFE5A0"/>
              </a:solidFill>
              <a:ln>
                <a:noFill/>
              </a:ln>
              <a:extLst>
                <a:ext uri="{91240B29-F687-4F45-9708-019B960494DF}">
                  <a14:hiddenLine xmlns:a14="http://schemas.microsoft.com/office/drawing/2010/main" w="38100" algn="ctr">
                    <a:solidFill>
                      <a:srgbClr val="000000"/>
                    </a:solidFill>
                    <a:miter lim="800000"/>
                    <a:headEnd/>
                    <a:tailEnd/>
                  </a14:hiddenLine>
                </a:ext>
              </a:extLst>
            </p:spPr>
            <p:txBody>
              <a:bodyPr wrap="none" anchor="ctr"/>
              <a:lstStyle/>
              <a:p>
                <a:endParaRPr lang="en-US"/>
              </a:p>
            </p:txBody>
          </p:sp>
          <p:sp>
            <p:nvSpPr>
              <p:cNvPr id="35855" name="Rectangle 7"/>
              <p:cNvSpPr>
                <a:spLocks noChangeArrowheads="1"/>
              </p:cNvSpPr>
              <p:nvPr/>
            </p:nvSpPr>
            <p:spPr bwMode="auto">
              <a:xfrm>
                <a:off x="340" y="2837"/>
                <a:ext cx="943" cy="774"/>
              </a:xfrm>
              <a:prstGeom prst="rect">
                <a:avLst/>
              </a:prstGeom>
              <a:solidFill>
                <a:srgbClr val="FFE5A0"/>
              </a:solidFill>
              <a:ln>
                <a:noFill/>
              </a:ln>
              <a:extLst>
                <a:ext uri="{91240B29-F687-4F45-9708-019B960494DF}">
                  <a14:hiddenLine xmlns:a14="http://schemas.microsoft.com/office/drawing/2010/main" w="38100" algn="ctr">
                    <a:solidFill>
                      <a:srgbClr val="000000"/>
                    </a:solidFill>
                    <a:miter lim="800000"/>
                    <a:headEnd/>
                    <a:tailEnd/>
                  </a14:hiddenLine>
                </a:ext>
              </a:extLst>
            </p:spPr>
            <p:txBody>
              <a:bodyPr wrap="none" anchor="ctr"/>
              <a:lstStyle/>
              <a:p>
                <a:endParaRPr lang="en-US"/>
              </a:p>
            </p:txBody>
          </p:sp>
        </p:grpSp>
        <p:sp>
          <p:nvSpPr>
            <p:cNvPr id="35853" name="Rectangle 8"/>
            <p:cNvSpPr>
              <a:spLocks noChangeArrowheads="1"/>
            </p:cNvSpPr>
            <p:nvPr/>
          </p:nvSpPr>
          <p:spPr bwMode="auto">
            <a:xfrm>
              <a:off x="4041" y="2341"/>
              <a:ext cx="1500" cy="496"/>
            </a:xfrm>
            <a:prstGeom prst="rect">
              <a:avLst/>
            </a:prstGeom>
            <a:solidFill>
              <a:srgbClr val="FFE5A0"/>
            </a:solidFill>
            <a:ln>
              <a:noFill/>
            </a:ln>
            <a:extLst>
              <a:ext uri="{91240B29-F687-4F45-9708-019B960494DF}">
                <a14:hiddenLine xmlns:a14="http://schemas.microsoft.com/office/drawing/2010/main" w="38100" algn="ctr">
                  <a:solidFill>
                    <a:srgbClr val="000000"/>
                  </a:solidFill>
                  <a:miter lim="800000"/>
                  <a:headEnd/>
                  <a:tailEnd/>
                </a14:hiddenLine>
              </a:ext>
            </a:extLst>
          </p:spPr>
          <p:txBody>
            <a:bodyPr wrap="none" anchor="ctr"/>
            <a:lstStyle/>
            <a:p>
              <a:endParaRPr lang="en-US"/>
            </a:p>
          </p:txBody>
        </p:sp>
      </p:grpSp>
      <p:sp>
        <p:nvSpPr>
          <p:cNvPr id="10" name="Rectangle 9"/>
          <p:cNvSpPr>
            <a:spLocks noChangeArrowheads="1"/>
          </p:cNvSpPr>
          <p:nvPr/>
        </p:nvSpPr>
        <p:spPr bwMode="auto">
          <a:xfrm>
            <a:off x="539750" y="3771900"/>
            <a:ext cx="536575" cy="1112838"/>
          </a:xfrm>
          <a:prstGeom prst="rect">
            <a:avLst/>
          </a:prstGeom>
          <a:solidFill>
            <a:srgbClr val="FFE5A0"/>
          </a:solidFill>
          <a:ln>
            <a:noFill/>
          </a:ln>
          <a:extLst>
            <a:ext uri="{91240B29-F687-4F45-9708-019B960494DF}">
              <a14:hiddenLine xmlns:a14="http://schemas.microsoft.com/office/drawing/2010/main" w="38100" algn="ctr">
                <a:solidFill>
                  <a:srgbClr val="000000"/>
                </a:solidFill>
                <a:miter lim="800000"/>
                <a:headEnd/>
                <a:tailEnd/>
              </a14:hiddenLine>
            </a:ext>
          </a:extLst>
        </p:spPr>
        <p:txBody>
          <a:bodyPr wrap="none" anchor="ctr"/>
          <a:lstStyle/>
          <a:p>
            <a:endParaRPr lang="en-US"/>
          </a:p>
        </p:txBody>
      </p:sp>
      <p:sp>
        <p:nvSpPr>
          <p:cNvPr id="11" name="Rectangle 10"/>
          <p:cNvSpPr>
            <a:spLocks noChangeArrowheads="1"/>
          </p:cNvSpPr>
          <p:nvPr/>
        </p:nvSpPr>
        <p:spPr bwMode="auto">
          <a:xfrm>
            <a:off x="539750" y="2427288"/>
            <a:ext cx="536575" cy="1114425"/>
          </a:xfrm>
          <a:prstGeom prst="rect">
            <a:avLst/>
          </a:prstGeom>
          <a:solidFill>
            <a:srgbClr val="FFE5A0"/>
          </a:solidFill>
          <a:ln>
            <a:noFill/>
          </a:ln>
          <a:extLst>
            <a:ext uri="{91240B29-F687-4F45-9708-019B960494DF}">
              <a14:hiddenLine xmlns:a14="http://schemas.microsoft.com/office/drawing/2010/main" w="38100" algn="ctr">
                <a:solidFill>
                  <a:srgbClr val="000000"/>
                </a:solidFill>
                <a:miter lim="800000"/>
                <a:headEnd/>
                <a:tailEnd/>
              </a14:hiddenLine>
            </a:ext>
          </a:extLst>
        </p:spPr>
        <p:txBody>
          <a:bodyPr wrap="none" anchor="ctr"/>
          <a:lstStyle/>
          <a:p>
            <a:endParaRPr lang="en-US"/>
          </a:p>
        </p:txBody>
      </p:sp>
      <p:grpSp>
        <p:nvGrpSpPr>
          <p:cNvPr id="4" name="Group 11"/>
          <p:cNvGrpSpPr>
            <a:grpSpLocks/>
          </p:cNvGrpSpPr>
          <p:nvPr/>
        </p:nvGrpSpPr>
        <p:grpSpPr bwMode="auto">
          <a:xfrm>
            <a:off x="271463" y="3041650"/>
            <a:ext cx="7834312" cy="1574800"/>
            <a:chOff x="171" y="1676"/>
            <a:chExt cx="4935" cy="992"/>
          </a:xfrm>
        </p:grpSpPr>
        <p:sp>
          <p:nvSpPr>
            <p:cNvPr id="35850" name="Rectangle 12"/>
            <p:cNvSpPr>
              <a:spLocks noChangeArrowheads="1"/>
            </p:cNvSpPr>
            <p:nvPr/>
          </p:nvSpPr>
          <p:spPr bwMode="auto">
            <a:xfrm>
              <a:off x="848" y="1676"/>
              <a:ext cx="4258" cy="992"/>
            </a:xfrm>
            <a:prstGeom prst="rect">
              <a:avLst/>
            </a:prstGeom>
            <a:solidFill>
              <a:srgbClr val="FFE5A0"/>
            </a:solidFill>
            <a:ln>
              <a:noFill/>
            </a:ln>
            <a:extLst>
              <a:ext uri="{91240B29-F687-4F45-9708-019B960494DF}">
                <a14:hiddenLine xmlns:a14="http://schemas.microsoft.com/office/drawing/2010/main" w="38100" algn="ctr">
                  <a:solidFill>
                    <a:srgbClr val="000000"/>
                  </a:solidFill>
                  <a:miter lim="800000"/>
                  <a:headEnd/>
                  <a:tailEnd/>
                </a14:hiddenLine>
              </a:ext>
            </a:extLst>
          </p:spPr>
          <p:txBody>
            <a:bodyPr wrap="none" anchor="ctr"/>
            <a:lstStyle/>
            <a:p>
              <a:endParaRPr lang="en-US"/>
            </a:p>
          </p:txBody>
        </p:sp>
        <p:sp>
          <p:nvSpPr>
            <p:cNvPr id="35851" name="Rectangle 13"/>
            <p:cNvSpPr>
              <a:spLocks noChangeArrowheads="1"/>
            </p:cNvSpPr>
            <p:nvPr/>
          </p:nvSpPr>
          <p:spPr bwMode="auto">
            <a:xfrm>
              <a:off x="171" y="1966"/>
              <a:ext cx="846" cy="375"/>
            </a:xfrm>
            <a:prstGeom prst="rect">
              <a:avLst/>
            </a:prstGeom>
            <a:solidFill>
              <a:srgbClr val="FFE5A0"/>
            </a:solidFill>
            <a:ln>
              <a:noFill/>
            </a:ln>
            <a:extLst>
              <a:ext uri="{91240B29-F687-4F45-9708-019B960494DF}">
                <a14:hiddenLine xmlns:a14="http://schemas.microsoft.com/office/drawing/2010/main" w="38100" algn="ctr">
                  <a:solidFill>
                    <a:srgbClr val="000000"/>
                  </a:solidFill>
                  <a:miter lim="800000"/>
                  <a:headEnd/>
                  <a:tailEnd/>
                </a14:hiddenLine>
              </a:ext>
            </a:extLst>
          </p:spPr>
          <p:txBody>
            <a:bodyPr wrap="none" anchor="ctr"/>
            <a:lstStyle/>
            <a:p>
              <a:endParaRPr lang="en-US"/>
            </a:p>
          </p:txBody>
        </p:sp>
      </p:grpSp>
      <p:pic>
        <p:nvPicPr>
          <p:cNvPr id="15" name="Picture 14" descr="per2980x_1802forbuild"/>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10" t="2688" r="3152" b="4835"/>
          <a:stretch/>
        </p:blipFill>
        <p:spPr bwMode="auto">
          <a:xfrm>
            <a:off x="304800" y="1981200"/>
            <a:ext cx="8567738" cy="4295553"/>
          </a:xfrm>
          <a:prstGeom prst="rect">
            <a:avLst/>
          </a:prstGeom>
          <a:ln>
            <a:noFill/>
          </a:ln>
          <a:effectLst/>
          <a:extLs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8754002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1" fill="hold" grpId="0" nodeType="clickEffect">
                                  <p:stCondLst>
                                    <p:cond delay="0"/>
                                  </p:stCondLst>
                                  <p:childTnLst>
                                    <p:animEffect transition="out" filter="wipe(up)">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par>
                          <p:cTn id="8" fill="hold" nodeType="afterGroup">
                            <p:stCondLst>
                              <p:cond delay="500"/>
                            </p:stCondLst>
                            <p:childTnLst>
                              <p:par>
                                <p:cTn id="9" presetID="22" presetClass="exit" presetSubtype="8" fill="hold" nodeType="afterEffect">
                                  <p:stCondLst>
                                    <p:cond delay="0"/>
                                  </p:stCondLst>
                                  <p:childTnLst>
                                    <p:animEffect transition="out" filter="wipe(left)">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xit" presetSubtype="1" fill="hold" grpId="0" nodeType="clickEffect">
                                  <p:stCondLst>
                                    <p:cond delay="0"/>
                                  </p:stCondLst>
                                  <p:childTnLst>
                                    <p:animEffect transition="out" filter="wipe(up)">
                                      <p:cBhvr>
                                        <p:cTn id="15" dur="500"/>
                                        <p:tgtEl>
                                          <p:spTgt spid="10"/>
                                        </p:tgtEl>
                                      </p:cBhvr>
                                    </p:animEffect>
                                    <p:set>
                                      <p:cBhvr>
                                        <p:cTn id="16" dur="1" fill="hold">
                                          <p:stCondLst>
                                            <p:cond delay="499"/>
                                          </p:stCondLst>
                                        </p:cTn>
                                        <p:tgtEl>
                                          <p:spTgt spid="10"/>
                                        </p:tgtEl>
                                        <p:attrNameLst>
                                          <p:attrName>style.visibility</p:attrName>
                                        </p:attrNameLst>
                                      </p:cBhvr>
                                      <p:to>
                                        <p:strVal val="hidden"/>
                                      </p:to>
                                    </p:set>
                                  </p:childTnLst>
                                </p:cTn>
                              </p:par>
                            </p:childTnLst>
                          </p:cTn>
                        </p:par>
                        <p:par>
                          <p:cTn id="17" fill="hold" nodeType="afterGroup">
                            <p:stCondLst>
                              <p:cond delay="500"/>
                            </p:stCondLst>
                            <p:childTnLst>
                              <p:par>
                                <p:cTn id="18" presetID="22" presetClass="entr" presetSubtype="8"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Checking Your Knowledge</a:t>
            </a:r>
          </a:p>
        </p:txBody>
      </p:sp>
      <p:sp>
        <p:nvSpPr>
          <p:cNvPr id="2" name="Content Placeholder 1"/>
          <p:cNvSpPr>
            <a:spLocks noGrp="1"/>
          </p:cNvSpPr>
          <p:nvPr>
            <p:ph idx="1"/>
          </p:nvPr>
        </p:nvSpPr>
        <p:spPr/>
        <p:txBody>
          <a:bodyPr>
            <a:normAutofit fontScale="85000" lnSpcReduction="10000"/>
          </a:bodyPr>
          <a:lstStyle/>
          <a:p>
            <a:pPr marL="65087" indent="0">
              <a:buNone/>
            </a:pPr>
            <a:r>
              <a:rPr lang="en-US" dirty="0"/>
              <a:t>It costs the producer of a coffee maker $44 to  make each one. The producer charges wholesale distributors $55 for each coffee maker purchased. The producer’s markup in dollars is ________, and in percentage terms, is ________.</a:t>
            </a:r>
          </a:p>
          <a:p>
            <a:endParaRPr lang="en-US" dirty="0"/>
          </a:p>
          <a:p>
            <a:pPr marL="0" indent="0">
              <a:buNone/>
            </a:pPr>
            <a:r>
              <a:rPr lang="en-US" dirty="0"/>
              <a:t>A.	$99; 44%.</a:t>
            </a:r>
          </a:p>
          <a:p>
            <a:pPr marL="0" indent="0">
              <a:buNone/>
            </a:pPr>
            <a:r>
              <a:rPr lang="en-US" dirty="0"/>
              <a:t>B.	$11; 20%.</a:t>
            </a:r>
          </a:p>
          <a:p>
            <a:pPr marL="0" indent="0">
              <a:buNone/>
            </a:pPr>
            <a:r>
              <a:rPr lang="en-US" dirty="0"/>
              <a:t>C.	$11; 25%.</a:t>
            </a:r>
          </a:p>
          <a:p>
            <a:pPr marL="0" indent="0">
              <a:buNone/>
            </a:pPr>
            <a:r>
              <a:rPr lang="en-US" dirty="0"/>
              <a:t>D.	$99; 20%.</a:t>
            </a:r>
          </a:p>
          <a:p>
            <a:pPr marL="0" indent="0">
              <a:buNone/>
            </a:pPr>
            <a:r>
              <a:rPr lang="en-US" dirty="0"/>
              <a:t>E.	$55; 25%.</a:t>
            </a:r>
          </a:p>
          <a:p>
            <a:endParaRPr lang="en-US" dirty="0"/>
          </a:p>
          <a:p>
            <a:endParaRPr lang="en-US" dirty="0"/>
          </a:p>
        </p:txBody>
      </p:sp>
    </p:spTree>
    <p:custDataLst>
      <p:tags r:id="rId1"/>
    </p:custDataLst>
    <p:extLst>
      <p:ext uri="{BB962C8B-B14F-4D97-AF65-F5344CB8AC3E}">
        <p14:creationId xmlns:p14="http://schemas.microsoft.com/office/powerpoint/2010/main" val="783787663"/>
      </p:ext>
    </p:extLst>
  </p:cSld>
  <p:clrMapOvr>
    <a:masterClrMapping/>
  </p:clrMapOvr>
  <p:transition>
    <p:pull dir="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Checking Your Knowledge</a:t>
            </a:r>
          </a:p>
        </p:txBody>
      </p:sp>
      <p:sp>
        <p:nvSpPr>
          <p:cNvPr id="2" name="Content Placeholder 1"/>
          <p:cNvSpPr>
            <a:spLocks noGrp="1"/>
          </p:cNvSpPr>
          <p:nvPr>
            <p:ph idx="1"/>
          </p:nvPr>
        </p:nvSpPr>
        <p:spPr/>
        <p:txBody>
          <a:bodyPr>
            <a:normAutofit fontScale="92500" lnSpcReduction="10000"/>
          </a:bodyPr>
          <a:lstStyle/>
          <a:p>
            <a:pPr marL="65087" indent="0">
              <a:buNone/>
            </a:pPr>
            <a:r>
              <a:rPr lang="en-US" dirty="0"/>
              <a:t>A clothing retailer charged $300 for a man’s suit after getting it from the wholesaler for $150. The retailer’s markup percentage is:</a:t>
            </a:r>
          </a:p>
          <a:p>
            <a:endParaRPr lang="en-US" dirty="0"/>
          </a:p>
          <a:p>
            <a:pPr marL="0" indent="0">
              <a:buNone/>
            </a:pPr>
            <a:r>
              <a:rPr lang="en-US" dirty="0"/>
              <a:t>A.	33%.</a:t>
            </a:r>
          </a:p>
          <a:p>
            <a:pPr marL="0" indent="0">
              <a:buNone/>
            </a:pPr>
            <a:r>
              <a:rPr lang="en-US" dirty="0"/>
              <a:t>B.	100%.</a:t>
            </a:r>
          </a:p>
          <a:p>
            <a:pPr marL="0" indent="0">
              <a:buNone/>
            </a:pPr>
            <a:r>
              <a:rPr lang="en-US" dirty="0"/>
              <a:t>C.	133%.</a:t>
            </a:r>
          </a:p>
          <a:p>
            <a:pPr marL="0" indent="0">
              <a:buNone/>
            </a:pPr>
            <a:r>
              <a:rPr lang="en-US" dirty="0"/>
              <a:t>D.	50%.</a:t>
            </a:r>
          </a:p>
          <a:p>
            <a:pPr marL="0" indent="0">
              <a:buNone/>
            </a:pPr>
            <a:r>
              <a:rPr lang="en-US" dirty="0"/>
              <a:t>E.	Cannot be determined from the 	information provided.</a:t>
            </a:r>
          </a:p>
          <a:p>
            <a:endParaRPr lang="en-US" dirty="0"/>
          </a:p>
          <a:p>
            <a:endParaRPr lang="en-US" dirty="0"/>
          </a:p>
        </p:txBody>
      </p:sp>
    </p:spTree>
    <p:custDataLst>
      <p:tags r:id="rId1"/>
    </p:custDataLst>
    <p:extLst>
      <p:ext uri="{BB962C8B-B14F-4D97-AF65-F5344CB8AC3E}">
        <p14:creationId xmlns:p14="http://schemas.microsoft.com/office/powerpoint/2010/main" val="1213159422"/>
      </p:ext>
    </p:extLst>
  </p:cSld>
  <p:clrMapOvr>
    <a:masterClrMapping/>
  </p:clrMapOvr>
  <p:transition>
    <p:pull dir="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High Markups  Don’t Always Mean Big Profits</a:t>
            </a:r>
          </a:p>
        </p:txBody>
      </p:sp>
      <p:sp>
        <p:nvSpPr>
          <p:cNvPr id="3" name="AutoShape 4">
            <a:hlinkHover r:id="" action="ppaction://macro?name=changecolor"/>
          </p:cNvPr>
          <p:cNvSpPr>
            <a:spLocks noChangeArrowheads="1"/>
          </p:cNvSpPr>
          <p:nvPr/>
        </p:nvSpPr>
        <p:spPr bwMode="auto">
          <a:xfrm>
            <a:off x="5723769" y="2803704"/>
            <a:ext cx="2866119" cy="1947863"/>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solidFill>
                  <a:schemeClr val="tx1"/>
                </a:solidFill>
                <a:latin typeface="Arial" pitchFamily="34" charset="0"/>
                <a:cs typeface="Arial" pitchFamily="34" charset="0"/>
                <a:sym typeface="Wingdings" pitchFamily="2" charset="2"/>
              </a:rPr>
              <a:t>Lower markups can speed turnover and the </a:t>
            </a:r>
            <a:r>
              <a:rPr lang="en-US" sz="2400" b="1" dirty="0" err="1">
                <a:solidFill>
                  <a:schemeClr val="tx1"/>
                </a:solidFill>
                <a:latin typeface="Arial" pitchFamily="34" charset="0"/>
                <a:cs typeface="Arial" pitchFamily="34" charset="0"/>
                <a:sym typeface="Wingdings" pitchFamily="2" charset="2"/>
              </a:rPr>
              <a:t>stockturn</a:t>
            </a:r>
            <a:r>
              <a:rPr lang="en-US" sz="2400" b="1" dirty="0">
                <a:solidFill>
                  <a:schemeClr val="tx1"/>
                </a:solidFill>
                <a:latin typeface="Arial" pitchFamily="34" charset="0"/>
                <a:cs typeface="Arial" pitchFamily="34" charset="0"/>
                <a:sym typeface="Wingdings" pitchFamily="2" charset="2"/>
              </a:rPr>
              <a:t> rate</a:t>
            </a:r>
            <a:endParaRPr lang="en-US" sz="2400" b="1" dirty="0">
              <a:solidFill>
                <a:schemeClr val="tx1"/>
              </a:solidFill>
              <a:latin typeface="Arial" pitchFamily="34" charset="0"/>
              <a:cs typeface="Arial" pitchFamily="34" charset="0"/>
            </a:endParaRPr>
          </a:p>
        </p:txBody>
      </p:sp>
      <p:sp>
        <p:nvSpPr>
          <p:cNvPr id="4" name="Oval 16"/>
          <p:cNvSpPr>
            <a:spLocks noChangeArrowheads="1"/>
          </p:cNvSpPr>
          <p:nvPr/>
        </p:nvSpPr>
        <p:spPr bwMode="auto">
          <a:xfrm>
            <a:off x="3581400" y="2895600"/>
            <a:ext cx="1905000" cy="1981200"/>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800" b="1" dirty="0">
                <a:latin typeface="Arial" pitchFamily="34" charset="0"/>
                <a:cs typeface="Arial" pitchFamily="34" charset="0"/>
              </a:rPr>
              <a:t>Key</a:t>
            </a:r>
          </a:p>
          <a:p>
            <a:r>
              <a:rPr lang="en-US" sz="2800" b="1" dirty="0">
                <a:latin typeface="Arial" pitchFamily="34" charset="0"/>
                <a:cs typeface="Arial" pitchFamily="34" charset="0"/>
              </a:rPr>
              <a:t>Issues</a:t>
            </a:r>
          </a:p>
        </p:txBody>
      </p:sp>
      <p:sp>
        <p:nvSpPr>
          <p:cNvPr id="5" name="AutoShape 21">
            <a:hlinkHover r:id="" action="ppaction://macro?name=changecolor"/>
          </p:cNvPr>
          <p:cNvSpPr>
            <a:spLocks noChangeArrowheads="1"/>
          </p:cNvSpPr>
          <p:nvPr/>
        </p:nvSpPr>
        <p:spPr bwMode="auto">
          <a:xfrm>
            <a:off x="457200" y="2819400"/>
            <a:ext cx="2937440" cy="1947863"/>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solidFill>
                  <a:schemeClr val="tx1"/>
                </a:solidFill>
                <a:latin typeface="Arial" pitchFamily="34" charset="0"/>
                <a:cs typeface="Arial" pitchFamily="34" charset="0"/>
                <a:sym typeface="Wingdings" pitchFamily="2" charset="2"/>
              </a:rPr>
              <a:t>High markups m</a:t>
            </a:r>
            <a:r>
              <a:rPr lang="en-US" sz="2400" b="1" dirty="0">
                <a:solidFill>
                  <a:schemeClr val="tx1"/>
                </a:solidFill>
                <a:sym typeface="Wingdings" pitchFamily="2" charset="2"/>
              </a:rPr>
              <a:t>ay reduce demand for the product </a:t>
            </a:r>
            <a:endParaRPr lang="en-US" sz="2400" b="1" dirty="0">
              <a:solidFill>
                <a:schemeClr val="tx1"/>
              </a:solidFill>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7499444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5" presetClass="emph" presetSubtype="0" fill="hold" grpId="1" nodeType="clickEffect">
                                  <p:stCondLst>
                                    <p:cond delay="0"/>
                                  </p:stCondLst>
                                  <p:childTnLst>
                                    <p:animClr clrSpc="hsl" dir="cw">
                                      <p:cBhvr override="childStyle">
                                        <p:cTn id="16" dur="500" fill="hold"/>
                                        <p:tgtEl>
                                          <p:spTgt spid="5"/>
                                        </p:tgtEl>
                                        <p:attrNameLst>
                                          <p:attrName>style.color</p:attrName>
                                        </p:attrNameLst>
                                      </p:cBhvr>
                                      <p:by>
                                        <p:hsl h="0" s="-70588" l="0"/>
                                      </p:by>
                                    </p:animClr>
                                    <p:animClr clrSpc="hsl" dir="cw">
                                      <p:cBhvr>
                                        <p:cTn id="17" dur="500" fill="hold"/>
                                        <p:tgtEl>
                                          <p:spTgt spid="5"/>
                                        </p:tgtEl>
                                        <p:attrNameLst>
                                          <p:attrName>fillcolor</p:attrName>
                                        </p:attrNameLst>
                                      </p:cBhvr>
                                      <p:by>
                                        <p:hsl h="0" s="-70588" l="0"/>
                                      </p:by>
                                    </p:animClr>
                                    <p:animClr clrSpc="hsl" dir="cw">
                                      <p:cBhvr>
                                        <p:cTn id="18" dur="500" fill="hold"/>
                                        <p:tgtEl>
                                          <p:spTgt spid="5"/>
                                        </p:tgtEl>
                                        <p:attrNameLst>
                                          <p:attrName>stroke.color</p:attrName>
                                        </p:attrNameLst>
                                      </p:cBhvr>
                                      <p:by>
                                        <p:hsl h="0" s="-70588" l="0"/>
                                      </p:by>
                                    </p:animClr>
                                    <p:set>
                                      <p:cBhvr>
                                        <p:cTn id="19" dur="500" fill="hold"/>
                                        <p:tgtEl>
                                          <p:spTgt spid="5"/>
                                        </p:tgtEl>
                                        <p:attrNameLst>
                                          <p:attrName>fill.type</p:attrName>
                                        </p:attrNameLst>
                                      </p:cBhvr>
                                      <p:to>
                                        <p:strVal val="solid"/>
                                      </p:to>
                                    </p:se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5" grpId="1"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fontScale="90000"/>
          </a:bodyPr>
          <a:lstStyle/>
          <a:p>
            <a:r>
              <a:rPr lang="en-US" dirty="0"/>
              <a:t>Results of Average-Cost Pricing</a:t>
            </a:r>
            <a:br>
              <a:rPr lang="en-US" dirty="0"/>
            </a:br>
            <a:r>
              <a:rPr lang="en-US" dirty="0"/>
              <a:t>(Exhibit 18-3)</a:t>
            </a:r>
          </a:p>
        </p:txBody>
      </p:sp>
      <p:sp>
        <p:nvSpPr>
          <p:cNvPr id="39939" name="Rectangle 9"/>
          <p:cNvSpPr>
            <a:spLocks noChangeArrowheads="1"/>
          </p:cNvSpPr>
          <p:nvPr/>
        </p:nvSpPr>
        <p:spPr bwMode="auto">
          <a:xfrm>
            <a:off x="228600" y="16764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ndParaRPr>
          </a:p>
        </p:txBody>
      </p:sp>
      <p:pic>
        <p:nvPicPr>
          <p:cNvPr id="16" name="Picture 2" descr="per2980x_180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788" y="2217382"/>
            <a:ext cx="8977312" cy="4086225"/>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rgbClr val="000000"/>
                </a:solidFill>
                <a:miter lim="800000"/>
                <a:headEnd/>
                <a:tailEnd/>
              </a14:hiddenLine>
            </a:ext>
          </a:extLst>
        </p:spPr>
      </p:pic>
      <p:pic>
        <p:nvPicPr>
          <p:cNvPr id="17" name="Picture 4" descr="per2980x_180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5800" y="2209800"/>
            <a:ext cx="4535488" cy="4089400"/>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02824566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Line 9"/>
          <p:cNvSpPr>
            <a:spLocks noChangeShapeType="1"/>
          </p:cNvSpPr>
          <p:nvPr/>
        </p:nvSpPr>
        <p:spPr bwMode="auto">
          <a:xfrm flipV="1">
            <a:off x="4572000" y="5205413"/>
            <a:ext cx="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Line 13"/>
          <p:cNvSpPr>
            <a:spLocks noChangeShapeType="1"/>
          </p:cNvSpPr>
          <p:nvPr/>
        </p:nvSpPr>
        <p:spPr bwMode="auto">
          <a:xfrm flipH="1" flipV="1">
            <a:off x="5575300" y="4724400"/>
            <a:ext cx="6731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17"/>
          <p:cNvSpPr>
            <a:spLocks noChangeShapeType="1"/>
          </p:cNvSpPr>
          <p:nvPr/>
        </p:nvSpPr>
        <p:spPr bwMode="auto">
          <a:xfrm flipH="1">
            <a:off x="5575300" y="3048001"/>
            <a:ext cx="673100"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21"/>
          <p:cNvSpPr>
            <a:spLocks noChangeShapeType="1"/>
          </p:cNvSpPr>
          <p:nvPr/>
        </p:nvSpPr>
        <p:spPr bwMode="auto">
          <a:xfrm>
            <a:off x="4584700" y="2678113"/>
            <a:ext cx="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62" name="Rectangle 2"/>
          <p:cNvSpPr>
            <a:spLocks noGrp="1" noChangeArrowheads="1"/>
          </p:cNvSpPr>
          <p:nvPr>
            <p:ph type="title"/>
          </p:nvPr>
        </p:nvSpPr>
        <p:spPr>
          <a:xfrm>
            <a:off x="457200" y="-76200"/>
            <a:ext cx="8229600" cy="1398587"/>
          </a:xfrm>
        </p:spPr>
        <p:txBody>
          <a:bodyPr>
            <a:normAutofit fontScale="90000"/>
          </a:bodyPr>
          <a:lstStyle/>
          <a:p>
            <a:r>
              <a:rPr lang="en-US" dirty="0"/>
              <a:t>Marketing Managers Must Consider Various Kinds of Costs</a:t>
            </a:r>
          </a:p>
        </p:txBody>
      </p:sp>
      <p:sp>
        <p:nvSpPr>
          <p:cNvPr id="40963" name="Rectangle 9"/>
          <p:cNvSpPr>
            <a:spLocks noChangeArrowheads="1"/>
          </p:cNvSpPr>
          <p:nvPr/>
        </p:nvSpPr>
        <p:spPr bwMode="auto">
          <a:xfrm>
            <a:off x="228600" y="16764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ndParaRPr>
          </a:p>
        </p:txBody>
      </p:sp>
      <p:sp>
        <p:nvSpPr>
          <p:cNvPr id="5" name="Line 4"/>
          <p:cNvSpPr>
            <a:spLocks noChangeShapeType="1"/>
          </p:cNvSpPr>
          <p:nvPr/>
        </p:nvSpPr>
        <p:spPr bwMode="auto">
          <a:xfrm>
            <a:off x="2743200" y="3048000"/>
            <a:ext cx="762000" cy="39211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AutoShape 5">
            <a:hlinkHover r:id="" action="ppaction://macro?name=changecolor"/>
          </p:cNvPr>
          <p:cNvSpPr>
            <a:spLocks noChangeArrowheads="1"/>
          </p:cNvSpPr>
          <p:nvPr/>
        </p:nvSpPr>
        <p:spPr bwMode="auto">
          <a:xfrm>
            <a:off x="457200" y="2373313"/>
            <a:ext cx="22860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400" b="1">
                <a:latin typeface="Arial" pitchFamily="34" charset="0"/>
                <a:cs typeface="Arial" pitchFamily="34" charset="0"/>
              </a:rPr>
              <a:t>Total Fixed Cost</a:t>
            </a:r>
          </a:p>
        </p:txBody>
      </p:sp>
      <p:sp>
        <p:nvSpPr>
          <p:cNvPr id="8" name="AutoShape 12"/>
          <p:cNvSpPr>
            <a:spLocks noChangeArrowheads="1"/>
          </p:cNvSpPr>
          <p:nvPr/>
        </p:nvSpPr>
        <p:spPr bwMode="auto">
          <a:xfrm>
            <a:off x="6261100" y="4343400"/>
            <a:ext cx="22860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400" b="1">
                <a:latin typeface="Arial" pitchFamily="34" charset="0"/>
                <a:cs typeface="Arial" pitchFamily="34" charset="0"/>
              </a:rPr>
              <a:t>Average Cost</a:t>
            </a:r>
          </a:p>
        </p:txBody>
      </p:sp>
      <p:sp>
        <p:nvSpPr>
          <p:cNvPr id="11" name="AutoShape 20"/>
          <p:cNvSpPr>
            <a:spLocks noChangeArrowheads="1"/>
          </p:cNvSpPr>
          <p:nvPr/>
        </p:nvSpPr>
        <p:spPr bwMode="auto">
          <a:xfrm>
            <a:off x="3441700" y="1463674"/>
            <a:ext cx="2286000" cy="1203326"/>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400" b="1">
                <a:latin typeface="Arial" pitchFamily="34" charset="0"/>
                <a:cs typeface="Arial" pitchFamily="34" charset="0"/>
              </a:rPr>
              <a:t>Total Variable Cost</a:t>
            </a:r>
          </a:p>
        </p:txBody>
      </p:sp>
      <p:sp>
        <p:nvSpPr>
          <p:cNvPr id="13" name="AutoShape 24"/>
          <p:cNvSpPr>
            <a:spLocks noChangeArrowheads="1"/>
          </p:cNvSpPr>
          <p:nvPr/>
        </p:nvSpPr>
        <p:spPr bwMode="auto">
          <a:xfrm>
            <a:off x="457200" y="4343400"/>
            <a:ext cx="22860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400" b="1">
                <a:latin typeface="Arial" pitchFamily="34" charset="0"/>
                <a:cs typeface="Arial" pitchFamily="34" charset="0"/>
              </a:rPr>
              <a:t>Average Variable Cost</a:t>
            </a:r>
          </a:p>
        </p:txBody>
      </p:sp>
      <p:sp>
        <p:nvSpPr>
          <p:cNvPr id="14" name="Line 25"/>
          <p:cNvSpPr>
            <a:spLocks noChangeShapeType="1"/>
          </p:cNvSpPr>
          <p:nvPr/>
        </p:nvSpPr>
        <p:spPr bwMode="auto">
          <a:xfrm flipV="1">
            <a:off x="2743200" y="4724400"/>
            <a:ext cx="838200"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AutoShape 29"/>
          <p:cNvSpPr>
            <a:spLocks noChangeArrowheads="1"/>
          </p:cNvSpPr>
          <p:nvPr/>
        </p:nvSpPr>
        <p:spPr bwMode="auto">
          <a:xfrm>
            <a:off x="6248400" y="2438400"/>
            <a:ext cx="22860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400" b="1">
                <a:latin typeface="Arial" pitchFamily="34" charset="0"/>
                <a:cs typeface="Arial" pitchFamily="34" charset="0"/>
              </a:rPr>
              <a:t>Total Cost</a:t>
            </a:r>
          </a:p>
        </p:txBody>
      </p:sp>
      <p:sp>
        <p:nvSpPr>
          <p:cNvPr id="17" name="AutoShape 30"/>
          <p:cNvSpPr>
            <a:spLocks noChangeArrowheads="1"/>
          </p:cNvSpPr>
          <p:nvPr/>
        </p:nvSpPr>
        <p:spPr bwMode="auto">
          <a:xfrm>
            <a:off x="3429000" y="5334000"/>
            <a:ext cx="2286000" cy="1038226"/>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400" b="1">
                <a:latin typeface="Arial" pitchFamily="34" charset="0"/>
                <a:cs typeface="Arial" pitchFamily="34" charset="0"/>
              </a:rPr>
              <a:t>Average Fixed Cost</a:t>
            </a:r>
          </a:p>
        </p:txBody>
      </p:sp>
      <p:sp>
        <p:nvSpPr>
          <p:cNvPr id="2" name="TextBox 1"/>
          <p:cNvSpPr txBox="1"/>
          <p:nvPr/>
        </p:nvSpPr>
        <p:spPr>
          <a:xfrm>
            <a:off x="6400800" y="6019800"/>
            <a:ext cx="990600" cy="553998"/>
          </a:xfrm>
          <a:prstGeom prst="rect">
            <a:avLst/>
          </a:prstGeom>
          <a:noFill/>
        </p:spPr>
        <p:txBody>
          <a:bodyPr wrap="square" rtlCol="0">
            <a:spAutoFit/>
          </a:bodyPr>
          <a:lstStyle/>
          <a:p>
            <a:r>
              <a:rPr lang="de-DE" sz="1000"/>
              <a:t>©</a:t>
            </a:r>
            <a:r>
              <a:rPr lang="en-US" sz="1000"/>
              <a:t>Shutterstock </a:t>
            </a:r>
            <a:r>
              <a:rPr lang="en-US" sz="1000" dirty="0"/>
              <a:t>/ kckate16</a:t>
            </a:r>
          </a:p>
          <a:p>
            <a:endParaRPr lang="en-US" sz="1000" dirty="0"/>
          </a:p>
        </p:txBody>
      </p:sp>
      <p:pic>
        <p:nvPicPr>
          <p:cNvPr id="40964"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911720" y="2915663"/>
            <a:ext cx="3306522" cy="220434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9152563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6"/>
                                        </p:tgtEl>
                                        <p:attrNameLst>
                                          <p:attrName>style.color</p:attrName>
                                        </p:attrNameLst>
                                      </p:cBhvr>
                                      <p:by>
                                        <p:hsl h="0" s="-70588" l="0"/>
                                      </p:by>
                                    </p:animClr>
                                    <p:animClr clrSpc="hsl" dir="cw">
                                      <p:cBhvr>
                                        <p:cTn id="16" dur="500" fill="hold"/>
                                        <p:tgtEl>
                                          <p:spTgt spid="6"/>
                                        </p:tgtEl>
                                        <p:attrNameLst>
                                          <p:attrName>fillcolor</p:attrName>
                                        </p:attrNameLst>
                                      </p:cBhvr>
                                      <p:by>
                                        <p:hsl h="0" s="-70588" l="0"/>
                                      </p:by>
                                    </p:animClr>
                                    <p:animClr clrSpc="hsl" dir="cw">
                                      <p:cBhvr>
                                        <p:cTn id="17" dur="500" fill="hold"/>
                                        <p:tgtEl>
                                          <p:spTgt spid="6"/>
                                        </p:tgtEl>
                                        <p:attrNameLst>
                                          <p:attrName>stroke.color</p:attrName>
                                        </p:attrNameLst>
                                      </p:cBhvr>
                                      <p:by>
                                        <p:hsl h="0" s="-70588" l="0"/>
                                      </p:by>
                                    </p:animClr>
                                    <p:set>
                                      <p:cBhvr>
                                        <p:cTn id="18" dur="500" fill="hold"/>
                                        <p:tgtEl>
                                          <p:spTgt spid="6"/>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par>
                          <p:cTn id="22" fill="hold" nodeType="afterGroup">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1"/>
                                        </p:tgtEl>
                                        <p:attrNameLst>
                                          <p:attrName>style.color</p:attrName>
                                        </p:attrNameLst>
                                      </p:cBhvr>
                                      <p:by>
                                        <p:hsl h="0" s="-70588" l="0"/>
                                      </p:by>
                                    </p:animClr>
                                    <p:animClr clrSpc="hsl" dir="cw">
                                      <p:cBhvr>
                                        <p:cTn id="30" dur="500" fill="hold"/>
                                        <p:tgtEl>
                                          <p:spTgt spid="11"/>
                                        </p:tgtEl>
                                        <p:attrNameLst>
                                          <p:attrName>fillcolor</p:attrName>
                                        </p:attrNameLst>
                                      </p:cBhvr>
                                      <p:by>
                                        <p:hsl h="0" s="-70588" l="0"/>
                                      </p:by>
                                    </p:animClr>
                                    <p:animClr clrSpc="hsl" dir="cw">
                                      <p:cBhvr>
                                        <p:cTn id="31" dur="500" fill="hold"/>
                                        <p:tgtEl>
                                          <p:spTgt spid="11"/>
                                        </p:tgtEl>
                                        <p:attrNameLst>
                                          <p:attrName>stroke.color</p:attrName>
                                        </p:attrNameLst>
                                      </p:cBhvr>
                                      <p:by>
                                        <p:hsl h="0" s="-70588" l="0"/>
                                      </p:by>
                                    </p:animClr>
                                    <p:set>
                                      <p:cBhvr>
                                        <p:cTn id="32" dur="500" fill="hold"/>
                                        <p:tgtEl>
                                          <p:spTgt spid="11"/>
                                        </p:tgtEl>
                                        <p:attrNameLst>
                                          <p:attrName>fill.type</p:attrName>
                                        </p:attrNameLst>
                                      </p:cBhvr>
                                      <p:to>
                                        <p:strVal val="solid"/>
                                      </p:to>
                                    </p:set>
                                  </p:childTnLst>
                                </p:cTn>
                              </p:par>
                              <p:par>
                                <p:cTn id="33" presetID="2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00"/>
                                        <p:tgtEl>
                                          <p:spTgt spid="10"/>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6"/>
                                        </p:tgtEl>
                                        <p:attrNameLst>
                                          <p:attrName>style.color</p:attrName>
                                        </p:attrNameLst>
                                      </p:cBhvr>
                                      <p:by>
                                        <p:hsl h="0" s="-70588" l="0"/>
                                      </p:by>
                                    </p:animClr>
                                    <p:animClr clrSpc="hsl" dir="cw">
                                      <p:cBhvr>
                                        <p:cTn id="44" dur="500" fill="hold"/>
                                        <p:tgtEl>
                                          <p:spTgt spid="16"/>
                                        </p:tgtEl>
                                        <p:attrNameLst>
                                          <p:attrName>fillcolor</p:attrName>
                                        </p:attrNameLst>
                                      </p:cBhvr>
                                      <p:by>
                                        <p:hsl h="0" s="-70588" l="0"/>
                                      </p:by>
                                    </p:animClr>
                                    <p:animClr clrSpc="hsl" dir="cw">
                                      <p:cBhvr>
                                        <p:cTn id="45" dur="500" fill="hold"/>
                                        <p:tgtEl>
                                          <p:spTgt spid="16"/>
                                        </p:tgtEl>
                                        <p:attrNameLst>
                                          <p:attrName>stroke.color</p:attrName>
                                        </p:attrNameLst>
                                      </p:cBhvr>
                                      <p:by>
                                        <p:hsl h="0" s="-70588" l="0"/>
                                      </p:by>
                                    </p:animClr>
                                    <p:set>
                                      <p:cBhvr>
                                        <p:cTn id="46" dur="500" fill="hold"/>
                                        <p:tgtEl>
                                          <p:spTgt spid="16"/>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up)">
                                      <p:cBhvr>
                                        <p:cTn id="49" dur="500"/>
                                        <p:tgtEl>
                                          <p:spTgt spid="9"/>
                                        </p:tgtEl>
                                      </p:cBhvr>
                                    </p:animEffect>
                                  </p:childTnLst>
                                </p:cTn>
                              </p:par>
                            </p:childTnLst>
                          </p:cTn>
                        </p:par>
                        <p:par>
                          <p:cTn id="50" fill="hold" nodeType="afterGroup">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5" presetClass="emph" presetSubtype="0" fill="hold" grpId="1" nodeType="clickEffect">
                                  <p:stCondLst>
                                    <p:cond delay="0"/>
                                  </p:stCondLst>
                                  <p:childTnLst>
                                    <p:animClr clrSpc="hsl" dir="cw">
                                      <p:cBhvr override="childStyle">
                                        <p:cTn id="57" dur="500" fill="hold"/>
                                        <p:tgtEl>
                                          <p:spTgt spid="8"/>
                                        </p:tgtEl>
                                        <p:attrNameLst>
                                          <p:attrName>style.color</p:attrName>
                                        </p:attrNameLst>
                                      </p:cBhvr>
                                      <p:by>
                                        <p:hsl h="0" s="-70588" l="0"/>
                                      </p:by>
                                    </p:animClr>
                                    <p:animClr clrSpc="hsl" dir="cw">
                                      <p:cBhvr>
                                        <p:cTn id="58" dur="500" fill="hold"/>
                                        <p:tgtEl>
                                          <p:spTgt spid="8"/>
                                        </p:tgtEl>
                                        <p:attrNameLst>
                                          <p:attrName>fillcolor</p:attrName>
                                        </p:attrNameLst>
                                      </p:cBhvr>
                                      <p:by>
                                        <p:hsl h="0" s="-70588" l="0"/>
                                      </p:by>
                                    </p:animClr>
                                    <p:animClr clrSpc="hsl" dir="cw">
                                      <p:cBhvr>
                                        <p:cTn id="59" dur="500" fill="hold"/>
                                        <p:tgtEl>
                                          <p:spTgt spid="8"/>
                                        </p:tgtEl>
                                        <p:attrNameLst>
                                          <p:attrName>stroke.color</p:attrName>
                                        </p:attrNameLst>
                                      </p:cBhvr>
                                      <p:by>
                                        <p:hsl h="0" s="-70588" l="0"/>
                                      </p:by>
                                    </p:animClr>
                                    <p:set>
                                      <p:cBhvr>
                                        <p:cTn id="60" dur="500" fill="hold"/>
                                        <p:tgtEl>
                                          <p:spTgt spid="8"/>
                                        </p:tgtEl>
                                        <p:attrNameLst>
                                          <p:attrName>fill.type</p:attrName>
                                        </p:attrNameLst>
                                      </p:cBhvr>
                                      <p:to>
                                        <p:strVal val="solid"/>
                                      </p:to>
                                    </p:set>
                                  </p:childTnLst>
                                </p:cTn>
                              </p:par>
                              <p:par>
                                <p:cTn id="61" presetID="22" presetClass="entr" presetSubtype="1"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up)">
                                      <p:cBhvr>
                                        <p:cTn id="63" dur="500"/>
                                        <p:tgtEl>
                                          <p:spTgt spid="7"/>
                                        </p:tgtEl>
                                      </p:cBhvr>
                                    </p:animEffect>
                                  </p:childTnLst>
                                </p:cTn>
                              </p:par>
                            </p:childTnLst>
                          </p:cTn>
                        </p:par>
                        <p:par>
                          <p:cTn id="64" fill="hold" nodeType="afterGroup">
                            <p:stCondLst>
                              <p:cond delay="500"/>
                            </p:stCondLst>
                            <p:childTnLst>
                              <p:par>
                                <p:cTn id="65" presetID="22" presetClass="entr" presetSubtype="1"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up)">
                                      <p:cBhvr>
                                        <p:cTn id="67" dur="500"/>
                                        <p:tgtEl>
                                          <p:spTgt spid="17"/>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5" presetClass="emph" presetSubtype="0" fill="hold" grpId="1" nodeType="clickEffect">
                                  <p:stCondLst>
                                    <p:cond delay="0"/>
                                  </p:stCondLst>
                                  <p:childTnLst>
                                    <p:animClr clrSpc="hsl" dir="cw">
                                      <p:cBhvr override="childStyle">
                                        <p:cTn id="71" dur="500" fill="hold"/>
                                        <p:tgtEl>
                                          <p:spTgt spid="17"/>
                                        </p:tgtEl>
                                        <p:attrNameLst>
                                          <p:attrName>style.color</p:attrName>
                                        </p:attrNameLst>
                                      </p:cBhvr>
                                      <p:by>
                                        <p:hsl h="0" s="-70588" l="0"/>
                                      </p:by>
                                    </p:animClr>
                                    <p:animClr clrSpc="hsl" dir="cw">
                                      <p:cBhvr>
                                        <p:cTn id="72" dur="500" fill="hold"/>
                                        <p:tgtEl>
                                          <p:spTgt spid="17"/>
                                        </p:tgtEl>
                                        <p:attrNameLst>
                                          <p:attrName>fillcolor</p:attrName>
                                        </p:attrNameLst>
                                      </p:cBhvr>
                                      <p:by>
                                        <p:hsl h="0" s="-70588" l="0"/>
                                      </p:by>
                                    </p:animClr>
                                    <p:animClr clrSpc="hsl" dir="cw">
                                      <p:cBhvr>
                                        <p:cTn id="73" dur="500" fill="hold"/>
                                        <p:tgtEl>
                                          <p:spTgt spid="17"/>
                                        </p:tgtEl>
                                        <p:attrNameLst>
                                          <p:attrName>stroke.color</p:attrName>
                                        </p:attrNameLst>
                                      </p:cBhvr>
                                      <p:by>
                                        <p:hsl h="0" s="-70588" l="0"/>
                                      </p:by>
                                    </p:animClr>
                                    <p:set>
                                      <p:cBhvr>
                                        <p:cTn id="74" dur="500" fill="hold"/>
                                        <p:tgtEl>
                                          <p:spTgt spid="17"/>
                                        </p:tgtEl>
                                        <p:attrNameLst>
                                          <p:attrName>fill.type</p:attrName>
                                        </p:attrNameLst>
                                      </p:cBhvr>
                                      <p:to>
                                        <p:strVal val="solid"/>
                                      </p:to>
                                    </p:set>
                                  </p:childTnLst>
                                </p:cTn>
                              </p:par>
                              <p:par>
                                <p:cTn id="75" presetID="22" presetClass="entr" presetSubtype="1" fill="hold" grpId="0" nodeType="with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ipe(up)">
                                      <p:cBhvr>
                                        <p:cTn id="77" dur="500"/>
                                        <p:tgtEl>
                                          <p:spTgt spid="14"/>
                                        </p:tgtEl>
                                      </p:cBhvr>
                                    </p:animEffect>
                                  </p:childTnLst>
                                </p:cTn>
                              </p:par>
                            </p:childTnLst>
                          </p:cTn>
                        </p:par>
                        <p:par>
                          <p:cTn id="78" fill="hold" nodeType="afterGroup">
                            <p:stCondLst>
                              <p:cond delay="500"/>
                            </p:stCondLst>
                            <p:childTnLst>
                              <p:par>
                                <p:cTn id="79" presetID="22" presetClass="entr" presetSubtype="2"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wipe(right)">
                                      <p:cBhvr>
                                        <p:cTn id="8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animBg="1"/>
      <p:bldP spid="5" grpId="0" animBg="1"/>
      <p:bldP spid="6" grpId="0" animBg="1"/>
      <p:bldP spid="6" grpId="1" animBg="1"/>
      <p:bldP spid="8" grpId="0" animBg="1"/>
      <p:bldP spid="8" grpId="1" animBg="1"/>
      <p:bldP spid="11" grpId="0" animBg="1"/>
      <p:bldP spid="11" grpId="1" animBg="1"/>
      <p:bldP spid="13" grpId="0" animBg="1"/>
      <p:bldP spid="14" grpId="0" animBg="1"/>
      <p:bldP spid="16" grpId="0" animBg="1"/>
      <p:bldP spid="16" grpId="1" animBg="1"/>
      <p:bldP spid="17" grpId="0" animBg="1"/>
      <p:bldP spid="17" grpId="1"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114300"/>
            <a:ext cx="8229600" cy="1398587"/>
          </a:xfrm>
        </p:spPr>
        <p:txBody>
          <a:bodyPr>
            <a:normAutofit fontScale="90000"/>
          </a:bodyPr>
          <a:lstStyle/>
          <a:p>
            <a:r>
              <a:rPr lang="en-US" dirty="0"/>
              <a:t>Cost Structure of a Firm</a:t>
            </a:r>
            <a:br>
              <a:rPr lang="en-US" dirty="0"/>
            </a:br>
            <a:r>
              <a:rPr lang="en-US" dirty="0"/>
              <a:t>(Exhibit 18-4)</a:t>
            </a:r>
          </a:p>
        </p:txBody>
      </p:sp>
      <p:sp>
        <p:nvSpPr>
          <p:cNvPr id="43011" name="Rectangle 9"/>
          <p:cNvSpPr>
            <a:spLocks noChangeArrowheads="1"/>
          </p:cNvSpPr>
          <p:nvPr/>
        </p:nvSpPr>
        <p:spPr bwMode="auto">
          <a:xfrm>
            <a:off x="447675" y="15240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ndParaRPr>
          </a:p>
        </p:txBody>
      </p:sp>
      <p:pic>
        <p:nvPicPr>
          <p:cNvPr id="43012" name="Picture 3" descr="per2980x_180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875" y="1190625"/>
            <a:ext cx="8543925" cy="5429250"/>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3038475" y="2209800"/>
            <a:ext cx="1143000" cy="4495800"/>
          </a:xfrm>
          <a:prstGeom prst="rect">
            <a:avLst/>
          </a:prstGeom>
          <a:solidFill>
            <a:schemeClr val="bg2">
              <a:alpha val="90000"/>
            </a:schemeClr>
          </a:solidFill>
          <a:ln>
            <a:noFill/>
          </a:ln>
          <a:extLst/>
        </p:spPr>
        <p:txBody>
          <a:bodyPr anchor="ctr"/>
          <a:lstStyle/>
          <a:p>
            <a:endParaRPr lang="en-US"/>
          </a:p>
        </p:txBody>
      </p:sp>
      <p:sp>
        <p:nvSpPr>
          <p:cNvPr id="7" name="Rectangle 6"/>
          <p:cNvSpPr>
            <a:spLocks noChangeArrowheads="1"/>
          </p:cNvSpPr>
          <p:nvPr/>
        </p:nvSpPr>
        <p:spPr bwMode="auto">
          <a:xfrm>
            <a:off x="4229100" y="2209800"/>
            <a:ext cx="1143000" cy="4495800"/>
          </a:xfrm>
          <a:prstGeom prst="rect">
            <a:avLst/>
          </a:prstGeom>
          <a:solidFill>
            <a:schemeClr val="bg2">
              <a:alpha val="90000"/>
            </a:schemeClr>
          </a:solidFill>
          <a:ln>
            <a:noFill/>
          </a:ln>
          <a:extLst/>
        </p:spPr>
        <p:txBody>
          <a:bodyPr anchor="ctr"/>
          <a:lstStyle/>
          <a:p>
            <a:endParaRPr lang="en-US"/>
          </a:p>
        </p:txBody>
      </p:sp>
      <p:sp>
        <p:nvSpPr>
          <p:cNvPr id="8" name="Rectangle 7"/>
          <p:cNvSpPr>
            <a:spLocks noChangeArrowheads="1"/>
          </p:cNvSpPr>
          <p:nvPr/>
        </p:nvSpPr>
        <p:spPr bwMode="auto">
          <a:xfrm>
            <a:off x="5429250" y="2209800"/>
            <a:ext cx="1143000" cy="4495800"/>
          </a:xfrm>
          <a:prstGeom prst="rect">
            <a:avLst/>
          </a:prstGeom>
          <a:solidFill>
            <a:schemeClr val="bg2">
              <a:alpha val="90000"/>
            </a:schemeClr>
          </a:solidFill>
          <a:ln>
            <a:noFill/>
          </a:ln>
          <a:extLst/>
        </p:spPr>
        <p:txBody>
          <a:bodyPr anchor="ctr"/>
          <a:lstStyle/>
          <a:p>
            <a:endParaRPr lang="en-US"/>
          </a:p>
        </p:txBody>
      </p:sp>
      <p:sp>
        <p:nvSpPr>
          <p:cNvPr id="9" name="Rectangle 8"/>
          <p:cNvSpPr>
            <a:spLocks noChangeArrowheads="1"/>
          </p:cNvSpPr>
          <p:nvPr/>
        </p:nvSpPr>
        <p:spPr bwMode="auto">
          <a:xfrm>
            <a:off x="6634163" y="2209800"/>
            <a:ext cx="1143000" cy="4495800"/>
          </a:xfrm>
          <a:prstGeom prst="rect">
            <a:avLst/>
          </a:prstGeom>
          <a:solidFill>
            <a:schemeClr val="bg2">
              <a:alpha val="90000"/>
            </a:schemeClr>
          </a:solidFill>
          <a:ln>
            <a:noFill/>
          </a:ln>
          <a:extLst/>
        </p:spPr>
        <p:txBody>
          <a:bodyPr anchor="ctr"/>
          <a:lstStyle/>
          <a:p>
            <a:endParaRPr lang="en-US"/>
          </a:p>
        </p:txBody>
      </p:sp>
      <p:sp>
        <p:nvSpPr>
          <p:cNvPr id="10" name="Rectangle 9"/>
          <p:cNvSpPr>
            <a:spLocks noChangeArrowheads="1"/>
          </p:cNvSpPr>
          <p:nvPr/>
        </p:nvSpPr>
        <p:spPr bwMode="auto">
          <a:xfrm>
            <a:off x="7839075" y="2209800"/>
            <a:ext cx="1143000" cy="4495800"/>
          </a:xfrm>
          <a:prstGeom prst="rect">
            <a:avLst/>
          </a:prstGeom>
          <a:solidFill>
            <a:schemeClr val="bg2">
              <a:alpha val="90000"/>
            </a:schemeClr>
          </a:solidFill>
          <a:ln>
            <a:noFill/>
          </a:ln>
          <a:extLst/>
        </p:spPr>
        <p:txBody>
          <a:bodyPr anchor="ctr"/>
          <a:lstStyle/>
          <a:p>
            <a:endParaRPr lang="en-US"/>
          </a:p>
        </p:txBody>
      </p:sp>
      <p:sp>
        <p:nvSpPr>
          <p:cNvPr id="2" name="Rounded Rectangle 1"/>
          <p:cNvSpPr>
            <a:spLocks noChangeArrowheads="1"/>
          </p:cNvSpPr>
          <p:nvPr/>
        </p:nvSpPr>
        <p:spPr bwMode="auto">
          <a:xfrm>
            <a:off x="676275" y="3429000"/>
            <a:ext cx="8382000" cy="304800"/>
          </a:xfrm>
          <a:prstGeom prst="roundRect">
            <a:avLst>
              <a:gd name="adj" fmla="val 16667"/>
            </a:avLst>
          </a:prstGeom>
          <a:noFill/>
          <a:ln w="38100" algn="ctr">
            <a:solidFill>
              <a:srgbClr val="F0AD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 name="Rounded Rectangle 15"/>
          <p:cNvSpPr>
            <a:spLocks noChangeArrowheads="1"/>
          </p:cNvSpPr>
          <p:nvPr/>
        </p:nvSpPr>
        <p:spPr bwMode="auto">
          <a:xfrm>
            <a:off x="676275" y="2743200"/>
            <a:ext cx="8382000" cy="304800"/>
          </a:xfrm>
          <a:prstGeom prst="roundRect">
            <a:avLst>
              <a:gd name="adj" fmla="val 16667"/>
            </a:avLst>
          </a:prstGeom>
          <a:noFill/>
          <a:ln w="38100" algn="ctr">
            <a:solidFill>
              <a:srgbClr val="FF575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ustDataLst>
      <p:tags r:id="rId1"/>
    </p:custDataLst>
    <p:extLst>
      <p:ext uri="{BB962C8B-B14F-4D97-AF65-F5344CB8AC3E}">
        <p14:creationId xmlns:p14="http://schemas.microsoft.com/office/powerpoint/2010/main" val="114281234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1" fill="hold" grpId="0" nodeType="clickEffect">
                                  <p:stCondLst>
                                    <p:cond delay="0"/>
                                  </p:stCondLst>
                                  <p:childTnLst>
                                    <p:animEffect transition="out" filter="wipe(up)">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1" fill="hold" grpId="0" nodeType="clickEffect">
                                  <p:stCondLst>
                                    <p:cond delay="0"/>
                                  </p:stCondLst>
                                  <p:childTnLst>
                                    <p:animEffect transition="out" filter="wipe(up)">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1" fill="hold" grpId="0" nodeType="clickEffect">
                                  <p:stCondLst>
                                    <p:cond delay="0"/>
                                  </p:stCondLst>
                                  <p:childTnLst>
                                    <p:animEffect transition="out" filter="wipe(up)">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1" fill="hold" grpId="0" nodeType="clickEffect">
                                  <p:stCondLst>
                                    <p:cond delay="0"/>
                                  </p:stCondLst>
                                  <p:childTnLst>
                                    <p:animEffect transition="out" filter="wipe(up)">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1" fill="hold" grpId="0" nodeType="clickEffect">
                                  <p:stCondLst>
                                    <p:cond delay="0"/>
                                  </p:stCondLst>
                                  <p:childTnLst>
                                    <p:animEffect transition="out" filter="wipe(up)">
                                      <p:cBhvr>
                                        <p:cTn id="26" dur="500"/>
                                        <p:tgtEl>
                                          <p:spTgt spid="10"/>
                                        </p:tgtEl>
                                      </p:cBhvr>
                                    </p:animEffect>
                                    <p:set>
                                      <p:cBhvr>
                                        <p:cTn id="27" dur="1" fill="hold">
                                          <p:stCondLst>
                                            <p:cond delay="499"/>
                                          </p:stCondLst>
                                        </p:cTn>
                                        <p:tgtEl>
                                          <p:spTgt spid="10"/>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2"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Autofit/>
          </a:bodyPr>
          <a:lstStyle/>
          <a:p>
            <a:r>
              <a:rPr lang="en-US" sz="3200" dirty="0"/>
              <a:t>Summary of Relationships among Quantity, Cost, and Price Using Cost-Oriented Pricing(Exhibit 18–7)</a:t>
            </a:r>
          </a:p>
        </p:txBody>
      </p:sp>
      <p:sp>
        <p:nvSpPr>
          <p:cNvPr id="353292" name="AutoShape 12"/>
          <p:cNvSpPr>
            <a:spLocks noChangeArrowheads="1"/>
          </p:cNvSpPr>
          <p:nvPr/>
        </p:nvSpPr>
        <p:spPr bwMode="auto">
          <a:xfrm>
            <a:off x="76200" y="2868613"/>
            <a:ext cx="1876425" cy="1169987"/>
          </a:xfrm>
          <a:prstGeom prst="roundRect">
            <a:avLst>
              <a:gd name="adj" fmla="val 14773"/>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latin typeface="Arial" pitchFamily="34" charset="0"/>
                <a:cs typeface="Arial" pitchFamily="34" charset="0"/>
              </a:rPr>
              <a:t>Quantity demanded at selling price</a:t>
            </a:r>
          </a:p>
        </p:txBody>
      </p:sp>
      <p:sp>
        <p:nvSpPr>
          <p:cNvPr id="353293" name="AutoShape 13"/>
          <p:cNvSpPr>
            <a:spLocks noChangeArrowheads="1"/>
          </p:cNvSpPr>
          <p:nvPr/>
        </p:nvSpPr>
        <p:spPr bwMode="auto">
          <a:xfrm>
            <a:off x="4953001" y="5333999"/>
            <a:ext cx="2133600" cy="1143001"/>
          </a:xfrm>
          <a:prstGeom prst="roundRect">
            <a:avLst>
              <a:gd name="adj" fmla="val 14773"/>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t>Average</a:t>
            </a:r>
          </a:p>
          <a:p>
            <a:r>
              <a:rPr lang="en-US" sz="1800" b="1" dirty="0"/>
              <a:t>Total cost per unit</a:t>
            </a:r>
            <a:endParaRPr lang="en-US" sz="1800" b="1" dirty="0">
              <a:latin typeface="Arial" pitchFamily="34" charset="0"/>
              <a:cs typeface="Arial" pitchFamily="34" charset="0"/>
            </a:endParaRPr>
          </a:p>
        </p:txBody>
      </p:sp>
      <p:sp>
        <p:nvSpPr>
          <p:cNvPr id="353294" name="AutoShape 14"/>
          <p:cNvSpPr>
            <a:spLocks noChangeArrowheads="1"/>
          </p:cNvSpPr>
          <p:nvPr/>
        </p:nvSpPr>
        <p:spPr bwMode="auto">
          <a:xfrm>
            <a:off x="6008600" y="3066542"/>
            <a:ext cx="2154134" cy="1143002"/>
          </a:xfrm>
          <a:prstGeom prst="roundRect">
            <a:avLst>
              <a:gd name="adj" fmla="val 14773"/>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t>Average</a:t>
            </a:r>
          </a:p>
          <a:p>
            <a:r>
              <a:rPr lang="en-US" sz="1800" b="1" dirty="0"/>
              <a:t>fixed cost per unit</a:t>
            </a:r>
            <a:endParaRPr lang="en-US" sz="1800" b="1" dirty="0">
              <a:latin typeface="Arial" pitchFamily="34" charset="0"/>
              <a:cs typeface="Arial" pitchFamily="34" charset="0"/>
            </a:endParaRPr>
          </a:p>
        </p:txBody>
      </p:sp>
      <p:sp>
        <p:nvSpPr>
          <p:cNvPr id="353295" name="Freeform 15"/>
          <p:cNvSpPr>
            <a:spLocks/>
          </p:cNvSpPr>
          <p:nvPr/>
        </p:nvSpPr>
        <p:spPr bwMode="auto">
          <a:xfrm rot="368673">
            <a:off x="5182286" y="2134619"/>
            <a:ext cx="1652628" cy="903730"/>
          </a:xfrm>
          <a:custGeom>
            <a:avLst/>
            <a:gdLst>
              <a:gd name="T0" fmla="*/ 0 w 1392"/>
              <a:gd name="T1" fmla="*/ 2147483647 h 840"/>
              <a:gd name="T2" fmla="*/ 2147483647 w 1392"/>
              <a:gd name="T3" fmla="*/ 2147483647 h 840"/>
              <a:gd name="T4" fmla="*/ 2147483647 w 1392"/>
              <a:gd name="T5" fmla="*/ 2147483647 h 840"/>
              <a:gd name="T6" fmla="*/ 2147483647 w 1392"/>
              <a:gd name="T7" fmla="*/ 2147483647 h 840"/>
              <a:gd name="T8" fmla="*/ 2147483647 w 1392"/>
              <a:gd name="T9" fmla="*/ 2147483647 h 840"/>
              <a:gd name="T10" fmla="*/ 2147483647 w 1392"/>
              <a:gd name="T11" fmla="*/ 2147483647 h 840"/>
              <a:gd name="T12" fmla="*/ 0 60000 65536"/>
              <a:gd name="T13" fmla="*/ 0 60000 65536"/>
              <a:gd name="T14" fmla="*/ 0 60000 65536"/>
              <a:gd name="T15" fmla="*/ 0 60000 65536"/>
              <a:gd name="T16" fmla="*/ 0 60000 65536"/>
              <a:gd name="T17" fmla="*/ 0 60000 65536"/>
              <a:gd name="T18" fmla="*/ 0 w 1392"/>
              <a:gd name="T19" fmla="*/ 0 h 840"/>
              <a:gd name="T20" fmla="*/ 1392 w 1392"/>
              <a:gd name="T21" fmla="*/ 840 h 840"/>
            </a:gdLst>
            <a:ahLst/>
            <a:cxnLst>
              <a:cxn ang="T12">
                <a:pos x="T0" y="T1"/>
              </a:cxn>
              <a:cxn ang="T13">
                <a:pos x="T2" y="T3"/>
              </a:cxn>
              <a:cxn ang="T14">
                <a:pos x="T4" y="T5"/>
              </a:cxn>
              <a:cxn ang="T15">
                <a:pos x="T6" y="T7"/>
              </a:cxn>
              <a:cxn ang="T16">
                <a:pos x="T8" y="T9"/>
              </a:cxn>
              <a:cxn ang="T17">
                <a:pos x="T10" y="T11"/>
              </a:cxn>
            </a:cxnLst>
            <a:rect l="T18" t="T19" r="T20" b="T21"/>
            <a:pathLst>
              <a:path w="1392" h="840">
                <a:moveTo>
                  <a:pt x="0" y="24"/>
                </a:moveTo>
                <a:cubicBezTo>
                  <a:pt x="100" y="12"/>
                  <a:pt x="200" y="0"/>
                  <a:pt x="336" y="24"/>
                </a:cubicBezTo>
                <a:cubicBezTo>
                  <a:pt x="472" y="48"/>
                  <a:pt x="680" y="112"/>
                  <a:pt x="816" y="168"/>
                </a:cubicBezTo>
                <a:cubicBezTo>
                  <a:pt x="952" y="224"/>
                  <a:pt x="1064" y="280"/>
                  <a:pt x="1152" y="360"/>
                </a:cubicBezTo>
                <a:cubicBezTo>
                  <a:pt x="1240" y="440"/>
                  <a:pt x="1304" y="568"/>
                  <a:pt x="1344" y="648"/>
                </a:cubicBezTo>
                <a:cubicBezTo>
                  <a:pt x="1384" y="728"/>
                  <a:pt x="1388" y="784"/>
                  <a:pt x="1392" y="840"/>
                </a:cubicBezTo>
              </a:path>
            </a:pathLst>
          </a:custGeom>
          <a:noFill/>
          <a:ln w="76200">
            <a:solidFill>
              <a:srgbClr val="C64847"/>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b="1" dirty="0">
              <a:latin typeface="Arial" pitchFamily="34" charset="0"/>
              <a:cs typeface="Arial" pitchFamily="34" charset="0"/>
            </a:endParaRPr>
          </a:p>
        </p:txBody>
      </p:sp>
      <p:sp>
        <p:nvSpPr>
          <p:cNvPr id="353296" name="Freeform 16"/>
          <p:cNvSpPr>
            <a:spLocks/>
          </p:cNvSpPr>
          <p:nvPr/>
        </p:nvSpPr>
        <p:spPr bwMode="auto">
          <a:xfrm>
            <a:off x="5972175" y="4209544"/>
            <a:ext cx="809625" cy="1124456"/>
          </a:xfrm>
          <a:custGeom>
            <a:avLst/>
            <a:gdLst>
              <a:gd name="T0" fmla="*/ 2147483647 w 720"/>
              <a:gd name="T1" fmla="*/ 0 h 768"/>
              <a:gd name="T2" fmla="*/ 2147483647 w 720"/>
              <a:gd name="T3" fmla="*/ 2147483647 h 768"/>
              <a:gd name="T4" fmla="*/ 2147483647 w 720"/>
              <a:gd name="T5" fmla="*/ 2147483647 h 768"/>
              <a:gd name="T6" fmla="*/ 0 w 720"/>
              <a:gd name="T7" fmla="*/ 2147483647 h 768"/>
              <a:gd name="T8" fmla="*/ 0 60000 65536"/>
              <a:gd name="T9" fmla="*/ 0 60000 65536"/>
              <a:gd name="T10" fmla="*/ 0 60000 65536"/>
              <a:gd name="T11" fmla="*/ 0 60000 65536"/>
              <a:gd name="T12" fmla="*/ 0 w 720"/>
              <a:gd name="T13" fmla="*/ 0 h 768"/>
              <a:gd name="T14" fmla="*/ 720 w 720"/>
              <a:gd name="T15" fmla="*/ 768 h 768"/>
            </a:gdLst>
            <a:ahLst/>
            <a:cxnLst>
              <a:cxn ang="T8">
                <a:pos x="T0" y="T1"/>
              </a:cxn>
              <a:cxn ang="T9">
                <a:pos x="T2" y="T3"/>
              </a:cxn>
              <a:cxn ang="T10">
                <a:pos x="T4" y="T5"/>
              </a:cxn>
              <a:cxn ang="T11">
                <a:pos x="T6" y="T7"/>
              </a:cxn>
            </a:cxnLst>
            <a:rect l="T12" t="T13" r="T14" b="T15"/>
            <a:pathLst>
              <a:path w="720" h="768">
                <a:moveTo>
                  <a:pt x="720" y="0"/>
                </a:moveTo>
                <a:cubicBezTo>
                  <a:pt x="688" y="72"/>
                  <a:pt x="656" y="144"/>
                  <a:pt x="576" y="240"/>
                </a:cubicBezTo>
                <a:cubicBezTo>
                  <a:pt x="496" y="336"/>
                  <a:pt x="336" y="488"/>
                  <a:pt x="240" y="576"/>
                </a:cubicBezTo>
                <a:cubicBezTo>
                  <a:pt x="144" y="664"/>
                  <a:pt x="72" y="716"/>
                  <a:pt x="0" y="768"/>
                </a:cubicBezTo>
              </a:path>
            </a:pathLst>
          </a:custGeom>
          <a:noFill/>
          <a:ln w="76200">
            <a:solidFill>
              <a:srgbClr val="C64847"/>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b="1" dirty="0">
              <a:latin typeface="Arial" pitchFamily="34" charset="0"/>
              <a:cs typeface="Arial" pitchFamily="34" charset="0"/>
            </a:endParaRPr>
          </a:p>
        </p:txBody>
      </p:sp>
      <p:sp>
        <p:nvSpPr>
          <p:cNvPr id="353297" name="Freeform 17"/>
          <p:cNvSpPr>
            <a:spLocks/>
          </p:cNvSpPr>
          <p:nvPr/>
        </p:nvSpPr>
        <p:spPr bwMode="auto">
          <a:xfrm>
            <a:off x="1219200" y="4038600"/>
            <a:ext cx="1219200" cy="1219200"/>
          </a:xfrm>
          <a:custGeom>
            <a:avLst/>
            <a:gdLst>
              <a:gd name="T0" fmla="*/ 2147483647 w 912"/>
              <a:gd name="T1" fmla="*/ 2147483647 h 768"/>
              <a:gd name="T2" fmla="*/ 2147483647 w 912"/>
              <a:gd name="T3" fmla="*/ 2147483647 h 768"/>
              <a:gd name="T4" fmla="*/ 2147483647 w 912"/>
              <a:gd name="T5" fmla="*/ 2147483647 h 768"/>
              <a:gd name="T6" fmla="*/ 2147483647 w 912"/>
              <a:gd name="T7" fmla="*/ 2147483647 h 768"/>
              <a:gd name="T8" fmla="*/ 0 w 912"/>
              <a:gd name="T9" fmla="*/ 0 h 768"/>
              <a:gd name="T10" fmla="*/ 0 60000 65536"/>
              <a:gd name="T11" fmla="*/ 0 60000 65536"/>
              <a:gd name="T12" fmla="*/ 0 60000 65536"/>
              <a:gd name="T13" fmla="*/ 0 60000 65536"/>
              <a:gd name="T14" fmla="*/ 0 60000 65536"/>
              <a:gd name="T15" fmla="*/ 0 w 912"/>
              <a:gd name="T16" fmla="*/ 0 h 768"/>
              <a:gd name="T17" fmla="*/ 912 w 912"/>
              <a:gd name="T18" fmla="*/ 768 h 768"/>
            </a:gdLst>
            <a:ahLst/>
            <a:cxnLst>
              <a:cxn ang="T10">
                <a:pos x="T0" y="T1"/>
              </a:cxn>
              <a:cxn ang="T11">
                <a:pos x="T2" y="T3"/>
              </a:cxn>
              <a:cxn ang="T12">
                <a:pos x="T4" y="T5"/>
              </a:cxn>
              <a:cxn ang="T13">
                <a:pos x="T6" y="T7"/>
              </a:cxn>
              <a:cxn ang="T14">
                <a:pos x="T8" y="T9"/>
              </a:cxn>
            </a:cxnLst>
            <a:rect l="T15" t="T16" r="T17" b="T18"/>
            <a:pathLst>
              <a:path w="912" h="768">
                <a:moveTo>
                  <a:pt x="912" y="768"/>
                </a:moveTo>
                <a:cubicBezTo>
                  <a:pt x="776" y="728"/>
                  <a:pt x="640" y="688"/>
                  <a:pt x="528" y="624"/>
                </a:cubicBezTo>
                <a:cubicBezTo>
                  <a:pt x="416" y="560"/>
                  <a:pt x="320" y="464"/>
                  <a:pt x="240" y="384"/>
                </a:cubicBezTo>
                <a:cubicBezTo>
                  <a:pt x="160" y="304"/>
                  <a:pt x="88" y="208"/>
                  <a:pt x="48" y="144"/>
                </a:cubicBezTo>
                <a:cubicBezTo>
                  <a:pt x="8" y="80"/>
                  <a:pt x="4" y="40"/>
                  <a:pt x="0" y="0"/>
                </a:cubicBezTo>
              </a:path>
            </a:pathLst>
          </a:custGeom>
          <a:noFill/>
          <a:ln w="76200">
            <a:solidFill>
              <a:srgbClr val="C64847"/>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b="1" dirty="0">
              <a:latin typeface="Arial" pitchFamily="34" charset="0"/>
              <a:cs typeface="Arial" pitchFamily="34" charset="0"/>
            </a:endParaRPr>
          </a:p>
        </p:txBody>
      </p:sp>
      <p:sp>
        <p:nvSpPr>
          <p:cNvPr id="353298" name="Line 18"/>
          <p:cNvSpPr>
            <a:spLocks noChangeShapeType="1"/>
          </p:cNvSpPr>
          <p:nvPr/>
        </p:nvSpPr>
        <p:spPr bwMode="auto">
          <a:xfrm flipH="1">
            <a:off x="3581400" y="5715000"/>
            <a:ext cx="1371601" cy="0"/>
          </a:xfrm>
          <a:prstGeom prst="line">
            <a:avLst/>
          </a:prstGeom>
          <a:noFill/>
          <a:ln w="76200">
            <a:solidFill>
              <a:srgbClr val="C64847"/>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353300" name="AutoShape 20"/>
          <p:cNvSpPr>
            <a:spLocks noChangeArrowheads="1"/>
          </p:cNvSpPr>
          <p:nvPr/>
        </p:nvSpPr>
        <p:spPr bwMode="auto">
          <a:xfrm>
            <a:off x="1512789" y="5211959"/>
            <a:ext cx="2105025" cy="1143000"/>
          </a:xfrm>
          <a:prstGeom prst="roundRect">
            <a:avLst>
              <a:gd name="adj" fmla="val 14773"/>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latin typeface="Arial" pitchFamily="34" charset="0"/>
                <a:cs typeface="Arial" pitchFamily="34" charset="0"/>
              </a:rPr>
              <a:t>Cost-oriented selling price per unit</a:t>
            </a:r>
          </a:p>
        </p:txBody>
      </p:sp>
      <p:sp>
        <p:nvSpPr>
          <p:cNvPr id="353301" name="AutoShape 21"/>
          <p:cNvSpPr>
            <a:spLocks noChangeArrowheads="1"/>
          </p:cNvSpPr>
          <p:nvPr/>
        </p:nvSpPr>
        <p:spPr bwMode="auto">
          <a:xfrm>
            <a:off x="3200400" y="1828800"/>
            <a:ext cx="2028825" cy="1143000"/>
          </a:xfrm>
          <a:prstGeom prst="roundRect">
            <a:avLst>
              <a:gd name="adj" fmla="val 14773"/>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t>Estimate quantity to be sold</a:t>
            </a:r>
            <a:endParaRPr lang="en-US" sz="1800" b="1" dirty="0">
              <a:latin typeface="Arial" pitchFamily="34" charset="0"/>
              <a:cs typeface="Arial" pitchFamily="34" charset="0"/>
            </a:endParaRPr>
          </a:p>
        </p:txBody>
      </p:sp>
      <p:sp>
        <p:nvSpPr>
          <p:cNvPr id="14" name="AutoShape 21"/>
          <p:cNvSpPr>
            <a:spLocks noChangeArrowheads="1"/>
          </p:cNvSpPr>
          <p:nvPr/>
        </p:nvSpPr>
        <p:spPr bwMode="auto">
          <a:xfrm>
            <a:off x="7277101" y="3962400"/>
            <a:ext cx="1638299" cy="838200"/>
          </a:xfrm>
          <a:prstGeom prst="roundRect">
            <a:avLst>
              <a:gd name="adj" fmla="val 14773"/>
            </a:avLst>
          </a:prstGeom>
          <a:solidFill>
            <a:srgbClr val="00B050"/>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t>Variable cost per unit</a:t>
            </a:r>
            <a:endParaRPr lang="en-US" sz="1800" b="1" dirty="0">
              <a:latin typeface="Arial" pitchFamily="34" charset="0"/>
              <a:cs typeface="Arial" pitchFamily="34" charset="0"/>
            </a:endParaRPr>
          </a:p>
        </p:txBody>
      </p:sp>
      <p:sp>
        <p:nvSpPr>
          <p:cNvPr id="15" name="AutoShape 21"/>
          <p:cNvSpPr>
            <a:spLocks noChangeArrowheads="1"/>
          </p:cNvSpPr>
          <p:nvPr/>
        </p:nvSpPr>
        <p:spPr bwMode="auto">
          <a:xfrm>
            <a:off x="6934201" y="5793440"/>
            <a:ext cx="1447800" cy="683560"/>
          </a:xfrm>
          <a:prstGeom prst="roundRect">
            <a:avLst>
              <a:gd name="adj" fmla="val 14773"/>
            </a:avLst>
          </a:prstGeom>
          <a:solidFill>
            <a:srgbClr val="00B050"/>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t>Profit per unit</a:t>
            </a:r>
            <a:endParaRPr lang="en-US" sz="1800" b="1" dirty="0">
              <a:latin typeface="Arial" pitchFamily="34" charset="0"/>
              <a:cs typeface="Arial" pitchFamily="34" charset="0"/>
            </a:endParaRPr>
          </a:p>
        </p:txBody>
      </p:sp>
      <p:sp>
        <p:nvSpPr>
          <p:cNvPr id="2" name="Oval 1"/>
          <p:cNvSpPr/>
          <p:nvPr/>
        </p:nvSpPr>
        <p:spPr>
          <a:xfrm>
            <a:off x="2565301" y="1892983"/>
            <a:ext cx="685800" cy="6281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t>
            </a:r>
          </a:p>
        </p:txBody>
      </p:sp>
      <p:sp>
        <p:nvSpPr>
          <p:cNvPr id="353299" name="Freeform 19"/>
          <p:cNvSpPr>
            <a:spLocks/>
          </p:cNvSpPr>
          <p:nvPr/>
        </p:nvSpPr>
        <p:spPr bwMode="auto">
          <a:xfrm>
            <a:off x="1219200" y="2209800"/>
            <a:ext cx="1447800" cy="658813"/>
          </a:xfrm>
          <a:custGeom>
            <a:avLst/>
            <a:gdLst>
              <a:gd name="T0" fmla="*/ 0 w 1488"/>
              <a:gd name="T1" fmla="*/ 2147483647 h 928"/>
              <a:gd name="T2" fmla="*/ 2147483647 w 1488"/>
              <a:gd name="T3" fmla="*/ 2147483647 h 928"/>
              <a:gd name="T4" fmla="*/ 2147483647 w 1488"/>
              <a:gd name="T5" fmla="*/ 2147483647 h 928"/>
              <a:gd name="T6" fmla="*/ 2147483647 w 1488"/>
              <a:gd name="T7" fmla="*/ 2147483647 h 928"/>
              <a:gd name="T8" fmla="*/ 2147483647 w 1488"/>
              <a:gd name="T9" fmla="*/ 2147483647 h 928"/>
              <a:gd name="T10" fmla="*/ 2147483647 w 1488"/>
              <a:gd name="T11" fmla="*/ 2147483647 h 928"/>
              <a:gd name="T12" fmla="*/ 0 60000 65536"/>
              <a:gd name="T13" fmla="*/ 0 60000 65536"/>
              <a:gd name="T14" fmla="*/ 0 60000 65536"/>
              <a:gd name="T15" fmla="*/ 0 60000 65536"/>
              <a:gd name="T16" fmla="*/ 0 60000 65536"/>
              <a:gd name="T17" fmla="*/ 0 60000 65536"/>
              <a:gd name="T18" fmla="*/ 0 w 1488"/>
              <a:gd name="T19" fmla="*/ 0 h 928"/>
              <a:gd name="T20" fmla="*/ 1488 w 1488"/>
              <a:gd name="T21" fmla="*/ 928 h 928"/>
            </a:gdLst>
            <a:ahLst/>
            <a:cxnLst>
              <a:cxn ang="T12">
                <a:pos x="T0" y="T1"/>
              </a:cxn>
              <a:cxn ang="T13">
                <a:pos x="T2" y="T3"/>
              </a:cxn>
              <a:cxn ang="T14">
                <a:pos x="T4" y="T5"/>
              </a:cxn>
              <a:cxn ang="T15">
                <a:pos x="T6" y="T7"/>
              </a:cxn>
              <a:cxn ang="T16">
                <a:pos x="T8" y="T9"/>
              </a:cxn>
              <a:cxn ang="T17">
                <a:pos x="T10" y="T11"/>
              </a:cxn>
            </a:cxnLst>
            <a:rect l="T18" t="T19" r="T20" b="T21"/>
            <a:pathLst>
              <a:path w="1488" h="928">
                <a:moveTo>
                  <a:pt x="0" y="928"/>
                </a:moveTo>
                <a:cubicBezTo>
                  <a:pt x="4" y="836"/>
                  <a:pt x="8" y="744"/>
                  <a:pt x="48" y="640"/>
                </a:cubicBezTo>
                <a:cubicBezTo>
                  <a:pt x="88" y="536"/>
                  <a:pt x="152" y="392"/>
                  <a:pt x="240" y="304"/>
                </a:cubicBezTo>
                <a:cubicBezTo>
                  <a:pt x="328" y="216"/>
                  <a:pt x="432" y="160"/>
                  <a:pt x="576" y="112"/>
                </a:cubicBezTo>
                <a:cubicBezTo>
                  <a:pt x="720" y="64"/>
                  <a:pt x="952" y="32"/>
                  <a:pt x="1104" y="16"/>
                </a:cubicBezTo>
                <a:cubicBezTo>
                  <a:pt x="1256" y="0"/>
                  <a:pt x="1372" y="8"/>
                  <a:pt x="1488" y="16"/>
                </a:cubicBezTo>
              </a:path>
            </a:pathLst>
          </a:custGeom>
          <a:noFill/>
          <a:ln w="76200">
            <a:solidFill>
              <a:srgbClr val="C64847"/>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b="1" dirty="0">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83124922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3301"/>
                                        </p:tgtEl>
                                        <p:attrNameLst>
                                          <p:attrName>style.visibility</p:attrName>
                                        </p:attrNameLst>
                                      </p:cBhvr>
                                      <p:to>
                                        <p:strVal val="visible"/>
                                      </p:to>
                                    </p:set>
                                    <p:animEffect transition="in" filter="wipe(left)">
                                      <p:cBhvr>
                                        <p:cTn id="7" dur="500"/>
                                        <p:tgtEl>
                                          <p:spTgt spid="353301"/>
                                        </p:tgtEl>
                                      </p:cBhvr>
                                    </p:animEffect>
                                  </p:childTnLst>
                                </p:cTn>
                              </p:par>
                            </p:childTnLst>
                          </p:cTn>
                        </p:par>
                      </p:childTnLst>
                    </p:cTn>
                  </p:par>
                  <p:par>
                    <p:cTn id="8" fill="hold">
                      <p:stCondLst>
                        <p:cond delay="indefinite"/>
                      </p:stCondLst>
                      <p:childTnLst>
                        <p:par>
                          <p:cTn id="9" fill="hold" nodeType="after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3295"/>
                                        </p:tgtEl>
                                        <p:attrNameLst>
                                          <p:attrName>style.visibility</p:attrName>
                                        </p:attrNameLst>
                                      </p:cBhvr>
                                      <p:to>
                                        <p:strVal val="visible"/>
                                      </p:to>
                                    </p:set>
                                    <p:animEffect transition="in" filter="wipe(left)">
                                      <p:cBhvr>
                                        <p:cTn id="12" dur="500"/>
                                        <p:tgtEl>
                                          <p:spTgt spid="353295"/>
                                        </p:tgtEl>
                                      </p:cBhvr>
                                    </p:animEffect>
                                  </p:childTnLst>
                                </p:cTn>
                              </p:par>
                            </p:childTnLst>
                          </p:cTn>
                        </p:par>
                        <p:par>
                          <p:cTn id="13" fill="hold" nodeType="afterGroup">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353294"/>
                                        </p:tgtEl>
                                        <p:attrNameLst>
                                          <p:attrName>style.visibility</p:attrName>
                                        </p:attrNameLst>
                                      </p:cBhvr>
                                      <p:to>
                                        <p:strVal val="visible"/>
                                      </p:to>
                                    </p:set>
                                    <p:animEffect transition="in" filter="wipe(up)">
                                      <p:cBhvr>
                                        <p:cTn id="16" dur="500"/>
                                        <p:tgtEl>
                                          <p:spTgt spid="353294"/>
                                        </p:tgtEl>
                                      </p:cBhvr>
                                    </p:animEffect>
                                  </p:childTnLst>
                                </p:cTn>
                              </p:par>
                            </p:childTnLst>
                          </p:cTn>
                        </p:par>
                        <p:par>
                          <p:cTn id="17" fill="hold" nodeType="afterGroup">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353296"/>
                                        </p:tgtEl>
                                        <p:attrNameLst>
                                          <p:attrName>style.visibility</p:attrName>
                                        </p:attrNameLst>
                                      </p:cBhvr>
                                      <p:to>
                                        <p:strVal val="visible"/>
                                      </p:to>
                                    </p:set>
                                    <p:animEffect transition="in" filter="wipe(up)">
                                      <p:cBhvr>
                                        <p:cTn id="25" dur="500"/>
                                        <p:tgtEl>
                                          <p:spTgt spid="353296"/>
                                        </p:tgtEl>
                                      </p:cBhvr>
                                    </p:animEffect>
                                  </p:childTnLst>
                                </p:cTn>
                              </p:par>
                            </p:childTnLst>
                          </p:cTn>
                        </p:par>
                        <p:par>
                          <p:cTn id="26" fill="hold" nodeType="afterGroup">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353293"/>
                                        </p:tgtEl>
                                        <p:attrNameLst>
                                          <p:attrName>style.visibility</p:attrName>
                                        </p:attrNameLst>
                                      </p:cBhvr>
                                      <p:to>
                                        <p:strVal val="visible"/>
                                      </p:to>
                                    </p:set>
                                    <p:animEffect transition="in" filter="wipe(up)">
                                      <p:cBhvr>
                                        <p:cTn id="29" dur="500"/>
                                        <p:tgtEl>
                                          <p:spTgt spid="353293"/>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grpId="0" nodeType="clickEffect">
                                  <p:stCondLst>
                                    <p:cond delay="0"/>
                                  </p:stCondLst>
                                  <p:childTnLst>
                                    <p:set>
                                      <p:cBhvr>
                                        <p:cTn id="37" dur="1" fill="hold">
                                          <p:stCondLst>
                                            <p:cond delay="0"/>
                                          </p:stCondLst>
                                        </p:cTn>
                                        <p:tgtEl>
                                          <p:spTgt spid="353298"/>
                                        </p:tgtEl>
                                        <p:attrNameLst>
                                          <p:attrName>style.visibility</p:attrName>
                                        </p:attrNameLst>
                                      </p:cBhvr>
                                      <p:to>
                                        <p:strVal val="visible"/>
                                      </p:to>
                                    </p:set>
                                    <p:animEffect transition="in" filter="wipe(right)">
                                      <p:cBhvr>
                                        <p:cTn id="38" dur="500"/>
                                        <p:tgtEl>
                                          <p:spTgt spid="353298"/>
                                        </p:tgtEl>
                                      </p:cBhvr>
                                    </p:animEffect>
                                  </p:childTnLst>
                                </p:cTn>
                              </p:par>
                            </p:childTnLst>
                          </p:cTn>
                        </p:par>
                        <p:par>
                          <p:cTn id="39" fill="hold" nodeType="afterGroup">
                            <p:stCondLst>
                              <p:cond delay="500"/>
                            </p:stCondLst>
                            <p:childTnLst>
                              <p:par>
                                <p:cTn id="40" presetID="22" presetClass="entr" presetSubtype="2" fill="hold" grpId="0" nodeType="afterEffect">
                                  <p:stCondLst>
                                    <p:cond delay="0"/>
                                  </p:stCondLst>
                                  <p:childTnLst>
                                    <p:set>
                                      <p:cBhvr>
                                        <p:cTn id="41" dur="1" fill="hold">
                                          <p:stCondLst>
                                            <p:cond delay="0"/>
                                          </p:stCondLst>
                                        </p:cTn>
                                        <p:tgtEl>
                                          <p:spTgt spid="353300"/>
                                        </p:tgtEl>
                                        <p:attrNameLst>
                                          <p:attrName>style.visibility</p:attrName>
                                        </p:attrNameLst>
                                      </p:cBhvr>
                                      <p:to>
                                        <p:strVal val="visible"/>
                                      </p:to>
                                    </p:set>
                                    <p:animEffect transition="in" filter="wipe(right)">
                                      <p:cBhvr>
                                        <p:cTn id="42" dur="500"/>
                                        <p:tgtEl>
                                          <p:spTgt spid="35330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353297"/>
                                        </p:tgtEl>
                                        <p:attrNameLst>
                                          <p:attrName>style.visibility</p:attrName>
                                        </p:attrNameLst>
                                      </p:cBhvr>
                                      <p:to>
                                        <p:strVal val="visible"/>
                                      </p:to>
                                    </p:set>
                                    <p:animEffect transition="in" filter="wipe(right)">
                                      <p:cBhvr>
                                        <p:cTn id="47" dur="500"/>
                                        <p:tgtEl>
                                          <p:spTgt spid="353297"/>
                                        </p:tgtEl>
                                      </p:cBhvr>
                                    </p:animEffect>
                                  </p:childTnLst>
                                </p:cTn>
                              </p:par>
                            </p:childTnLst>
                          </p:cTn>
                        </p:par>
                        <p:par>
                          <p:cTn id="48" fill="hold" nodeType="afterGroup">
                            <p:stCondLst>
                              <p:cond delay="500"/>
                            </p:stCondLst>
                            <p:childTnLst>
                              <p:par>
                                <p:cTn id="49" presetID="22" presetClass="entr" presetSubtype="4" fill="hold" grpId="0" nodeType="afterEffect">
                                  <p:stCondLst>
                                    <p:cond delay="0"/>
                                  </p:stCondLst>
                                  <p:childTnLst>
                                    <p:set>
                                      <p:cBhvr>
                                        <p:cTn id="50" dur="1" fill="hold">
                                          <p:stCondLst>
                                            <p:cond delay="0"/>
                                          </p:stCondLst>
                                        </p:cTn>
                                        <p:tgtEl>
                                          <p:spTgt spid="353292"/>
                                        </p:tgtEl>
                                        <p:attrNameLst>
                                          <p:attrName>style.visibility</p:attrName>
                                        </p:attrNameLst>
                                      </p:cBhvr>
                                      <p:to>
                                        <p:strVal val="visible"/>
                                      </p:to>
                                    </p:set>
                                    <p:animEffect transition="in" filter="wipe(down)">
                                      <p:cBhvr>
                                        <p:cTn id="51" dur="500"/>
                                        <p:tgtEl>
                                          <p:spTgt spid="353292"/>
                                        </p:tgtEl>
                                      </p:cBhvr>
                                    </p:animEffect>
                                  </p:childTnLst>
                                </p:cTn>
                              </p:par>
                            </p:childTnLst>
                          </p:cTn>
                        </p:par>
                      </p:childTnLst>
                    </p:cTn>
                  </p:par>
                  <p:par>
                    <p:cTn id="52" fill="hold">
                      <p:stCondLst>
                        <p:cond delay="indefinite"/>
                      </p:stCondLst>
                      <p:childTnLst>
                        <p:par>
                          <p:cTn id="53" fill="hold" nodeType="afterGroup">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353299"/>
                                        </p:tgtEl>
                                        <p:attrNameLst>
                                          <p:attrName>style.visibility</p:attrName>
                                        </p:attrNameLst>
                                      </p:cBhvr>
                                      <p:to>
                                        <p:strVal val="visible"/>
                                      </p:to>
                                    </p:set>
                                    <p:animEffect transition="in" filter="wipe(down)">
                                      <p:cBhvr>
                                        <p:cTn id="56" dur="500"/>
                                        <p:tgtEl>
                                          <p:spTgt spid="353299"/>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wipe(left)">
                                      <p:cBhvr>
                                        <p:cTn id="6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92" grpId="0" animBg="1"/>
      <p:bldP spid="353293" grpId="0" animBg="1"/>
      <p:bldP spid="353294" grpId="0" animBg="1"/>
      <p:bldP spid="353295" grpId="0" animBg="1"/>
      <p:bldP spid="353296" grpId="0" animBg="1"/>
      <p:bldP spid="353297" grpId="0" animBg="1"/>
      <p:bldP spid="353298" grpId="0" animBg="1"/>
      <p:bldP spid="353300" grpId="0" animBg="1"/>
      <p:bldP spid="353301" grpId="0" animBg="1"/>
      <p:bldP spid="14" grpId="0" animBg="1"/>
      <p:bldP spid="15" grpId="0" animBg="1"/>
      <p:bldP spid="2" grpId="0" animBg="1"/>
      <p:bldP spid="353299"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201613"/>
            <a:ext cx="8229600" cy="1398587"/>
          </a:xfrm>
        </p:spPr>
        <p:txBody>
          <a:bodyPr>
            <a:normAutofit fontScale="90000"/>
          </a:bodyPr>
          <a:lstStyle/>
          <a:p>
            <a:r>
              <a:rPr lang="en-US" dirty="0"/>
              <a:t>Break-Even Analysis Can Evaluate Possible Prices</a:t>
            </a:r>
          </a:p>
        </p:txBody>
      </p:sp>
      <p:sp>
        <p:nvSpPr>
          <p:cNvPr id="40963" name="Rectangle 9"/>
          <p:cNvSpPr>
            <a:spLocks noChangeArrowheads="1"/>
          </p:cNvSpPr>
          <p:nvPr/>
        </p:nvSpPr>
        <p:spPr bwMode="auto">
          <a:xfrm>
            <a:off x="228600" y="16764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ndParaRPr>
          </a:p>
        </p:txBody>
      </p:sp>
      <p:grpSp>
        <p:nvGrpSpPr>
          <p:cNvPr id="4" name="Group 3"/>
          <p:cNvGrpSpPr/>
          <p:nvPr/>
        </p:nvGrpSpPr>
        <p:grpSpPr>
          <a:xfrm>
            <a:off x="72838" y="2590800"/>
            <a:ext cx="8960225" cy="1295400"/>
            <a:chOff x="381000" y="2590800"/>
            <a:chExt cx="8610600" cy="1295400"/>
          </a:xfrm>
        </p:grpSpPr>
        <p:sp>
          <p:nvSpPr>
            <p:cNvPr id="16" name="AutoShape 29"/>
            <p:cNvSpPr>
              <a:spLocks noChangeArrowheads="1"/>
            </p:cNvSpPr>
            <p:nvPr/>
          </p:nvSpPr>
          <p:spPr bwMode="auto">
            <a:xfrm>
              <a:off x="381000" y="2590800"/>
              <a:ext cx="8610600" cy="1295400"/>
            </a:xfrm>
            <a:prstGeom prst="roundRect">
              <a:avLst>
                <a:gd name="adj" fmla="val 16667"/>
              </a:avLst>
            </a:prstGeom>
            <a:solidFill>
              <a:srgbClr val="5DBAFF"/>
            </a:solid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endParaRPr lang="en-US" sz="2400" b="1" dirty="0">
                <a:latin typeface="Arial" pitchFamily="34" charset="0"/>
                <a:cs typeface="Arial" pitchFamily="34" charset="0"/>
              </a:endParaRPr>
            </a:p>
          </p:txBody>
        </p:sp>
        <p:sp>
          <p:nvSpPr>
            <p:cNvPr id="2" name="TextBox 1"/>
            <p:cNvSpPr txBox="1"/>
            <p:nvPr/>
          </p:nvSpPr>
          <p:spPr>
            <a:xfrm>
              <a:off x="762000" y="2971800"/>
              <a:ext cx="3323596" cy="461665"/>
            </a:xfrm>
            <a:prstGeom prst="rect">
              <a:avLst/>
            </a:prstGeom>
            <a:noFill/>
          </p:spPr>
          <p:txBody>
            <a:bodyPr wrap="none" rtlCol="0">
              <a:spAutoFit/>
            </a:bodyPr>
            <a:lstStyle/>
            <a:p>
              <a:r>
                <a:rPr lang="en-US" sz="2400" dirty="0"/>
                <a:t>Break-Even (in units) = </a:t>
              </a:r>
            </a:p>
          </p:txBody>
        </p:sp>
        <p:sp>
          <p:nvSpPr>
            <p:cNvPr id="18" name="TextBox 17"/>
            <p:cNvSpPr txBox="1"/>
            <p:nvPr/>
          </p:nvSpPr>
          <p:spPr>
            <a:xfrm>
              <a:off x="4267200" y="2819400"/>
              <a:ext cx="4557658" cy="830997"/>
            </a:xfrm>
            <a:prstGeom prst="rect">
              <a:avLst/>
            </a:prstGeom>
            <a:noFill/>
          </p:spPr>
          <p:txBody>
            <a:bodyPr wrap="none" rtlCol="0">
              <a:spAutoFit/>
            </a:bodyPr>
            <a:lstStyle/>
            <a:p>
              <a:pPr algn="l"/>
              <a:r>
                <a:rPr lang="en-US" sz="2400" u="sng" dirty="0"/>
                <a:t>                  Total fixed cost          </a:t>
              </a:r>
              <a:r>
                <a:rPr lang="en-US" sz="2400" dirty="0"/>
                <a:t>       </a:t>
              </a:r>
            </a:p>
            <a:p>
              <a:pPr algn="l"/>
              <a:r>
                <a:rPr lang="en-US" sz="2400" dirty="0"/>
                <a:t>  Fixed cost contribution per unit</a:t>
              </a:r>
            </a:p>
          </p:txBody>
        </p:sp>
      </p:grpSp>
      <p:grpSp>
        <p:nvGrpSpPr>
          <p:cNvPr id="22" name="Group 21"/>
          <p:cNvGrpSpPr/>
          <p:nvPr/>
        </p:nvGrpSpPr>
        <p:grpSpPr>
          <a:xfrm>
            <a:off x="-13826" y="4038600"/>
            <a:ext cx="9137899" cy="1295400"/>
            <a:chOff x="286458" y="4038600"/>
            <a:chExt cx="8781342" cy="1295400"/>
          </a:xfrm>
        </p:grpSpPr>
        <p:sp>
          <p:nvSpPr>
            <p:cNvPr id="19" name="AutoShape 29"/>
            <p:cNvSpPr>
              <a:spLocks noChangeArrowheads="1"/>
            </p:cNvSpPr>
            <p:nvPr/>
          </p:nvSpPr>
          <p:spPr bwMode="auto">
            <a:xfrm>
              <a:off x="381000" y="4038600"/>
              <a:ext cx="8610600" cy="1295400"/>
            </a:xfrm>
            <a:prstGeom prst="roundRect">
              <a:avLst>
                <a:gd name="adj" fmla="val 16667"/>
              </a:avLst>
            </a:prstGeom>
            <a:solidFill>
              <a:srgbClr val="FFFF8B"/>
            </a:solid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endParaRPr lang="en-US" sz="2400" b="1" dirty="0">
                <a:solidFill>
                  <a:srgbClr val="000000"/>
                </a:solidFill>
                <a:latin typeface="Arial" pitchFamily="34" charset="0"/>
                <a:cs typeface="Arial" pitchFamily="34" charset="0"/>
              </a:endParaRPr>
            </a:p>
          </p:txBody>
        </p:sp>
        <p:sp>
          <p:nvSpPr>
            <p:cNvPr id="20" name="TextBox 19"/>
            <p:cNvSpPr txBox="1"/>
            <p:nvPr/>
          </p:nvSpPr>
          <p:spPr>
            <a:xfrm>
              <a:off x="286458" y="4419600"/>
              <a:ext cx="4641265" cy="461665"/>
            </a:xfrm>
            <a:prstGeom prst="rect">
              <a:avLst/>
            </a:prstGeom>
            <a:noFill/>
          </p:spPr>
          <p:txBody>
            <a:bodyPr wrap="none" rtlCol="0">
              <a:spAutoFit/>
            </a:bodyPr>
            <a:lstStyle/>
            <a:p>
              <a:r>
                <a:rPr lang="en-US" sz="2400" dirty="0">
                  <a:solidFill>
                    <a:srgbClr val="000000"/>
                  </a:solidFill>
                </a:rPr>
                <a:t>Fixed cost contribution per unit = </a:t>
              </a:r>
            </a:p>
          </p:txBody>
        </p:sp>
        <p:sp>
          <p:nvSpPr>
            <p:cNvPr id="21" name="TextBox 20"/>
            <p:cNvSpPr txBox="1"/>
            <p:nvPr/>
          </p:nvSpPr>
          <p:spPr>
            <a:xfrm>
              <a:off x="4907687" y="4419600"/>
              <a:ext cx="4160113" cy="461665"/>
            </a:xfrm>
            <a:prstGeom prst="rect">
              <a:avLst/>
            </a:prstGeom>
            <a:noFill/>
          </p:spPr>
          <p:txBody>
            <a:bodyPr wrap="none" rtlCol="0">
              <a:spAutoFit/>
            </a:bodyPr>
            <a:lstStyle/>
            <a:p>
              <a:pPr algn="l"/>
              <a:r>
                <a:rPr lang="en-US" sz="2400" dirty="0">
                  <a:solidFill>
                    <a:srgbClr val="000000"/>
                  </a:solidFill>
                </a:rPr>
                <a:t> Price – variable cost per unit</a:t>
              </a:r>
            </a:p>
          </p:txBody>
        </p:sp>
      </p:grpSp>
    </p:spTree>
    <p:custDataLst>
      <p:tags r:id="rId1"/>
    </p:custDataLst>
    <p:extLst>
      <p:ext uri="{BB962C8B-B14F-4D97-AF65-F5344CB8AC3E}">
        <p14:creationId xmlns:p14="http://schemas.microsoft.com/office/powerpoint/2010/main" val="1536087975"/>
      </p:ext>
    </p:extLst>
  </p:cSld>
  <p:clrMapOvr>
    <a:masterClrMapping/>
  </p:clrMapOvr>
  <p:transition>
    <p:pull dir="ru"/>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76200"/>
            <a:ext cx="8229600" cy="1398587"/>
          </a:xfrm>
        </p:spPr>
        <p:txBody>
          <a:bodyPr>
            <a:normAutofit fontScale="90000"/>
          </a:bodyPr>
          <a:lstStyle/>
          <a:p>
            <a:r>
              <a:rPr lang="en-US" dirty="0"/>
              <a:t>Break-Even Chart for a Particular Situation (Exhibit 18-8)</a:t>
            </a:r>
          </a:p>
        </p:txBody>
      </p:sp>
      <p:sp>
        <p:nvSpPr>
          <p:cNvPr id="46083" name="Rectangle 9"/>
          <p:cNvSpPr>
            <a:spLocks noChangeArrowheads="1"/>
          </p:cNvSpPr>
          <p:nvPr/>
        </p:nvSpPr>
        <p:spPr bwMode="auto">
          <a:xfrm>
            <a:off x="228600" y="1669939"/>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solidFill>
                <a:srgbClr val="000000"/>
              </a:solidFill>
            </a:endParaRPr>
          </a:p>
        </p:txBody>
      </p:sp>
      <p:sp>
        <p:nvSpPr>
          <p:cNvPr id="46142" name="Freeform 91"/>
          <p:cNvSpPr>
            <a:spLocks/>
          </p:cNvSpPr>
          <p:nvPr/>
        </p:nvSpPr>
        <p:spPr bwMode="auto">
          <a:xfrm>
            <a:off x="4937125" y="1776302"/>
            <a:ext cx="1314450" cy="1281113"/>
          </a:xfrm>
          <a:custGeom>
            <a:avLst/>
            <a:gdLst>
              <a:gd name="T0" fmla="*/ 828 w 828"/>
              <a:gd name="T1" fmla="*/ 263 h 807"/>
              <a:gd name="T2" fmla="*/ 0 w 828"/>
              <a:gd name="T3" fmla="*/ 807 h 807"/>
              <a:gd name="T4" fmla="*/ 828 w 828"/>
              <a:gd name="T5" fmla="*/ 0 h 807"/>
              <a:gd name="T6" fmla="*/ 828 w 828"/>
              <a:gd name="T7" fmla="*/ 263 h 807"/>
            </a:gdLst>
            <a:ahLst/>
            <a:cxnLst>
              <a:cxn ang="0">
                <a:pos x="T0" y="T1"/>
              </a:cxn>
              <a:cxn ang="0">
                <a:pos x="T2" y="T3"/>
              </a:cxn>
              <a:cxn ang="0">
                <a:pos x="T4" y="T5"/>
              </a:cxn>
              <a:cxn ang="0">
                <a:pos x="T6" y="T7"/>
              </a:cxn>
            </a:cxnLst>
            <a:rect l="0" t="0" r="r" b="b"/>
            <a:pathLst>
              <a:path w="828" h="807">
                <a:moveTo>
                  <a:pt x="828" y="263"/>
                </a:moveTo>
                <a:lnTo>
                  <a:pt x="0" y="807"/>
                </a:lnTo>
                <a:lnTo>
                  <a:pt x="828" y="0"/>
                </a:lnTo>
                <a:lnTo>
                  <a:pt x="828" y="263"/>
                </a:lnTo>
                <a:close/>
              </a:path>
            </a:pathLst>
          </a:custGeom>
          <a:solidFill>
            <a:srgbClr val="C7EA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143" name="Freeform 92"/>
          <p:cNvSpPr>
            <a:spLocks/>
          </p:cNvSpPr>
          <p:nvPr/>
        </p:nvSpPr>
        <p:spPr bwMode="auto">
          <a:xfrm>
            <a:off x="4937125" y="1776302"/>
            <a:ext cx="1314450" cy="1281113"/>
          </a:xfrm>
          <a:custGeom>
            <a:avLst/>
            <a:gdLst>
              <a:gd name="T0" fmla="*/ 828 w 828"/>
              <a:gd name="T1" fmla="*/ 263 h 807"/>
              <a:gd name="T2" fmla="*/ 0 w 828"/>
              <a:gd name="T3" fmla="*/ 807 h 807"/>
              <a:gd name="T4" fmla="*/ 828 w 828"/>
              <a:gd name="T5" fmla="*/ 0 h 807"/>
              <a:gd name="T6" fmla="*/ 828 w 828"/>
              <a:gd name="T7" fmla="*/ 263 h 807"/>
            </a:gdLst>
            <a:ahLst/>
            <a:cxnLst>
              <a:cxn ang="0">
                <a:pos x="T0" y="T1"/>
              </a:cxn>
              <a:cxn ang="0">
                <a:pos x="T2" y="T3"/>
              </a:cxn>
              <a:cxn ang="0">
                <a:pos x="T4" y="T5"/>
              </a:cxn>
              <a:cxn ang="0">
                <a:pos x="T6" y="T7"/>
              </a:cxn>
            </a:cxnLst>
            <a:rect l="0" t="0" r="r" b="b"/>
            <a:pathLst>
              <a:path w="828" h="807">
                <a:moveTo>
                  <a:pt x="828" y="263"/>
                </a:moveTo>
                <a:lnTo>
                  <a:pt x="0" y="807"/>
                </a:lnTo>
                <a:lnTo>
                  <a:pt x="828" y="0"/>
                </a:lnTo>
                <a:lnTo>
                  <a:pt x="828" y="2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145" name="Freeform 94"/>
          <p:cNvSpPr>
            <a:spLocks/>
          </p:cNvSpPr>
          <p:nvPr/>
        </p:nvSpPr>
        <p:spPr bwMode="auto">
          <a:xfrm>
            <a:off x="2441575" y="3057414"/>
            <a:ext cx="2495550" cy="2446338"/>
          </a:xfrm>
          <a:custGeom>
            <a:avLst/>
            <a:gdLst>
              <a:gd name="T0" fmla="*/ 0 w 1572"/>
              <a:gd name="T1" fmla="*/ 1541 h 1541"/>
              <a:gd name="T2" fmla="*/ 1572 w 1572"/>
              <a:gd name="T3" fmla="*/ 0 h 1541"/>
              <a:gd name="T4" fmla="*/ 0 w 1572"/>
              <a:gd name="T5" fmla="*/ 1028 h 1541"/>
              <a:gd name="T6" fmla="*/ 0 w 1572"/>
              <a:gd name="T7" fmla="*/ 1541 h 1541"/>
            </a:gdLst>
            <a:ahLst/>
            <a:cxnLst>
              <a:cxn ang="0">
                <a:pos x="T0" y="T1"/>
              </a:cxn>
              <a:cxn ang="0">
                <a:pos x="T2" y="T3"/>
              </a:cxn>
              <a:cxn ang="0">
                <a:pos x="T4" y="T5"/>
              </a:cxn>
              <a:cxn ang="0">
                <a:pos x="T6" y="T7"/>
              </a:cxn>
            </a:cxnLst>
            <a:rect l="0" t="0" r="r" b="b"/>
            <a:pathLst>
              <a:path w="1572" h="1541">
                <a:moveTo>
                  <a:pt x="0" y="1541"/>
                </a:moveTo>
                <a:lnTo>
                  <a:pt x="1572" y="0"/>
                </a:lnTo>
                <a:lnTo>
                  <a:pt x="0" y="1028"/>
                </a:lnTo>
                <a:lnTo>
                  <a:pt x="0" y="1541"/>
                </a:ln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146" name="Freeform 95"/>
          <p:cNvSpPr>
            <a:spLocks/>
          </p:cNvSpPr>
          <p:nvPr/>
        </p:nvSpPr>
        <p:spPr bwMode="auto">
          <a:xfrm>
            <a:off x="2441575" y="3057414"/>
            <a:ext cx="2495550" cy="2446338"/>
          </a:xfrm>
          <a:custGeom>
            <a:avLst/>
            <a:gdLst>
              <a:gd name="T0" fmla="*/ 0 w 1572"/>
              <a:gd name="T1" fmla="*/ 1541 h 1541"/>
              <a:gd name="T2" fmla="*/ 1572 w 1572"/>
              <a:gd name="T3" fmla="*/ 0 h 1541"/>
              <a:gd name="T4" fmla="*/ 0 w 1572"/>
              <a:gd name="T5" fmla="*/ 1028 h 1541"/>
              <a:gd name="T6" fmla="*/ 0 w 1572"/>
              <a:gd name="T7" fmla="*/ 1541 h 1541"/>
            </a:gdLst>
            <a:ahLst/>
            <a:cxnLst>
              <a:cxn ang="0">
                <a:pos x="T0" y="T1"/>
              </a:cxn>
              <a:cxn ang="0">
                <a:pos x="T2" y="T3"/>
              </a:cxn>
              <a:cxn ang="0">
                <a:pos x="T4" y="T5"/>
              </a:cxn>
              <a:cxn ang="0">
                <a:pos x="T6" y="T7"/>
              </a:cxn>
            </a:cxnLst>
            <a:rect l="0" t="0" r="r" b="b"/>
            <a:pathLst>
              <a:path w="1572" h="1541">
                <a:moveTo>
                  <a:pt x="0" y="1541"/>
                </a:moveTo>
                <a:lnTo>
                  <a:pt x="1572" y="0"/>
                </a:lnTo>
                <a:lnTo>
                  <a:pt x="0" y="1028"/>
                </a:lnTo>
                <a:lnTo>
                  <a:pt x="0" y="15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147" name="Freeform 96"/>
          <p:cNvSpPr>
            <a:spLocks/>
          </p:cNvSpPr>
          <p:nvPr/>
        </p:nvSpPr>
        <p:spPr bwMode="auto">
          <a:xfrm>
            <a:off x="2441575" y="3057414"/>
            <a:ext cx="2495550" cy="2446338"/>
          </a:xfrm>
          <a:custGeom>
            <a:avLst/>
            <a:gdLst>
              <a:gd name="T0" fmla="*/ 0 w 1572"/>
              <a:gd name="T1" fmla="*/ 1541 h 1541"/>
              <a:gd name="T2" fmla="*/ 1572 w 1572"/>
              <a:gd name="T3" fmla="*/ 0 h 1541"/>
              <a:gd name="T4" fmla="*/ 0 w 1572"/>
              <a:gd name="T5" fmla="*/ 1028 h 1541"/>
              <a:gd name="T6" fmla="*/ 0 w 1572"/>
              <a:gd name="T7" fmla="*/ 1541 h 1541"/>
            </a:gdLst>
            <a:ahLst/>
            <a:cxnLst>
              <a:cxn ang="0">
                <a:pos x="T0" y="T1"/>
              </a:cxn>
              <a:cxn ang="0">
                <a:pos x="T2" y="T3"/>
              </a:cxn>
              <a:cxn ang="0">
                <a:pos x="T4" y="T5"/>
              </a:cxn>
              <a:cxn ang="0">
                <a:pos x="T6" y="T7"/>
              </a:cxn>
            </a:cxnLst>
            <a:rect l="0" t="0" r="r" b="b"/>
            <a:pathLst>
              <a:path w="1572" h="1541">
                <a:moveTo>
                  <a:pt x="0" y="1541"/>
                </a:moveTo>
                <a:lnTo>
                  <a:pt x="1572" y="0"/>
                </a:lnTo>
                <a:lnTo>
                  <a:pt x="0" y="1028"/>
                </a:lnTo>
                <a:lnTo>
                  <a:pt x="0" y="1541"/>
                </a:lnTo>
                <a:close/>
              </a:path>
            </a:pathLst>
          </a:custGeom>
          <a:noFill/>
          <a:ln w="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56" name="Line 105"/>
          <p:cNvSpPr>
            <a:spLocks noChangeShapeType="1"/>
          </p:cNvSpPr>
          <p:nvPr/>
        </p:nvSpPr>
        <p:spPr bwMode="auto">
          <a:xfrm>
            <a:off x="2441575" y="4960827"/>
            <a:ext cx="109538" cy="0"/>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57" name="Freeform 106"/>
          <p:cNvSpPr>
            <a:spLocks/>
          </p:cNvSpPr>
          <p:nvPr/>
        </p:nvSpPr>
        <p:spPr bwMode="auto">
          <a:xfrm>
            <a:off x="5992813" y="2414477"/>
            <a:ext cx="112713" cy="2254250"/>
          </a:xfrm>
          <a:custGeom>
            <a:avLst/>
            <a:gdLst>
              <a:gd name="T0" fmla="*/ 0 w 71"/>
              <a:gd name="T1" fmla="*/ 0 h 1420"/>
              <a:gd name="T2" fmla="*/ 35 w 71"/>
              <a:gd name="T3" fmla="*/ 37 h 1420"/>
              <a:gd name="T4" fmla="*/ 35 w 71"/>
              <a:gd name="T5" fmla="*/ 665 h 1420"/>
              <a:gd name="T6" fmla="*/ 71 w 71"/>
              <a:gd name="T7" fmla="*/ 705 h 1420"/>
              <a:gd name="T8" fmla="*/ 35 w 71"/>
              <a:gd name="T9" fmla="*/ 739 h 1420"/>
              <a:gd name="T10" fmla="*/ 35 w 71"/>
              <a:gd name="T11" fmla="*/ 1386 h 1420"/>
              <a:gd name="T12" fmla="*/ 0 w 71"/>
              <a:gd name="T13" fmla="*/ 1420 h 1420"/>
            </a:gdLst>
            <a:ahLst/>
            <a:cxnLst>
              <a:cxn ang="0">
                <a:pos x="T0" y="T1"/>
              </a:cxn>
              <a:cxn ang="0">
                <a:pos x="T2" y="T3"/>
              </a:cxn>
              <a:cxn ang="0">
                <a:pos x="T4" y="T5"/>
              </a:cxn>
              <a:cxn ang="0">
                <a:pos x="T6" y="T7"/>
              </a:cxn>
              <a:cxn ang="0">
                <a:pos x="T8" y="T9"/>
              </a:cxn>
              <a:cxn ang="0">
                <a:pos x="T10" y="T11"/>
              </a:cxn>
              <a:cxn ang="0">
                <a:pos x="T12" y="T13"/>
              </a:cxn>
            </a:cxnLst>
            <a:rect l="0" t="0" r="r" b="b"/>
            <a:pathLst>
              <a:path w="71" h="1420">
                <a:moveTo>
                  <a:pt x="0" y="0"/>
                </a:moveTo>
                <a:lnTo>
                  <a:pt x="35" y="37"/>
                </a:lnTo>
                <a:lnTo>
                  <a:pt x="35" y="665"/>
                </a:lnTo>
                <a:lnTo>
                  <a:pt x="71" y="705"/>
                </a:lnTo>
                <a:lnTo>
                  <a:pt x="35" y="739"/>
                </a:lnTo>
                <a:lnTo>
                  <a:pt x="35" y="1386"/>
                </a:lnTo>
                <a:lnTo>
                  <a:pt x="0" y="1420"/>
                </a:lnTo>
              </a:path>
            </a:pathLst>
          </a:custGeom>
          <a:noFill/>
          <a:ln w="190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58" name="Line 107"/>
          <p:cNvSpPr>
            <a:spLocks noChangeShapeType="1"/>
          </p:cNvSpPr>
          <p:nvPr/>
        </p:nvSpPr>
        <p:spPr bwMode="auto">
          <a:xfrm flipV="1">
            <a:off x="2441575" y="5419614"/>
            <a:ext cx="0" cy="84138"/>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60" name="Line 109"/>
          <p:cNvSpPr>
            <a:spLocks noChangeShapeType="1"/>
          </p:cNvSpPr>
          <p:nvPr/>
        </p:nvSpPr>
        <p:spPr bwMode="auto">
          <a:xfrm flipV="1">
            <a:off x="3109913" y="5391039"/>
            <a:ext cx="0" cy="112713"/>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69" name="Line 118"/>
          <p:cNvSpPr>
            <a:spLocks noChangeShapeType="1"/>
          </p:cNvSpPr>
          <p:nvPr/>
        </p:nvSpPr>
        <p:spPr bwMode="auto">
          <a:xfrm flipV="1">
            <a:off x="2441575" y="2193814"/>
            <a:ext cx="3810000" cy="249555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70" name="Freeform 119"/>
          <p:cNvSpPr>
            <a:spLocks/>
          </p:cNvSpPr>
          <p:nvPr/>
        </p:nvSpPr>
        <p:spPr bwMode="auto">
          <a:xfrm>
            <a:off x="5992813" y="4717939"/>
            <a:ext cx="112713" cy="755650"/>
          </a:xfrm>
          <a:custGeom>
            <a:avLst/>
            <a:gdLst>
              <a:gd name="T0" fmla="*/ 0 w 71"/>
              <a:gd name="T1" fmla="*/ 0 h 476"/>
              <a:gd name="T2" fmla="*/ 35 w 71"/>
              <a:gd name="T3" fmla="*/ 35 h 476"/>
              <a:gd name="T4" fmla="*/ 35 w 71"/>
              <a:gd name="T5" fmla="*/ 200 h 476"/>
              <a:gd name="T6" fmla="*/ 71 w 71"/>
              <a:gd name="T7" fmla="*/ 237 h 476"/>
              <a:gd name="T8" fmla="*/ 35 w 71"/>
              <a:gd name="T9" fmla="*/ 271 h 476"/>
              <a:gd name="T10" fmla="*/ 35 w 71"/>
              <a:gd name="T11" fmla="*/ 442 h 476"/>
              <a:gd name="T12" fmla="*/ 0 w 71"/>
              <a:gd name="T13" fmla="*/ 476 h 476"/>
            </a:gdLst>
            <a:ahLst/>
            <a:cxnLst>
              <a:cxn ang="0">
                <a:pos x="T0" y="T1"/>
              </a:cxn>
              <a:cxn ang="0">
                <a:pos x="T2" y="T3"/>
              </a:cxn>
              <a:cxn ang="0">
                <a:pos x="T4" y="T5"/>
              </a:cxn>
              <a:cxn ang="0">
                <a:pos x="T6" y="T7"/>
              </a:cxn>
              <a:cxn ang="0">
                <a:pos x="T8" y="T9"/>
              </a:cxn>
              <a:cxn ang="0">
                <a:pos x="T10" y="T11"/>
              </a:cxn>
              <a:cxn ang="0">
                <a:pos x="T12" y="T13"/>
              </a:cxn>
            </a:cxnLst>
            <a:rect l="0" t="0" r="r" b="b"/>
            <a:pathLst>
              <a:path w="71" h="476">
                <a:moveTo>
                  <a:pt x="0" y="0"/>
                </a:moveTo>
                <a:lnTo>
                  <a:pt x="35" y="35"/>
                </a:lnTo>
                <a:lnTo>
                  <a:pt x="35" y="200"/>
                </a:lnTo>
                <a:lnTo>
                  <a:pt x="71" y="237"/>
                </a:lnTo>
                <a:lnTo>
                  <a:pt x="35" y="271"/>
                </a:lnTo>
                <a:lnTo>
                  <a:pt x="35" y="442"/>
                </a:lnTo>
                <a:lnTo>
                  <a:pt x="0" y="476"/>
                </a:lnTo>
              </a:path>
            </a:pathLst>
          </a:custGeom>
          <a:noFill/>
          <a:ln w="190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71" name="Line 120"/>
          <p:cNvSpPr>
            <a:spLocks noChangeShapeType="1"/>
          </p:cNvSpPr>
          <p:nvPr/>
        </p:nvSpPr>
        <p:spPr bwMode="auto">
          <a:xfrm>
            <a:off x="1962150" y="3062177"/>
            <a:ext cx="2979738" cy="0"/>
          </a:xfrm>
          <a:prstGeom prst="line">
            <a:avLst/>
          </a:prstGeom>
          <a:ln>
            <a:headEnd/>
            <a:tailEnd/>
          </a:ln>
          <a:extLst/>
        </p:spPr>
        <p:style>
          <a:lnRef idx="1">
            <a:schemeClr val="accent5"/>
          </a:lnRef>
          <a:fillRef idx="0">
            <a:schemeClr val="accent5"/>
          </a:fillRef>
          <a:effectRef idx="0">
            <a:schemeClr val="accent5"/>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46172" name="Line 121"/>
          <p:cNvSpPr>
            <a:spLocks noChangeShapeType="1"/>
          </p:cNvSpPr>
          <p:nvPr/>
        </p:nvSpPr>
        <p:spPr bwMode="auto">
          <a:xfrm flipV="1">
            <a:off x="4941888" y="3062177"/>
            <a:ext cx="0" cy="2895600"/>
          </a:xfrm>
          <a:prstGeom prst="line">
            <a:avLst/>
          </a:prstGeom>
          <a:ln>
            <a:headEnd/>
            <a:tailEnd/>
          </a:ln>
          <a:extLst/>
        </p:spPr>
        <p:style>
          <a:lnRef idx="1">
            <a:schemeClr val="accent5"/>
          </a:lnRef>
          <a:fillRef idx="0">
            <a:schemeClr val="accent5"/>
          </a:fillRef>
          <a:effectRef idx="0">
            <a:schemeClr val="accent5"/>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46173" name="Line 122"/>
          <p:cNvSpPr>
            <a:spLocks noChangeShapeType="1"/>
          </p:cNvSpPr>
          <p:nvPr/>
        </p:nvSpPr>
        <p:spPr bwMode="auto">
          <a:xfrm>
            <a:off x="3284538" y="4689364"/>
            <a:ext cx="2967038" cy="0"/>
          </a:xfrm>
          <a:prstGeom prst="line">
            <a:avLst/>
          </a:prstGeom>
          <a:ln>
            <a:headEnd/>
            <a:tailEnd/>
          </a:ln>
          <a:extLst/>
        </p:spPr>
        <p:style>
          <a:lnRef idx="1">
            <a:schemeClr val="accent5"/>
          </a:lnRef>
          <a:fillRef idx="0">
            <a:schemeClr val="accent5"/>
          </a:fillRef>
          <a:effectRef idx="0">
            <a:schemeClr val="accent5"/>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grpSp>
        <p:nvGrpSpPr>
          <p:cNvPr id="2" name="Group 1"/>
          <p:cNvGrpSpPr/>
          <p:nvPr/>
        </p:nvGrpSpPr>
        <p:grpSpPr>
          <a:xfrm>
            <a:off x="2441575" y="2790714"/>
            <a:ext cx="3810000" cy="2713038"/>
            <a:chOff x="2441575" y="2797175"/>
            <a:chExt cx="3810000" cy="2713038"/>
          </a:xfrm>
        </p:grpSpPr>
        <p:sp>
          <p:nvSpPr>
            <p:cNvPr id="46148" name="Freeform 97"/>
            <p:cNvSpPr>
              <a:spLocks/>
            </p:cNvSpPr>
            <p:nvPr/>
          </p:nvSpPr>
          <p:spPr bwMode="auto">
            <a:xfrm>
              <a:off x="2441575" y="2797175"/>
              <a:ext cx="3810000" cy="2713038"/>
            </a:xfrm>
            <a:custGeom>
              <a:avLst/>
              <a:gdLst>
                <a:gd name="T0" fmla="*/ 0 w 2400"/>
                <a:gd name="T1" fmla="*/ 0 h 1709"/>
                <a:gd name="T2" fmla="*/ 0 w 2400"/>
                <a:gd name="T3" fmla="*/ 1709 h 1709"/>
                <a:gd name="T4" fmla="*/ 2400 w 2400"/>
                <a:gd name="T5" fmla="*/ 1709 h 1709"/>
              </a:gdLst>
              <a:ahLst/>
              <a:cxnLst>
                <a:cxn ang="0">
                  <a:pos x="T0" y="T1"/>
                </a:cxn>
                <a:cxn ang="0">
                  <a:pos x="T2" y="T3"/>
                </a:cxn>
                <a:cxn ang="0">
                  <a:pos x="T4" y="T5"/>
                </a:cxn>
              </a:cxnLst>
              <a:rect l="0" t="0" r="r" b="b"/>
              <a:pathLst>
                <a:path w="2400" h="1709">
                  <a:moveTo>
                    <a:pt x="0" y="0"/>
                  </a:moveTo>
                  <a:lnTo>
                    <a:pt x="0" y="1709"/>
                  </a:lnTo>
                  <a:lnTo>
                    <a:pt x="2400" y="1709"/>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49" name="Line 98"/>
            <p:cNvSpPr>
              <a:spLocks noChangeShapeType="1"/>
            </p:cNvSpPr>
            <p:nvPr/>
          </p:nvSpPr>
          <p:spPr bwMode="auto">
            <a:xfrm>
              <a:off x="2441575" y="2797175"/>
              <a:ext cx="109538"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50" name="Line 99"/>
            <p:cNvSpPr>
              <a:spLocks noChangeShapeType="1"/>
            </p:cNvSpPr>
            <p:nvPr/>
          </p:nvSpPr>
          <p:spPr bwMode="auto">
            <a:xfrm>
              <a:off x="2441575" y="3340100"/>
              <a:ext cx="109538"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51" name="Line 100"/>
            <p:cNvSpPr>
              <a:spLocks noChangeShapeType="1"/>
            </p:cNvSpPr>
            <p:nvPr/>
          </p:nvSpPr>
          <p:spPr bwMode="auto">
            <a:xfrm>
              <a:off x="2441575" y="3611563"/>
              <a:ext cx="109538"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52" name="Line 101"/>
            <p:cNvSpPr>
              <a:spLocks noChangeShapeType="1"/>
            </p:cNvSpPr>
            <p:nvPr/>
          </p:nvSpPr>
          <p:spPr bwMode="auto">
            <a:xfrm>
              <a:off x="2441575" y="3881438"/>
              <a:ext cx="109538"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53" name="Line 102"/>
            <p:cNvSpPr>
              <a:spLocks noChangeShapeType="1"/>
            </p:cNvSpPr>
            <p:nvPr/>
          </p:nvSpPr>
          <p:spPr bwMode="auto">
            <a:xfrm>
              <a:off x="2441575" y="4152900"/>
              <a:ext cx="109538"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54" name="Line 103"/>
            <p:cNvSpPr>
              <a:spLocks noChangeShapeType="1"/>
            </p:cNvSpPr>
            <p:nvPr/>
          </p:nvSpPr>
          <p:spPr bwMode="auto">
            <a:xfrm>
              <a:off x="2441575" y="5238750"/>
              <a:ext cx="109538"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55" name="Line 104"/>
            <p:cNvSpPr>
              <a:spLocks noChangeShapeType="1"/>
            </p:cNvSpPr>
            <p:nvPr/>
          </p:nvSpPr>
          <p:spPr bwMode="auto">
            <a:xfrm>
              <a:off x="2441575" y="4424363"/>
              <a:ext cx="109538"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59" name="Line 108"/>
            <p:cNvSpPr>
              <a:spLocks noChangeShapeType="1"/>
            </p:cNvSpPr>
            <p:nvPr/>
          </p:nvSpPr>
          <p:spPr bwMode="auto">
            <a:xfrm flipV="1">
              <a:off x="2776538" y="5397500"/>
              <a:ext cx="0" cy="112713"/>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61" name="Line 110"/>
            <p:cNvSpPr>
              <a:spLocks noChangeShapeType="1"/>
            </p:cNvSpPr>
            <p:nvPr/>
          </p:nvSpPr>
          <p:spPr bwMode="auto">
            <a:xfrm flipV="1">
              <a:off x="3443288" y="5397500"/>
              <a:ext cx="0" cy="112713"/>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62" name="Line 111"/>
            <p:cNvSpPr>
              <a:spLocks noChangeShapeType="1"/>
            </p:cNvSpPr>
            <p:nvPr/>
          </p:nvSpPr>
          <p:spPr bwMode="auto">
            <a:xfrm flipV="1">
              <a:off x="3778250" y="5397500"/>
              <a:ext cx="0" cy="112713"/>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63" name="Line 112"/>
            <p:cNvSpPr>
              <a:spLocks noChangeShapeType="1"/>
            </p:cNvSpPr>
            <p:nvPr/>
          </p:nvSpPr>
          <p:spPr bwMode="auto">
            <a:xfrm flipV="1">
              <a:off x="4111625" y="5397500"/>
              <a:ext cx="0" cy="112713"/>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64" name="Line 113"/>
            <p:cNvSpPr>
              <a:spLocks noChangeShapeType="1"/>
            </p:cNvSpPr>
            <p:nvPr/>
          </p:nvSpPr>
          <p:spPr bwMode="auto">
            <a:xfrm flipV="1">
              <a:off x="4445000" y="5397500"/>
              <a:ext cx="0" cy="112713"/>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65" name="Line 114"/>
            <p:cNvSpPr>
              <a:spLocks noChangeShapeType="1"/>
            </p:cNvSpPr>
            <p:nvPr/>
          </p:nvSpPr>
          <p:spPr bwMode="auto">
            <a:xfrm flipV="1">
              <a:off x="4775200" y="5397500"/>
              <a:ext cx="0" cy="112713"/>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66" name="Line 115"/>
            <p:cNvSpPr>
              <a:spLocks noChangeShapeType="1"/>
            </p:cNvSpPr>
            <p:nvPr/>
          </p:nvSpPr>
          <p:spPr bwMode="auto">
            <a:xfrm flipV="1">
              <a:off x="5108575" y="5397500"/>
              <a:ext cx="0" cy="112713"/>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67" name="Line 116"/>
            <p:cNvSpPr>
              <a:spLocks noChangeShapeType="1"/>
            </p:cNvSpPr>
            <p:nvPr/>
          </p:nvSpPr>
          <p:spPr bwMode="auto">
            <a:xfrm flipV="1">
              <a:off x="5441950" y="5397500"/>
              <a:ext cx="0" cy="112713"/>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68" name="Line 117"/>
            <p:cNvSpPr>
              <a:spLocks noChangeShapeType="1"/>
            </p:cNvSpPr>
            <p:nvPr/>
          </p:nvSpPr>
          <p:spPr bwMode="auto">
            <a:xfrm flipV="1">
              <a:off x="5776913" y="5397500"/>
              <a:ext cx="0" cy="112713"/>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74" name="Line 123"/>
            <p:cNvSpPr>
              <a:spLocks noChangeShapeType="1"/>
            </p:cNvSpPr>
            <p:nvPr/>
          </p:nvSpPr>
          <p:spPr bwMode="auto">
            <a:xfrm flipV="1">
              <a:off x="3105150" y="5397500"/>
              <a:ext cx="0" cy="112713"/>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75" name="Line 124"/>
            <p:cNvSpPr>
              <a:spLocks noChangeShapeType="1"/>
            </p:cNvSpPr>
            <p:nvPr/>
          </p:nvSpPr>
          <p:spPr bwMode="auto">
            <a:xfrm>
              <a:off x="2441575" y="4967288"/>
              <a:ext cx="109538"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6176" name="Line 125"/>
          <p:cNvSpPr>
            <a:spLocks noChangeShapeType="1"/>
          </p:cNvSpPr>
          <p:nvPr/>
        </p:nvSpPr>
        <p:spPr bwMode="auto">
          <a:xfrm flipV="1">
            <a:off x="2441575" y="1776302"/>
            <a:ext cx="3810000" cy="3727450"/>
          </a:xfrm>
          <a:prstGeom prst="line">
            <a:avLst/>
          </a:prstGeom>
          <a:noFill/>
          <a:ln w="381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77" name="Line 126"/>
          <p:cNvSpPr>
            <a:spLocks noChangeShapeType="1"/>
          </p:cNvSpPr>
          <p:nvPr/>
        </p:nvSpPr>
        <p:spPr bwMode="auto">
          <a:xfrm>
            <a:off x="2441575" y="4689364"/>
            <a:ext cx="842963"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78" name="Line 127"/>
          <p:cNvSpPr>
            <a:spLocks noChangeShapeType="1"/>
          </p:cNvSpPr>
          <p:nvPr/>
        </p:nvSpPr>
        <p:spPr bwMode="auto">
          <a:xfrm>
            <a:off x="3573463" y="3625739"/>
            <a:ext cx="579438"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79" name="Freeform 128"/>
          <p:cNvSpPr>
            <a:spLocks/>
          </p:cNvSpPr>
          <p:nvPr/>
        </p:nvSpPr>
        <p:spPr bwMode="auto">
          <a:xfrm>
            <a:off x="4070350" y="3562239"/>
            <a:ext cx="174625" cy="130175"/>
          </a:xfrm>
          <a:custGeom>
            <a:avLst/>
            <a:gdLst>
              <a:gd name="T0" fmla="*/ 110 w 110"/>
              <a:gd name="T1" fmla="*/ 40 h 82"/>
              <a:gd name="T2" fmla="*/ 0 w 110"/>
              <a:gd name="T3" fmla="*/ 0 h 82"/>
              <a:gd name="T4" fmla="*/ 0 w 110"/>
              <a:gd name="T5" fmla="*/ 82 h 82"/>
              <a:gd name="T6" fmla="*/ 110 w 110"/>
              <a:gd name="T7" fmla="*/ 40 h 82"/>
            </a:gdLst>
            <a:ahLst/>
            <a:cxnLst>
              <a:cxn ang="0">
                <a:pos x="T0" y="T1"/>
              </a:cxn>
              <a:cxn ang="0">
                <a:pos x="T2" y="T3"/>
              </a:cxn>
              <a:cxn ang="0">
                <a:pos x="T4" y="T5"/>
              </a:cxn>
              <a:cxn ang="0">
                <a:pos x="T6" y="T7"/>
              </a:cxn>
            </a:cxnLst>
            <a:rect l="0" t="0" r="r" b="b"/>
            <a:pathLst>
              <a:path w="110" h="82">
                <a:moveTo>
                  <a:pt x="110" y="40"/>
                </a:moveTo>
                <a:lnTo>
                  <a:pt x="0" y="0"/>
                </a:lnTo>
                <a:lnTo>
                  <a:pt x="0" y="82"/>
                </a:lnTo>
                <a:lnTo>
                  <a:pt x="110"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181" name="Line 130"/>
          <p:cNvSpPr>
            <a:spLocks noChangeShapeType="1"/>
          </p:cNvSpPr>
          <p:nvPr/>
        </p:nvSpPr>
        <p:spPr bwMode="auto">
          <a:xfrm>
            <a:off x="5329238" y="2211277"/>
            <a:ext cx="576263"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82" name="Freeform 131"/>
          <p:cNvSpPr>
            <a:spLocks/>
          </p:cNvSpPr>
          <p:nvPr/>
        </p:nvSpPr>
        <p:spPr bwMode="auto">
          <a:xfrm>
            <a:off x="5822950" y="2144602"/>
            <a:ext cx="174625" cy="128588"/>
          </a:xfrm>
          <a:custGeom>
            <a:avLst/>
            <a:gdLst>
              <a:gd name="T0" fmla="*/ 110 w 110"/>
              <a:gd name="T1" fmla="*/ 42 h 81"/>
              <a:gd name="T2" fmla="*/ 0 w 110"/>
              <a:gd name="T3" fmla="*/ 0 h 81"/>
              <a:gd name="T4" fmla="*/ 0 w 110"/>
              <a:gd name="T5" fmla="*/ 81 h 81"/>
              <a:gd name="T6" fmla="*/ 110 w 110"/>
              <a:gd name="T7" fmla="*/ 42 h 81"/>
            </a:gdLst>
            <a:ahLst/>
            <a:cxnLst>
              <a:cxn ang="0">
                <a:pos x="T0" y="T1"/>
              </a:cxn>
              <a:cxn ang="0">
                <a:pos x="T2" y="T3"/>
              </a:cxn>
              <a:cxn ang="0">
                <a:pos x="T4" y="T5"/>
              </a:cxn>
              <a:cxn ang="0">
                <a:pos x="T6" y="T7"/>
              </a:cxn>
            </a:cxnLst>
            <a:rect l="0" t="0" r="r" b="b"/>
            <a:pathLst>
              <a:path w="110" h="81">
                <a:moveTo>
                  <a:pt x="110" y="42"/>
                </a:moveTo>
                <a:lnTo>
                  <a:pt x="0" y="0"/>
                </a:lnTo>
                <a:lnTo>
                  <a:pt x="0" y="81"/>
                </a:lnTo>
                <a:lnTo>
                  <a:pt x="110"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183" name="Freeform 132"/>
          <p:cNvSpPr>
            <a:spLocks/>
          </p:cNvSpPr>
          <p:nvPr/>
        </p:nvSpPr>
        <p:spPr bwMode="auto">
          <a:xfrm>
            <a:off x="7010400" y="2915185"/>
            <a:ext cx="174625" cy="128588"/>
          </a:xfrm>
          <a:custGeom>
            <a:avLst/>
            <a:gdLst>
              <a:gd name="T0" fmla="*/ 110 w 110"/>
              <a:gd name="T1" fmla="*/ 42 h 81"/>
              <a:gd name="T2" fmla="*/ 0 w 110"/>
              <a:gd name="T3" fmla="*/ 0 h 81"/>
              <a:gd name="T4" fmla="*/ 0 w 110"/>
              <a:gd name="T5" fmla="*/ 81 h 81"/>
              <a:gd name="T6" fmla="*/ 110 w 110"/>
              <a:gd name="T7" fmla="*/ 42 h 81"/>
            </a:gdLst>
            <a:ahLst/>
            <a:cxnLst>
              <a:cxn ang="0">
                <a:pos x="T0" y="T1"/>
              </a:cxn>
              <a:cxn ang="0">
                <a:pos x="T2" y="T3"/>
              </a:cxn>
              <a:cxn ang="0">
                <a:pos x="T4" y="T5"/>
              </a:cxn>
              <a:cxn ang="0">
                <a:pos x="T6" y="T7"/>
              </a:cxn>
            </a:cxnLst>
            <a:rect l="0" t="0" r="r" b="b"/>
            <a:pathLst>
              <a:path w="110" h="81">
                <a:moveTo>
                  <a:pt x="110" y="42"/>
                </a:moveTo>
                <a:lnTo>
                  <a:pt x="0" y="0"/>
                </a:lnTo>
                <a:lnTo>
                  <a:pt x="0" y="81"/>
                </a:lnTo>
                <a:lnTo>
                  <a:pt x="110" y="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185" name="Freeform 134"/>
          <p:cNvSpPr>
            <a:spLocks/>
          </p:cNvSpPr>
          <p:nvPr/>
        </p:nvSpPr>
        <p:spPr bwMode="auto">
          <a:xfrm>
            <a:off x="4879975" y="5941902"/>
            <a:ext cx="128588" cy="174625"/>
          </a:xfrm>
          <a:custGeom>
            <a:avLst/>
            <a:gdLst>
              <a:gd name="T0" fmla="*/ 39 w 81"/>
              <a:gd name="T1" fmla="*/ 110 h 110"/>
              <a:gd name="T2" fmla="*/ 81 w 81"/>
              <a:gd name="T3" fmla="*/ 0 h 110"/>
              <a:gd name="T4" fmla="*/ 0 w 81"/>
              <a:gd name="T5" fmla="*/ 0 h 110"/>
              <a:gd name="T6" fmla="*/ 39 w 81"/>
              <a:gd name="T7" fmla="*/ 110 h 110"/>
            </a:gdLst>
            <a:ahLst/>
            <a:cxnLst>
              <a:cxn ang="0">
                <a:pos x="T0" y="T1"/>
              </a:cxn>
              <a:cxn ang="0">
                <a:pos x="T2" y="T3"/>
              </a:cxn>
              <a:cxn ang="0">
                <a:pos x="T4" y="T5"/>
              </a:cxn>
              <a:cxn ang="0">
                <a:pos x="T6" y="T7"/>
              </a:cxn>
            </a:cxnLst>
            <a:rect l="0" t="0" r="r" b="b"/>
            <a:pathLst>
              <a:path w="81" h="110">
                <a:moveTo>
                  <a:pt x="39" y="110"/>
                </a:moveTo>
                <a:lnTo>
                  <a:pt x="81" y="0"/>
                </a:lnTo>
                <a:lnTo>
                  <a:pt x="0" y="0"/>
                </a:lnTo>
                <a:lnTo>
                  <a:pt x="39" y="110"/>
                </a:lnTo>
              </a:path>
            </a:pathLst>
          </a:custGeom>
          <a:solidFill>
            <a:srgbClr val="FFC000"/>
          </a:solidFill>
          <a:ln/>
          <a:extLst/>
        </p:spPr>
        <p:style>
          <a:lnRef idx="1">
            <a:schemeClr val="accent5"/>
          </a:lnRef>
          <a:fillRef idx="0">
            <a:schemeClr val="accent5"/>
          </a:fillRef>
          <a:effectRef idx="0">
            <a:schemeClr val="accent5"/>
          </a:effectRef>
          <a:fontRef idx="minor">
            <a:schemeClr val="tx1"/>
          </a:fontRef>
        </p:style>
        <p:txBody>
          <a:bodyPr vert="horz" wrap="square" lIns="91440" tIns="45720" rIns="91440" bIns="45720" numCol="1" anchor="t" anchorCtr="0" compatLnSpc="1">
            <a:prstTxWarp prst="textNoShape">
              <a:avLst/>
            </a:prstTxWarp>
          </a:bodyPr>
          <a:lstStyle/>
          <a:p>
            <a:endParaRPr lang="en-US"/>
          </a:p>
        </p:txBody>
      </p:sp>
      <p:sp>
        <p:nvSpPr>
          <p:cNvPr id="46186" name="Freeform 135"/>
          <p:cNvSpPr>
            <a:spLocks/>
          </p:cNvSpPr>
          <p:nvPr/>
        </p:nvSpPr>
        <p:spPr bwMode="auto">
          <a:xfrm>
            <a:off x="1828800" y="2998677"/>
            <a:ext cx="174625" cy="130175"/>
          </a:xfrm>
          <a:custGeom>
            <a:avLst/>
            <a:gdLst>
              <a:gd name="T0" fmla="*/ 0 w 110"/>
              <a:gd name="T1" fmla="*/ 40 h 82"/>
              <a:gd name="T2" fmla="*/ 110 w 110"/>
              <a:gd name="T3" fmla="*/ 82 h 82"/>
              <a:gd name="T4" fmla="*/ 110 w 110"/>
              <a:gd name="T5" fmla="*/ 0 h 82"/>
              <a:gd name="T6" fmla="*/ 0 w 110"/>
              <a:gd name="T7" fmla="*/ 40 h 82"/>
            </a:gdLst>
            <a:ahLst/>
            <a:cxnLst>
              <a:cxn ang="0">
                <a:pos x="T0" y="T1"/>
              </a:cxn>
              <a:cxn ang="0">
                <a:pos x="T2" y="T3"/>
              </a:cxn>
              <a:cxn ang="0">
                <a:pos x="T4" y="T5"/>
              </a:cxn>
              <a:cxn ang="0">
                <a:pos x="T6" y="T7"/>
              </a:cxn>
            </a:cxnLst>
            <a:rect l="0" t="0" r="r" b="b"/>
            <a:pathLst>
              <a:path w="110" h="82">
                <a:moveTo>
                  <a:pt x="0" y="40"/>
                </a:moveTo>
                <a:lnTo>
                  <a:pt x="110" y="82"/>
                </a:lnTo>
                <a:lnTo>
                  <a:pt x="110" y="0"/>
                </a:lnTo>
                <a:lnTo>
                  <a:pt x="0" y="40"/>
                </a:lnTo>
                <a:close/>
              </a:path>
            </a:pathLst>
          </a:custGeom>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143" name="Line 107"/>
          <p:cNvSpPr>
            <a:spLocks noChangeShapeType="1"/>
          </p:cNvSpPr>
          <p:nvPr/>
        </p:nvSpPr>
        <p:spPr bwMode="auto">
          <a:xfrm flipV="1">
            <a:off x="2441575" y="3849101"/>
            <a:ext cx="0" cy="84138"/>
          </a:xfrm>
          <a:prstGeom prst="line">
            <a:avLst/>
          </a:prstGeom>
          <a:noFill/>
          <a:ln w="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4" name="Group 3"/>
          <p:cNvGrpSpPr/>
          <p:nvPr/>
        </p:nvGrpSpPr>
        <p:grpSpPr>
          <a:xfrm>
            <a:off x="1566710" y="2574994"/>
            <a:ext cx="780983" cy="3156929"/>
            <a:chOff x="1566710" y="2581455"/>
            <a:chExt cx="780983" cy="3156929"/>
          </a:xfrm>
        </p:grpSpPr>
        <p:sp>
          <p:nvSpPr>
            <p:cNvPr id="46188" name="Rectangle 46187"/>
            <p:cNvSpPr/>
            <p:nvPr/>
          </p:nvSpPr>
          <p:spPr>
            <a:xfrm>
              <a:off x="1765482" y="4151968"/>
              <a:ext cx="582211" cy="523220"/>
            </a:xfrm>
            <a:prstGeom prst="rect">
              <a:avLst/>
            </a:prstGeom>
          </p:spPr>
          <p:txBody>
            <a:bodyPr wrap="none">
              <a:spAutoFit/>
            </a:bodyPr>
            <a:lstStyle/>
            <a:p>
              <a:pPr algn="r"/>
              <a:r>
                <a:rPr lang="en-US" sz="2800" dirty="0">
                  <a:latin typeface="+mj-lt"/>
                </a:rPr>
                <a:t>40</a:t>
              </a:r>
            </a:p>
          </p:txBody>
        </p:sp>
        <p:sp>
          <p:nvSpPr>
            <p:cNvPr id="141" name="Rectangle 140"/>
            <p:cNvSpPr/>
            <p:nvPr/>
          </p:nvSpPr>
          <p:spPr>
            <a:xfrm>
              <a:off x="1964255" y="5215164"/>
              <a:ext cx="383438" cy="523220"/>
            </a:xfrm>
            <a:prstGeom prst="rect">
              <a:avLst/>
            </a:prstGeom>
          </p:spPr>
          <p:txBody>
            <a:bodyPr wrap="none">
              <a:spAutoFit/>
            </a:bodyPr>
            <a:lstStyle/>
            <a:p>
              <a:pPr algn="r"/>
              <a:r>
                <a:rPr lang="en-US" sz="2800" dirty="0">
                  <a:latin typeface="+mj-lt"/>
                </a:rPr>
                <a:t>0</a:t>
              </a:r>
            </a:p>
          </p:txBody>
        </p:sp>
        <p:sp>
          <p:nvSpPr>
            <p:cNvPr id="142" name="Rectangle 141"/>
            <p:cNvSpPr/>
            <p:nvPr/>
          </p:nvSpPr>
          <p:spPr>
            <a:xfrm>
              <a:off x="1765481" y="4705678"/>
              <a:ext cx="582211" cy="523220"/>
            </a:xfrm>
            <a:prstGeom prst="rect">
              <a:avLst/>
            </a:prstGeom>
          </p:spPr>
          <p:txBody>
            <a:bodyPr wrap="none">
              <a:spAutoFit/>
            </a:bodyPr>
            <a:lstStyle/>
            <a:p>
              <a:pPr algn="r"/>
              <a:r>
                <a:rPr lang="en-US" sz="2800" dirty="0">
                  <a:latin typeface="+mj-lt"/>
                </a:rPr>
                <a:t>20</a:t>
              </a:r>
            </a:p>
          </p:txBody>
        </p:sp>
        <p:sp>
          <p:nvSpPr>
            <p:cNvPr id="144" name="Rectangle 143"/>
            <p:cNvSpPr/>
            <p:nvPr/>
          </p:nvSpPr>
          <p:spPr>
            <a:xfrm>
              <a:off x="1566710" y="2581455"/>
              <a:ext cx="780983" cy="523220"/>
            </a:xfrm>
            <a:prstGeom prst="rect">
              <a:avLst/>
            </a:prstGeom>
          </p:spPr>
          <p:txBody>
            <a:bodyPr wrap="none">
              <a:spAutoFit/>
            </a:bodyPr>
            <a:lstStyle/>
            <a:p>
              <a:pPr algn="r"/>
              <a:r>
                <a:rPr lang="en-US" sz="2800" dirty="0">
                  <a:latin typeface="+mj-lt"/>
                </a:rPr>
                <a:t>100</a:t>
              </a:r>
            </a:p>
          </p:txBody>
        </p:sp>
        <p:sp>
          <p:nvSpPr>
            <p:cNvPr id="145" name="Rectangle 144"/>
            <p:cNvSpPr/>
            <p:nvPr/>
          </p:nvSpPr>
          <p:spPr>
            <a:xfrm>
              <a:off x="1765482" y="3644651"/>
              <a:ext cx="582211" cy="523220"/>
            </a:xfrm>
            <a:prstGeom prst="rect">
              <a:avLst/>
            </a:prstGeom>
          </p:spPr>
          <p:txBody>
            <a:bodyPr wrap="none">
              <a:spAutoFit/>
            </a:bodyPr>
            <a:lstStyle/>
            <a:p>
              <a:pPr algn="r"/>
              <a:r>
                <a:rPr lang="en-US" sz="2800" dirty="0">
                  <a:latin typeface="+mj-lt"/>
                </a:rPr>
                <a:t>60</a:t>
              </a:r>
            </a:p>
          </p:txBody>
        </p:sp>
        <p:sp>
          <p:nvSpPr>
            <p:cNvPr id="146" name="Rectangle 145"/>
            <p:cNvSpPr/>
            <p:nvPr/>
          </p:nvSpPr>
          <p:spPr>
            <a:xfrm>
              <a:off x="1765481" y="3135165"/>
              <a:ext cx="582211" cy="523220"/>
            </a:xfrm>
            <a:prstGeom prst="rect">
              <a:avLst/>
            </a:prstGeom>
          </p:spPr>
          <p:txBody>
            <a:bodyPr wrap="none">
              <a:spAutoFit/>
            </a:bodyPr>
            <a:lstStyle/>
            <a:p>
              <a:pPr algn="r"/>
              <a:r>
                <a:rPr lang="en-US" sz="2800" dirty="0">
                  <a:latin typeface="+mj-lt"/>
                </a:rPr>
                <a:t>80</a:t>
              </a:r>
            </a:p>
          </p:txBody>
        </p:sp>
      </p:grpSp>
      <p:sp>
        <p:nvSpPr>
          <p:cNvPr id="147" name="Rectangle 146"/>
          <p:cNvSpPr/>
          <p:nvPr/>
        </p:nvSpPr>
        <p:spPr>
          <a:xfrm>
            <a:off x="1170389" y="2800567"/>
            <a:ext cx="582211" cy="523220"/>
          </a:xfrm>
          <a:prstGeom prst="rect">
            <a:avLst/>
          </a:prstGeom>
        </p:spPr>
        <p:txBody>
          <a:bodyPr wrap="none">
            <a:spAutoFit/>
          </a:bodyPr>
          <a:lstStyle/>
          <a:p>
            <a:pPr algn="r"/>
            <a:r>
              <a:rPr lang="en-US" sz="2800" dirty="0">
                <a:latin typeface="+mj-lt"/>
              </a:rPr>
              <a:t>90</a:t>
            </a:r>
          </a:p>
        </p:txBody>
      </p:sp>
      <p:grpSp>
        <p:nvGrpSpPr>
          <p:cNvPr id="3" name="Group 2"/>
          <p:cNvGrpSpPr/>
          <p:nvPr/>
        </p:nvGrpSpPr>
        <p:grpSpPr>
          <a:xfrm>
            <a:off x="2814044" y="5590577"/>
            <a:ext cx="3353361" cy="525950"/>
            <a:chOff x="2814044" y="5597038"/>
            <a:chExt cx="3353361" cy="525950"/>
          </a:xfrm>
        </p:grpSpPr>
        <p:sp>
          <p:nvSpPr>
            <p:cNvPr id="148" name="Rectangle 147"/>
            <p:cNvSpPr/>
            <p:nvPr/>
          </p:nvSpPr>
          <p:spPr>
            <a:xfrm>
              <a:off x="2814044" y="5599768"/>
              <a:ext cx="582212" cy="523220"/>
            </a:xfrm>
            <a:prstGeom prst="rect">
              <a:avLst/>
            </a:prstGeom>
          </p:spPr>
          <p:txBody>
            <a:bodyPr wrap="none">
              <a:spAutoFit/>
            </a:bodyPr>
            <a:lstStyle/>
            <a:p>
              <a:r>
                <a:rPr lang="en-US" sz="2800" dirty="0">
                  <a:latin typeface="+mj-lt"/>
                </a:rPr>
                <a:t>20</a:t>
              </a:r>
            </a:p>
          </p:txBody>
        </p:sp>
        <p:sp>
          <p:nvSpPr>
            <p:cNvPr id="149" name="Rectangle 148"/>
            <p:cNvSpPr/>
            <p:nvPr/>
          </p:nvSpPr>
          <p:spPr>
            <a:xfrm>
              <a:off x="3487144" y="5599768"/>
              <a:ext cx="582212" cy="523220"/>
            </a:xfrm>
            <a:prstGeom prst="rect">
              <a:avLst/>
            </a:prstGeom>
          </p:spPr>
          <p:txBody>
            <a:bodyPr wrap="none">
              <a:spAutoFit/>
            </a:bodyPr>
            <a:lstStyle/>
            <a:p>
              <a:r>
                <a:rPr lang="en-US" sz="2800" dirty="0">
                  <a:latin typeface="+mj-lt"/>
                </a:rPr>
                <a:t>40</a:t>
              </a:r>
            </a:p>
          </p:txBody>
        </p:sp>
        <p:sp>
          <p:nvSpPr>
            <p:cNvPr id="150" name="Rectangle 149"/>
            <p:cNvSpPr/>
            <p:nvPr/>
          </p:nvSpPr>
          <p:spPr>
            <a:xfrm>
              <a:off x="4152901" y="5598403"/>
              <a:ext cx="582212" cy="523220"/>
            </a:xfrm>
            <a:prstGeom prst="rect">
              <a:avLst/>
            </a:prstGeom>
          </p:spPr>
          <p:txBody>
            <a:bodyPr wrap="none">
              <a:spAutoFit/>
            </a:bodyPr>
            <a:lstStyle/>
            <a:p>
              <a:r>
                <a:rPr lang="en-US" sz="2800" dirty="0">
                  <a:latin typeface="+mj-lt"/>
                </a:rPr>
                <a:t>60</a:t>
              </a:r>
            </a:p>
          </p:txBody>
        </p:sp>
        <p:sp>
          <p:nvSpPr>
            <p:cNvPr id="151" name="Rectangle 150"/>
            <p:cNvSpPr/>
            <p:nvPr/>
          </p:nvSpPr>
          <p:spPr>
            <a:xfrm>
              <a:off x="4840029" y="5599768"/>
              <a:ext cx="582212" cy="523220"/>
            </a:xfrm>
            <a:prstGeom prst="rect">
              <a:avLst/>
            </a:prstGeom>
          </p:spPr>
          <p:txBody>
            <a:bodyPr wrap="none">
              <a:spAutoFit/>
            </a:bodyPr>
            <a:lstStyle/>
            <a:p>
              <a:r>
                <a:rPr lang="en-US" sz="2800" dirty="0">
                  <a:latin typeface="+mj-lt"/>
                </a:rPr>
                <a:t>80</a:t>
              </a:r>
            </a:p>
          </p:txBody>
        </p:sp>
        <p:sp>
          <p:nvSpPr>
            <p:cNvPr id="152" name="Rectangle 151"/>
            <p:cNvSpPr/>
            <p:nvPr/>
          </p:nvSpPr>
          <p:spPr>
            <a:xfrm>
              <a:off x="5386422" y="5597038"/>
              <a:ext cx="780983" cy="523220"/>
            </a:xfrm>
            <a:prstGeom prst="rect">
              <a:avLst/>
            </a:prstGeom>
          </p:spPr>
          <p:txBody>
            <a:bodyPr wrap="none">
              <a:spAutoFit/>
            </a:bodyPr>
            <a:lstStyle/>
            <a:p>
              <a:r>
                <a:rPr lang="en-US" sz="2800" dirty="0">
                  <a:latin typeface="+mj-lt"/>
                </a:rPr>
                <a:t>100</a:t>
              </a:r>
            </a:p>
          </p:txBody>
        </p:sp>
      </p:grpSp>
      <p:sp>
        <p:nvSpPr>
          <p:cNvPr id="153" name="Rectangle 152"/>
          <p:cNvSpPr/>
          <p:nvPr/>
        </p:nvSpPr>
        <p:spPr>
          <a:xfrm>
            <a:off x="4650782" y="6013339"/>
            <a:ext cx="582212" cy="523220"/>
          </a:xfrm>
          <a:prstGeom prst="rect">
            <a:avLst/>
          </a:prstGeom>
        </p:spPr>
        <p:txBody>
          <a:bodyPr wrap="none">
            <a:spAutoFit/>
          </a:bodyPr>
          <a:lstStyle/>
          <a:p>
            <a:r>
              <a:rPr lang="en-US" sz="2800" dirty="0">
                <a:latin typeface="+mj-lt"/>
              </a:rPr>
              <a:t>75</a:t>
            </a:r>
          </a:p>
        </p:txBody>
      </p:sp>
      <p:sp>
        <p:nvSpPr>
          <p:cNvPr id="46189" name="Rectangle 46188"/>
          <p:cNvSpPr/>
          <p:nvPr/>
        </p:nvSpPr>
        <p:spPr>
          <a:xfrm>
            <a:off x="609600" y="2276476"/>
            <a:ext cx="492443" cy="3810000"/>
          </a:xfrm>
          <a:prstGeom prst="rect">
            <a:avLst/>
          </a:prstGeom>
        </p:spPr>
        <p:txBody>
          <a:bodyPr vert="vert270" wrap="square">
            <a:spAutoFit/>
          </a:bodyPr>
          <a:lstStyle/>
          <a:p>
            <a:r>
              <a:rPr lang="en-US" sz="2000" dirty="0">
                <a:latin typeface="+mj-lt"/>
              </a:rPr>
              <a:t>Total revenue and cost ($000)</a:t>
            </a:r>
          </a:p>
        </p:txBody>
      </p:sp>
      <p:sp>
        <p:nvSpPr>
          <p:cNvPr id="155" name="Rectangle 154"/>
          <p:cNvSpPr/>
          <p:nvPr/>
        </p:nvSpPr>
        <p:spPr>
          <a:xfrm>
            <a:off x="2155974" y="6457890"/>
            <a:ext cx="4235450" cy="400110"/>
          </a:xfrm>
          <a:prstGeom prst="rect">
            <a:avLst/>
          </a:prstGeom>
        </p:spPr>
        <p:txBody>
          <a:bodyPr vert="horz" wrap="square">
            <a:spAutoFit/>
          </a:bodyPr>
          <a:lstStyle/>
          <a:p>
            <a:r>
              <a:rPr lang="en-US" sz="2000" dirty="0">
                <a:latin typeface="+mj-lt"/>
              </a:rPr>
              <a:t> Units of production (000)</a:t>
            </a:r>
          </a:p>
        </p:txBody>
      </p:sp>
      <p:sp>
        <p:nvSpPr>
          <p:cNvPr id="46190" name="Rectangle 46189"/>
          <p:cNvSpPr/>
          <p:nvPr/>
        </p:nvSpPr>
        <p:spPr>
          <a:xfrm>
            <a:off x="2614113" y="2660539"/>
            <a:ext cx="2305439" cy="400110"/>
          </a:xfrm>
          <a:prstGeom prst="rect">
            <a:avLst/>
          </a:prstGeom>
        </p:spPr>
        <p:txBody>
          <a:bodyPr wrap="none">
            <a:spAutoFit/>
          </a:bodyPr>
          <a:lstStyle/>
          <a:p>
            <a:r>
              <a:rPr lang="en-US" sz="2000" dirty="0">
                <a:latin typeface="+mj-lt"/>
              </a:rPr>
              <a:t>Break-even point</a:t>
            </a:r>
          </a:p>
        </p:txBody>
      </p:sp>
      <p:sp>
        <p:nvSpPr>
          <p:cNvPr id="157" name="Rectangle 156"/>
          <p:cNvSpPr/>
          <p:nvPr/>
        </p:nvSpPr>
        <p:spPr>
          <a:xfrm>
            <a:off x="2724820" y="3273383"/>
            <a:ext cx="777778" cy="707886"/>
          </a:xfrm>
          <a:prstGeom prst="rect">
            <a:avLst/>
          </a:prstGeom>
        </p:spPr>
        <p:txBody>
          <a:bodyPr wrap="none">
            <a:spAutoFit/>
          </a:bodyPr>
          <a:lstStyle/>
          <a:p>
            <a:r>
              <a:rPr lang="en-US" sz="2000" dirty="0">
                <a:latin typeface="+mj-lt"/>
              </a:rPr>
              <a:t>Loss</a:t>
            </a:r>
            <a:br>
              <a:rPr lang="en-US" sz="2000" dirty="0">
                <a:latin typeface="+mj-lt"/>
              </a:rPr>
            </a:br>
            <a:r>
              <a:rPr lang="en-US" sz="2000" dirty="0">
                <a:latin typeface="+mj-lt"/>
              </a:rPr>
              <a:t>area</a:t>
            </a:r>
          </a:p>
        </p:txBody>
      </p:sp>
      <p:sp>
        <p:nvSpPr>
          <p:cNvPr id="158" name="Rectangle 157"/>
          <p:cNvSpPr/>
          <p:nvPr/>
        </p:nvSpPr>
        <p:spPr>
          <a:xfrm>
            <a:off x="3891720" y="2011222"/>
            <a:ext cx="1366080" cy="400110"/>
          </a:xfrm>
          <a:prstGeom prst="rect">
            <a:avLst/>
          </a:prstGeom>
        </p:spPr>
        <p:txBody>
          <a:bodyPr wrap="none">
            <a:spAutoFit/>
          </a:bodyPr>
          <a:lstStyle/>
          <a:p>
            <a:r>
              <a:rPr lang="en-US" sz="2000" dirty="0"/>
              <a:t>Profit area</a:t>
            </a:r>
            <a:endParaRPr lang="en-US" sz="2000" dirty="0">
              <a:latin typeface="+mj-lt"/>
            </a:endParaRPr>
          </a:p>
        </p:txBody>
      </p:sp>
      <p:sp>
        <p:nvSpPr>
          <p:cNvPr id="159" name="Rectangle 158"/>
          <p:cNvSpPr/>
          <p:nvPr/>
        </p:nvSpPr>
        <p:spPr>
          <a:xfrm>
            <a:off x="6391424" y="1469884"/>
            <a:ext cx="2421304" cy="400110"/>
          </a:xfrm>
          <a:prstGeom prst="rect">
            <a:avLst/>
          </a:prstGeom>
        </p:spPr>
        <p:txBody>
          <a:bodyPr wrap="none">
            <a:spAutoFit/>
          </a:bodyPr>
          <a:lstStyle/>
          <a:p>
            <a:r>
              <a:rPr lang="en-US" sz="2000" dirty="0"/>
              <a:t>Total revenue curve</a:t>
            </a:r>
            <a:endParaRPr lang="en-US" sz="2000" dirty="0">
              <a:latin typeface="+mj-lt"/>
            </a:endParaRPr>
          </a:p>
        </p:txBody>
      </p:sp>
      <p:sp>
        <p:nvSpPr>
          <p:cNvPr id="160" name="Rectangle 159"/>
          <p:cNvSpPr/>
          <p:nvPr/>
        </p:nvSpPr>
        <p:spPr>
          <a:xfrm>
            <a:off x="6400800" y="1944547"/>
            <a:ext cx="1964449" cy="400110"/>
          </a:xfrm>
          <a:prstGeom prst="rect">
            <a:avLst/>
          </a:prstGeom>
        </p:spPr>
        <p:txBody>
          <a:bodyPr wrap="none">
            <a:spAutoFit/>
          </a:bodyPr>
          <a:lstStyle/>
          <a:p>
            <a:r>
              <a:rPr lang="en-US" sz="2000" dirty="0"/>
              <a:t>Total cost curve</a:t>
            </a:r>
            <a:endParaRPr lang="en-US" sz="2000" dirty="0">
              <a:latin typeface="+mj-lt"/>
            </a:endParaRPr>
          </a:p>
        </p:txBody>
      </p:sp>
      <p:sp>
        <p:nvSpPr>
          <p:cNvPr id="161" name="Rectangle 160"/>
          <p:cNvSpPr/>
          <p:nvPr/>
        </p:nvSpPr>
        <p:spPr>
          <a:xfrm>
            <a:off x="6211060" y="3293627"/>
            <a:ext cx="2365198" cy="400110"/>
          </a:xfrm>
          <a:prstGeom prst="rect">
            <a:avLst/>
          </a:prstGeom>
        </p:spPr>
        <p:txBody>
          <a:bodyPr wrap="none">
            <a:spAutoFit/>
          </a:bodyPr>
          <a:lstStyle/>
          <a:p>
            <a:r>
              <a:rPr lang="en-US" sz="2000" dirty="0"/>
              <a:t>Total variable costs</a:t>
            </a:r>
            <a:endParaRPr lang="en-US" sz="2000" dirty="0">
              <a:latin typeface="+mj-lt"/>
            </a:endParaRPr>
          </a:p>
        </p:txBody>
      </p:sp>
      <p:sp>
        <p:nvSpPr>
          <p:cNvPr id="162" name="Rectangle 161"/>
          <p:cNvSpPr/>
          <p:nvPr/>
        </p:nvSpPr>
        <p:spPr>
          <a:xfrm>
            <a:off x="6389796" y="4468672"/>
            <a:ext cx="2007730" cy="400110"/>
          </a:xfrm>
          <a:prstGeom prst="rect">
            <a:avLst/>
          </a:prstGeom>
        </p:spPr>
        <p:txBody>
          <a:bodyPr wrap="none">
            <a:spAutoFit/>
          </a:bodyPr>
          <a:lstStyle/>
          <a:p>
            <a:r>
              <a:rPr lang="en-US" sz="2000" dirty="0"/>
              <a:t>Total fixed costs</a:t>
            </a:r>
            <a:endParaRPr lang="en-US" sz="2000" dirty="0">
              <a:latin typeface="+mj-lt"/>
            </a:endParaRPr>
          </a:p>
        </p:txBody>
      </p:sp>
    </p:spTree>
    <p:custDataLst>
      <p:tags r:id="rId1"/>
    </p:custDataLst>
    <p:extLst>
      <p:ext uri="{BB962C8B-B14F-4D97-AF65-F5344CB8AC3E}">
        <p14:creationId xmlns:p14="http://schemas.microsoft.com/office/powerpoint/2010/main" val="134178051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6189"/>
                                        </p:tgtEl>
                                        <p:attrNameLst>
                                          <p:attrName>style.visibility</p:attrName>
                                        </p:attrNameLst>
                                      </p:cBhvr>
                                      <p:to>
                                        <p:strVal val="visible"/>
                                      </p:to>
                                    </p:set>
                                    <p:animEffect transition="in" filter="wipe(down)">
                                      <p:cBhvr>
                                        <p:cTn id="14" dur="500"/>
                                        <p:tgtEl>
                                          <p:spTgt spid="46189"/>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55"/>
                                        </p:tgtEl>
                                        <p:attrNameLst>
                                          <p:attrName>style.visibility</p:attrName>
                                        </p:attrNameLst>
                                      </p:cBhvr>
                                      <p:to>
                                        <p:strVal val="visible"/>
                                      </p:to>
                                    </p:set>
                                    <p:animEffect transition="in" filter="wipe(left)">
                                      <p:cBhvr>
                                        <p:cTn id="22" dur="500"/>
                                        <p:tgtEl>
                                          <p:spTgt spid="155"/>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46169"/>
                                        </p:tgtEl>
                                        <p:attrNameLst>
                                          <p:attrName>style.visibility</p:attrName>
                                        </p:attrNameLst>
                                      </p:cBhvr>
                                      <p:to>
                                        <p:strVal val="visible"/>
                                      </p:to>
                                    </p:set>
                                    <p:animEffect transition="in" filter="wipe(down)">
                                      <p:cBhvr>
                                        <p:cTn id="26" dur="500"/>
                                        <p:tgtEl>
                                          <p:spTgt spid="46169"/>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60"/>
                                        </p:tgtEl>
                                        <p:attrNameLst>
                                          <p:attrName>style.visibility</p:attrName>
                                        </p:attrNameLst>
                                      </p:cBhvr>
                                      <p:to>
                                        <p:strVal val="visible"/>
                                      </p:to>
                                    </p:set>
                                    <p:animEffect transition="in" filter="wipe(left)">
                                      <p:cBhvr>
                                        <p:cTn id="30" dur="500"/>
                                        <p:tgtEl>
                                          <p:spTgt spid="160"/>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46176"/>
                                        </p:tgtEl>
                                        <p:attrNameLst>
                                          <p:attrName>style.visibility</p:attrName>
                                        </p:attrNameLst>
                                      </p:cBhvr>
                                      <p:to>
                                        <p:strVal val="visible"/>
                                      </p:to>
                                    </p:set>
                                    <p:animEffect transition="in" filter="wipe(down)">
                                      <p:cBhvr>
                                        <p:cTn id="34" dur="500"/>
                                        <p:tgtEl>
                                          <p:spTgt spid="46176"/>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59"/>
                                        </p:tgtEl>
                                        <p:attrNameLst>
                                          <p:attrName>style.visibility</p:attrName>
                                        </p:attrNameLst>
                                      </p:cBhvr>
                                      <p:to>
                                        <p:strVal val="visible"/>
                                      </p:to>
                                    </p:set>
                                    <p:animEffect transition="in" filter="wipe(left)">
                                      <p:cBhvr>
                                        <p:cTn id="38" dur="500"/>
                                        <p:tgtEl>
                                          <p:spTgt spid="159"/>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57"/>
                                        </p:tgtEl>
                                        <p:attrNameLst>
                                          <p:attrName>style.visibility</p:attrName>
                                        </p:attrNameLst>
                                      </p:cBhvr>
                                      <p:to>
                                        <p:strVal val="visible"/>
                                      </p:to>
                                    </p:set>
                                    <p:animEffect transition="in" filter="wipe(left)">
                                      <p:cBhvr>
                                        <p:cTn id="42" dur="500"/>
                                        <p:tgtEl>
                                          <p:spTgt spid="157"/>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46178"/>
                                        </p:tgtEl>
                                        <p:attrNameLst>
                                          <p:attrName>style.visibility</p:attrName>
                                        </p:attrNameLst>
                                      </p:cBhvr>
                                      <p:to>
                                        <p:strVal val="visible"/>
                                      </p:to>
                                    </p:set>
                                    <p:animEffect transition="in" filter="wipe(left)">
                                      <p:cBhvr>
                                        <p:cTn id="46" dur="500"/>
                                        <p:tgtEl>
                                          <p:spTgt spid="46178"/>
                                        </p:tgtEl>
                                      </p:cBhvr>
                                    </p:animEffect>
                                  </p:childTnLst>
                                </p:cTn>
                              </p:par>
                            </p:childTnLst>
                          </p:cTn>
                        </p:par>
                        <p:par>
                          <p:cTn id="47" fill="hold">
                            <p:stCondLst>
                              <p:cond delay="5000"/>
                            </p:stCondLst>
                            <p:childTnLst>
                              <p:par>
                                <p:cTn id="48" presetID="1" presetClass="entr" presetSubtype="0" fill="hold" grpId="0" nodeType="afterEffect">
                                  <p:stCondLst>
                                    <p:cond delay="0"/>
                                  </p:stCondLst>
                                  <p:childTnLst>
                                    <p:set>
                                      <p:cBhvr>
                                        <p:cTn id="49" dur="1" fill="hold">
                                          <p:stCondLst>
                                            <p:cond delay="0"/>
                                          </p:stCondLst>
                                        </p:cTn>
                                        <p:tgtEl>
                                          <p:spTgt spid="46179"/>
                                        </p:tgtEl>
                                        <p:attrNameLst>
                                          <p:attrName>style.visibility</p:attrName>
                                        </p:attrNameLst>
                                      </p:cBhvr>
                                      <p:to>
                                        <p:strVal val="visible"/>
                                      </p:to>
                                    </p:set>
                                  </p:childTnLst>
                                </p:cTn>
                              </p:par>
                            </p:childTnLst>
                          </p:cTn>
                        </p:par>
                        <p:par>
                          <p:cTn id="50" fill="hold">
                            <p:stCondLst>
                              <p:cond delay="5000"/>
                            </p:stCondLst>
                            <p:childTnLst>
                              <p:par>
                                <p:cTn id="51" presetID="22" presetClass="entr" presetSubtype="4" fill="hold" grpId="0" nodeType="afterEffect">
                                  <p:stCondLst>
                                    <p:cond delay="0"/>
                                  </p:stCondLst>
                                  <p:childTnLst>
                                    <p:set>
                                      <p:cBhvr>
                                        <p:cTn id="52" dur="1" fill="hold">
                                          <p:stCondLst>
                                            <p:cond delay="0"/>
                                          </p:stCondLst>
                                        </p:cTn>
                                        <p:tgtEl>
                                          <p:spTgt spid="46145"/>
                                        </p:tgtEl>
                                        <p:attrNameLst>
                                          <p:attrName>style.visibility</p:attrName>
                                        </p:attrNameLst>
                                      </p:cBhvr>
                                      <p:to>
                                        <p:strVal val="visible"/>
                                      </p:to>
                                    </p:set>
                                    <p:animEffect transition="in" filter="wipe(down)">
                                      <p:cBhvr>
                                        <p:cTn id="53" dur="500"/>
                                        <p:tgtEl>
                                          <p:spTgt spid="46145"/>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158"/>
                                        </p:tgtEl>
                                        <p:attrNameLst>
                                          <p:attrName>style.visibility</p:attrName>
                                        </p:attrNameLst>
                                      </p:cBhvr>
                                      <p:to>
                                        <p:strVal val="visible"/>
                                      </p:to>
                                    </p:set>
                                    <p:animEffect transition="in" filter="wipe(left)">
                                      <p:cBhvr>
                                        <p:cTn id="57" dur="500"/>
                                        <p:tgtEl>
                                          <p:spTgt spid="158"/>
                                        </p:tgtEl>
                                      </p:cBhvr>
                                    </p:animEffect>
                                  </p:childTnLst>
                                </p:cTn>
                              </p:par>
                            </p:childTnLst>
                          </p:cTn>
                        </p:par>
                        <p:par>
                          <p:cTn id="58" fill="hold">
                            <p:stCondLst>
                              <p:cond delay="6000"/>
                            </p:stCondLst>
                            <p:childTnLst>
                              <p:par>
                                <p:cTn id="59" presetID="22" presetClass="entr" presetSubtype="8" fill="hold" grpId="0" nodeType="afterEffect">
                                  <p:stCondLst>
                                    <p:cond delay="0"/>
                                  </p:stCondLst>
                                  <p:childTnLst>
                                    <p:set>
                                      <p:cBhvr>
                                        <p:cTn id="60" dur="1" fill="hold">
                                          <p:stCondLst>
                                            <p:cond delay="0"/>
                                          </p:stCondLst>
                                        </p:cTn>
                                        <p:tgtEl>
                                          <p:spTgt spid="46181"/>
                                        </p:tgtEl>
                                        <p:attrNameLst>
                                          <p:attrName>style.visibility</p:attrName>
                                        </p:attrNameLst>
                                      </p:cBhvr>
                                      <p:to>
                                        <p:strVal val="visible"/>
                                      </p:to>
                                    </p:set>
                                    <p:animEffect transition="in" filter="wipe(left)">
                                      <p:cBhvr>
                                        <p:cTn id="61" dur="500"/>
                                        <p:tgtEl>
                                          <p:spTgt spid="46181"/>
                                        </p:tgtEl>
                                      </p:cBhvr>
                                    </p:animEffect>
                                  </p:childTnLst>
                                </p:cTn>
                              </p:par>
                            </p:childTnLst>
                          </p:cTn>
                        </p:par>
                        <p:par>
                          <p:cTn id="62" fill="hold">
                            <p:stCondLst>
                              <p:cond delay="6500"/>
                            </p:stCondLst>
                            <p:childTnLst>
                              <p:par>
                                <p:cTn id="63" presetID="1" presetClass="entr" presetSubtype="0" fill="hold" grpId="0" nodeType="afterEffect">
                                  <p:stCondLst>
                                    <p:cond delay="0"/>
                                  </p:stCondLst>
                                  <p:childTnLst>
                                    <p:set>
                                      <p:cBhvr>
                                        <p:cTn id="64" dur="1" fill="hold">
                                          <p:stCondLst>
                                            <p:cond delay="0"/>
                                          </p:stCondLst>
                                        </p:cTn>
                                        <p:tgtEl>
                                          <p:spTgt spid="46182"/>
                                        </p:tgtEl>
                                        <p:attrNameLst>
                                          <p:attrName>style.visibility</p:attrName>
                                        </p:attrNameLst>
                                      </p:cBhvr>
                                      <p:to>
                                        <p:strVal val="visible"/>
                                      </p:to>
                                    </p:set>
                                  </p:childTnLst>
                                </p:cTn>
                              </p:par>
                            </p:childTnLst>
                          </p:cTn>
                        </p:par>
                        <p:par>
                          <p:cTn id="65" fill="hold">
                            <p:stCondLst>
                              <p:cond delay="6500"/>
                            </p:stCondLst>
                            <p:childTnLst>
                              <p:par>
                                <p:cTn id="66" presetID="22" presetClass="entr" presetSubtype="1" fill="hold" grpId="0" nodeType="afterEffect">
                                  <p:stCondLst>
                                    <p:cond delay="0"/>
                                  </p:stCondLst>
                                  <p:childTnLst>
                                    <p:set>
                                      <p:cBhvr>
                                        <p:cTn id="67" dur="1" fill="hold">
                                          <p:stCondLst>
                                            <p:cond delay="0"/>
                                          </p:stCondLst>
                                        </p:cTn>
                                        <p:tgtEl>
                                          <p:spTgt spid="46142"/>
                                        </p:tgtEl>
                                        <p:attrNameLst>
                                          <p:attrName>style.visibility</p:attrName>
                                        </p:attrNameLst>
                                      </p:cBhvr>
                                      <p:to>
                                        <p:strVal val="visible"/>
                                      </p:to>
                                    </p:set>
                                    <p:animEffect transition="in" filter="wipe(up)">
                                      <p:cBhvr>
                                        <p:cTn id="68" dur="500"/>
                                        <p:tgtEl>
                                          <p:spTgt spid="46142"/>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2" fill="hold" grpId="0" nodeType="clickEffect">
                                  <p:stCondLst>
                                    <p:cond delay="0"/>
                                  </p:stCondLst>
                                  <p:childTnLst>
                                    <p:set>
                                      <p:cBhvr>
                                        <p:cTn id="72" dur="1" fill="hold">
                                          <p:stCondLst>
                                            <p:cond delay="0"/>
                                          </p:stCondLst>
                                        </p:cTn>
                                        <p:tgtEl>
                                          <p:spTgt spid="46171"/>
                                        </p:tgtEl>
                                        <p:attrNameLst>
                                          <p:attrName>style.visibility</p:attrName>
                                        </p:attrNameLst>
                                      </p:cBhvr>
                                      <p:to>
                                        <p:strVal val="visible"/>
                                      </p:to>
                                    </p:set>
                                    <p:animEffect transition="in" filter="wipe(right)">
                                      <p:cBhvr>
                                        <p:cTn id="73" dur="500"/>
                                        <p:tgtEl>
                                          <p:spTgt spid="46171"/>
                                        </p:tgtEl>
                                      </p:cBhvr>
                                    </p:animEffect>
                                  </p:childTnLst>
                                </p:cTn>
                              </p:par>
                            </p:childTnLst>
                          </p:cTn>
                        </p:par>
                        <p:par>
                          <p:cTn id="74" fill="hold">
                            <p:stCondLst>
                              <p:cond delay="500"/>
                            </p:stCondLst>
                            <p:childTnLst>
                              <p:par>
                                <p:cTn id="75" presetID="1" presetClass="entr" presetSubtype="0" fill="hold" grpId="0" nodeType="afterEffect">
                                  <p:stCondLst>
                                    <p:cond delay="0"/>
                                  </p:stCondLst>
                                  <p:childTnLst>
                                    <p:set>
                                      <p:cBhvr>
                                        <p:cTn id="76" dur="1" fill="hold">
                                          <p:stCondLst>
                                            <p:cond delay="0"/>
                                          </p:stCondLst>
                                        </p:cTn>
                                        <p:tgtEl>
                                          <p:spTgt spid="46186"/>
                                        </p:tgtEl>
                                        <p:attrNameLst>
                                          <p:attrName>style.visibility</p:attrName>
                                        </p:attrNameLst>
                                      </p:cBhvr>
                                      <p:to>
                                        <p:strVal val="visible"/>
                                      </p:to>
                                    </p:set>
                                  </p:childTnLst>
                                </p:cTn>
                              </p:par>
                            </p:childTnLst>
                          </p:cTn>
                        </p:par>
                        <p:par>
                          <p:cTn id="77" fill="hold">
                            <p:stCondLst>
                              <p:cond delay="500"/>
                            </p:stCondLst>
                            <p:childTnLst>
                              <p:par>
                                <p:cTn id="78" presetID="22" presetClass="entr" presetSubtype="8" fill="hold" grpId="0" nodeType="afterEffect">
                                  <p:stCondLst>
                                    <p:cond delay="0"/>
                                  </p:stCondLst>
                                  <p:childTnLst>
                                    <p:set>
                                      <p:cBhvr>
                                        <p:cTn id="79" dur="1" fill="hold">
                                          <p:stCondLst>
                                            <p:cond delay="0"/>
                                          </p:stCondLst>
                                        </p:cTn>
                                        <p:tgtEl>
                                          <p:spTgt spid="147"/>
                                        </p:tgtEl>
                                        <p:attrNameLst>
                                          <p:attrName>style.visibility</p:attrName>
                                        </p:attrNameLst>
                                      </p:cBhvr>
                                      <p:to>
                                        <p:strVal val="visible"/>
                                      </p:to>
                                    </p:set>
                                    <p:animEffect transition="in" filter="wipe(left)">
                                      <p:cBhvr>
                                        <p:cTn id="80" dur="500"/>
                                        <p:tgtEl>
                                          <p:spTgt spid="147"/>
                                        </p:tgtEl>
                                      </p:cBhvr>
                                    </p:animEffect>
                                  </p:childTnLst>
                                </p:cTn>
                              </p:par>
                            </p:childTnLst>
                          </p:cTn>
                        </p:par>
                        <p:par>
                          <p:cTn id="81" fill="hold">
                            <p:stCondLst>
                              <p:cond delay="1000"/>
                            </p:stCondLst>
                            <p:childTnLst>
                              <p:par>
                                <p:cTn id="82" presetID="22" presetClass="entr" presetSubtype="1" fill="hold" grpId="0" nodeType="afterEffect">
                                  <p:stCondLst>
                                    <p:cond delay="0"/>
                                  </p:stCondLst>
                                  <p:childTnLst>
                                    <p:set>
                                      <p:cBhvr>
                                        <p:cTn id="83" dur="1" fill="hold">
                                          <p:stCondLst>
                                            <p:cond delay="0"/>
                                          </p:stCondLst>
                                        </p:cTn>
                                        <p:tgtEl>
                                          <p:spTgt spid="46172"/>
                                        </p:tgtEl>
                                        <p:attrNameLst>
                                          <p:attrName>style.visibility</p:attrName>
                                        </p:attrNameLst>
                                      </p:cBhvr>
                                      <p:to>
                                        <p:strVal val="visible"/>
                                      </p:to>
                                    </p:set>
                                    <p:animEffect transition="in" filter="wipe(up)">
                                      <p:cBhvr>
                                        <p:cTn id="84" dur="500"/>
                                        <p:tgtEl>
                                          <p:spTgt spid="46172"/>
                                        </p:tgtEl>
                                      </p:cBhvr>
                                    </p:animEffect>
                                  </p:childTnLst>
                                </p:cTn>
                              </p:par>
                            </p:childTnLst>
                          </p:cTn>
                        </p:par>
                        <p:par>
                          <p:cTn id="85" fill="hold">
                            <p:stCondLst>
                              <p:cond delay="1500"/>
                            </p:stCondLst>
                            <p:childTnLst>
                              <p:par>
                                <p:cTn id="86" presetID="1" presetClass="entr" presetSubtype="0" fill="hold" grpId="0" nodeType="afterEffect">
                                  <p:stCondLst>
                                    <p:cond delay="0"/>
                                  </p:stCondLst>
                                  <p:childTnLst>
                                    <p:set>
                                      <p:cBhvr>
                                        <p:cTn id="87" dur="1" fill="hold">
                                          <p:stCondLst>
                                            <p:cond delay="0"/>
                                          </p:stCondLst>
                                        </p:cTn>
                                        <p:tgtEl>
                                          <p:spTgt spid="46185"/>
                                        </p:tgtEl>
                                        <p:attrNameLst>
                                          <p:attrName>style.visibility</p:attrName>
                                        </p:attrNameLst>
                                      </p:cBhvr>
                                      <p:to>
                                        <p:strVal val="visible"/>
                                      </p:to>
                                    </p:set>
                                  </p:childTnLst>
                                </p:cTn>
                              </p:par>
                            </p:childTnLst>
                          </p:cTn>
                        </p:par>
                        <p:par>
                          <p:cTn id="88" fill="hold">
                            <p:stCondLst>
                              <p:cond delay="1500"/>
                            </p:stCondLst>
                            <p:childTnLst>
                              <p:par>
                                <p:cTn id="89" presetID="22" presetClass="entr" presetSubtype="8" fill="hold" grpId="0" nodeType="afterEffect">
                                  <p:stCondLst>
                                    <p:cond delay="0"/>
                                  </p:stCondLst>
                                  <p:childTnLst>
                                    <p:set>
                                      <p:cBhvr>
                                        <p:cTn id="90" dur="1" fill="hold">
                                          <p:stCondLst>
                                            <p:cond delay="0"/>
                                          </p:stCondLst>
                                        </p:cTn>
                                        <p:tgtEl>
                                          <p:spTgt spid="153"/>
                                        </p:tgtEl>
                                        <p:attrNameLst>
                                          <p:attrName>style.visibility</p:attrName>
                                        </p:attrNameLst>
                                      </p:cBhvr>
                                      <p:to>
                                        <p:strVal val="visible"/>
                                      </p:to>
                                    </p:set>
                                    <p:animEffect transition="in" filter="wipe(left)">
                                      <p:cBhvr>
                                        <p:cTn id="91" dur="500"/>
                                        <p:tgtEl>
                                          <p:spTgt spid="153"/>
                                        </p:tgtEl>
                                      </p:cBhvr>
                                    </p:animEffect>
                                  </p:childTnLst>
                                </p:cTn>
                              </p:par>
                            </p:childTnLst>
                          </p:cTn>
                        </p:par>
                        <p:par>
                          <p:cTn id="92" fill="hold">
                            <p:stCondLst>
                              <p:cond delay="2000"/>
                            </p:stCondLst>
                            <p:childTnLst>
                              <p:par>
                                <p:cTn id="93" presetID="22" presetClass="entr" presetSubtype="8" fill="hold" grpId="0" nodeType="afterEffect">
                                  <p:stCondLst>
                                    <p:cond delay="0"/>
                                  </p:stCondLst>
                                  <p:childTnLst>
                                    <p:set>
                                      <p:cBhvr>
                                        <p:cTn id="94" dur="1" fill="hold">
                                          <p:stCondLst>
                                            <p:cond delay="0"/>
                                          </p:stCondLst>
                                        </p:cTn>
                                        <p:tgtEl>
                                          <p:spTgt spid="46190"/>
                                        </p:tgtEl>
                                        <p:attrNameLst>
                                          <p:attrName>style.visibility</p:attrName>
                                        </p:attrNameLst>
                                      </p:cBhvr>
                                      <p:to>
                                        <p:strVal val="visible"/>
                                      </p:to>
                                    </p:set>
                                    <p:animEffect transition="in" filter="wipe(left)">
                                      <p:cBhvr>
                                        <p:cTn id="95" dur="500"/>
                                        <p:tgtEl>
                                          <p:spTgt spid="46190"/>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8" fill="hold" grpId="0" nodeType="clickEffect">
                                  <p:stCondLst>
                                    <p:cond delay="0"/>
                                  </p:stCondLst>
                                  <p:childTnLst>
                                    <p:set>
                                      <p:cBhvr>
                                        <p:cTn id="99" dur="1" fill="hold">
                                          <p:stCondLst>
                                            <p:cond delay="0"/>
                                          </p:stCondLst>
                                        </p:cTn>
                                        <p:tgtEl>
                                          <p:spTgt spid="46177"/>
                                        </p:tgtEl>
                                        <p:attrNameLst>
                                          <p:attrName>style.visibility</p:attrName>
                                        </p:attrNameLst>
                                      </p:cBhvr>
                                      <p:to>
                                        <p:strVal val="visible"/>
                                      </p:to>
                                    </p:set>
                                    <p:animEffect transition="in" filter="wipe(left)">
                                      <p:cBhvr>
                                        <p:cTn id="100" dur="500"/>
                                        <p:tgtEl>
                                          <p:spTgt spid="46177"/>
                                        </p:tgtEl>
                                      </p:cBhvr>
                                    </p:animEffect>
                                  </p:childTnLst>
                                </p:cTn>
                              </p:par>
                            </p:childTnLst>
                          </p:cTn>
                        </p:par>
                        <p:par>
                          <p:cTn id="101" fill="hold">
                            <p:stCondLst>
                              <p:cond delay="500"/>
                            </p:stCondLst>
                            <p:childTnLst>
                              <p:par>
                                <p:cTn id="102" presetID="22" presetClass="entr" presetSubtype="8" fill="hold" grpId="0" nodeType="afterEffect">
                                  <p:stCondLst>
                                    <p:cond delay="0"/>
                                  </p:stCondLst>
                                  <p:childTnLst>
                                    <p:set>
                                      <p:cBhvr>
                                        <p:cTn id="103" dur="1" fill="hold">
                                          <p:stCondLst>
                                            <p:cond delay="0"/>
                                          </p:stCondLst>
                                        </p:cTn>
                                        <p:tgtEl>
                                          <p:spTgt spid="46173"/>
                                        </p:tgtEl>
                                        <p:attrNameLst>
                                          <p:attrName>style.visibility</p:attrName>
                                        </p:attrNameLst>
                                      </p:cBhvr>
                                      <p:to>
                                        <p:strVal val="visible"/>
                                      </p:to>
                                    </p:set>
                                    <p:animEffect transition="in" filter="wipe(left)">
                                      <p:cBhvr>
                                        <p:cTn id="104" dur="500"/>
                                        <p:tgtEl>
                                          <p:spTgt spid="46173"/>
                                        </p:tgtEl>
                                      </p:cBhvr>
                                    </p:animEffect>
                                  </p:childTnLst>
                                </p:cTn>
                              </p:par>
                            </p:childTnLst>
                          </p:cTn>
                        </p:par>
                        <p:par>
                          <p:cTn id="105" fill="hold">
                            <p:stCondLst>
                              <p:cond delay="1000"/>
                            </p:stCondLst>
                            <p:childTnLst>
                              <p:par>
                                <p:cTn id="106" presetID="22" presetClass="entr" presetSubtype="1" fill="hold" grpId="0" nodeType="afterEffect">
                                  <p:stCondLst>
                                    <p:cond delay="0"/>
                                  </p:stCondLst>
                                  <p:childTnLst>
                                    <p:set>
                                      <p:cBhvr>
                                        <p:cTn id="107" dur="1" fill="hold">
                                          <p:stCondLst>
                                            <p:cond delay="0"/>
                                          </p:stCondLst>
                                        </p:cTn>
                                        <p:tgtEl>
                                          <p:spTgt spid="46170"/>
                                        </p:tgtEl>
                                        <p:attrNameLst>
                                          <p:attrName>style.visibility</p:attrName>
                                        </p:attrNameLst>
                                      </p:cBhvr>
                                      <p:to>
                                        <p:strVal val="visible"/>
                                      </p:to>
                                    </p:set>
                                    <p:animEffect transition="in" filter="wipe(up)">
                                      <p:cBhvr>
                                        <p:cTn id="108" dur="500"/>
                                        <p:tgtEl>
                                          <p:spTgt spid="46170"/>
                                        </p:tgtEl>
                                      </p:cBhvr>
                                    </p:animEffect>
                                  </p:childTnLst>
                                </p:cTn>
                              </p:par>
                            </p:childTnLst>
                          </p:cTn>
                        </p:par>
                        <p:par>
                          <p:cTn id="109" fill="hold">
                            <p:stCondLst>
                              <p:cond delay="1500"/>
                            </p:stCondLst>
                            <p:childTnLst>
                              <p:par>
                                <p:cTn id="110" presetID="22" presetClass="entr" presetSubtype="8" fill="hold" nodeType="afterEffect">
                                  <p:stCondLst>
                                    <p:cond delay="0"/>
                                  </p:stCondLst>
                                  <p:childTnLst>
                                    <p:set>
                                      <p:cBhvr>
                                        <p:cTn id="111" dur="1" fill="hold">
                                          <p:stCondLst>
                                            <p:cond delay="0"/>
                                          </p:stCondLst>
                                        </p:cTn>
                                        <p:tgtEl>
                                          <p:spTgt spid="162">
                                            <p:txEl>
                                              <p:pRg st="0" end="0"/>
                                            </p:txEl>
                                          </p:spTgt>
                                        </p:tgtEl>
                                        <p:attrNameLst>
                                          <p:attrName>style.visibility</p:attrName>
                                        </p:attrNameLst>
                                      </p:cBhvr>
                                      <p:to>
                                        <p:strVal val="visible"/>
                                      </p:to>
                                    </p:set>
                                    <p:animEffect transition="in" filter="wipe(left)">
                                      <p:cBhvr>
                                        <p:cTn id="112" dur="500"/>
                                        <p:tgtEl>
                                          <p:spTgt spid="162">
                                            <p:txEl>
                                              <p:pRg st="0" end="0"/>
                                            </p:txEl>
                                          </p:spTgt>
                                        </p:tgtEl>
                                      </p:cBhvr>
                                    </p:animEffect>
                                  </p:childTnLst>
                                </p:cTn>
                              </p:par>
                            </p:childTnLst>
                          </p:cTn>
                        </p:par>
                        <p:par>
                          <p:cTn id="113" fill="hold">
                            <p:stCondLst>
                              <p:cond delay="2000"/>
                            </p:stCondLst>
                            <p:childTnLst>
                              <p:par>
                                <p:cTn id="114" presetID="22" presetClass="entr" presetSubtype="1" fill="hold" grpId="0" nodeType="afterEffect">
                                  <p:stCondLst>
                                    <p:cond delay="0"/>
                                  </p:stCondLst>
                                  <p:childTnLst>
                                    <p:set>
                                      <p:cBhvr>
                                        <p:cTn id="115" dur="1" fill="hold">
                                          <p:stCondLst>
                                            <p:cond delay="0"/>
                                          </p:stCondLst>
                                        </p:cTn>
                                        <p:tgtEl>
                                          <p:spTgt spid="46157"/>
                                        </p:tgtEl>
                                        <p:attrNameLst>
                                          <p:attrName>style.visibility</p:attrName>
                                        </p:attrNameLst>
                                      </p:cBhvr>
                                      <p:to>
                                        <p:strVal val="visible"/>
                                      </p:to>
                                    </p:set>
                                    <p:animEffect transition="in" filter="wipe(up)">
                                      <p:cBhvr>
                                        <p:cTn id="116" dur="500"/>
                                        <p:tgtEl>
                                          <p:spTgt spid="46157"/>
                                        </p:tgtEl>
                                      </p:cBhvr>
                                    </p:animEffect>
                                  </p:childTnLst>
                                </p:cTn>
                              </p:par>
                            </p:childTnLst>
                          </p:cTn>
                        </p:par>
                        <p:par>
                          <p:cTn id="117" fill="hold">
                            <p:stCondLst>
                              <p:cond delay="2500"/>
                            </p:stCondLst>
                            <p:childTnLst>
                              <p:par>
                                <p:cTn id="118" presetID="22" presetClass="entr" presetSubtype="8" fill="hold" grpId="0" nodeType="afterEffect">
                                  <p:stCondLst>
                                    <p:cond delay="0"/>
                                  </p:stCondLst>
                                  <p:childTnLst>
                                    <p:set>
                                      <p:cBhvr>
                                        <p:cTn id="119" dur="1" fill="hold">
                                          <p:stCondLst>
                                            <p:cond delay="0"/>
                                          </p:stCondLst>
                                        </p:cTn>
                                        <p:tgtEl>
                                          <p:spTgt spid="161"/>
                                        </p:tgtEl>
                                        <p:attrNameLst>
                                          <p:attrName>style.visibility</p:attrName>
                                        </p:attrNameLst>
                                      </p:cBhvr>
                                      <p:to>
                                        <p:strVal val="visible"/>
                                      </p:to>
                                    </p:set>
                                    <p:animEffect transition="in" filter="wipe(left)">
                                      <p:cBhvr>
                                        <p:cTn id="120"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42" grpId="0" animBg="1"/>
      <p:bldP spid="46145" grpId="0" animBg="1"/>
      <p:bldP spid="46157" grpId="0" animBg="1"/>
      <p:bldP spid="46169" grpId="0" animBg="1"/>
      <p:bldP spid="46170" grpId="0" animBg="1"/>
      <p:bldP spid="46171" grpId="0" animBg="1"/>
      <p:bldP spid="46172" grpId="0" animBg="1"/>
      <p:bldP spid="46173" grpId="0" animBg="1"/>
      <p:bldP spid="46176" grpId="0" animBg="1"/>
      <p:bldP spid="46177" grpId="0" animBg="1"/>
      <p:bldP spid="46178" grpId="0" animBg="1"/>
      <p:bldP spid="46179" grpId="0" animBg="1"/>
      <p:bldP spid="46181" grpId="0" animBg="1"/>
      <p:bldP spid="46182" grpId="0" animBg="1"/>
      <p:bldP spid="46185" grpId="0" animBg="1"/>
      <p:bldP spid="46186" grpId="0" animBg="1"/>
      <p:bldP spid="147" grpId="0"/>
      <p:bldP spid="153" grpId="0"/>
      <p:bldP spid="46189" grpId="0"/>
      <p:bldP spid="155" grpId="0"/>
      <p:bldP spid="46190" grpId="0"/>
      <p:bldP spid="157" grpId="0"/>
      <p:bldP spid="158" grpId="0"/>
      <p:bldP spid="159" grpId="0"/>
      <p:bldP spid="160" grpId="0"/>
      <p:bldP spid="1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3"/>
          <p:cNvSpPr>
            <a:spLocks noGrp="1" noChangeArrowheads="1"/>
          </p:cNvSpPr>
          <p:nvPr>
            <p:ph type="title"/>
          </p:nvPr>
        </p:nvSpPr>
        <p:spPr/>
        <p:txBody>
          <a:bodyPr>
            <a:normAutofit fontScale="90000"/>
          </a:bodyPr>
          <a:lstStyle/>
          <a:p>
            <a:r>
              <a:rPr lang="en-US" dirty="0"/>
              <a:t>Break-even in Action – Case Of The Lemonade Stand</a:t>
            </a:r>
          </a:p>
        </p:txBody>
      </p:sp>
      <p:sp>
        <p:nvSpPr>
          <p:cNvPr id="45059" name="AutoShape 5">
            <a:hlinkHover r:id="" action="ppaction://macro?name=changecolor"/>
          </p:cNvPr>
          <p:cNvSpPr>
            <a:spLocks noChangeArrowheads="1"/>
          </p:cNvSpPr>
          <p:nvPr/>
        </p:nvSpPr>
        <p:spPr bwMode="auto">
          <a:xfrm>
            <a:off x="379413" y="2035175"/>
            <a:ext cx="3354387" cy="2003425"/>
          </a:xfrm>
          <a:prstGeom prst="roundRect">
            <a:avLst>
              <a:gd name="adj" fmla="val 15972"/>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r>
              <a:rPr lang="en-US" sz="2400" b="1">
                <a:solidFill>
                  <a:schemeClr val="tx1"/>
                </a:solidFill>
                <a:latin typeface="Arial" pitchFamily="34" charset="0"/>
                <a:cs typeface="Arial" pitchFamily="34" charset="0"/>
              </a:rPr>
              <a:t>Selling price per unit</a:t>
            </a:r>
          </a:p>
          <a:p>
            <a:r>
              <a:rPr lang="en-US" sz="2400" b="1">
                <a:solidFill>
                  <a:schemeClr val="tx1"/>
                </a:solidFill>
                <a:latin typeface="Arial" pitchFamily="34" charset="0"/>
                <a:cs typeface="Arial" pitchFamily="34" charset="0"/>
              </a:rPr>
              <a:t>Sell each cup of lemonade for $1.00</a:t>
            </a:r>
          </a:p>
        </p:txBody>
      </p:sp>
      <p:sp>
        <p:nvSpPr>
          <p:cNvPr id="21" name="AutoShape 5">
            <a:hlinkHover r:id="" action="ppaction://macro?name=changecolor"/>
          </p:cNvPr>
          <p:cNvSpPr>
            <a:spLocks noChangeArrowheads="1"/>
          </p:cNvSpPr>
          <p:nvPr/>
        </p:nvSpPr>
        <p:spPr bwMode="auto">
          <a:xfrm>
            <a:off x="379412" y="2049463"/>
            <a:ext cx="3354388" cy="2003425"/>
          </a:xfrm>
          <a:prstGeom prst="roundRect">
            <a:avLst>
              <a:gd name="adj" fmla="val 15972"/>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r>
              <a:rPr lang="en-US" sz="2400" b="1" dirty="0">
                <a:solidFill>
                  <a:schemeClr val="tx1"/>
                </a:solidFill>
                <a:latin typeface="Arial" pitchFamily="34" charset="0"/>
                <a:cs typeface="Arial" pitchFamily="34" charset="0"/>
              </a:rPr>
              <a:t>FC contribution per unit (=$.60)</a:t>
            </a:r>
          </a:p>
        </p:txBody>
      </p:sp>
      <p:sp>
        <p:nvSpPr>
          <p:cNvPr id="22" name="AutoShape 10">
            <a:hlinkHover r:id="" action="ppaction://macro?name=changecolor"/>
          </p:cNvPr>
          <p:cNvSpPr>
            <a:spLocks noChangeArrowheads="1"/>
          </p:cNvSpPr>
          <p:nvPr/>
        </p:nvSpPr>
        <p:spPr bwMode="auto">
          <a:xfrm>
            <a:off x="381000" y="2992438"/>
            <a:ext cx="3344863" cy="1079500"/>
          </a:xfrm>
          <a:prstGeom prst="roundRect">
            <a:avLst>
              <a:gd name="adj" fmla="val 15972"/>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solidFill>
                  <a:schemeClr val="tx1"/>
                </a:solidFill>
                <a:latin typeface="Arial" pitchFamily="34" charset="0"/>
                <a:cs typeface="Arial" pitchFamily="34" charset="0"/>
              </a:rPr>
              <a:t>Variable cost = $.40</a:t>
            </a:r>
          </a:p>
          <a:p>
            <a:r>
              <a:rPr lang="en-US" sz="2400" b="1" dirty="0">
                <a:solidFill>
                  <a:schemeClr val="tx1"/>
                </a:solidFill>
                <a:latin typeface="Arial" pitchFamily="34" charset="0"/>
                <a:cs typeface="Arial" pitchFamily="34" charset="0"/>
              </a:rPr>
              <a:t>(cups, ice, mix)</a:t>
            </a:r>
          </a:p>
        </p:txBody>
      </p:sp>
      <p:sp>
        <p:nvSpPr>
          <p:cNvPr id="23" name="Right Arrow 22"/>
          <p:cNvSpPr>
            <a:spLocks noChangeArrowheads="1"/>
          </p:cNvSpPr>
          <p:nvPr/>
        </p:nvSpPr>
        <p:spPr bwMode="auto">
          <a:xfrm>
            <a:off x="3886200" y="2286000"/>
            <a:ext cx="1447800" cy="533400"/>
          </a:xfrm>
          <a:prstGeom prst="rightArrow">
            <a:avLst>
              <a:gd name="adj1" fmla="val 50000"/>
              <a:gd name="adj2" fmla="val 50001"/>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b="1">
              <a:solidFill>
                <a:schemeClr val="tx1"/>
              </a:solidFill>
              <a:latin typeface="Arial" pitchFamily="34" charset="0"/>
              <a:cs typeface="Arial" pitchFamily="34" charset="0"/>
            </a:endParaRPr>
          </a:p>
        </p:txBody>
      </p:sp>
      <p:sp>
        <p:nvSpPr>
          <p:cNvPr id="24" name="AutoShape 5">
            <a:hlinkHover r:id="" action="ppaction://macro?name=changecolor"/>
          </p:cNvPr>
          <p:cNvSpPr>
            <a:spLocks noChangeArrowheads="1"/>
          </p:cNvSpPr>
          <p:nvPr/>
        </p:nvSpPr>
        <p:spPr bwMode="auto">
          <a:xfrm>
            <a:off x="5410200" y="1905000"/>
            <a:ext cx="3352800" cy="3581400"/>
          </a:xfrm>
          <a:prstGeom prst="roundRect">
            <a:avLst>
              <a:gd name="adj" fmla="val 8181"/>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a:solidFill>
                  <a:schemeClr val="tx1"/>
                </a:solidFill>
                <a:latin typeface="Arial" pitchFamily="34" charset="0"/>
                <a:cs typeface="Arial" pitchFamily="34" charset="0"/>
              </a:rPr>
              <a:t>Fixed costs = </a:t>
            </a:r>
          </a:p>
          <a:p>
            <a:r>
              <a:rPr lang="en-US" sz="2800" b="1">
                <a:solidFill>
                  <a:schemeClr val="tx1"/>
                </a:solidFill>
                <a:latin typeface="Arial" pitchFamily="34" charset="0"/>
                <a:cs typeface="Arial" pitchFamily="34" charset="0"/>
              </a:rPr>
              <a:t>$2.40</a:t>
            </a:r>
          </a:p>
          <a:p>
            <a:r>
              <a:rPr lang="en-US" sz="2800" b="1">
                <a:solidFill>
                  <a:schemeClr val="tx1"/>
                </a:solidFill>
                <a:latin typeface="Arial" pitchFamily="34" charset="0"/>
                <a:cs typeface="Arial" pitchFamily="34" charset="0"/>
              </a:rPr>
              <a:t>Buying a pitcher</a:t>
            </a:r>
          </a:p>
          <a:p>
            <a:r>
              <a:rPr lang="en-US" sz="2800" b="1">
                <a:solidFill>
                  <a:schemeClr val="tx1"/>
                </a:solidFill>
                <a:latin typeface="Arial" pitchFamily="34" charset="0"/>
                <a:cs typeface="Arial" pitchFamily="34" charset="0"/>
              </a:rPr>
              <a:t>Creating a sign</a:t>
            </a:r>
          </a:p>
        </p:txBody>
      </p:sp>
      <p:sp>
        <p:nvSpPr>
          <p:cNvPr id="25" name="AutoShape 5">
            <a:hlinkHover r:id="" action="ppaction://macro?name=changecolor"/>
          </p:cNvPr>
          <p:cNvSpPr>
            <a:spLocks noChangeArrowheads="1"/>
          </p:cNvSpPr>
          <p:nvPr/>
        </p:nvSpPr>
        <p:spPr bwMode="auto">
          <a:xfrm>
            <a:off x="5410200" y="1828800"/>
            <a:ext cx="3354387" cy="914400"/>
          </a:xfrm>
          <a:prstGeom prst="roundRect">
            <a:avLst>
              <a:gd name="adj" fmla="val 15972"/>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r>
              <a:rPr lang="en-US" sz="2400" b="1">
                <a:solidFill>
                  <a:schemeClr val="tx1"/>
                </a:solidFill>
                <a:latin typeface="Arial" pitchFamily="34" charset="0"/>
                <a:cs typeface="Arial" pitchFamily="34" charset="0"/>
              </a:rPr>
              <a:t>FC contribution per unit (=$.60)</a:t>
            </a:r>
          </a:p>
        </p:txBody>
      </p:sp>
      <p:sp>
        <p:nvSpPr>
          <p:cNvPr id="26" name="AutoShape 5">
            <a:hlinkHover r:id="" action="ppaction://macro?name=changecolor"/>
          </p:cNvPr>
          <p:cNvSpPr>
            <a:spLocks noChangeArrowheads="1"/>
          </p:cNvSpPr>
          <p:nvPr/>
        </p:nvSpPr>
        <p:spPr bwMode="auto">
          <a:xfrm>
            <a:off x="5408613" y="2743200"/>
            <a:ext cx="3354387" cy="914400"/>
          </a:xfrm>
          <a:prstGeom prst="roundRect">
            <a:avLst>
              <a:gd name="adj" fmla="val 15972"/>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r>
              <a:rPr lang="en-US" sz="2400" b="1">
                <a:solidFill>
                  <a:schemeClr val="tx1"/>
                </a:solidFill>
                <a:latin typeface="Arial" pitchFamily="34" charset="0"/>
                <a:cs typeface="Arial" pitchFamily="34" charset="0"/>
              </a:rPr>
              <a:t>FC contribution per unit (=$.60)</a:t>
            </a:r>
          </a:p>
        </p:txBody>
      </p:sp>
      <p:sp>
        <p:nvSpPr>
          <p:cNvPr id="27" name="AutoShape 5">
            <a:hlinkHover r:id="" action="ppaction://macro?name=changecolor"/>
          </p:cNvPr>
          <p:cNvSpPr>
            <a:spLocks noChangeArrowheads="1"/>
          </p:cNvSpPr>
          <p:nvPr/>
        </p:nvSpPr>
        <p:spPr bwMode="auto">
          <a:xfrm>
            <a:off x="912812" y="4495800"/>
            <a:ext cx="3354388" cy="914400"/>
          </a:xfrm>
          <a:prstGeom prst="roundRect">
            <a:avLst>
              <a:gd name="adj" fmla="val 15972"/>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r>
              <a:rPr lang="en-US" sz="2400" b="1">
                <a:solidFill>
                  <a:schemeClr val="tx1"/>
                </a:solidFill>
                <a:latin typeface="Arial" pitchFamily="34" charset="0"/>
                <a:cs typeface="Arial" pitchFamily="34" charset="0"/>
              </a:rPr>
              <a:t>FC contribution per unit (=$.60)</a:t>
            </a:r>
          </a:p>
        </p:txBody>
      </p:sp>
      <p:sp>
        <p:nvSpPr>
          <p:cNvPr id="28" name="AutoShape 5">
            <a:hlinkHover r:id="" action="ppaction://macro?name=changecolor"/>
          </p:cNvPr>
          <p:cNvSpPr>
            <a:spLocks noChangeArrowheads="1"/>
          </p:cNvSpPr>
          <p:nvPr/>
        </p:nvSpPr>
        <p:spPr bwMode="auto">
          <a:xfrm>
            <a:off x="5408613" y="4572000"/>
            <a:ext cx="3352800" cy="914400"/>
          </a:xfrm>
          <a:prstGeom prst="roundRect">
            <a:avLst>
              <a:gd name="adj" fmla="val 15972"/>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r>
              <a:rPr lang="en-US" sz="2400" b="1">
                <a:solidFill>
                  <a:schemeClr val="tx1"/>
                </a:solidFill>
                <a:latin typeface="Arial" pitchFamily="34" charset="0"/>
                <a:cs typeface="Arial" pitchFamily="34" charset="0"/>
              </a:rPr>
              <a:t>FC contribution per unit (=$.60)</a:t>
            </a:r>
          </a:p>
        </p:txBody>
      </p:sp>
      <p:sp>
        <p:nvSpPr>
          <p:cNvPr id="29" name="AutoShape 5">
            <a:hlinkHover r:id="" action="ppaction://macro?name=changecolor"/>
          </p:cNvPr>
          <p:cNvSpPr>
            <a:spLocks noChangeArrowheads="1"/>
          </p:cNvSpPr>
          <p:nvPr/>
        </p:nvSpPr>
        <p:spPr bwMode="auto">
          <a:xfrm>
            <a:off x="5408613" y="3671888"/>
            <a:ext cx="3354387" cy="914400"/>
          </a:xfrm>
          <a:prstGeom prst="roundRect">
            <a:avLst>
              <a:gd name="adj" fmla="val 15972"/>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r>
              <a:rPr lang="en-US" sz="2400" b="1">
                <a:solidFill>
                  <a:schemeClr val="tx1"/>
                </a:solidFill>
                <a:latin typeface="Arial" pitchFamily="34" charset="0"/>
                <a:cs typeface="Arial" pitchFamily="34" charset="0"/>
              </a:rPr>
              <a:t>FC contribution per unit (=$.60)</a:t>
            </a:r>
          </a:p>
        </p:txBody>
      </p:sp>
      <p:sp>
        <p:nvSpPr>
          <p:cNvPr id="30" name="AutoShape 5">
            <a:hlinkHover r:id="" action="ppaction://macro?name=changecolor"/>
          </p:cNvPr>
          <p:cNvSpPr>
            <a:spLocks noChangeArrowheads="1"/>
          </p:cNvSpPr>
          <p:nvPr/>
        </p:nvSpPr>
        <p:spPr bwMode="auto">
          <a:xfrm>
            <a:off x="911225" y="4484233"/>
            <a:ext cx="3354388" cy="914400"/>
          </a:xfrm>
          <a:prstGeom prst="roundRect">
            <a:avLst>
              <a:gd name="adj" fmla="val 15972"/>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a:solidFill>
                  <a:schemeClr val="tx1"/>
                </a:solidFill>
                <a:latin typeface="Arial" pitchFamily="34" charset="0"/>
                <a:cs typeface="Arial" pitchFamily="34" charset="0"/>
              </a:rPr>
              <a:t>Profit = $.60</a:t>
            </a:r>
          </a:p>
        </p:txBody>
      </p:sp>
      <p:sp>
        <p:nvSpPr>
          <p:cNvPr id="31" name="AutoShape 5">
            <a:hlinkHover r:id="" action="ppaction://macro?name=changecolor"/>
          </p:cNvPr>
          <p:cNvSpPr>
            <a:spLocks noChangeArrowheads="1"/>
          </p:cNvSpPr>
          <p:nvPr/>
        </p:nvSpPr>
        <p:spPr bwMode="auto">
          <a:xfrm>
            <a:off x="1293813" y="5181600"/>
            <a:ext cx="3354387" cy="914400"/>
          </a:xfrm>
          <a:prstGeom prst="roundRect">
            <a:avLst>
              <a:gd name="adj" fmla="val 15972"/>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a:solidFill>
                  <a:schemeClr val="tx1"/>
                </a:solidFill>
                <a:latin typeface="Arial" pitchFamily="34" charset="0"/>
                <a:cs typeface="Arial" pitchFamily="34" charset="0"/>
              </a:rPr>
              <a:t>Profit = $.60</a:t>
            </a:r>
          </a:p>
        </p:txBody>
      </p:sp>
    </p:spTree>
    <p:custDataLst>
      <p:tags r:id="rId1"/>
    </p:custDataLst>
    <p:extLst>
      <p:ext uri="{BB962C8B-B14F-4D97-AF65-F5344CB8AC3E}">
        <p14:creationId xmlns:p14="http://schemas.microsoft.com/office/powerpoint/2010/main" val="8155586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dissolve">
                                      <p:cBhvr>
                                        <p:cTn id="11" dur="500"/>
                                        <p:tgtEl>
                                          <p:spTgt spid="21"/>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dissolve">
                                      <p:cBhvr>
                                        <p:cTn id="19" dur="500"/>
                                        <p:tgtEl>
                                          <p:spTgt spid="2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dissolve">
                                      <p:cBhvr>
                                        <p:cTn id="24" dur="500"/>
                                        <p:tgtEl>
                                          <p:spTgt spid="2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dissolve">
                                      <p:cBhvr>
                                        <p:cTn id="29" dur="500"/>
                                        <p:tgtEl>
                                          <p:spTgt spid="2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dissolve">
                                      <p:cBhvr>
                                        <p:cTn id="34" dur="500"/>
                                        <p:tgtEl>
                                          <p:spTgt spid="2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dissolve">
                                      <p:cBhvr>
                                        <p:cTn id="39" dur="500"/>
                                        <p:tgtEl>
                                          <p:spTgt spid="2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dissolve">
                                      <p:cBhvr>
                                        <p:cTn id="44" dur="500"/>
                                        <p:tgtEl>
                                          <p:spTgt spid="27"/>
                                        </p:tgtEl>
                                      </p:cBhvr>
                                    </p:animEffect>
                                  </p:childTnLst>
                                </p:cTn>
                              </p:par>
                            </p:childTnLst>
                          </p:cTn>
                        </p:par>
                        <p:par>
                          <p:cTn id="45" fill="hold" nodeType="afterGroup">
                            <p:stCondLst>
                              <p:cond delay="500"/>
                            </p:stCondLst>
                            <p:childTnLst>
                              <p:par>
                                <p:cTn id="46" presetID="9" presetClass="entr" presetSubtype="0" fill="hold" grpId="0" nodeType="afterEffect">
                                  <p:stCondLst>
                                    <p:cond delay="2000"/>
                                  </p:stCondLst>
                                  <p:childTnLst>
                                    <p:set>
                                      <p:cBhvr>
                                        <p:cTn id="47" dur="1" fill="hold">
                                          <p:stCondLst>
                                            <p:cond delay="0"/>
                                          </p:stCondLst>
                                        </p:cTn>
                                        <p:tgtEl>
                                          <p:spTgt spid="30"/>
                                        </p:tgtEl>
                                        <p:attrNameLst>
                                          <p:attrName>style.visibility</p:attrName>
                                        </p:attrNameLst>
                                      </p:cBhvr>
                                      <p:to>
                                        <p:strVal val="visible"/>
                                      </p:to>
                                    </p:set>
                                    <p:animEffect transition="in" filter="dissolve">
                                      <p:cBhvr>
                                        <p:cTn id="48" dur="500"/>
                                        <p:tgtEl>
                                          <p:spTgt spid="30"/>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dissolve">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Checking Your Knowledge</a:t>
            </a:r>
          </a:p>
        </p:txBody>
      </p:sp>
      <p:sp>
        <p:nvSpPr>
          <p:cNvPr id="2" name="Content Placeholder 1"/>
          <p:cNvSpPr>
            <a:spLocks noGrp="1"/>
          </p:cNvSpPr>
          <p:nvPr>
            <p:ph idx="1"/>
          </p:nvPr>
        </p:nvSpPr>
        <p:spPr/>
        <p:txBody>
          <a:bodyPr>
            <a:normAutofit fontScale="92500" lnSpcReduction="20000"/>
          </a:bodyPr>
          <a:lstStyle/>
          <a:p>
            <a:pPr marL="65087" indent="0">
              <a:buNone/>
            </a:pPr>
            <a:r>
              <a:rPr lang="en-US" dirty="0"/>
              <a:t>A company has total fixed cost of $500,000. Its per unit variable cost is $5.00, and its price per unit is $10.00. What is the break-even point in sales dollars?</a:t>
            </a:r>
          </a:p>
          <a:p>
            <a:endParaRPr lang="en-US" dirty="0"/>
          </a:p>
          <a:p>
            <a:pPr marL="0" indent="0">
              <a:buNone/>
            </a:pPr>
            <a:r>
              <a:rPr lang="en-US" dirty="0"/>
              <a:t>A.	$100,000</a:t>
            </a:r>
          </a:p>
          <a:p>
            <a:pPr marL="0" indent="0">
              <a:buNone/>
            </a:pPr>
            <a:r>
              <a:rPr lang="en-US" dirty="0"/>
              <a:t>B.	$2,500,000</a:t>
            </a:r>
          </a:p>
          <a:p>
            <a:pPr marL="0" indent="0">
              <a:buNone/>
            </a:pPr>
            <a:r>
              <a:rPr lang="en-US" dirty="0"/>
              <a:t>C.	$1,000,000</a:t>
            </a:r>
          </a:p>
          <a:p>
            <a:pPr marL="0" indent="0">
              <a:buNone/>
            </a:pPr>
            <a:r>
              <a:rPr lang="en-US" dirty="0"/>
              <a:t>D.	$33,000</a:t>
            </a:r>
          </a:p>
          <a:p>
            <a:pPr marL="0" indent="0">
              <a:buNone/>
            </a:pPr>
            <a:r>
              <a:rPr lang="en-US" dirty="0"/>
              <a:t>E.	Cannot be determined from the 	information provided.</a:t>
            </a:r>
          </a:p>
          <a:p>
            <a:endParaRPr lang="en-US" dirty="0"/>
          </a:p>
          <a:p>
            <a:endParaRPr lang="en-US" dirty="0"/>
          </a:p>
        </p:txBody>
      </p:sp>
    </p:spTree>
    <p:custDataLst>
      <p:tags r:id="rId1"/>
    </p:custDataLst>
    <p:extLst>
      <p:ext uri="{BB962C8B-B14F-4D97-AF65-F5344CB8AC3E}">
        <p14:creationId xmlns:p14="http://schemas.microsoft.com/office/powerpoint/2010/main" val="288544469"/>
      </p:ext>
    </p:extLst>
  </p:cSld>
  <p:clrMapOvr>
    <a:masterClrMapping/>
  </p:clrMapOvr>
  <p:transition>
    <p:pull dir="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49213"/>
            <a:ext cx="8229600" cy="1398587"/>
          </a:xfrm>
        </p:spPr>
        <p:txBody>
          <a:bodyPr>
            <a:normAutofit/>
          </a:bodyPr>
          <a:lstStyle/>
          <a:p>
            <a:r>
              <a:rPr lang="en-US" sz="3400" dirty="0"/>
              <a:t>Revenue, Cost, and Profit at Different Prices for a Firm (Exhibit 18-9)</a:t>
            </a:r>
          </a:p>
        </p:txBody>
      </p:sp>
      <p:graphicFrame>
        <p:nvGraphicFramePr>
          <p:cNvPr id="11" name="Table 10"/>
          <p:cNvGraphicFramePr>
            <a:graphicFrameLocks noGrp="1"/>
          </p:cNvGraphicFramePr>
          <p:nvPr>
            <p:extLst>
              <p:ext uri="{D42A27DB-BD31-4B8C-83A1-F6EECF244321}">
                <p14:modId xmlns:p14="http://schemas.microsoft.com/office/powerpoint/2010/main" val="268555510"/>
              </p:ext>
            </p:extLst>
          </p:nvPr>
        </p:nvGraphicFramePr>
        <p:xfrm>
          <a:off x="1702769" y="1219200"/>
          <a:ext cx="5993431" cy="5076912"/>
        </p:xfrm>
        <a:graphic>
          <a:graphicData uri="http://schemas.openxmlformats.org/drawingml/2006/table">
            <a:tbl>
              <a:tblPr firstRow="1" bandRow="1"/>
              <a:tblGrid>
                <a:gridCol w="715631">
                  <a:extLst>
                    <a:ext uri="{9D8B030D-6E8A-4147-A177-3AD203B41FA5}">
                      <a16:colId xmlns:a16="http://schemas.microsoft.com/office/drawing/2014/main" val="20000"/>
                    </a:ext>
                  </a:extLst>
                </a:gridCol>
                <a:gridCol w="805088">
                  <a:extLst>
                    <a:ext uri="{9D8B030D-6E8A-4147-A177-3AD203B41FA5}">
                      <a16:colId xmlns:a16="http://schemas.microsoft.com/office/drawing/2014/main" val="20001"/>
                    </a:ext>
                  </a:extLst>
                </a:gridCol>
                <a:gridCol w="966104">
                  <a:extLst>
                    <a:ext uri="{9D8B030D-6E8A-4147-A177-3AD203B41FA5}">
                      <a16:colId xmlns:a16="http://schemas.microsoft.com/office/drawing/2014/main" val="20002"/>
                    </a:ext>
                  </a:extLst>
                </a:gridCol>
                <a:gridCol w="769308">
                  <a:extLst>
                    <a:ext uri="{9D8B030D-6E8A-4147-A177-3AD203B41FA5}">
                      <a16:colId xmlns:a16="http://schemas.microsoft.com/office/drawing/2014/main" val="20003"/>
                    </a:ext>
                  </a:extLst>
                </a:gridCol>
                <a:gridCol w="769308">
                  <a:extLst>
                    <a:ext uri="{9D8B030D-6E8A-4147-A177-3AD203B41FA5}">
                      <a16:colId xmlns:a16="http://schemas.microsoft.com/office/drawing/2014/main" val="20004"/>
                    </a:ext>
                  </a:extLst>
                </a:gridCol>
                <a:gridCol w="1073450">
                  <a:extLst>
                    <a:ext uri="{9D8B030D-6E8A-4147-A177-3AD203B41FA5}">
                      <a16:colId xmlns:a16="http://schemas.microsoft.com/office/drawing/2014/main" val="20005"/>
                    </a:ext>
                  </a:extLst>
                </a:gridCol>
                <a:gridCol w="894542">
                  <a:extLst>
                    <a:ext uri="{9D8B030D-6E8A-4147-A177-3AD203B41FA5}">
                      <a16:colId xmlns:a16="http://schemas.microsoft.com/office/drawing/2014/main" val="20006"/>
                    </a:ext>
                  </a:extLst>
                </a:gridCol>
              </a:tblGrid>
              <a:tr h="1219110">
                <a:tc>
                  <a:txBody>
                    <a:bodyPr/>
                    <a:lstStyle>
                      <a:lvl1pPr marL="0" algn="l" rtl="0" eaLnBrk="1" latinLnBrk="0" hangingPunct="1">
                        <a:defRPr kumimoji="0" b="1" kern="1200">
                          <a:solidFill>
                            <a:schemeClr val="lt1"/>
                          </a:solidFill>
                          <a:latin typeface="Trebuchet MS"/>
                          <a:cs typeface="Arial"/>
                        </a:defRPr>
                      </a:lvl1pPr>
                      <a:lvl2pPr marL="457200" algn="l" rtl="0" eaLnBrk="1" latinLnBrk="0" hangingPunct="1">
                        <a:defRPr kumimoji="0" b="1" kern="1200">
                          <a:solidFill>
                            <a:schemeClr val="lt1"/>
                          </a:solidFill>
                          <a:latin typeface="Trebuchet MS"/>
                          <a:cs typeface="Arial"/>
                        </a:defRPr>
                      </a:lvl2pPr>
                      <a:lvl3pPr marL="914400" algn="l" rtl="0" eaLnBrk="1" latinLnBrk="0" hangingPunct="1">
                        <a:defRPr kumimoji="0" b="1" kern="1200">
                          <a:solidFill>
                            <a:schemeClr val="lt1"/>
                          </a:solidFill>
                          <a:latin typeface="Trebuchet MS"/>
                          <a:cs typeface="Arial"/>
                        </a:defRPr>
                      </a:lvl3pPr>
                      <a:lvl4pPr marL="1371600" algn="l" rtl="0" eaLnBrk="1" latinLnBrk="0" hangingPunct="1">
                        <a:defRPr kumimoji="0" b="1" kern="1200">
                          <a:solidFill>
                            <a:schemeClr val="lt1"/>
                          </a:solidFill>
                          <a:latin typeface="Trebuchet MS"/>
                          <a:cs typeface="Arial"/>
                        </a:defRPr>
                      </a:lvl4pPr>
                      <a:lvl5pPr marL="1828800" algn="l" rtl="0" eaLnBrk="1" latinLnBrk="0" hangingPunct="1">
                        <a:defRPr kumimoji="0" b="1" kern="1200">
                          <a:solidFill>
                            <a:schemeClr val="lt1"/>
                          </a:solidFill>
                          <a:latin typeface="Trebuchet MS"/>
                          <a:cs typeface="Arial"/>
                        </a:defRPr>
                      </a:lvl5pPr>
                      <a:lvl6pPr marL="2286000" algn="l" rtl="0" eaLnBrk="1" latinLnBrk="0" hangingPunct="1">
                        <a:defRPr kumimoji="0" b="1" kern="1200">
                          <a:solidFill>
                            <a:schemeClr val="lt1"/>
                          </a:solidFill>
                          <a:latin typeface="Trebuchet MS"/>
                          <a:cs typeface="Arial"/>
                        </a:defRPr>
                      </a:lvl6pPr>
                      <a:lvl7pPr marL="2743200" algn="l" rtl="0" eaLnBrk="1" latinLnBrk="0" hangingPunct="1">
                        <a:defRPr kumimoji="0" b="1" kern="1200">
                          <a:solidFill>
                            <a:schemeClr val="lt1"/>
                          </a:solidFill>
                          <a:latin typeface="Trebuchet MS"/>
                          <a:cs typeface="Arial"/>
                        </a:defRPr>
                      </a:lvl7pPr>
                      <a:lvl8pPr marL="3200400" algn="l" rtl="0" eaLnBrk="1" latinLnBrk="0" hangingPunct="1">
                        <a:defRPr kumimoji="0" b="1" kern="1200">
                          <a:solidFill>
                            <a:schemeClr val="lt1"/>
                          </a:solidFill>
                          <a:latin typeface="Trebuchet MS"/>
                          <a:cs typeface="Arial"/>
                        </a:defRPr>
                      </a:lvl8pPr>
                      <a:lvl9pPr marL="3657600" algn="l" rtl="0" eaLnBrk="1" latinLnBrk="0" hangingPunct="1">
                        <a:defRPr kumimoji="0" b="1" kern="1200">
                          <a:solidFill>
                            <a:schemeClr val="lt1"/>
                          </a:solidFill>
                          <a:latin typeface="Trebuchet MS"/>
                          <a:cs typeface="Arial"/>
                        </a:defRPr>
                      </a:lvl9pPr>
                    </a:lstStyle>
                    <a:p>
                      <a:pPr algn="ctr" fontAlgn="b"/>
                      <a:r>
                        <a:rPr lang="en-US" sz="2000" b="0" i="0" u="none" strike="noStrike" dirty="0">
                          <a:solidFill>
                            <a:schemeClr val="tx1"/>
                          </a:solidFill>
                          <a:latin typeface="Calibri"/>
                        </a:rPr>
                        <a:t>          Price           (P)</a:t>
                      </a:r>
                    </a:p>
                  </a:txBody>
                  <a:tcPr marL="0" marR="0" marT="0" marB="0" anchor="b">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33FF"/>
                    </a:solidFill>
                  </a:tcPr>
                </a:tc>
                <a:tc>
                  <a:txBody>
                    <a:bodyPr/>
                    <a:lstStyle>
                      <a:lvl1pPr marL="0" algn="l" rtl="0" eaLnBrk="1" latinLnBrk="0" hangingPunct="1">
                        <a:defRPr kumimoji="0" b="1" kern="1200">
                          <a:solidFill>
                            <a:schemeClr val="lt1"/>
                          </a:solidFill>
                          <a:latin typeface="Trebuchet MS"/>
                          <a:cs typeface="Arial"/>
                        </a:defRPr>
                      </a:lvl1pPr>
                      <a:lvl2pPr marL="457200" algn="l" rtl="0" eaLnBrk="1" latinLnBrk="0" hangingPunct="1">
                        <a:defRPr kumimoji="0" b="1" kern="1200">
                          <a:solidFill>
                            <a:schemeClr val="lt1"/>
                          </a:solidFill>
                          <a:latin typeface="Trebuchet MS"/>
                          <a:cs typeface="Arial"/>
                        </a:defRPr>
                      </a:lvl2pPr>
                      <a:lvl3pPr marL="914400" algn="l" rtl="0" eaLnBrk="1" latinLnBrk="0" hangingPunct="1">
                        <a:defRPr kumimoji="0" b="1" kern="1200">
                          <a:solidFill>
                            <a:schemeClr val="lt1"/>
                          </a:solidFill>
                          <a:latin typeface="Trebuchet MS"/>
                          <a:cs typeface="Arial"/>
                        </a:defRPr>
                      </a:lvl3pPr>
                      <a:lvl4pPr marL="1371600" algn="l" rtl="0" eaLnBrk="1" latinLnBrk="0" hangingPunct="1">
                        <a:defRPr kumimoji="0" b="1" kern="1200">
                          <a:solidFill>
                            <a:schemeClr val="lt1"/>
                          </a:solidFill>
                          <a:latin typeface="Trebuchet MS"/>
                          <a:cs typeface="Arial"/>
                        </a:defRPr>
                      </a:lvl4pPr>
                      <a:lvl5pPr marL="1828800" algn="l" rtl="0" eaLnBrk="1" latinLnBrk="0" hangingPunct="1">
                        <a:defRPr kumimoji="0" b="1" kern="1200">
                          <a:solidFill>
                            <a:schemeClr val="lt1"/>
                          </a:solidFill>
                          <a:latin typeface="Trebuchet MS"/>
                          <a:cs typeface="Arial"/>
                        </a:defRPr>
                      </a:lvl5pPr>
                      <a:lvl6pPr marL="2286000" algn="l" rtl="0" eaLnBrk="1" latinLnBrk="0" hangingPunct="1">
                        <a:defRPr kumimoji="0" b="1" kern="1200">
                          <a:solidFill>
                            <a:schemeClr val="lt1"/>
                          </a:solidFill>
                          <a:latin typeface="Trebuchet MS"/>
                          <a:cs typeface="Arial"/>
                        </a:defRPr>
                      </a:lvl6pPr>
                      <a:lvl7pPr marL="2743200" algn="l" rtl="0" eaLnBrk="1" latinLnBrk="0" hangingPunct="1">
                        <a:defRPr kumimoji="0" b="1" kern="1200">
                          <a:solidFill>
                            <a:schemeClr val="lt1"/>
                          </a:solidFill>
                          <a:latin typeface="Trebuchet MS"/>
                          <a:cs typeface="Arial"/>
                        </a:defRPr>
                      </a:lvl7pPr>
                      <a:lvl8pPr marL="3200400" algn="l" rtl="0" eaLnBrk="1" latinLnBrk="0" hangingPunct="1">
                        <a:defRPr kumimoji="0" b="1" kern="1200">
                          <a:solidFill>
                            <a:schemeClr val="lt1"/>
                          </a:solidFill>
                          <a:latin typeface="Trebuchet MS"/>
                          <a:cs typeface="Arial"/>
                        </a:defRPr>
                      </a:lvl8pPr>
                      <a:lvl9pPr marL="3657600" algn="l" rtl="0" eaLnBrk="1" latinLnBrk="0" hangingPunct="1">
                        <a:defRPr kumimoji="0" b="1" kern="1200">
                          <a:solidFill>
                            <a:schemeClr val="lt1"/>
                          </a:solidFill>
                          <a:latin typeface="Trebuchet MS"/>
                          <a:cs typeface="Arial"/>
                        </a:defRPr>
                      </a:lvl9pPr>
                    </a:lstStyle>
                    <a:p>
                      <a:pPr algn="ctr" fontAlgn="b"/>
                      <a:r>
                        <a:rPr lang="en-US" sz="2000" b="0" i="0" u="none" strike="noStrike" dirty="0">
                          <a:solidFill>
                            <a:schemeClr val="tx1"/>
                          </a:solidFill>
                          <a:latin typeface="Calibri"/>
                        </a:rPr>
                        <a:t> Qty (Q)</a:t>
                      </a:r>
                    </a:p>
                  </a:txBody>
                  <a:tcPr marL="0" marR="0" marT="0" marB="0" anchor="b">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33FF"/>
                    </a:solidFill>
                  </a:tcPr>
                </a:tc>
                <a:tc>
                  <a:txBody>
                    <a:bodyPr/>
                    <a:lstStyle>
                      <a:lvl1pPr marL="0" algn="l" rtl="0" eaLnBrk="1" latinLnBrk="0" hangingPunct="1">
                        <a:defRPr kumimoji="0" b="1" kern="1200">
                          <a:solidFill>
                            <a:schemeClr val="lt1"/>
                          </a:solidFill>
                          <a:latin typeface="Trebuchet MS"/>
                          <a:cs typeface="Arial"/>
                        </a:defRPr>
                      </a:lvl1pPr>
                      <a:lvl2pPr marL="457200" algn="l" rtl="0" eaLnBrk="1" latinLnBrk="0" hangingPunct="1">
                        <a:defRPr kumimoji="0" b="1" kern="1200">
                          <a:solidFill>
                            <a:schemeClr val="lt1"/>
                          </a:solidFill>
                          <a:latin typeface="Trebuchet MS"/>
                          <a:cs typeface="Arial"/>
                        </a:defRPr>
                      </a:lvl2pPr>
                      <a:lvl3pPr marL="914400" algn="l" rtl="0" eaLnBrk="1" latinLnBrk="0" hangingPunct="1">
                        <a:defRPr kumimoji="0" b="1" kern="1200">
                          <a:solidFill>
                            <a:schemeClr val="lt1"/>
                          </a:solidFill>
                          <a:latin typeface="Trebuchet MS"/>
                          <a:cs typeface="Arial"/>
                        </a:defRPr>
                      </a:lvl3pPr>
                      <a:lvl4pPr marL="1371600" algn="l" rtl="0" eaLnBrk="1" latinLnBrk="0" hangingPunct="1">
                        <a:defRPr kumimoji="0" b="1" kern="1200">
                          <a:solidFill>
                            <a:schemeClr val="lt1"/>
                          </a:solidFill>
                          <a:latin typeface="Trebuchet MS"/>
                          <a:cs typeface="Arial"/>
                        </a:defRPr>
                      </a:lvl4pPr>
                      <a:lvl5pPr marL="1828800" algn="l" rtl="0" eaLnBrk="1" latinLnBrk="0" hangingPunct="1">
                        <a:defRPr kumimoji="0" b="1" kern="1200">
                          <a:solidFill>
                            <a:schemeClr val="lt1"/>
                          </a:solidFill>
                          <a:latin typeface="Trebuchet MS"/>
                          <a:cs typeface="Arial"/>
                        </a:defRPr>
                      </a:lvl5pPr>
                      <a:lvl6pPr marL="2286000" algn="l" rtl="0" eaLnBrk="1" latinLnBrk="0" hangingPunct="1">
                        <a:defRPr kumimoji="0" b="1" kern="1200">
                          <a:solidFill>
                            <a:schemeClr val="lt1"/>
                          </a:solidFill>
                          <a:latin typeface="Trebuchet MS"/>
                          <a:cs typeface="Arial"/>
                        </a:defRPr>
                      </a:lvl6pPr>
                      <a:lvl7pPr marL="2743200" algn="l" rtl="0" eaLnBrk="1" latinLnBrk="0" hangingPunct="1">
                        <a:defRPr kumimoji="0" b="1" kern="1200">
                          <a:solidFill>
                            <a:schemeClr val="lt1"/>
                          </a:solidFill>
                          <a:latin typeface="Trebuchet MS"/>
                          <a:cs typeface="Arial"/>
                        </a:defRPr>
                      </a:lvl7pPr>
                      <a:lvl8pPr marL="3200400" algn="l" rtl="0" eaLnBrk="1" latinLnBrk="0" hangingPunct="1">
                        <a:defRPr kumimoji="0" b="1" kern="1200">
                          <a:solidFill>
                            <a:schemeClr val="lt1"/>
                          </a:solidFill>
                          <a:latin typeface="Trebuchet MS"/>
                          <a:cs typeface="Arial"/>
                        </a:defRPr>
                      </a:lvl8pPr>
                      <a:lvl9pPr marL="3657600" algn="l" rtl="0" eaLnBrk="1" latinLnBrk="0" hangingPunct="1">
                        <a:defRPr kumimoji="0" b="1" kern="1200">
                          <a:solidFill>
                            <a:schemeClr val="lt1"/>
                          </a:solidFill>
                          <a:latin typeface="Trebuchet MS"/>
                          <a:cs typeface="Arial"/>
                        </a:defRPr>
                      </a:lvl9pPr>
                    </a:lstStyle>
                    <a:p>
                      <a:pPr algn="ctr" fontAlgn="b"/>
                      <a:endParaRPr lang="en-US" sz="2000" b="0" i="0" u="none" strike="noStrike" dirty="0">
                        <a:solidFill>
                          <a:schemeClr val="tx1"/>
                        </a:solidFill>
                        <a:latin typeface="Calibri"/>
                      </a:endParaRPr>
                    </a:p>
                    <a:p>
                      <a:pPr algn="ctr" fontAlgn="b"/>
                      <a:r>
                        <a:rPr lang="en-US" sz="2000" b="0" i="0" u="none" strike="noStrike" dirty="0">
                          <a:solidFill>
                            <a:schemeClr val="tx1"/>
                          </a:solidFill>
                          <a:latin typeface="Calibri"/>
                        </a:rPr>
                        <a:t>   Rev    (R = </a:t>
                      </a:r>
                      <a:r>
                        <a:rPr lang="en-US" sz="2000" b="0" i="0" u="none" strike="noStrike" dirty="0" err="1">
                          <a:solidFill>
                            <a:schemeClr val="tx1"/>
                          </a:solidFill>
                          <a:latin typeface="Calibri"/>
                        </a:rPr>
                        <a:t>PxQ</a:t>
                      </a:r>
                      <a:r>
                        <a:rPr lang="en-US" sz="2000" b="0" i="0" u="none" strike="noStrike" dirty="0">
                          <a:solidFill>
                            <a:schemeClr val="tx1"/>
                          </a:solidFill>
                          <a:latin typeface="Calibri"/>
                        </a:rPr>
                        <a:t>)</a:t>
                      </a:r>
                    </a:p>
                  </a:txBody>
                  <a:tcPr marL="0" marR="0" marT="0" marB="0" anchor="b">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33FF"/>
                    </a:solidFill>
                  </a:tcPr>
                </a:tc>
                <a:tc>
                  <a:txBody>
                    <a:bodyPr/>
                    <a:lstStyle>
                      <a:lvl1pPr marL="0" algn="l" rtl="0" eaLnBrk="1" latinLnBrk="0" hangingPunct="1">
                        <a:defRPr kumimoji="0" b="1" kern="1200">
                          <a:solidFill>
                            <a:schemeClr val="lt1"/>
                          </a:solidFill>
                          <a:latin typeface="Trebuchet MS"/>
                          <a:cs typeface="Arial"/>
                        </a:defRPr>
                      </a:lvl1pPr>
                      <a:lvl2pPr marL="457200" algn="l" rtl="0" eaLnBrk="1" latinLnBrk="0" hangingPunct="1">
                        <a:defRPr kumimoji="0" b="1" kern="1200">
                          <a:solidFill>
                            <a:schemeClr val="lt1"/>
                          </a:solidFill>
                          <a:latin typeface="Trebuchet MS"/>
                          <a:cs typeface="Arial"/>
                        </a:defRPr>
                      </a:lvl2pPr>
                      <a:lvl3pPr marL="914400" algn="l" rtl="0" eaLnBrk="1" latinLnBrk="0" hangingPunct="1">
                        <a:defRPr kumimoji="0" b="1" kern="1200">
                          <a:solidFill>
                            <a:schemeClr val="lt1"/>
                          </a:solidFill>
                          <a:latin typeface="Trebuchet MS"/>
                          <a:cs typeface="Arial"/>
                        </a:defRPr>
                      </a:lvl3pPr>
                      <a:lvl4pPr marL="1371600" algn="l" rtl="0" eaLnBrk="1" latinLnBrk="0" hangingPunct="1">
                        <a:defRPr kumimoji="0" b="1" kern="1200">
                          <a:solidFill>
                            <a:schemeClr val="lt1"/>
                          </a:solidFill>
                          <a:latin typeface="Trebuchet MS"/>
                          <a:cs typeface="Arial"/>
                        </a:defRPr>
                      </a:lvl4pPr>
                      <a:lvl5pPr marL="1828800" algn="l" rtl="0" eaLnBrk="1" latinLnBrk="0" hangingPunct="1">
                        <a:defRPr kumimoji="0" b="1" kern="1200">
                          <a:solidFill>
                            <a:schemeClr val="lt1"/>
                          </a:solidFill>
                          <a:latin typeface="Trebuchet MS"/>
                          <a:cs typeface="Arial"/>
                        </a:defRPr>
                      </a:lvl5pPr>
                      <a:lvl6pPr marL="2286000" algn="l" rtl="0" eaLnBrk="1" latinLnBrk="0" hangingPunct="1">
                        <a:defRPr kumimoji="0" b="1" kern="1200">
                          <a:solidFill>
                            <a:schemeClr val="lt1"/>
                          </a:solidFill>
                          <a:latin typeface="Trebuchet MS"/>
                          <a:cs typeface="Arial"/>
                        </a:defRPr>
                      </a:lvl6pPr>
                      <a:lvl7pPr marL="2743200" algn="l" rtl="0" eaLnBrk="1" latinLnBrk="0" hangingPunct="1">
                        <a:defRPr kumimoji="0" b="1" kern="1200">
                          <a:solidFill>
                            <a:schemeClr val="lt1"/>
                          </a:solidFill>
                          <a:latin typeface="Trebuchet MS"/>
                          <a:cs typeface="Arial"/>
                        </a:defRPr>
                      </a:lvl7pPr>
                      <a:lvl8pPr marL="3200400" algn="l" rtl="0" eaLnBrk="1" latinLnBrk="0" hangingPunct="1">
                        <a:defRPr kumimoji="0" b="1" kern="1200">
                          <a:solidFill>
                            <a:schemeClr val="lt1"/>
                          </a:solidFill>
                          <a:latin typeface="Trebuchet MS"/>
                          <a:cs typeface="Arial"/>
                        </a:defRPr>
                      </a:lvl8pPr>
                      <a:lvl9pPr marL="3657600" algn="l" rtl="0" eaLnBrk="1" latinLnBrk="0" hangingPunct="1">
                        <a:defRPr kumimoji="0" b="1" kern="1200">
                          <a:solidFill>
                            <a:schemeClr val="lt1"/>
                          </a:solidFill>
                          <a:latin typeface="Trebuchet MS"/>
                          <a:cs typeface="Arial"/>
                        </a:defRPr>
                      </a:lvl9pPr>
                    </a:lstStyle>
                    <a:p>
                      <a:pPr algn="ctr" fontAlgn="b"/>
                      <a:r>
                        <a:rPr lang="en-US" sz="2000" b="0" i="0" u="none" strike="noStrike" dirty="0">
                          <a:solidFill>
                            <a:schemeClr val="tx1"/>
                          </a:solidFill>
                          <a:latin typeface="Calibri"/>
                        </a:rPr>
                        <a:t>        Total  VC          (TVC)</a:t>
                      </a:r>
                    </a:p>
                  </a:txBody>
                  <a:tcPr marL="0" marR="0" marT="0" marB="0" anchor="b">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33FF"/>
                    </a:solidFill>
                  </a:tcPr>
                </a:tc>
                <a:tc>
                  <a:txBody>
                    <a:bodyPr/>
                    <a:lstStyle>
                      <a:lvl1pPr marL="0" algn="l" rtl="0" eaLnBrk="1" latinLnBrk="0" hangingPunct="1">
                        <a:defRPr kumimoji="0" b="1" kern="1200">
                          <a:solidFill>
                            <a:schemeClr val="lt1"/>
                          </a:solidFill>
                          <a:latin typeface="Trebuchet MS"/>
                          <a:cs typeface="Arial"/>
                        </a:defRPr>
                      </a:lvl1pPr>
                      <a:lvl2pPr marL="457200" algn="l" rtl="0" eaLnBrk="1" latinLnBrk="0" hangingPunct="1">
                        <a:defRPr kumimoji="0" b="1" kern="1200">
                          <a:solidFill>
                            <a:schemeClr val="lt1"/>
                          </a:solidFill>
                          <a:latin typeface="Trebuchet MS"/>
                          <a:cs typeface="Arial"/>
                        </a:defRPr>
                      </a:lvl2pPr>
                      <a:lvl3pPr marL="914400" algn="l" rtl="0" eaLnBrk="1" latinLnBrk="0" hangingPunct="1">
                        <a:defRPr kumimoji="0" b="1" kern="1200">
                          <a:solidFill>
                            <a:schemeClr val="lt1"/>
                          </a:solidFill>
                          <a:latin typeface="Trebuchet MS"/>
                          <a:cs typeface="Arial"/>
                        </a:defRPr>
                      </a:lvl3pPr>
                      <a:lvl4pPr marL="1371600" algn="l" rtl="0" eaLnBrk="1" latinLnBrk="0" hangingPunct="1">
                        <a:defRPr kumimoji="0" b="1" kern="1200">
                          <a:solidFill>
                            <a:schemeClr val="lt1"/>
                          </a:solidFill>
                          <a:latin typeface="Trebuchet MS"/>
                          <a:cs typeface="Arial"/>
                        </a:defRPr>
                      </a:lvl4pPr>
                      <a:lvl5pPr marL="1828800" algn="l" rtl="0" eaLnBrk="1" latinLnBrk="0" hangingPunct="1">
                        <a:defRPr kumimoji="0" b="1" kern="1200">
                          <a:solidFill>
                            <a:schemeClr val="lt1"/>
                          </a:solidFill>
                          <a:latin typeface="Trebuchet MS"/>
                          <a:cs typeface="Arial"/>
                        </a:defRPr>
                      </a:lvl5pPr>
                      <a:lvl6pPr marL="2286000" algn="l" rtl="0" eaLnBrk="1" latinLnBrk="0" hangingPunct="1">
                        <a:defRPr kumimoji="0" b="1" kern="1200">
                          <a:solidFill>
                            <a:schemeClr val="lt1"/>
                          </a:solidFill>
                          <a:latin typeface="Trebuchet MS"/>
                          <a:cs typeface="Arial"/>
                        </a:defRPr>
                      </a:lvl6pPr>
                      <a:lvl7pPr marL="2743200" algn="l" rtl="0" eaLnBrk="1" latinLnBrk="0" hangingPunct="1">
                        <a:defRPr kumimoji="0" b="1" kern="1200">
                          <a:solidFill>
                            <a:schemeClr val="lt1"/>
                          </a:solidFill>
                          <a:latin typeface="Trebuchet MS"/>
                          <a:cs typeface="Arial"/>
                        </a:defRPr>
                      </a:lvl7pPr>
                      <a:lvl8pPr marL="3200400" algn="l" rtl="0" eaLnBrk="1" latinLnBrk="0" hangingPunct="1">
                        <a:defRPr kumimoji="0" b="1" kern="1200">
                          <a:solidFill>
                            <a:schemeClr val="lt1"/>
                          </a:solidFill>
                          <a:latin typeface="Trebuchet MS"/>
                          <a:cs typeface="Arial"/>
                        </a:defRPr>
                      </a:lvl8pPr>
                      <a:lvl9pPr marL="3657600" algn="l" rtl="0" eaLnBrk="1" latinLnBrk="0" hangingPunct="1">
                        <a:defRPr kumimoji="0" b="1" kern="1200">
                          <a:solidFill>
                            <a:schemeClr val="lt1"/>
                          </a:solidFill>
                          <a:latin typeface="Trebuchet MS"/>
                          <a:cs typeface="Arial"/>
                        </a:defRPr>
                      </a:lvl9pPr>
                    </a:lstStyle>
                    <a:p>
                      <a:pPr algn="ctr" fontAlgn="b"/>
                      <a:r>
                        <a:rPr lang="en-US" sz="2000" b="0" i="0" u="none" strike="noStrike" dirty="0">
                          <a:solidFill>
                            <a:schemeClr val="tx1"/>
                          </a:solidFill>
                          <a:latin typeface="Calibri"/>
                        </a:rPr>
                        <a:t>       Fixed       Cost          (FC)</a:t>
                      </a:r>
                    </a:p>
                  </a:txBody>
                  <a:tcPr marL="0" marR="0" marT="0" marB="0" anchor="b">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33FF"/>
                    </a:solidFill>
                  </a:tcPr>
                </a:tc>
                <a:tc>
                  <a:txBody>
                    <a:bodyPr/>
                    <a:lstStyle>
                      <a:lvl1pPr marL="0" algn="l" rtl="0" eaLnBrk="1" latinLnBrk="0" hangingPunct="1">
                        <a:defRPr kumimoji="0" b="1" kern="1200">
                          <a:solidFill>
                            <a:schemeClr val="lt1"/>
                          </a:solidFill>
                          <a:latin typeface="Trebuchet MS"/>
                          <a:cs typeface="Arial"/>
                        </a:defRPr>
                      </a:lvl1pPr>
                      <a:lvl2pPr marL="457200" algn="l" rtl="0" eaLnBrk="1" latinLnBrk="0" hangingPunct="1">
                        <a:defRPr kumimoji="0" b="1" kern="1200">
                          <a:solidFill>
                            <a:schemeClr val="lt1"/>
                          </a:solidFill>
                          <a:latin typeface="Trebuchet MS"/>
                          <a:cs typeface="Arial"/>
                        </a:defRPr>
                      </a:lvl2pPr>
                      <a:lvl3pPr marL="914400" algn="l" rtl="0" eaLnBrk="1" latinLnBrk="0" hangingPunct="1">
                        <a:defRPr kumimoji="0" b="1" kern="1200">
                          <a:solidFill>
                            <a:schemeClr val="lt1"/>
                          </a:solidFill>
                          <a:latin typeface="Trebuchet MS"/>
                          <a:cs typeface="Arial"/>
                        </a:defRPr>
                      </a:lvl3pPr>
                      <a:lvl4pPr marL="1371600" algn="l" rtl="0" eaLnBrk="1" latinLnBrk="0" hangingPunct="1">
                        <a:defRPr kumimoji="0" b="1" kern="1200">
                          <a:solidFill>
                            <a:schemeClr val="lt1"/>
                          </a:solidFill>
                          <a:latin typeface="Trebuchet MS"/>
                          <a:cs typeface="Arial"/>
                        </a:defRPr>
                      </a:lvl4pPr>
                      <a:lvl5pPr marL="1828800" algn="l" rtl="0" eaLnBrk="1" latinLnBrk="0" hangingPunct="1">
                        <a:defRPr kumimoji="0" b="1" kern="1200">
                          <a:solidFill>
                            <a:schemeClr val="lt1"/>
                          </a:solidFill>
                          <a:latin typeface="Trebuchet MS"/>
                          <a:cs typeface="Arial"/>
                        </a:defRPr>
                      </a:lvl5pPr>
                      <a:lvl6pPr marL="2286000" algn="l" rtl="0" eaLnBrk="1" latinLnBrk="0" hangingPunct="1">
                        <a:defRPr kumimoji="0" b="1" kern="1200">
                          <a:solidFill>
                            <a:schemeClr val="lt1"/>
                          </a:solidFill>
                          <a:latin typeface="Trebuchet MS"/>
                          <a:cs typeface="Arial"/>
                        </a:defRPr>
                      </a:lvl6pPr>
                      <a:lvl7pPr marL="2743200" algn="l" rtl="0" eaLnBrk="1" latinLnBrk="0" hangingPunct="1">
                        <a:defRPr kumimoji="0" b="1" kern="1200">
                          <a:solidFill>
                            <a:schemeClr val="lt1"/>
                          </a:solidFill>
                          <a:latin typeface="Trebuchet MS"/>
                          <a:cs typeface="Arial"/>
                        </a:defRPr>
                      </a:lvl7pPr>
                      <a:lvl8pPr marL="3200400" algn="l" rtl="0" eaLnBrk="1" latinLnBrk="0" hangingPunct="1">
                        <a:defRPr kumimoji="0" b="1" kern="1200">
                          <a:solidFill>
                            <a:schemeClr val="lt1"/>
                          </a:solidFill>
                          <a:latin typeface="Trebuchet MS"/>
                          <a:cs typeface="Arial"/>
                        </a:defRPr>
                      </a:lvl8pPr>
                      <a:lvl9pPr marL="3657600" algn="l" rtl="0" eaLnBrk="1" latinLnBrk="0" hangingPunct="1">
                        <a:defRPr kumimoji="0" b="1" kern="1200">
                          <a:solidFill>
                            <a:schemeClr val="lt1"/>
                          </a:solidFill>
                          <a:latin typeface="Trebuchet MS"/>
                          <a:cs typeface="Arial"/>
                        </a:defRPr>
                      </a:lvl9pPr>
                    </a:lstStyle>
                    <a:p>
                      <a:pPr algn="ctr" fontAlgn="b"/>
                      <a:endParaRPr lang="en-US" sz="2000" b="0" i="0" u="none" strike="noStrike" dirty="0">
                        <a:solidFill>
                          <a:schemeClr val="tx1"/>
                        </a:solidFill>
                        <a:latin typeface="Calibri"/>
                      </a:endParaRPr>
                    </a:p>
                    <a:p>
                      <a:pPr algn="ctr" fontAlgn="b"/>
                      <a:r>
                        <a:rPr lang="en-US" sz="2000" b="0" i="0" u="none" strike="noStrike" dirty="0">
                          <a:solidFill>
                            <a:schemeClr val="tx1"/>
                          </a:solidFill>
                          <a:latin typeface="Calibri"/>
                        </a:rPr>
                        <a:t>Total Cost            (TC=TVC+FC)</a:t>
                      </a:r>
                    </a:p>
                  </a:txBody>
                  <a:tcPr marL="0" marR="0" marT="0" marB="0" anchor="b">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33FF"/>
                    </a:solidFill>
                  </a:tcPr>
                </a:tc>
                <a:tc>
                  <a:txBody>
                    <a:bodyPr/>
                    <a:lstStyle>
                      <a:lvl1pPr marL="0" algn="l" rtl="0" eaLnBrk="1" latinLnBrk="0" hangingPunct="1">
                        <a:defRPr kumimoji="0" b="1" kern="1200">
                          <a:solidFill>
                            <a:schemeClr val="lt1"/>
                          </a:solidFill>
                          <a:latin typeface="Trebuchet MS"/>
                          <a:cs typeface="Arial"/>
                        </a:defRPr>
                      </a:lvl1pPr>
                      <a:lvl2pPr marL="457200" algn="l" rtl="0" eaLnBrk="1" latinLnBrk="0" hangingPunct="1">
                        <a:defRPr kumimoji="0" b="1" kern="1200">
                          <a:solidFill>
                            <a:schemeClr val="lt1"/>
                          </a:solidFill>
                          <a:latin typeface="Trebuchet MS"/>
                          <a:cs typeface="Arial"/>
                        </a:defRPr>
                      </a:lvl2pPr>
                      <a:lvl3pPr marL="914400" algn="l" rtl="0" eaLnBrk="1" latinLnBrk="0" hangingPunct="1">
                        <a:defRPr kumimoji="0" b="1" kern="1200">
                          <a:solidFill>
                            <a:schemeClr val="lt1"/>
                          </a:solidFill>
                          <a:latin typeface="Trebuchet MS"/>
                          <a:cs typeface="Arial"/>
                        </a:defRPr>
                      </a:lvl3pPr>
                      <a:lvl4pPr marL="1371600" algn="l" rtl="0" eaLnBrk="1" latinLnBrk="0" hangingPunct="1">
                        <a:defRPr kumimoji="0" b="1" kern="1200">
                          <a:solidFill>
                            <a:schemeClr val="lt1"/>
                          </a:solidFill>
                          <a:latin typeface="Trebuchet MS"/>
                          <a:cs typeface="Arial"/>
                        </a:defRPr>
                      </a:lvl4pPr>
                      <a:lvl5pPr marL="1828800" algn="l" rtl="0" eaLnBrk="1" latinLnBrk="0" hangingPunct="1">
                        <a:defRPr kumimoji="0" b="1" kern="1200">
                          <a:solidFill>
                            <a:schemeClr val="lt1"/>
                          </a:solidFill>
                          <a:latin typeface="Trebuchet MS"/>
                          <a:cs typeface="Arial"/>
                        </a:defRPr>
                      </a:lvl5pPr>
                      <a:lvl6pPr marL="2286000" algn="l" rtl="0" eaLnBrk="1" latinLnBrk="0" hangingPunct="1">
                        <a:defRPr kumimoji="0" b="1" kern="1200">
                          <a:solidFill>
                            <a:schemeClr val="lt1"/>
                          </a:solidFill>
                          <a:latin typeface="Trebuchet MS"/>
                          <a:cs typeface="Arial"/>
                        </a:defRPr>
                      </a:lvl6pPr>
                      <a:lvl7pPr marL="2743200" algn="l" rtl="0" eaLnBrk="1" latinLnBrk="0" hangingPunct="1">
                        <a:defRPr kumimoji="0" b="1" kern="1200">
                          <a:solidFill>
                            <a:schemeClr val="lt1"/>
                          </a:solidFill>
                          <a:latin typeface="Trebuchet MS"/>
                          <a:cs typeface="Arial"/>
                        </a:defRPr>
                      </a:lvl7pPr>
                      <a:lvl8pPr marL="3200400" algn="l" rtl="0" eaLnBrk="1" latinLnBrk="0" hangingPunct="1">
                        <a:defRPr kumimoji="0" b="1" kern="1200">
                          <a:solidFill>
                            <a:schemeClr val="lt1"/>
                          </a:solidFill>
                          <a:latin typeface="Trebuchet MS"/>
                          <a:cs typeface="Arial"/>
                        </a:defRPr>
                      </a:lvl8pPr>
                      <a:lvl9pPr marL="3657600" algn="l" rtl="0" eaLnBrk="1" latinLnBrk="0" hangingPunct="1">
                        <a:defRPr kumimoji="0" b="1" kern="1200">
                          <a:solidFill>
                            <a:schemeClr val="lt1"/>
                          </a:solidFill>
                          <a:latin typeface="Trebuchet MS"/>
                          <a:cs typeface="Arial"/>
                        </a:defRPr>
                      </a:lvl9pPr>
                    </a:lstStyle>
                    <a:p>
                      <a:pPr algn="ctr" fontAlgn="b"/>
                      <a:endParaRPr lang="en-US" sz="2000" b="0" i="0" u="none" strike="noStrike" dirty="0">
                        <a:solidFill>
                          <a:schemeClr val="tx1"/>
                        </a:solidFill>
                        <a:latin typeface="Calibri"/>
                      </a:endParaRPr>
                    </a:p>
                    <a:p>
                      <a:pPr algn="ctr" fontAlgn="b"/>
                      <a:r>
                        <a:rPr lang="en-US" sz="2000" b="0" i="0" u="none" strike="noStrike" dirty="0">
                          <a:solidFill>
                            <a:schemeClr val="tx1"/>
                          </a:solidFill>
                          <a:latin typeface="Calibri"/>
                        </a:rPr>
                        <a:t>  Profit      (P=R-TC)</a:t>
                      </a:r>
                    </a:p>
                  </a:txBody>
                  <a:tcPr marL="0" marR="0" marT="0" marB="0" anchor="b">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33FF"/>
                    </a:solidFill>
                  </a:tcPr>
                </a:tc>
                <a:extLst>
                  <a:ext uri="{0D108BD9-81ED-4DB2-BD59-A6C34878D82A}">
                    <a16:rowId xmlns:a16="http://schemas.microsoft.com/office/drawing/2014/main" val="10000"/>
                  </a:ext>
                </a:extLst>
              </a:tr>
              <a:tr h="321476">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r" fontAlgn="b"/>
                      <a:r>
                        <a:rPr lang="en-US" sz="2000" b="0" i="0" u="none" strike="noStrike" dirty="0">
                          <a:solidFill>
                            <a:srgbClr val="000000"/>
                          </a:solidFill>
                          <a:latin typeface="Calibri"/>
                        </a:rPr>
                        <a:t>$200</a:t>
                      </a:r>
                    </a:p>
                  </a:txBody>
                  <a:tcPr marL="0" marR="0" marT="0" marB="0" anchor="b">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0</a:t>
                      </a:r>
                    </a:p>
                  </a:txBody>
                  <a:tcPr marL="0" marR="0" marT="0" marB="0" anchor="b">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$0</a:t>
                      </a:r>
                    </a:p>
                  </a:txBody>
                  <a:tcPr marL="0" marR="0" marT="0" marB="0" anchor="b">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$0</a:t>
                      </a:r>
                    </a:p>
                  </a:txBody>
                  <a:tcPr marL="0" marR="0" marT="0" marB="0" anchor="b">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$200</a:t>
                      </a:r>
                    </a:p>
                  </a:txBody>
                  <a:tcPr marL="0" marR="0" marT="0" marB="0" anchor="b">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$200</a:t>
                      </a:r>
                    </a:p>
                  </a:txBody>
                  <a:tcPr marL="0" marR="0" marT="0" marB="0" anchor="b">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FF0000"/>
                          </a:solidFill>
                          <a:latin typeface="Calibri"/>
                        </a:rPr>
                        <a:t>-$200</a:t>
                      </a:r>
                    </a:p>
                  </a:txBody>
                  <a:tcPr marL="0" marR="0" marT="0" marB="0" anchor="b">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321476">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r" fontAlgn="b"/>
                      <a:r>
                        <a:rPr lang="en-US" sz="2000" b="0" i="0" u="none" strike="noStrike" dirty="0">
                          <a:solidFill>
                            <a:srgbClr val="000000"/>
                          </a:solidFill>
                          <a:latin typeface="Calibri"/>
                        </a:rPr>
                        <a:t>175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1</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175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60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200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260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FF0000"/>
                          </a:solidFill>
                          <a:latin typeface="Calibri"/>
                        </a:rPr>
                        <a:t>-85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2"/>
                  </a:ext>
                </a:extLst>
              </a:tr>
              <a:tr h="321476">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r" fontAlgn="b"/>
                      <a:r>
                        <a:rPr lang="en-US" sz="2000" b="0" i="0" u="none" strike="noStrike" dirty="0">
                          <a:solidFill>
                            <a:srgbClr val="000000"/>
                          </a:solidFill>
                          <a:latin typeface="Calibri"/>
                        </a:rPr>
                        <a:t>160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2</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320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120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200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320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321476">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r" fontAlgn="b"/>
                      <a:r>
                        <a:rPr lang="en-US" sz="2000" b="0" i="0" u="none" strike="noStrike" dirty="0">
                          <a:solidFill>
                            <a:srgbClr val="000000"/>
                          </a:solidFill>
                          <a:latin typeface="Calibri"/>
                        </a:rPr>
                        <a:t>145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3</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435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180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200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380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55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4"/>
                  </a:ext>
                </a:extLst>
              </a:tr>
              <a:tr h="321476">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r" fontAlgn="b"/>
                      <a:r>
                        <a:rPr lang="en-US" sz="2000" b="0" i="0" u="none" strike="noStrike" dirty="0">
                          <a:solidFill>
                            <a:srgbClr val="000000"/>
                          </a:solidFill>
                          <a:latin typeface="Calibri"/>
                        </a:rPr>
                        <a:t>135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4</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540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240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200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440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100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5"/>
                  </a:ext>
                </a:extLst>
              </a:tr>
              <a:tr h="321476">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r" fontAlgn="b"/>
                      <a:r>
                        <a:rPr lang="en-US" sz="2000" b="0" i="0" u="none" strike="noStrike" dirty="0">
                          <a:solidFill>
                            <a:srgbClr val="000000"/>
                          </a:solidFill>
                          <a:latin typeface="Calibri"/>
                        </a:rPr>
                        <a:t>125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625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300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200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500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125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6"/>
                  </a:ext>
                </a:extLst>
              </a:tr>
              <a:tr h="321476">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r" fontAlgn="b"/>
                      <a:r>
                        <a:rPr lang="en-US" sz="2000" b="0" i="0" u="none" strike="noStrike" dirty="0">
                          <a:solidFill>
                            <a:srgbClr val="000000"/>
                          </a:solidFill>
                          <a:latin typeface="Calibri"/>
                        </a:rPr>
                        <a:t>115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6</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690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360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200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560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130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7"/>
                  </a:ext>
                </a:extLst>
              </a:tr>
              <a:tr h="321476">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r" fontAlgn="b"/>
                      <a:r>
                        <a:rPr lang="en-US" sz="2000" b="0" i="0" u="none" strike="noStrike" dirty="0">
                          <a:solidFill>
                            <a:srgbClr val="000000"/>
                          </a:solidFill>
                          <a:latin typeface="Calibri"/>
                        </a:rPr>
                        <a:t>105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7</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735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420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200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620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115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8"/>
                  </a:ext>
                </a:extLst>
              </a:tr>
              <a:tr h="321476">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r" fontAlgn="b"/>
                      <a:r>
                        <a:rPr lang="en-US" sz="2000" b="0" i="0" u="none" strike="noStrike" dirty="0">
                          <a:solidFill>
                            <a:srgbClr val="000000"/>
                          </a:solidFill>
                          <a:latin typeface="Calibri"/>
                        </a:rPr>
                        <a:t>95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8</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760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480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200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680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80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9"/>
                  </a:ext>
                </a:extLst>
              </a:tr>
              <a:tr h="321476">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r" fontAlgn="b"/>
                      <a:r>
                        <a:rPr lang="en-US" sz="2000" b="0" i="0" u="none" strike="noStrike" dirty="0">
                          <a:solidFill>
                            <a:srgbClr val="000000"/>
                          </a:solidFill>
                          <a:latin typeface="Calibri"/>
                        </a:rPr>
                        <a:t>85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9</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765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540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200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740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25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10"/>
                  </a:ext>
                </a:extLst>
              </a:tr>
              <a:tr h="321476">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r" fontAlgn="b"/>
                      <a:r>
                        <a:rPr lang="en-US" sz="2000" b="0" i="0" u="none" strike="noStrike" dirty="0">
                          <a:solidFill>
                            <a:srgbClr val="000000"/>
                          </a:solidFill>
                          <a:latin typeface="Calibri"/>
                        </a:rPr>
                        <a:t>75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10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750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600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000000"/>
                          </a:solidFill>
                          <a:latin typeface="Calibri"/>
                        </a:rPr>
                        <a:t>200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800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a:solidFill>
                            <a:srgbClr val="FF0000"/>
                          </a:solidFill>
                          <a:latin typeface="Calibri"/>
                        </a:rPr>
                        <a:t>-50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1"/>
                  </a:ext>
                </a:extLst>
              </a:tr>
              <a:tr h="321476">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r" fontAlgn="b"/>
                      <a:r>
                        <a:rPr lang="en-US" sz="2000" b="0" i="0" u="none" strike="noStrike" dirty="0">
                          <a:solidFill>
                            <a:srgbClr val="000000"/>
                          </a:solidFill>
                          <a:latin typeface="Calibri"/>
                        </a:rPr>
                        <a:t>65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11</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715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660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200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000000"/>
                          </a:solidFill>
                          <a:latin typeface="Calibri"/>
                        </a:rPr>
                        <a:t>860</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tc>
                  <a:txBody>
                    <a:bodyPr/>
                    <a:lstStyle>
                      <a:lvl1pPr marL="0" algn="l" rtl="0" eaLnBrk="1" latinLnBrk="0" hangingPunct="1">
                        <a:defRPr kumimoji="0" kern="1200">
                          <a:solidFill>
                            <a:schemeClr val="dk1"/>
                          </a:solidFill>
                          <a:latin typeface="Trebuchet MS"/>
                          <a:cs typeface="Arial"/>
                        </a:defRPr>
                      </a:lvl1pPr>
                      <a:lvl2pPr marL="457200" algn="l" rtl="0" eaLnBrk="1" latinLnBrk="0" hangingPunct="1">
                        <a:defRPr kumimoji="0" kern="1200">
                          <a:solidFill>
                            <a:schemeClr val="dk1"/>
                          </a:solidFill>
                          <a:latin typeface="Trebuchet MS"/>
                          <a:cs typeface="Arial"/>
                        </a:defRPr>
                      </a:lvl2pPr>
                      <a:lvl3pPr marL="914400" algn="l" rtl="0" eaLnBrk="1" latinLnBrk="0" hangingPunct="1">
                        <a:defRPr kumimoji="0" kern="1200">
                          <a:solidFill>
                            <a:schemeClr val="dk1"/>
                          </a:solidFill>
                          <a:latin typeface="Trebuchet MS"/>
                          <a:cs typeface="Arial"/>
                        </a:defRPr>
                      </a:lvl3pPr>
                      <a:lvl4pPr marL="1371600" algn="l" rtl="0" eaLnBrk="1" latinLnBrk="0" hangingPunct="1">
                        <a:defRPr kumimoji="0" kern="1200">
                          <a:solidFill>
                            <a:schemeClr val="dk1"/>
                          </a:solidFill>
                          <a:latin typeface="Trebuchet MS"/>
                          <a:cs typeface="Arial"/>
                        </a:defRPr>
                      </a:lvl4pPr>
                      <a:lvl5pPr marL="1828800" algn="l" rtl="0" eaLnBrk="1" latinLnBrk="0" hangingPunct="1">
                        <a:defRPr kumimoji="0" kern="1200">
                          <a:solidFill>
                            <a:schemeClr val="dk1"/>
                          </a:solidFill>
                          <a:latin typeface="Trebuchet MS"/>
                          <a:cs typeface="Arial"/>
                        </a:defRPr>
                      </a:lvl5pPr>
                      <a:lvl6pPr marL="2286000" algn="l" rtl="0" eaLnBrk="1" latinLnBrk="0" hangingPunct="1">
                        <a:defRPr kumimoji="0" kern="1200">
                          <a:solidFill>
                            <a:schemeClr val="dk1"/>
                          </a:solidFill>
                          <a:latin typeface="Trebuchet MS"/>
                          <a:cs typeface="Arial"/>
                        </a:defRPr>
                      </a:lvl6pPr>
                      <a:lvl7pPr marL="2743200" algn="l" rtl="0" eaLnBrk="1" latinLnBrk="0" hangingPunct="1">
                        <a:defRPr kumimoji="0" kern="1200">
                          <a:solidFill>
                            <a:schemeClr val="dk1"/>
                          </a:solidFill>
                          <a:latin typeface="Trebuchet MS"/>
                          <a:cs typeface="Arial"/>
                        </a:defRPr>
                      </a:lvl7pPr>
                      <a:lvl8pPr marL="3200400" algn="l" rtl="0" eaLnBrk="1" latinLnBrk="0" hangingPunct="1">
                        <a:defRPr kumimoji="0" kern="1200">
                          <a:solidFill>
                            <a:schemeClr val="dk1"/>
                          </a:solidFill>
                          <a:latin typeface="Trebuchet MS"/>
                          <a:cs typeface="Arial"/>
                        </a:defRPr>
                      </a:lvl8pPr>
                      <a:lvl9pPr marL="3657600" algn="l" rtl="0" eaLnBrk="1" latinLnBrk="0" hangingPunct="1">
                        <a:defRPr kumimoji="0" kern="1200">
                          <a:solidFill>
                            <a:schemeClr val="dk1"/>
                          </a:solidFill>
                          <a:latin typeface="Trebuchet MS"/>
                          <a:cs typeface="Arial"/>
                        </a:defRPr>
                      </a:lvl9pPr>
                    </a:lstStyle>
                    <a:p>
                      <a:pPr algn="ctr" fontAlgn="b"/>
                      <a:r>
                        <a:rPr lang="en-US" sz="2000" b="0" i="0" u="none" strike="noStrike" dirty="0">
                          <a:solidFill>
                            <a:srgbClr val="FF0000"/>
                          </a:solidFill>
                          <a:latin typeface="Calibri"/>
                        </a:rPr>
                        <a:t>-145</a:t>
                      </a:r>
                    </a:p>
                  </a:txBody>
                  <a:tcPr marL="0" marR="0" marT="0" marB="0" anchor="b">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12"/>
                  </a:ext>
                </a:extLst>
              </a:tr>
            </a:tbl>
          </a:graphicData>
        </a:graphic>
      </p:graphicFrame>
      <p:sp>
        <p:nvSpPr>
          <p:cNvPr id="4" name="Rectangle 3"/>
          <p:cNvSpPr>
            <a:spLocks noChangeArrowheads="1"/>
          </p:cNvSpPr>
          <p:nvPr/>
        </p:nvSpPr>
        <p:spPr bwMode="auto">
          <a:xfrm>
            <a:off x="2590800" y="2438400"/>
            <a:ext cx="685800" cy="3886200"/>
          </a:xfrm>
          <a:prstGeom prst="rect">
            <a:avLst/>
          </a:prstGeom>
          <a:solidFill>
            <a:schemeClr val="bg2">
              <a:alpha val="90000"/>
            </a:schemeClr>
          </a:solidFill>
          <a:ln>
            <a:noFill/>
          </a:ln>
          <a:extLst/>
        </p:spPr>
        <p:txBody>
          <a:bodyPr anchor="ctr"/>
          <a:lstStyle/>
          <a:p>
            <a:endParaRPr lang="en-US"/>
          </a:p>
        </p:txBody>
      </p:sp>
      <p:sp>
        <p:nvSpPr>
          <p:cNvPr id="5" name="Rectangle 4"/>
          <p:cNvSpPr>
            <a:spLocks noChangeArrowheads="1"/>
          </p:cNvSpPr>
          <p:nvPr/>
        </p:nvSpPr>
        <p:spPr bwMode="auto">
          <a:xfrm>
            <a:off x="3352800" y="2438400"/>
            <a:ext cx="685800" cy="3886200"/>
          </a:xfrm>
          <a:prstGeom prst="rect">
            <a:avLst/>
          </a:prstGeom>
          <a:solidFill>
            <a:schemeClr val="bg2">
              <a:alpha val="90000"/>
            </a:schemeClr>
          </a:solidFill>
          <a:ln>
            <a:noFill/>
          </a:ln>
          <a:extLst/>
        </p:spPr>
        <p:txBody>
          <a:bodyPr anchor="ctr"/>
          <a:lstStyle/>
          <a:p>
            <a:endParaRPr lang="en-US"/>
          </a:p>
        </p:txBody>
      </p:sp>
      <p:sp>
        <p:nvSpPr>
          <p:cNvPr id="6" name="Rectangle 5"/>
          <p:cNvSpPr>
            <a:spLocks noChangeArrowheads="1"/>
          </p:cNvSpPr>
          <p:nvPr/>
        </p:nvSpPr>
        <p:spPr bwMode="auto">
          <a:xfrm>
            <a:off x="4191000" y="2438400"/>
            <a:ext cx="685800" cy="3886200"/>
          </a:xfrm>
          <a:prstGeom prst="rect">
            <a:avLst/>
          </a:prstGeom>
          <a:solidFill>
            <a:schemeClr val="bg2">
              <a:alpha val="90000"/>
            </a:schemeClr>
          </a:solidFill>
          <a:ln>
            <a:noFill/>
          </a:ln>
          <a:extLst/>
        </p:spPr>
        <p:txBody>
          <a:bodyPr anchor="ctr"/>
          <a:lstStyle/>
          <a:p>
            <a:endParaRPr lang="en-US"/>
          </a:p>
        </p:txBody>
      </p:sp>
      <p:sp>
        <p:nvSpPr>
          <p:cNvPr id="7" name="Rectangle 6"/>
          <p:cNvSpPr>
            <a:spLocks noChangeArrowheads="1"/>
          </p:cNvSpPr>
          <p:nvPr/>
        </p:nvSpPr>
        <p:spPr bwMode="auto">
          <a:xfrm>
            <a:off x="5029200" y="2438400"/>
            <a:ext cx="685800" cy="3886200"/>
          </a:xfrm>
          <a:prstGeom prst="rect">
            <a:avLst/>
          </a:prstGeom>
          <a:solidFill>
            <a:schemeClr val="bg2">
              <a:alpha val="90000"/>
            </a:schemeClr>
          </a:solidFill>
          <a:ln>
            <a:noFill/>
          </a:ln>
          <a:extLst/>
        </p:spPr>
        <p:txBody>
          <a:bodyPr anchor="ctr"/>
          <a:lstStyle/>
          <a:p>
            <a:endParaRPr lang="en-US"/>
          </a:p>
        </p:txBody>
      </p:sp>
      <p:sp>
        <p:nvSpPr>
          <p:cNvPr id="8" name="Rectangle 7"/>
          <p:cNvSpPr>
            <a:spLocks noChangeArrowheads="1"/>
          </p:cNvSpPr>
          <p:nvPr/>
        </p:nvSpPr>
        <p:spPr bwMode="auto">
          <a:xfrm>
            <a:off x="5943600" y="2438400"/>
            <a:ext cx="685800" cy="3886200"/>
          </a:xfrm>
          <a:prstGeom prst="rect">
            <a:avLst/>
          </a:prstGeom>
          <a:solidFill>
            <a:schemeClr val="bg2">
              <a:alpha val="90000"/>
            </a:schemeClr>
          </a:solidFill>
          <a:ln>
            <a:noFill/>
          </a:ln>
          <a:extLst/>
        </p:spPr>
        <p:txBody>
          <a:bodyPr anchor="ctr"/>
          <a:lstStyle/>
          <a:p>
            <a:endParaRPr lang="en-US"/>
          </a:p>
        </p:txBody>
      </p:sp>
      <p:sp>
        <p:nvSpPr>
          <p:cNvPr id="10" name="Rounded Rectangle 9"/>
          <p:cNvSpPr>
            <a:spLocks noChangeArrowheads="1"/>
          </p:cNvSpPr>
          <p:nvPr/>
        </p:nvSpPr>
        <p:spPr bwMode="auto">
          <a:xfrm>
            <a:off x="1752599" y="4419600"/>
            <a:ext cx="5867401" cy="304800"/>
          </a:xfrm>
          <a:prstGeom prst="roundRect">
            <a:avLst>
              <a:gd name="adj" fmla="val 16667"/>
            </a:avLst>
          </a:prstGeom>
          <a:noFill/>
          <a:ln w="38100" algn="ctr">
            <a:solidFill>
              <a:srgbClr val="FF5757"/>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 name="Rectangle 11"/>
          <p:cNvSpPr>
            <a:spLocks noChangeArrowheads="1"/>
          </p:cNvSpPr>
          <p:nvPr/>
        </p:nvSpPr>
        <p:spPr bwMode="auto">
          <a:xfrm>
            <a:off x="6858000" y="2438400"/>
            <a:ext cx="685800" cy="3886200"/>
          </a:xfrm>
          <a:prstGeom prst="rect">
            <a:avLst/>
          </a:prstGeom>
          <a:solidFill>
            <a:schemeClr val="bg2">
              <a:alpha val="90000"/>
            </a:schemeClr>
          </a:solidFill>
          <a:ln>
            <a:noFill/>
          </a:ln>
          <a:extLst/>
        </p:spPr>
        <p:txBody>
          <a:bodyPr anchor="ctr"/>
          <a:lstStyle/>
          <a:p>
            <a:endParaRPr lang="en-US"/>
          </a:p>
        </p:txBody>
      </p:sp>
    </p:spTree>
    <p:custDataLst>
      <p:tags r:id="rId1"/>
    </p:custDataLst>
    <p:extLst>
      <p:ext uri="{BB962C8B-B14F-4D97-AF65-F5344CB8AC3E}">
        <p14:creationId xmlns:p14="http://schemas.microsoft.com/office/powerpoint/2010/main" val="50080263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1" fill="hold" grpId="0" nodeType="clickEffect">
                                  <p:stCondLst>
                                    <p:cond delay="0"/>
                                  </p:stCondLst>
                                  <p:childTnLst>
                                    <p:animEffect transition="out" filter="wipe(up)">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1" fill="hold" grpId="0" nodeType="clickEffect">
                                  <p:stCondLst>
                                    <p:cond delay="0"/>
                                  </p:stCondLst>
                                  <p:childTnLst>
                                    <p:animEffect transition="out" filter="wipe(up)">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1" fill="hold" grpId="0" nodeType="clickEffect">
                                  <p:stCondLst>
                                    <p:cond delay="0"/>
                                  </p:stCondLst>
                                  <p:childTnLst>
                                    <p:animEffect transition="out" filter="wipe(up)">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
                                        </p:tgtEl>
                                      </p:cBhvr>
                                    </p:animEffect>
                                    <p:set>
                                      <p:cBhvr>
                                        <p:cTn id="27" dur="1" fill="hold">
                                          <p:stCondLst>
                                            <p:cond delay="499"/>
                                          </p:stCondLst>
                                        </p:cTn>
                                        <p:tgtEl>
                                          <p:spTgt spid="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xit" presetSubtype="1" fill="hold" grpId="0" nodeType="clickEffect">
                                  <p:stCondLst>
                                    <p:cond delay="0"/>
                                  </p:stCondLst>
                                  <p:childTnLst>
                                    <p:animEffect transition="out" filter="wipe(up)">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xit" presetSubtype="1" fill="hold" grpId="0" nodeType="clickEffect">
                                  <p:stCondLst>
                                    <p:cond delay="0"/>
                                  </p:stCondLst>
                                  <p:childTnLst>
                                    <p:animEffect transition="out" filter="wipe(up)">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49213"/>
            <a:ext cx="8229600" cy="1398587"/>
          </a:xfrm>
        </p:spPr>
        <p:txBody>
          <a:bodyPr>
            <a:noAutofit/>
          </a:bodyPr>
          <a:lstStyle/>
          <a:p>
            <a:r>
              <a:rPr lang="en-US" sz="3200" dirty="0"/>
              <a:t>Graphic Determination of the Price Giving the Greatest Total Profit for a Firm (Exhibit 18-10)</a:t>
            </a:r>
          </a:p>
        </p:txBody>
      </p:sp>
      <p:graphicFrame>
        <p:nvGraphicFramePr>
          <p:cNvPr id="4" name="Chart 3"/>
          <p:cNvGraphicFramePr/>
          <p:nvPr>
            <p:extLst>
              <p:ext uri="{D42A27DB-BD31-4B8C-83A1-F6EECF244321}">
                <p14:modId xmlns:p14="http://schemas.microsoft.com/office/powerpoint/2010/main" val="2047680055"/>
              </p:ext>
            </p:extLst>
          </p:nvPr>
        </p:nvGraphicFramePr>
        <p:xfrm>
          <a:off x="76200" y="1524000"/>
          <a:ext cx="7886700" cy="4772025"/>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19"/>
          <p:cNvSpPr txBox="1">
            <a:spLocks noChangeArrowheads="1"/>
          </p:cNvSpPr>
          <p:nvPr/>
        </p:nvSpPr>
        <p:spPr bwMode="auto">
          <a:xfrm>
            <a:off x="7391400" y="1600200"/>
            <a:ext cx="1266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dirty="0"/>
              <a:t>Total cost</a:t>
            </a:r>
          </a:p>
        </p:txBody>
      </p:sp>
      <p:sp>
        <p:nvSpPr>
          <p:cNvPr id="6" name="TextBox 20"/>
          <p:cNvSpPr txBox="1">
            <a:spLocks noChangeArrowheads="1"/>
          </p:cNvSpPr>
          <p:nvPr/>
        </p:nvSpPr>
        <p:spPr bwMode="auto">
          <a:xfrm>
            <a:off x="7594624" y="2419350"/>
            <a:ext cx="11112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dirty="0"/>
              <a:t>Total </a:t>
            </a:r>
          </a:p>
          <a:p>
            <a:pPr eaLnBrk="1" hangingPunct="1"/>
            <a:r>
              <a:rPr lang="en-US" sz="2000" dirty="0"/>
              <a:t>revenue</a:t>
            </a:r>
          </a:p>
        </p:txBody>
      </p:sp>
      <p:sp>
        <p:nvSpPr>
          <p:cNvPr id="7" name="TextBox 21"/>
          <p:cNvSpPr txBox="1">
            <a:spLocks noChangeArrowheads="1"/>
          </p:cNvSpPr>
          <p:nvPr/>
        </p:nvSpPr>
        <p:spPr bwMode="auto">
          <a:xfrm>
            <a:off x="7543800" y="4476750"/>
            <a:ext cx="11382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dirty="0"/>
              <a:t>Quantity</a:t>
            </a:r>
          </a:p>
        </p:txBody>
      </p:sp>
      <p:sp>
        <p:nvSpPr>
          <p:cNvPr id="8" name="TextBox 24"/>
          <p:cNvSpPr txBox="1">
            <a:spLocks noChangeArrowheads="1"/>
          </p:cNvSpPr>
          <p:nvPr/>
        </p:nvSpPr>
        <p:spPr bwMode="auto">
          <a:xfrm>
            <a:off x="6860381" y="5803567"/>
            <a:ext cx="13668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dirty="0"/>
              <a:t>Total profit</a:t>
            </a:r>
          </a:p>
        </p:txBody>
      </p:sp>
      <p:cxnSp>
        <p:nvCxnSpPr>
          <p:cNvPr id="9" name="Straight Connector 8"/>
          <p:cNvCxnSpPr>
            <a:cxnSpLocks noChangeShapeType="1"/>
          </p:cNvCxnSpPr>
          <p:nvPr/>
        </p:nvCxnSpPr>
        <p:spPr bwMode="auto">
          <a:xfrm rot="16200000" flipV="1">
            <a:off x="4249737" y="4665663"/>
            <a:ext cx="504825" cy="12700"/>
          </a:xfrm>
          <a:prstGeom prst="line">
            <a:avLst/>
          </a:prstGeom>
          <a:noFill/>
          <a:ln w="38100" algn="ctr">
            <a:solidFill>
              <a:schemeClr val="tx1"/>
            </a:solidFill>
            <a:round/>
            <a:headEnd type="arrow" w="med" len="med"/>
            <a:tailEnd type="arrow" w="med" len="med"/>
          </a:ln>
        </p:spPr>
      </p:cxnSp>
      <p:cxnSp>
        <p:nvCxnSpPr>
          <p:cNvPr id="10" name="Straight Connector 9"/>
          <p:cNvCxnSpPr>
            <a:cxnSpLocks noChangeShapeType="1"/>
          </p:cNvCxnSpPr>
          <p:nvPr/>
        </p:nvCxnSpPr>
        <p:spPr bwMode="auto">
          <a:xfrm rot="16200000" flipV="1">
            <a:off x="4249737" y="2913063"/>
            <a:ext cx="504825" cy="12700"/>
          </a:xfrm>
          <a:prstGeom prst="line">
            <a:avLst/>
          </a:prstGeom>
          <a:noFill/>
          <a:ln w="38100" algn="ctr">
            <a:solidFill>
              <a:schemeClr val="tx1"/>
            </a:solidFill>
            <a:round/>
            <a:headEnd type="arrow" w="med" len="med"/>
            <a:tailEnd type="arrow" w="med" len="med"/>
          </a:ln>
        </p:spPr>
      </p:cxnSp>
      <p:grpSp>
        <p:nvGrpSpPr>
          <p:cNvPr id="11" name="Group 40"/>
          <p:cNvGrpSpPr>
            <a:grpSpLocks/>
          </p:cNvGrpSpPr>
          <p:nvPr/>
        </p:nvGrpSpPr>
        <p:grpSpPr bwMode="auto">
          <a:xfrm>
            <a:off x="5257799" y="3181349"/>
            <a:ext cx="2820988" cy="1016000"/>
            <a:chOff x="5410199" y="3181289"/>
            <a:chExt cx="2821606" cy="1015663"/>
          </a:xfrm>
        </p:grpSpPr>
        <p:sp>
          <p:nvSpPr>
            <p:cNvPr id="12" name="TextBox 32"/>
            <p:cNvSpPr txBox="1">
              <a:spLocks noChangeArrowheads="1"/>
            </p:cNvSpPr>
            <p:nvPr/>
          </p:nvSpPr>
          <p:spPr bwMode="auto">
            <a:xfrm>
              <a:off x="5410199" y="3181289"/>
              <a:ext cx="282160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eaLnBrk="0" fontAlgn="base" hangingPunct="0">
                <a:spcBef>
                  <a:spcPct val="0"/>
                </a:spcBef>
                <a:spcAft>
                  <a:spcPct val="0"/>
                </a:spcAft>
                <a:defRPr sz="3600">
                  <a:solidFill>
                    <a:schemeClr val="tx1"/>
                  </a:solidFill>
                  <a:latin typeface="Arial" charset="0"/>
                  <a:cs typeface="Arial" charset="0"/>
                </a:defRPr>
              </a:lvl6pPr>
              <a:lvl7pPr marL="2971800" indent="-228600" eaLnBrk="0" fontAlgn="base" hangingPunct="0">
                <a:spcBef>
                  <a:spcPct val="0"/>
                </a:spcBef>
                <a:spcAft>
                  <a:spcPct val="0"/>
                </a:spcAft>
                <a:defRPr sz="3600">
                  <a:solidFill>
                    <a:schemeClr val="tx1"/>
                  </a:solidFill>
                  <a:latin typeface="Arial" charset="0"/>
                  <a:cs typeface="Arial" charset="0"/>
                </a:defRPr>
              </a:lvl7pPr>
              <a:lvl8pPr marL="3429000" indent="-228600" eaLnBrk="0" fontAlgn="base" hangingPunct="0">
                <a:spcBef>
                  <a:spcPct val="0"/>
                </a:spcBef>
                <a:spcAft>
                  <a:spcPct val="0"/>
                </a:spcAft>
                <a:defRPr sz="3600">
                  <a:solidFill>
                    <a:schemeClr val="tx1"/>
                  </a:solidFill>
                  <a:latin typeface="Arial" charset="0"/>
                  <a:cs typeface="Arial" charset="0"/>
                </a:defRPr>
              </a:lvl8pPr>
              <a:lvl9pPr marL="3886200" indent="-228600"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dirty="0"/>
                <a:t>Best profit 	= $130</a:t>
              </a:r>
            </a:p>
            <a:p>
              <a:pPr eaLnBrk="1" hangingPunct="1"/>
              <a:r>
                <a:rPr lang="en-US" sz="2000" dirty="0"/>
                <a:t>for quantity 	= 6</a:t>
              </a:r>
            </a:p>
            <a:p>
              <a:pPr eaLnBrk="1" hangingPunct="1"/>
              <a:r>
                <a:rPr lang="en-US" sz="2000" dirty="0"/>
                <a:t>at best price	= $115</a:t>
              </a:r>
            </a:p>
          </p:txBody>
        </p:sp>
        <p:cxnSp>
          <p:nvCxnSpPr>
            <p:cNvPr id="13" name="Straight Connector 34"/>
            <p:cNvCxnSpPr>
              <a:cxnSpLocks noChangeShapeType="1"/>
            </p:cNvCxnSpPr>
            <p:nvPr/>
          </p:nvCxnSpPr>
          <p:spPr bwMode="auto">
            <a:xfrm rot="5400000">
              <a:off x="5051534" y="3695700"/>
              <a:ext cx="838200" cy="0"/>
            </a:xfrm>
            <a:prstGeom prst="line">
              <a:avLst/>
            </a:prstGeom>
            <a:noFill/>
            <a:ln w="38100" algn="ctr">
              <a:solidFill>
                <a:schemeClr val="tx1"/>
              </a:solidFill>
              <a:round/>
              <a:headEnd/>
              <a:tailEnd/>
            </a:ln>
          </p:spPr>
        </p:cxnSp>
      </p:grpSp>
      <p:cxnSp>
        <p:nvCxnSpPr>
          <p:cNvPr id="14" name="Straight Arrow Connector 13"/>
          <p:cNvCxnSpPr>
            <a:cxnSpLocks noChangeShapeType="1"/>
            <a:stCxn id="12" idx="1"/>
          </p:cNvCxnSpPr>
          <p:nvPr/>
        </p:nvCxnSpPr>
        <p:spPr bwMode="auto">
          <a:xfrm rot="10800000">
            <a:off x="4572000" y="2895600"/>
            <a:ext cx="685800" cy="793750"/>
          </a:xfrm>
          <a:prstGeom prst="straightConnector1">
            <a:avLst/>
          </a:prstGeom>
          <a:noFill/>
          <a:ln w="38100" algn="ctr">
            <a:solidFill>
              <a:schemeClr val="tx1"/>
            </a:solidFill>
            <a:round/>
            <a:headEnd/>
            <a:tailEnd type="arrow" w="med" len="med"/>
          </a:ln>
        </p:spPr>
      </p:cxnSp>
      <p:cxnSp>
        <p:nvCxnSpPr>
          <p:cNvPr id="15" name="Straight Arrow Connector 14"/>
          <p:cNvCxnSpPr>
            <a:cxnSpLocks noChangeShapeType="1"/>
            <a:stCxn id="12" idx="1"/>
          </p:cNvCxnSpPr>
          <p:nvPr/>
        </p:nvCxnSpPr>
        <p:spPr bwMode="auto">
          <a:xfrm rot="10800000" flipV="1">
            <a:off x="4572000" y="3689350"/>
            <a:ext cx="685800" cy="958850"/>
          </a:xfrm>
          <a:prstGeom prst="straightConnector1">
            <a:avLst/>
          </a:prstGeom>
          <a:noFill/>
          <a:ln w="38100" algn="ctr">
            <a:solidFill>
              <a:schemeClr val="tx1"/>
            </a:solidFill>
            <a:round/>
            <a:headEnd/>
            <a:tailEnd type="arrow" w="med" len="med"/>
          </a:ln>
        </p:spPr>
      </p:cxnSp>
    </p:spTree>
    <p:custDataLst>
      <p:tags r:id="rId1"/>
    </p:custDataLst>
    <p:extLst>
      <p:ext uri="{BB962C8B-B14F-4D97-AF65-F5344CB8AC3E}">
        <p14:creationId xmlns:p14="http://schemas.microsoft.com/office/powerpoint/2010/main" val="165921377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par>
                          <p:cTn id="12" fill="hold">
                            <p:stCondLst>
                              <p:cond delay="1000"/>
                            </p:stCondLst>
                            <p:childTnLst>
                              <p:par>
                                <p:cTn id="13" presetID="16" presetClass="entr" presetSubtype="42"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outHorizontal)">
                                      <p:cBhvr>
                                        <p:cTn id="15" dur="500"/>
                                        <p:tgtEl>
                                          <p:spTgt spid="10"/>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right)">
                                      <p:cBhvr>
                                        <p:cTn id="19" dur="500"/>
                                        <p:tgtEl>
                                          <p:spTgt spid="15"/>
                                        </p:tgtEl>
                                      </p:cBhvr>
                                    </p:animEffect>
                                  </p:childTnLst>
                                </p:cTn>
                              </p:par>
                            </p:childTnLst>
                          </p:cTn>
                        </p:par>
                        <p:par>
                          <p:cTn id="20" fill="hold">
                            <p:stCondLst>
                              <p:cond delay="2000"/>
                            </p:stCondLst>
                            <p:childTnLst>
                              <p:par>
                                <p:cTn id="21" presetID="16" presetClass="entr" presetSubtype="42"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outHorizontal)">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8288"/>
            <a:ext cx="8458200" cy="4151312"/>
          </a:xfrm>
        </p:spPr>
        <p:txBody>
          <a:bodyPr>
            <a:normAutofit/>
          </a:bodyPr>
          <a:lstStyle/>
          <a:p>
            <a:r>
              <a:rPr lang="en-US" dirty="0"/>
              <a:t>Demand-Oriented Approaches for Setting Prices</a:t>
            </a:r>
          </a:p>
        </p:txBody>
      </p:sp>
      <p:sp>
        <p:nvSpPr>
          <p:cNvPr id="3" name="TextBox 2"/>
          <p:cNvSpPr txBox="1"/>
          <p:nvPr/>
        </p:nvSpPr>
        <p:spPr>
          <a:xfrm>
            <a:off x="3314700" y="6172200"/>
            <a:ext cx="5410200" cy="230832"/>
          </a:xfrm>
          <a:prstGeom prst="rect">
            <a:avLst/>
          </a:prstGeom>
          <a:noFill/>
        </p:spPr>
        <p:txBody>
          <a:bodyPr wrap="square" rtlCol="0">
            <a:spAutoFit/>
          </a:bodyPr>
          <a:lstStyle/>
          <a:p>
            <a:r>
              <a:rPr lang="en-US" sz="900" i="1" dirty="0"/>
              <a:t>Left: ©The Advertising Archives/</a:t>
            </a:r>
            <a:r>
              <a:rPr lang="en-US" sz="900" i="1" dirty="0" err="1"/>
              <a:t>Alamy</a:t>
            </a:r>
            <a:r>
              <a:rPr lang="en-US" sz="900" i="1" dirty="0"/>
              <a:t>; Right: Source: Rubik’s Cube - Google</a:t>
            </a:r>
            <a:endParaRPr lang="en-US" sz="9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1676400"/>
            <a:ext cx="3048000" cy="445878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9200" y="1686448"/>
            <a:ext cx="3048000" cy="4458788"/>
          </a:xfrm>
          <a:prstGeom prst="rect">
            <a:avLst/>
          </a:prstGeom>
        </p:spPr>
      </p:pic>
    </p:spTree>
    <p:custDataLst>
      <p:tags r:id="rId1"/>
    </p:custDataLst>
    <p:extLst>
      <p:ext uri="{BB962C8B-B14F-4D97-AF65-F5344CB8AC3E}">
        <p14:creationId xmlns:p14="http://schemas.microsoft.com/office/powerpoint/2010/main" val="325796654"/>
      </p:ext>
    </p:extLst>
  </p:cSld>
  <p:clrMapOvr>
    <a:masterClrMapping/>
  </p:clrMapOvr>
  <p:transition>
    <p:pull dir="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normAutofit fontScale="90000"/>
          </a:bodyPr>
          <a:lstStyle/>
          <a:p>
            <a:r>
              <a:rPr lang="en-US"/>
              <a:t>Focusing on Cost and Demand</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540316409"/>
      </p:ext>
    </p:extLst>
  </p:cSld>
  <p:clrMapOvr>
    <a:masterClrMapping/>
  </p:clrMapOvr>
  <p:transition>
    <p:pull dir="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Value in use pricing—how much will the customer save?</a:t>
            </a:r>
          </a:p>
        </p:txBody>
      </p:sp>
      <p:pic>
        <p:nvPicPr>
          <p:cNvPr id="3" name="Picture 2"/>
          <p:cNvPicPr>
            <a:picLocks noChangeAspect="1"/>
          </p:cNvPicPr>
          <p:nvPr/>
        </p:nvPicPr>
        <p:blipFill>
          <a:blip r:embed="rId3"/>
          <a:stretch>
            <a:fillRect/>
          </a:stretch>
        </p:blipFill>
        <p:spPr>
          <a:xfrm>
            <a:off x="762000" y="1752600"/>
            <a:ext cx="3412542" cy="4352637"/>
          </a:xfrm>
          <a:prstGeom prst="rect">
            <a:avLst/>
          </a:prstGeom>
        </p:spPr>
      </p:pic>
      <p:pic>
        <p:nvPicPr>
          <p:cNvPr id="4" name="Picture 3"/>
          <p:cNvPicPr>
            <a:picLocks noChangeAspect="1"/>
          </p:cNvPicPr>
          <p:nvPr/>
        </p:nvPicPr>
        <p:blipFill>
          <a:blip r:embed="rId4"/>
          <a:stretch>
            <a:fillRect/>
          </a:stretch>
        </p:blipFill>
        <p:spPr>
          <a:xfrm>
            <a:off x="4495800" y="1752600"/>
            <a:ext cx="3541513" cy="4401104"/>
          </a:xfrm>
          <a:prstGeom prst="rect">
            <a:avLst/>
          </a:prstGeom>
        </p:spPr>
      </p:pic>
      <p:sp>
        <p:nvSpPr>
          <p:cNvPr id="5" name="TextBox 4"/>
          <p:cNvSpPr txBox="1"/>
          <p:nvPr/>
        </p:nvSpPr>
        <p:spPr>
          <a:xfrm>
            <a:off x="2362200" y="6172200"/>
            <a:ext cx="6629400" cy="246221"/>
          </a:xfrm>
          <a:prstGeom prst="rect">
            <a:avLst/>
          </a:prstGeom>
          <a:noFill/>
        </p:spPr>
        <p:txBody>
          <a:bodyPr wrap="square" rtlCol="0">
            <a:spAutoFit/>
          </a:bodyPr>
          <a:lstStyle/>
          <a:p>
            <a:r>
              <a:rPr lang="en-US" sz="1000" i="1" dirty="0"/>
              <a:t>Left: Source: </a:t>
            </a:r>
            <a:r>
              <a:rPr lang="en-US" sz="1000" i="1" dirty="0" err="1"/>
              <a:t>ClimateMaster</a:t>
            </a:r>
            <a:r>
              <a:rPr lang="en-US" sz="1000" i="1" dirty="0"/>
              <a:t>, Inc.; Right: Source: </a:t>
            </a:r>
            <a:r>
              <a:rPr lang="en-US" sz="1000" i="1" dirty="0" err="1"/>
              <a:t>Hytorc</a:t>
            </a:r>
            <a:r>
              <a:rPr lang="en-US" sz="1000" i="1" dirty="0"/>
              <a:t> </a:t>
            </a:r>
            <a:r>
              <a:rPr lang="en-US" sz="1000" i="1" dirty="0" err="1"/>
              <a:t>Div</a:t>
            </a:r>
            <a:r>
              <a:rPr lang="en-US" sz="1000" i="1" dirty="0"/>
              <a:t> </a:t>
            </a:r>
            <a:r>
              <a:rPr lang="en-US" sz="1000" i="1" dirty="0" err="1"/>
              <a:t>Unex</a:t>
            </a:r>
            <a:r>
              <a:rPr lang="en-US" sz="1000" i="1" dirty="0"/>
              <a:t> Corporation</a:t>
            </a:r>
            <a:endParaRPr lang="en-US" sz="1000" dirty="0"/>
          </a:p>
        </p:txBody>
      </p:sp>
    </p:spTree>
    <p:extLst>
      <p:ext uri="{BB962C8B-B14F-4D97-AF65-F5344CB8AC3E}">
        <p14:creationId xmlns:p14="http://schemas.microsoft.com/office/powerpoint/2010/main" val="724385666"/>
      </p:ext>
    </p:extLst>
  </p:cSld>
  <p:clrMapOvr>
    <a:masterClrMapping/>
  </p:clrMapOvr>
  <p:transition>
    <p:pull dir="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fontScale="90000"/>
          </a:bodyPr>
          <a:lstStyle/>
          <a:p>
            <a:r>
              <a:rPr lang="en-US"/>
              <a:t>More Demand-Oriented Methods</a:t>
            </a:r>
          </a:p>
        </p:txBody>
      </p:sp>
      <p:grpSp>
        <p:nvGrpSpPr>
          <p:cNvPr id="2" name="Group 2"/>
          <p:cNvGrpSpPr>
            <a:grpSpLocks/>
          </p:cNvGrpSpPr>
          <p:nvPr/>
        </p:nvGrpSpPr>
        <p:grpSpPr bwMode="auto">
          <a:xfrm>
            <a:off x="2133600" y="1471613"/>
            <a:ext cx="4762500" cy="4762500"/>
            <a:chOff x="1344" y="864"/>
            <a:chExt cx="3000" cy="3000"/>
          </a:xfrm>
        </p:grpSpPr>
        <p:sp>
          <p:nvSpPr>
            <p:cNvPr id="4" name="AutoShape 3"/>
            <p:cNvSpPr>
              <a:spLocks noChangeArrowheads="1"/>
            </p:cNvSpPr>
            <p:nvPr/>
          </p:nvSpPr>
          <p:spPr bwMode="auto">
            <a:xfrm>
              <a:off x="1344" y="864"/>
              <a:ext cx="3000" cy="3000"/>
            </a:xfrm>
            <a:prstGeom prst="star16">
              <a:avLst>
                <a:gd name="adj" fmla="val 37500"/>
              </a:avLst>
            </a:prstGeom>
            <a:solidFill>
              <a:srgbClr val="6196CB"/>
            </a:solidFill>
            <a:ln w="38100">
              <a:solidFill>
                <a:schemeClr val="bg1"/>
              </a:solidFill>
              <a:miter lim="800000"/>
              <a:headEnd/>
              <a:tailEnd/>
            </a:ln>
            <a:effectLst>
              <a:outerShdw blurRad="63500" sx="102000" sy="102000" algn="ctr" rotWithShape="0">
                <a:prstClr val="black">
                  <a:alpha val="40000"/>
                </a:prstClr>
              </a:outerShdw>
            </a:effectLst>
          </p:spPr>
          <p:txBody>
            <a:bodyPr wrap="none" anchor="ctr"/>
            <a:lstStyle/>
            <a:p>
              <a:pPr>
                <a:defRPr/>
              </a:pPr>
              <a:r>
                <a:rPr lang="en-US" sz="2400" b="1" dirty="0">
                  <a:latin typeface="Arial" pitchFamily="34" charset="0"/>
                  <a:cs typeface="Arial" pitchFamily="34" charset="0"/>
                </a:rPr>
                <a:t>Types of</a:t>
              </a:r>
              <a:br>
                <a:rPr lang="en-US" sz="2400" b="1" dirty="0">
                  <a:latin typeface="Arial" pitchFamily="34" charset="0"/>
                  <a:cs typeface="Arial" pitchFamily="34" charset="0"/>
                </a:rPr>
              </a:br>
              <a:r>
                <a:rPr lang="en-US" sz="2400" b="1" dirty="0">
                  <a:latin typeface="Arial" pitchFamily="34" charset="0"/>
                  <a:cs typeface="Arial" pitchFamily="34" charset="0"/>
                </a:rPr>
                <a:t>Demand-Oriented</a:t>
              </a:r>
              <a:br>
                <a:rPr lang="en-US" sz="2400" b="1" dirty="0">
                  <a:latin typeface="Arial" pitchFamily="34" charset="0"/>
                  <a:cs typeface="Arial" pitchFamily="34" charset="0"/>
                </a:rPr>
              </a:br>
              <a:r>
                <a:rPr lang="en-US" sz="2400" b="1" dirty="0">
                  <a:latin typeface="Arial" pitchFamily="34" charset="0"/>
                  <a:cs typeface="Arial" pitchFamily="34" charset="0"/>
                </a:rPr>
                <a:t>Pricing</a:t>
              </a:r>
              <a:endParaRPr lang="en-US" sz="2000" b="1" dirty="0">
                <a:effectLst>
                  <a:outerShdw blurRad="38100" dist="38100" dir="2700000" algn="tl">
                    <a:srgbClr val="FFFFFF"/>
                  </a:outerShdw>
                </a:effectLst>
                <a:latin typeface="Arial" pitchFamily="34" charset="0"/>
                <a:cs typeface="Arial" pitchFamily="34" charset="0"/>
              </a:endParaRPr>
            </a:p>
          </p:txBody>
        </p:sp>
        <p:sp>
          <p:nvSpPr>
            <p:cNvPr id="5" name="AutoShape 4"/>
            <p:cNvSpPr>
              <a:spLocks noChangeArrowheads="1"/>
            </p:cNvSpPr>
            <p:nvPr/>
          </p:nvSpPr>
          <p:spPr bwMode="auto">
            <a:xfrm>
              <a:off x="1584" y="1104"/>
              <a:ext cx="2544" cy="2544"/>
            </a:xfrm>
            <a:prstGeom prst="star16">
              <a:avLst>
                <a:gd name="adj" fmla="val 375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b="1" dirty="0">
                  <a:latin typeface="Arial" pitchFamily="34" charset="0"/>
                  <a:cs typeface="Arial" pitchFamily="34" charset="0"/>
                </a:rPr>
                <a:t>Types of</a:t>
              </a:r>
              <a:br>
                <a:rPr lang="en-US" sz="2800" b="1" dirty="0">
                  <a:latin typeface="Arial" pitchFamily="34" charset="0"/>
                  <a:cs typeface="Arial" pitchFamily="34" charset="0"/>
                </a:rPr>
              </a:br>
              <a:r>
                <a:rPr lang="en-US" sz="2800" b="1" dirty="0">
                  <a:latin typeface="Arial" pitchFamily="34" charset="0"/>
                  <a:cs typeface="Arial" pitchFamily="34" charset="0"/>
                </a:rPr>
                <a:t>Demand-Oriented</a:t>
              </a:r>
              <a:br>
                <a:rPr lang="en-US" sz="2800" b="1" dirty="0">
                  <a:latin typeface="Arial" pitchFamily="34" charset="0"/>
                  <a:cs typeface="Arial" pitchFamily="34" charset="0"/>
                </a:rPr>
              </a:br>
              <a:r>
                <a:rPr lang="en-US" sz="2800" b="1" dirty="0">
                  <a:latin typeface="Arial" pitchFamily="34" charset="0"/>
                  <a:cs typeface="Arial" pitchFamily="34" charset="0"/>
                </a:rPr>
                <a:t>Pricing</a:t>
              </a:r>
              <a:endParaRPr lang="en-US" sz="2400" b="1" dirty="0">
                <a:effectLst>
                  <a:outerShdw blurRad="38100" dist="38100" dir="2700000" algn="tl">
                    <a:srgbClr val="000000"/>
                  </a:outerShdw>
                </a:effectLst>
                <a:latin typeface="Arial" pitchFamily="34" charset="0"/>
                <a:cs typeface="Arial" pitchFamily="34" charset="0"/>
              </a:endParaRPr>
            </a:p>
          </p:txBody>
        </p:sp>
      </p:grpSp>
      <p:sp>
        <p:nvSpPr>
          <p:cNvPr id="6" name="AutoShape 5">
            <a:hlinkHover r:id="" action="ppaction://macro?name=changecolor"/>
          </p:cNvPr>
          <p:cNvSpPr>
            <a:spLocks noChangeArrowheads="1"/>
          </p:cNvSpPr>
          <p:nvPr/>
        </p:nvSpPr>
        <p:spPr bwMode="auto">
          <a:xfrm>
            <a:off x="3505200" y="1319213"/>
            <a:ext cx="2133600" cy="762000"/>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Value-in-Use</a:t>
            </a:r>
          </a:p>
        </p:txBody>
      </p:sp>
      <p:sp>
        <p:nvSpPr>
          <p:cNvPr id="7" name="AutoShape 7">
            <a:hlinkHover r:id="" action="ppaction://macro?name=changecolor"/>
          </p:cNvPr>
          <p:cNvSpPr>
            <a:spLocks noChangeArrowheads="1"/>
          </p:cNvSpPr>
          <p:nvPr/>
        </p:nvSpPr>
        <p:spPr bwMode="auto">
          <a:xfrm>
            <a:off x="6091989" y="2068241"/>
            <a:ext cx="2057400" cy="762000"/>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a:latin typeface="Arial" pitchFamily="34" charset="0"/>
                <a:cs typeface="Arial" pitchFamily="34" charset="0"/>
              </a:rPr>
              <a:t>Auctions</a:t>
            </a:r>
          </a:p>
        </p:txBody>
      </p:sp>
      <p:sp>
        <p:nvSpPr>
          <p:cNvPr id="8" name="AutoShape 9">
            <a:hlinkHover r:id="" action="ppaction://macro?name=changecolor"/>
          </p:cNvPr>
          <p:cNvSpPr>
            <a:spLocks noChangeArrowheads="1"/>
          </p:cNvSpPr>
          <p:nvPr/>
        </p:nvSpPr>
        <p:spPr bwMode="auto">
          <a:xfrm>
            <a:off x="6762750" y="3569494"/>
            <a:ext cx="2057400" cy="762000"/>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Reference</a:t>
            </a:r>
          </a:p>
        </p:txBody>
      </p:sp>
      <p:sp>
        <p:nvSpPr>
          <p:cNvPr id="9" name="AutoShape 11">
            <a:hlinkHover r:id="" action="ppaction://macro?name=changecolor"/>
          </p:cNvPr>
          <p:cNvSpPr>
            <a:spLocks noChangeArrowheads="1"/>
          </p:cNvSpPr>
          <p:nvPr/>
        </p:nvSpPr>
        <p:spPr bwMode="auto">
          <a:xfrm>
            <a:off x="6411829" y="5093118"/>
            <a:ext cx="2057400" cy="762000"/>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Leader &amp; Bait</a:t>
            </a:r>
          </a:p>
        </p:txBody>
      </p:sp>
    </p:spTree>
    <p:custDataLst>
      <p:tags r:id="rId1"/>
    </p:custDataLst>
    <p:extLst>
      <p:ext uri="{BB962C8B-B14F-4D97-AF65-F5344CB8AC3E}">
        <p14:creationId xmlns:p14="http://schemas.microsoft.com/office/powerpoint/2010/main" val="57607189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out)">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5" presetClass="emph" presetSubtype="0" fill="hold" grpId="1" nodeType="clickEffect">
                                  <p:stCondLst>
                                    <p:cond delay="0"/>
                                  </p:stCondLst>
                                  <p:childTnLst>
                                    <p:animClr clrSpc="hsl" dir="cw">
                                      <p:cBhvr override="childStyle">
                                        <p:cTn id="16" dur="500" fill="hold"/>
                                        <p:tgtEl>
                                          <p:spTgt spid="6"/>
                                        </p:tgtEl>
                                        <p:attrNameLst>
                                          <p:attrName>style.color</p:attrName>
                                        </p:attrNameLst>
                                      </p:cBhvr>
                                      <p:by>
                                        <p:hsl h="0" s="-70588" l="0"/>
                                      </p:by>
                                    </p:animClr>
                                    <p:animClr clrSpc="hsl" dir="cw">
                                      <p:cBhvr>
                                        <p:cTn id="17" dur="500" fill="hold"/>
                                        <p:tgtEl>
                                          <p:spTgt spid="6"/>
                                        </p:tgtEl>
                                        <p:attrNameLst>
                                          <p:attrName>fillcolor</p:attrName>
                                        </p:attrNameLst>
                                      </p:cBhvr>
                                      <p:by>
                                        <p:hsl h="0" s="-70588" l="0"/>
                                      </p:by>
                                    </p:animClr>
                                    <p:animClr clrSpc="hsl" dir="cw">
                                      <p:cBhvr>
                                        <p:cTn id="18" dur="500" fill="hold"/>
                                        <p:tgtEl>
                                          <p:spTgt spid="6"/>
                                        </p:tgtEl>
                                        <p:attrNameLst>
                                          <p:attrName>stroke.color</p:attrName>
                                        </p:attrNameLst>
                                      </p:cBhvr>
                                      <p:by>
                                        <p:hsl h="0" s="-70588" l="0"/>
                                      </p:by>
                                    </p:animClr>
                                    <p:set>
                                      <p:cBhvr>
                                        <p:cTn id="19" dur="500" fill="hold"/>
                                        <p:tgtEl>
                                          <p:spTgt spid="6"/>
                                        </p:tgtEl>
                                        <p:attrNameLst>
                                          <p:attrName>fill.type</p:attrName>
                                        </p:attrNameLst>
                                      </p:cBhvr>
                                      <p:to>
                                        <p:strVal val="solid"/>
                                      </p:to>
                                    </p:set>
                                  </p:childTnLst>
                                </p:cTn>
                              </p:par>
                              <p:par>
                                <p:cTn id="20" presetID="4" presetClass="entr" presetSubtype="32"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out)">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5" presetClass="emph" presetSubtype="0" fill="hold" grpId="1" nodeType="clickEffect">
                                  <p:stCondLst>
                                    <p:cond delay="0"/>
                                  </p:stCondLst>
                                  <p:childTnLst>
                                    <p:animClr clrSpc="hsl" dir="cw">
                                      <p:cBhvr override="childStyle">
                                        <p:cTn id="26" dur="500" fill="hold"/>
                                        <p:tgtEl>
                                          <p:spTgt spid="7"/>
                                        </p:tgtEl>
                                        <p:attrNameLst>
                                          <p:attrName>style.color</p:attrName>
                                        </p:attrNameLst>
                                      </p:cBhvr>
                                      <p:by>
                                        <p:hsl h="0" s="-70588" l="0"/>
                                      </p:by>
                                    </p:animClr>
                                    <p:animClr clrSpc="hsl" dir="cw">
                                      <p:cBhvr>
                                        <p:cTn id="27" dur="500" fill="hold"/>
                                        <p:tgtEl>
                                          <p:spTgt spid="7"/>
                                        </p:tgtEl>
                                        <p:attrNameLst>
                                          <p:attrName>fillcolor</p:attrName>
                                        </p:attrNameLst>
                                      </p:cBhvr>
                                      <p:by>
                                        <p:hsl h="0" s="-70588" l="0"/>
                                      </p:by>
                                    </p:animClr>
                                    <p:animClr clrSpc="hsl" dir="cw">
                                      <p:cBhvr>
                                        <p:cTn id="28" dur="500" fill="hold"/>
                                        <p:tgtEl>
                                          <p:spTgt spid="7"/>
                                        </p:tgtEl>
                                        <p:attrNameLst>
                                          <p:attrName>stroke.color</p:attrName>
                                        </p:attrNameLst>
                                      </p:cBhvr>
                                      <p:by>
                                        <p:hsl h="0" s="-70588" l="0"/>
                                      </p:by>
                                    </p:animClr>
                                    <p:set>
                                      <p:cBhvr>
                                        <p:cTn id="29" dur="500" fill="hold"/>
                                        <p:tgtEl>
                                          <p:spTgt spid="7"/>
                                        </p:tgtEl>
                                        <p:attrNameLst>
                                          <p:attrName>fill.type</p:attrName>
                                        </p:attrNameLst>
                                      </p:cBhvr>
                                      <p:to>
                                        <p:strVal val="solid"/>
                                      </p:to>
                                    </p:set>
                                  </p:childTnLst>
                                </p:cTn>
                              </p:par>
                              <p:par>
                                <p:cTn id="30" presetID="4" presetClass="entr" presetSubtype="32"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ox(out)">
                                      <p:cBhvr>
                                        <p:cTn id="32" dur="500"/>
                                        <p:tgtEl>
                                          <p:spTgt spid="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5" presetClass="emph" presetSubtype="0" fill="hold" grpId="1" nodeType="clickEffect">
                                  <p:stCondLst>
                                    <p:cond delay="0"/>
                                  </p:stCondLst>
                                  <p:childTnLst>
                                    <p:animClr clrSpc="hsl" dir="cw">
                                      <p:cBhvr override="childStyle">
                                        <p:cTn id="36" dur="500" fill="hold"/>
                                        <p:tgtEl>
                                          <p:spTgt spid="8"/>
                                        </p:tgtEl>
                                        <p:attrNameLst>
                                          <p:attrName>style.color</p:attrName>
                                        </p:attrNameLst>
                                      </p:cBhvr>
                                      <p:by>
                                        <p:hsl h="0" s="-70588" l="0"/>
                                      </p:by>
                                    </p:animClr>
                                    <p:animClr clrSpc="hsl" dir="cw">
                                      <p:cBhvr>
                                        <p:cTn id="37" dur="500" fill="hold"/>
                                        <p:tgtEl>
                                          <p:spTgt spid="8"/>
                                        </p:tgtEl>
                                        <p:attrNameLst>
                                          <p:attrName>fillcolor</p:attrName>
                                        </p:attrNameLst>
                                      </p:cBhvr>
                                      <p:by>
                                        <p:hsl h="0" s="-70588" l="0"/>
                                      </p:by>
                                    </p:animClr>
                                    <p:animClr clrSpc="hsl" dir="cw">
                                      <p:cBhvr>
                                        <p:cTn id="38" dur="500" fill="hold"/>
                                        <p:tgtEl>
                                          <p:spTgt spid="8"/>
                                        </p:tgtEl>
                                        <p:attrNameLst>
                                          <p:attrName>stroke.color</p:attrName>
                                        </p:attrNameLst>
                                      </p:cBhvr>
                                      <p:by>
                                        <p:hsl h="0" s="-70588" l="0"/>
                                      </p:by>
                                    </p:animClr>
                                    <p:set>
                                      <p:cBhvr>
                                        <p:cTn id="39" dur="500" fill="hold"/>
                                        <p:tgtEl>
                                          <p:spTgt spid="8"/>
                                        </p:tgtEl>
                                        <p:attrNameLst>
                                          <p:attrName>fill.type</p:attrName>
                                        </p:attrNameLst>
                                      </p:cBhvr>
                                      <p:to>
                                        <p:strVal val="solid"/>
                                      </p:to>
                                    </p:set>
                                  </p:childTnLst>
                                </p:cTn>
                              </p:par>
                              <p:par>
                                <p:cTn id="40" presetID="4" presetClass="entr" presetSubtype="32"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ox(out)">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6" grpId="1" animBg="1"/>
      <p:bldP spid="7" grpId="0" animBg="1" autoUpdateAnimBg="0"/>
      <p:bldP spid="7" grpId="1" animBg="1"/>
      <p:bldP spid="8" grpId="0" animBg="1" autoUpdateAnimBg="0"/>
      <p:bldP spid="8" grpId="1" animBg="1"/>
      <p:bldP spid="9"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Checking Your Knowledge</a:t>
            </a:r>
          </a:p>
        </p:txBody>
      </p:sp>
      <p:sp>
        <p:nvSpPr>
          <p:cNvPr id="2" name="Content Placeholder 1"/>
          <p:cNvSpPr>
            <a:spLocks noGrp="1"/>
          </p:cNvSpPr>
          <p:nvPr>
            <p:ph idx="1"/>
          </p:nvPr>
        </p:nvSpPr>
        <p:spPr>
          <a:xfrm>
            <a:off x="457200" y="1447800"/>
            <a:ext cx="8229600" cy="5181600"/>
          </a:xfrm>
        </p:spPr>
        <p:txBody>
          <a:bodyPr>
            <a:normAutofit fontScale="77500" lnSpcReduction="20000"/>
          </a:bodyPr>
          <a:lstStyle/>
          <a:p>
            <a:pPr marL="65087" indent="0">
              <a:buNone/>
            </a:pPr>
            <a:r>
              <a:rPr lang="en-US" dirty="0"/>
              <a:t>A store advertised a special sale on new, commercial quality sewing machines and offered an exceptionally low price. Jasmine </a:t>
            </a:r>
            <a:r>
              <a:rPr lang="en-US" dirty="0" err="1"/>
              <a:t>Tetreault</a:t>
            </a:r>
            <a:r>
              <a:rPr lang="en-US" dirty="0"/>
              <a:t>, who loves to sew, went to the store to purchase one of the machines. When she got there, the salesperson used high-pressure tactics to influence her to buy a higher-priced model. When Jasmine insisted on looking at the advertised machine, the salesperson said that the advertised machine was not in stock. Jasmine left the store, concluding that the store was engaged in:</a:t>
            </a:r>
          </a:p>
          <a:p>
            <a:endParaRPr lang="en-US" dirty="0"/>
          </a:p>
          <a:p>
            <a:pPr marL="0" indent="0">
              <a:buNone/>
            </a:pPr>
            <a:r>
              <a:rPr lang="en-US" dirty="0"/>
              <a:t>A.	leader pricing.</a:t>
            </a:r>
          </a:p>
          <a:p>
            <a:pPr marL="0" indent="0">
              <a:buNone/>
            </a:pPr>
            <a:r>
              <a:rPr lang="en-US" dirty="0"/>
              <a:t>B.	value-in-use pricing.</a:t>
            </a:r>
          </a:p>
          <a:p>
            <a:pPr marL="0" indent="0">
              <a:buNone/>
            </a:pPr>
            <a:r>
              <a:rPr lang="en-US" dirty="0"/>
              <a:t>C.	price lining.</a:t>
            </a:r>
          </a:p>
          <a:p>
            <a:pPr marL="0" indent="0">
              <a:buNone/>
            </a:pPr>
            <a:r>
              <a:rPr lang="en-US" dirty="0"/>
              <a:t>D.	odd-even pricing.</a:t>
            </a:r>
          </a:p>
          <a:p>
            <a:pPr marL="0" indent="0">
              <a:buNone/>
            </a:pPr>
            <a:r>
              <a:rPr lang="en-US" dirty="0"/>
              <a:t>E.	bait pricing.</a:t>
            </a:r>
          </a:p>
        </p:txBody>
      </p:sp>
    </p:spTree>
    <p:custDataLst>
      <p:tags r:id="rId1"/>
    </p:custDataLst>
    <p:extLst>
      <p:ext uri="{BB962C8B-B14F-4D97-AF65-F5344CB8AC3E}">
        <p14:creationId xmlns:p14="http://schemas.microsoft.com/office/powerpoint/2010/main" val="589174321"/>
      </p:ext>
    </p:extLst>
  </p:cSld>
  <p:clrMapOvr>
    <a:masterClrMapping/>
  </p:clrMapOvr>
  <p:transition>
    <p:pull dir="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fontScale="90000"/>
          </a:bodyPr>
          <a:lstStyle/>
          <a:p>
            <a:r>
              <a:rPr lang="en-US"/>
              <a:t>More Demand-Oriented Methods</a:t>
            </a:r>
          </a:p>
        </p:txBody>
      </p:sp>
      <p:grpSp>
        <p:nvGrpSpPr>
          <p:cNvPr id="55299" name="Group 2"/>
          <p:cNvGrpSpPr>
            <a:grpSpLocks/>
          </p:cNvGrpSpPr>
          <p:nvPr/>
        </p:nvGrpSpPr>
        <p:grpSpPr bwMode="auto">
          <a:xfrm>
            <a:off x="2133600" y="1447800"/>
            <a:ext cx="4762500" cy="4762500"/>
            <a:chOff x="1344" y="864"/>
            <a:chExt cx="3000" cy="3000"/>
          </a:xfrm>
        </p:grpSpPr>
        <p:sp>
          <p:nvSpPr>
            <p:cNvPr id="4" name="AutoShape 3"/>
            <p:cNvSpPr>
              <a:spLocks noChangeArrowheads="1"/>
            </p:cNvSpPr>
            <p:nvPr/>
          </p:nvSpPr>
          <p:spPr bwMode="auto">
            <a:xfrm>
              <a:off x="1344" y="864"/>
              <a:ext cx="3000" cy="3000"/>
            </a:xfrm>
            <a:prstGeom prst="star16">
              <a:avLst>
                <a:gd name="adj" fmla="val 37500"/>
              </a:avLst>
            </a:prstGeom>
            <a:solidFill>
              <a:srgbClr val="6196CB"/>
            </a:solidFill>
            <a:ln w="38100">
              <a:solidFill>
                <a:schemeClr val="bg1"/>
              </a:solidFill>
              <a:miter lim="800000"/>
              <a:headEnd/>
              <a:tailEnd/>
            </a:ln>
            <a:effectLst>
              <a:outerShdw blurRad="63500" sx="102000" sy="102000" algn="ctr" rotWithShape="0">
                <a:prstClr val="black">
                  <a:alpha val="40000"/>
                </a:prstClr>
              </a:outerShdw>
            </a:effectLst>
          </p:spPr>
          <p:txBody>
            <a:bodyPr wrap="none" anchor="ctr"/>
            <a:lstStyle/>
            <a:p>
              <a:pPr>
                <a:defRPr/>
              </a:pPr>
              <a:r>
                <a:rPr lang="en-US" sz="2400" b="1" dirty="0">
                  <a:latin typeface="Arial" pitchFamily="34" charset="0"/>
                  <a:cs typeface="Arial" pitchFamily="34" charset="0"/>
                </a:rPr>
                <a:t>Types of</a:t>
              </a:r>
              <a:br>
                <a:rPr lang="en-US" sz="2400" b="1" dirty="0">
                  <a:latin typeface="Arial" pitchFamily="34" charset="0"/>
                  <a:cs typeface="Arial" pitchFamily="34" charset="0"/>
                </a:rPr>
              </a:br>
              <a:r>
                <a:rPr lang="en-US" sz="2400" b="1" dirty="0">
                  <a:latin typeface="Arial" pitchFamily="34" charset="0"/>
                  <a:cs typeface="Arial" pitchFamily="34" charset="0"/>
                </a:rPr>
                <a:t>Demand-Oriented</a:t>
              </a:r>
              <a:br>
                <a:rPr lang="en-US" sz="2400" b="1" dirty="0">
                  <a:latin typeface="Arial" pitchFamily="34" charset="0"/>
                  <a:cs typeface="Arial" pitchFamily="34" charset="0"/>
                </a:rPr>
              </a:br>
              <a:r>
                <a:rPr lang="en-US" sz="2400" b="1" dirty="0">
                  <a:latin typeface="Arial" pitchFamily="34" charset="0"/>
                  <a:cs typeface="Arial" pitchFamily="34" charset="0"/>
                </a:rPr>
                <a:t>Pricing</a:t>
              </a:r>
              <a:endParaRPr lang="en-US" sz="2000" b="1" dirty="0">
                <a:effectLst>
                  <a:outerShdw blurRad="38100" dist="38100" dir="2700000" algn="tl">
                    <a:srgbClr val="FFFFFF"/>
                  </a:outerShdw>
                </a:effectLst>
                <a:latin typeface="Arial" pitchFamily="34" charset="0"/>
                <a:cs typeface="Arial" pitchFamily="34" charset="0"/>
              </a:endParaRPr>
            </a:p>
          </p:txBody>
        </p:sp>
        <p:sp>
          <p:nvSpPr>
            <p:cNvPr id="5" name="AutoShape 4"/>
            <p:cNvSpPr>
              <a:spLocks noChangeArrowheads="1"/>
            </p:cNvSpPr>
            <p:nvPr/>
          </p:nvSpPr>
          <p:spPr bwMode="auto">
            <a:xfrm>
              <a:off x="1584" y="1104"/>
              <a:ext cx="2544" cy="2544"/>
            </a:xfrm>
            <a:prstGeom prst="star16">
              <a:avLst>
                <a:gd name="adj" fmla="val 375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b="1" dirty="0">
                  <a:latin typeface="Arial" pitchFamily="34" charset="0"/>
                  <a:cs typeface="Arial" pitchFamily="34" charset="0"/>
                </a:rPr>
                <a:t>Types of</a:t>
              </a:r>
              <a:br>
                <a:rPr lang="en-US" sz="2800" b="1" dirty="0">
                  <a:latin typeface="Arial" pitchFamily="34" charset="0"/>
                  <a:cs typeface="Arial" pitchFamily="34" charset="0"/>
                </a:rPr>
              </a:br>
              <a:r>
                <a:rPr lang="en-US" sz="2800" b="1" dirty="0">
                  <a:latin typeface="Arial" pitchFamily="34" charset="0"/>
                  <a:cs typeface="Arial" pitchFamily="34" charset="0"/>
                </a:rPr>
                <a:t>Demand-Oriented</a:t>
              </a:r>
              <a:br>
                <a:rPr lang="en-US" sz="2800" b="1" dirty="0">
                  <a:latin typeface="Arial" pitchFamily="34" charset="0"/>
                  <a:cs typeface="Arial" pitchFamily="34" charset="0"/>
                </a:rPr>
              </a:br>
              <a:r>
                <a:rPr lang="en-US" sz="2800" b="1" dirty="0">
                  <a:latin typeface="Arial" pitchFamily="34" charset="0"/>
                  <a:cs typeface="Arial" pitchFamily="34" charset="0"/>
                </a:rPr>
                <a:t>Pricing</a:t>
              </a:r>
              <a:endParaRPr lang="en-US" sz="2400" b="1" dirty="0">
                <a:effectLst>
                  <a:outerShdw blurRad="38100" dist="38100" dir="2700000" algn="tl">
                    <a:srgbClr val="000000"/>
                  </a:outerShdw>
                </a:effectLst>
                <a:latin typeface="Arial" pitchFamily="34" charset="0"/>
                <a:cs typeface="Arial" pitchFamily="34" charset="0"/>
              </a:endParaRPr>
            </a:p>
          </p:txBody>
        </p:sp>
      </p:grpSp>
      <p:sp>
        <p:nvSpPr>
          <p:cNvPr id="6" name="AutoShape 5">
            <a:hlinkHover r:id="" action="ppaction://macro?name=changecolor"/>
          </p:cNvPr>
          <p:cNvSpPr>
            <a:spLocks noChangeArrowheads="1"/>
          </p:cNvSpPr>
          <p:nvPr/>
        </p:nvSpPr>
        <p:spPr bwMode="auto">
          <a:xfrm>
            <a:off x="381000" y="2895600"/>
            <a:ext cx="2057400" cy="762000"/>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Prestige</a:t>
            </a:r>
          </a:p>
        </p:txBody>
      </p:sp>
      <p:sp>
        <p:nvSpPr>
          <p:cNvPr id="7" name="AutoShape 6">
            <a:hlinkHover r:id="" action="ppaction://macro?name=changecolor"/>
          </p:cNvPr>
          <p:cNvSpPr>
            <a:spLocks noChangeArrowheads="1"/>
          </p:cNvSpPr>
          <p:nvPr/>
        </p:nvSpPr>
        <p:spPr bwMode="auto">
          <a:xfrm>
            <a:off x="381000" y="4038600"/>
            <a:ext cx="2057400" cy="762000"/>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Demand-Backward</a:t>
            </a:r>
          </a:p>
        </p:txBody>
      </p:sp>
      <p:sp>
        <p:nvSpPr>
          <p:cNvPr id="8" name="AutoShape 8">
            <a:hlinkHover r:id="" action="ppaction://macro?name=changecolor"/>
          </p:cNvPr>
          <p:cNvSpPr>
            <a:spLocks noChangeArrowheads="1"/>
          </p:cNvSpPr>
          <p:nvPr/>
        </p:nvSpPr>
        <p:spPr bwMode="auto">
          <a:xfrm>
            <a:off x="1066800" y="5181600"/>
            <a:ext cx="2057400" cy="762000"/>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Price Lining</a:t>
            </a:r>
          </a:p>
        </p:txBody>
      </p:sp>
      <p:sp>
        <p:nvSpPr>
          <p:cNvPr id="9" name="AutoShape 10">
            <a:hlinkHover r:id="" action="ppaction://macro?name=changecolor"/>
          </p:cNvPr>
          <p:cNvSpPr>
            <a:spLocks noChangeArrowheads="1"/>
          </p:cNvSpPr>
          <p:nvPr/>
        </p:nvSpPr>
        <p:spPr bwMode="auto">
          <a:xfrm>
            <a:off x="3429000" y="5715000"/>
            <a:ext cx="2209800" cy="762000"/>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r>
              <a:rPr lang="en-US" sz="2000" b="1" dirty="0">
                <a:latin typeface="Arial" pitchFamily="34" charset="0"/>
                <a:cs typeface="Arial" pitchFamily="34" charset="0"/>
              </a:rPr>
              <a:t>Odd-Even</a:t>
            </a:r>
          </a:p>
        </p:txBody>
      </p:sp>
      <p:sp>
        <p:nvSpPr>
          <p:cNvPr id="10" name="AutoShape 12">
            <a:hlinkHover r:id="" action="ppaction://macro?name=changecolor"/>
          </p:cNvPr>
          <p:cNvSpPr>
            <a:spLocks noChangeArrowheads="1"/>
          </p:cNvSpPr>
          <p:nvPr/>
        </p:nvSpPr>
        <p:spPr bwMode="auto">
          <a:xfrm>
            <a:off x="3505200" y="1295400"/>
            <a:ext cx="2133600" cy="762000"/>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Value-in-Use</a:t>
            </a:r>
          </a:p>
        </p:txBody>
      </p:sp>
      <p:sp>
        <p:nvSpPr>
          <p:cNvPr id="11" name="AutoShape 13">
            <a:hlinkHover r:id="" action="ppaction://macro?name=changecolor"/>
          </p:cNvPr>
          <p:cNvSpPr>
            <a:spLocks noChangeArrowheads="1"/>
          </p:cNvSpPr>
          <p:nvPr/>
        </p:nvSpPr>
        <p:spPr bwMode="auto">
          <a:xfrm>
            <a:off x="5943600" y="1752600"/>
            <a:ext cx="2057400" cy="762000"/>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a:latin typeface="Arial" pitchFamily="34" charset="0"/>
                <a:cs typeface="Arial" pitchFamily="34" charset="0"/>
              </a:rPr>
              <a:t>Auctions</a:t>
            </a:r>
          </a:p>
        </p:txBody>
      </p:sp>
      <p:sp>
        <p:nvSpPr>
          <p:cNvPr id="12" name="AutoShape 15">
            <a:hlinkHover r:id="" action="ppaction://macro?name=changecolor"/>
          </p:cNvPr>
          <p:cNvSpPr>
            <a:spLocks noChangeArrowheads="1"/>
          </p:cNvSpPr>
          <p:nvPr/>
        </p:nvSpPr>
        <p:spPr bwMode="auto">
          <a:xfrm>
            <a:off x="6553200" y="4038600"/>
            <a:ext cx="2057400" cy="762000"/>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Leader &amp; Bait</a:t>
            </a:r>
          </a:p>
        </p:txBody>
      </p:sp>
      <p:sp>
        <p:nvSpPr>
          <p:cNvPr id="13" name="AutoShape 16">
            <a:hlinkHover r:id="" action="ppaction://macro?name=changecolor"/>
          </p:cNvPr>
          <p:cNvSpPr>
            <a:spLocks noChangeArrowheads="1"/>
          </p:cNvSpPr>
          <p:nvPr/>
        </p:nvSpPr>
        <p:spPr bwMode="auto">
          <a:xfrm>
            <a:off x="5943600" y="5181600"/>
            <a:ext cx="2057400" cy="762000"/>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Psychological</a:t>
            </a:r>
          </a:p>
        </p:txBody>
      </p:sp>
      <p:sp>
        <p:nvSpPr>
          <p:cNvPr id="14" name="AutoShape 17">
            <a:hlinkHover r:id="" action="ppaction://macro?name=changecolor"/>
          </p:cNvPr>
          <p:cNvSpPr>
            <a:spLocks noChangeArrowheads="1"/>
          </p:cNvSpPr>
          <p:nvPr/>
        </p:nvSpPr>
        <p:spPr bwMode="auto">
          <a:xfrm>
            <a:off x="1066800" y="1752600"/>
            <a:ext cx="2057400" cy="762000"/>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Subscription</a:t>
            </a:r>
          </a:p>
        </p:txBody>
      </p:sp>
      <p:sp>
        <p:nvSpPr>
          <p:cNvPr id="15" name="AutoShape 22">
            <a:hlinkHover r:id="" action="ppaction://macro?name=changecolor"/>
          </p:cNvPr>
          <p:cNvSpPr>
            <a:spLocks noChangeArrowheads="1"/>
          </p:cNvSpPr>
          <p:nvPr/>
        </p:nvSpPr>
        <p:spPr bwMode="auto">
          <a:xfrm>
            <a:off x="6553200" y="2743200"/>
            <a:ext cx="2057400" cy="762000"/>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Reference</a:t>
            </a:r>
          </a:p>
        </p:txBody>
      </p:sp>
    </p:spTree>
    <p:custDataLst>
      <p:tags r:id="rId1"/>
    </p:custDataLst>
    <p:extLst>
      <p:ext uri="{BB962C8B-B14F-4D97-AF65-F5344CB8AC3E}">
        <p14:creationId xmlns:p14="http://schemas.microsoft.com/office/powerpoint/2010/main" val="3240944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mph" presetSubtype="0" fill="hold" grpId="0" nodeType="withEffect">
                                  <p:stCondLst>
                                    <p:cond delay="0"/>
                                  </p:stCondLst>
                                  <p:childTnLst>
                                    <p:animClr clrSpc="hsl" dir="cw">
                                      <p:cBhvr override="childStyle">
                                        <p:cTn id="6" dur="500" fill="hold"/>
                                        <p:tgtEl>
                                          <p:spTgt spid="10"/>
                                        </p:tgtEl>
                                        <p:attrNameLst>
                                          <p:attrName>style.color</p:attrName>
                                        </p:attrNameLst>
                                      </p:cBhvr>
                                      <p:by>
                                        <p:hsl h="0" s="-70588" l="0"/>
                                      </p:by>
                                    </p:animClr>
                                    <p:animClr clrSpc="hsl" dir="cw">
                                      <p:cBhvr>
                                        <p:cTn id="7" dur="500" fill="hold"/>
                                        <p:tgtEl>
                                          <p:spTgt spid="10"/>
                                        </p:tgtEl>
                                        <p:attrNameLst>
                                          <p:attrName>fillcolor</p:attrName>
                                        </p:attrNameLst>
                                      </p:cBhvr>
                                      <p:by>
                                        <p:hsl h="0" s="-70588" l="0"/>
                                      </p:by>
                                    </p:animClr>
                                    <p:animClr clrSpc="hsl" dir="cw">
                                      <p:cBhvr>
                                        <p:cTn id="8" dur="500" fill="hold"/>
                                        <p:tgtEl>
                                          <p:spTgt spid="10"/>
                                        </p:tgtEl>
                                        <p:attrNameLst>
                                          <p:attrName>stroke.color</p:attrName>
                                        </p:attrNameLst>
                                      </p:cBhvr>
                                      <p:by>
                                        <p:hsl h="0" s="-70588" l="0"/>
                                      </p:by>
                                    </p:animClr>
                                    <p:set>
                                      <p:cBhvr>
                                        <p:cTn id="9" dur="500" fill="hold"/>
                                        <p:tgtEl>
                                          <p:spTgt spid="10"/>
                                        </p:tgtEl>
                                        <p:attrNameLst>
                                          <p:attrName>fill.type</p:attrName>
                                        </p:attrNameLst>
                                      </p:cBhvr>
                                      <p:to>
                                        <p:strVal val="solid"/>
                                      </p:to>
                                    </p:set>
                                  </p:childTnLst>
                                </p:cTn>
                              </p:par>
                              <p:par>
                                <p:cTn id="10" presetID="25" presetClass="emph" presetSubtype="0" fill="hold" grpId="0" nodeType="withEffect">
                                  <p:stCondLst>
                                    <p:cond delay="0"/>
                                  </p:stCondLst>
                                  <p:childTnLst>
                                    <p:animClr clrSpc="hsl" dir="cw">
                                      <p:cBhvr override="childStyle">
                                        <p:cTn id="11" dur="500" fill="hold"/>
                                        <p:tgtEl>
                                          <p:spTgt spid="11"/>
                                        </p:tgtEl>
                                        <p:attrNameLst>
                                          <p:attrName>style.color</p:attrName>
                                        </p:attrNameLst>
                                      </p:cBhvr>
                                      <p:by>
                                        <p:hsl h="0" s="-70588" l="0"/>
                                      </p:by>
                                    </p:animClr>
                                    <p:animClr clrSpc="hsl" dir="cw">
                                      <p:cBhvr>
                                        <p:cTn id="12" dur="500" fill="hold"/>
                                        <p:tgtEl>
                                          <p:spTgt spid="11"/>
                                        </p:tgtEl>
                                        <p:attrNameLst>
                                          <p:attrName>fillcolor</p:attrName>
                                        </p:attrNameLst>
                                      </p:cBhvr>
                                      <p:by>
                                        <p:hsl h="0" s="-70588" l="0"/>
                                      </p:by>
                                    </p:animClr>
                                    <p:animClr clrSpc="hsl" dir="cw">
                                      <p:cBhvr>
                                        <p:cTn id="13" dur="500" fill="hold"/>
                                        <p:tgtEl>
                                          <p:spTgt spid="11"/>
                                        </p:tgtEl>
                                        <p:attrNameLst>
                                          <p:attrName>stroke.color</p:attrName>
                                        </p:attrNameLst>
                                      </p:cBhvr>
                                      <p:by>
                                        <p:hsl h="0" s="-70588" l="0"/>
                                      </p:by>
                                    </p:animClr>
                                    <p:set>
                                      <p:cBhvr>
                                        <p:cTn id="14" dur="500" fill="hold"/>
                                        <p:tgtEl>
                                          <p:spTgt spid="11"/>
                                        </p:tgtEl>
                                        <p:attrNameLst>
                                          <p:attrName>fill.type</p:attrName>
                                        </p:attrNameLst>
                                      </p:cBhvr>
                                      <p:to>
                                        <p:strVal val="solid"/>
                                      </p:to>
                                    </p:set>
                                  </p:childTnLst>
                                </p:cTn>
                              </p:par>
                              <p:par>
                                <p:cTn id="15" presetID="25" presetClass="emph" presetSubtype="0" fill="hold" grpId="0" nodeType="withEffect">
                                  <p:stCondLst>
                                    <p:cond delay="0"/>
                                  </p:stCondLst>
                                  <p:childTnLst>
                                    <p:animClr clrSpc="hsl" dir="cw">
                                      <p:cBhvr override="childStyle">
                                        <p:cTn id="16" dur="500" fill="hold"/>
                                        <p:tgtEl>
                                          <p:spTgt spid="15"/>
                                        </p:tgtEl>
                                        <p:attrNameLst>
                                          <p:attrName>style.color</p:attrName>
                                        </p:attrNameLst>
                                      </p:cBhvr>
                                      <p:by>
                                        <p:hsl h="0" s="-70588" l="0"/>
                                      </p:by>
                                    </p:animClr>
                                    <p:animClr clrSpc="hsl" dir="cw">
                                      <p:cBhvr>
                                        <p:cTn id="17" dur="500" fill="hold"/>
                                        <p:tgtEl>
                                          <p:spTgt spid="15"/>
                                        </p:tgtEl>
                                        <p:attrNameLst>
                                          <p:attrName>fillcolor</p:attrName>
                                        </p:attrNameLst>
                                      </p:cBhvr>
                                      <p:by>
                                        <p:hsl h="0" s="-70588" l="0"/>
                                      </p:by>
                                    </p:animClr>
                                    <p:animClr clrSpc="hsl" dir="cw">
                                      <p:cBhvr>
                                        <p:cTn id="18" dur="500" fill="hold"/>
                                        <p:tgtEl>
                                          <p:spTgt spid="15"/>
                                        </p:tgtEl>
                                        <p:attrNameLst>
                                          <p:attrName>stroke.color</p:attrName>
                                        </p:attrNameLst>
                                      </p:cBhvr>
                                      <p:by>
                                        <p:hsl h="0" s="-70588" l="0"/>
                                      </p:by>
                                    </p:animClr>
                                    <p:set>
                                      <p:cBhvr>
                                        <p:cTn id="19" dur="500" fill="hold"/>
                                        <p:tgtEl>
                                          <p:spTgt spid="15"/>
                                        </p:tgtEl>
                                        <p:attrNameLst>
                                          <p:attrName>fill.type</p:attrName>
                                        </p:attrNameLst>
                                      </p:cBhvr>
                                      <p:to>
                                        <p:strVal val="solid"/>
                                      </p:to>
                                    </p:set>
                                  </p:childTnLst>
                                </p:cTn>
                              </p:par>
                              <p:par>
                                <p:cTn id="20" presetID="25" presetClass="emph" presetSubtype="0" fill="hold" grpId="0" nodeType="withEffect">
                                  <p:stCondLst>
                                    <p:cond delay="0"/>
                                  </p:stCondLst>
                                  <p:childTnLst>
                                    <p:animClr clrSpc="hsl" dir="cw">
                                      <p:cBhvr override="childStyle">
                                        <p:cTn id="21" dur="500" fill="hold"/>
                                        <p:tgtEl>
                                          <p:spTgt spid="12"/>
                                        </p:tgtEl>
                                        <p:attrNameLst>
                                          <p:attrName>style.color</p:attrName>
                                        </p:attrNameLst>
                                      </p:cBhvr>
                                      <p:by>
                                        <p:hsl h="0" s="-70588" l="0"/>
                                      </p:by>
                                    </p:animClr>
                                    <p:animClr clrSpc="hsl" dir="cw">
                                      <p:cBhvr>
                                        <p:cTn id="22" dur="500" fill="hold"/>
                                        <p:tgtEl>
                                          <p:spTgt spid="12"/>
                                        </p:tgtEl>
                                        <p:attrNameLst>
                                          <p:attrName>fillcolor</p:attrName>
                                        </p:attrNameLst>
                                      </p:cBhvr>
                                      <p:by>
                                        <p:hsl h="0" s="-70588" l="0"/>
                                      </p:by>
                                    </p:animClr>
                                    <p:animClr clrSpc="hsl" dir="cw">
                                      <p:cBhvr>
                                        <p:cTn id="23" dur="500" fill="hold"/>
                                        <p:tgtEl>
                                          <p:spTgt spid="12"/>
                                        </p:tgtEl>
                                        <p:attrNameLst>
                                          <p:attrName>stroke.color</p:attrName>
                                        </p:attrNameLst>
                                      </p:cBhvr>
                                      <p:by>
                                        <p:hsl h="0" s="-70588" l="0"/>
                                      </p:by>
                                    </p:animClr>
                                    <p:set>
                                      <p:cBhvr>
                                        <p:cTn id="24" dur="500" fill="hold"/>
                                        <p:tgtEl>
                                          <p:spTgt spid="12"/>
                                        </p:tgtEl>
                                        <p:attrNameLst>
                                          <p:attrName>fill.type</p:attrName>
                                        </p:attrNameLst>
                                      </p:cBhvr>
                                      <p:to>
                                        <p:strVal val="solid"/>
                                      </p:to>
                                    </p:set>
                                  </p:childTnLst>
                                </p:cTn>
                              </p:par>
                            </p:childTnLst>
                          </p:cTn>
                        </p:par>
                        <p:par>
                          <p:cTn id="25" fill="hold">
                            <p:stCondLst>
                              <p:cond delay="500"/>
                            </p:stCondLst>
                            <p:childTnLst>
                              <p:par>
                                <p:cTn id="26" presetID="6" presetClass="entr" presetSubtype="16" fill="hold" grpId="1"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circle(in)">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25" presetClass="emph" presetSubtype="0" fill="hold" grpId="0" nodeType="clickEffect">
                                  <p:stCondLst>
                                    <p:cond delay="0"/>
                                  </p:stCondLst>
                                  <p:childTnLst>
                                    <p:animClr clrSpc="hsl" dir="cw">
                                      <p:cBhvr override="childStyle">
                                        <p:cTn id="32" dur="500" fill="hold"/>
                                        <p:tgtEl>
                                          <p:spTgt spid="13"/>
                                        </p:tgtEl>
                                        <p:attrNameLst>
                                          <p:attrName>style.color</p:attrName>
                                        </p:attrNameLst>
                                      </p:cBhvr>
                                      <p:by>
                                        <p:hsl h="0" s="-70588" l="0"/>
                                      </p:by>
                                    </p:animClr>
                                    <p:animClr clrSpc="hsl" dir="cw">
                                      <p:cBhvr>
                                        <p:cTn id="33" dur="500" fill="hold"/>
                                        <p:tgtEl>
                                          <p:spTgt spid="13"/>
                                        </p:tgtEl>
                                        <p:attrNameLst>
                                          <p:attrName>fillcolor</p:attrName>
                                        </p:attrNameLst>
                                      </p:cBhvr>
                                      <p:by>
                                        <p:hsl h="0" s="-70588" l="0"/>
                                      </p:by>
                                    </p:animClr>
                                    <p:animClr clrSpc="hsl" dir="cw">
                                      <p:cBhvr>
                                        <p:cTn id="34" dur="500" fill="hold"/>
                                        <p:tgtEl>
                                          <p:spTgt spid="13"/>
                                        </p:tgtEl>
                                        <p:attrNameLst>
                                          <p:attrName>stroke.color</p:attrName>
                                        </p:attrNameLst>
                                      </p:cBhvr>
                                      <p:by>
                                        <p:hsl h="0" s="-70588" l="0"/>
                                      </p:by>
                                    </p:animClr>
                                    <p:set>
                                      <p:cBhvr>
                                        <p:cTn id="35" dur="500" fill="hold"/>
                                        <p:tgtEl>
                                          <p:spTgt spid="13"/>
                                        </p:tgtEl>
                                        <p:attrNameLst>
                                          <p:attrName>fill.type</p:attrName>
                                        </p:attrNameLst>
                                      </p:cBhvr>
                                      <p:to>
                                        <p:strVal val="solid"/>
                                      </p:to>
                                    </p:set>
                                  </p:childTnLst>
                                </p:cTn>
                              </p:par>
                            </p:childTnLst>
                          </p:cTn>
                        </p:par>
                        <p:par>
                          <p:cTn id="36" fill="hold" nodeType="afterGroup">
                            <p:stCondLst>
                              <p:cond delay="500"/>
                            </p:stCondLst>
                            <p:childTnLst>
                              <p:par>
                                <p:cTn id="37" presetID="4" presetClass="entr" presetSubtype="32"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box(out)">
                                      <p:cBhvr>
                                        <p:cTn id="39" dur="500"/>
                                        <p:tgtEl>
                                          <p:spTgt spid="9"/>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9"/>
                                        </p:tgtEl>
                                        <p:attrNameLst>
                                          <p:attrName>style.color</p:attrName>
                                        </p:attrNameLst>
                                      </p:cBhvr>
                                      <p:by>
                                        <p:hsl h="0" s="-70588" l="0"/>
                                      </p:by>
                                    </p:animClr>
                                    <p:animClr clrSpc="hsl" dir="cw">
                                      <p:cBhvr>
                                        <p:cTn id="44" dur="500" fill="hold"/>
                                        <p:tgtEl>
                                          <p:spTgt spid="9"/>
                                        </p:tgtEl>
                                        <p:attrNameLst>
                                          <p:attrName>fillcolor</p:attrName>
                                        </p:attrNameLst>
                                      </p:cBhvr>
                                      <p:by>
                                        <p:hsl h="0" s="-70588" l="0"/>
                                      </p:by>
                                    </p:animClr>
                                    <p:animClr clrSpc="hsl" dir="cw">
                                      <p:cBhvr>
                                        <p:cTn id="45" dur="500" fill="hold"/>
                                        <p:tgtEl>
                                          <p:spTgt spid="9"/>
                                        </p:tgtEl>
                                        <p:attrNameLst>
                                          <p:attrName>stroke.color</p:attrName>
                                        </p:attrNameLst>
                                      </p:cBhvr>
                                      <p:by>
                                        <p:hsl h="0" s="-70588" l="0"/>
                                      </p:by>
                                    </p:animClr>
                                    <p:set>
                                      <p:cBhvr>
                                        <p:cTn id="46" dur="500" fill="hold"/>
                                        <p:tgtEl>
                                          <p:spTgt spid="9"/>
                                        </p:tgtEl>
                                        <p:attrNameLst>
                                          <p:attrName>fill.type</p:attrName>
                                        </p:attrNameLst>
                                      </p:cBhvr>
                                      <p:to>
                                        <p:strVal val="solid"/>
                                      </p:to>
                                    </p:set>
                                  </p:childTnLst>
                                </p:cTn>
                              </p:par>
                              <p:par>
                                <p:cTn id="47" presetID="4" presetClass="entr" presetSubtype="32"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box(out)">
                                      <p:cBhvr>
                                        <p:cTn id="49" dur="500"/>
                                        <p:tgtEl>
                                          <p:spTgt spid="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5" presetClass="emph" presetSubtype="0" fill="hold" grpId="1" nodeType="clickEffect">
                                  <p:stCondLst>
                                    <p:cond delay="0"/>
                                  </p:stCondLst>
                                  <p:childTnLst>
                                    <p:animClr clrSpc="hsl" dir="cw">
                                      <p:cBhvr override="childStyle">
                                        <p:cTn id="53" dur="500" fill="hold"/>
                                        <p:tgtEl>
                                          <p:spTgt spid="8"/>
                                        </p:tgtEl>
                                        <p:attrNameLst>
                                          <p:attrName>style.color</p:attrName>
                                        </p:attrNameLst>
                                      </p:cBhvr>
                                      <p:by>
                                        <p:hsl h="0" s="-70588" l="0"/>
                                      </p:by>
                                    </p:animClr>
                                    <p:animClr clrSpc="hsl" dir="cw">
                                      <p:cBhvr>
                                        <p:cTn id="54" dur="500" fill="hold"/>
                                        <p:tgtEl>
                                          <p:spTgt spid="8"/>
                                        </p:tgtEl>
                                        <p:attrNameLst>
                                          <p:attrName>fillcolor</p:attrName>
                                        </p:attrNameLst>
                                      </p:cBhvr>
                                      <p:by>
                                        <p:hsl h="0" s="-70588" l="0"/>
                                      </p:by>
                                    </p:animClr>
                                    <p:animClr clrSpc="hsl" dir="cw">
                                      <p:cBhvr>
                                        <p:cTn id="55" dur="500" fill="hold"/>
                                        <p:tgtEl>
                                          <p:spTgt spid="8"/>
                                        </p:tgtEl>
                                        <p:attrNameLst>
                                          <p:attrName>stroke.color</p:attrName>
                                        </p:attrNameLst>
                                      </p:cBhvr>
                                      <p:by>
                                        <p:hsl h="0" s="-70588" l="0"/>
                                      </p:by>
                                    </p:animClr>
                                    <p:set>
                                      <p:cBhvr>
                                        <p:cTn id="56" dur="500" fill="hold"/>
                                        <p:tgtEl>
                                          <p:spTgt spid="8"/>
                                        </p:tgtEl>
                                        <p:attrNameLst>
                                          <p:attrName>fill.type</p:attrName>
                                        </p:attrNameLst>
                                      </p:cBhvr>
                                      <p:to>
                                        <p:strVal val="solid"/>
                                      </p:to>
                                    </p:set>
                                  </p:childTnLst>
                                </p:cTn>
                              </p:par>
                              <p:par>
                                <p:cTn id="57" presetID="4" presetClass="entr" presetSubtype="32" fill="hold" grpId="0" nodeType="with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box(out)">
                                      <p:cBhvr>
                                        <p:cTn id="59" dur="500"/>
                                        <p:tgtEl>
                                          <p:spTgt spid="7"/>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5" presetClass="emph" presetSubtype="0" fill="hold" grpId="1" nodeType="clickEffect">
                                  <p:stCondLst>
                                    <p:cond delay="0"/>
                                  </p:stCondLst>
                                  <p:childTnLst>
                                    <p:animClr clrSpc="hsl" dir="cw">
                                      <p:cBhvr override="childStyle">
                                        <p:cTn id="63" dur="500" fill="hold"/>
                                        <p:tgtEl>
                                          <p:spTgt spid="7"/>
                                        </p:tgtEl>
                                        <p:attrNameLst>
                                          <p:attrName>style.color</p:attrName>
                                        </p:attrNameLst>
                                      </p:cBhvr>
                                      <p:by>
                                        <p:hsl h="0" s="-70588" l="0"/>
                                      </p:by>
                                    </p:animClr>
                                    <p:animClr clrSpc="hsl" dir="cw">
                                      <p:cBhvr>
                                        <p:cTn id="64" dur="500" fill="hold"/>
                                        <p:tgtEl>
                                          <p:spTgt spid="7"/>
                                        </p:tgtEl>
                                        <p:attrNameLst>
                                          <p:attrName>fillcolor</p:attrName>
                                        </p:attrNameLst>
                                      </p:cBhvr>
                                      <p:by>
                                        <p:hsl h="0" s="-70588" l="0"/>
                                      </p:by>
                                    </p:animClr>
                                    <p:animClr clrSpc="hsl" dir="cw">
                                      <p:cBhvr>
                                        <p:cTn id="65" dur="500" fill="hold"/>
                                        <p:tgtEl>
                                          <p:spTgt spid="7"/>
                                        </p:tgtEl>
                                        <p:attrNameLst>
                                          <p:attrName>stroke.color</p:attrName>
                                        </p:attrNameLst>
                                      </p:cBhvr>
                                      <p:by>
                                        <p:hsl h="0" s="-70588" l="0"/>
                                      </p:by>
                                    </p:animClr>
                                    <p:set>
                                      <p:cBhvr>
                                        <p:cTn id="66" dur="500" fill="hold"/>
                                        <p:tgtEl>
                                          <p:spTgt spid="7"/>
                                        </p:tgtEl>
                                        <p:attrNameLst>
                                          <p:attrName>fill.type</p:attrName>
                                        </p:attrNameLst>
                                      </p:cBhvr>
                                      <p:to>
                                        <p:strVal val="solid"/>
                                      </p:to>
                                    </p:set>
                                  </p:childTnLst>
                                </p:cTn>
                              </p:par>
                              <p:par>
                                <p:cTn id="67" presetID="4" presetClass="entr" presetSubtype="32"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box(out)">
                                      <p:cBhvr>
                                        <p:cTn id="69" dur="500"/>
                                        <p:tgtEl>
                                          <p:spTgt spid="6"/>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25" presetClass="emph" presetSubtype="0" fill="hold" grpId="1" nodeType="clickEffect">
                                  <p:stCondLst>
                                    <p:cond delay="0"/>
                                  </p:stCondLst>
                                  <p:childTnLst>
                                    <p:animClr clrSpc="hsl" dir="cw">
                                      <p:cBhvr override="childStyle">
                                        <p:cTn id="73" dur="500" fill="hold"/>
                                        <p:tgtEl>
                                          <p:spTgt spid="6"/>
                                        </p:tgtEl>
                                        <p:attrNameLst>
                                          <p:attrName>style.color</p:attrName>
                                        </p:attrNameLst>
                                      </p:cBhvr>
                                      <p:by>
                                        <p:hsl h="0" s="-70588" l="0"/>
                                      </p:by>
                                    </p:animClr>
                                    <p:animClr clrSpc="hsl" dir="cw">
                                      <p:cBhvr>
                                        <p:cTn id="74" dur="500" fill="hold"/>
                                        <p:tgtEl>
                                          <p:spTgt spid="6"/>
                                        </p:tgtEl>
                                        <p:attrNameLst>
                                          <p:attrName>fillcolor</p:attrName>
                                        </p:attrNameLst>
                                      </p:cBhvr>
                                      <p:by>
                                        <p:hsl h="0" s="-70588" l="0"/>
                                      </p:by>
                                    </p:animClr>
                                    <p:animClr clrSpc="hsl" dir="cw">
                                      <p:cBhvr>
                                        <p:cTn id="75" dur="500" fill="hold"/>
                                        <p:tgtEl>
                                          <p:spTgt spid="6"/>
                                        </p:tgtEl>
                                        <p:attrNameLst>
                                          <p:attrName>stroke.color</p:attrName>
                                        </p:attrNameLst>
                                      </p:cBhvr>
                                      <p:by>
                                        <p:hsl h="0" s="-70588" l="0"/>
                                      </p:by>
                                    </p:animClr>
                                    <p:set>
                                      <p:cBhvr>
                                        <p:cTn id="76" dur="500" fill="hold"/>
                                        <p:tgtEl>
                                          <p:spTgt spid="6"/>
                                        </p:tgtEl>
                                        <p:attrNameLst>
                                          <p:attrName>fill.type</p:attrName>
                                        </p:attrNameLst>
                                      </p:cBhvr>
                                      <p:to>
                                        <p:strVal val="solid"/>
                                      </p:to>
                                    </p:set>
                                  </p:childTnLst>
                                </p:cTn>
                              </p:par>
                              <p:par>
                                <p:cTn id="77" presetID="4" presetClass="entr" presetSubtype="32"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box(out)">
                                      <p:cBhvr>
                                        <p:cTn id="7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6" grpId="1" animBg="1"/>
      <p:bldP spid="7" grpId="0" animBg="1" autoUpdateAnimBg="0"/>
      <p:bldP spid="7" grpId="1" animBg="1"/>
      <p:bldP spid="8" grpId="0" animBg="1" autoUpdateAnimBg="0"/>
      <p:bldP spid="8" grpId="1" animBg="1"/>
      <p:bldP spid="9" grpId="0" animBg="1" autoUpdateAnimBg="0"/>
      <p:bldP spid="9" grpId="1" animBg="1"/>
      <p:bldP spid="10" grpId="0" animBg="1"/>
      <p:bldP spid="11" grpId="0" animBg="1"/>
      <p:bldP spid="12" grpId="0" animBg="1"/>
      <p:bldP spid="13" grpId="0" animBg="1"/>
      <p:bldP spid="13" grpId="1" animBg="1"/>
      <p:bldP spid="14" grpId="0"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Checking Your Knowledge</a:t>
            </a:r>
          </a:p>
        </p:txBody>
      </p:sp>
      <p:sp>
        <p:nvSpPr>
          <p:cNvPr id="2" name="Content Placeholder 1"/>
          <p:cNvSpPr>
            <a:spLocks noGrp="1"/>
          </p:cNvSpPr>
          <p:nvPr>
            <p:ph idx="1"/>
          </p:nvPr>
        </p:nvSpPr>
        <p:spPr/>
        <p:txBody>
          <a:bodyPr>
            <a:normAutofit fontScale="92500" lnSpcReduction="20000"/>
          </a:bodyPr>
          <a:lstStyle/>
          <a:p>
            <a:pPr marL="65087" indent="0">
              <a:buNone/>
            </a:pPr>
            <a:r>
              <a:rPr lang="en-US" dirty="0"/>
              <a:t>Leonard Stevens, a senior citizen living in Florida, says that he always buys the highest-priced product in a given product category. “You get what you pay for,” he says. Leonard would appear to be a good target for:</a:t>
            </a:r>
          </a:p>
          <a:p>
            <a:endParaRPr lang="en-US" dirty="0"/>
          </a:p>
          <a:p>
            <a:pPr marL="0" indent="0">
              <a:buNone/>
            </a:pPr>
            <a:r>
              <a:rPr lang="en-US" dirty="0"/>
              <a:t>A.	prestige pricing. </a:t>
            </a:r>
          </a:p>
          <a:p>
            <a:pPr marL="0" indent="0">
              <a:buNone/>
            </a:pPr>
            <a:r>
              <a:rPr lang="en-US" dirty="0"/>
              <a:t>B.	price fixing.</a:t>
            </a:r>
          </a:p>
          <a:p>
            <a:pPr marL="0" indent="0">
              <a:buNone/>
            </a:pPr>
            <a:r>
              <a:rPr lang="en-US" dirty="0"/>
              <a:t>C.	price lining.</a:t>
            </a:r>
          </a:p>
          <a:p>
            <a:pPr marL="0" indent="0">
              <a:buNone/>
            </a:pPr>
            <a:r>
              <a:rPr lang="en-US" dirty="0"/>
              <a:t>D.	odd-even pricing.</a:t>
            </a:r>
          </a:p>
          <a:p>
            <a:pPr marL="0" indent="0">
              <a:buNone/>
            </a:pPr>
            <a:r>
              <a:rPr lang="en-US" dirty="0"/>
              <a:t>E.	value-in-use pricing.</a:t>
            </a:r>
          </a:p>
          <a:p>
            <a:endParaRPr lang="en-US" dirty="0"/>
          </a:p>
          <a:p>
            <a:endParaRPr lang="en-US" dirty="0"/>
          </a:p>
        </p:txBody>
      </p:sp>
    </p:spTree>
    <p:custDataLst>
      <p:tags r:id="rId1"/>
    </p:custDataLst>
    <p:extLst>
      <p:ext uri="{BB962C8B-B14F-4D97-AF65-F5344CB8AC3E}">
        <p14:creationId xmlns:p14="http://schemas.microsoft.com/office/powerpoint/2010/main" val="112868858"/>
      </p:ext>
    </p:extLst>
  </p:cSld>
  <p:clrMapOvr>
    <a:masterClrMapping/>
  </p:clrMapOvr>
  <p:transition>
    <p:pull dir="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r>
              <a:rPr lang="en-US"/>
              <a:t>Prestige Pricing</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2000520849"/>
      </p:ext>
    </p:extLst>
  </p:cSld>
  <p:clrMapOvr>
    <a:masterClrMapping/>
  </p:clrMapOvr>
  <p:transition>
    <p:pull dir="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Pricing a Full Line</a:t>
            </a:r>
          </a:p>
        </p:txBody>
      </p:sp>
      <p:sp>
        <p:nvSpPr>
          <p:cNvPr id="3" name="Line 8"/>
          <p:cNvSpPr>
            <a:spLocks noChangeShapeType="1"/>
          </p:cNvSpPr>
          <p:nvPr/>
        </p:nvSpPr>
        <p:spPr bwMode="auto">
          <a:xfrm>
            <a:off x="6324600" y="2349500"/>
            <a:ext cx="5334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a:p>
        </p:txBody>
      </p:sp>
      <p:sp>
        <p:nvSpPr>
          <p:cNvPr id="4" name="Line 4"/>
          <p:cNvSpPr>
            <a:spLocks noChangeShapeType="1"/>
          </p:cNvSpPr>
          <p:nvPr/>
        </p:nvSpPr>
        <p:spPr bwMode="auto">
          <a:xfrm flipV="1">
            <a:off x="6324600" y="1511300"/>
            <a:ext cx="5334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a:p>
        </p:txBody>
      </p:sp>
      <p:sp>
        <p:nvSpPr>
          <p:cNvPr id="5" name="AutoShape 3">
            <a:hlinkHover r:id="" action="ppaction://macro?name=changecolor"/>
          </p:cNvPr>
          <p:cNvSpPr>
            <a:spLocks noChangeArrowheads="1"/>
          </p:cNvSpPr>
          <p:nvPr/>
        </p:nvSpPr>
        <p:spPr bwMode="auto">
          <a:xfrm>
            <a:off x="6845300" y="1066800"/>
            <a:ext cx="1905000" cy="990600"/>
          </a:xfrm>
          <a:prstGeom prst="roundRect">
            <a:avLst>
              <a:gd name="adj" fmla="val 27292"/>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000" b="1" dirty="0"/>
              <a:t>Market-Oriented</a:t>
            </a:r>
          </a:p>
        </p:txBody>
      </p:sp>
      <p:sp>
        <p:nvSpPr>
          <p:cNvPr id="6" name="AutoShape 7">
            <a:hlinkHover r:id="" action="ppaction://macro?name=changecolor"/>
          </p:cNvPr>
          <p:cNvSpPr>
            <a:spLocks noChangeArrowheads="1"/>
          </p:cNvSpPr>
          <p:nvPr/>
        </p:nvSpPr>
        <p:spPr bwMode="auto">
          <a:xfrm>
            <a:off x="6845300" y="2514600"/>
            <a:ext cx="1905000" cy="990600"/>
          </a:xfrm>
          <a:prstGeom prst="roundRect">
            <a:avLst>
              <a:gd name="adj" fmla="val 27292"/>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000" b="1" dirty="0"/>
              <a:t>Firm-Oriented</a:t>
            </a:r>
          </a:p>
        </p:txBody>
      </p:sp>
      <p:sp>
        <p:nvSpPr>
          <p:cNvPr id="7" name="AutoShape 11">
            <a:hlinkHover r:id="" action="ppaction://macro?name=changecolor"/>
          </p:cNvPr>
          <p:cNvSpPr>
            <a:spLocks noChangeArrowheads="1"/>
          </p:cNvSpPr>
          <p:nvPr/>
        </p:nvSpPr>
        <p:spPr bwMode="auto">
          <a:xfrm>
            <a:off x="3644900" y="3352800"/>
            <a:ext cx="2667000" cy="1219200"/>
          </a:xfrm>
          <a:prstGeom prst="roundRect">
            <a:avLst>
              <a:gd name="adj" fmla="val 27292"/>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000" b="1" dirty="0"/>
              <a:t>Costs Are Complicated</a:t>
            </a:r>
          </a:p>
        </p:txBody>
      </p:sp>
      <p:sp>
        <p:nvSpPr>
          <p:cNvPr id="8" name="Line 12"/>
          <p:cNvSpPr>
            <a:spLocks noChangeShapeType="1"/>
          </p:cNvSpPr>
          <p:nvPr/>
        </p:nvSpPr>
        <p:spPr bwMode="auto">
          <a:xfrm>
            <a:off x="3124200" y="3949700"/>
            <a:ext cx="533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a:p>
        </p:txBody>
      </p:sp>
      <p:sp>
        <p:nvSpPr>
          <p:cNvPr id="9" name="Line 15"/>
          <p:cNvSpPr>
            <a:spLocks noChangeShapeType="1"/>
          </p:cNvSpPr>
          <p:nvPr/>
        </p:nvSpPr>
        <p:spPr bwMode="auto">
          <a:xfrm flipV="1">
            <a:off x="3124200" y="2349500"/>
            <a:ext cx="5334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a:p>
        </p:txBody>
      </p:sp>
      <p:sp>
        <p:nvSpPr>
          <p:cNvPr id="10" name="AutoShape 16">
            <a:hlinkHover r:id="" action="ppaction://macro?name=changecolor"/>
          </p:cNvPr>
          <p:cNvSpPr>
            <a:spLocks noChangeArrowheads="1"/>
          </p:cNvSpPr>
          <p:nvPr/>
        </p:nvSpPr>
        <p:spPr bwMode="auto">
          <a:xfrm>
            <a:off x="3644900" y="1752600"/>
            <a:ext cx="2667000" cy="1219200"/>
          </a:xfrm>
          <a:prstGeom prst="roundRect">
            <a:avLst>
              <a:gd name="adj" fmla="val 27292"/>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000" b="1" dirty="0"/>
              <a:t>Full-Line Pricing</a:t>
            </a:r>
          </a:p>
        </p:txBody>
      </p:sp>
      <p:sp>
        <p:nvSpPr>
          <p:cNvPr id="13" name="Line 21"/>
          <p:cNvSpPr>
            <a:spLocks noChangeShapeType="1"/>
          </p:cNvSpPr>
          <p:nvPr/>
        </p:nvSpPr>
        <p:spPr bwMode="auto">
          <a:xfrm>
            <a:off x="3124200" y="3949700"/>
            <a:ext cx="533400" cy="1676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a:p>
        </p:txBody>
      </p:sp>
      <p:sp>
        <p:nvSpPr>
          <p:cNvPr id="14" name="AutoShape 22">
            <a:hlinkHover r:id="" action="ppaction://macro?name=changecolor"/>
          </p:cNvPr>
          <p:cNvSpPr>
            <a:spLocks noChangeArrowheads="1"/>
          </p:cNvSpPr>
          <p:nvPr/>
        </p:nvSpPr>
        <p:spPr bwMode="auto">
          <a:xfrm>
            <a:off x="3644900" y="4953000"/>
            <a:ext cx="2667000" cy="1219200"/>
          </a:xfrm>
          <a:prstGeom prst="roundRect">
            <a:avLst>
              <a:gd name="adj" fmla="val 27292"/>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000" b="1" dirty="0"/>
              <a:t>Complementary Product Pricing</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7274" y="2362200"/>
            <a:ext cx="2454226" cy="3098800"/>
          </a:xfrm>
          <a:prstGeom prst="rect">
            <a:avLst/>
          </a:prstGeom>
        </p:spPr>
      </p:pic>
      <p:sp>
        <p:nvSpPr>
          <p:cNvPr id="11" name="TextBox 10"/>
          <p:cNvSpPr txBox="1"/>
          <p:nvPr/>
        </p:nvSpPr>
        <p:spPr>
          <a:xfrm>
            <a:off x="657274" y="5626100"/>
            <a:ext cx="2085926" cy="430887"/>
          </a:xfrm>
          <a:prstGeom prst="rect">
            <a:avLst/>
          </a:prstGeom>
          <a:noFill/>
        </p:spPr>
        <p:txBody>
          <a:bodyPr wrap="square" rtlCol="0">
            <a:spAutoFit/>
          </a:bodyPr>
          <a:lstStyle/>
          <a:p>
            <a:r>
              <a:rPr lang="en-US" sz="1100" i="1" dirty="0"/>
              <a:t>Source: Pizza Hut, Inc.</a:t>
            </a:r>
            <a:endParaRPr lang="en-US" sz="1100" b="1" dirty="0">
              <a:solidFill>
                <a:srgbClr val="000000"/>
              </a:solidFill>
              <a:sym typeface="Wingdings" pitchFamily="2" charset="2"/>
            </a:endParaRPr>
          </a:p>
          <a:p>
            <a:endParaRPr lang="en-US" sz="1100" dirty="0"/>
          </a:p>
        </p:txBody>
      </p:sp>
    </p:spTree>
    <p:custDataLst>
      <p:tags r:id="rId1"/>
    </p:custDataLst>
    <p:extLst>
      <p:ext uri="{BB962C8B-B14F-4D97-AF65-F5344CB8AC3E}">
        <p14:creationId xmlns:p14="http://schemas.microsoft.com/office/powerpoint/2010/main" val="131372111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up)">
                                      <p:cBhvr>
                                        <p:cTn id="25" dur="500"/>
                                        <p:tgtEl>
                                          <p:spTgt spid="3"/>
                                        </p:tgtEl>
                                      </p:cBhvr>
                                    </p:animEffect>
                                  </p:childTnLst>
                                </p:cTn>
                              </p:par>
                            </p:childTnLst>
                          </p:cTn>
                        </p:par>
                        <p:par>
                          <p:cTn id="26" fill="hold" nodeType="afterGroup">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5" presetClass="emph" presetSubtype="0" fill="hold" grpId="1" nodeType="clickEffect">
                                  <p:stCondLst>
                                    <p:cond delay="0"/>
                                  </p:stCondLst>
                                  <p:childTnLst>
                                    <p:animClr clrSpc="hsl" dir="cw">
                                      <p:cBhvr override="childStyle">
                                        <p:cTn id="33" dur="500" fill="hold"/>
                                        <p:tgtEl>
                                          <p:spTgt spid="10"/>
                                        </p:tgtEl>
                                        <p:attrNameLst>
                                          <p:attrName>style.color</p:attrName>
                                        </p:attrNameLst>
                                      </p:cBhvr>
                                      <p:by>
                                        <p:hsl h="0" s="-70588" l="0"/>
                                      </p:by>
                                    </p:animClr>
                                    <p:animClr clrSpc="hsl" dir="cw">
                                      <p:cBhvr>
                                        <p:cTn id="34" dur="500" fill="hold"/>
                                        <p:tgtEl>
                                          <p:spTgt spid="10"/>
                                        </p:tgtEl>
                                        <p:attrNameLst>
                                          <p:attrName>fillcolor</p:attrName>
                                        </p:attrNameLst>
                                      </p:cBhvr>
                                      <p:by>
                                        <p:hsl h="0" s="-70588" l="0"/>
                                      </p:by>
                                    </p:animClr>
                                    <p:animClr clrSpc="hsl" dir="cw">
                                      <p:cBhvr>
                                        <p:cTn id="35" dur="500" fill="hold"/>
                                        <p:tgtEl>
                                          <p:spTgt spid="10"/>
                                        </p:tgtEl>
                                        <p:attrNameLst>
                                          <p:attrName>stroke.color</p:attrName>
                                        </p:attrNameLst>
                                      </p:cBhvr>
                                      <p:by>
                                        <p:hsl h="0" s="-70588" l="0"/>
                                      </p:by>
                                    </p:animClr>
                                    <p:set>
                                      <p:cBhvr>
                                        <p:cTn id="36" dur="500" fill="hold"/>
                                        <p:tgtEl>
                                          <p:spTgt spid="10"/>
                                        </p:tgtEl>
                                        <p:attrNameLst>
                                          <p:attrName>fill.type</p:attrName>
                                        </p:attrNameLst>
                                      </p:cBhvr>
                                      <p:to>
                                        <p:strVal val="solid"/>
                                      </p:to>
                                    </p:set>
                                  </p:childTnLst>
                                </p:cTn>
                              </p:par>
                              <p:par>
                                <p:cTn id="37" presetID="25" presetClass="emph" presetSubtype="0" fill="hold" grpId="1" nodeType="withEffect">
                                  <p:stCondLst>
                                    <p:cond delay="0"/>
                                  </p:stCondLst>
                                  <p:childTnLst>
                                    <p:animClr clrSpc="hsl" dir="cw">
                                      <p:cBhvr override="childStyle">
                                        <p:cTn id="38" dur="500" fill="hold"/>
                                        <p:tgtEl>
                                          <p:spTgt spid="5"/>
                                        </p:tgtEl>
                                        <p:attrNameLst>
                                          <p:attrName>style.color</p:attrName>
                                        </p:attrNameLst>
                                      </p:cBhvr>
                                      <p:by>
                                        <p:hsl h="0" s="-70588" l="0"/>
                                      </p:by>
                                    </p:animClr>
                                    <p:animClr clrSpc="hsl" dir="cw">
                                      <p:cBhvr>
                                        <p:cTn id="39" dur="500" fill="hold"/>
                                        <p:tgtEl>
                                          <p:spTgt spid="5"/>
                                        </p:tgtEl>
                                        <p:attrNameLst>
                                          <p:attrName>fillcolor</p:attrName>
                                        </p:attrNameLst>
                                      </p:cBhvr>
                                      <p:by>
                                        <p:hsl h="0" s="-70588" l="0"/>
                                      </p:by>
                                    </p:animClr>
                                    <p:animClr clrSpc="hsl" dir="cw">
                                      <p:cBhvr>
                                        <p:cTn id="40" dur="500" fill="hold"/>
                                        <p:tgtEl>
                                          <p:spTgt spid="5"/>
                                        </p:tgtEl>
                                        <p:attrNameLst>
                                          <p:attrName>stroke.color</p:attrName>
                                        </p:attrNameLst>
                                      </p:cBhvr>
                                      <p:by>
                                        <p:hsl h="0" s="-70588" l="0"/>
                                      </p:by>
                                    </p:animClr>
                                    <p:set>
                                      <p:cBhvr>
                                        <p:cTn id="41" dur="500" fill="hold"/>
                                        <p:tgtEl>
                                          <p:spTgt spid="5"/>
                                        </p:tgtEl>
                                        <p:attrNameLst>
                                          <p:attrName>fill.type</p:attrName>
                                        </p:attrNameLst>
                                      </p:cBhvr>
                                      <p:to>
                                        <p:strVal val="solid"/>
                                      </p:to>
                                    </p:set>
                                  </p:childTnLst>
                                </p:cTn>
                              </p:par>
                              <p:par>
                                <p:cTn id="42" presetID="25" presetClass="emph" presetSubtype="0" fill="hold" grpId="1" nodeType="withEffect">
                                  <p:stCondLst>
                                    <p:cond delay="0"/>
                                  </p:stCondLst>
                                  <p:childTnLst>
                                    <p:animClr clrSpc="hsl" dir="cw">
                                      <p:cBhvr override="childStyle">
                                        <p:cTn id="43" dur="500" fill="hold"/>
                                        <p:tgtEl>
                                          <p:spTgt spid="6"/>
                                        </p:tgtEl>
                                        <p:attrNameLst>
                                          <p:attrName>style.color</p:attrName>
                                        </p:attrNameLst>
                                      </p:cBhvr>
                                      <p:by>
                                        <p:hsl h="0" s="-70588" l="0"/>
                                      </p:by>
                                    </p:animClr>
                                    <p:animClr clrSpc="hsl" dir="cw">
                                      <p:cBhvr>
                                        <p:cTn id="44" dur="500" fill="hold"/>
                                        <p:tgtEl>
                                          <p:spTgt spid="6"/>
                                        </p:tgtEl>
                                        <p:attrNameLst>
                                          <p:attrName>fillcolor</p:attrName>
                                        </p:attrNameLst>
                                      </p:cBhvr>
                                      <p:by>
                                        <p:hsl h="0" s="-70588" l="0"/>
                                      </p:by>
                                    </p:animClr>
                                    <p:animClr clrSpc="hsl" dir="cw">
                                      <p:cBhvr>
                                        <p:cTn id="45" dur="500" fill="hold"/>
                                        <p:tgtEl>
                                          <p:spTgt spid="6"/>
                                        </p:tgtEl>
                                        <p:attrNameLst>
                                          <p:attrName>stroke.color</p:attrName>
                                        </p:attrNameLst>
                                      </p:cBhvr>
                                      <p:by>
                                        <p:hsl h="0" s="-70588" l="0"/>
                                      </p:by>
                                    </p:animClr>
                                    <p:set>
                                      <p:cBhvr>
                                        <p:cTn id="46" dur="500" fill="hold"/>
                                        <p:tgtEl>
                                          <p:spTgt spid="6"/>
                                        </p:tgtEl>
                                        <p:attrNameLst>
                                          <p:attrName>fill.type</p:attrName>
                                        </p:attrNameLst>
                                      </p:cBhvr>
                                      <p:to>
                                        <p:strVal val="solid"/>
                                      </p:to>
                                    </p:set>
                                  </p:childTnLst>
                                </p:cTn>
                              </p:par>
                              <p:par>
                                <p:cTn id="47" presetID="22" presetClass="entr" presetSubtype="8"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childTnLst>
                          </p:cTn>
                        </p:par>
                        <p:par>
                          <p:cTn id="50" fill="hold" nodeType="afterGroup">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left)">
                                      <p:cBhvr>
                                        <p:cTn id="53" dur="500"/>
                                        <p:tgtEl>
                                          <p:spTgt spid="7"/>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5" presetClass="emph" presetSubtype="0" fill="hold" grpId="1" nodeType="clickEffect">
                                  <p:stCondLst>
                                    <p:cond delay="0"/>
                                  </p:stCondLst>
                                  <p:childTnLst>
                                    <p:animClr clrSpc="hsl" dir="cw">
                                      <p:cBhvr override="childStyle">
                                        <p:cTn id="57" dur="500" fill="hold"/>
                                        <p:tgtEl>
                                          <p:spTgt spid="7"/>
                                        </p:tgtEl>
                                        <p:attrNameLst>
                                          <p:attrName>style.color</p:attrName>
                                        </p:attrNameLst>
                                      </p:cBhvr>
                                      <p:by>
                                        <p:hsl h="0" s="-70588" l="0"/>
                                      </p:by>
                                    </p:animClr>
                                    <p:animClr clrSpc="hsl" dir="cw">
                                      <p:cBhvr>
                                        <p:cTn id="58" dur="500" fill="hold"/>
                                        <p:tgtEl>
                                          <p:spTgt spid="7"/>
                                        </p:tgtEl>
                                        <p:attrNameLst>
                                          <p:attrName>fillcolor</p:attrName>
                                        </p:attrNameLst>
                                      </p:cBhvr>
                                      <p:by>
                                        <p:hsl h="0" s="-70588" l="0"/>
                                      </p:by>
                                    </p:animClr>
                                    <p:animClr clrSpc="hsl" dir="cw">
                                      <p:cBhvr>
                                        <p:cTn id="59" dur="500" fill="hold"/>
                                        <p:tgtEl>
                                          <p:spTgt spid="7"/>
                                        </p:tgtEl>
                                        <p:attrNameLst>
                                          <p:attrName>stroke.color</p:attrName>
                                        </p:attrNameLst>
                                      </p:cBhvr>
                                      <p:by>
                                        <p:hsl h="0" s="-70588" l="0"/>
                                      </p:by>
                                    </p:animClr>
                                    <p:set>
                                      <p:cBhvr>
                                        <p:cTn id="60" dur="500" fill="hold"/>
                                        <p:tgtEl>
                                          <p:spTgt spid="7"/>
                                        </p:tgtEl>
                                        <p:attrNameLst>
                                          <p:attrName>fill.type</p:attrName>
                                        </p:attrNameLst>
                                      </p:cBhvr>
                                      <p:to>
                                        <p:strVal val="solid"/>
                                      </p:to>
                                    </p:set>
                                  </p:childTnLst>
                                </p:cTn>
                              </p:par>
                              <p:par>
                                <p:cTn id="61" presetID="22" presetClass="entr" presetSubtype="1"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up)">
                                      <p:cBhvr>
                                        <p:cTn id="63" dur="500"/>
                                        <p:tgtEl>
                                          <p:spTgt spid="13"/>
                                        </p:tgtEl>
                                      </p:cBhvr>
                                    </p:animEffect>
                                  </p:childTnLst>
                                </p:cTn>
                              </p:par>
                            </p:childTnLst>
                          </p:cTn>
                        </p:par>
                        <p:par>
                          <p:cTn id="64" fill="hold" nodeType="afterGroup">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left)">
                                      <p:cBhvr>
                                        <p:cTn id="6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5" grpId="1" animBg="1"/>
      <p:bldP spid="6" grpId="0" animBg="1"/>
      <p:bldP spid="6" grpId="1" animBg="1"/>
      <p:bldP spid="7" grpId="0" animBg="1"/>
      <p:bldP spid="7" grpId="1" animBg="1"/>
      <p:bldP spid="8" grpId="0" animBg="1"/>
      <p:bldP spid="9" grpId="0" animBg="1"/>
      <p:bldP spid="10" grpId="0" animBg="1"/>
      <p:bldP spid="10" grpId="1" animBg="1"/>
      <p:bldP spid="13"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r>
              <a:rPr lang="en-US"/>
              <a:t>Product-Bundle Pricing</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664561945"/>
      </p:ext>
    </p:extLst>
  </p:cSld>
  <p:clrMapOvr>
    <a:masterClrMapping/>
  </p:clrMapOvr>
  <p:transition>
    <p:pull dir="ru"/>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t>Key Terms</a:t>
            </a:r>
          </a:p>
        </p:txBody>
      </p:sp>
      <p:sp>
        <p:nvSpPr>
          <p:cNvPr id="122883" name="Rectangle 3"/>
          <p:cNvSpPr>
            <a:spLocks noGrp="1" noChangeArrowheads="1"/>
          </p:cNvSpPr>
          <p:nvPr>
            <p:ph sz="half" idx="1"/>
          </p:nvPr>
        </p:nvSpPr>
        <p:spPr>
          <a:xfrm>
            <a:off x="457200" y="1600200"/>
            <a:ext cx="4038600" cy="4525963"/>
          </a:xfrm>
        </p:spPr>
        <p:txBody>
          <a:bodyPr>
            <a:normAutofit lnSpcReduction="10000"/>
          </a:bodyPr>
          <a:lstStyle/>
          <a:p>
            <a:pPr marL="514350" indent="-514350">
              <a:buClr>
                <a:srgbClr val="FFC000"/>
              </a:buClr>
              <a:buFont typeface="+mj-lt"/>
              <a:buAutoNum type="arabicPeriod"/>
            </a:pPr>
            <a:r>
              <a:rPr lang="en-US" dirty="0">
                <a:solidFill>
                  <a:schemeClr val="tx1"/>
                </a:solidFill>
              </a:rPr>
              <a:t>markup</a:t>
            </a:r>
          </a:p>
          <a:p>
            <a:pPr marL="514350" indent="-514350">
              <a:buClr>
                <a:srgbClr val="FFC000"/>
              </a:buClr>
              <a:buFont typeface="+mj-lt"/>
              <a:buAutoNum type="arabicPeriod"/>
            </a:pPr>
            <a:r>
              <a:rPr lang="en-US" dirty="0">
                <a:solidFill>
                  <a:schemeClr val="tx1"/>
                </a:solidFill>
              </a:rPr>
              <a:t>markup (percent)</a:t>
            </a:r>
          </a:p>
          <a:p>
            <a:pPr marL="514350" indent="-514350">
              <a:buClr>
                <a:srgbClr val="FFC000"/>
              </a:buClr>
              <a:buFont typeface="+mj-lt"/>
              <a:buAutoNum type="arabicPeriod"/>
            </a:pPr>
            <a:r>
              <a:rPr lang="en-US" dirty="0">
                <a:solidFill>
                  <a:schemeClr val="tx1"/>
                </a:solidFill>
              </a:rPr>
              <a:t>markup chain</a:t>
            </a:r>
          </a:p>
          <a:p>
            <a:pPr marL="514350" indent="-514350">
              <a:buClr>
                <a:srgbClr val="FFC000"/>
              </a:buClr>
              <a:buFont typeface="+mj-lt"/>
              <a:buAutoNum type="arabicPeriod"/>
            </a:pPr>
            <a:r>
              <a:rPr lang="en-US" dirty="0">
                <a:solidFill>
                  <a:schemeClr val="tx1"/>
                </a:solidFill>
              </a:rPr>
              <a:t>average-cost pricing</a:t>
            </a:r>
          </a:p>
          <a:p>
            <a:pPr marL="514350" indent="-514350">
              <a:buClr>
                <a:srgbClr val="FFC000"/>
              </a:buClr>
              <a:buFont typeface="+mj-lt"/>
              <a:buAutoNum type="arabicPeriod"/>
            </a:pPr>
            <a:r>
              <a:rPr lang="en-US" dirty="0">
                <a:solidFill>
                  <a:schemeClr val="tx1"/>
                </a:solidFill>
              </a:rPr>
              <a:t>total fixed cost</a:t>
            </a:r>
          </a:p>
          <a:p>
            <a:pPr marL="514350" indent="-514350">
              <a:buClr>
                <a:srgbClr val="FFC000"/>
              </a:buClr>
              <a:buFont typeface="+mj-lt"/>
              <a:buAutoNum type="arabicPeriod"/>
            </a:pPr>
            <a:r>
              <a:rPr lang="en-US" dirty="0">
                <a:solidFill>
                  <a:schemeClr val="tx1"/>
                </a:solidFill>
              </a:rPr>
              <a:t>total variable cost</a:t>
            </a:r>
          </a:p>
          <a:p>
            <a:pPr marL="514350" indent="-514350">
              <a:buClr>
                <a:srgbClr val="FFC000"/>
              </a:buClr>
              <a:buFont typeface="+mj-lt"/>
              <a:buAutoNum type="arabicPeriod"/>
            </a:pPr>
            <a:r>
              <a:rPr lang="en-US" dirty="0">
                <a:solidFill>
                  <a:schemeClr val="tx1"/>
                </a:solidFill>
              </a:rPr>
              <a:t>total cost</a:t>
            </a:r>
          </a:p>
          <a:p>
            <a:pPr marL="514350" indent="-514350">
              <a:buClr>
                <a:srgbClr val="FFC000"/>
              </a:buClr>
              <a:buFont typeface="+mj-lt"/>
              <a:buAutoNum type="arabicPeriod"/>
            </a:pPr>
            <a:r>
              <a:rPr lang="en-US" dirty="0">
                <a:solidFill>
                  <a:schemeClr val="tx1"/>
                </a:solidFill>
              </a:rPr>
              <a:t>average cost (per unit)</a:t>
            </a:r>
          </a:p>
          <a:p>
            <a:pPr marL="514350" indent="-514350">
              <a:buFont typeface="+mj-lt"/>
              <a:buAutoNum type="arabicPeriod"/>
            </a:pPr>
            <a:endParaRPr lang="en-US" dirty="0"/>
          </a:p>
          <a:p>
            <a:endParaRPr lang="en-US" dirty="0"/>
          </a:p>
          <a:p>
            <a:endParaRPr lang="en-US" dirty="0"/>
          </a:p>
        </p:txBody>
      </p:sp>
      <p:sp>
        <p:nvSpPr>
          <p:cNvPr id="122884" name="Rectangle 4"/>
          <p:cNvSpPr>
            <a:spLocks noGrp="1" noChangeArrowheads="1"/>
          </p:cNvSpPr>
          <p:nvPr>
            <p:ph sz="half" idx="2"/>
          </p:nvPr>
        </p:nvSpPr>
        <p:spPr>
          <a:xfrm>
            <a:off x="4648200" y="1600200"/>
            <a:ext cx="4038600" cy="4525963"/>
          </a:xfrm>
        </p:spPr>
        <p:txBody>
          <a:bodyPr>
            <a:normAutofit lnSpcReduction="10000"/>
          </a:bodyPr>
          <a:lstStyle/>
          <a:p>
            <a:pPr marL="514350" indent="-514350">
              <a:buClr>
                <a:srgbClr val="FFC000"/>
              </a:buClr>
              <a:buFont typeface="+mj-lt"/>
              <a:buAutoNum type="arabicPeriod" startAt="9"/>
            </a:pPr>
            <a:r>
              <a:rPr lang="en-US" dirty="0">
                <a:solidFill>
                  <a:schemeClr val="tx1"/>
                </a:solidFill>
              </a:rPr>
              <a:t>average variable cost (per unit)</a:t>
            </a:r>
          </a:p>
          <a:p>
            <a:pPr marL="514350" indent="-514350">
              <a:buClr>
                <a:srgbClr val="FFC000"/>
              </a:buClr>
              <a:buFont typeface="+mj-lt"/>
              <a:buAutoNum type="arabicPeriod" startAt="9"/>
            </a:pPr>
            <a:r>
              <a:rPr lang="en-US" dirty="0">
                <a:solidFill>
                  <a:schemeClr val="tx1"/>
                </a:solidFill>
              </a:rPr>
              <a:t>break-even analysis</a:t>
            </a:r>
          </a:p>
          <a:p>
            <a:pPr marL="514350" indent="-514350">
              <a:buClr>
                <a:srgbClr val="FFC000"/>
              </a:buClr>
              <a:buFont typeface="+mj-lt"/>
              <a:buAutoNum type="arabicPeriod" startAt="9"/>
            </a:pPr>
            <a:r>
              <a:rPr lang="en-US" dirty="0">
                <a:solidFill>
                  <a:schemeClr val="tx1"/>
                </a:solidFill>
              </a:rPr>
              <a:t>break-even point (BEP)</a:t>
            </a:r>
          </a:p>
          <a:p>
            <a:pPr marL="514350" indent="-514350">
              <a:buClr>
                <a:srgbClr val="FFC000"/>
              </a:buClr>
              <a:buFont typeface="+mj-lt"/>
              <a:buAutoNum type="arabicPeriod" startAt="9"/>
            </a:pPr>
            <a:r>
              <a:rPr lang="en-US" dirty="0">
                <a:solidFill>
                  <a:schemeClr val="tx1"/>
                </a:solidFill>
              </a:rPr>
              <a:t>fixed-cost (FC) contribution per unit</a:t>
            </a:r>
          </a:p>
          <a:p>
            <a:pPr marL="514350" indent="-514350">
              <a:buClr>
                <a:srgbClr val="FFC000"/>
              </a:buClr>
              <a:buFont typeface="+mj-lt"/>
              <a:buAutoNum type="arabicPeriod" startAt="9"/>
            </a:pPr>
            <a:r>
              <a:rPr lang="en-US" dirty="0">
                <a:solidFill>
                  <a:schemeClr val="tx1"/>
                </a:solidFill>
              </a:rPr>
              <a:t>marginal analysis</a:t>
            </a:r>
          </a:p>
          <a:p>
            <a:pPr marL="514350" indent="-514350">
              <a:buClr>
                <a:srgbClr val="FFC000"/>
              </a:buClr>
              <a:buFont typeface="+mj-lt"/>
              <a:buAutoNum type="arabicPeriod" startAt="9"/>
            </a:pPr>
            <a:r>
              <a:rPr lang="en-US" dirty="0">
                <a:solidFill>
                  <a:schemeClr val="tx1"/>
                </a:solidFill>
              </a:rPr>
              <a:t>value in use pricing</a:t>
            </a:r>
          </a:p>
          <a:p>
            <a:pPr marL="0" indent="0">
              <a:buClr>
                <a:srgbClr val="FFC000"/>
              </a:buClr>
              <a:buNone/>
            </a:pPr>
            <a:r>
              <a:rPr lang="en-US" dirty="0">
                <a:solidFill>
                  <a:schemeClr val="tx1"/>
                </a:solidFill>
              </a:rPr>
              <a:t>.....</a:t>
            </a:r>
          </a:p>
        </p:txBody>
      </p:sp>
    </p:spTree>
    <p:custDataLst>
      <p:tags r:id="rId1"/>
    </p:custDataLst>
    <p:extLst>
      <p:ext uri="{BB962C8B-B14F-4D97-AF65-F5344CB8AC3E}">
        <p14:creationId xmlns:p14="http://schemas.microsoft.com/office/powerpoint/2010/main" val="160106512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Effect transition="in" filter="wipe(up)">
                                      <p:cBhvr>
                                        <p:cTn id="7" dur="500"/>
                                        <p:tgtEl>
                                          <p:spTgt spid="12288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animEffect transition="in" filter="wipe(up)">
                                      <p:cBhvr>
                                        <p:cTn id="11" dur="500"/>
                                        <p:tgtEl>
                                          <p:spTgt spid="122883">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22883">
                                            <p:txEl>
                                              <p:pRg st="2" end="2"/>
                                            </p:txEl>
                                          </p:spTgt>
                                        </p:tgtEl>
                                        <p:attrNameLst>
                                          <p:attrName>style.visibility</p:attrName>
                                        </p:attrNameLst>
                                      </p:cBhvr>
                                      <p:to>
                                        <p:strVal val="visible"/>
                                      </p:to>
                                    </p:set>
                                    <p:animEffect transition="in" filter="wipe(up)">
                                      <p:cBhvr>
                                        <p:cTn id="15" dur="500"/>
                                        <p:tgtEl>
                                          <p:spTgt spid="122883">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2883">
                                            <p:txEl>
                                              <p:pRg st="3" end="3"/>
                                            </p:txEl>
                                          </p:spTgt>
                                        </p:tgtEl>
                                        <p:attrNameLst>
                                          <p:attrName>style.visibility</p:attrName>
                                        </p:attrNameLst>
                                      </p:cBhvr>
                                      <p:to>
                                        <p:strVal val="visible"/>
                                      </p:to>
                                    </p:set>
                                    <p:animEffect transition="in" filter="wipe(up)">
                                      <p:cBhvr>
                                        <p:cTn id="19" dur="500"/>
                                        <p:tgtEl>
                                          <p:spTgt spid="122883">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2883">
                                            <p:txEl>
                                              <p:pRg st="4" end="4"/>
                                            </p:txEl>
                                          </p:spTgt>
                                        </p:tgtEl>
                                        <p:attrNameLst>
                                          <p:attrName>style.visibility</p:attrName>
                                        </p:attrNameLst>
                                      </p:cBhvr>
                                      <p:to>
                                        <p:strVal val="visible"/>
                                      </p:to>
                                    </p:set>
                                    <p:animEffect transition="in" filter="wipe(up)">
                                      <p:cBhvr>
                                        <p:cTn id="23" dur="500"/>
                                        <p:tgtEl>
                                          <p:spTgt spid="122883">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22883">
                                            <p:txEl>
                                              <p:pRg st="5" end="5"/>
                                            </p:txEl>
                                          </p:spTgt>
                                        </p:tgtEl>
                                        <p:attrNameLst>
                                          <p:attrName>style.visibility</p:attrName>
                                        </p:attrNameLst>
                                      </p:cBhvr>
                                      <p:to>
                                        <p:strVal val="visible"/>
                                      </p:to>
                                    </p:set>
                                    <p:animEffect transition="in" filter="wipe(up)">
                                      <p:cBhvr>
                                        <p:cTn id="27" dur="500"/>
                                        <p:tgtEl>
                                          <p:spTgt spid="122883">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22883">
                                            <p:txEl>
                                              <p:pRg st="6" end="6"/>
                                            </p:txEl>
                                          </p:spTgt>
                                        </p:tgtEl>
                                        <p:attrNameLst>
                                          <p:attrName>style.visibility</p:attrName>
                                        </p:attrNameLst>
                                      </p:cBhvr>
                                      <p:to>
                                        <p:strVal val="visible"/>
                                      </p:to>
                                    </p:set>
                                    <p:animEffect transition="in" filter="wipe(up)">
                                      <p:cBhvr>
                                        <p:cTn id="31" dur="500"/>
                                        <p:tgtEl>
                                          <p:spTgt spid="122883">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22883">
                                            <p:txEl>
                                              <p:pRg st="7" end="7"/>
                                            </p:txEl>
                                          </p:spTgt>
                                        </p:tgtEl>
                                        <p:attrNameLst>
                                          <p:attrName>style.visibility</p:attrName>
                                        </p:attrNameLst>
                                      </p:cBhvr>
                                      <p:to>
                                        <p:strVal val="visible"/>
                                      </p:to>
                                    </p:set>
                                    <p:animEffect transition="in" filter="wipe(up)">
                                      <p:cBhvr>
                                        <p:cTn id="35" dur="500"/>
                                        <p:tgtEl>
                                          <p:spTgt spid="122883">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22884">
                                            <p:txEl>
                                              <p:pRg st="0" end="0"/>
                                            </p:txEl>
                                          </p:spTgt>
                                        </p:tgtEl>
                                        <p:attrNameLst>
                                          <p:attrName>style.visibility</p:attrName>
                                        </p:attrNameLst>
                                      </p:cBhvr>
                                      <p:to>
                                        <p:strVal val="visible"/>
                                      </p:to>
                                    </p:set>
                                    <p:animEffect transition="in" filter="wipe(up)">
                                      <p:cBhvr>
                                        <p:cTn id="39" dur="500"/>
                                        <p:tgtEl>
                                          <p:spTgt spid="122884">
                                            <p:txEl>
                                              <p:pRg st="0" end="0"/>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22884">
                                            <p:txEl>
                                              <p:pRg st="1" end="1"/>
                                            </p:txEl>
                                          </p:spTgt>
                                        </p:tgtEl>
                                        <p:attrNameLst>
                                          <p:attrName>style.visibility</p:attrName>
                                        </p:attrNameLst>
                                      </p:cBhvr>
                                      <p:to>
                                        <p:strVal val="visible"/>
                                      </p:to>
                                    </p:set>
                                    <p:animEffect transition="in" filter="wipe(up)">
                                      <p:cBhvr>
                                        <p:cTn id="43" dur="500"/>
                                        <p:tgtEl>
                                          <p:spTgt spid="122884">
                                            <p:txEl>
                                              <p:pRg st="1" end="1"/>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122884">
                                            <p:txEl>
                                              <p:pRg st="2" end="2"/>
                                            </p:txEl>
                                          </p:spTgt>
                                        </p:tgtEl>
                                        <p:attrNameLst>
                                          <p:attrName>style.visibility</p:attrName>
                                        </p:attrNameLst>
                                      </p:cBhvr>
                                      <p:to>
                                        <p:strVal val="visible"/>
                                      </p:to>
                                    </p:set>
                                    <p:animEffect transition="in" filter="wipe(up)">
                                      <p:cBhvr>
                                        <p:cTn id="47" dur="500"/>
                                        <p:tgtEl>
                                          <p:spTgt spid="122884">
                                            <p:txEl>
                                              <p:pRg st="2" end="2"/>
                                            </p:txEl>
                                          </p:spTgt>
                                        </p:tgtEl>
                                      </p:cBhvr>
                                    </p:animEffect>
                                  </p:childTnLst>
                                </p:cTn>
                              </p:par>
                            </p:childTnLst>
                          </p:cTn>
                        </p:par>
                        <p:par>
                          <p:cTn id="48" fill="hold" nodeType="afterGroup">
                            <p:stCondLst>
                              <p:cond delay="5500"/>
                            </p:stCondLst>
                            <p:childTnLst>
                              <p:par>
                                <p:cTn id="49" presetID="22" presetClass="entr" presetSubtype="1" fill="hold" nodeType="afterEffect">
                                  <p:stCondLst>
                                    <p:cond delay="0"/>
                                  </p:stCondLst>
                                  <p:childTnLst>
                                    <p:set>
                                      <p:cBhvr>
                                        <p:cTn id="50" dur="1" fill="hold">
                                          <p:stCondLst>
                                            <p:cond delay="0"/>
                                          </p:stCondLst>
                                        </p:cTn>
                                        <p:tgtEl>
                                          <p:spTgt spid="122884">
                                            <p:txEl>
                                              <p:pRg st="3" end="3"/>
                                            </p:txEl>
                                          </p:spTgt>
                                        </p:tgtEl>
                                        <p:attrNameLst>
                                          <p:attrName>style.visibility</p:attrName>
                                        </p:attrNameLst>
                                      </p:cBhvr>
                                      <p:to>
                                        <p:strVal val="visible"/>
                                      </p:to>
                                    </p:set>
                                    <p:animEffect transition="in" filter="wipe(up)">
                                      <p:cBhvr>
                                        <p:cTn id="51" dur="500"/>
                                        <p:tgtEl>
                                          <p:spTgt spid="122884">
                                            <p:txEl>
                                              <p:pRg st="3" end="3"/>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22884">
                                            <p:txEl>
                                              <p:pRg st="4" end="4"/>
                                            </p:txEl>
                                          </p:spTgt>
                                        </p:tgtEl>
                                        <p:attrNameLst>
                                          <p:attrName>style.visibility</p:attrName>
                                        </p:attrNameLst>
                                      </p:cBhvr>
                                      <p:to>
                                        <p:strVal val="visible"/>
                                      </p:to>
                                    </p:set>
                                    <p:animEffect transition="in" filter="wipe(up)">
                                      <p:cBhvr>
                                        <p:cTn id="55" dur="500"/>
                                        <p:tgtEl>
                                          <p:spTgt spid="122884">
                                            <p:txEl>
                                              <p:pRg st="4" end="4"/>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122884">
                                            <p:txEl>
                                              <p:pRg st="5" end="5"/>
                                            </p:txEl>
                                          </p:spTgt>
                                        </p:tgtEl>
                                        <p:attrNameLst>
                                          <p:attrName>style.visibility</p:attrName>
                                        </p:attrNameLst>
                                      </p:cBhvr>
                                      <p:to>
                                        <p:strVal val="visible"/>
                                      </p:to>
                                    </p:set>
                                    <p:animEffect transition="in" filter="wipe(up)">
                                      <p:cBhvr>
                                        <p:cTn id="59" dur="500"/>
                                        <p:tgtEl>
                                          <p:spTgt spid="122884">
                                            <p:txEl>
                                              <p:pRg st="5" end="5"/>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122884">
                                            <p:txEl>
                                              <p:pRg st="6" end="6"/>
                                            </p:txEl>
                                          </p:spTgt>
                                        </p:tgtEl>
                                        <p:attrNameLst>
                                          <p:attrName>style.visibility</p:attrName>
                                        </p:attrNameLst>
                                      </p:cBhvr>
                                      <p:to>
                                        <p:strVal val="visible"/>
                                      </p:to>
                                    </p:set>
                                    <p:animEffect transition="in" filter="wipe(up)">
                                      <p:cBhvr>
                                        <p:cTn id="63" dur="500"/>
                                        <p:tgtEl>
                                          <p:spTgt spid="12288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dirty="0"/>
              <a:t>Key Terms</a:t>
            </a:r>
          </a:p>
        </p:txBody>
      </p:sp>
      <p:sp>
        <p:nvSpPr>
          <p:cNvPr id="122883" name="Rectangle 3"/>
          <p:cNvSpPr>
            <a:spLocks noGrp="1" noChangeArrowheads="1"/>
          </p:cNvSpPr>
          <p:nvPr>
            <p:ph sz="half" idx="1"/>
          </p:nvPr>
        </p:nvSpPr>
        <p:spPr>
          <a:xfrm>
            <a:off x="457200" y="1143000"/>
            <a:ext cx="4038600" cy="4525963"/>
          </a:xfrm>
        </p:spPr>
        <p:txBody>
          <a:bodyPr>
            <a:normAutofit/>
          </a:bodyPr>
          <a:lstStyle/>
          <a:p>
            <a:pPr marL="0" indent="0">
              <a:buClr>
                <a:srgbClr val="FFC000"/>
              </a:buClr>
              <a:buNone/>
            </a:pPr>
            <a:endParaRPr lang="en-US" dirty="0">
              <a:solidFill>
                <a:schemeClr val="tx1"/>
              </a:solidFill>
            </a:endParaRPr>
          </a:p>
          <a:p>
            <a:pPr marL="514350" indent="-514350">
              <a:buClr>
                <a:srgbClr val="FFC000"/>
              </a:buClr>
              <a:buFont typeface="+mj-lt"/>
              <a:buAutoNum type="arabicPeriod" startAt="15"/>
            </a:pPr>
            <a:r>
              <a:rPr lang="en-US" dirty="0">
                <a:solidFill>
                  <a:schemeClr val="tx1"/>
                </a:solidFill>
              </a:rPr>
              <a:t>reference price</a:t>
            </a:r>
          </a:p>
          <a:p>
            <a:pPr marL="514350" indent="-514350">
              <a:buClr>
                <a:srgbClr val="FFC000"/>
              </a:buClr>
              <a:buFont typeface="+mj-lt"/>
              <a:buAutoNum type="arabicPeriod" startAt="15"/>
            </a:pPr>
            <a:r>
              <a:rPr lang="en-US" dirty="0">
                <a:solidFill>
                  <a:schemeClr val="tx1"/>
                </a:solidFill>
              </a:rPr>
              <a:t>leader pricing</a:t>
            </a:r>
          </a:p>
          <a:p>
            <a:pPr marL="514350" indent="-514350">
              <a:buClr>
                <a:srgbClr val="FFC000"/>
              </a:buClr>
              <a:buFont typeface="+mj-lt"/>
              <a:buAutoNum type="arabicPeriod" startAt="15"/>
            </a:pPr>
            <a:r>
              <a:rPr lang="en-US" dirty="0">
                <a:solidFill>
                  <a:schemeClr val="tx1"/>
                </a:solidFill>
              </a:rPr>
              <a:t>bait pricing</a:t>
            </a:r>
          </a:p>
          <a:p>
            <a:pPr marL="514350" indent="-514350">
              <a:buClr>
                <a:srgbClr val="FFC000"/>
              </a:buClr>
              <a:buFont typeface="+mj-lt"/>
              <a:buAutoNum type="arabicPeriod" startAt="15"/>
            </a:pPr>
            <a:r>
              <a:rPr lang="en-US" dirty="0">
                <a:solidFill>
                  <a:schemeClr val="tx1"/>
                </a:solidFill>
              </a:rPr>
              <a:t>psychological pricing</a:t>
            </a:r>
          </a:p>
          <a:p>
            <a:pPr marL="514350" indent="-514350">
              <a:buClr>
                <a:srgbClr val="FFC000"/>
              </a:buClr>
              <a:buFont typeface="+mj-lt"/>
              <a:buAutoNum type="arabicPeriod" startAt="15"/>
            </a:pPr>
            <a:r>
              <a:rPr lang="en-US" dirty="0">
                <a:solidFill>
                  <a:schemeClr val="tx1"/>
                </a:solidFill>
              </a:rPr>
              <a:t>odd-even pricing</a:t>
            </a:r>
          </a:p>
          <a:p>
            <a:pPr marL="514350" indent="-514350">
              <a:buClr>
                <a:srgbClr val="FFC000"/>
              </a:buClr>
              <a:buFont typeface="+mj-lt"/>
              <a:buAutoNum type="arabicPeriod" startAt="15"/>
            </a:pPr>
            <a:r>
              <a:rPr lang="en-US" dirty="0">
                <a:solidFill>
                  <a:schemeClr val="tx1"/>
                </a:solidFill>
              </a:rPr>
              <a:t>subscription pricing</a:t>
            </a:r>
          </a:p>
          <a:p>
            <a:pPr marL="514350" indent="-514350">
              <a:buClr>
                <a:srgbClr val="FFC000"/>
              </a:buClr>
              <a:buFont typeface="+mj-lt"/>
              <a:buAutoNum type="arabicPeriod" startAt="15"/>
            </a:pPr>
            <a:r>
              <a:rPr lang="en-US" dirty="0">
                <a:solidFill>
                  <a:schemeClr val="tx1"/>
                </a:solidFill>
              </a:rPr>
              <a:t>price lining</a:t>
            </a:r>
          </a:p>
          <a:p>
            <a:endParaRPr lang="en-US" dirty="0"/>
          </a:p>
          <a:p>
            <a:endParaRPr lang="en-US" dirty="0"/>
          </a:p>
        </p:txBody>
      </p:sp>
      <p:sp>
        <p:nvSpPr>
          <p:cNvPr id="122884" name="Rectangle 4"/>
          <p:cNvSpPr>
            <a:spLocks noGrp="1" noChangeArrowheads="1"/>
          </p:cNvSpPr>
          <p:nvPr>
            <p:ph sz="half" idx="2"/>
          </p:nvPr>
        </p:nvSpPr>
        <p:spPr>
          <a:xfrm>
            <a:off x="4648200" y="1524000"/>
            <a:ext cx="4038600" cy="4525963"/>
          </a:xfrm>
        </p:spPr>
        <p:txBody>
          <a:bodyPr>
            <a:normAutofit/>
          </a:bodyPr>
          <a:lstStyle/>
          <a:p>
            <a:pPr marL="514350">
              <a:buClr>
                <a:srgbClr val="FFC000"/>
              </a:buClr>
              <a:buFont typeface="+mj-lt"/>
              <a:buAutoNum type="arabicPeriod" startAt="22"/>
            </a:pPr>
            <a:r>
              <a:rPr lang="en-US" dirty="0">
                <a:solidFill>
                  <a:schemeClr val="tx1"/>
                </a:solidFill>
              </a:rPr>
              <a:t>demand-backward pricing</a:t>
            </a:r>
          </a:p>
          <a:p>
            <a:pPr marL="514350">
              <a:buClr>
                <a:srgbClr val="FFC000"/>
              </a:buClr>
              <a:buFont typeface="+mj-lt"/>
              <a:buAutoNum type="arabicPeriod" startAt="22"/>
            </a:pPr>
            <a:r>
              <a:rPr lang="en-US" dirty="0">
                <a:solidFill>
                  <a:schemeClr val="tx1"/>
                </a:solidFill>
              </a:rPr>
              <a:t>prestige pricing</a:t>
            </a:r>
          </a:p>
          <a:p>
            <a:pPr marL="514350">
              <a:buClr>
                <a:srgbClr val="FFC000"/>
              </a:buClr>
              <a:buFont typeface="+mj-lt"/>
              <a:buAutoNum type="arabicPeriod" startAt="22"/>
            </a:pPr>
            <a:r>
              <a:rPr lang="en-US">
                <a:solidFill>
                  <a:schemeClr val="tx1"/>
                </a:solidFill>
              </a:rPr>
              <a:t>full-line pricing</a:t>
            </a:r>
          </a:p>
          <a:p>
            <a:pPr marL="514350">
              <a:buClr>
                <a:srgbClr val="FFC000"/>
              </a:buClr>
              <a:buFont typeface="+mj-lt"/>
              <a:buAutoNum type="arabicPeriod" startAt="22"/>
            </a:pPr>
            <a:r>
              <a:rPr lang="en-US">
                <a:solidFill>
                  <a:schemeClr val="tx1"/>
                </a:solidFill>
              </a:rPr>
              <a:t>complementary </a:t>
            </a:r>
            <a:r>
              <a:rPr lang="en-US" dirty="0">
                <a:solidFill>
                  <a:schemeClr val="tx1"/>
                </a:solidFill>
              </a:rPr>
              <a:t>product pricing</a:t>
            </a:r>
          </a:p>
          <a:p>
            <a:pPr marL="514350" indent="-514350">
              <a:buClr>
                <a:srgbClr val="FFC000"/>
              </a:buClr>
              <a:buFont typeface="+mj-lt"/>
              <a:buAutoNum type="arabicPeriod" startAt="26"/>
            </a:pPr>
            <a:r>
              <a:rPr lang="en-US" dirty="0">
                <a:solidFill>
                  <a:schemeClr val="tx1"/>
                </a:solidFill>
              </a:rPr>
              <a:t>product-bundle pricing</a:t>
            </a:r>
          </a:p>
          <a:p>
            <a:pPr>
              <a:buClr>
                <a:srgbClr val="FFC000"/>
              </a:buClr>
            </a:pPr>
            <a:endParaRPr lang="en-US" dirty="0">
              <a:solidFill>
                <a:schemeClr val="tx1"/>
              </a:solidFill>
            </a:endParaRPr>
          </a:p>
        </p:txBody>
      </p:sp>
    </p:spTree>
    <p:custDataLst>
      <p:tags r:id="rId1"/>
    </p:custDataLst>
    <p:extLst>
      <p:ext uri="{BB962C8B-B14F-4D97-AF65-F5344CB8AC3E}">
        <p14:creationId xmlns:p14="http://schemas.microsoft.com/office/powerpoint/2010/main" val="159303156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2883">
                                            <p:txEl>
                                              <p:pRg st="1" end="1"/>
                                            </p:txEl>
                                          </p:spTgt>
                                        </p:tgtEl>
                                        <p:attrNameLst>
                                          <p:attrName>style.visibility</p:attrName>
                                        </p:attrNameLst>
                                      </p:cBhvr>
                                      <p:to>
                                        <p:strVal val="visible"/>
                                      </p:to>
                                    </p:set>
                                    <p:animEffect transition="in" filter="wipe(up)">
                                      <p:cBhvr>
                                        <p:cTn id="7" dur="500"/>
                                        <p:tgtEl>
                                          <p:spTgt spid="122883">
                                            <p:txEl>
                                              <p:pRg st="1" end="1"/>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2883">
                                            <p:txEl>
                                              <p:pRg st="2" end="2"/>
                                            </p:txEl>
                                          </p:spTgt>
                                        </p:tgtEl>
                                        <p:attrNameLst>
                                          <p:attrName>style.visibility</p:attrName>
                                        </p:attrNameLst>
                                      </p:cBhvr>
                                      <p:to>
                                        <p:strVal val="visible"/>
                                      </p:to>
                                    </p:set>
                                    <p:animEffect transition="in" filter="wipe(up)">
                                      <p:cBhvr>
                                        <p:cTn id="11" dur="500"/>
                                        <p:tgtEl>
                                          <p:spTgt spid="122883">
                                            <p:txEl>
                                              <p:pRg st="2" end="2"/>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22883">
                                            <p:txEl>
                                              <p:pRg st="3" end="3"/>
                                            </p:txEl>
                                          </p:spTgt>
                                        </p:tgtEl>
                                        <p:attrNameLst>
                                          <p:attrName>style.visibility</p:attrName>
                                        </p:attrNameLst>
                                      </p:cBhvr>
                                      <p:to>
                                        <p:strVal val="visible"/>
                                      </p:to>
                                    </p:set>
                                    <p:animEffect transition="in" filter="wipe(up)">
                                      <p:cBhvr>
                                        <p:cTn id="15" dur="500"/>
                                        <p:tgtEl>
                                          <p:spTgt spid="122883">
                                            <p:txEl>
                                              <p:pRg st="3" end="3"/>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2883">
                                            <p:txEl>
                                              <p:pRg st="4" end="4"/>
                                            </p:txEl>
                                          </p:spTgt>
                                        </p:tgtEl>
                                        <p:attrNameLst>
                                          <p:attrName>style.visibility</p:attrName>
                                        </p:attrNameLst>
                                      </p:cBhvr>
                                      <p:to>
                                        <p:strVal val="visible"/>
                                      </p:to>
                                    </p:set>
                                    <p:animEffect transition="in" filter="wipe(up)">
                                      <p:cBhvr>
                                        <p:cTn id="19" dur="500"/>
                                        <p:tgtEl>
                                          <p:spTgt spid="122883">
                                            <p:txEl>
                                              <p:pRg st="4" end="4"/>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2883">
                                            <p:txEl>
                                              <p:pRg st="5" end="5"/>
                                            </p:txEl>
                                          </p:spTgt>
                                        </p:tgtEl>
                                        <p:attrNameLst>
                                          <p:attrName>style.visibility</p:attrName>
                                        </p:attrNameLst>
                                      </p:cBhvr>
                                      <p:to>
                                        <p:strVal val="visible"/>
                                      </p:to>
                                    </p:set>
                                    <p:animEffect transition="in" filter="wipe(up)">
                                      <p:cBhvr>
                                        <p:cTn id="23" dur="500"/>
                                        <p:tgtEl>
                                          <p:spTgt spid="122883">
                                            <p:txEl>
                                              <p:pRg st="5" end="5"/>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22883">
                                            <p:txEl>
                                              <p:pRg st="6" end="6"/>
                                            </p:txEl>
                                          </p:spTgt>
                                        </p:tgtEl>
                                        <p:attrNameLst>
                                          <p:attrName>style.visibility</p:attrName>
                                        </p:attrNameLst>
                                      </p:cBhvr>
                                      <p:to>
                                        <p:strVal val="visible"/>
                                      </p:to>
                                    </p:set>
                                    <p:animEffect transition="in" filter="wipe(up)">
                                      <p:cBhvr>
                                        <p:cTn id="27" dur="500"/>
                                        <p:tgtEl>
                                          <p:spTgt spid="122883">
                                            <p:txEl>
                                              <p:pRg st="6" end="6"/>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22883">
                                            <p:txEl>
                                              <p:pRg st="7" end="7"/>
                                            </p:txEl>
                                          </p:spTgt>
                                        </p:tgtEl>
                                        <p:attrNameLst>
                                          <p:attrName>style.visibility</p:attrName>
                                        </p:attrNameLst>
                                      </p:cBhvr>
                                      <p:to>
                                        <p:strVal val="visible"/>
                                      </p:to>
                                    </p:set>
                                    <p:animEffect transition="in" filter="wipe(up)">
                                      <p:cBhvr>
                                        <p:cTn id="31" dur="500"/>
                                        <p:tgtEl>
                                          <p:spTgt spid="122883">
                                            <p:txEl>
                                              <p:pRg st="7" end="7"/>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22884">
                                            <p:txEl>
                                              <p:pRg st="0" end="0"/>
                                            </p:txEl>
                                          </p:spTgt>
                                        </p:tgtEl>
                                        <p:attrNameLst>
                                          <p:attrName>style.visibility</p:attrName>
                                        </p:attrNameLst>
                                      </p:cBhvr>
                                      <p:to>
                                        <p:strVal val="visible"/>
                                      </p:to>
                                    </p:set>
                                    <p:animEffect transition="in" filter="wipe(up)">
                                      <p:cBhvr>
                                        <p:cTn id="35" dur="500"/>
                                        <p:tgtEl>
                                          <p:spTgt spid="122884">
                                            <p:txEl>
                                              <p:pRg st="0" end="0"/>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22884">
                                            <p:txEl>
                                              <p:pRg st="1" end="1"/>
                                            </p:txEl>
                                          </p:spTgt>
                                        </p:tgtEl>
                                        <p:attrNameLst>
                                          <p:attrName>style.visibility</p:attrName>
                                        </p:attrNameLst>
                                      </p:cBhvr>
                                      <p:to>
                                        <p:strVal val="visible"/>
                                      </p:to>
                                    </p:set>
                                    <p:animEffect transition="in" filter="wipe(up)">
                                      <p:cBhvr>
                                        <p:cTn id="39" dur="500"/>
                                        <p:tgtEl>
                                          <p:spTgt spid="122884">
                                            <p:txEl>
                                              <p:pRg st="1" end="1"/>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22884">
                                            <p:txEl>
                                              <p:pRg st="2" end="2"/>
                                            </p:txEl>
                                          </p:spTgt>
                                        </p:tgtEl>
                                        <p:attrNameLst>
                                          <p:attrName>style.visibility</p:attrName>
                                        </p:attrNameLst>
                                      </p:cBhvr>
                                      <p:to>
                                        <p:strVal val="visible"/>
                                      </p:to>
                                    </p:set>
                                    <p:animEffect transition="in" filter="wipe(up)">
                                      <p:cBhvr>
                                        <p:cTn id="43" dur="500"/>
                                        <p:tgtEl>
                                          <p:spTgt spid="122884">
                                            <p:txEl>
                                              <p:pRg st="2" end="2"/>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122884">
                                            <p:txEl>
                                              <p:pRg st="3" end="3"/>
                                            </p:txEl>
                                          </p:spTgt>
                                        </p:tgtEl>
                                        <p:attrNameLst>
                                          <p:attrName>style.visibility</p:attrName>
                                        </p:attrNameLst>
                                      </p:cBhvr>
                                      <p:to>
                                        <p:strVal val="visible"/>
                                      </p:to>
                                    </p:set>
                                    <p:animEffect transition="in" filter="wipe(up)">
                                      <p:cBhvr>
                                        <p:cTn id="47" dur="500"/>
                                        <p:tgtEl>
                                          <p:spTgt spid="122884">
                                            <p:txEl>
                                              <p:pRg st="3" end="3"/>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122884">
                                            <p:txEl>
                                              <p:pRg st="4" end="4"/>
                                            </p:txEl>
                                          </p:spTgt>
                                        </p:tgtEl>
                                        <p:attrNameLst>
                                          <p:attrName>style.visibility</p:attrName>
                                        </p:attrNameLst>
                                      </p:cBhvr>
                                      <p:to>
                                        <p:strVal val="visible"/>
                                      </p:to>
                                    </p:set>
                                    <p:animEffect transition="in" filter="wipe(up)">
                                      <p:cBhvr>
                                        <p:cTn id="51" dur="500"/>
                                        <p:tgtEl>
                                          <p:spTgt spid="12288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4561</TotalTime>
  <Words>6127</Words>
  <Application>Microsoft Office PowerPoint</Application>
  <PresentationFormat>On-screen Show (4:3)</PresentationFormat>
  <Paragraphs>604</Paragraphs>
  <Slides>30</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Century Gothic</vt:lpstr>
      <vt:lpstr>Times New Roman</vt:lpstr>
      <vt:lpstr>Wingdings</vt:lpstr>
      <vt:lpstr>Wingdings 2</vt:lpstr>
      <vt:lpstr>Verve</vt:lpstr>
      <vt:lpstr>Chapter 18</vt:lpstr>
      <vt:lpstr>At the end of this presentation, you should be able to:</vt:lpstr>
      <vt:lpstr>At the end of this presentation, you should be able to:</vt:lpstr>
      <vt:lpstr>Price Setting and Strategy Planning (Exhibit 18-1)</vt:lpstr>
      <vt:lpstr>Markup Chain and Channel Pricing (Exhibit 18-2)</vt:lpstr>
      <vt:lpstr>Checking Your Knowledge</vt:lpstr>
      <vt:lpstr>Checking Your Knowledge</vt:lpstr>
      <vt:lpstr>High Markups  Don’t Always Mean Big Profits</vt:lpstr>
      <vt:lpstr>Results of Average-Cost Pricing (Exhibit 18-3)</vt:lpstr>
      <vt:lpstr>Marketing Managers Must Consider Various Kinds of Costs</vt:lpstr>
      <vt:lpstr>Cost Structure of a Firm (Exhibit 18-4)</vt:lpstr>
      <vt:lpstr>Summary of Relationships among Quantity, Cost, and Price Using Cost-Oriented Pricing(Exhibit 18–7)</vt:lpstr>
      <vt:lpstr>Break-Even Analysis Can Evaluate Possible Prices</vt:lpstr>
      <vt:lpstr>Break-Even Chart for a Particular Situation (Exhibit 18-8)</vt:lpstr>
      <vt:lpstr>Break-even in Action – Case Of The Lemonade Stand</vt:lpstr>
      <vt:lpstr>Checking Your Knowledge</vt:lpstr>
      <vt:lpstr>Revenue, Cost, and Profit at Different Prices for a Firm (Exhibit 18-9)</vt:lpstr>
      <vt:lpstr>Graphic Determination of the Price Giving the Greatest Total Profit for a Firm (Exhibit 18-10)</vt:lpstr>
      <vt:lpstr>Demand-Oriented Approaches for Setting Prices</vt:lpstr>
      <vt:lpstr>Focusing on Cost and Demand</vt:lpstr>
      <vt:lpstr>Value in use pricing—how much will the customer save?</vt:lpstr>
      <vt:lpstr>More Demand-Oriented Methods</vt:lpstr>
      <vt:lpstr>Checking Your Knowledge</vt:lpstr>
      <vt:lpstr>More Demand-Oriented Methods</vt:lpstr>
      <vt:lpstr>Checking Your Knowledge</vt:lpstr>
      <vt:lpstr>Prestige Pricing</vt:lpstr>
      <vt:lpstr>Pricing a Full Line</vt:lpstr>
      <vt:lpstr>Product-Bundle Pricing</vt:lpstr>
      <vt:lpstr>Key Terms</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Lefort, Jazmine</cp:lastModifiedBy>
  <cp:revision>1156</cp:revision>
  <dcterms:created xsi:type="dcterms:W3CDTF">2010-05-28T04:39:50Z</dcterms:created>
  <dcterms:modified xsi:type="dcterms:W3CDTF">2018-02-22T13:44:14Z</dcterms:modified>
</cp:coreProperties>
</file>