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6" r:id="rId2"/>
    <p:sldId id="267" r:id="rId3"/>
    <p:sldId id="257" r:id="rId4"/>
    <p:sldId id="266" r:id="rId5"/>
    <p:sldId id="258" r:id="rId6"/>
    <p:sldId id="269" r:id="rId7"/>
    <p:sldId id="259" r:id="rId8"/>
    <p:sldId id="270" r:id="rId9"/>
    <p:sldId id="260" r:id="rId10"/>
    <p:sldId id="268" r:id="rId11"/>
    <p:sldId id="261" r:id="rId12"/>
    <p:sldId id="26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080" autoAdjust="0"/>
  </p:normalViewPr>
  <p:slideViewPr>
    <p:cSldViewPr>
      <p:cViewPr varScale="1">
        <p:scale>
          <a:sx n="62" d="100"/>
          <a:sy n="62" d="100"/>
        </p:scale>
        <p:origin x="-159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C98AF5-4EFC-4165-A7A6-DCE04D5EA858}" type="datetimeFigureOut">
              <a:rPr lang="en-GB" smtClean="0"/>
              <a:t>12/12/2018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0B090F-C732-4BA9-8D8C-5337C4672777}" type="slidenum">
              <a:rPr lang="en-GB" smtClean="0"/>
              <a:t>‹#›</a:t>
            </a:fld>
            <a:endParaRPr lang="en-GB"/>
          </a:p>
        </p:txBody>
      </p:sp>
    </p:spTree>
    <p:extLst>
      <p:ext uri="{BB962C8B-B14F-4D97-AF65-F5344CB8AC3E}">
        <p14:creationId xmlns:p14="http://schemas.microsoft.com/office/powerpoint/2010/main" val="567404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Different departments in the company like the finance and human resource departments have been affected by the presence of a bug in the video game. We are now</a:t>
            </a:r>
            <a:r>
              <a:rPr lang="en-US" sz="1200" kern="1200" baseline="0" dirty="0" smtClean="0">
                <a:solidFill>
                  <a:schemeClr val="tx1"/>
                </a:solidFill>
                <a:effectLst/>
                <a:latin typeface="Times New Roman" pitchFamily="18" charset="0"/>
                <a:ea typeface="+mn-ea"/>
                <a:cs typeface="Times New Roman" pitchFamily="18" charset="0"/>
              </a:rPr>
              <a:t> faced with a dilemma of whether to</a:t>
            </a:r>
            <a:r>
              <a:rPr lang="en-US" sz="1200" dirty="0" smtClean="0">
                <a:latin typeface="Times New Roman" pitchFamily="18" charset="0"/>
                <a:cs typeface="Times New Roman" pitchFamily="18" charset="0"/>
              </a:rPr>
              <a:t> release the poor quality game or wait until January when bugs will be removed. </a:t>
            </a:r>
            <a:r>
              <a:rPr lang="en-US" sz="1200" kern="1200" dirty="0" smtClean="0">
                <a:solidFill>
                  <a:schemeClr val="tx1"/>
                </a:solidFill>
                <a:effectLst/>
                <a:latin typeface="Times New Roman" pitchFamily="18" charset="0"/>
                <a:ea typeface="+mn-ea"/>
                <a:cs typeface="Times New Roman" pitchFamily="18" charset="0"/>
              </a:rPr>
              <a:t>Each decision of</a:t>
            </a:r>
            <a:r>
              <a:rPr lang="en-US" sz="1200" kern="1200" baseline="0" dirty="0" smtClean="0">
                <a:solidFill>
                  <a:schemeClr val="tx1"/>
                </a:solidFill>
                <a:effectLst/>
                <a:latin typeface="Times New Roman" pitchFamily="18" charset="0"/>
                <a:ea typeface="+mn-ea"/>
                <a:cs typeface="Times New Roman" pitchFamily="18" charset="0"/>
              </a:rPr>
              <a:t> the decisions</a:t>
            </a:r>
            <a:r>
              <a:rPr lang="en-US" sz="1200" kern="1200" dirty="0" smtClean="0">
                <a:solidFill>
                  <a:schemeClr val="tx1"/>
                </a:solidFill>
                <a:effectLst/>
                <a:latin typeface="Times New Roman" pitchFamily="18" charset="0"/>
                <a:ea typeface="+mn-ea"/>
                <a:cs typeface="Times New Roman" pitchFamily="18" charset="0"/>
              </a:rPr>
              <a:t> affect the stakeholders differently. If we allow the game into the market, the company will make a huge profit as this a highly anticipated product. However, the customers will be disappointed due to the compromised quality of the game. Even though the game is running, the gamers will be disappointed and thus will not have much fun using the video game. I have decided to take a step that is beneficial to the company as</a:t>
            </a:r>
            <a:r>
              <a:rPr lang="en-US" sz="1200" kern="1200" baseline="0" dirty="0" smtClean="0">
                <a:solidFill>
                  <a:schemeClr val="tx1"/>
                </a:solidFill>
                <a:effectLst/>
                <a:latin typeface="Times New Roman" pitchFamily="18" charset="0"/>
                <a:ea typeface="+mn-ea"/>
                <a:cs typeface="Times New Roman" pitchFamily="18" charset="0"/>
              </a:rPr>
              <a:t> I will reveal later in this presentation.</a:t>
            </a:r>
            <a:endParaRPr lang="en-GB" sz="1200" kern="1200" dirty="0" smtClean="0">
              <a:solidFill>
                <a:schemeClr val="tx1"/>
              </a:solidFill>
              <a:effectLst/>
              <a:latin typeface="Times New Roman" pitchFamily="18" charset="0"/>
              <a:ea typeface="+mn-ea"/>
              <a:cs typeface="Times New Roman" pitchFamily="18" charset="0"/>
            </a:endParaRPr>
          </a:p>
          <a:p>
            <a:endParaRPr lang="en-GB" dirty="0" smtClean="0">
              <a:latin typeface="Times New Roman" pitchFamily="18" charset="0"/>
              <a:cs typeface="Times New Roman" pitchFamily="18" charset="0"/>
            </a:endParaRP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2</a:t>
            </a:fld>
            <a:endParaRPr lang="en-GB"/>
          </a:p>
        </p:txBody>
      </p:sp>
    </p:spTree>
    <p:extLst>
      <p:ext uri="{BB962C8B-B14F-4D97-AF65-F5344CB8AC3E}">
        <p14:creationId xmlns:p14="http://schemas.microsoft.com/office/powerpoint/2010/main" val="189952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I</a:t>
            </a:r>
            <a:r>
              <a:rPr lang="en-US" sz="1200" kern="1200" baseline="0" dirty="0" smtClean="0">
                <a:solidFill>
                  <a:schemeClr val="tx1"/>
                </a:solidFill>
                <a:effectLst/>
                <a:latin typeface="Times New Roman" pitchFamily="18" charset="0"/>
                <a:ea typeface="+mn-ea"/>
                <a:cs typeface="Times New Roman" pitchFamily="18" charset="0"/>
              </a:rPr>
              <a:t> have</a:t>
            </a:r>
            <a:r>
              <a:rPr lang="en-US" sz="1200" kern="1200" dirty="0" smtClean="0">
                <a:solidFill>
                  <a:schemeClr val="tx1"/>
                </a:solidFill>
                <a:effectLst/>
                <a:latin typeface="Times New Roman" pitchFamily="18" charset="0"/>
                <a:ea typeface="+mn-ea"/>
                <a:cs typeface="Times New Roman" pitchFamily="18" charset="0"/>
              </a:rPr>
              <a:t> focused my attention on finding out the best decision to make for our company and its relationship to the customers. The welfare of every stakeholder is equally relevant in this situation</a:t>
            </a:r>
            <a:r>
              <a:rPr lang="en-US" sz="1200" kern="1200" baseline="0" dirty="0" smtClean="0">
                <a:solidFill>
                  <a:schemeClr val="tx1"/>
                </a:solidFill>
                <a:effectLst/>
                <a:latin typeface="Times New Roman" pitchFamily="18" charset="0"/>
                <a:ea typeface="+mn-ea"/>
                <a:cs typeface="Times New Roman" pitchFamily="18" charset="0"/>
              </a:rPr>
              <a:t> hence</a:t>
            </a:r>
            <a:r>
              <a:rPr lang="en-US" sz="1200" kern="1200" dirty="0" smtClean="0">
                <a:solidFill>
                  <a:schemeClr val="tx1"/>
                </a:solidFill>
                <a:effectLst/>
                <a:latin typeface="Times New Roman" pitchFamily="18" charset="0"/>
                <a:ea typeface="+mn-ea"/>
                <a:cs typeface="Times New Roman" pitchFamily="18" charset="0"/>
              </a:rPr>
              <a:t> need to understand the situation and come together as a team to achieve a common goal. I hope this dilemma might not be the first and the last critical decision that the company is going to make. Therefore, going through the process will increase our level of experiences without incurring any losses (</a:t>
            </a:r>
            <a:r>
              <a:rPr lang="en-US" sz="1200" kern="1200" dirty="0" err="1" smtClean="0">
                <a:solidFill>
                  <a:schemeClr val="tx1"/>
                </a:solidFill>
                <a:effectLst/>
                <a:latin typeface="Times New Roman" pitchFamily="18" charset="0"/>
                <a:ea typeface="+mn-ea"/>
                <a:cs typeface="Times New Roman" pitchFamily="18" charset="0"/>
              </a:rPr>
              <a:t>Bhatnagar</a:t>
            </a:r>
            <a:r>
              <a:rPr lang="en-US" sz="1200" kern="1200" dirty="0" smtClean="0">
                <a:solidFill>
                  <a:schemeClr val="tx1"/>
                </a:solidFill>
                <a:effectLst/>
                <a:latin typeface="Times New Roman" pitchFamily="18" charset="0"/>
                <a:ea typeface="+mn-ea"/>
                <a:cs typeface="Times New Roman" pitchFamily="18" charset="0"/>
              </a:rPr>
              <a:t>, 2012).</a:t>
            </a:r>
            <a:endParaRPr lang="en-GB" sz="1200" kern="1200" dirty="0" smtClean="0">
              <a:solidFill>
                <a:schemeClr val="tx1"/>
              </a:solidFill>
              <a:effectLst/>
              <a:latin typeface="Times New Roman" pitchFamily="18" charset="0"/>
              <a:ea typeface="+mn-ea"/>
              <a:cs typeface="Times New Roman" pitchFamily="18" charset="0"/>
            </a:endParaRP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3</a:t>
            </a:fld>
            <a:endParaRPr lang="en-GB"/>
          </a:p>
        </p:txBody>
      </p:sp>
    </p:spTree>
    <p:extLst>
      <p:ext uri="{BB962C8B-B14F-4D97-AF65-F5344CB8AC3E}">
        <p14:creationId xmlns:p14="http://schemas.microsoft.com/office/powerpoint/2010/main" val="2840946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Our company is in a situation where we need to decide on whether to release the video game in one month time or wait until January when the bug in the game will be correct. Either</a:t>
            </a:r>
            <a:r>
              <a:rPr lang="en-US" sz="1200" kern="1200" baseline="0" dirty="0" smtClean="0">
                <a:solidFill>
                  <a:schemeClr val="tx1"/>
                </a:solidFill>
                <a:effectLst/>
                <a:latin typeface="Times New Roman" pitchFamily="18" charset="0"/>
                <a:ea typeface="+mn-ea"/>
                <a:cs typeface="Times New Roman" pitchFamily="18" charset="0"/>
              </a:rPr>
              <a:t> way our</a:t>
            </a:r>
            <a:r>
              <a:rPr lang="en-US" sz="1200" kern="1200" dirty="0" smtClean="0">
                <a:solidFill>
                  <a:schemeClr val="tx1"/>
                </a:solidFill>
                <a:effectLst/>
                <a:latin typeface="Times New Roman" pitchFamily="18" charset="0"/>
                <a:ea typeface="+mn-ea"/>
                <a:cs typeface="Times New Roman" pitchFamily="18" charset="0"/>
              </a:rPr>
              <a:t> customers will be disappointed</a:t>
            </a:r>
            <a:r>
              <a:rPr lang="en-US" sz="1200" kern="1200" baseline="0" dirty="0" smtClean="0">
                <a:solidFill>
                  <a:schemeClr val="tx1"/>
                </a:solidFill>
                <a:effectLst/>
                <a:latin typeface="Times New Roman" pitchFamily="18" charset="0"/>
                <a:ea typeface="+mn-ea"/>
                <a:cs typeface="Times New Roman" pitchFamily="18" charset="0"/>
              </a:rPr>
              <a:t> thus </a:t>
            </a:r>
            <a:r>
              <a:rPr lang="en-US" sz="1200" kern="1200" dirty="0" smtClean="0">
                <a:solidFill>
                  <a:schemeClr val="tx1"/>
                </a:solidFill>
                <a:effectLst/>
                <a:latin typeface="Times New Roman" pitchFamily="18" charset="0"/>
                <a:ea typeface="+mn-ea"/>
                <a:cs typeface="Times New Roman" pitchFamily="18" charset="0"/>
              </a:rPr>
              <a:t>we need to be critical in the steps we make (</a:t>
            </a:r>
            <a:r>
              <a:rPr lang="en-US" sz="1200" kern="1200" dirty="0" err="1" smtClean="0">
                <a:solidFill>
                  <a:schemeClr val="tx1"/>
                </a:solidFill>
                <a:effectLst/>
                <a:latin typeface="Times New Roman" pitchFamily="18" charset="0"/>
                <a:ea typeface="+mn-ea"/>
                <a:cs typeface="Times New Roman" pitchFamily="18" charset="0"/>
              </a:rPr>
              <a:t>Bhatnagar</a:t>
            </a:r>
            <a:r>
              <a:rPr lang="en-US" sz="1200" kern="1200" dirty="0" smtClean="0">
                <a:solidFill>
                  <a:schemeClr val="tx1"/>
                </a:solidFill>
                <a:effectLst/>
                <a:latin typeface="Times New Roman" pitchFamily="18" charset="0"/>
                <a:ea typeface="+mn-ea"/>
                <a:cs typeface="Times New Roman" pitchFamily="18" charset="0"/>
              </a:rPr>
              <a:t>, 2012).</a:t>
            </a:r>
            <a:r>
              <a:rPr lang="en-US" sz="1200" kern="1200" baseline="0" dirty="0" smtClean="0">
                <a:solidFill>
                  <a:schemeClr val="tx1"/>
                </a:solidFill>
                <a:effectLst/>
                <a:latin typeface="Times New Roman" pitchFamily="18" charset="0"/>
                <a:ea typeface="+mn-ea"/>
                <a:cs typeface="Times New Roman" pitchFamily="18" charset="0"/>
              </a:rPr>
              <a:t> F</a:t>
            </a:r>
            <a:r>
              <a:rPr lang="en-US" sz="1200" kern="1200" dirty="0" smtClean="0">
                <a:solidFill>
                  <a:schemeClr val="tx1"/>
                </a:solidFill>
                <a:effectLst/>
                <a:latin typeface="Times New Roman" pitchFamily="18" charset="0"/>
                <a:ea typeface="+mn-ea"/>
                <a:cs typeface="Times New Roman" pitchFamily="18" charset="0"/>
              </a:rPr>
              <a:t>ailing to release the game at the expected time</a:t>
            </a:r>
            <a:r>
              <a:rPr lang="en-US" sz="1200" kern="1200" baseline="0" dirty="0" smtClean="0">
                <a:solidFill>
                  <a:schemeClr val="tx1"/>
                </a:solidFill>
                <a:effectLst/>
                <a:latin typeface="Times New Roman" pitchFamily="18" charset="0"/>
                <a:ea typeface="+mn-ea"/>
                <a:cs typeface="Times New Roman" pitchFamily="18" charset="0"/>
              </a:rPr>
              <a:t> will make t</a:t>
            </a:r>
            <a:r>
              <a:rPr lang="en-US" sz="1200" kern="1200" dirty="0" smtClean="0">
                <a:solidFill>
                  <a:schemeClr val="tx1"/>
                </a:solidFill>
                <a:effectLst/>
                <a:latin typeface="Times New Roman" pitchFamily="18" charset="0"/>
                <a:ea typeface="+mn-ea"/>
                <a:cs typeface="Times New Roman" pitchFamily="18" charset="0"/>
              </a:rPr>
              <a:t>he customers to be disappointed by the inconvenience created. As we all know, we are heading to the holiday season, and thus people will be looking for new ways of having fun. Therefore, missing the chance to enjoy the new video game will be a disappointment for them. </a:t>
            </a:r>
            <a:endParaRPr lang="en-GB" sz="1200" kern="1200" dirty="0" smtClean="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4</a:t>
            </a:fld>
            <a:endParaRPr lang="en-GB"/>
          </a:p>
        </p:txBody>
      </p:sp>
    </p:spTree>
    <p:extLst>
      <p:ext uri="{BB962C8B-B14F-4D97-AF65-F5344CB8AC3E}">
        <p14:creationId xmlns:p14="http://schemas.microsoft.com/office/powerpoint/2010/main" val="3716291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Releasing the game in the next month would generate lots of income for the company. However, we risk destroying the reputation of the company if we allow the game to be released without correcting the bug. We need to dedicate our time and resources to our company at this time. We need to build confidence in our customers on the goods we deliver to them</a:t>
            </a:r>
            <a:r>
              <a:rPr lang="en-US" sz="1200" kern="1200" baseline="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Customer relation is so crucial for the future growth of any business and we should not underrate its value to us as a company.</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5</a:t>
            </a:fld>
            <a:endParaRPr lang="en-GB"/>
          </a:p>
        </p:txBody>
      </p:sp>
    </p:spTree>
    <p:extLst>
      <p:ext uri="{BB962C8B-B14F-4D97-AF65-F5344CB8AC3E}">
        <p14:creationId xmlns:p14="http://schemas.microsoft.com/office/powerpoint/2010/main" val="4172014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I am convinced that my approach is the best</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having worked in a different organization and amassed experience in solving dilemmas that</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require critical thinking and robust decision-making process. I am sure that focusing on the future of business is better than concentrating on short-lived profits. If we delay and fix the game, we are going to maintain our reputation of providing quality video games to our clients</a:t>
            </a:r>
            <a:r>
              <a:rPr lang="en-US" sz="1200" baseline="0" dirty="0" smtClean="0">
                <a:latin typeface="Times New Roman" pitchFamily="18" charset="0"/>
                <a:cs typeface="Times New Roman" pitchFamily="18" charset="0"/>
              </a:rPr>
              <a:t> and</a:t>
            </a:r>
            <a:r>
              <a:rPr lang="en-US" sz="1200" dirty="0" smtClean="0">
                <a:latin typeface="Times New Roman" pitchFamily="18" charset="0"/>
                <a:cs typeface="Times New Roman" pitchFamily="18" charset="0"/>
              </a:rPr>
              <a:t> retain our competitive capabilities (</a:t>
            </a:r>
            <a:r>
              <a:rPr lang="en-US" sz="1200" dirty="0" err="1" smtClean="0">
                <a:latin typeface="Times New Roman" pitchFamily="18" charset="0"/>
                <a:cs typeface="Times New Roman" pitchFamily="18" charset="0"/>
              </a:rPr>
              <a:t>Bhatnagar</a:t>
            </a:r>
            <a:r>
              <a:rPr lang="en-US" sz="1200" dirty="0" smtClean="0">
                <a:latin typeface="Times New Roman" pitchFamily="18" charset="0"/>
                <a:cs typeface="Times New Roman" pitchFamily="18" charset="0"/>
              </a:rPr>
              <a:t>, 2012). </a:t>
            </a:r>
          </a:p>
          <a:p>
            <a:pPr marL="109728" indent="0">
              <a:buNone/>
            </a:pPr>
            <a:endParaRPr lang="en-GB" dirty="0" smtClean="0">
              <a:latin typeface="Times New Roman" pitchFamily="18" charset="0"/>
              <a:cs typeface="Times New Roman" pitchFamily="18" charset="0"/>
            </a:endParaRP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6</a:t>
            </a:fld>
            <a:endParaRPr lang="en-GB"/>
          </a:p>
        </p:txBody>
      </p:sp>
    </p:spTree>
    <p:extLst>
      <p:ext uri="{BB962C8B-B14F-4D97-AF65-F5344CB8AC3E}">
        <p14:creationId xmlns:p14="http://schemas.microsoft.com/office/powerpoint/2010/main" val="697746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The finance department will figure out on the best strategy to use for the budget for fixing the bug in the video game. When</a:t>
            </a:r>
            <a:r>
              <a:rPr lang="en-US" sz="1200" kern="1200" baseline="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the funding is secured, the game developers will</a:t>
            </a:r>
            <a:r>
              <a:rPr lang="en-US" sz="1200" kern="1200" baseline="0" dirty="0" smtClean="0">
                <a:solidFill>
                  <a:schemeClr val="tx1"/>
                </a:solidFill>
                <a:effectLst/>
                <a:latin typeface="Times New Roman" pitchFamily="18" charset="0"/>
                <a:ea typeface="+mn-ea"/>
                <a:cs typeface="Times New Roman" pitchFamily="18" charset="0"/>
              </a:rPr>
              <a:t> fix the bug and ensure the final product is error-free.</a:t>
            </a:r>
            <a:r>
              <a:rPr lang="en-US" sz="1200" kern="1200" dirty="0" smtClean="0">
                <a:solidFill>
                  <a:schemeClr val="tx1"/>
                </a:solidFill>
                <a:effectLst/>
                <a:latin typeface="Times New Roman" pitchFamily="18" charset="0"/>
                <a:ea typeface="+mn-ea"/>
                <a:cs typeface="Times New Roman" pitchFamily="18" charset="0"/>
              </a:rPr>
              <a:t> The team</a:t>
            </a:r>
            <a:r>
              <a:rPr lang="en-US" sz="1200" kern="1200" baseline="0" dirty="0" smtClean="0">
                <a:solidFill>
                  <a:schemeClr val="tx1"/>
                </a:solidFill>
                <a:effectLst/>
                <a:latin typeface="Times New Roman" pitchFamily="18" charset="0"/>
                <a:ea typeface="+mn-ea"/>
                <a:cs typeface="Times New Roman" pitchFamily="18" charset="0"/>
              </a:rPr>
              <a:t> will be convinced </a:t>
            </a:r>
            <a:r>
              <a:rPr lang="en-US" sz="1200" kern="1200" dirty="0" smtClean="0">
                <a:solidFill>
                  <a:schemeClr val="tx1"/>
                </a:solidFill>
                <a:effectLst/>
                <a:latin typeface="Times New Roman" pitchFamily="18" charset="0"/>
                <a:ea typeface="+mn-ea"/>
                <a:cs typeface="Times New Roman" pitchFamily="18" charset="0"/>
              </a:rPr>
              <a:t>to accept the decision and go ahead to complete the task. They need to understand that we need to solve problems that affect our business for a better future of the company. The success of the company highly depends on their response to the situation (Smith, 2015).</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 public relation department will have to explain to the customers why the delays. In either of the decision we make, it will be a hard task for them: It means that if we release the bugged video game, the customers will be disappointed by the poor quality. At this point, it will be hard for public relation to explain the situation. Also, if we delay the release to January, the same team will have questions to answer regarding the delay. Therefore, at this point, we shall have to pick the decision that is best for the team and the organization in general. It will be better to explain the delay than to get bad ratings due to the compromised quality of the video game.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Times New Roman" pitchFamily="18" charset="0"/>
              <a:ea typeface="+mn-ea"/>
              <a:cs typeface="Times New Roman" pitchFamily="18" charset="0"/>
            </a:endParaRP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7</a:t>
            </a:fld>
            <a:endParaRPr lang="en-GB"/>
          </a:p>
        </p:txBody>
      </p:sp>
    </p:spTree>
    <p:extLst>
      <p:ext uri="{BB962C8B-B14F-4D97-AF65-F5344CB8AC3E}">
        <p14:creationId xmlns:p14="http://schemas.microsoft.com/office/powerpoint/2010/main" val="2531435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 customer will be informed that we have been working on a new video game whose release was expected in one-month time. They will be told that the  game is running correctly and thus can be used by our customers correctly. However, we have identified a bug in the video game which has affected the quality of the game. There has been a dilemma on whether to release the game on time or to wait until our team removes the bug; this would result in the game released in January. The</a:t>
            </a:r>
            <a:r>
              <a:rPr lang="en-US" sz="1200" kern="1200" baseline="0" dirty="0" smtClean="0">
                <a:solidFill>
                  <a:schemeClr val="tx1"/>
                </a:solidFill>
                <a:effectLst/>
                <a:latin typeface="Times New Roman" pitchFamily="18" charset="0"/>
                <a:ea typeface="+mn-ea"/>
                <a:cs typeface="Times New Roman" pitchFamily="18" charset="0"/>
              </a:rPr>
              <a:t> company will give an </a:t>
            </a:r>
            <a:r>
              <a:rPr lang="en-US" sz="1200" dirty="0" smtClean="0">
                <a:latin typeface="Times New Roman" pitchFamily="18" charset="0"/>
                <a:cs typeface="Times New Roman" pitchFamily="18" charset="0"/>
              </a:rPr>
              <a:t>assurance that Best Game Production is committed to deliver quality products.</a:t>
            </a:r>
            <a:endParaRPr lang="en-GB" sz="1200" dirty="0" smtClean="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8</a:t>
            </a:fld>
            <a:endParaRPr lang="en-GB"/>
          </a:p>
        </p:txBody>
      </p:sp>
    </p:spTree>
    <p:extLst>
      <p:ext uri="{BB962C8B-B14F-4D97-AF65-F5344CB8AC3E}">
        <p14:creationId xmlns:p14="http://schemas.microsoft.com/office/powerpoint/2010/main" val="3367910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Some</a:t>
            </a:r>
            <a:r>
              <a:rPr lang="en-US" sz="1200" baseline="0" dirty="0" smtClean="0">
                <a:latin typeface="Times New Roman" pitchFamily="18" charset="0"/>
                <a:cs typeface="Times New Roman" pitchFamily="18" charset="0"/>
              </a:rPr>
              <a:t> of our</a:t>
            </a:r>
            <a:r>
              <a:rPr lang="en-US" sz="1200" dirty="0" smtClean="0">
                <a:latin typeface="Times New Roman" pitchFamily="18" charset="0"/>
                <a:cs typeface="Times New Roman" pitchFamily="18" charset="0"/>
              </a:rPr>
              <a:t> customers will decide to buying video games from our competitors</a:t>
            </a:r>
            <a:r>
              <a:rPr lang="en-US" sz="1200" baseline="0" dirty="0" smtClean="0">
                <a:latin typeface="Times New Roman" pitchFamily="18" charset="0"/>
                <a:cs typeface="Times New Roman" pitchFamily="18" charset="0"/>
              </a:rPr>
              <a:t> but this</a:t>
            </a:r>
            <a:r>
              <a:rPr lang="en-US" sz="1200" dirty="0" smtClean="0">
                <a:latin typeface="Times New Roman" pitchFamily="18" charset="0"/>
                <a:cs typeface="Times New Roman" pitchFamily="18" charset="0"/>
              </a:rPr>
              <a:t> will happen only for a short time. </a:t>
            </a:r>
            <a:r>
              <a:rPr lang="en-US" sz="1200" kern="1200" dirty="0" smtClean="0">
                <a:solidFill>
                  <a:schemeClr val="tx1"/>
                </a:solidFill>
                <a:effectLst/>
                <a:latin typeface="Times New Roman" pitchFamily="18" charset="0"/>
                <a:ea typeface="+mn-ea"/>
                <a:cs typeface="Times New Roman" pitchFamily="18" charset="0"/>
              </a:rPr>
              <a:t>The company’s success lies in the decision we shall make regarding the dilemma we are having. We either focus on the profit that we shall achieve nest month and destroy our reputation; or wait until January when the video game will be free from bugs and sell it at that time. As we have seen throughout, the best steps to take is to delay the release and deliver a quality product into the market. We should not worry about the delay because we can recover from the losses due to lack of sales but not from losing our customers because of poor quality. I am confident that when we release the game on January, our customers will be happy with our product since it will be of high quality. Through the video game, we shall recover from the losses.</a:t>
            </a:r>
            <a:endParaRPr lang="en-GB" sz="1200" kern="1200" dirty="0" smtClean="0">
              <a:solidFill>
                <a:schemeClr val="tx1"/>
              </a:solidFill>
              <a:effectLst/>
              <a:latin typeface="Times New Roman" pitchFamily="18" charset="0"/>
              <a:ea typeface="+mn-ea"/>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Times New Roman" pitchFamily="18" charset="0"/>
              <a:ea typeface="+mn-ea"/>
              <a:cs typeface="Times New Roman" pitchFamily="18" charset="0"/>
            </a:endParaRPr>
          </a:p>
          <a:p>
            <a:endParaRPr lang="en-GB" dirty="0" smtClean="0">
              <a:latin typeface="Times New Roman" pitchFamily="18" charset="0"/>
              <a:cs typeface="Times New Roman" pitchFamily="18" charset="0"/>
            </a:endParaRP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9</a:t>
            </a:fld>
            <a:endParaRPr lang="en-GB"/>
          </a:p>
        </p:txBody>
      </p:sp>
    </p:spTree>
    <p:extLst>
      <p:ext uri="{BB962C8B-B14F-4D97-AF65-F5344CB8AC3E}">
        <p14:creationId xmlns:p14="http://schemas.microsoft.com/office/powerpoint/2010/main" val="1921030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None/>
            </a:pPr>
            <a:r>
              <a:rPr lang="en-US" sz="1200" dirty="0" smtClean="0">
                <a:latin typeface="Times New Roman" pitchFamily="18" charset="0"/>
                <a:cs typeface="Times New Roman" pitchFamily="18" charset="0"/>
              </a:rPr>
              <a:t>I am confident that when we release the game on January, our customers will be happy with our product since it will be of high quality.</a:t>
            </a:r>
            <a:r>
              <a:rPr lang="en-US" sz="1200" baseline="0" dirty="0" smtClean="0">
                <a:latin typeface="Times New Roman" pitchFamily="18" charset="0"/>
                <a:cs typeface="Times New Roman" pitchFamily="18" charset="0"/>
              </a:rPr>
              <a:t> The company</a:t>
            </a:r>
            <a:r>
              <a:rPr lang="en-US" sz="1200" dirty="0" smtClean="0">
                <a:latin typeface="Times New Roman" pitchFamily="18" charset="0"/>
                <a:cs typeface="Times New Roman" pitchFamily="18" charset="0"/>
              </a:rPr>
              <a:t> shall release the product in January where the customers will be able to enjoy the high-quality gaming experience. The company will recover from the losses due to lack of sales in December and will not have lost customers because of poor quality. I am sure that the game developers will have fixed the bugs and the customers will be happy with the  product. Finally, </a:t>
            </a:r>
            <a:r>
              <a:rPr lang="en-US" sz="1200" baseline="0" dirty="0" smtClean="0">
                <a:latin typeface="Times New Roman" pitchFamily="18" charset="0"/>
                <a:cs typeface="Times New Roman" pitchFamily="18" charset="0"/>
              </a:rPr>
              <a:t>t</a:t>
            </a:r>
            <a:r>
              <a:rPr lang="en-US" sz="1200" dirty="0" smtClean="0">
                <a:latin typeface="Times New Roman" pitchFamily="18" charset="0"/>
                <a:cs typeface="Times New Roman" pitchFamily="18" charset="0"/>
              </a:rPr>
              <a:t>he shareholders will not have incurred any losses and their good ratings will prevail.</a:t>
            </a:r>
            <a:endParaRPr lang="en-GB" dirty="0" smtClean="0">
              <a:latin typeface="Times New Roman" pitchFamily="18" charset="0"/>
              <a:cs typeface="Times New Roman" pitchFamily="18" charset="0"/>
            </a:endParaRP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10</a:t>
            </a:fld>
            <a:endParaRPr lang="en-GB"/>
          </a:p>
        </p:txBody>
      </p:sp>
    </p:spTree>
    <p:extLst>
      <p:ext uri="{BB962C8B-B14F-4D97-AF65-F5344CB8AC3E}">
        <p14:creationId xmlns:p14="http://schemas.microsoft.com/office/powerpoint/2010/main" val="1720419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We are confident that the company will make enough profits even after delaying the release because this is a highly anticipated product. Also, though the customer will shift to our competitors during the season, we have a good reputation, and we cannot afford to lose. Focusing on the future of business is better than concentrating on short-lived profits. I am confident that the losses we shall incur during the period will be recovered in January. We are going to maintain our reputation of providing quality video games to our clients; therefore, retain our competitive capabilities (</a:t>
            </a:r>
            <a:r>
              <a:rPr lang="en-US" sz="1200" kern="1200" dirty="0" err="1" smtClean="0">
                <a:solidFill>
                  <a:schemeClr val="tx1"/>
                </a:solidFill>
                <a:effectLst/>
                <a:latin typeface="Times New Roman" pitchFamily="18" charset="0"/>
                <a:ea typeface="+mn-ea"/>
                <a:cs typeface="Times New Roman" pitchFamily="18" charset="0"/>
              </a:rPr>
              <a:t>Bhatnagar</a:t>
            </a:r>
            <a:r>
              <a:rPr lang="en-US" sz="1200" kern="1200" dirty="0" smtClean="0">
                <a:solidFill>
                  <a:schemeClr val="tx1"/>
                </a:solidFill>
                <a:effectLst/>
                <a:latin typeface="Times New Roman" pitchFamily="18" charset="0"/>
                <a:ea typeface="+mn-ea"/>
                <a:cs typeface="Times New Roman" pitchFamily="18" charset="0"/>
              </a:rPr>
              <a:t>, 2012). The team will try to avoid such inconveniences in future</a:t>
            </a:r>
          </a:p>
          <a:p>
            <a:endParaRPr lang="en-GB" dirty="0" smtClean="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Times New Roman" pitchFamily="18" charset="0"/>
              <a:ea typeface="+mn-ea"/>
              <a:cs typeface="Times New Roman" pitchFamily="18" charset="0"/>
            </a:endParaRP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11</a:t>
            </a:fld>
            <a:endParaRPr lang="en-GB"/>
          </a:p>
        </p:txBody>
      </p:sp>
    </p:spTree>
    <p:extLst>
      <p:ext uri="{BB962C8B-B14F-4D97-AF65-F5344CB8AC3E}">
        <p14:creationId xmlns:p14="http://schemas.microsoft.com/office/powerpoint/2010/main" val="4129119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80B090F-C732-4BA9-8D8C-5337C4672777}" type="slidenum">
              <a:rPr lang="en-GB" smtClean="0"/>
              <a:t>12</a:t>
            </a:fld>
            <a:endParaRPr lang="en-GB"/>
          </a:p>
        </p:txBody>
      </p:sp>
    </p:spTree>
    <p:extLst>
      <p:ext uri="{BB962C8B-B14F-4D97-AF65-F5344CB8AC3E}">
        <p14:creationId xmlns:p14="http://schemas.microsoft.com/office/powerpoint/2010/main" val="11651949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79CE33B-3816-4584-B72D-447211863BD7}" type="datetimeFigureOut">
              <a:rPr lang="en-GB" smtClean="0"/>
              <a:t>12/12/2018</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8CF0F91-97E9-469B-8C8C-D045830EE14F}"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58CF0F91-97E9-469B-8C8C-D045830EE14F}" type="slidenum">
              <a:rPr lang="en-GB" smtClean="0"/>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58CF0F91-97E9-469B-8C8C-D045830EE14F}"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58CF0F91-97E9-469B-8C8C-D045830EE14F}" type="slidenum">
              <a:rPr lang="en-GB" smtClean="0"/>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58CF0F91-97E9-469B-8C8C-D045830EE14F}" type="slidenum">
              <a:rPr lang="en-GB" smtClean="0"/>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79CE33B-3816-4584-B72D-447211863BD7}" type="datetimeFigureOut">
              <a:rPr lang="en-GB" smtClean="0"/>
              <a:t>12/12/2018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79CE33B-3816-4584-B72D-447211863BD7}" type="datetimeFigureOut">
              <a:rPr lang="en-GB" smtClean="0"/>
              <a:t>12/12/2018</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8CF0F91-97E9-469B-8C8C-D045830EE14F}"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9CE33B-3816-4584-B72D-447211863BD7}" type="datetimeFigureOut">
              <a:rPr lang="en-GB" smtClean="0"/>
              <a:t>12/12/2018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79CE33B-3816-4584-B72D-447211863BD7}" type="datetimeFigureOut">
              <a:rPr lang="en-GB" smtClean="0"/>
              <a:t>12/12/2018</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8CF0F91-97E9-469B-8C8C-D045830EE14F}"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3200" dirty="0" smtClean="0">
                <a:effectLst/>
                <a:latin typeface="Arial" pitchFamily="34" charset="0"/>
                <a:cs typeface="Arial" pitchFamily="34" charset="0"/>
              </a:rPr>
              <a:t>BIG GAME PRODUCTIONS</a:t>
            </a:r>
            <a:endParaRPr lang="en-GB" sz="3200" dirty="0">
              <a:latin typeface="Arial" pitchFamily="34" charset="0"/>
              <a:cs typeface="Arial" pitchFamily="34" charset="0"/>
            </a:endParaRPr>
          </a:p>
        </p:txBody>
      </p:sp>
      <p:sp>
        <p:nvSpPr>
          <p:cNvPr id="3" name="Subtitle 2"/>
          <p:cNvSpPr>
            <a:spLocks noGrp="1"/>
          </p:cNvSpPr>
          <p:nvPr>
            <p:ph type="subTitle" idx="1"/>
          </p:nvPr>
        </p:nvSpPr>
        <p:spPr/>
        <p:txBody>
          <a:bodyPr>
            <a:noAutofit/>
          </a:bodyPr>
          <a:lstStyle/>
          <a:p>
            <a:r>
              <a:rPr lang="en-US" sz="2400" dirty="0">
                <a:latin typeface="Arial" pitchFamily="34" charset="0"/>
                <a:cs typeface="Arial" pitchFamily="34" charset="0"/>
              </a:rPr>
              <a:t>Name:</a:t>
            </a:r>
          </a:p>
          <a:p>
            <a:r>
              <a:rPr lang="en-US" sz="2400" dirty="0">
                <a:latin typeface="Arial" pitchFamily="34" charset="0"/>
                <a:cs typeface="Arial" pitchFamily="34" charset="0"/>
              </a:rPr>
              <a:t>Instructor:</a:t>
            </a:r>
          </a:p>
          <a:p>
            <a:r>
              <a:rPr lang="en-US" sz="2400" dirty="0">
                <a:latin typeface="Arial" pitchFamily="34" charset="0"/>
                <a:cs typeface="Arial" pitchFamily="34" charset="0"/>
              </a:rPr>
              <a:t>Date</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710770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457200" indent="-457200">
              <a:spcBef>
                <a:spcPts val="0"/>
              </a:spcBef>
              <a:buClrTx/>
              <a:buSzTx/>
              <a:buFont typeface="Wingdings" pitchFamily="2" charset="2"/>
              <a:buChar char="v"/>
              <a:defRPr/>
            </a:pPr>
            <a:r>
              <a:rPr lang="en-US" sz="2600" dirty="0" smtClean="0">
                <a:latin typeface="Arial" pitchFamily="34" charset="0"/>
                <a:cs typeface="Arial" pitchFamily="34" charset="0"/>
              </a:rPr>
              <a:t>Most of our departments have </a:t>
            </a:r>
            <a:r>
              <a:rPr lang="en-US" sz="2600" dirty="0">
                <a:latin typeface="Arial" pitchFamily="34" charset="0"/>
                <a:cs typeface="Arial" pitchFamily="34" charset="0"/>
              </a:rPr>
              <a:t>been affected by the presence of a bug in the video </a:t>
            </a:r>
            <a:r>
              <a:rPr lang="en-US" sz="2600" dirty="0" smtClean="0">
                <a:latin typeface="Arial" pitchFamily="34" charset="0"/>
                <a:cs typeface="Arial" pitchFamily="34" charset="0"/>
              </a:rPr>
              <a:t>game.</a:t>
            </a:r>
          </a:p>
          <a:p>
            <a:pPr marL="457200" indent="-457200">
              <a:spcBef>
                <a:spcPts val="0"/>
              </a:spcBef>
              <a:buClrTx/>
              <a:buSzTx/>
              <a:buFont typeface="Wingdings" pitchFamily="2" charset="2"/>
              <a:buChar char="v"/>
              <a:defRPr/>
            </a:pPr>
            <a:r>
              <a:rPr lang="en-US" sz="2600" dirty="0" smtClean="0">
                <a:latin typeface="Arial" pitchFamily="34" charset="0"/>
                <a:cs typeface="Arial" pitchFamily="34" charset="0"/>
              </a:rPr>
              <a:t>We have two options now, release the poor quality game or wait until January when bugs will be removed.</a:t>
            </a:r>
          </a:p>
          <a:p>
            <a:pPr marL="457200" indent="-457200">
              <a:spcBef>
                <a:spcPts val="0"/>
              </a:spcBef>
              <a:buClrTx/>
              <a:buSzTx/>
              <a:buFont typeface="Wingdings" pitchFamily="2" charset="2"/>
              <a:buChar char="v"/>
              <a:defRPr/>
            </a:pPr>
            <a:r>
              <a:rPr lang="en-US" sz="2600" dirty="0" smtClean="0">
                <a:latin typeface="Arial" pitchFamily="34" charset="0"/>
                <a:cs typeface="Arial" pitchFamily="34" charset="0"/>
              </a:rPr>
              <a:t>Each </a:t>
            </a:r>
            <a:r>
              <a:rPr lang="en-US" sz="2600" dirty="0">
                <a:latin typeface="Arial" pitchFamily="34" charset="0"/>
                <a:cs typeface="Arial" pitchFamily="34" charset="0"/>
              </a:rPr>
              <a:t>decision we take will affect the stakeholders </a:t>
            </a:r>
            <a:r>
              <a:rPr lang="en-US" sz="2600" dirty="0" smtClean="0">
                <a:latin typeface="Arial" pitchFamily="34" charset="0"/>
                <a:cs typeface="Arial" pitchFamily="34" charset="0"/>
              </a:rPr>
              <a:t>differently thus the need to pick the best choice for the company.</a:t>
            </a:r>
          </a:p>
          <a:p>
            <a:pPr marL="457200" indent="-457200">
              <a:spcBef>
                <a:spcPts val="0"/>
              </a:spcBef>
              <a:buClrTx/>
              <a:buSzTx/>
              <a:buFont typeface="Wingdings" pitchFamily="2" charset="2"/>
              <a:buChar char="v"/>
              <a:defRPr/>
            </a:pPr>
            <a:r>
              <a:rPr lang="en-US" sz="2600" dirty="0" smtClean="0">
                <a:latin typeface="Arial" pitchFamily="34" charset="0"/>
                <a:cs typeface="Arial" pitchFamily="34" charset="0"/>
              </a:rPr>
              <a:t>If </a:t>
            </a:r>
            <a:r>
              <a:rPr lang="en-US" sz="2600" dirty="0">
                <a:latin typeface="Arial" pitchFamily="34" charset="0"/>
                <a:cs typeface="Arial" pitchFamily="34" charset="0"/>
              </a:rPr>
              <a:t>we allow the game into the market, the company will make a huge profit as this a highly anticipated product. </a:t>
            </a:r>
            <a:endParaRPr lang="en-US" sz="2600" dirty="0" smtClean="0">
              <a:latin typeface="Arial" pitchFamily="34" charset="0"/>
              <a:cs typeface="Arial" pitchFamily="34" charset="0"/>
            </a:endParaRPr>
          </a:p>
          <a:p>
            <a:pPr marL="457200" indent="-457200">
              <a:spcBef>
                <a:spcPts val="0"/>
              </a:spcBef>
              <a:buClrTx/>
              <a:buSzTx/>
              <a:buFont typeface="Wingdings" pitchFamily="2" charset="2"/>
              <a:buChar char="v"/>
              <a:defRPr/>
            </a:pPr>
            <a:r>
              <a:rPr lang="en-US" sz="2600" dirty="0" smtClean="0">
                <a:latin typeface="Arial" pitchFamily="34" charset="0"/>
                <a:cs typeface="Arial" pitchFamily="34" charset="0"/>
              </a:rPr>
              <a:t>However</a:t>
            </a:r>
            <a:r>
              <a:rPr lang="en-US" sz="2600" dirty="0">
                <a:latin typeface="Arial" pitchFamily="34" charset="0"/>
                <a:cs typeface="Arial" pitchFamily="34" charset="0"/>
              </a:rPr>
              <a:t>, the customers will be disappointed due to the compromised quality of the game</a:t>
            </a:r>
            <a:r>
              <a:rPr lang="en-US" sz="2600" dirty="0" smtClean="0">
                <a:latin typeface="Arial" pitchFamily="34" charset="0"/>
                <a:cs typeface="Arial" pitchFamily="34" charset="0"/>
              </a:rPr>
              <a:t>.</a:t>
            </a:r>
            <a:endParaRPr lang="en-GB"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Introduction</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1325233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0" indent="-457200">
              <a:spcBef>
                <a:spcPts val="0"/>
              </a:spcBef>
              <a:buClrTx/>
              <a:buSzTx/>
              <a:buFont typeface="Wingdings" pitchFamily="2" charset="2"/>
              <a:buChar char="v"/>
              <a:defRPr/>
            </a:pPr>
            <a:r>
              <a:rPr lang="en-US" sz="2400" dirty="0" smtClean="0">
                <a:latin typeface="Arial" pitchFamily="34" charset="0"/>
                <a:cs typeface="Arial" pitchFamily="34" charset="0"/>
              </a:rPr>
              <a:t>The aim of the project is finding </a:t>
            </a:r>
            <a:r>
              <a:rPr lang="en-US" sz="2400" dirty="0">
                <a:latin typeface="Arial" pitchFamily="34" charset="0"/>
                <a:cs typeface="Arial" pitchFamily="34" charset="0"/>
              </a:rPr>
              <a:t>out the best decision to make for our company and its relationship to the </a:t>
            </a:r>
            <a:r>
              <a:rPr lang="en-US" sz="2400" dirty="0" smtClean="0">
                <a:latin typeface="Arial" pitchFamily="34" charset="0"/>
                <a:cs typeface="Arial" pitchFamily="34" charset="0"/>
              </a:rPr>
              <a:t>customers.</a:t>
            </a:r>
          </a:p>
          <a:p>
            <a:pPr marL="457200" indent="-457200">
              <a:spcBef>
                <a:spcPts val="0"/>
              </a:spcBef>
              <a:buClrTx/>
              <a:buSzTx/>
              <a:buFont typeface="Wingdings" pitchFamily="2" charset="2"/>
              <a:buChar char="v"/>
              <a:defRPr/>
            </a:pPr>
            <a:r>
              <a:rPr lang="en-US" sz="2400" dirty="0" smtClean="0">
                <a:latin typeface="Arial" pitchFamily="34" charset="0"/>
                <a:cs typeface="Arial" pitchFamily="34" charset="0"/>
              </a:rPr>
              <a:t>Our choice should take into consideration the </a:t>
            </a:r>
            <a:r>
              <a:rPr lang="en-US" sz="2400" dirty="0">
                <a:latin typeface="Arial" pitchFamily="34" charset="0"/>
                <a:cs typeface="Arial" pitchFamily="34" charset="0"/>
              </a:rPr>
              <a:t>welfare of every </a:t>
            </a:r>
            <a:r>
              <a:rPr lang="en-US" sz="2400" dirty="0" smtClean="0">
                <a:latin typeface="Arial" pitchFamily="34" charset="0"/>
                <a:cs typeface="Arial" pitchFamily="34" charset="0"/>
              </a:rPr>
              <a:t>stakeholder.</a:t>
            </a:r>
          </a:p>
          <a:p>
            <a:pPr marL="457200" indent="-457200">
              <a:spcBef>
                <a:spcPts val="0"/>
              </a:spcBef>
              <a:buClrTx/>
              <a:buSzTx/>
              <a:buFont typeface="Wingdings" pitchFamily="2" charset="2"/>
              <a:buChar char="v"/>
              <a:defRPr/>
            </a:pPr>
            <a:r>
              <a:rPr lang="en-US" sz="2400" dirty="0">
                <a:latin typeface="Arial" pitchFamily="34" charset="0"/>
                <a:cs typeface="Arial" pitchFamily="34" charset="0"/>
              </a:rPr>
              <a:t>G</a:t>
            </a:r>
            <a:r>
              <a:rPr lang="en-US" sz="2400" dirty="0" smtClean="0">
                <a:latin typeface="Arial" pitchFamily="34" charset="0"/>
                <a:cs typeface="Arial" pitchFamily="34" charset="0"/>
              </a:rPr>
              <a:t>oing </a:t>
            </a:r>
            <a:r>
              <a:rPr lang="en-US" sz="2400" dirty="0">
                <a:latin typeface="Arial" pitchFamily="34" charset="0"/>
                <a:cs typeface="Arial" pitchFamily="34" charset="0"/>
              </a:rPr>
              <a:t>through the process will increase our level of experiences without incurring any losses (</a:t>
            </a:r>
            <a:r>
              <a:rPr lang="en-US" sz="2400" dirty="0" err="1">
                <a:latin typeface="Arial" pitchFamily="34" charset="0"/>
                <a:cs typeface="Arial" pitchFamily="34" charset="0"/>
              </a:rPr>
              <a:t>Bhatnagar</a:t>
            </a:r>
            <a:r>
              <a:rPr lang="en-US" sz="2400" dirty="0">
                <a:latin typeface="Arial" pitchFamily="34" charset="0"/>
                <a:cs typeface="Arial" pitchFamily="34" charset="0"/>
              </a:rPr>
              <a:t>, 2012).</a:t>
            </a:r>
            <a:endParaRPr lang="en-GB" sz="2400" dirty="0">
              <a:latin typeface="Arial" pitchFamily="34" charset="0"/>
              <a:cs typeface="Arial" pitchFamily="34" charset="0"/>
            </a:endParaRPr>
          </a:p>
          <a:p>
            <a:endParaRPr lang="en-GB" dirty="0"/>
          </a:p>
          <a:p>
            <a:endParaRPr lang="en-GB"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Project Background</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2164518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v"/>
            </a:pPr>
            <a:r>
              <a:rPr lang="en-US" sz="2400" dirty="0" smtClean="0">
                <a:latin typeface="Arial" pitchFamily="34" charset="0"/>
                <a:cs typeface="Arial" pitchFamily="34" charset="0"/>
              </a:rPr>
              <a:t>I will guide the company to decide </a:t>
            </a:r>
            <a:r>
              <a:rPr lang="en-US" sz="2400" dirty="0">
                <a:latin typeface="Arial" pitchFamily="34" charset="0"/>
                <a:cs typeface="Arial" pitchFamily="34" charset="0"/>
              </a:rPr>
              <a:t>whether to release the video game in one month time or wait until January when the bug </a:t>
            </a:r>
            <a:r>
              <a:rPr lang="en-US" sz="2400" dirty="0" smtClean="0">
                <a:latin typeface="Arial" pitchFamily="34" charset="0"/>
                <a:cs typeface="Arial" pitchFamily="34" charset="0"/>
              </a:rPr>
              <a:t>will be fixed. </a:t>
            </a:r>
          </a:p>
          <a:p>
            <a:pPr>
              <a:buFont typeface="Wingdings" pitchFamily="2" charset="2"/>
              <a:buChar char="v"/>
            </a:pPr>
            <a:r>
              <a:rPr lang="en-US" sz="2400" dirty="0" smtClean="0">
                <a:latin typeface="Arial" pitchFamily="34" charset="0"/>
                <a:cs typeface="Arial" pitchFamily="34" charset="0"/>
              </a:rPr>
              <a:t>It </a:t>
            </a:r>
            <a:r>
              <a:rPr lang="en-US" sz="2400" dirty="0">
                <a:latin typeface="Arial" pitchFamily="34" charset="0"/>
                <a:cs typeface="Arial" pitchFamily="34" charset="0"/>
              </a:rPr>
              <a:t>is clear that no matter what decision we make, the customers will be </a:t>
            </a:r>
            <a:r>
              <a:rPr lang="en-US" sz="2400" dirty="0" smtClean="0">
                <a:latin typeface="Arial" pitchFamily="34" charset="0"/>
                <a:cs typeface="Arial" pitchFamily="34" charset="0"/>
              </a:rPr>
              <a:t>disappointed. </a:t>
            </a:r>
          </a:p>
          <a:p>
            <a:pPr>
              <a:buFont typeface="Wingdings" pitchFamily="2" charset="2"/>
              <a:buChar char="v"/>
            </a:pPr>
            <a:r>
              <a:rPr lang="en-US" sz="2400" dirty="0">
                <a:latin typeface="Arial" pitchFamily="34" charset="0"/>
                <a:cs typeface="Arial" pitchFamily="34" charset="0"/>
              </a:rPr>
              <a:t>F</a:t>
            </a:r>
            <a:r>
              <a:rPr lang="en-US" sz="2400" dirty="0" smtClean="0">
                <a:latin typeface="Arial" pitchFamily="34" charset="0"/>
                <a:cs typeface="Arial" pitchFamily="34" charset="0"/>
              </a:rPr>
              <a:t>ailing </a:t>
            </a:r>
            <a:r>
              <a:rPr lang="en-US" sz="2400" dirty="0">
                <a:latin typeface="Arial" pitchFamily="34" charset="0"/>
                <a:cs typeface="Arial" pitchFamily="34" charset="0"/>
              </a:rPr>
              <a:t>to release the game at the expected time, the customers </a:t>
            </a:r>
            <a:r>
              <a:rPr lang="en-US" sz="2400" dirty="0" smtClean="0">
                <a:latin typeface="Arial" pitchFamily="34" charset="0"/>
                <a:cs typeface="Arial" pitchFamily="34" charset="0"/>
              </a:rPr>
              <a:t>will </a:t>
            </a:r>
            <a:r>
              <a:rPr lang="en-US" sz="2400" dirty="0">
                <a:latin typeface="Arial" pitchFamily="34" charset="0"/>
                <a:cs typeface="Arial" pitchFamily="34" charset="0"/>
              </a:rPr>
              <a:t>be disappointed by the inconvenience created</a:t>
            </a:r>
            <a:r>
              <a:rPr lang="en-US" sz="2400" dirty="0" smtClean="0">
                <a:latin typeface="Arial" pitchFamily="34" charset="0"/>
                <a:cs typeface="Arial" pitchFamily="34" charset="0"/>
              </a:rPr>
              <a:t>.</a:t>
            </a:r>
          </a:p>
          <a:p>
            <a:pPr>
              <a:buFont typeface="Wingdings" pitchFamily="2" charset="2"/>
              <a:buChar char="v"/>
            </a:pPr>
            <a:r>
              <a:rPr lang="en-US" sz="2400" dirty="0" smtClean="0">
                <a:latin typeface="Arial" pitchFamily="34" charset="0"/>
                <a:cs typeface="Arial" pitchFamily="34" charset="0"/>
              </a:rPr>
              <a:t>Missing </a:t>
            </a:r>
            <a:r>
              <a:rPr lang="en-US" sz="2400" dirty="0">
                <a:latin typeface="Arial" pitchFamily="34" charset="0"/>
                <a:cs typeface="Arial" pitchFamily="34" charset="0"/>
              </a:rPr>
              <a:t>the chance </a:t>
            </a:r>
            <a:r>
              <a:rPr lang="en-US" sz="2400" dirty="0" smtClean="0">
                <a:latin typeface="Arial" pitchFamily="34" charset="0"/>
                <a:cs typeface="Arial" pitchFamily="34" charset="0"/>
              </a:rPr>
              <a:t>to </a:t>
            </a:r>
            <a:r>
              <a:rPr lang="en-US" sz="2400" dirty="0">
                <a:latin typeface="Arial" pitchFamily="34" charset="0"/>
                <a:cs typeface="Arial" pitchFamily="34" charset="0"/>
              </a:rPr>
              <a:t>enjoy the new video game </a:t>
            </a:r>
            <a:r>
              <a:rPr lang="en-US" sz="2400" dirty="0" smtClean="0">
                <a:latin typeface="Arial" pitchFamily="34" charset="0"/>
                <a:cs typeface="Arial" pitchFamily="34" charset="0"/>
              </a:rPr>
              <a:t>this holiday will </a:t>
            </a:r>
            <a:r>
              <a:rPr lang="en-US" sz="2400" dirty="0">
                <a:latin typeface="Arial" pitchFamily="34" charset="0"/>
                <a:cs typeface="Arial" pitchFamily="34" charset="0"/>
              </a:rPr>
              <a:t>be a disappointment </a:t>
            </a:r>
            <a:r>
              <a:rPr lang="en-US" sz="2400" dirty="0" smtClean="0">
                <a:latin typeface="Arial" pitchFamily="34" charset="0"/>
                <a:cs typeface="Arial" pitchFamily="34" charset="0"/>
              </a:rPr>
              <a:t>to our customers.</a:t>
            </a:r>
            <a:endParaRPr lang="en-GB" sz="24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The Existing Dilemma</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1889907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42900" indent="-342900">
              <a:spcBef>
                <a:spcPts val="0"/>
              </a:spcBef>
              <a:buClrTx/>
              <a:buSzTx/>
              <a:buFont typeface="Wingdings" pitchFamily="2" charset="2"/>
              <a:buChar char="v"/>
              <a:defRPr/>
            </a:pPr>
            <a:r>
              <a:rPr lang="en-US" sz="2400" dirty="0" smtClean="0">
                <a:latin typeface="Arial" pitchFamily="34" charset="0"/>
                <a:cs typeface="Arial" pitchFamily="34" charset="0"/>
              </a:rPr>
              <a:t>Releasing </a:t>
            </a:r>
            <a:r>
              <a:rPr lang="en-US" sz="2400" dirty="0">
                <a:latin typeface="Arial" pitchFamily="34" charset="0"/>
                <a:cs typeface="Arial" pitchFamily="34" charset="0"/>
              </a:rPr>
              <a:t>the game in the next month would generate lots of income for the company. </a:t>
            </a:r>
            <a:endParaRPr lang="en-US" sz="2400" dirty="0" smtClean="0">
              <a:latin typeface="Arial" pitchFamily="34" charset="0"/>
              <a:cs typeface="Arial" pitchFamily="34" charset="0"/>
            </a:endParaRPr>
          </a:p>
          <a:p>
            <a:pPr marL="342900" indent="-342900">
              <a:spcBef>
                <a:spcPts val="0"/>
              </a:spcBef>
              <a:buClrTx/>
              <a:buSzTx/>
              <a:buFont typeface="Wingdings" pitchFamily="2" charset="2"/>
              <a:buChar char="v"/>
              <a:defRPr/>
            </a:pPr>
            <a:r>
              <a:rPr lang="en-US" sz="2400" dirty="0" smtClean="0">
                <a:latin typeface="Arial" pitchFamily="34" charset="0"/>
                <a:cs typeface="Arial" pitchFamily="34" charset="0"/>
              </a:rPr>
              <a:t>If the </a:t>
            </a:r>
            <a:r>
              <a:rPr lang="en-US" sz="2400" dirty="0">
                <a:latin typeface="Arial" pitchFamily="34" charset="0"/>
                <a:cs typeface="Arial" pitchFamily="34" charset="0"/>
              </a:rPr>
              <a:t>game </a:t>
            </a:r>
            <a:r>
              <a:rPr lang="en-US" sz="2400" dirty="0" smtClean="0">
                <a:latin typeface="Arial" pitchFamily="34" charset="0"/>
                <a:cs typeface="Arial" pitchFamily="34" charset="0"/>
              </a:rPr>
              <a:t>is </a:t>
            </a:r>
            <a:r>
              <a:rPr lang="en-US" sz="2400" dirty="0">
                <a:latin typeface="Arial" pitchFamily="34" charset="0"/>
                <a:cs typeface="Arial" pitchFamily="34" charset="0"/>
              </a:rPr>
              <a:t>released without correcting the </a:t>
            </a:r>
            <a:r>
              <a:rPr lang="en-US" sz="2400" dirty="0" smtClean="0">
                <a:latin typeface="Arial" pitchFamily="34" charset="0"/>
                <a:cs typeface="Arial" pitchFamily="34" charset="0"/>
              </a:rPr>
              <a:t>bug</a:t>
            </a:r>
            <a:r>
              <a:rPr lang="en-US" sz="2400" dirty="0">
                <a:latin typeface="Arial" pitchFamily="34" charset="0"/>
                <a:cs typeface="Arial" pitchFamily="34" charset="0"/>
              </a:rPr>
              <a:t> </a:t>
            </a:r>
            <a:r>
              <a:rPr lang="en-US" sz="2400" dirty="0" smtClean="0">
                <a:latin typeface="Arial" pitchFamily="34" charset="0"/>
                <a:cs typeface="Arial" pitchFamily="34" charset="0"/>
              </a:rPr>
              <a:t>the </a:t>
            </a:r>
            <a:r>
              <a:rPr lang="en-US" sz="2400" dirty="0">
                <a:latin typeface="Arial" pitchFamily="34" charset="0"/>
                <a:cs typeface="Arial" pitchFamily="34" charset="0"/>
              </a:rPr>
              <a:t>reputation of the company </a:t>
            </a:r>
            <a:r>
              <a:rPr lang="en-US" sz="2400" dirty="0" smtClean="0">
                <a:latin typeface="Arial" pitchFamily="34" charset="0"/>
                <a:cs typeface="Arial" pitchFamily="34" charset="0"/>
              </a:rPr>
              <a:t> will be tainted.</a:t>
            </a:r>
          </a:p>
          <a:p>
            <a:pPr marL="342900" indent="-342900">
              <a:spcBef>
                <a:spcPts val="0"/>
              </a:spcBef>
              <a:buClrTx/>
              <a:buSzTx/>
              <a:buFont typeface="Wingdings" pitchFamily="2" charset="2"/>
              <a:buChar char="v"/>
              <a:defRPr/>
            </a:pPr>
            <a:r>
              <a:rPr lang="en-US" sz="2400" dirty="0" smtClean="0">
                <a:latin typeface="Arial" pitchFamily="34" charset="0"/>
                <a:cs typeface="Arial" pitchFamily="34" charset="0"/>
              </a:rPr>
              <a:t>Customer </a:t>
            </a:r>
            <a:r>
              <a:rPr lang="en-US" sz="2400" dirty="0">
                <a:latin typeface="Arial" pitchFamily="34" charset="0"/>
                <a:cs typeface="Arial" pitchFamily="34" charset="0"/>
              </a:rPr>
              <a:t>relation is so crucial for the future growth of </a:t>
            </a:r>
            <a:r>
              <a:rPr lang="en-US" sz="2400" dirty="0" smtClean="0">
                <a:latin typeface="Arial" pitchFamily="34" charset="0"/>
                <a:cs typeface="Arial" pitchFamily="34" charset="0"/>
              </a:rPr>
              <a:t>our </a:t>
            </a:r>
            <a:r>
              <a:rPr lang="en-US" sz="2400" dirty="0">
                <a:latin typeface="Arial" pitchFamily="34" charset="0"/>
                <a:cs typeface="Arial" pitchFamily="34" charset="0"/>
              </a:rPr>
              <a:t>business</a:t>
            </a:r>
            <a:r>
              <a:rPr lang="en-US" sz="2400" dirty="0" smtClean="0">
                <a:latin typeface="Arial" pitchFamily="34" charset="0"/>
                <a:cs typeface="Arial" pitchFamily="34" charset="0"/>
              </a:rPr>
              <a:t> and thus the need to build </a:t>
            </a:r>
            <a:r>
              <a:rPr lang="en-US" sz="2400" dirty="0">
                <a:latin typeface="Arial" pitchFamily="34" charset="0"/>
                <a:cs typeface="Arial" pitchFamily="34" charset="0"/>
              </a:rPr>
              <a:t>confidence in our </a:t>
            </a:r>
            <a:r>
              <a:rPr lang="en-US" sz="2400" dirty="0" smtClean="0">
                <a:latin typeface="Arial" pitchFamily="34" charset="0"/>
                <a:cs typeface="Arial" pitchFamily="34" charset="0"/>
              </a:rPr>
              <a:t>customers.</a:t>
            </a:r>
          </a:p>
          <a:p>
            <a:pPr marL="342900" indent="-342900">
              <a:spcBef>
                <a:spcPts val="0"/>
              </a:spcBef>
              <a:buClrTx/>
              <a:buSzTx/>
              <a:buFont typeface="Wingdings" pitchFamily="2" charset="2"/>
              <a:buChar char="v"/>
              <a:defRPr/>
            </a:pPr>
            <a:r>
              <a:rPr lang="en-US" sz="2400" dirty="0" smtClean="0">
                <a:latin typeface="Arial" pitchFamily="34" charset="0"/>
                <a:cs typeface="Arial" pitchFamily="34" charset="0"/>
              </a:rPr>
              <a:t>As a result, we </a:t>
            </a:r>
            <a:r>
              <a:rPr lang="en-US" sz="2400" dirty="0">
                <a:latin typeface="Arial" pitchFamily="34" charset="0"/>
                <a:cs typeface="Arial" pitchFamily="34" charset="0"/>
              </a:rPr>
              <a:t>must delay the release of the game till January and ensure the bug is removed</a:t>
            </a:r>
            <a:r>
              <a:rPr lang="en-US" sz="2400" dirty="0" smtClean="0">
                <a:latin typeface="Arial" pitchFamily="34" charset="0"/>
                <a:cs typeface="Arial" pitchFamily="34" charset="0"/>
              </a:rPr>
              <a:t>.</a:t>
            </a:r>
          </a:p>
          <a:p>
            <a:pPr marL="342900" indent="-342900">
              <a:spcBef>
                <a:spcPts val="0"/>
              </a:spcBef>
              <a:buClrTx/>
              <a:buSzTx/>
              <a:buFont typeface="Wingdings" pitchFamily="2" charset="2"/>
              <a:buChar char="v"/>
              <a:defRPr/>
            </a:pPr>
            <a:r>
              <a:rPr lang="en-US" sz="2400" dirty="0">
                <a:latin typeface="Arial" pitchFamily="34" charset="0"/>
                <a:cs typeface="Arial" pitchFamily="34" charset="0"/>
              </a:rPr>
              <a:t> </a:t>
            </a:r>
            <a:r>
              <a:rPr lang="en-US" sz="2400" dirty="0" smtClean="0">
                <a:latin typeface="Arial" pitchFamily="34" charset="0"/>
                <a:cs typeface="Arial" pitchFamily="34" charset="0"/>
              </a:rPr>
              <a:t>Finance and public relations department will toil to ensure the company receives the least negative impacts.</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The Choice</a:t>
            </a:r>
            <a:endParaRPr lang="en-GB" sz="3200" dirty="0"/>
          </a:p>
        </p:txBody>
      </p:sp>
    </p:spTree>
    <p:extLst>
      <p:ext uri="{BB962C8B-B14F-4D97-AF65-F5344CB8AC3E}">
        <p14:creationId xmlns:p14="http://schemas.microsoft.com/office/powerpoint/2010/main" val="2490827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a:latin typeface="Arial" pitchFamily="34" charset="0"/>
                <a:cs typeface="Arial" pitchFamily="34" charset="0"/>
              </a:rPr>
              <a:t>I have worked in a different organization and thus have gained experience in solving dilemmas requiring critical thinking and robust decision-making process. </a:t>
            </a:r>
            <a:endParaRPr lang="en-US" sz="2400" dirty="0" smtClean="0">
              <a:latin typeface="Arial" pitchFamily="34" charset="0"/>
              <a:cs typeface="Arial" pitchFamily="34" charset="0"/>
            </a:endParaRPr>
          </a:p>
          <a:p>
            <a:r>
              <a:rPr lang="en-US" sz="2400" dirty="0">
                <a:latin typeface="Arial" pitchFamily="34" charset="0"/>
                <a:cs typeface="Arial" pitchFamily="34" charset="0"/>
              </a:rPr>
              <a:t>Focusing on the future of business is better than concentrating on short-lived </a:t>
            </a:r>
            <a:r>
              <a:rPr lang="en-US" sz="2400" dirty="0" smtClean="0">
                <a:latin typeface="Arial" pitchFamily="34" charset="0"/>
                <a:cs typeface="Arial" pitchFamily="34" charset="0"/>
              </a:rPr>
              <a:t>profits.</a:t>
            </a:r>
          </a:p>
          <a:p>
            <a:r>
              <a:rPr lang="en-US" sz="2400" dirty="0">
                <a:latin typeface="Arial" pitchFamily="34" charset="0"/>
                <a:cs typeface="Arial" pitchFamily="34" charset="0"/>
              </a:rPr>
              <a:t>We are going to maintain our reputation of providing quality video games to our clients; therefore, retain our competitive capabilities (</a:t>
            </a:r>
            <a:r>
              <a:rPr lang="en-US" sz="2400" dirty="0" err="1">
                <a:latin typeface="Arial" pitchFamily="34" charset="0"/>
                <a:cs typeface="Arial" pitchFamily="34" charset="0"/>
              </a:rPr>
              <a:t>Bhatnagar</a:t>
            </a:r>
            <a:r>
              <a:rPr lang="en-US" sz="2400" dirty="0">
                <a:latin typeface="Arial" pitchFamily="34" charset="0"/>
                <a:cs typeface="Arial" pitchFamily="34" charset="0"/>
              </a:rPr>
              <a:t>, 2012). </a:t>
            </a:r>
            <a:endParaRPr lang="en-US" sz="2400" dirty="0">
              <a:latin typeface="Arial" pitchFamily="34" charset="0"/>
              <a:cs typeface="Arial" pitchFamily="34" charset="0"/>
            </a:endParaRPr>
          </a:p>
          <a:p>
            <a:pPr marL="109728" indent="0">
              <a:buNone/>
            </a:pPr>
            <a:endParaRPr lang="en-GB"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Rationale.</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2984237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v"/>
            </a:pPr>
            <a:r>
              <a:rPr lang="en-US" sz="2400" dirty="0" smtClean="0">
                <a:latin typeface="Arial" pitchFamily="34" charset="0"/>
                <a:cs typeface="Arial" pitchFamily="34" charset="0"/>
              </a:rPr>
              <a:t>The </a:t>
            </a:r>
            <a:r>
              <a:rPr lang="en-US" sz="2400" dirty="0">
                <a:latin typeface="Arial" pitchFamily="34" charset="0"/>
                <a:cs typeface="Arial" pitchFamily="34" charset="0"/>
              </a:rPr>
              <a:t>finance department has to figure out on the best strategy to use for the budget since there is nothing else to be done. </a:t>
            </a:r>
          </a:p>
          <a:p>
            <a:pPr>
              <a:buFont typeface="Wingdings" pitchFamily="2" charset="2"/>
              <a:buChar char="v"/>
            </a:pPr>
            <a:r>
              <a:rPr lang="en-US" sz="2400" dirty="0" smtClean="0">
                <a:latin typeface="Arial" pitchFamily="34" charset="0"/>
                <a:cs typeface="Arial" pitchFamily="34" charset="0"/>
              </a:rPr>
              <a:t>Once </a:t>
            </a:r>
            <a:r>
              <a:rPr lang="en-US" sz="2400" dirty="0">
                <a:latin typeface="Arial" pitchFamily="34" charset="0"/>
                <a:cs typeface="Arial" pitchFamily="34" charset="0"/>
              </a:rPr>
              <a:t>we get, the funding game developers will take control of the </a:t>
            </a:r>
            <a:r>
              <a:rPr lang="en-US" sz="2400" dirty="0" smtClean="0">
                <a:latin typeface="Arial" pitchFamily="34" charset="0"/>
                <a:cs typeface="Arial" pitchFamily="34" charset="0"/>
              </a:rPr>
              <a:t>situation</a:t>
            </a:r>
          </a:p>
          <a:p>
            <a:pPr>
              <a:buFont typeface="Wingdings" pitchFamily="2" charset="2"/>
              <a:buChar char="v"/>
            </a:pPr>
            <a:r>
              <a:rPr lang="en-US" sz="2400" dirty="0" smtClean="0">
                <a:latin typeface="Arial" pitchFamily="34" charset="0"/>
                <a:cs typeface="Arial" pitchFamily="34" charset="0"/>
              </a:rPr>
              <a:t>The </a:t>
            </a:r>
            <a:r>
              <a:rPr lang="en-US" sz="2400" dirty="0">
                <a:latin typeface="Arial" pitchFamily="34" charset="0"/>
                <a:cs typeface="Arial" pitchFamily="34" charset="0"/>
              </a:rPr>
              <a:t>public relation department also has a hard task ahead of them since they will have to explain to the customers why the delays. </a:t>
            </a:r>
            <a:endParaRPr lang="en-US" sz="2400" dirty="0" smtClean="0">
              <a:latin typeface="Arial" pitchFamily="34" charset="0"/>
              <a:cs typeface="Arial" pitchFamily="34" charset="0"/>
            </a:endParaRPr>
          </a:p>
          <a:p>
            <a:pPr>
              <a:buFont typeface="Wingdings" pitchFamily="2" charset="2"/>
              <a:buChar char="v"/>
            </a:pPr>
            <a:r>
              <a:rPr lang="en-US" sz="2400" dirty="0" smtClean="0">
                <a:latin typeface="Arial" pitchFamily="34" charset="0"/>
                <a:cs typeface="Arial" pitchFamily="34" charset="0"/>
              </a:rPr>
              <a:t>We </a:t>
            </a:r>
            <a:r>
              <a:rPr lang="en-US" sz="2400" dirty="0">
                <a:latin typeface="Arial" pitchFamily="34" charset="0"/>
                <a:cs typeface="Arial" pitchFamily="34" charset="0"/>
              </a:rPr>
              <a:t>should </a:t>
            </a:r>
            <a:r>
              <a:rPr lang="en-US" sz="2400" dirty="0" smtClean="0">
                <a:latin typeface="Arial" pitchFamily="34" charset="0"/>
                <a:cs typeface="Arial" pitchFamily="34" charset="0"/>
              </a:rPr>
              <a:t>explain to the shareholders that  there will be delays which </a:t>
            </a:r>
            <a:r>
              <a:rPr lang="en-US" sz="2400" dirty="0">
                <a:latin typeface="Arial" pitchFamily="34" charset="0"/>
                <a:cs typeface="Arial" pitchFamily="34" charset="0"/>
              </a:rPr>
              <a:t>are likely </a:t>
            </a:r>
            <a:r>
              <a:rPr lang="en-US" sz="2400" dirty="0" smtClean="0">
                <a:latin typeface="Arial" pitchFamily="34" charset="0"/>
                <a:cs typeface="Arial" pitchFamily="34" charset="0"/>
              </a:rPr>
              <a:t>to make them </a:t>
            </a:r>
            <a:r>
              <a:rPr lang="en-US" sz="2400" dirty="0">
                <a:latin typeface="Arial" pitchFamily="34" charset="0"/>
                <a:cs typeface="Arial" pitchFamily="34" charset="0"/>
              </a:rPr>
              <a:t>lose their ratings and also annual raise amounts</a:t>
            </a:r>
            <a:endParaRPr lang="en-GB" sz="24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Methodology</a:t>
            </a:r>
            <a:endParaRPr lang="en-GB" sz="3200" dirty="0"/>
          </a:p>
        </p:txBody>
      </p:sp>
    </p:spTree>
    <p:extLst>
      <p:ext uri="{BB962C8B-B14F-4D97-AF65-F5344CB8AC3E}">
        <p14:creationId xmlns:p14="http://schemas.microsoft.com/office/powerpoint/2010/main" val="1833490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smtClean="0">
                <a:latin typeface="Arial" pitchFamily="34" charset="0"/>
                <a:cs typeface="Arial" pitchFamily="34" charset="0"/>
              </a:rPr>
              <a:t>Customers will be notified about the delay and the cause.</a:t>
            </a:r>
          </a:p>
          <a:p>
            <a:r>
              <a:rPr lang="en-US" sz="2400" dirty="0" smtClean="0">
                <a:latin typeface="Arial" pitchFamily="34" charset="0"/>
                <a:cs typeface="Arial" pitchFamily="34" charset="0"/>
              </a:rPr>
              <a:t>They will be convinced that the decision was in their best interest.</a:t>
            </a:r>
          </a:p>
          <a:p>
            <a:r>
              <a:rPr lang="en-US" sz="2400" dirty="0" smtClean="0">
                <a:latin typeface="Arial" pitchFamily="34" charset="0"/>
                <a:cs typeface="Arial" pitchFamily="34" charset="0"/>
              </a:rPr>
              <a:t>The company will apologize for the delay and the disappointment it causes to them.</a:t>
            </a:r>
          </a:p>
          <a:p>
            <a:r>
              <a:rPr lang="en-US" sz="2400" dirty="0" smtClean="0">
                <a:latin typeface="Arial" pitchFamily="34" charset="0"/>
                <a:cs typeface="Arial" pitchFamily="34" charset="0"/>
              </a:rPr>
              <a:t>The new date of release will be announced.</a:t>
            </a:r>
          </a:p>
          <a:p>
            <a:r>
              <a:rPr lang="en-US" sz="2400" dirty="0" smtClean="0">
                <a:latin typeface="Arial" pitchFamily="34" charset="0"/>
                <a:cs typeface="Arial" pitchFamily="34" charset="0"/>
              </a:rPr>
              <a:t>An assurance that </a:t>
            </a:r>
            <a:r>
              <a:rPr lang="en-US" sz="2400" dirty="0">
                <a:latin typeface="Arial" pitchFamily="34" charset="0"/>
                <a:cs typeface="Arial" pitchFamily="34" charset="0"/>
              </a:rPr>
              <a:t>Best Game </a:t>
            </a:r>
            <a:r>
              <a:rPr lang="en-US" sz="2400" dirty="0" smtClean="0">
                <a:latin typeface="Arial" pitchFamily="34" charset="0"/>
                <a:cs typeface="Arial" pitchFamily="34" charset="0"/>
              </a:rPr>
              <a:t>Production is committed to deliver quality products.</a:t>
            </a:r>
            <a:endParaRPr lang="en-GB" sz="24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Customers Message</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551114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v"/>
            </a:pPr>
            <a:r>
              <a:rPr lang="en-US" sz="2400" dirty="0" smtClean="0">
                <a:latin typeface="Arial" pitchFamily="34" charset="0"/>
                <a:cs typeface="Arial" pitchFamily="34" charset="0"/>
              </a:rPr>
              <a:t>Some of our customers </a:t>
            </a:r>
            <a:r>
              <a:rPr lang="en-US" sz="2400" dirty="0">
                <a:latin typeface="Arial" pitchFamily="34" charset="0"/>
                <a:cs typeface="Arial" pitchFamily="34" charset="0"/>
              </a:rPr>
              <a:t>will decide to </a:t>
            </a:r>
            <a:r>
              <a:rPr lang="en-US" sz="2400" dirty="0" smtClean="0">
                <a:latin typeface="Arial" pitchFamily="34" charset="0"/>
                <a:cs typeface="Arial" pitchFamily="34" charset="0"/>
              </a:rPr>
              <a:t>buy </a:t>
            </a:r>
            <a:r>
              <a:rPr lang="en-US" sz="2400" dirty="0">
                <a:latin typeface="Arial" pitchFamily="34" charset="0"/>
                <a:cs typeface="Arial" pitchFamily="34" charset="0"/>
              </a:rPr>
              <a:t>video games from our </a:t>
            </a:r>
            <a:r>
              <a:rPr lang="en-US" sz="2400" dirty="0" smtClean="0">
                <a:latin typeface="Arial" pitchFamily="34" charset="0"/>
                <a:cs typeface="Arial" pitchFamily="34" charset="0"/>
              </a:rPr>
              <a:t>competitors</a:t>
            </a:r>
            <a:r>
              <a:rPr lang="en-US" sz="2400" dirty="0">
                <a:latin typeface="Arial" pitchFamily="34" charset="0"/>
                <a:cs typeface="Arial" pitchFamily="34" charset="0"/>
              </a:rPr>
              <a:t> </a:t>
            </a:r>
            <a:r>
              <a:rPr lang="en-US" sz="2400" dirty="0" smtClean="0">
                <a:latin typeface="Arial" pitchFamily="34" charset="0"/>
                <a:cs typeface="Arial" pitchFamily="34" charset="0"/>
              </a:rPr>
              <a:t>but this </a:t>
            </a:r>
            <a:r>
              <a:rPr lang="en-US" sz="2400" dirty="0">
                <a:latin typeface="Arial" pitchFamily="34" charset="0"/>
                <a:cs typeface="Arial" pitchFamily="34" charset="0"/>
              </a:rPr>
              <a:t>will happen only for a short time</a:t>
            </a:r>
            <a:endParaRPr lang="en-US" sz="2400" dirty="0" smtClean="0">
              <a:latin typeface="Arial" pitchFamily="34" charset="0"/>
              <a:cs typeface="Arial" pitchFamily="34" charset="0"/>
            </a:endParaRPr>
          </a:p>
          <a:p>
            <a:pPr>
              <a:buFont typeface="Wingdings" pitchFamily="2" charset="2"/>
              <a:buChar char="v"/>
            </a:pPr>
            <a:r>
              <a:rPr lang="en-US" sz="2400" dirty="0" smtClean="0">
                <a:latin typeface="Arial" pitchFamily="34" charset="0"/>
                <a:cs typeface="Arial" pitchFamily="34" charset="0"/>
              </a:rPr>
              <a:t>It </a:t>
            </a:r>
            <a:r>
              <a:rPr lang="en-US" sz="2400" dirty="0">
                <a:latin typeface="Arial" pitchFamily="34" charset="0"/>
                <a:cs typeface="Arial" pitchFamily="34" charset="0"/>
              </a:rPr>
              <a:t>means that if we release the bugged video game, the customers will be disappointed by the poor </a:t>
            </a:r>
            <a:r>
              <a:rPr lang="en-US" sz="2400" dirty="0" smtClean="0">
                <a:latin typeface="Arial" pitchFamily="34" charset="0"/>
                <a:cs typeface="Arial" pitchFamily="34" charset="0"/>
              </a:rPr>
              <a:t>quality</a:t>
            </a:r>
          </a:p>
          <a:p>
            <a:pPr>
              <a:buFont typeface="Wingdings" pitchFamily="2" charset="2"/>
              <a:buChar char="v"/>
            </a:pPr>
            <a:r>
              <a:rPr lang="en-US" sz="2400" dirty="0">
                <a:latin typeface="Arial" pitchFamily="34" charset="0"/>
                <a:cs typeface="Arial" pitchFamily="34" charset="0"/>
              </a:rPr>
              <a:t>It will be better to explain the delay than to get bad ratings due to the compromised quality of the video game</a:t>
            </a:r>
            <a:r>
              <a:rPr lang="en-US" sz="2400" dirty="0" smtClean="0">
                <a:latin typeface="Arial" pitchFamily="34" charset="0"/>
                <a:cs typeface="Arial" pitchFamily="34" charset="0"/>
              </a:rPr>
              <a:t>.</a:t>
            </a:r>
          </a:p>
          <a:p>
            <a:pPr>
              <a:buFont typeface="Wingdings" pitchFamily="2" charset="2"/>
              <a:buChar char="v"/>
            </a:pPr>
            <a:r>
              <a:rPr lang="en-US" sz="2400" dirty="0">
                <a:latin typeface="Arial" pitchFamily="34" charset="0"/>
                <a:cs typeface="Arial" pitchFamily="34" charset="0"/>
              </a:rPr>
              <a:t>We should not worry about the delay because we can recover from the losses due to lack of sales but not from losing our customers because of poor </a:t>
            </a:r>
            <a:r>
              <a:rPr lang="en-US" sz="2400" dirty="0" smtClean="0">
                <a:latin typeface="Arial" pitchFamily="34" charset="0"/>
                <a:cs typeface="Arial" pitchFamily="34" charset="0"/>
              </a:rPr>
              <a:t>quality.</a:t>
            </a:r>
            <a:endParaRPr lang="en-GB" sz="24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Outcome</a:t>
            </a:r>
            <a:endParaRPr lang="en-GB" sz="3200" dirty="0"/>
          </a:p>
        </p:txBody>
      </p:sp>
    </p:spTree>
    <p:extLst>
      <p:ext uri="{BB962C8B-B14F-4D97-AF65-F5344CB8AC3E}">
        <p14:creationId xmlns:p14="http://schemas.microsoft.com/office/powerpoint/2010/main" val="354162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Font typeface="Wingdings" pitchFamily="2" charset="2"/>
              <a:buChar char="v"/>
            </a:pPr>
            <a:r>
              <a:rPr lang="en-US" sz="2400" dirty="0">
                <a:latin typeface="Arial" pitchFamily="34" charset="0"/>
                <a:cs typeface="Arial" pitchFamily="34" charset="0"/>
              </a:rPr>
              <a:t>I am confident that when we release the game on January, our customers will be happy with our product since it will be of high quality</a:t>
            </a:r>
            <a:r>
              <a:rPr lang="en-US" sz="2400" dirty="0" smtClean="0">
                <a:latin typeface="Arial" pitchFamily="34" charset="0"/>
                <a:cs typeface="Arial" pitchFamily="34" charset="0"/>
              </a:rPr>
              <a:t>.</a:t>
            </a:r>
          </a:p>
          <a:p>
            <a:pPr>
              <a:buFont typeface="Wingdings" pitchFamily="2" charset="2"/>
              <a:buChar char="v"/>
            </a:pPr>
            <a:r>
              <a:rPr lang="en-US" sz="2400" dirty="0">
                <a:latin typeface="Arial" pitchFamily="34" charset="0"/>
                <a:cs typeface="Arial" pitchFamily="34" charset="0"/>
              </a:rPr>
              <a:t>And then we shall release the product in January where the customers will be able to enjoy the high-quality gaming experience</a:t>
            </a:r>
            <a:r>
              <a:rPr lang="en-US" sz="2400" dirty="0" smtClean="0">
                <a:latin typeface="Arial" pitchFamily="34" charset="0"/>
                <a:cs typeface="Arial" pitchFamily="34" charset="0"/>
              </a:rPr>
              <a:t>.</a:t>
            </a:r>
          </a:p>
          <a:p>
            <a:pPr>
              <a:buFont typeface="Wingdings" pitchFamily="2" charset="2"/>
              <a:buChar char="v"/>
            </a:pPr>
            <a:r>
              <a:rPr lang="en-US" sz="2400" dirty="0" smtClean="0">
                <a:latin typeface="Arial" pitchFamily="34" charset="0"/>
                <a:cs typeface="Arial" pitchFamily="34" charset="0"/>
              </a:rPr>
              <a:t> The company will recover </a:t>
            </a:r>
            <a:r>
              <a:rPr lang="en-US" sz="2400" dirty="0">
                <a:latin typeface="Arial" pitchFamily="34" charset="0"/>
                <a:cs typeface="Arial" pitchFamily="34" charset="0"/>
              </a:rPr>
              <a:t>from the losses due to lack of </a:t>
            </a:r>
            <a:r>
              <a:rPr lang="en-US" sz="2400" dirty="0" smtClean="0">
                <a:latin typeface="Arial" pitchFamily="34" charset="0"/>
                <a:cs typeface="Arial" pitchFamily="34" charset="0"/>
              </a:rPr>
              <a:t>sales</a:t>
            </a:r>
          </a:p>
          <a:p>
            <a:pPr>
              <a:buFont typeface="Wingdings" pitchFamily="2" charset="2"/>
              <a:buChar char="v"/>
            </a:pPr>
            <a:r>
              <a:rPr lang="en-US" sz="2400" dirty="0" smtClean="0">
                <a:latin typeface="Arial" pitchFamily="34" charset="0"/>
                <a:cs typeface="Arial" pitchFamily="34" charset="0"/>
              </a:rPr>
              <a:t>Game developers will have fixed the bugs and the customers will be happy with the  product.</a:t>
            </a:r>
          </a:p>
          <a:p>
            <a:pPr>
              <a:buFont typeface="Wingdings" pitchFamily="2" charset="2"/>
              <a:buChar char="v"/>
            </a:pPr>
            <a:r>
              <a:rPr lang="en-US" sz="2400" dirty="0" smtClean="0">
                <a:latin typeface="Arial" pitchFamily="34" charset="0"/>
                <a:cs typeface="Arial" pitchFamily="34" charset="0"/>
              </a:rPr>
              <a:t>The shareholders will not have incurred any losses and their good ratings will prevail.</a:t>
            </a:r>
            <a:endParaRPr lang="en-GB"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Expected Outcome.</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104590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buFont typeface="Wingdings" pitchFamily="2" charset="2"/>
              <a:buChar char="v"/>
            </a:pPr>
            <a:r>
              <a:rPr lang="en-US" sz="2400" dirty="0" smtClean="0">
                <a:latin typeface="Arial" pitchFamily="34" charset="0"/>
                <a:cs typeface="Arial" pitchFamily="34" charset="0"/>
              </a:rPr>
              <a:t>Success of our plan will be measured depending on the following metrics:</a:t>
            </a:r>
          </a:p>
          <a:p>
            <a:pPr>
              <a:buFont typeface="Wingdings" pitchFamily="2" charset="2"/>
              <a:buChar char="v"/>
            </a:pPr>
            <a:r>
              <a:rPr lang="en-US" sz="2400" dirty="0" smtClean="0">
                <a:latin typeface="Arial" pitchFamily="34" charset="0"/>
                <a:cs typeface="Arial" pitchFamily="34" charset="0"/>
              </a:rPr>
              <a:t>The profits the company accrues </a:t>
            </a:r>
            <a:r>
              <a:rPr lang="en-US" sz="2400" dirty="0">
                <a:latin typeface="Arial" pitchFamily="34" charset="0"/>
                <a:cs typeface="Arial" pitchFamily="34" charset="0"/>
              </a:rPr>
              <a:t>after delaying the release because this is a highly anticipated </a:t>
            </a:r>
            <a:r>
              <a:rPr lang="en-US" sz="2400" dirty="0" smtClean="0">
                <a:latin typeface="Arial" pitchFamily="34" charset="0"/>
                <a:cs typeface="Arial" pitchFamily="34" charset="0"/>
              </a:rPr>
              <a:t>product.</a:t>
            </a:r>
          </a:p>
          <a:p>
            <a:pPr>
              <a:buFont typeface="Wingdings" pitchFamily="2" charset="2"/>
              <a:buChar char="v"/>
            </a:pPr>
            <a:r>
              <a:rPr lang="en-US" sz="2400" dirty="0" smtClean="0">
                <a:latin typeface="Arial" pitchFamily="34" charset="0"/>
                <a:cs typeface="Arial" pitchFamily="34" charset="0"/>
              </a:rPr>
              <a:t>The number of returning customers from </a:t>
            </a:r>
            <a:r>
              <a:rPr lang="en-US" sz="2400" dirty="0">
                <a:latin typeface="Arial" pitchFamily="34" charset="0"/>
                <a:cs typeface="Arial" pitchFamily="34" charset="0"/>
              </a:rPr>
              <a:t>our competitors </a:t>
            </a:r>
            <a:r>
              <a:rPr lang="en-US" sz="2400" dirty="0" smtClean="0">
                <a:latin typeface="Arial" pitchFamily="34" charset="0"/>
                <a:cs typeface="Arial" pitchFamily="34" charset="0"/>
              </a:rPr>
              <a:t>after </a:t>
            </a:r>
            <a:r>
              <a:rPr lang="en-US" sz="2400" dirty="0">
                <a:latin typeface="Arial" pitchFamily="34" charset="0"/>
                <a:cs typeface="Arial" pitchFamily="34" charset="0"/>
              </a:rPr>
              <a:t>the </a:t>
            </a:r>
            <a:r>
              <a:rPr lang="en-US" sz="2400" dirty="0" smtClean="0">
                <a:latin typeface="Arial" pitchFamily="34" charset="0"/>
                <a:cs typeface="Arial" pitchFamily="34" charset="0"/>
              </a:rPr>
              <a:t>delayed release.</a:t>
            </a:r>
          </a:p>
          <a:p>
            <a:pPr>
              <a:buFont typeface="Wingdings" pitchFamily="2" charset="2"/>
              <a:buChar char="v"/>
            </a:pPr>
            <a:r>
              <a:rPr lang="en-US" sz="2400" dirty="0" smtClean="0">
                <a:latin typeface="Arial" pitchFamily="34" charset="0"/>
                <a:cs typeface="Arial" pitchFamily="34" charset="0"/>
              </a:rPr>
              <a:t>The reputation and the  </a:t>
            </a:r>
            <a:r>
              <a:rPr lang="en-US" sz="2400" dirty="0">
                <a:latin typeface="Arial" pitchFamily="34" charset="0"/>
                <a:cs typeface="Arial" pitchFamily="34" charset="0"/>
              </a:rPr>
              <a:t>competitive </a:t>
            </a:r>
            <a:r>
              <a:rPr lang="en-US" sz="2400" dirty="0" smtClean="0">
                <a:latin typeface="Arial" pitchFamily="34" charset="0"/>
                <a:cs typeface="Arial" pitchFamily="34" charset="0"/>
              </a:rPr>
              <a:t>capabilities after the release.</a:t>
            </a:r>
          </a:p>
          <a:p>
            <a:pPr>
              <a:buFont typeface="Wingdings" pitchFamily="2" charset="2"/>
              <a:buChar char="v"/>
            </a:pPr>
            <a:r>
              <a:rPr lang="en-US" sz="2400" dirty="0" smtClean="0">
                <a:latin typeface="Arial" pitchFamily="34" charset="0"/>
                <a:cs typeface="Arial" pitchFamily="34" charset="0"/>
              </a:rPr>
              <a:t>The avoidance of </a:t>
            </a:r>
            <a:r>
              <a:rPr lang="en-US" sz="2400" dirty="0">
                <a:latin typeface="Arial" pitchFamily="34" charset="0"/>
                <a:cs typeface="Arial" pitchFamily="34" charset="0"/>
              </a:rPr>
              <a:t>such inconveniences in </a:t>
            </a:r>
            <a:r>
              <a:rPr lang="en-US" sz="2400" dirty="0" smtClean="0">
                <a:latin typeface="Arial" pitchFamily="34" charset="0"/>
                <a:cs typeface="Arial" pitchFamily="34" charset="0"/>
              </a:rPr>
              <a:t>future</a:t>
            </a:r>
          </a:p>
          <a:p>
            <a:pPr>
              <a:buFont typeface="Wingdings" pitchFamily="2" charset="2"/>
              <a:buChar char="v"/>
            </a:pPr>
            <a:r>
              <a:rPr lang="en-US" sz="2400" dirty="0" smtClean="0">
                <a:latin typeface="Arial" pitchFamily="34" charset="0"/>
                <a:cs typeface="Arial" pitchFamily="34" charset="0"/>
              </a:rPr>
              <a:t>If the </a:t>
            </a:r>
            <a:r>
              <a:rPr lang="en-US" sz="2400" dirty="0">
                <a:latin typeface="Arial" pitchFamily="34" charset="0"/>
                <a:cs typeface="Arial" pitchFamily="34" charset="0"/>
              </a:rPr>
              <a:t>shareholders will not have incurred any losses and their good ratings will prevail</a:t>
            </a:r>
            <a:r>
              <a:rPr lang="en-US" sz="2400" dirty="0" smtClean="0">
                <a:latin typeface="Arial" pitchFamily="34" charset="0"/>
                <a:cs typeface="Arial" pitchFamily="34" charset="0"/>
              </a:rPr>
              <a:t>.</a:t>
            </a:r>
            <a:endParaRPr lang="en-GB" sz="24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Outcome Evaluation Metrics</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4146617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724400"/>
          </a:xfrm>
        </p:spPr>
        <p:txBody>
          <a:bodyPr>
            <a:noAutofit/>
          </a:bodyPr>
          <a:lstStyle/>
          <a:p>
            <a:pPr marL="109728" indent="0">
              <a:buNone/>
            </a:pPr>
            <a:r>
              <a:rPr lang="en-US" sz="2400" dirty="0" err="1">
                <a:latin typeface="Arial" pitchFamily="34" charset="0"/>
                <a:cs typeface="Arial" pitchFamily="34" charset="0"/>
              </a:rPr>
              <a:t>Bhatnagar</a:t>
            </a:r>
            <a:r>
              <a:rPr lang="en-US" sz="2400" dirty="0">
                <a:latin typeface="Arial" pitchFamily="34" charset="0"/>
                <a:cs typeface="Arial" pitchFamily="34" charset="0"/>
              </a:rPr>
              <a:t>, N. (2012). Customer Relationship Marketing: Customer-Centric Processes for Engendering Customer- Firm Bonds and Optimizing Long-Term Customer Value. </a:t>
            </a:r>
            <a:r>
              <a:rPr lang="en-US" sz="2400" i="1" dirty="0">
                <a:latin typeface="Arial" pitchFamily="34" charset="0"/>
                <a:cs typeface="Arial" pitchFamily="34" charset="0"/>
              </a:rPr>
              <a:t>Advances in Customer Relationship Management</a:t>
            </a:r>
            <a:r>
              <a:rPr lang="en-US" sz="2400" dirty="0">
                <a:latin typeface="Arial" pitchFamily="34" charset="0"/>
                <a:cs typeface="Arial" pitchFamily="34" charset="0"/>
              </a:rPr>
              <a:t>. doi:10.5772/31105</a:t>
            </a:r>
            <a:endParaRPr lang="en-GB" sz="2400" dirty="0">
              <a:latin typeface="Arial" pitchFamily="34" charset="0"/>
              <a:cs typeface="Arial" pitchFamily="34" charset="0"/>
            </a:endParaRPr>
          </a:p>
          <a:p>
            <a:pPr marL="109728" indent="0">
              <a:buNone/>
            </a:pPr>
            <a:r>
              <a:rPr lang="en-US" sz="2400" dirty="0" err="1">
                <a:latin typeface="Arial" pitchFamily="34" charset="0"/>
                <a:cs typeface="Arial" pitchFamily="34" charset="0"/>
              </a:rPr>
              <a:t>Drachen</a:t>
            </a:r>
            <a:r>
              <a:rPr lang="en-US" sz="2400" dirty="0">
                <a:latin typeface="Arial" pitchFamily="34" charset="0"/>
                <a:cs typeface="Arial" pitchFamily="34" charset="0"/>
              </a:rPr>
              <a:t>, A., </a:t>
            </a:r>
            <a:r>
              <a:rPr lang="en-US" sz="2400" dirty="0" err="1">
                <a:latin typeface="Arial" pitchFamily="34" charset="0"/>
                <a:cs typeface="Arial" pitchFamily="34" charset="0"/>
              </a:rPr>
              <a:t>Seif</a:t>
            </a:r>
            <a:r>
              <a:rPr lang="en-US" sz="2400" dirty="0">
                <a:latin typeface="Arial" pitchFamily="34" charset="0"/>
                <a:cs typeface="Arial" pitchFamily="34" charset="0"/>
              </a:rPr>
              <a:t> El-Nasr, M., &amp; Canossa, A. (2013). Game Analytics – The Basics. </a:t>
            </a:r>
            <a:r>
              <a:rPr lang="en-US" sz="2400" i="1" dirty="0">
                <a:latin typeface="Arial" pitchFamily="34" charset="0"/>
                <a:cs typeface="Arial" pitchFamily="34" charset="0"/>
              </a:rPr>
              <a:t>Game Analytics</a:t>
            </a:r>
            <a:r>
              <a:rPr lang="en-US" sz="2400" dirty="0">
                <a:latin typeface="Arial" pitchFamily="34" charset="0"/>
                <a:cs typeface="Arial" pitchFamily="34" charset="0"/>
              </a:rPr>
              <a:t>, 13-40. </a:t>
            </a:r>
            <a:r>
              <a:rPr lang="en-US" sz="2400" dirty="0" smtClean="0">
                <a:latin typeface="Arial" pitchFamily="34" charset="0"/>
                <a:cs typeface="Arial" pitchFamily="34" charset="0"/>
              </a:rPr>
              <a:t>doi:10.1007/978-1-4471-4769-5_2</a:t>
            </a:r>
            <a:r>
              <a:rPr lang="en-US" sz="2400" dirty="0">
                <a:latin typeface="Arial" pitchFamily="34" charset="0"/>
                <a:cs typeface="Arial" pitchFamily="34" charset="0"/>
              </a:rPr>
              <a:t> </a:t>
            </a:r>
            <a:endParaRPr lang="en-US" sz="2400" dirty="0" smtClean="0">
              <a:latin typeface="Arial" pitchFamily="34" charset="0"/>
              <a:cs typeface="Arial" pitchFamily="34" charset="0"/>
            </a:endParaRPr>
          </a:p>
          <a:p>
            <a:pPr marL="109728" indent="0">
              <a:buNone/>
            </a:pPr>
            <a:r>
              <a:rPr lang="en-US" sz="2400" dirty="0">
                <a:latin typeface="Arial" pitchFamily="34" charset="0"/>
                <a:cs typeface="Arial" pitchFamily="34" charset="0"/>
              </a:rPr>
              <a:t>Smith, A. N. (2014). The backer–developer connection: Exploring </a:t>
            </a:r>
            <a:r>
              <a:rPr lang="en-US" sz="2400" dirty="0" err="1">
                <a:latin typeface="Arial" pitchFamily="34" charset="0"/>
                <a:cs typeface="Arial" pitchFamily="34" charset="0"/>
              </a:rPr>
              <a:t>crowdfunding’s</a:t>
            </a:r>
            <a:r>
              <a:rPr lang="en-US" sz="2400" dirty="0">
                <a:latin typeface="Arial" pitchFamily="34" charset="0"/>
                <a:cs typeface="Arial" pitchFamily="34" charset="0"/>
              </a:rPr>
              <a:t> influence on video game production. </a:t>
            </a:r>
            <a:r>
              <a:rPr lang="en-US" sz="2400" i="1" dirty="0">
                <a:latin typeface="Arial" pitchFamily="34" charset="0"/>
                <a:cs typeface="Arial" pitchFamily="34" charset="0"/>
              </a:rPr>
              <a:t>New Media &amp; Society</a:t>
            </a:r>
            <a:r>
              <a:rPr lang="en-US" sz="2400" dirty="0">
                <a:latin typeface="Arial" pitchFamily="34" charset="0"/>
                <a:cs typeface="Arial" pitchFamily="34" charset="0"/>
              </a:rPr>
              <a:t>, </a:t>
            </a:r>
            <a:r>
              <a:rPr lang="en-US" sz="2400" i="1" dirty="0">
                <a:latin typeface="Arial" pitchFamily="34" charset="0"/>
                <a:cs typeface="Arial" pitchFamily="34" charset="0"/>
              </a:rPr>
              <a:t>17</a:t>
            </a:r>
            <a:r>
              <a:rPr lang="en-US" sz="2400" dirty="0">
                <a:latin typeface="Arial" pitchFamily="34" charset="0"/>
                <a:cs typeface="Arial" pitchFamily="34" charset="0"/>
              </a:rPr>
              <a:t>(2), 198-214. doi:10.1177/1461444814558910</a:t>
            </a:r>
            <a:endParaRPr lang="en-GB" sz="2400" dirty="0">
              <a:latin typeface="Arial" pitchFamily="34" charset="0"/>
              <a:cs typeface="Arial" pitchFamily="34" charset="0"/>
            </a:endParaRPr>
          </a:p>
          <a:p>
            <a:pPr marL="109728" indent="0">
              <a:buNone/>
            </a:pPr>
            <a:endParaRPr lang="en-GB" sz="2400" dirty="0">
              <a:latin typeface="Arial" pitchFamily="34" charset="0"/>
              <a:cs typeface="Arial" pitchFamily="34" charset="0"/>
            </a:endParaRPr>
          </a:p>
        </p:txBody>
      </p:sp>
      <p:sp>
        <p:nvSpPr>
          <p:cNvPr id="3" name="Title 2"/>
          <p:cNvSpPr>
            <a:spLocks noGrp="1"/>
          </p:cNvSpPr>
          <p:nvPr>
            <p:ph type="title"/>
          </p:nvPr>
        </p:nvSpPr>
        <p:spPr>
          <a:xfrm>
            <a:off x="457200" y="274638"/>
            <a:ext cx="8229600" cy="944562"/>
          </a:xfrm>
        </p:spPr>
        <p:txBody>
          <a:bodyPr>
            <a:normAutofit/>
          </a:bodyPr>
          <a:lstStyle/>
          <a:p>
            <a:pPr algn="ctr"/>
            <a:r>
              <a:rPr lang="en-US" sz="3200" dirty="0" smtClean="0">
                <a:latin typeface="Arial" pitchFamily="34" charset="0"/>
                <a:cs typeface="Arial" pitchFamily="34" charset="0"/>
              </a:rPr>
              <a:t>References</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2778110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157</TotalTime>
  <Words>2155</Words>
  <Application>Microsoft Office PowerPoint</Application>
  <PresentationFormat>On-screen Show (4:3)</PresentationFormat>
  <Paragraphs>86</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BIG GAME PRODUCTIONS</vt:lpstr>
      <vt:lpstr>Introduction</vt:lpstr>
      <vt:lpstr>Project Background</vt:lpstr>
      <vt:lpstr>The Existing Dilemma</vt:lpstr>
      <vt:lpstr>The Choice</vt:lpstr>
      <vt:lpstr>Rationale.</vt:lpstr>
      <vt:lpstr>Methodology</vt:lpstr>
      <vt:lpstr>Customers Message</vt:lpstr>
      <vt:lpstr>Outcome</vt:lpstr>
      <vt:lpstr>Expected Outcome.</vt:lpstr>
      <vt:lpstr>Outcome Evaluation Metrics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Warming</dc:title>
  <dc:creator>ZACK</dc:creator>
  <cp:lastModifiedBy>ZACK</cp:lastModifiedBy>
  <cp:revision>56</cp:revision>
  <dcterms:created xsi:type="dcterms:W3CDTF">2018-12-09T18:16:03Z</dcterms:created>
  <dcterms:modified xsi:type="dcterms:W3CDTF">2018-12-12T18:00:24Z</dcterms:modified>
</cp:coreProperties>
</file>