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8" r:id="rId3"/>
    <p:sldId id="259" r:id="rId4"/>
    <p:sldId id="260" r:id="rId5"/>
    <p:sldId id="261" r:id="rId6"/>
    <p:sldId id="262" r:id="rId7"/>
    <p:sldId id="271" r:id="rId8"/>
    <p:sldId id="263" r:id="rId9"/>
    <p:sldId id="264" r:id="rId10"/>
    <p:sldId id="265" r:id="rId11"/>
    <p:sldId id="272" r:id="rId12"/>
    <p:sldId id="266"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40" autoAdjust="0"/>
    <p:restoredTop sz="86727" autoAdjust="0"/>
  </p:normalViewPr>
  <p:slideViewPr>
    <p:cSldViewPr snapToGrid="0">
      <p:cViewPr varScale="1">
        <p:scale>
          <a:sx n="63" d="100"/>
          <a:sy n="63" d="100"/>
        </p:scale>
        <p:origin x="-936"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89"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1048690"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4D465-DD14-4891-AFC0-20B31943B2EC}" type="datetimeFigureOut">
              <a:rPr lang="en-GB" smtClean="0"/>
              <a:t>18/10/2020</a:t>
            </a:fld>
            <a:endParaRPr lang="en-GB" dirty="0"/>
          </a:p>
        </p:txBody>
      </p:sp>
      <p:sp>
        <p:nvSpPr>
          <p:cNvPr id="1048691"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1048692"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8693"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1048694"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908F94-B6CD-49BC-A1AB-75D974BF40DE}" type="slidenum">
              <a:rPr lang="en-GB" smtClean="0"/>
              <a:t>‹#›</a:t>
            </a:fld>
            <a:endParaRPr lang="en-GB" dirty="0"/>
          </a:p>
        </p:txBody>
      </p:sp>
    </p:spTree>
    <p:extLst>
      <p:ext uri="{BB962C8B-B14F-4D97-AF65-F5344CB8AC3E}">
        <p14:creationId xmlns:p14="http://schemas.microsoft.com/office/powerpoint/2010/main" val="1367116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Slide Image Placeholder 1"/>
          <p:cNvSpPr>
            <a:spLocks noGrp="1" noRot="1" noChangeAspect="1"/>
          </p:cNvSpPr>
          <p:nvPr>
            <p:ph type="sldImg"/>
          </p:nvPr>
        </p:nvSpPr>
        <p:spPr/>
      </p:sp>
      <p:sp>
        <p:nvSpPr>
          <p:cNvPr id="1048589" name="Notes Placeholder 2"/>
          <p:cNvSpPr>
            <a:spLocks noGrp="1"/>
          </p:cNvSpPr>
          <p:nvPr>
            <p:ph type="body" idx="1"/>
          </p:nvPr>
        </p:nvSpPr>
        <p:spPr/>
        <p:txBody>
          <a:bodyPr/>
          <a:lstStyle/>
          <a:p>
            <a:pPr marL="0" marR="0" indent="457200" algn="l" defTabSz="914400" rtl="0" eaLnBrk="1" fontAlgn="auto" latinLnBrk="0" hangingPunct="1">
              <a:lnSpc>
                <a:spcPct val="100000"/>
              </a:lnSpc>
              <a:spcBef>
                <a:spcPts val="0"/>
              </a:spcBef>
              <a:spcAft>
                <a:spcPts val="0"/>
              </a:spcAft>
              <a:buClrTx/>
              <a:buSzTx/>
              <a:buFontTx/>
              <a:buNone/>
            </a:pPr>
            <a:r>
              <a:rPr lang="en-GB" sz="2400" dirty="0"/>
              <a:t>Phytopathogenic fungi are known to have various enzymes that break down destroy the carbohydrate polymers that make up the building materials of the walls of cells. </a:t>
            </a:r>
          </a:p>
          <a:p>
            <a:endParaRPr lang="en-GB" dirty="0"/>
          </a:p>
        </p:txBody>
      </p:sp>
      <p:sp>
        <p:nvSpPr>
          <p:cNvPr id="1048590" name="Slide Number Placeholder 3"/>
          <p:cNvSpPr>
            <a:spLocks noGrp="1"/>
          </p:cNvSpPr>
          <p:nvPr>
            <p:ph type="sldNum" sz="quarter" idx="10"/>
          </p:nvPr>
        </p:nvSpPr>
        <p:spPr/>
        <p:txBody>
          <a:bodyPr/>
          <a:lstStyle/>
          <a:p>
            <a:fld id="{B8908F94-B6CD-49BC-A1AB-75D974BF40DE}" type="slidenum">
              <a:rPr lang="en-GB" smtClean="0"/>
              <a:t>2</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Slide Image Placeholder 1"/>
          <p:cNvSpPr>
            <a:spLocks noGrp="1" noRot="1" noChangeAspect="1"/>
          </p:cNvSpPr>
          <p:nvPr>
            <p:ph type="sldImg"/>
          </p:nvPr>
        </p:nvSpPr>
        <p:spPr/>
      </p:sp>
      <p:sp>
        <p:nvSpPr>
          <p:cNvPr id="1048594" name="Notes Placeholder 2"/>
          <p:cNvSpPr>
            <a:spLocks noGrp="1"/>
          </p:cNvSpPr>
          <p:nvPr>
            <p:ph type="body" idx="1"/>
          </p:nvPr>
        </p:nvSpPr>
        <p:spPr/>
        <p:txBody>
          <a:bodyPr/>
          <a:lstStyle/>
          <a:p>
            <a:pPr marL="0" marR="0" indent="457200" algn="l" defTabSz="914400" rtl="0" eaLnBrk="1" fontAlgn="auto" latinLnBrk="0" hangingPunct="1">
              <a:lnSpc>
                <a:spcPct val="100000"/>
              </a:lnSpc>
              <a:spcBef>
                <a:spcPts val="0"/>
              </a:spcBef>
              <a:spcAft>
                <a:spcPts val="0"/>
              </a:spcAft>
              <a:buClrTx/>
              <a:buSzTx/>
              <a:buFontTx/>
              <a:buNone/>
            </a:pPr>
            <a:r>
              <a:rPr lang="en-GB" sz="2400" dirty="0"/>
              <a:t>The work of parasitic functions in destroying plants and crops has a significant impact on the global population in terms of the environment and the economy. </a:t>
            </a:r>
          </a:p>
          <a:p>
            <a:endParaRPr lang="en-GB" dirty="0"/>
          </a:p>
        </p:txBody>
      </p:sp>
      <p:sp>
        <p:nvSpPr>
          <p:cNvPr id="1048595" name="Slide Number Placeholder 3"/>
          <p:cNvSpPr>
            <a:spLocks noGrp="1"/>
          </p:cNvSpPr>
          <p:nvPr>
            <p:ph type="sldNum" sz="quarter" idx="10"/>
          </p:nvPr>
        </p:nvSpPr>
        <p:spPr/>
        <p:txBody>
          <a:bodyPr/>
          <a:lstStyle/>
          <a:p>
            <a:fld id="{B8908F94-B6CD-49BC-A1AB-75D974BF40DE}" type="slidenum">
              <a:rPr lang="en-GB" smtClean="0"/>
              <a:t>3</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Slide Image Placeholder 1"/>
          <p:cNvSpPr>
            <a:spLocks noGrp="1" noRot="1" noChangeAspect="1"/>
          </p:cNvSpPr>
          <p:nvPr>
            <p:ph type="sldImg"/>
          </p:nvPr>
        </p:nvSpPr>
        <p:spPr/>
      </p:sp>
      <p:sp>
        <p:nvSpPr>
          <p:cNvPr id="1048608"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pPr>
            <a:r>
              <a:rPr lang="en-GB" dirty="0"/>
              <a:t>Alternaria species are a major pathogen in plants and are known to have a significant impact within their ecosystem (Jaber &amp; Ownley, 2018). </a:t>
            </a:r>
          </a:p>
          <a:p>
            <a:endParaRPr lang="en-GB" dirty="0"/>
          </a:p>
        </p:txBody>
      </p:sp>
      <p:sp>
        <p:nvSpPr>
          <p:cNvPr id="1048609" name="Slide Number Placeholder 3"/>
          <p:cNvSpPr>
            <a:spLocks noGrp="1"/>
          </p:cNvSpPr>
          <p:nvPr>
            <p:ph type="sldNum" sz="quarter" idx="10"/>
          </p:nvPr>
        </p:nvSpPr>
        <p:spPr/>
        <p:txBody>
          <a:bodyPr/>
          <a:lstStyle/>
          <a:p>
            <a:fld id="{B8908F94-B6CD-49BC-A1AB-75D974BF40DE}" type="slidenum">
              <a:rPr lang="en-GB" smtClean="0"/>
              <a:t>4</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Slide Image Placeholder 1"/>
          <p:cNvSpPr>
            <a:spLocks noGrp="1" noRot="1" noChangeAspect="1"/>
          </p:cNvSpPr>
          <p:nvPr>
            <p:ph type="sldImg"/>
          </p:nvPr>
        </p:nvSpPr>
        <p:spPr/>
      </p:sp>
      <p:sp>
        <p:nvSpPr>
          <p:cNvPr id="1048614" name="Notes Placeholder 2"/>
          <p:cNvSpPr>
            <a:spLocks noGrp="1"/>
          </p:cNvSpPr>
          <p:nvPr>
            <p:ph type="body" idx="1"/>
          </p:nvPr>
        </p:nvSpPr>
        <p:spPr/>
        <p:txBody>
          <a:bodyPr/>
          <a:lstStyle/>
          <a:p>
            <a:pPr marL="0" marR="0" indent="457200" algn="l" defTabSz="914400" rtl="0" eaLnBrk="1" fontAlgn="auto" latinLnBrk="0" hangingPunct="1">
              <a:lnSpc>
                <a:spcPct val="100000"/>
              </a:lnSpc>
              <a:spcBef>
                <a:spcPts val="0"/>
              </a:spcBef>
              <a:spcAft>
                <a:spcPts val="0"/>
              </a:spcAft>
              <a:buClrTx/>
              <a:buSzTx/>
              <a:buFontTx/>
              <a:buNone/>
            </a:pPr>
            <a:r>
              <a:rPr lang="en-GB" sz="2400" dirty="0"/>
              <a:t>Biological controls refer to alternative approaches towards the systematic prevention, mitigation and treatment of the harmful effects of fungicides and other chemical agents on plants and crops. </a:t>
            </a:r>
          </a:p>
          <a:p>
            <a:endParaRPr lang="en-GB" dirty="0"/>
          </a:p>
        </p:txBody>
      </p:sp>
      <p:sp>
        <p:nvSpPr>
          <p:cNvPr id="1048615" name="Slide Number Placeholder 3"/>
          <p:cNvSpPr>
            <a:spLocks noGrp="1"/>
          </p:cNvSpPr>
          <p:nvPr>
            <p:ph type="sldNum" sz="quarter" idx="10"/>
          </p:nvPr>
        </p:nvSpPr>
        <p:spPr/>
        <p:txBody>
          <a:bodyPr/>
          <a:lstStyle/>
          <a:p>
            <a:fld id="{B8908F94-B6CD-49BC-A1AB-75D974BF40DE}" type="slidenum">
              <a:rPr lang="en-GB" smtClean="0"/>
              <a:t>6</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Slide Image Placeholder 1"/>
          <p:cNvSpPr>
            <a:spLocks noGrp="1" noRot="1" noChangeAspect="1"/>
          </p:cNvSpPr>
          <p:nvPr>
            <p:ph type="sldImg"/>
          </p:nvPr>
        </p:nvSpPr>
        <p:spPr/>
      </p:sp>
      <p:sp>
        <p:nvSpPr>
          <p:cNvPr id="1048619" name="Notes Placeholder 2"/>
          <p:cNvSpPr>
            <a:spLocks noGrp="1"/>
          </p:cNvSpPr>
          <p:nvPr>
            <p:ph type="body" idx="1"/>
          </p:nvPr>
        </p:nvSpPr>
        <p:spPr/>
        <p:txBody>
          <a:bodyPr/>
          <a:lstStyle/>
          <a:p>
            <a:pPr indent="457200"/>
            <a:r>
              <a:rPr lang="en-GB" sz="2400" dirty="0"/>
              <a:t>The reduced use of chemicals in pest control in agriculture has led to an increase in the use of biocontrol agents. </a:t>
            </a:r>
          </a:p>
          <a:p>
            <a:pPr indent="457200"/>
            <a:r>
              <a:rPr lang="en-GB" sz="2400" dirty="0"/>
              <a:t>Bacterial biocontrol agents have played a critical role in reducing the adverse impact of chemicals on the environment. </a:t>
            </a:r>
          </a:p>
          <a:p>
            <a:endParaRPr lang="en-GB" dirty="0"/>
          </a:p>
        </p:txBody>
      </p:sp>
      <p:sp>
        <p:nvSpPr>
          <p:cNvPr id="1048620" name="Slide Number Placeholder 3"/>
          <p:cNvSpPr>
            <a:spLocks noGrp="1"/>
          </p:cNvSpPr>
          <p:nvPr>
            <p:ph type="sldNum" sz="quarter" idx="10"/>
          </p:nvPr>
        </p:nvSpPr>
        <p:spPr/>
        <p:txBody>
          <a:bodyPr/>
          <a:lstStyle/>
          <a:p>
            <a:fld id="{B8908F94-B6CD-49BC-A1AB-75D974BF40DE}" type="slidenum">
              <a:rPr lang="en-GB" smtClean="0"/>
              <a:t>8</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Slide Image Placeholder 1"/>
          <p:cNvSpPr>
            <a:spLocks noGrp="1" noRot="1" noChangeAspect="1"/>
          </p:cNvSpPr>
          <p:nvPr>
            <p:ph type="sldImg"/>
          </p:nvPr>
        </p:nvSpPr>
        <p:spPr/>
      </p:sp>
      <p:sp>
        <p:nvSpPr>
          <p:cNvPr id="1048625" name="Notes Placeholder 2"/>
          <p:cNvSpPr>
            <a:spLocks noGrp="1"/>
          </p:cNvSpPr>
          <p:nvPr>
            <p:ph type="body" idx="1"/>
          </p:nvPr>
        </p:nvSpPr>
        <p:spPr/>
        <p:txBody>
          <a:bodyPr/>
          <a:lstStyle/>
          <a:p>
            <a:r>
              <a:rPr lang="en-GB" dirty="0"/>
              <a:t>Antagonistic activity of bacteria against Alternaria has been an area of significant focus over the years. </a:t>
            </a:r>
          </a:p>
          <a:p>
            <a:r>
              <a:rPr lang="en-GB" dirty="0"/>
              <a:t>These relationships have elicited a lot of interest because the genus is one of the most prevalent parasitic fungi affecting plants. </a:t>
            </a:r>
          </a:p>
          <a:p>
            <a:endParaRPr lang="en-GB" dirty="0"/>
          </a:p>
        </p:txBody>
      </p:sp>
      <p:sp>
        <p:nvSpPr>
          <p:cNvPr id="1048626" name="Slide Number Placeholder 3"/>
          <p:cNvSpPr>
            <a:spLocks noGrp="1"/>
          </p:cNvSpPr>
          <p:nvPr>
            <p:ph type="sldNum" sz="quarter" idx="10"/>
          </p:nvPr>
        </p:nvSpPr>
        <p:spPr/>
        <p:txBody>
          <a:bodyPr/>
          <a:lstStyle/>
          <a:p>
            <a:fld id="{B8908F94-B6CD-49BC-A1AB-75D974BF40DE}" type="slidenum">
              <a:rPr lang="en-GB" smtClean="0"/>
              <a:t>10</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Slide Image Placeholder 1"/>
          <p:cNvSpPr>
            <a:spLocks noGrp="1" noRot="1" noChangeAspect="1"/>
          </p:cNvSpPr>
          <p:nvPr>
            <p:ph type="sldImg"/>
          </p:nvPr>
        </p:nvSpPr>
        <p:spPr/>
      </p:sp>
      <p:sp>
        <p:nvSpPr>
          <p:cNvPr id="1048630"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pPr>
            <a:r>
              <a:rPr lang="en-GB" dirty="0"/>
              <a:t>There are various mechanisms of action that are exhibited by antagonistic bacteria including induction of plant resistance, biofilm formation, antibiosis, hydrolytic enzymes, suppression via sidephores, and competition for space and nutrients (Hiruma et. al., 2019). </a:t>
            </a:r>
          </a:p>
          <a:p>
            <a:endParaRPr lang="en-GB" dirty="0"/>
          </a:p>
        </p:txBody>
      </p:sp>
      <p:sp>
        <p:nvSpPr>
          <p:cNvPr id="1048631" name="Slide Number Placeholder 3"/>
          <p:cNvSpPr>
            <a:spLocks noGrp="1"/>
          </p:cNvSpPr>
          <p:nvPr>
            <p:ph type="sldNum" sz="quarter" idx="10"/>
          </p:nvPr>
        </p:nvSpPr>
        <p:spPr/>
        <p:txBody>
          <a:bodyPr/>
          <a:lstStyle/>
          <a:p>
            <a:fld id="{B8908F94-B6CD-49BC-A1AB-75D974BF40DE}" type="slidenum">
              <a:rPr lang="en-GB" smtClean="0"/>
              <a:t>12</a:t>
            </a:fld>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4" name="Slide Image Placeholder 1"/>
          <p:cNvSpPr>
            <a:spLocks noGrp="1" noRot="1" noChangeAspect="1"/>
          </p:cNvSpPr>
          <p:nvPr>
            <p:ph type="sldImg"/>
          </p:nvPr>
        </p:nvSpPr>
        <p:spPr/>
      </p:sp>
      <p:sp>
        <p:nvSpPr>
          <p:cNvPr id="1048635" name="Notes Placeholder 2"/>
          <p:cNvSpPr>
            <a:spLocks noGrp="1"/>
          </p:cNvSpPr>
          <p:nvPr>
            <p:ph type="body" idx="1"/>
          </p:nvPr>
        </p:nvSpPr>
        <p:spPr/>
        <p:txBody>
          <a:bodyPr/>
          <a:lstStyle/>
          <a:p>
            <a:pPr marL="0" marR="0" indent="457200" algn="l" defTabSz="914400" rtl="0" eaLnBrk="1" fontAlgn="auto" latinLnBrk="0" hangingPunct="1">
              <a:lnSpc>
                <a:spcPct val="100000"/>
              </a:lnSpc>
              <a:spcBef>
                <a:spcPts val="0"/>
              </a:spcBef>
              <a:spcAft>
                <a:spcPts val="0"/>
              </a:spcAft>
              <a:buClrTx/>
              <a:buSzTx/>
              <a:buFontTx/>
              <a:buNone/>
            </a:pPr>
            <a:r>
              <a:rPr lang="en-GB" sz="2400" dirty="0"/>
              <a:t>In conclusion, the use of synthetic chemicals on curbing the spread of plant and crop disease as well as the growth of pathogens will remain one of the biggest threats to human health and the environment. </a:t>
            </a:r>
          </a:p>
          <a:p>
            <a:endParaRPr lang="en-GB" dirty="0"/>
          </a:p>
        </p:txBody>
      </p:sp>
      <p:sp>
        <p:nvSpPr>
          <p:cNvPr id="1048636" name="Slide Number Placeholder 3"/>
          <p:cNvSpPr>
            <a:spLocks noGrp="1"/>
          </p:cNvSpPr>
          <p:nvPr>
            <p:ph type="sldNum" sz="quarter" idx="10"/>
          </p:nvPr>
        </p:nvSpPr>
        <p:spPr/>
        <p:txBody>
          <a:bodyPr/>
          <a:lstStyle/>
          <a:p>
            <a:fld id="{B8908F94-B6CD-49BC-A1AB-75D974BF40DE}" type="slidenum">
              <a:rPr lang="en-GB" smtClean="0"/>
              <a:t>13</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48596"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597"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598"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1048599"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1048600" name="Date Placeholder 3"/>
          <p:cNvSpPr>
            <a:spLocks noGrp="1"/>
          </p:cNvSpPr>
          <p:nvPr>
            <p:ph type="dt" sz="half" idx="10"/>
          </p:nvPr>
        </p:nvSpPr>
        <p:spPr/>
        <p:txBody>
          <a:bodyPr/>
          <a:lstStyle>
            <a:lvl1pPr algn="l"/>
          </a:lstStyle>
          <a:p>
            <a:fld id="{94EE6CE1-D2DD-437E-8C45-5FE332334932}" type="datetimeFigureOut">
              <a:rPr lang="en-GB" smtClean="0"/>
              <a:t>18/10/2020</a:t>
            </a:fld>
            <a:endParaRPr lang="en-GB" dirty="0"/>
          </a:p>
        </p:txBody>
      </p:sp>
      <p:sp>
        <p:nvSpPr>
          <p:cNvPr id="1048601" name="Footer Placeholder 4"/>
          <p:cNvSpPr>
            <a:spLocks noGrp="1"/>
          </p:cNvSpPr>
          <p:nvPr>
            <p:ph type="ftr" sz="quarter" idx="11"/>
          </p:nvPr>
        </p:nvSpPr>
        <p:spPr/>
        <p:txBody>
          <a:bodyPr/>
          <a:lstStyle/>
          <a:p>
            <a:endParaRPr lang="en-GB" dirty="0"/>
          </a:p>
        </p:txBody>
      </p:sp>
      <p:sp>
        <p:nvSpPr>
          <p:cNvPr id="1048602" name="Slide Number Placeholder 5"/>
          <p:cNvSpPr>
            <a:spLocks noGrp="1"/>
          </p:cNvSpPr>
          <p:nvPr>
            <p:ph type="sldNum" sz="quarter" idx="12"/>
          </p:nvPr>
        </p:nvSpPr>
        <p:spPr/>
        <p:txBody>
          <a:bodyPr/>
          <a:lstStyle/>
          <a:p>
            <a:fld id="{A8B0D3DD-07F7-4E8F-AF15-54C4B0AC3B6A}" type="slidenum">
              <a:rPr lang="en-GB" smtClean="0"/>
              <a:t>‹#›</a:t>
            </a:fld>
            <a:endParaRPr lang="en-GB" dirty="0"/>
          </a:p>
        </p:txBody>
      </p:sp>
      <p:cxnSp>
        <p:nvCxnSpPr>
          <p:cNvPr id="3145729" name="Straight Connector 7"/>
          <p:cNvCxnSpPr>
            <a:cxnSpLocks/>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1" name="Title 1"/>
          <p:cNvSpPr>
            <a:spLocks noGrp="1"/>
          </p:cNvSpPr>
          <p:nvPr>
            <p:ph type="title"/>
          </p:nvPr>
        </p:nvSpPr>
        <p:spPr/>
        <p:txBody>
          <a:bodyPr/>
          <a:lstStyle/>
          <a:p>
            <a:r>
              <a:rPr lang="en-US"/>
              <a:t>Click to edit Master title style</a:t>
            </a:r>
            <a:endParaRPr lang="en-US" dirty="0"/>
          </a:p>
        </p:txBody>
      </p:sp>
      <p:sp>
        <p:nvSpPr>
          <p:cNvPr id="1048582"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83" name="Date Placeholder 3"/>
          <p:cNvSpPr>
            <a:spLocks noGrp="1"/>
          </p:cNvSpPr>
          <p:nvPr>
            <p:ph type="dt" sz="half" idx="10"/>
          </p:nvPr>
        </p:nvSpPr>
        <p:spPr/>
        <p:txBody>
          <a:bodyPr/>
          <a:lstStyle/>
          <a:p>
            <a:fld id="{94EE6CE1-D2DD-437E-8C45-5FE332334932}" type="datetimeFigureOut">
              <a:rPr lang="en-GB" smtClean="0"/>
              <a:t>18/10/2020</a:t>
            </a:fld>
            <a:endParaRPr lang="en-GB" dirty="0"/>
          </a:p>
        </p:txBody>
      </p:sp>
      <p:sp>
        <p:nvSpPr>
          <p:cNvPr id="1048584" name="Footer Placeholder 4"/>
          <p:cNvSpPr>
            <a:spLocks noGrp="1"/>
          </p:cNvSpPr>
          <p:nvPr>
            <p:ph type="ftr" sz="quarter" idx="11"/>
          </p:nvPr>
        </p:nvSpPr>
        <p:spPr/>
        <p:txBody>
          <a:bodyPr/>
          <a:lstStyle/>
          <a:p>
            <a:endParaRPr lang="en-GB" dirty="0"/>
          </a:p>
        </p:txBody>
      </p:sp>
      <p:sp>
        <p:nvSpPr>
          <p:cNvPr id="1048585" name="Slide Number Placeholder 5"/>
          <p:cNvSpPr>
            <a:spLocks noGrp="1"/>
          </p:cNvSpPr>
          <p:nvPr>
            <p:ph type="sldNum" sz="quarter" idx="12"/>
          </p:nvPr>
        </p:nvSpPr>
        <p:spPr/>
        <p:txBody>
          <a:bodyPr/>
          <a:lstStyle/>
          <a:p>
            <a:fld id="{A8B0D3DD-07F7-4E8F-AF15-54C4B0AC3B6A}" type="slidenum">
              <a:rPr lang="en-GB" smtClean="0"/>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048671"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672"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8673"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1048674"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1048675" name="Date Placeholder 3"/>
          <p:cNvSpPr>
            <a:spLocks noGrp="1"/>
          </p:cNvSpPr>
          <p:nvPr>
            <p:ph type="dt" sz="half" idx="10"/>
          </p:nvPr>
        </p:nvSpPr>
        <p:spPr/>
        <p:txBody>
          <a:bodyPr/>
          <a:lstStyle/>
          <a:p>
            <a:fld id="{94EE6CE1-D2DD-437E-8C45-5FE332334932}" type="datetimeFigureOut">
              <a:rPr lang="en-GB" smtClean="0"/>
              <a:t>18/10/2020</a:t>
            </a:fld>
            <a:endParaRPr lang="en-GB" dirty="0"/>
          </a:p>
        </p:txBody>
      </p:sp>
      <p:sp>
        <p:nvSpPr>
          <p:cNvPr id="1048676" name="Footer Placeholder 4"/>
          <p:cNvSpPr>
            <a:spLocks noGrp="1"/>
          </p:cNvSpPr>
          <p:nvPr>
            <p:ph type="ftr" sz="quarter" idx="11"/>
          </p:nvPr>
        </p:nvSpPr>
        <p:spPr/>
        <p:txBody>
          <a:bodyPr/>
          <a:lstStyle/>
          <a:p>
            <a:endParaRPr lang="en-GB" dirty="0"/>
          </a:p>
        </p:txBody>
      </p:sp>
      <p:sp>
        <p:nvSpPr>
          <p:cNvPr id="1048677" name="Slide Number Placeholder 5"/>
          <p:cNvSpPr>
            <a:spLocks noGrp="1"/>
          </p:cNvSpPr>
          <p:nvPr>
            <p:ph type="sldNum" sz="quarter" idx="12"/>
          </p:nvPr>
        </p:nvSpPr>
        <p:spPr/>
        <p:txBody>
          <a:bodyPr/>
          <a:lstStyle/>
          <a:p>
            <a:fld id="{A8B0D3DD-07F7-4E8F-AF15-54C4B0AC3B6A}" type="slidenum">
              <a:rPr lang="en-GB" smtClean="0"/>
              <a:t>‹#›</a:t>
            </a:fld>
            <a:endParaRPr lang="en-GB" dirty="0"/>
          </a:p>
        </p:txBody>
      </p:sp>
      <p:cxnSp>
        <p:nvCxnSpPr>
          <p:cNvPr id="3145732" name="Straight Connector 7"/>
          <p:cNvCxnSpPr>
            <a:cxnSpLocks/>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39"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1048640"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41"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42" name="Date Placeholder 4"/>
          <p:cNvSpPr>
            <a:spLocks noGrp="1"/>
          </p:cNvSpPr>
          <p:nvPr>
            <p:ph type="dt" sz="half" idx="10"/>
          </p:nvPr>
        </p:nvSpPr>
        <p:spPr/>
        <p:txBody>
          <a:bodyPr/>
          <a:lstStyle/>
          <a:p>
            <a:fld id="{94EE6CE1-D2DD-437E-8C45-5FE332334932}" type="datetimeFigureOut">
              <a:rPr lang="en-GB" smtClean="0"/>
              <a:t>18/10/2020</a:t>
            </a:fld>
            <a:endParaRPr lang="en-GB" dirty="0"/>
          </a:p>
        </p:txBody>
      </p:sp>
      <p:sp>
        <p:nvSpPr>
          <p:cNvPr id="1048643" name="Footer Placeholder 5"/>
          <p:cNvSpPr>
            <a:spLocks noGrp="1"/>
          </p:cNvSpPr>
          <p:nvPr>
            <p:ph type="ftr" sz="quarter" idx="11"/>
          </p:nvPr>
        </p:nvSpPr>
        <p:spPr/>
        <p:txBody>
          <a:bodyPr/>
          <a:lstStyle/>
          <a:p>
            <a:endParaRPr lang="en-GB" dirty="0"/>
          </a:p>
        </p:txBody>
      </p:sp>
      <p:sp>
        <p:nvSpPr>
          <p:cNvPr id="1048644" name="Slide Number Placeholder 6"/>
          <p:cNvSpPr>
            <a:spLocks noGrp="1"/>
          </p:cNvSpPr>
          <p:nvPr>
            <p:ph type="sldNum" sz="quarter" idx="12"/>
          </p:nvPr>
        </p:nvSpPr>
        <p:spPr/>
        <p:txBody>
          <a:bodyPr/>
          <a:lstStyle/>
          <a:p>
            <a:fld id="{A8B0D3DD-07F7-4E8F-AF15-54C4B0AC3B6A}" type="slidenum">
              <a:rPr lang="en-GB" smtClean="0"/>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45" name="Title 9"/>
          <p:cNvSpPr>
            <a:spLocks noGrp="1"/>
          </p:cNvSpPr>
          <p:nvPr>
            <p:ph type="title"/>
          </p:nvPr>
        </p:nvSpPr>
        <p:spPr/>
        <p:txBody>
          <a:bodyPr/>
          <a:lstStyle/>
          <a:p>
            <a:r>
              <a:rPr lang="en-US"/>
              <a:t>Click to edit Master title style</a:t>
            </a:r>
            <a:endParaRPr lang="en-US" dirty="0"/>
          </a:p>
        </p:txBody>
      </p:sp>
      <p:sp>
        <p:nvSpPr>
          <p:cNvPr id="1048646"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48647"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48"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1048649"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50" name="Date Placeholder 6"/>
          <p:cNvSpPr>
            <a:spLocks noGrp="1"/>
          </p:cNvSpPr>
          <p:nvPr>
            <p:ph type="dt" sz="half" idx="10"/>
          </p:nvPr>
        </p:nvSpPr>
        <p:spPr/>
        <p:txBody>
          <a:bodyPr/>
          <a:lstStyle/>
          <a:p>
            <a:fld id="{94EE6CE1-D2DD-437E-8C45-5FE332334932}" type="datetimeFigureOut">
              <a:rPr lang="en-GB" smtClean="0"/>
              <a:t>18/10/2020</a:t>
            </a:fld>
            <a:endParaRPr lang="en-GB" dirty="0"/>
          </a:p>
        </p:txBody>
      </p:sp>
      <p:sp>
        <p:nvSpPr>
          <p:cNvPr id="1048651" name="Footer Placeholder 7"/>
          <p:cNvSpPr>
            <a:spLocks noGrp="1"/>
          </p:cNvSpPr>
          <p:nvPr>
            <p:ph type="ftr" sz="quarter" idx="11"/>
          </p:nvPr>
        </p:nvSpPr>
        <p:spPr/>
        <p:txBody>
          <a:bodyPr/>
          <a:lstStyle/>
          <a:p>
            <a:endParaRPr lang="en-GB" dirty="0"/>
          </a:p>
        </p:txBody>
      </p:sp>
      <p:sp>
        <p:nvSpPr>
          <p:cNvPr id="1048652" name="Slide Number Placeholder 8"/>
          <p:cNvSpPr>
            <a:spLocks noGrp="1"/>
          </p:cNvSpPr>
          <p:nvPr>
            <p:ph type="sldNum" sz="quarter" idx="12"/>
          </p:nvPr>
        </p:nvSpPr>
        <p:spPr/>
        <p:txBody>
          <a:bodyPr/>
          <a:lstStyle/>
          <a:p>
            <a:fld id="{A8B0D3DD-07F7-4E8F-AF15-54C4B0AC3B6A}"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53" name="Title 1"/>
          <p:cNvSpPr>
            <a:spLocks noGrp="1"/>
          </p:cNvSpPr>
          <p:nvPr>
            <p:ph type="title"/>
          </p:nvPr>
        </p:nvSpPr>
        <p:spPr/>
        <p:txBody>
          <a:bodyPr/>
          <a:lstStyle/>
          <a:p>
            <a:r>
              <a:rPr lang="en-US"/>
              <a:t>Click to edit Master title style</a:t>
            </a:r>
            <a:endParaRPr lang="en-US" dirty="0"/>
          </a:p>
        </p:txBody>
      </p:sp>
      <p:sp>
        <p:nvSpPr>
          <p:cNvPr id="1048654" name="Date Placeholder 2"/>
          <p:cNvSpPr>
            <a:spLocks noGrp="1"/>
          </p:cNvSpPr>
          <p:nvPr>
            <p:ph type="dt" sz="half" idx="10"/>
          </p:nvPr>
        </p:nvSpPr>
        <p:spPr/>
        <p:txBody>
          <a:bodyPr/>
          <a:lstStyle/>
          <a:p>
            <a:fld id="{94EE6CE1-D2DD-437E-8C45-5FE332334932}" type="datetimeFigureOut">
              <a:rPr lang="en-GB" smtClean="0"/>
              <a:t>18/10/2020</a:t>
            </a:fld>
            <a:endParaRPr lang="en-GB" dirty="0"/>
          </a:p>
        </p:txBody>
      </p:sp>
      <p:sp>
        <p:nvSpPr>
          <p:cNvPr id="1048655" name="Footer Placeholder 3"/>
          <p:cNvSpPr>
            <a:spLocks noGrp="1"/>
          </p:cNvSpPr>
          <p:nvPr>
            <p:ph type="ftr" sz="quarter" idx="11"/>
          </p:nvPr>
        </p:nvSpPr>
        <p:spPr/>
        <p:txBody>
          <a:bodyPr/>
          <a:lstStyle/>
          <a:p>
            <a:endParaRPr lang="en-GB" dirty="0"/>
          </a:p>
        </p:txBody>
      </p:sp>
      <p:sp>
        <p:nvSpPr>
          <p:cNvPr id="1048656" name="Slide Number Placeholder 4"/>
          <p:cNvSpPr>
            <a:spLocks noGrp="1"/>
          </p:cNvSpPr>
          <p:nvPr>
            <p:ph type="sldNum" sz="quarter" idx="12"/>
          </p:nvPr>
        </p:nvSpPr>
        <p:spPr/>
        <p:txBody>
          <a:bodyPr/>
          <a:lstStyle/>
          <a:p>
            <a:fld id="{A8B0D3DD-07F7-4E8F-AF15-54C4B0AC3B6A}"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48662" name="Date Placeholder 1"/>
          <p:cNvSpPr>
            <a:spLocks noGrp="1"/>
          </p:cNvSpPr>
          <p:nvPr>
            <p:ph type="dt" sz="half" idx="10"/>
          </p:nvPr>
        </p:nvSpPr>
        <p:spPr/>
        <p:txBody>
          <a:bodyPr/>
          <a:lstStyle/>
          <a:p>
            <a:fld id="{94EE6CE1-D2DD-437E-8C45-5FE332334932}" type="datetimeFigureOut">
              <a:rPr lang="en-GB" smtClean="0"/>
              <a:t>18/10/2020</a:t>
            </a:fld>
            <a:endParaRPr lang="en-GB" dirty="0"/>
          </a:p>
        </p:txBody>
      </p:sp>
      <p:sp>
        <p:nvSpPr>
          <p:cNvPr id="1048663" name="Footer Placeholder 2"/>
          <p:cNvSpPr>
            <a:spLocks noGrp="1"/>
          </p:cNvSpPr>
          <p:nvPr>
            <p:ph type="ftr" sz="quarter" idx="11"/>
          </p:nvPr>
        </p:nvSpPr>
        <p:spPr/>
        <p:txBody>
          <a:bodyPr/>
          <a:lstStyle/>
          <a:p>
            <a:endParaRPr lang="en-GB" dirty="0"/>
          </a:p>
        </p:txBody>
      </p:sp>
      <p:sp>
        <p:nvSpPr>
          <p:cNvPr id="1048664" name="Slide Number Placeholder 3"/>
          <p:cNvSpPr>
            <a:spLocks noGrp="1"/>
          </p:cNvSpPr>
          <p:nvPr>
            <p:ph type="sldNum" sz="quarter" idx="12"/>
          </p:nvPr>
        </p:nvSpPr>
        <p:spPr/>
        <p:txBody>
          <a:bodyPr/>
          <a:lstStyle/>
          <a:p>
            <a:fld id="{A8B0D3DD-07F7-4E8F-AF15-54C4B0AC3B6A}"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83"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1048684"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85"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48686" name="Date Placeholder 4"/>
          <p:cNvSpPr>
            <a:spLocks noGrp="1"/>
          </p:cNvSpPr>
          <p:nvPr>
            <p:ph type="dt" sz="half" idx="10"/>
          </p:nvPr>
        </p:nvSpPr>
        <p:spPr/>
        <p:txBody>
          <a:bodyPr/>
          <a:lstStyle/>
          <a:p>
            <a:fld id="{94EE6CE1-D2DD-437E-8C45-5FE332334932}" type="datetimeFigureOut">
              <a:rPr lang="en-GB" smtClean="0"/>
              <a:t>18/10/2020</a:t>
            </a:fld>
            <a:endParaRPr lang="en-GB" dirty="0"/>
          </a:p>
        </p:txBody>
      </p:sp>
      <p:sp>
        <p:nvSpPr>
          <p:cNvPr id="1048687" name="Footer Placeholder 5"/>
          <p:cNvSpPr>
            <a:spLocks noGrp="1"/>
          </p:cNvSpPr>
          <p:nvPr>
            <p:ph type="ftr" sz="quarter" idx="11"/>
          </p:nvPr>
        </p:nvSpPr>
        <p:spPr/>
        <p:txBody>
          <a:bodyPr/>
          <a:lstStyle/>
          <a:p>
            <a:endParaRPr lang="en-GB" dirty="0"/>
          </a:p>
        </p:txBody>
      </p:sp>
      <p:sp>
        <p:nvSpPr>
          <p:cNvPr id="1048688" name="Slide Number Placeholder 6"/>
          <p:cNvSpPr>
            <a:spLocks noGrp="1"/>
          </p:cNvSpPr>
          <p:nvPr>
            <p:ph type="sldNum" sz="quarter" idx="12"/>
          </p:nvPr>
        </p:nvSpPr>
        <p:spPr/>
        <p:txBody>
          <a:bodyPr/>
          <a:lstStyle/>
          <a:p>
            <a:fld id="{A8B0D3DD-07F7-4E8F-AF15-54C4B0AC3B6A}" type="slidenum">
              <a:rPr lang="en-GB" smtClean="0"/>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48665"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1048666"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48667"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48668" name="Date Placeholder 4"/>
          <p:cNvSpPr>
            <a:spLocks noGrp="1"/>
          </p:cNvSpPr>
          <p:nvPr>
            <p:ph type="dt" sz="half" idx="10"/>
          </p:nvPr>
        </p:nvSpPr>
        <p:spPr/>
        <p:txBody>
          <a:bodyPr/>
          <a:lstStyle/>
          <a:p>
            <a:fld id="{94EE6CE1-D2DD-437E-8C45-5FE332334932}" type="datetimeFigureOut">
              <a:rPr lang="en-GB" smtClean="0"/>
              <a:t>18/10/2020</a:t>
            </a:fld>
            <a:endParaRPr lang="en-GB" dirty="0"/>
          </a:p>
        </p:txBody>
      </p:sp>
      <p:sp>
        <p:nvSpPr>
          <p:cNvPr id="1048669" name="Footer Placeholder 5"/>
          <p:cNvSpPr>
            <a:spLocks noGrp="1"/>
          </p:cNvSpPr>
          <p:nvPr>
            <p:ph type="ftr" sz="quarter" idx="11"/>
          </p:nvPr>
        </p:nvSpPr>
        <p:spPr/>
        <p:txBody>
          <a:bodyPr/>
          <a:lstStyle/>
          <a:p>
            <a:endParaRPr lang="en-GB" dirty="0"/>
          </a:p>
        </p:txBody>
      </p:sp>
      <p:sp>
        <p:nvSpPr>
          <p:cNvPr id="1048670" name="Slide Number Placeholder 6"/>
          <p:cNvSpPr>
            <a:spLocks noGrp="1"/>
          </p:cNvSpPr>
          <p:nvPr>
            <p:ph type="sldNum" sz="quarter" idx="12"/>
          </p:nvPr>
        </p:nvSpPr>
        <p:spPr/>
        <p:txBody>
          <a:bodyPr/>
          <a:lstStyle/>
          <a:p>
            <a:fld id="{A8B0D3DD-07F7-4E8F-AF15-54C4B0AC3B6A}" type="slidenum">
              <a:rPr lang="en-GB" smtClean="0"/>
              <a:t>‹#›</a:t>
            </a:fld>
            <a:endParaRPr lang="en-GB" dirty="0"/>
          </a:p>
        </p:txBody>
      </p:sp>
      <p:cxnSp>
        <p:nvCxnSpPr>
          <p:cNvPr id="3145731" name="Straight Connector 7"/>
          <p:cNvCxnSpPr>
            <a:cxnSpLocks/>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78" name="Title 1"/>
          <p:cNvSpPr>
            <a:spLocks noGrp="1"/>
          </p:cNvSpPr>
          <p:nvPr>
            <p:ph type="title"/>
          </p:nvPr>
        </p:nvSpPr>
        <p:spPr/>
        <p:txBody>
          <a:bodyPr/>
          <a:lstStyle/>
          <a:p>
            <a:r>
              <a:rPr lang="en-US"/>
              <a:t>Click to edit Master title style</a:t>
            </a:r>
            <a:endParaRPr lang="en-US" dirty="0"/>
          </a:p>
        </p:txBody>
      </p:sp>
      <p:sp>
        <p:nvSpPr>
          <p:cNvPr id="1048679"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80" name="Date Placeholder 3"/>
          <p:cNvSpPr>
            <a:spLocks noGrp="1"/>
          </p:cNvSpPr>
          <p:nvPr>
            <p:ph type="dt" sz="half" idx="10"/>
          </p:nvPr>
        </p:nvSpPr>
        <p:spPr/>
        <p:txBody>
          <a:bodyPr/>
          <a:lstStyle/>
          <a:p>
            <a:fld id="{94EE6CE1-D2DD-437E-8C45-5FE332334932}" type="datetimeFigureOut">
              <a:rPr lang="en-GB" smtClean="0"/>
              <a:t>18/10/2020</a:t>
            </a:fld>
            <a:endParaRPr lang="en-GB" dirty="0"/>
          </a:p>
        </p:txBody>
      </p:sp>
      <p:sp>
        <p:nvSpPr>
          <p:cNvPr id="1048681" name="Footer Placeholder 4"/>
          <p:cNvSpPr>
            <a:spLocks noGrp="1"/>
          </p:cNvSpPr>
          <p:nvPr>
            <p:ph type="ftr" sz="quarter" idx="11"/>
          </p:nvPr>
        </p:nvSpPr>
        <p:spPr/>
        <p:txBody>
          <a:bodyPr/>
          <a:lstStyle/>
          <a:p>
            <a:endParaRPr lang="en-GB" dirty="0"/>
          </a:p>
        </p:txBody>
      </p:sp>
      <p:sp>
        <p:nvSpPr>
          <p:cNvPr id="1048682" name="Slide Number Placeholder 5"/>
          <p:cNvSpPr>
            <a:spLocks noGrp="1"/>
          </p:cNvSpPr>
          <p:nvPr>
            <p:ph type="sldNum" sz="quarter" idx="12"/>
          </p:nvPr>
        </p:nvSpPr>
        <p:spPr/>
        <p:txBody>
          <a:bodyPr/>
          <a:lstStyle/>
          <a:p>
            <a:fld id="{A8B0D3DD-07F7-4E8F-AF15-54C4B0AC3B6A}"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48657"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1048658"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659" name="Date Placeholder 3"/>
          <p:cNvSpPr>
            <a:spLocks noGrp="1"/>
          </p:cNvSpPr>
          <p:nvPr>
            <p:ph type="dt" sz="half" idx="10"/>
          </p:nvPr>
        </p:nvSpPr>
        <p:spPr/>
        <p:txBody>
          <a:bodyPr/>
          <a:lstStyle/>
          <a:p>
            <a:fld id="{94EE6CE1-D2DD-437E-8C45-5FE332334932}" type="datetimeFigureOut">
              <a:rPr lang="en-GB" smtClean="0"/>
              <a:t>18/10/2020</a:t>
            </a:fld>
            <a:endParaRPr lang="en-GB" dirty="0"/>
          </a:p>
        </p:txBody>
      </p:sp>
      <p:sp>
        <p:nvSpPr>
          <p:cNvPr id="1048660" name="Footer Placeholder 4"/>
          <p:cNvSpPr>
            <a:spLocks noGrp="1"/>
          </p:cNvSpPr>
          <p:nvPr>
            <p:ph type="ftr" sz="quarter" idx="11"/>
          </p:nvPr>
        </p:nvSpPr>
        <p:spPr/>
        <p:txBody>
          <a:bodyPr/>
          <a:lstStyle/>
          <a:p>
            <a:endParaRPr lang="en-GB" dirty="0"/>
          </a:p>
        </p:txBody>
      </p:sp>
      <p:sp>
        <p:nvSpPr>
          <p:cNvPr id="1048661" name="Slide Number Placeholder 5"/>
          <p:cNvSpPr>
            <a:spLocks noGrp="1"/>
          </p:cNvSpPr>
          <p:nvPr>
            <p:ph type="sldNum" sz="quarter" idx="12"/>
          </p:nvPr>
        </p:nvSpPr>
        <p:spPr/>
        <p:txBody>
          <a:bodyPr/>
          <a:lstStyle/>
          <a:p>
            <a:fld id="{A8B0D3DD-07F7-4E8F-AF15-54C4B0AC3B6A}" type="slidenum">
              <a:rPr lang="en-GB" smtClean="0"/>
              <a:t>‹#›</a:t>
            </a:fld>
            <a:endParaRPr lang="en-GB" dirty="0"/>
          </a:p>
        </p:txBody>
      </p:sp>
      <p:cxnSp>
        <p:nvCxnSpPr>
          <p:cNvPr id="3145730" name="Straight Connector 6"/>
          <p:cNvCxnSpPr>
            <a:cxnSpLocks/>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48577"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48578"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4EE6CE1-D2DD-437E-8C45-5FE332334932}" type="datetimeFigureOut">
              <a:rPr lang="en-GB" smtClean="0"/>
              <a:t>18/10/2020</a:t>
            </a:fld>
            <a:endParaRPr lang="en-GB" dirty="0"/>
          </a:p>
        </p:txBody>
      </p:sp>
      <p:sp>
        <p:nvSpPr>
          <p:cNvPr id="1048579"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dirty="0"/>
          </a:p>
        </p:txBody>
      </p:sp>
      <p:sp>
        <p:nvSpPr>
          <p:cNvPr id="1048580"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8B0D3DD-07F7-4E8F-AF15-54C4B0AC3B6A}" type="slidenum">
              <a:rPr lang="en-GB" smtClean="0"/>
              <a:t>‹#›</a:t>
            </a:fld>
            <a:endParaRPr lang="en-GB" dirty="0"/>
          </a:p>
        </p:txBody>
      </p:sp>
      <p:cxnSp>
        <p:nvCxnSpPr>
          <p:cNvPr id="3145728" name="Straight Connector 6"/>
          <p:cNvCxnSpPr>
            <a:cxnSpLocks/>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3" name="Title 1"/>
          <p:cNvSpPr>
            <a:spLocks noGrp="1"/>
          </p:cNvSpPr>
          <p:nvPr>
            <p:ph type="ctrTitle"/>
          </p:nvPr>
        </p:nvSpPr>
        <p:spPr/>
        <p:txBody>
          <a:bodyPr>
            <a:normAutofit/>
          </a:bodyPr>
          <a:lstStyle/>
          <a:p>
            <a:r>
              <a:rPr lang="en-GB" dirty="0"/>
              <a:t>Phytopathogenic Fungi</a:t>
            </a:r>
            <a:br>
              <a:rPr lang="en-GB" dirty="0"/>
            </a:br>
            <a:endParaRPr lang="en-GB" dirty="0"/>
          </a:p>
        </p:txBody>
      </p:sp>
      <p:sp>
        <p:nvSpPr>
          <p:cNvPr id="1048604" name="Subtitle 2"/>
          <p:cNvSpPr>
            <a:spLocks noGrp="1"/>
          </p:cNvSpPr>
          <p:nvPr>
            <p:ph type="subTitle" idx="1"/>
          </p:nvPr>
        </p:nvSpPr>
        <p:spPr>
          <a:xfrm>
            <a:off x="8383604" y="4960137"/>
            <a:ext cx="3808396" cy="1463040"/>
          </a:xfrm>
        </p:spPr>
        <p:txBody>
          <a:bodyPr>
            <a:normAutofit/>
          </a:bodyPr>
          <a:lstStyle/>
          <a:p>
            <a:r>
              <a:rPr lang="en-GB" dirty="0"/>
              <a:t>Name of Student:</a:t>
            </a:r>
            <a:br>
              <a:rPr lang="en-GB" dirty="0"/>
            </a:br>
            <a:r>
              <a:rPr lang="en-GB" dirty="0"/>
              <a:t>Institutional Affiliation:</a:t>
            </a:r>
          </a:p>
          <a:p>
            <a:r>
              <a:rPr lang="en-GB" dirty="0"/>
              <a:t>Dr</a:t>
            </a:r>
            <a:br>
              <a:rPr lang="en-GB" dirty="0"/>
            </a:b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ph type="title"/>
          </p:nvPr>
        </p:nvSpPr>
        <p:spPr>
          <a:xfrm>
            <a:off x="1024128" y="0"/>
            <a:ext cx="9720072" cy="1036320"/>
          </a:xfrm>
        </p:spPr>
        <p:txBody>
          <a:bodyPr>
            <a:normAutofit/>
          </a:bodyPr>
          <a:lstStyle/>
          <a:p>
            <a:r>
              <a:rPr lang="en-GB" sz="4400" b="1" cap="none" dirty="0" smtClean="0">
                <a:latin typeface="Calibri" pitchFamily="34" charset="0"/>
                <a:cs typeface="Calibri" pitchFamily="34" charset="0"/>
              </a:rPr>
              <a:t>Phytopathogenic Fungi</a:t>
            </a:r>
            <a:endParaRPr lang="en-GB" sz="4400" b="1" cap="none" dirty="0">
              <a:latin typeface="Calibri" pitchFamily="34" charset="0"/>
              <a:cs typeface="Calibri" pitchFamily="34" charset="0"/>
            </a:endParaRPr>
          </a:p>
        </p:txBody>
      </p:sp>
      <p:sp>
        <p:nvSpPr>
          <p:cNvPr id="1048587" name="Content Placeholder 2"/>
          <p:cNvSpPr>
            <a:spLocks noGrp="1"/>
          </p:cNvSpPr>
          <p:nvPr>
            <p:ph idx="1"/>
          </p:nvPr>
        </p:nvSpPr>
        <p:spPr>
          <a:xfrm>
            <a:off x="335280" y="929640"/>
            <a:ext cx="11612880" cy="5257800"/>
          </a:xfrm>
        </p:spPr>
        <p:txBody>
          <a:bodyPr>
            <a:normAutofit/>
          </a:bodyPr>
          <a:lstStyle/>
          <a:p>
            <a:pPr>
              <a:lnSpc>
                <a:spcPct val="150000"/>
              </a:lnSpc>
              <a:buFont typeface="Wingdings" pitchFamily="2" charset="2"/>
              <a:buChar char="Ø"/>
            </a:pPr>
            <a:r>
              <a:rPr lang="en-GB" sz="2400" dirty="0">
                <a:latin typeface="Calibri" pitchFamily="34" charset="0"/>
                <a:cs typeface="Calibri" pitchFamily="34" charset="0"/>
              </a:rPr>
              <a:t>The enzymes of the parasitic fungi usually </a:t>
            </a:r>
            <a:endParaRPr lang="en-GB" sz="2400" dirty="0" smtClean="0">
              <a:latin typeface="Calibri" pitchFamily="34" charset="0"/>
              <a:cs typeface="Calibri" pitchFamily="34" charset="0"/>
            </a:endParaRPr>
          </a:p>
          <a:p>
            <a:pPr marL="0" indent="0">
              <a:lnSpc>
                <a:spcPct val="150000"/>
              </a:lnSpc>
              <a:buNone/>
            </a:pPr>
            <a:r>
              <a:rPr lang="en-GB" sz="2400" dirty="0" smtClean="0">
                <a:latin typeface="Calibri" pitchFamily="34" charset="0"/>
                <a:cs typeface="Calibri" pitchFamily="34" charset="0"/>
              </a:rPr>
              <a:t>penetrate into the </a:t>
            </a:r>
            <a:r>
              <a:rPr lang="en-GB" sz="2400" dirty="0">
                <a:latin typeface="Calibri" pitchFamily="34" charset="0"/>
                <a:cs typeface="Calibri" pitchFamily="34" charset="0"/>
              </a:rPr>
              <a:t>walls of the cells </a:t>
            </a:r>
            <a:r>
              <a:rPr lang="en-GB" sz="2400" dirty="0" smtClean="0">
                <a:latin typeface="Calibri" pitchFamily="34" charset="0"/>
                <a:cs typeface="Calibri" pitchFamily="34" charset="0"/>
              </a:rPr>
              <a:t>and</a:t>
            </a:r>
          </a:p>
          <a:p>
            <a:pPr marL="0" indent="0">
              <a:lnSpc>
                <a:spcPct val="150000"/>
              </a:lnSpc>
              <a:buNone/>
            </a:pPr>
            <a:r>
              <a:rPr lang="en-GB" sz="2400" dirty="0" smtClean="0">
                <a:latin typeface="Calibri" pitchFamily="34" charset="0"/>
                <a:cs typeface="Calibri" pitchFamily="34" charset="0"/>
              </a:rPr>
              <a:t>feed </a:t>
            </a:r>
            <a:r>
              <a:rPr lang="en-GB" sz="2400" dirty="0">
                <a:latin typeface="Calibri" pitchFamily="34" charset="0"/>
                <a:cs typeface="Calibri" pitchFamily="34" charset="0"/>
              </a:rPr>
              <a:t>on its nutrients as the first </a:t>
            </a:r>
            <a:endParaRPr lang="en-GB" sz="2400" dirty="0" smtClean="0">
              <a:latin typeface="Calibri" pitchFamily="34" charset="0"/>
              <a:cs typeface="Calibri" pitchFamily="34" charset="0"/>
            </a:endParaRPr>
          </a:p>
          <a:p>
            <a:pPr marL="0" indent="0">
              <a:lnSpc>
                <a:spcPct val="150000"/>
              </a:lnSpc>
              <a:buNone/>
            </a:pPr>
            <a:r>
              <a:rPr lang="en-GB" sz="2400" dirty="0" smtClean="0">
                <a:latin typeface="Calibri" pitchFamily="34" charset="0"/>
                <a:cs typeface="Calibri" pitchFamily="34" charset="0"/>
              </a:rPr>
              <a:t>step </a:t>
            </a:r>
            <a:r>
              <a:rPr lang="en-GB" sz="2400" dirty="0">
                <a:latin typeface="Calibri" pitchFamily="34" charset="0"/>
                <a:cs typeface="Calibri" pitchFamily="34" charset="0"/>
              </a:rPr>
              <a:t>of the breakdown (Jiang et al., 2017). </a:t>
            </a:r>
            <a:endParaRPr lang="en-GB" sz="2400" dirty="0" smtClean="0">
              <a:latin typeface="Calibri" pitchFamily="34" charset="0"/>
              <a:cs typeface="Calibri" pitchFamily="34" charset="0"/>
            </a:endParaRPr>
          </a:p>
          <a:p>
            <a:pPr>
              <a:lnSpc>
                <a:spcPct val="150000"/>
              </a:lnSpc>
              <a:buFont typeface="Wingdings" pitchFamily="2" charset="2"/>
              <a:buChar char="Ø"/>
            </a:pPr>
            <a:r>
              <a:rPr lang="en-GB" sz="2400" dirty="0" smtClean="0">
                <a:latin typeface="Calibri" pitchFamily="34" charset="0"/>
                <a:cs typeface="Calibri" pitchFamily="34" charset="0"/>
              </a:rPr>
              <a:t>The </a:t>
            </a:r>
            <a:r>
              <a:rPr lang="en-GB" sz="2400" dirty="0">
                <a:latin typeface="Calibri" pitchFamily="34" charset="0"/>
                <a:cs typeface="Calibri" pitchFamily="34" charset="0"/>
              </a:rPr>
              <a:t>enzymes are very active in some </a:t>
            </a:r>
            <a:r>
              <a:rPr lang="en-GB" sz="2400" dirty="0" smtClean="0">
                <a:latin typeface="Calibri" pitchFamily="34" charset="0"/>
                <a:cs typeface="Calibri" pitchFamily="34" charset="0"/>
              </a:rPr>
              <a:t>necrotrophic</a:t>
            </a:r>
          </a:p>
          <a:p>
            <a:pPr marL="0" indent="0">
              <a:lnSpc>
                <a:spcPct val="150000"/>
              </a:lnSpc>
              <a:buNone/>
            </a:pPr>
            <a:r>
              <a:rPr lang="en-GB" sz="2400" dirty="0" smtClean="0">
                <a:latin typeface="Calibri" pitchFamily="34" charset="0"/>
                <a:cs typeface="Calibri" pitchFamily="34" charset="0"/>
              </a:rPr>
              <a:t>parasites </a:t>
            </a:r>
            <a:r>
              <a:rPr lang="en-GB" sz="2400" dirty="0">
                <a:latin typeface="Calibri" pitchFamily="34" charset="0"/>
                <a:cs typeface="Calibri" pitchFamily="34" charset="0"/>
              </a:rPr>
              <a:t>that they degrade a significant portion </a:t>
            </a:r>
          </a:p>
          <a:p>
            <a:pPr marL="0" indent="0">
              <a:lnSpc>
                <a:spcPct val="150000"/>
              </a:lnSpc>
              <a:buNone/>
            </a:pPr>
            <a:r>
              <a:rPr lang="en-GB" sz="2400" dirty="0" smtClean="0">
                <a:latin typeface="Calibri" pitchFamily="34" charset="0"/>
                <a:cs typeface="Calibri" pitchFamily="34" charset="0"/>
              </a:rPr>
              <a:t>of </a:t>
            </a:r>
            <a:r>
              <a:rPr lang="en-GB" sz="2400" dirty="0">
                <a:latin typeface="Calibri" pitchFamily="34" charset="0"/>
                <a:cs typeface="Calibri" pitchFamily="34" charset="0"/>
              </a:rPr>
              <a:t>the wall of the cell (Gupta et al. 2020).</a:t>
            </a:r>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p:txBody>
      </p:sp>
      <p:pic>
        <p:nvPicPr>
          <p:cNvPr id="2097152" name="Picture 4" descr="Screenshot_20201015-231843.png"/>
          <p:cNvPicPr>
            <a:picLocks noChangeAspect="1"/>
          </p:cNvPicPr>
          <p:nvPr/>
        </p:nvPicPr>
        <p:blipFill>
          <a:blip r:embed="rId3"/>
          <a:stretch>
            <a:fillRect/>
          </a:stretch>
        </p:blipFill>
        <p:spPr>
          <a:xfrm>
            <a:off x="7437120" y="929640"/>
            <a:ext cx="4511040" cy="30486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Title 1"/>
          <p:cNvSpPr>
            <a:spLocks noGrp="1"/>
          </p:cNvSpPr>
          <p:nvPr>
            <p:ph type="title"/>
          </p:nvPr>
        </p:nvSpPr>
        <p:spPr>
          <a:xfrm>
            <a:off x="1024128" y="533400"/>
            <a:ext cx="9720072" cy="1409700"/>
          </a:xfrm>
        </p:spPr>
        <p:txBody>
          <a:bodyPr>
            <a:noAutofit/>
          </a:bodyPr>
          <a:lstStyle/>
          <a:p>
            <a:pPr algn="ctr"/>
            <a:r>
              <a:rPr lang="en-GB" sz="4400" b="1" dirty="0" smtClean="0">
                <a:latin typeface="Calibri" pitchFamily="34" charset="0"/>
                <a:cs typeface="Calibri" pitchFamily="34" charset="0"/>
              </a:rPr>
              <a:t/>
            </a:r>
            <a:br>
              <a:rPr lang="en-GB" sz="4400" b="1" dirty="0" smtClean="0">
                <a:latin typeface="Calibri" pitchFamily="34" charset="0"/>
                <a:cs typeface="Calibri" pitchFamily="34" charset="0"/>
              </a:rPr>
            </a:br>
            <a:r>
              <a:rPr lang="en-GB" sz="4400" b="1" cap="none" dirty="0" smtClean="0">
                <a:latin typeface="Calibri" pitchFamily="34" charset="0"/>
                <a:cs typeface="Calibri" pitchFamily="34" charset="0"/>
              </a:rPr>
              <a:t>Chemical Control Of Phytopathogenic Fungi  </a:t>
            </a:r>
            <a:r>
              <a:rPr lang="en-GB" sz="4400" b="1" dirty="0">
                <a:latin typeface="Calibri" pitchFamily="34" charset="0"/>
                <a:cs typeface="Calibri" pitchFamily="34" charset="0"/>
              </a:rPr>
              <a:t/>
            </a:r>
            <a:br>
              <a:rPr lang="en-GB" sz="4400" b="1" dirty="0">
                <a:latin typeface="Calibri" pitchFamily="34" charset="0"/>
                <a:cs typeface="Calibri" pitchFamily="34" charset="0"/>
              </a:rPr>
            </a:br>
            <a:endParaRPr lang="en-GB" sz="4400" dirty="0">
              <a:latin typeface="Calibri" pitchFamily="34" charset="0"/>
              <a:cs typeface="Calibri" pitchFamily="34" charset="0"/>
            </a:endParaRPr>
          </a:p>
        </p:txBody>
      </p:sp>
      <p:sp>
        <p:nvSpPr>
          <p:cNvPr id="1048592" name="Content Placeholder 2"/>
          <p:cNvSpPr>
            <a:spLocks noGrp="1"/>
          </p:cNvSpPr>
          <p:nvPr>
            <p:ph idx="1"/>
          </p:nvPr>
        </p:nvSpPr>
        <p:spPr>
          <a:xfrm>
            <a:off x="1024128" y="2080260"/>
            <a:ext cx="9720073" cy="3756660"/>
          </a:xfrm>
        </p:spPr>
        <p:txBody>
          <a:bodyPr>
            <a:normAutofit/>
          </a:bodyPr>
          <a:lstStyle/>
          <a:p>
            <a:pPr>
              <a:lnSpc>
                <a:spcPct val="150000"/>
              </a:lnSpc>
              <a:buFont typeface="Wingdings" pitchFamily="2" charset="2"/>
              <a:buChar char="Ø"/>
            </a:pPr>
            <a:r>
              <a:rPr lang="en-GB" sz="2400" dirty="0">
                <a:latin typeface="Calibri" pitchFamily="34" charset="0"/>
                <a:cs typeface="Calibri" pitchFamily="34" charset="0"/>
              </a:rPr>
              <a:t>Phytopathogenic fungi should be controlled within a balanced framework to reduce their impact on plants and crops (Syrova et al., 2019). </a:t>
            </a:r>
            <a:endParaRPr lang="en-GB" sz="2400" dirty="0" smtClean="0">
              <a:latin typeface="Calibri" pitchFamily="34" charset="0"/>
              <a:cs typeface="Calibri" pitchFamily="34" charset="0"/>
            </a:endParaRPr>
          </a:p>
          <a:p>
            <a:pPr>
              <a:lnSpc>
                <a:spcPct val="150000"/>
              </a:lnSpc>
              <a:buFont typeface="Wingdings" pitchFamily="2" charset="2"/>
              <a:buChar char="Ø"/>
            </a:pPr>
            <a:r>
              <a:rPr lang="en-GB" sz="2400" dirty="0" smtClean="0">
                <a:latin typeface="Calibri" pitchFamily="34" charset="0"/>
                <a:cs typeface="Calibri" pitchFamily="34" charset="0"/>
              </a:rPr>
              <a:t>Fungicides </a:t>
            </a:r>
            <a:r>
              <a:rPr lang="en-GB" sz="2400" dirty="0">
                <a:latin typeface="Calibri" pitchFamily="34" charset="0"/>
                <a:cs typeface="Calibri" pitchFamily="34" charset="0"/>
              </a:rPr>
              <a:t>have been used to protect plants against disease attack by fungi for a very long period (Martínez et al., 2017).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Title 1"/>
          <p:cNvSpPr>
            <a:spLocks noGrp="1"/>
          </p:cNvSpPr>
          <p:nvPr>
            <p:ph type="title"/>
          </p:nvPr>
        </p:nvSpPr>
        <p:spPr>
          <a:xfrm>
            <a:off x="1024128" y="152400"/>
            <a:ext cx="9720072" cy="701040"/>
          </a:xfrm>
        </p:spPr>
        <p:txBody>
          <a:bodyPr>
            <a:normAutofit/>
          </a:bodyPr>
          <a:lstStyle/>
          <a:p>
            <a:pPr algn="ctr"/>
            <a:r>
              <a:rPr lang="en-GB" sz="2400" b="1" cap="none" dirty="0" smtClean="0">
                <a:latin typeface="Calibri" pitchFamily="34" charset="0"/>
                <a:cs typeface="Calibri" pitchFamily="34" charset="0"/>
              </a:rPr>
              <a:t>Alternaria</a:t>
            </a:r>
            <a:endParaRPr lang="en-GB" sz="2400" b="1" dirty="0">
              <a:latin typeface="Calibri" pitchFamily="34" charset="0"/>
              <a:cs typeface="Calibri" pitchFamily="34" charset="0"/>
            </a:endParaRPr>
          </a:p>
        </p:txBody>
      </p:sp>
      <p:sp>
        <p:nvSpPr>
          <p:cNvPr id="1048606" name="Content Placeholder 2"/>
          <p:cNvSpPr>
            <a:spLocks noGrp="1"/>
          </p:cNvSpPr>
          <p:nvPr>
            <p:ph idx="1"/>
          </p:nvPr>
        </p:nvSpPr>
        <p:spPr>
          <a:xfrm>
            <a:off x="411481" y="1021080"/>
            <a:ext cx="10332720" cy="5303520"/>
          </a:xfrm>
        </p:spPr>
        <p:txBody>
          <a:bodyPr>
            <a:normAutofit fontScale="95000"/>
          </a:bodyPr>
          <a:lstStyle/>
          <a:p>
            <a:pPr>
              <a:lnSpc>
                <a:spcPct val="160000"/>
              </a:lnSpc>
              <a:buFont typeface="Wingdings" pitchFamily="2" charset="2"/>
              <a:buChar char="Ø"/>
            </a:pPr>
            <a:r>
              <a:rPr lang="en-GB" sz="2500" dirty="0">
                <a:latin typeface="Calibri" pitchFamily="34" charset="0"/>
                <a:cs typeface="Calibri" pitchFamily="34" charset="0"/>
              </a:rPr>
              <a:t>Alternaria is also a genus </a:t>
            </a:r>
            <a:r>
              <a:rPr lang="en-GB" sz="2500" dirty="0" smtClean="0">
                <a:latin typeface="Calibri" pitchFamily="34" charset="0"/>
                <a:cs typeface="Calibri" pitchFamily="34" charset="0"/>
              </a:rPr>
              <a:t>belonging </a:t>
            </a:r>
            <a:r>
              <a:rPr lang="en-GB" sz="2500" dirty="0">
                <a:latin typeface="Calibri" pitchFamily="34" charset="0"/>
                <a:cs typeface="Calibri" pitchFamily="34" charset="0"/>
              </a:rPr>
              <a:t>to the ascomycete </a:t>
            </a:r>
            <a:r>
              <a:rPr lang="en-GB" sz="2500" dirty="0" smtClean="0">
                <a:latin typeface="Calibri" pitchFamily="34" charset="0"/>
                <a:cs typeface="Calibri" pitchFamily="34" charset="0"/>
              </a:rPr>
              <a:t>fungi.</a:t>
            </a:r>
            <a:endParaRPr lang="en-GB" sz="2500" dirty="0">
              <a:latin typeface="Calibri" pitchFamily="34" charset="0"/>
              <a:cs typeface="Calibri" pitchFamily="34" charset="0"/>
            </a:endParaRPr>
          </a:p>
          <a:p>
            <a:pPr>
              <a:lnSpc>
                <a:spcPct val="160000"/>
              </a:lnSpc>
              <a:buFont typeface="Wingdings" pitchFamily="2" charset="2"/>
              <a:buChar char="Ø"/>
            </a:pPr>
            <a:r>
              <a:rPr lang="en-GB" sz="2500" dirty="0" smtClean="0">
                <a:latin typeface="Calibri" pitchFamily="34" charset="0"/>
                <a:cs typeface="Calibri" pitchFamily="34" charset="0"/>
              </a:rPr>
              <a:t>Alternaria </a:t>
            </a:r>
            <a:r>
              <a:rPr lang="en-GB" sz="2500" dirty="0">
                <a:latin typeface="Calibri" pitchFamily="34" charset="0"/>
                <a:cs typeface="Calibri" pitchFamily="34" charset="0"/>
              </a:rPr>
              <a:t>are common allergens </a:t>
            </a:r>
            <a:r>
              <a:rPr lang="en-GB" sz="2500" dirty="0" smtClean="0">
                <a:latin typeface="Calibri" pitchFamily="34" charset="0"/>
                <a:cs typeface="Calibri" pitchFamily="34" charset="0"/>
              </a:rPr>
              <a:t>in </a:t>
            </a:r>
            <a:r>
              <a:rPr lang="en-GB" sz="2500" dirty="0">
                <a:latin typeface="Calibri" pitchFamily="34" charset="0"/>
                <a:cs typeface="Calibri" pitchFamily="34" charset="0"/>
              </a:rPr>
              <a:t>human </a:t>
            </a:r>
            <a:r>
              <a:rPr lang="en-GB" sz="2500" dirty="0" smtClean="0">
                <a:latin typeface="Calibri" pitchFamily="34" charset="0"/>
                <a:cs typeface="Calibri" pitchFamily="34" charset="0"/>
              </a:rPr>
              <a:t>beings </a:t>
            </a:r>
            <a:r>
              <a:rPr lang="en-GB" sz="2500" dirty="0">
                <a:latin typeface="Calibri" pitchFamily="34" charset="0"/>
                <a:cs typeface="Calibri" pitchFamily="34" charset="0"/>
              </a:rPr>
              <a:t>and sometimes lead to asthma by </a:t>
            </a:r>
            <a:r>
              <a:rPr lang="en-GB" sz="2500" dirty="0" smtClean="0">
                <a:latin typeface="Calibri" pitchFamily="34" charset="0"/>
                <a:cs typeface="Calibri" pitchFamily="34" charset="0"/>
              </a:rPr>
              <a:t>causing hypersensitivity </a:t>
            </a:r>
            <a:r>
              <a:rPr lang="en-GB" sz="2500" dirty="0">
                <a:latin typeface="Calibri" pitchFamily="34" charset="0"/>
                <a:cs typeface="Calibri" pitchFamily="34" charset="0"/>
              </a:rPr>
              <a:t>reactions or hay fever (Gabriel et al., 2016). </a:t>
            </a:r>
          </a:p>
          <a:p>
            <a:pPr>
              <a:lnSpc>
                <a:spcPct val="160000"/>
              </a:lnSpc>
              <a:buFont typeface="Wingdings" pitchFamily="2" charset="2"/>
              <a:buChar char="Ø"/>
            </a:pPr>
            <a:r>
              <a:rPr lang="en-GB" sz="2500" dirty="0">
                <a:latin typeface="Calibri" pitchFamily="34" charset="0"/>
                <a:cs typeface="Calibri" pitchFamily="34" charset="0"/>
              </a:rPr>
              <a:t>The allergens usually cause opportunistic </a:t>
            </a:r>
            <a:r>
              <a:rPr lang="en-GB" sz="2500" dirty="0" smtClean="0">
                <a:latin typeface="Calibri" pitchFamily="34" charset="0"/>
                <a:cs typeface="Calibri" pitchFamily="34" charset="0"/>
              </a:rPr>
              <a:t>infections </a:t>
            </a:r>
            <a:r>
              <a:rPr lang="en-GB" sz="2500" dirty="0">
                <a:latin typeface="Calibri" pitchFamily="34" charset="0"/>
                <a:cs typeface="Calibri" pitchFamily="34" charset="0"/>
              </a:rPr>
              <a:t>in immunocompromised individuals such </a:t>
            </a:r>
            <a:r>
              <a:rPr lang="en-GB" sz="2500" dirty="0" smtClean="0">
                <a:latin typeface="Calibri" pitchFamily="34" charset="0"/>
                <a:cs typeface="Calibri" pitchFamily="34" charset="0"/>
              </a:rPr>
              <a:t>as </a:t>
            </a:r>
            <a:r>
              <a:rPr lang="en-GB" sz="2500" dirty="0">
                <a:latin typeface="Calibri" pitchFamily="34" charset="0"/>
                <a:cs typeface="Calibri" pitchFamily="34" charset="0"/>
              </a:rPr>
              <a:t>persons suffering from </a:t>
            </a:r>
            <a:r>
              <a:rPr lang="en-GB" sz="2500" dirty="0" smtClean="0">
                <a:latin typeface="Calibri" pitchFamily="34" charset="0"/>
                <a:cs typeface="Calibri" pitchFamily="34" charset="0"/>
              </a:rPr>
              <a:t>AIDS.</a:t>
            </a:r>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Title 1"/>
          <p:cNvSpPr>
            <a:spLocks noGrp="1"/>
          </p:cNvSpPr>
          <p:nvPr>
            <p:ph type="title"/>
          </p:nvPr>
        </p:nvSpPr>
        <p:spPr/>
        <p:txBody>
          <a:bodyPr/>
          <a:lstStyle/>
          <a:p>
            <a:r>
              <a:rPr lang="en-US" sz="5400" cap="none" dirty="0" smtClean="0">
                <a:latin typeface="Calibri" pitchFamily="34" charset="0"/>
                <a:cs typeface="Calibri" pitchFamily="34" charset="0"/>
              </a:rPr>
              <a:t>A Microscopic Image Of Altenaria Spp</a:t>
            </a:r>
            <a:endParaRPr lang="en-US" cap="none" dirty="0"/>
          </a:p>
        </p:txBody>
      </p:sp>
      <p:pic>
        <p:nvPicPr>
          <p:cNvPr id="2097153" name="Content Placeholder 3" descr="Screenshot_20201015-232002.png"/>
          <p:cNvPicPr>
            <a:picLocks noGrp="1" noChangeAspect="1"/>
          </p:cNvPicPr>
          <p:nvPr>
            <p:ph idx="1"/>
          </p:nvPr>
        </p:nvPicPr>
        <p:blipFill>
          <a:blip r:embed="rId2"/>
          <a:stretch>
            <a:fillRect/>
          </a:stretch>
        </p:blipFill>
        <p:spPr>
          <a:xfrm>
            <a:off x="2346960" y="2286000"/>
            <a:ext cx="5958840" cy="40227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Title 1"/>
          <p:cNvSpPr>
            <a:spLocks noGrp="1"/>
          </p:cNvSpPr>
          <p:nvPr>
            <p:ph type="title"/>
          </p:nvPr>
        </p:nvSpPr>
        <p:spPr>
          <a:xfrm>
            <a:off x="0" y="0"/>
            <a:ext cx="12192000" cy="1051560"/>
          </a:xfrm>
        </p:spPr>
        <p:txBody>
          <a:bodyPr>
            <a:noAutofit/>
          </a:bodyPr>
          <a:lstStyle/>
          <a:p>
            <a:pPr algn="ctr"/>
            <a:r>
              <a:rPr lang="en-GB" sz="4400" b="1" cap="none" dirty="0" smtClean="0">
                <a:latin typeface="Calibri" pitchFamily="34" charset="0"/>
                <a:cs typeface="Calibri" pitchFamily="34" charset="0"/>
              </a:rPr>
              <a:t>Biological Control Of </a:t>
            </a:r>
            <a:r>
              <a:rPr lang="en-GB" sz="4400" b="1" cap="none" dirty="0" err="1" smtClean="0">
                <a:latin typeface="Calibri" pitchFamily="34" charset="0"/>
                <a:cs typeface="Calibri" pitchFamily="34" charset="0"/>
              </a:rPr>
              <a:t>Phytopathogenic</a:t>
            </a:r>
            <a:r>
              <a:rPr lang="en-GB" sz="4400" b="1" cap="none" dirty="0" smtClean="0">
                <a:latin typeface="Calibri" pitchFamily="34" charset="0"/>
                <a:cs typeface="Calibri" pitchFamily="34" charset="0"/>
              </a:rPr>
              <a:t> Fungi</a:t>
            </a:r>
            <a:endParaRPr lang="en-GB" sz="4400" b="1" cap="none" dirty="0">
              <a:latin typeface="Calibri" pitchFamily="34" charset="0"/>
              <a:cs typeface="Calibri" pitchFamily="34" charset="0"/>
            </a:endParaRPr>
          </a:p>
        </p:txBody>
      </p:sp>
      <p:sp>
        <p:nvSpPr>
          <p:cNvPr id="1048612" name="Content Placeholder 2"/>
          <p:cNvSpPr>
            <a:spLocks noGrp="1"/>
          </p:cNvSpPr>
          <p:nvPr>
            <p:ph idx="1"/>
          </p:nvPr>
        </p:nvSpPr>
        <p:spPr>
          <a:xfrm>
            <a:off x="0" y="853440"/>
            <a:ext cx="12192000" cy="6004560"/>
          </a:xfrm>
        </p:spPr>
        <p:txBody>
          <a:bodyPr/>
          <a:lstStyle/>
          <a:p>
            <a:pPr>
              <a:lnSpc>
                <a:spcPct val="150000"/>
              </a:lnSpc>
              <a:buFont typeface="Wingdings" pitchFamily="2" charset="2"/>
              <a:buChar char="Ø"/>
            </a:pPr>
            <a:r>
              <a:rPr lang="en-GB" sz="2400" dirty="0">
                <a:latin typeface="Calibri" pitchFamily="34" charset="0"/>
                <a:cs typeface="Calibri" pitchFamily="34" charset="0"/>
              </a:rPr>
              <a:t>In a more specific sense, biocontrol refers </a:t>
            </a:r>
            <a:r>
              <a:rPr lang="en-GB" sz="2400" dirty="0">
                <a:latin typeface="Calibri" pitchFamily="34" charset="0"/>
                <a:cs typeface="Calibri" pitchFamily="34" charset="0"/>
              </a:rPr>
              <a:t> </a:t>
            </a:r>
            <a:r>
              <a:rPr lang="en-GB" sz="2400" dirty="0" smtClean="0">
                <a:latin typeface="Calibri" pitchFamily="34" charset="0"/>
                <a:cs typeface="Calibri" pitchFamily="34" charset="0"/>
              </a:rPr>
              <a:t>to </a:t>
            </a:r>
            <a:r>
              <a:rPr lang="en-GB" sz="2400" dirty="0">
                <a:latin typeface="Calibri" pitchFamily="34" charset="0"/>
                <a:cs typeface="Calibri" pitchFamily="34" charset="0"/>
              </a:rPr>
              <a:t>the suppression of disease in plants </a:t>
            </a:r>
            <a:r>
              <a:rPr lang="en-GB" sz="2400" dirty="0" smtClean="0">
                <a:latin typeface="Calibri" pitchFamily="34" charset="0"/>
                <a:cs typeface="Calibri" pitchFamily="34" charset="0"/>
              </a:rPr>
              <a:t>through </a:t>
            </a:r>
            <a:r>
              <a:rPr lang="en-GB" sz="2400" dirty="0" smtClean="0">
                <a:latin typeface="Calibri" pitchFamily="34" charset="0"/>
                <a:cs typeface="Calibri" pitchFamily="34" charset="0"/>
              </a:rPr>
              <a:t>the </a:t>
            </a:r>
            <a:r>
              <a:rPr lang="en-GB" sz="2400" dirty="0">
                <a:latin typeface="Calibri" pitchFamily="34" charset="0"/>
                <a:cs typeface="Calibri" pitchFamily="34" charset="0"/>
              </a:rPr>
              <a:t>application of biological </a:t>
            </a:r>
            <a:r>
              <a:rPr lang="en-GB" sz="2400" dirty="0" smtClean="0">
                <a:latin typeface="Calibri" pitchFamily="34" charset="0"/>
                <a:cs typeface="Calibri" pitchFamily="34" charset="0"/>
              </a:rPr>
              <a:t>agents </a:t>
            </a:r>
            <a:r>
              <a:rPr lang="en-GB" sz="2400" dirty="0">
                <a:latin typeface="Calibri" pitchFamily="34" charset="0"/>
                <a:cs typeface="Calibri" pitchFamily="34" charset="0"/>
              </a:rPr>
              <a:t>to a host </a:t>
            </a:r>
            <a:r>
              <a:rPr lang="en-GB" sz="2400" dirty="0" smtClean="0">
                <a:latin typeface="Calibri" pitchFamily="34" charset="0"/>
                <a:cs typeface="Calibri" pitchFamily="34" charset="0"/>
              </a:rPr>
              <a:t>plant</a:t>
            </a:r>
            <a:r>
              <a:rPr lang="en-GB" sz="2400" dirty="0">
                <a:latin typeface="Calibri" pitchFamily="34" charset="0"/>
                <a:cs typeface="Calibri" pitchFamily="34" charset="0"/>
              </a:rPr>
              <a:t>, crop </a:t>
            </a:r>
            <a:r>
              <a:rPr lang="en-GB" sz="2400" dirty="0" smtClean="0">
                <a:latin typeface="Calibri" pitchFamily="34" charset="0"/>
                <a:cs typeface="Calibri" pitchFamily="34" charset="0"/>
              </a:rPr>
              <a:t>or animal </a:t>
            </a:r>
            <a:r>
              <a:rPr lang="en-GB" sz="2400" dirty="0">
                <a:latin typeface="Calibri" pitchFamily="34" charset="0"/>
                <a:cs typeface="Calibri" pitchFamily="34" charset="0"/>
              </a:rPr>
              <a:t>to prevent the development </a:t>
            </a:r>
            <a:endParaRPr lang="en-GB" sz="2400" dirty="0" smtClean="0">
              <a:latin typeface="Calibri" pitchFamily="34" charset="0"/>
              <a:cs typeface="Calibri" pitchFamily="34" charset="0"/>
            </a:endParaRPr>
          </a:p>
          <a:p>
            <a:pPr>
              <a:lnSpc>
                <a:spcPct val="150000"/>
              </a:lnSpc>
            </a:pPr>
            <a:r>
              <a:rPr lang="en-GB" sz="2400" dirty="0" smtClean="0">
                <a:latin typeface="Calibri" pitchFamily="34" charset="0"/>
                <a:cs typeface="Calibri" pitchFamily="34" charset="0"/>
              </a:rPr>
              <a:t>of </a:t>
            </a:r>
            <a:r>
              <a:rPr lang="en-GB" sz="2400" dirty="0">
                <a:latin typeface="Calibri" pitchFamily="34" charset="0"/>
                <a:cs typeface="Calibri" pitchFamily="34" charset="0"/>
              </a:rPr>
              <a:t>pathogen or disease (Jaber &amp; Ownley, 2018). </a:t>
            </a:r>
            <a:endParaRPr lang="en-GB" sz="2400" dirty="0" smtClean="0">
              <a:latin typeface="Calibri" pitchFamily="34" charset="0"/>
              <a:cs typeface="Calibri" pitchFamily="34" charset="0"/>
            </a:endParaRPr>
          </a:p>
          <a:p>
            <a:pPr>
              <a:lnSpc>
                <a:spcPct val="150000"/>
              </a:lnSpc>
            </a:pPr>
            <a:endParaRPr lang="en-GB" dirty="0" smtClean="0"/>
          </a:p>
          <a:p>
            <a:pPr>
              <a:lnSpc>
                <a:spcPct val="150000"/>
              </a:lnSpc>
            </a:pPr>
            <a:endParaRPr lang="en-GB" dirty="0" smtClean="0"/>
          </a:p>
          <a:p>
            <a:pPr>
              <a:lnSpc>
                <a:spcPct val="150000"/>
              </a:lnSpc>
            </a:pPr>
            <a:endParaRPr lang="en-GB" dirty="0" smtClean="0"/>
          </a:p>
          <a:p>
            <a:pPr>
              <a:lnSpc>
                <a:spcPct val="150000"/>
              </a:lnSpc>
            </a:pPr>
            <a:endParaRPr lang="en-GB" dirty="0" smtClean="0"/>
          </a:p>
          <a:p>
            <a:pPr>
              <a:lnSpc>
                <a:spcPct val="150000"/>
              </a:lnSpc>
            </a:pPr>
            <a:endParaRPr lang="en-GB" dirty="0" smtClean="0"/>
          </a:p>
          <a:p>
            <a:pPr>
              <a:lnSpc>
                <a:spcPct val="150000"/>
              </a:lnSpc>
            </a:pPr>
            <a:endParaRPr lang="en-GB" dirty="0" smtClean="0"/>
          </a:p>
          <a:p>
            <a:pPr>
              <a:lnSpc>
                <a:spcPct val="150000"/>
              </a:lnSpc>
            </a:pPr>
            <a:endParaRPr lang="en-GB" dirty="0" smtClean="0"/>
          </a:p>
          <a:p>
            <a:pPr>
              <a:lnSpc>
                <a:spcPct val="150000"/>
              </a:lnSpc>
            </a:pP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0201016_091802_535.jpg"/>
          <p:cNvPicPr>
            <a:picLocks noGrp="1" noChangeAspect="1"/>
          </p:cNvPicPr>
          <p:nvPr>
            <p:ph idx="1"/>
          </p:nvPr>
        </p:nvPicPr>
        <p:blipFill>
          <a:blip r:embed="rId2"/>
          <a:stretch>
            <a:fillRect/>
          </a:stretch>
        </p:blipFill>
        <p:spPr>
          <a:xfrm>
            <a:off x="2011680" y="302397"/>
            <a:ext cx="7863839" cy="6184850"/>
          </a:xfrm>
          <a:prstGeom prst="rect">
            <a:avLst/>
          </a:prstGeom>
        </p:spPr>
      </p:pic>
    </p:spTree>
    <p:extLst>
      <p:ext uri="{BB962C8B-B14F-4D97-AF65-F5344CB8AC3E}">
        <p14:creationId xmlns:p14="http://schemas.microsoft.com/office/powerpoint/2010/main" val="3720944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
          <p:cNvSpPr>
            <a:spLocks noGrp="1"/>
          </p:cNvSpPr>
          <p:nvPr>
            <p:ph type="title"/>
          </p:nvPr>
        </p:nvSpPr>
        <p:spPr>
          <a:xfrm>
            <a:off x="0" y="182880"/>
            <a:ext cx="12192000" cy="822960"/>
          </a:xfrm>
        </p:spPr>
        <p:txBody>
          <a:bodyPr>
            <a:noAutofit/>
          </a:bodyPr>
          <a:lstStyle/>
          <a:p>
            <a:pPr algn="ctr"/>
            <a:r>
              <a:rPr lang="en-GB" sz="4400" b="1" cap="none" dirty="0" smtClean="0">
                <a:latin typeface="Calibri" pitchFamily="34" charset="0"/>
                <a:cs typeface="Calibri" pitchFamily="34" charset="0"/>
              </a:rPr>
              <a:t/>
            </a:r>
            <a:br>
              <a:rPr lang="en-GB" sz="4400" b="1" cap="none" dirty="0" smtClean="0">
                <a:latin typeface="Calibri" pitchFamily="34" charset="0"/>
                <a:cs typeface="Calibri" pitchFamily="34" charset="0"/>
              </a:rPr>
            </a:br>
            <a:r>
              <a:rPr lang="en-GB" sz="4400" b="1" cap="none" dirty="0" smtClean="0">
                <a:latin typeface="Calibri" pitchFamily="34" charset="0"/>
                <a:cs typeface="Calibri" pitchFamily="34" charset="0"/>
              </a:rPr>
              <a:t>Bacteria As </a:t>
            </a:r>
            <a:r>
              <a:rPr lang="en-GB" sz="4400" b="1" cap="none" dirty="0" err="1" smtClean="0">
                <a:latin typeface="Calibri" pitchFamily="34" charset="0"/>
                <a:cs typeface="Calibri" pitchFamily="34" charset="0"/>
              </a:rPr>
              <a:t>Biocontrol</a:t>
            </a:r>
            <a:r>
              <a:rPr lang="en-GB" sz="4400" b="1" cap="none" dirty="0" smtClean="0">
                <a:latin typeface="Calibri" pitchFamily="34" charset="0"/>
                <a:cs typeface="Calibri" pitchFamily="34" charset="0"/>
              </a:rPr>
              <a:t> Agents Against Fungi</a:t>
            </a:r>
            <a:endParaRPr lang="en-GB" sz="4400" b="1" cap="none" dirty="0">
              <a:latin typeface="Calibri" pitchFamily="34" charset="0"/>
              <a:cs typeface="Calibri" pitchFamily="34" charset="0"/>
            </a:endParaRPr>
          </a:p>
        </p:txBody>
      </p:sp>
      <p:sp>
        <p:nvSpPr>
          <p:cNvPr id="1048617" name="Content Placeholder 2"/>
          <p:cNvSpPr>
            <a:spLocks noGrp="1"/>
          </p:cNvSpPr>
          <p:nvPr>
            <p:ph idx="1"/>
          </p:nvPr>
        </p:nvSpPr>
        <p:spPr>
          <a:xfrm>
            <a:off x="381000" y="1310640"/>
            <a:ext cx="11170920" cy="5288280"/>
          </a:xfrm>
        </p:spPr>
        <p:txBody>
          <a:bodyPr>
            <a:normAutofit/>
          </a:bodyPr>
          <a:lstStyle/>
          <a:p>
            <a:pPr>
              <a:lnSpc>
                <a:spcPct val="150000"/>
              </a:lnSpc>
              <a:buFont typeface="Wingdings" pitchFamily="2" charset="2"/>
              <a:buChar char="Ø"/>
            </a:pPr>
            <a:r>
              <a:rPr lang="en-GB" sz="2400" dirty="0">
                <a:latin typeface="Calibri" pitchFamily="34" charset="0"/>
                <a:cs typeface="Calibri" pitchFamily="34" charset="0"/>
              </a:rPr>
              <a:t>Sustainable plant disease control calls </a:t>
            </a:r>
            <a:r>
              <a:rPr lang="en-GB" sz="2400" dirty="0" smtClean="0">
                <a:latin typeface="Calibri" pitchFamily="34" charset="0"/>
                <a:cs typeface="Calibri" pitchFamily="34" charset="0"/>
              </a:rPr>
              <a:t>for </a:t>
            </a:r>
            <a:r>
              <a:rPr lang="en-GB" sz="2400" dirty="0">
                <a:latin typeface="Calibri" pitchFamily="34" charset="0"/>
                <a:cs typeface="Calibri" pitchFamily="34" charset="0"/>
              </a:rPr>
              <a:t>the continued use of measures that are friendly </a:t>
            </a:r>
            <a:endParaRPr lang="en-GB" sz="2400" dirty="0" smtClean="0">
              <a:latin typeface="Calibri" pitchFamily="34" charset="0"/>
              <a:cs typeface="Calibri" pitchFamily="34" charset="0"/>
            </a:endParaRPr>
          </a:p>
          <a:p>
            <a:pPr>
              <a:lnSpc>
                <a:spcPct val="150000"/>
              </a:lnSpc>
            </a:pPr>
            <a:r>
              <a:rPr lang="en-GB" sz="2400" dirty="0" smtClean="0">
                <a:latin typeface="Calibri" pitchFamily="34" charset="0"/>
                <a:cs typeface="Calibri" pitchFamily="34" charset="0"/>
              </a:rPr>
              <a:t>to </a:t>
            </a:r>
            <a:r>
              <a:rPr lang="en-GB" sz="2400" dirty="0">
                <a:latin typeface="Calibri" pitchFamily="34" charset="0"/>
                <a:cs typeface="Calibri" pitchFamily="34" charset="0"/>
              </a:rPr>
              <a:t>the </a:t>
            </a:r>
            <a:r>
              <a:rPr lang="en-GB" sz="2400" dirty="0" smtClean="0">
                <a:latin typeface="Calibri" pitchFamily="34" charset="0"/>
                <a:cs typeface="Calibri" pitchFamily="34" charset="0"/>
              </a:rPr>
              <a:t>environment.</a:t>
            </a:r>
          </a:p>
          <a:p>
            <a:pPr>
              <a:lnSpc>
                <a:spcPct val="150000"/>
              </a:lnSpc>
              <a:buFont typeface="Wingdings" pitchFamily="2" charset="2"/>
              <a:buChar char="Ø"/>
            </a:pPr>
            <a:r>
              <a:rPr lang="en-GB" sz="2400" dirty="0" smtClean="0">
                <a:latin typeface="Calibri" pitchFamily="34" charset="0"/>
                <a:cs typeface="Calibri" pitchFamily="34" charset="0"/>
              </a:rPr>
              <a:t>Efficient </a:t>
            </a:r>
            <a:r>
              <a:rPr lang="en-GB" sz="2400" dirty="0">
                <a:latin typeface="Calibri" pitchFamily="34" charset="0"/>
                <a:cs typeface="Calibri" pitchFamily="34" charset="0"/>
              </a:rPr>
              <a:t>antagonists must be obtained, however, </a:t>
            </a:r>
            <a:r>
              <a:rPr lang="en-GB" sz="2400" dirty="0" smtClean="0">
                <a:latin typeface="Calibri" pitchFamily="34" charset="0"/>
                <a:cs typeface="Calibri" pitchFamily="34" charset="0"/>
              </a:rPr>
              <a:t>for </a:t>
            </a:r>
            <a:r>
              <a:rPr lang="en-GB" sz="2400" dirty="0">
                <a:latin typeface="Calibri" pitchFamily="34" charset="0"/>
                <a:cs typeface="Calibri" pitchFamily="34" charset="0"/>
              </a:rPr>
              <a:t>biocontrol to be possible through such mechanisms. </a:t>
            </a:r>
          </a:p>
          <a:p>
            <a:pPr>
              <a:lnSpc>
                <a:spcPct val="150000"/>
              </a:lnSpc>
              <a:buFont typeface="Wingdings" pitchFamily="2" charset="2"/>
              <a:buChar char="Ø"/>
            </a:pPr>
            <a:r>
              <a:rPr lang="en-GB" sz="2400" dirty="0">
                <a:latin typeface="Calibri" pitchFamily="34" charset="0"/>
                <a:cs typeface="Calibri" pitchFamily="34" charset="0"/>
              </a:rPr>
              <a:t>Soil microorganisms coexist with plants </a:t>
            </a:r>
            <a:r>
              <a:rPr lang="en-GB" sz="2400" dirty="0" smtClean="0">
                <a:latin typeface="Calibri" pitchFamily="34" charset="0"/>
                <a:cs typeface="Calibri" pitchFamily="34" charset="0"/>
              </a:rPr>
              <a:t>and </a:t>
            </a:r>
            <a:r>
              <a:rPr lang="en-GB" sz="2400" dirty="0">
                <a:latin typeface="Calibri" pitchFamily="34" charset="0"/>
                <a:cs typeface="Calibri" pitchFamily="34" charset="0"/>
              </a:rPr>
              <a:t>sometimes interfere with their performance </a:t>
            </a:r>
            <a:endParaRPr lang="en-GB" sz="2400" dirty="0" smtClean="0">
              <a:latin typeface="Calibri" pitchFamily="34" charset="0"/>
              <a:cs typeface="Calibri" pitchFamily="34" charset="0"/>
            </a:endParaRPr>
          </a:p>
          <a:p>
            <a:pPr>
              <a:lnSpc>
                <a:spcPct val="150000"/>
              </a:lnSpc>
            </a:pPr>
            <a:r>
              <a:rPr lang="en-GB" sz="2400" dirty="0" smtClean="0">
                <a:latin typeface="Calibri" pitchFamily="34" charset="0"/>
                <a:cs typeface="Calibri" pitchFamily="34" charset="0"/>
              </a:rPr>
              <a:t>within </a:t>
            </a:r>
            <a:r>
              <a:rPr lang="en-GB" sz="2400" dirty="0">
                <a:latin typeface="Calibri" pitchFamily="34" charset="0"/>
                <a:cs typeface="Calibri" pitchFamily="34" charset="0"/>
              </a:rPr>
              <a:t>the ecosystem. </a:t>
            </a:r>
            <a:endParaRPr lang="en-GB" sz="2400" dirty="0" smtClean="0">
              <a:latin typeface="Calibri" pitchFamily="34" charset="0"/>
              <a:cs typeface="Calibri" pitchFamily="34" charset="0"/>
            </a:endParaRPr>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Title 1"/>
          <p:cNvSpPr>
            <a:spLocks noGrp="1"/>
          </p:cNvSpPr>
          <p:nvPr>
            <p:ph type="title"/>
          </p:nvPr>
        </p:nvSpPr>
        <p:spPr>
          <a:xfrm>
            <a:off x="1085088" y="0"/>
            <a:ext cx="9720072" cy="1499616"/>
          </a:xfrm>
        </p:spPr>
        <p:txBody>
          <a:bodyPr>
            <a:normAutofit/>
          </a:bodyPr>
          <a:lstStyle/>
          <a:p>
            <a:pPr lvl="4" algn="l" rtl="0">
              <a:lnSpc>
                <a:spcPct val="80000"/>
              </a:lnSpc>
              <a:spcBef>
                <a:spcPct val="0"/>
              </a:spcBef>
            </a:pPr>
            <a:r>
              <a:rPr lang="en-US" sz="4400" dirty="0" smtClean="0">
                <a:latin typeface="Calibri" pitchFamily="34" charset="0"/>
                <a:cs typeface="Calibri" pitchFamily="34" charset="0"/>
              </a:rPr>
              <a:t>A diagram of the soil ecosystem  showing how plants and microorganisms coexist </a:t>
            </a:r>
            <a:r>
              <a:rPr lang="en-US" dirty="0" smtClean="0"/>
              <a:t/>
            </a:r>
            <a:br>
              <a:rPr lang="en-US" dirty="0" smtClean="0"/>
            </a:br>
            <a:endParaRPr lang="en-US" dirty="0"/>
          </a:p>
        </p:txBody>
      </p:sp>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15084" y="1581590"/>
            <a:ext cx="6257950" cy="460585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Title 1"/>
          <p:cNvSpPr>
            <a:spLocks noGrp="1"/>
          </p:cNvSpPr>
          <p:nvPr>
            <p:ph type="title"/>
          </p:nvPr>
        </p:nvSpPr>
        <p:spPr>
          <a:xfrm>
            <a:off x="0" y="0"/>
            <a:ext cx="12192000" cy="1005840"/>
          </a:xfrm>
        </p:spPr>
        <p:txBody>
          <a:bodyPr>
            <a:noAutofit/>
          </a:bodyPr>
          <a:lstStyle/>
          <a:p>
            <a:pPr algn="ctr"/>
            <a:r>
              <a:rPr lang="en-GB" sz="4400" b="1" cap="none" dirty="0" smtClean="0">
                <a:latin typeface="Calibri" pitchFamily="34" charset="0"/>
                <a:cs typeface="Calibri" pitchFamily="34" charset="0"/>
              </a:rPr>
              <a:t>Antagonistic Activity Of Bacteria Against </a:t>
            </a:r>
            <a:r>
              <a:rPr lang="en-GB" sz="4400" b="1" cap="none" dirty="0" err="1" smtClean="0">
                <a:latin typeface="Calibri" pitchFamily="34" charset="0"/>
                <a:cs typeface="Calibri" pitchFamily="34" charset="0"/>
              </a:rPr>
              <a:t>Alternaria</a:t>
            </a:r>
            <a:endParaRPr lang="en-GB" sz="4400" b="1" cap="none" dirty="0">
              <a:latin typeface="Calibri" pitchFamily="34" charset="0"/>
              <a:cs typeface="Calibri" pitchFamily="34" charset="0"/>
            </a:endParaRPr>
          </a:p>
        </p:txBody>
      </p:sp>
      <p:sp>
        <p:nvSpPr>
          <p:cNvPr id="1048623" name="Content Placeholder 2"/>
          <p:cNvSpPr>
            <a:spLocks noGrp="1"/>
          </p:cNvSpPr>
          <p:nvPr>
            <p:ph idx="1"/>
          </p:nvPr>
        </p:nvSpPr>
        <p:spPr>
          <a:xfrm>
            <a:off x="0" y="1066800"/>
            <a:ext cx="12192000" cy="5791200"/>
          </a:xfrm>
        </p:spPr>
        <p:txBody>
          <a:bodyPr>
            <a:normAutofit/>
          </a:bodyPr>
          <a:lstStyle/>
          <a:p>
            <a:pPr>
              <a:lnSpc>
                <a:spcPct val="150000"/>
              </a:lnSpc>
              <a:buFont typeface="Wingdings" pitchFamily="2" charset="2"/>
              <a:buChar char="Ø"/>
            </a:pPr>
            <a:r>
              <a:rPr lang="en-GB" sz="2400" dirty="0">
                <a:latin typeface="Calibri" pitchFamily="34" charset="0"/>
                <a:cs typeface="Calibri" pitchFamily="34" charset="0"/>
              </a:rPr>
              <a:t>The phylloplane is a source </a:t>
            </a:r>
            <a:r>
              <a:rPr lang="en-GB" sz="2400" dirty="0" smtClean="0">
                <a:latin typeface="Calibri" pitchFamily="34" charset="0"/>
                <a:cs typeface="Calibri" pitchFamily="34" charset="0"/>
              </a:rPr>
              <a:t>of </a:t>
            </a:r>
            <a:r>
              <a:rPr lang="en-GB" sz="2400" dirty="0">
                <a:latin typeface="Calibri" pitchFamily="34" charset="0"/>
                <a:cs typeface="Calibri" pitchFamily="34" charset="0"/>
              </a:rPr>
              <a:t>antagonists in addition to </a:t>
            </a:r>
            <a:r>
              <a:rPr lang="en-GB" sz="2400" dirty="0" err="1" smtClean="0">
                <a:latin typeface="Calibri" pitchFamily="34" charset="0"/>
                <a:cs typeface="Calibri" pitchFamily="34" charset="0"/>
              </a:rPr>
              <a:t>rhizosphere</a:t>
            </a:r>
            <a:r>
              <a:rPr lang="en-GB" sz="2400" dirty="0" smtClean="0">
                <a:latin typeface="Calibri" pitchFamily="34" charset="0"/>
                <a:cs typeface="Calibri" pitchFamily="34" charset="0"/>
              </a:rPr>
              <a:t> </a:t>
            </a:r>
            <a:r>
              <a:rPr lang="en-GB" sz="2400" dirty="0" smtClean="0">
                <a:latin typeface="Calibri" pitchFamily="34" charset="0"/>
                <a:cs typeface="Calibri" pitchFamily="34" charset="0"/>
              </a:rPr>
              <a:t>(</a:t>
            </a:r>
            <a:r>
              <a:rPr lang="en-GB" sz="2400" dirty="0">
                <a:latin typeface="Calibri" pitchFamily="34" charset="0"/>
                <a:cs typeface="Calibri" pitchFamily="34" charset="0"/>
              </a:rPr>
              <a:t>Hiruma et. al., 201</a:t>
            </a:r>
            <a:r>
              <a:rPr lang="en-US" sz="2400" dirty="0">
                <a:latin typeface="Calibri" pitchFamily="34" charset="0"/>
                <a:cs typeface="Calibri" pitchFamily="34" charset="0"/>
              </a:rPr>
              <a:t>0)</a:t>
            </a:r>
            <a:r>
              <a:rPr lang="en-GB" sz="2400" dirty="0">
                <a:latin typeface="Calibri" pitchFamily="34" charset="0"/>
                <a:cs typeface="Calibri" pitchFamily="34" charset="0"/>
              </a:rPr>
              <a:t>. </a:t>
            </a:r>
            <a:endParaRPr lang="zh-CN" altLang="en-US" dirty="0"/>
          </a:p>
          <a:p>
            <a:pPr>
              <a:lnSpc>
                <a:spcPct val="150000"/>
              </a:lnSpc>
              <a:buFont typeface="Wingdings" pitchFamily="2" charset="2"/>
              <a:buChar char="Ø"/>
            </a:pPr>
            <a:r>
              <a:rPr lang="en-GB" sz="2400" dirty="0">
                <a:latin typeface="Calibri" pitchFamily="34" charset="0"/>
                <a:cs typeface="Calibri" pitchFamily="34" charset="0"/>
              </a:rPr>
              <a:t>Bacteria from this area </a:t>
            </a:r>
            <a:r>
              <a:rPr lang="en-GB" sz="2400" dirty="0" smtClean="0">
                <a:latin typeface="Calibri" pitchFamily="34" charset="0"/>
                <a:cs typeface="Calibri" pitchFamily="34" charset="0"/>
              </a:rPr>
              <a:t>are </a:t>
            </a:r>
            <a:r>
              <a:rPr lang="en-GB" sz="2400" dirty="0">
                <a:latin typeface="Calibri" pitchFamily="34" charset="0"/>
                <a:cs typeface="Calibri" pitchFamily="34" charset="0"/>
              </a:rPr>
              <a:t>still very </a:t>
            </a:r>
            <a:r>
              <a:rPr lang="en-GB" sz="2400" dirty="0" smtClean="0">
                <a:latin typeface="Calibri" pitchFamily="34" charset="0"/>
                <a:cs typeface="Calibri" pitchFamily="34" charset="0"/>
              </a:rPr>
              <a:t>underutilized</a:t>
            </a:r>
            <a:r>
              <a:rPr lang="en-GB" sz="2400" dirty="0">
                <a:latin typeface="Calibri" pitchFamily="34" charset="0"/>
                <a:cs typeface="Calibri" pitchFamily="34" charset="0"/>
              </a:rPr>
              <a:t>, compared to rhizobacteria, </a:t>
            </a:r>
            <a:r>
              <a:rPr lang="en-GB" sz="2400" dirty="0" smtClean="0">
                <a:latin typeface="Calibri" pitchFamily="34" charset="0"/>
                <a:cs typeface="Calibri" pitchFamily="34" charset="0"/>
              </a:rPr>
              <a:t>as </a:t>
            </a:r>
            <a:r>
              <a:rPr lang="en-GB" sz="2400" dirty="0">
                <a:latin typeface="Calibri" pitchFamily="34" charset="0"/>
                <a:cs typeface="Calibri" pitchFamily="34" charset="0"/>
              </a:rPr>
              <a:t>biological control agents for fungi. </a:t>
            </a:r>
          </a:p>
          <a:p>
            <a:pPr>
              <a:lnSpc>
                <a:spcPct val="150000"/>
              </a:lnSpc>
              <a:buFont typeface="Wingdings" pitchFamily="2" charset="2"/>
              <a:buChar char="Ø"/>
            </a:pPr>
            <a:r>
              <a:rPr lang="en-GB" sz="2400" dirty="0">
                <a:latin typeface="Calibri" pitchFamily="34" charset="0"/>
                <a:cs typeface="Calibri" pitchFamily="34" charset="0"/>
              </a:rPr>
              <a:t>Bacteria that colonize the shoots, in </a:t>
            </a:r>
            <a:r>
              <a:rPr lang="en-GB" sz="2400" dirty="0" smtClean="0">
                <a:latin typeface="Calibri" pitchFamily="34" charset="0"/>
                <a:cs typeface="Calibri" pitchFamily="34" charset="0"/>
              </a:rPr>
              <a:t>addition</a:t>
            </a:r>
            <a:r>
              <a:rPr lang="en-GB" sz="2400" dirty="0">
                <a:latin typeface="Calibri" pitchFamily="34" charset="0"/>
                <a:cs typeface="Calibri" pitchFamily="34" charset="0"/>
              </a:rPr>
              <a:t>, have been observed to show </a:t>
            </a:r>
            <a:r>
              <a:rPr lang="en-GB" sz="2400" dirty="0" smtClean="0">
                <a:latin typeface="Calibri" pitchFamily="34" charset="0"/>
                <a:cs typeface="Calibri" pitchFamily="34" charset="0"/>
              </a:rPr>
              <a:t>a </a:t>
            </a:r>
            <a:r>
              <a:rPr lang="en-GB" sz="2400" dirty="0">
                <a:latin typeface="Calibri" pitchFamily="34" charset="0"/>
                <a:cs typeface="Calibri" pitchFamily="34" charset="0"/>
              </a:rPr>
              <a:t>better chance of survival and </a:t>
            </a:r>
            <a:r>
              <a:rPr lang="en-GB" sz="2400" dirty="0" smtClean="0">
                <a:latin typeface="Calibri" pitchFamily="34" charset="0"/>
                <a:cs typeface="Calibri" pitchFamily="34" charset="0"/>
              </a:rPr>
              <a:t>multiplication </a:t>
            </a:r>
          </a:p>
          <a:p>
            <a:pPr>
              <a:lnSpc>
                <a:spcPct val="150000"/>
              </a:lnSpc>
            </a:pPr>
            <a:r>
              <a:rPr lang="en-GB" sz="2400" dirty="0" smtClean="0">
                <a:latin typeface="Calibri" pitchFamily="34" charset="0"/>
                <a:cs typeface="Calibri" pitchFamily="34" charset="0"/>
              </a:rPr>
              <a:t>in an environment </a:t>
            </a:r>
            <a:r>
              <a:rPr lang="en-GB" sz="2400" dirty="0">
                <a:latin typeface="Calibri" pitchFamily="34" charset="0"/>
                <a:cs typeface="Calibri" pitchFamily="34" charset="0"/>
              </a:rPr>
              <a:t>such as the soil where there is good nutrition</a:t>
            </a:r>
            <a:r>
              <a:rPr lang="en-GB" sz="2400" dirty="0" smtClean="0">
                <a:latin typeface="Calibri" pitchFamily="34" charset="0"/>
                <a:cs typeface="Calibri" pitchFamily="34" charset="0"/>
              </a:rPr>
              <a:t>.</a:t>
            </a:r>
          </a:p>
          <a:p>
            <a:pPr>
              <a:lnSpc>
                <a:spcPct val="150000"/>
              </a:lnSpc>
            </a:pP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8888" y="158496"/>
            <a:ext cx="9720072" cy="1499616"/>
          </a:xfrm>
        </p:spPr>
        <p:txBody>
          <a:bodyPr/>
          <a:lstStyle/>
          <a:p>
            <a:r>
              <a:rPr lang="en-GB" sz="5400" b="1" cap="none" dirty="0">
                <a:latin typeface="Calibri" pitchFamily="34" charset="0"/>
                <a:cs typeface="Calibri" pitchFamily="34" charset="0"/>
              </a:rPr>
              <a:t>Antagonistic Activity Of Bacteria Against </a:t>
            </a:r>
            <a:r>
              <a:rPr lang="en-GB" sz="5400" b="1" cap="none" dirty="0" err="1">
                <a:latin typeface="Calibri" pitchFamily="34" charset="0"/>
                <a:cs typeface="Calibri" pitchFamily="34" charset="0"/>
              </a:rPr>
              <a:t>Alternaria</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6892" y="1889760"/>
            <a:ext cx="7970434" cy="4022725"/>
          </a:xfrm>
        </p:spPr>
      </p:pic>
    </p:spTree>
    <p:extLst>
      <p:ext uri="{BB962C8B-B14F-4D97-AF65-F5344CB8AC3E}">
        <p14:creationId xmlns:p14="http://schemas.microsoft.com/office/powerpoint/2010/main" val="4128250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Title 1"/>
          <p:cNvSpPr>
            <a:spLocks noGrp="1"/>
          </p:cNvSpPr>
          <p:nvPr>
            <p:ph type="title"/>
          </p:nvPr>
        </p:nvSpPr>
        <p:spPr/>
        <p:txBody>
          <a:bodyPr>
            <a:normAutofit/>
          </a:bodyPr>
          <a:lstStyle/>
          <a:p>
            <a:pPr algn="ctr"/>
            <a:r>
              <a:rPr lang="en-GB" sz="4400" b="1" cap="none" dirty="0" smtClean="0">
                <a:latin typeface="Calibri" pitchFamily="34" charset="0"/>
                <a:cs typeface="Calibri" pitchFamily="34" charset="0"/>
              </a:rPr>
              <a:t>Mode Of Action Against Phytopathogenic Fungi</a:t>
            </a:r>
            <a:endParaRPr lang="en-GB" sz="4400" b="1" cap="none" dirty="0">
              <a:latin typeface="Calibri" pitchFamily="34" charset="0"/>
              <a:cs typeface="Calibri" pitchFamily="34" charset="0"/>
            </a:endParaRPr>
          </a:p>
        </p:txBody>
      </p:sp>
      <p:sp>
        <p:nvSpPr>
          <p:cNvPr id="1048628" name="Content Placeholder 2"/>
          <p:cNvSpPr>
            <a:spLocks noGrp="1"/>
          </p:cNvSpPr>
          <p:nvPr>
            <p:ph idx="1"/>
          </p:nvPr>
        </p:nvSpPr>
        <p:spPr>
          <a:xfrm>
            <a:off x="841248" y="2065020"/>
            <a:ext cx="9720073" cy="3756660"/>
          </a:xfrm>
        </p:spPr>
        <p:txBody>
          <a:bodyPr>
            <a:normAutofit fontScale="92500" lnSpcReduction="20000"/>
          </a:bodyPr>
          <a:lstStyle/>
          <a:p>
            <a:pPr>
              <a:lnSpc>
                <a:spcPct val="160000"/>
              </a:lnSpc>
              <a:buFont typeface="Wingdings" pitchFamily="2" charset="2"/>
              <a:buChar char="Ø"/>
            </a:pPr>
            <a:r>
              <a:rPr lang="en-GB" sz="2400" dirty="0">
                <a:latin typeface="Calibri" pitchFamily="34" charset="0"/>
                <a:cs typeface="Calibri" pitchFamily="34" charset="0"/>
              </a:rPr>
              <a:t>Some of these modes happen in complementarity with other mechanisms to allow for effective prevention of disease and growth of pathogens. </a:t>
            </a:r>
            <a:endParaRPr lang="en-GB" sz="2400" dirty="0" smtClean="0">
              <a:latin typeface="Calibri" pitchFamily="34" charset="0"/>
              <a:cs typeface="Calibri" pitchFamily="34" charset="0"/>
            </a:endParaRPr>
          </a:p>
          <a:p>
            <a:pPr>
              <a:lnSpc>
                <a:spcPct val="160000"/>
              </a:lnSpc>
              <a:buFont typeface="Wingdings" pitchFamily="2" charset="2"/>
              <a:buChar char="Ø"/>
            </a:pPr>
            <a:r>
              <a:rPr lang="en-GB" sz="2400" dirty="0" smtClean="0">
                <a:latin typeface="Calibri" pitchFamily="34" charset="0"/>
                <a:cs typeface="Calibri" pitchFamily="34" charset="0"/>
              </a:rPr>
              <a:t>These </a:t>
            </a:r>
            <a:r>
              <a:rPr lang="en-GB" sz="2400" dirty="0">
                <a:latin typeface="Calibri" pitchFamily="34" charset="0"/>
                <a:cs typeface="Calibri" pitchFamily="34" charset="0"/>
              </a:rPr>
              <a:t>various mechanisms suppress phytopathogen growth that impacts various plants and </a:t>
            </a:r>
            <a:r>
              <a:rPr lang="en-GB" sz="2400" dirty="0" smtClean="0">
                <a:latin typeface="Calibri" pitchFamily="34" charset="0"/>
                <a:cs typeface="Calibri" pitchFamily="34" charset="0"/>
              </a:rPr>
              <a:t>crops.</a:t>
            </a:r>
          </a:p>
          <a:p>
            <a:pPr>
              <a:lnSpc>
                <a:spcPct val="160000"/>
              </a:lnSpc>
              <a:buFont typeface="Wingdings" pitchFamily="2" charset="2"/>
              <a:buChar char="Ø"/>
            </a:pPr>
            <a:r>
              <a:rPr lang="en-GB" sz="2400" dirty="0" smtClean="0">
                <a:latin typeface="Calibri" pitchFamily="34" charset="0"/>
                <a:cs typeface="Calibri" pitchFamily="34" charset="0"/>
              </a:rPr>
              <a:t>It </a:t>
            </a:r>
            <a:r>
              <a:rPr lang="en-GB" sz="2400" dirty="0">
                <a:latin typeface="Calibri" pitchFamily="34" charset="0"/>
                <a:cs typeface="Calibri" pitchFamily="34" charset="0"/>
              </a:rPr>
              <a:t>becomes essential, therefore, for any approach in biological control to consider all factors to implement a framework that will not only give positive results but also ensure sustainability.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Title 1"/>
          <p:cNvSpPr>
            <a:spLocks noGrp="1"/>
          </p:cNvSpPr>
          <p:nvPr>
            <p:ph type="title"/>
          </p:nvPr>
        </p:nvSpPr>
        <p:spPr>
          <a:xfrm>
            <a:off x="734568" y="234696"/>
            <a:ext cx="9720072" cy="1499616"/>
          </a:xfrm>
        </p:spPr>
        <p:txBody>
          <a:bodyPr>
            <a:normAutofit/>
          </a:bodyPr>
          <a:lstStyle/>
          <a:p>
            <a:pPr algn="ctr"/>
            <a:r>
              <a:rPr lang="en-GB" sz="4400" b="1" dirty="0">
                <a:latin typeface="Calibri" pitchFamily="34" charset="0"/>
                <a:cs typeface="Calibri" pitchFamily="34" charset="0"/>
              </a:rPr>
              <a:t>Conclusion</a:t>
            </a:r>
          </a:p>
        </p:txBody>
      </p:sp>
      <p:sp>
        <p:nvSpPr>
          <p:cNvPr id="1048633" name="Content Placeholder 2"/>
          <p:cNvSpPr>
            <a:spLocks noGrp="1"/>
          </p:cNvSpPr>
          <p:nvPr>
            <p:ph idx="1"/>
          </p:nvPr>
        </p:nvSpPr>
        <p:spPr>
          <a:xfrm>
            <a:off x="688848" y="1856740"/>
            <a:ext cx="9720073" cy="4010660"/>
          </a:xfrm>
        </p:spPr>
        <p:txBody>
          <a:bodyPr>
            <a:normAutofit/>
          </a:bodyPr>
          <a:lstStyle/>
          <a:p>
            <a:pPr>
              <a:lnSpc>
                <a:spcPct val="150000"/>
              </a:lnSpc>
              <a:buFont typeface="Wingdings" pitchFamily="2" charset="2"/>
              <a:buChar char="Ø"/>
            </a:pPr>
            <a:r>
              <a:rPr lang="en-GB" sz="2400" dirty="0">
                <a:latin typeface="Calibri" pitchFamily="34" charset="0"/>
                <a:cs typeface="Calibri" pitchFamily="34" charset="0"/>
              </a:rPr>
              <a:t>There is a necessity for continued regulatory restrictions to reduce the use of chemical compounds to enhance </a:t>
            </a:r>
            <a:r>
              <a:rPr lang="en-GB" sz="2400" dirty="0" smtClean="0">
                <a:latin typeface="Calibri" pitchFamily="34" charset="0"/>
                <a:cs typeface="Calibri" pitchFamily="34" charset="0"/>
              </a:rPr>
              <a:t>agriculture.</a:t>
            </a:r>
          </a:p>
          <a:p>
            <a:pPr>
              <a:lnSpc>
                <a:spcPct val="150000"/>
              </a:lnSpc>
              <a:buFont typeface="Wingdings" pitchFamily="2" charset="2"/>
              <a:buChar char="Ø"/>
            </a:pPr>
            <a:r>
              <a:rPr lang="en-GB" sz="2400" dirty="0" smtClean="0">
                <a:latin typeface="Calibri" pitchFamily="34" charset="0"/>
                <a:cs typeface="Calibri" pitchFamily="34" charset="0"/>
              </a:rPr>
              <a:t>The </a:t>
            </a:r>
            <a:r>
              <a:rPr lang="en-GB" sz="2400" dirty="0">
                <a:latin typeface="Calibri" pitchFamily="34" charset="0"/>
                <a:cs typeface="Calibri" pitchFamily="34" charset="0"/>
              </a:rPr>
              <a:t>development of various alternatives to chemical prevention of pathogens is increasingly leading to the growth of the biological control of phytopathogenic fungi.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7" name="Title 1"/>
          <p:cNvSpPr>
            <a:spLocks noGrp="1"/>
          </p:cNvSpPr>
          <p:nvPr>
            <p:ph type="title"/>
          </p:nvPr>
        </p:nvSpPr>
        <p:spPr>
          <a:xfrm>
            <a:off x="1008888" y="310896"/>
            <a:ext cx="9720072" cy="1499616"/>
          </a:xfrm>
        </p:spPr>
        <p:txBody>
          <a:bodyPr>
            <a:normAutofit/>
          </a:bodyPr>
          <a:lstStyle/>
          <a:p>
            <a:pPr algn="ctr"/>
            <a:r>
              <a:rPr lang="en-US" sz="4400" dirty="0" smtClean="0">
                <a:latin typeface="Calibri" pitchFamily="34" charset="0"/>
                <a:cs typeface="Calibri" pitchFamily="34" charset="0"/>
              </a:rPr>
              <a:t>References</a:t>
            </a:r>
            <a:endParaRPr lang="en-US" sz="4400" dirty="0">
              <a:latin typeface="Calibri" pitchFamily="34" charset="0"/>
              <a:cs typeface="Calibri" pitchFamily="34" charset="0"/>
            </a:endParaRPr>
          </a:p>
        </p:txBody>
      </p:sp>
      <p:sp>
        <p:nvSpPr>
          <p:cNvPr id="1048638" name="Content Placeholder 2"/>
          <p:cNvSpPr>
            <a:spLocks noGrp="1"/>
          </p:cNvSpPr>
          <p:nvPr>
            <p:ph idx="1"/>
          </p:nvPr>
        </p:nvSpPr>
        <p:spPr>
          <a:xfrm>
            <a:off x="1024128" y="1950720"/>
            <a:ext cx="9720073" cy="4023360"/>
          </a:xfrm>
        </p:spPr>
        <p:txBody>
          <a:bodyPr>
            <a:noAutofit/>
          </a:bodyPr>
          <a:lstStyle/>
          <a:p>
            <a:pPr indent="-432000">
              <a:lnSpc>
                <a:spcPct val="100000"/>
              </a:lnSpc>
              <a:buFont typeface="Wingdings" pitchFamily="2" charset="2"/>
              <a:buChar char="Ø"/>
            </a:pPr>
            <a:r>
              <a:rPr lang="en-US" sz="2400" dirty="0">
                <a:latin typeface="Calibri" pitchFamily="34" charset="0"/>
                <a:cs typeface="Calibri" pitchFamily="34" charset="0"/>
              </a:rPr>
              <a:t>Gabriel, M. F., Postigo, I., Tomaz, C. T., &amp; Martínez, J. (2016). Alternaria alternata allergens: markers of exposure, phylogeny and risk of fungi-induced respiratory allergy. </a:t>
            </a:r>
            <a:r>
              <a:rPr lang="en-US" sz="2400" i="1" dirty="0">
                <a:latin typeface="Calibri" pitchFamily="34" charset="0"/>
                <a:cs typeface="Calibri" pitchFamily="34" charset="0"/>
              </a:rPr>
              <a:t>Environment international</a:t>
            </a:r>
            <a:r>
              <a:rPr lang="en-US" sz="2400" dirty="0">
                <a:latin typeface="Calibri" pitchFamily="34" charset="0"/>
                <a:cs typeface="Calibri" pitchFamily="34" charset="0"/>
              </a:rPr>
              <a:t>, </a:t>
            </a:r>
            <a:r>
              <a:rPr lang="en-US" sz="2400" i="1" dirty="0">
                <a:latin typeface="Calibri" pitchFamily="34" charset="0"/>
                <a:cs typeface="Calibri" pitchFamily="34" charset="0"/>
              </a:rPr>
              <a:t>89</a:t>
            </a:r>
            <a:r>
              <a:rPr lang="en-US" sz="2400" dirty="0">
                <a:latin typeface="Calibri" pitchFamily="34" charset="0"/>
                <a:cs typeface="Calibri" pitchFamily="34" charset="0"/>
              </a:rPr>
              <a:t>, 71-80.</a:t>
            </a:r>
            <a:endParaRPr lang="en-US" sz="2400" dirty="0" smtClean="0">
              <a:latin typeface="Calibri" pitchFamily="34" charset="0"/>
              <a:cs typeface="Calibri" pitchFamily="34" charset="0"/>
            </a:endParaRPr>
          </a:p>
          <a:p>
            <a:pPr indent="-432000">
              <a:lnSpc>
                <a:spcPct val="100000"/>
              </a:lnSpc>
              <a:buFont typeface="Wingdings" pitchFamily="2" charset="2"/>
              <a:buChar char="Ø"/>
            </a:pPr>
            <a:r>
              <a:rPr sz="2400" dirty="0" smtClean="0">
                <a:latin typeface="Calibri" pitchFamily="34" charset="0"/>
                <a:cs typeface="Calibri" pitchFamily="34" charset="0"/>
              </a:rPr>
              <a:t>Hiruma</a:t>
            </a:r>
            <a:r>
              <a:rPr sz="2400" dirty="0">
                <a:latin typeface="Calibri" pitchFamily="34" charset="0"/>
                <a:cs typeface="Calibri" pitchFamily="34" charset="0"/>
              </a:rPr>
              <a:t>, K.; Onozawa-Komori, M.; Takahashi, F.; Asakura, M.; Bednarek, P.; </a:t>
            </a:r>
            <a:r>
              <a:rPr sz="2400" dirty="0" smtClean="0">
                <a:latin typeface="Calibri" pitchFamily="34" charset="0"/>
                <a:cs typeface="Calibri" pitchFamily="34" charset="0"/>
              </a:rPr>
              <a:t>Okuno</a:t>
            </a:r>
            <a:r>
              <a:rPr sz="2400" dirty="0">
                <a:latin typeface="Calibri" pitchFamily="34" charset="0"/>
                <a:cs typeface="Calibri" pitchFamily="34" charset="0"/>
              </a:rPr>
              <a:t>, T.; Schulze-Lefert, P.;</a:t>
            </a:r>
            <a:r>
              <a:rPr lang="zh-CN" altLang="en-US" sz="2400" dirty="0">
                <a:latin typeface="Calibri" pitchFamily="34" charset="0"/>
                <a:cs typeface="Calibri" pitchFamily="34" charset="0"/>
              </a:rPr>
              <a:t>Takano, Y. Entry mode-dependent function of an indole glucosinolate pathway in Arabidopsis for nonhostresistance against anthracnose pathogens. Plant Cell 2010, 22, </a:t>
            </a:r>
            <a:r>
              <a:rPr lang="zh-CN" altLang="en-US" sz="2400" dirty="0" smtClean="0">
                <a:latin typeface="Calibri" pitchFamily="34" charset="0"/>
                <a:cs typeface="Calibri" pitchFamily="34" charset="0"/>
              </a:rPr>
              <a:t>2429–2443</a:t>
            </a:r>
            <a:endParaRPr lang="en-US" altLang="zh-CN" sz="2400" dirty="0" smtClean="0">
              <a:latin typeface="Calibri" pitchFamily="34" charset="0"/>
              <a:cs typeface="Calibri" pitchFamily="34" charset="0"/>
            </a:endParaRPr>
          </a:p>
          <a:p>
            <a:pPr indent="-432000">
              <a:lnSpc>
                <a:spcPct val="100000"/>
              </a:lnSpc>
              <a:buFont typeface="Wingdings" pitchFamily="2" charset="2"/>
              <a:buChar char="Ø"/>
            </a:pPr>
            <a:r>
              <a:rPr lang="en-US" sz="2400" dirty="0" smtClean="0">
                <a:latin typeface="Calibri" pitchFamily="34" charset="0"/>
                <a:cs typeface="Calibri" pitchFamily="34" charset="0"/>
              </a:rPr>
              <a:t>Jiang</a:t>
            </a:r>
            <a:r>
              <a:rPr lang="en-US" sz="2400" dirty="0">
                <a:latin typeface="Calibri" pitchFamily="34" charset="0"/>
                <a:cs typeface="Calibri" pitchFamily="34" charset="0"/>
              </a:rPr>
              <a:t>, Y., Wang, W., Xie, Q., Liu, N., Liu, L., Wang, D., ... &amp; Wang, E. (2017). Plants transfer lipids to sustain colonization by mutualistic mycorrhizal and parasitic fungi. </a:t>
            </a:r>
            <a:r>
              <a:rPr lang="en-US" sz="2400" i="1" dirty="0">
                <a:latin typeface="Calibri" pitchFamily="34" charset="0"/>
                <a:cs typeface="Calibri" pitchFamily="34" charset="0"/>
              </a:rPr>
              <a:t>Science</a:t>
            </a:r>
            <a:r>
              <a:rPr lang="en-US" sz="2400" dirty="0">
                <a:latin typeface="Calibri" pitchFamily="34" charset="0"/>
                <a:cs typeface="Calibri" pitchFamily="34" charset="0"/>
              </a:rPr>
              <a:t>, </a:t>
            </a:r>
            <a:r>
              <a:rPr lang="en-US" sz="2400" i="1" dirty="0">
                <a:latin typeface="Calibri" pitchFamily="34" charset="0"/>
                <a:cs typeface="Calibri" pitchFamily="34" charset="0"/>
              </a:rPr>
              <a:t>356</a:t>
            </a:r>
            <a:r>
              <a:rPr lang="en-US" sz="2400" dirty="0">
                <a:latin typeface="Calibri" pitchFamily="34" charset="0"/>
                <a:cs typeface="Calibri" pitchFamily="34" charset="0"/>
              </a:rPr>
              <a:t>(6343), 1172-1175</a:t>
            </a:r>
            <a:r>
              <a:rPr lang="en-US" sz="2400" dirty="0" smtClean="0">
                <a:latin typeface="Calibri" pitchFamily="34" charset="0"/>
                <a:cs typeface="Calibri" pitchFamily="34" charset="0"/>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latin typeface="Calibri" pitchFamily="34" charset="0"/>
                <a:cs typeface="Calibri" pitchFamily="34" charset="0"/>
              </a:rPr>
              <a:t>References</a:t>
            </a:r>
            <a:endParaRPr lang="en-US" sz="4400" dirty="0">
              <a:latin typeface="Calibri" pitchFamily="34" charset="0"/>
              <a:cs typeface="Calibri" pitchFamily="34" charset="0"/>
            </a:endParaRPr>
          </a:p>
        </p:txBody>
      </p:sp>
      <p:sp>
        <p:nvSpPr>
          <p:cNvPr id="3" name="Content Placeholder 2"/>
          <p:cNvSpPr>
            <a:spLocks noGrp="1"/>
          </p:cNvSpPr>
          <p:nvPr>
            <p:ph idx="1"/>
          </p:nvPr>
        </p:nvSpPr>
        <p:spPr/>
        <p:txBody>
          <a:bodyPr/>
          <a:lstStyle/>
          <a:p>
            <a:pPr indent="-432000">
              <a:lnSpc>
                <a:spcPct val="100000"/>
              </a:lnSpc>
              <a:buFont typeface="Wingdings" pitchFamily="2" charset="2"/>
              <a:buChar char="Ø"/>
            </a:pPr>
            <a:r>
              <a:rPr lang="en-US" sz="2400" dirty="0">
                <a:latin typeface="Calibri" pitchFamily="34" charset="0"/>
                <a:cs typeface="Calibri" pitchFamily="34" charset="0"/>
              </a:rPr>
              <a:t>Martinez, P., Luo, A., Sylvester, A., &amp; Rasmussen, C. G. (2017). Proper division plane orientation and mitotic progression together allow normal growth of maize. </a:t>
            </a:r>
            <a:r>
              <a:rPr lang="en-US" sz="2400" i="1" dirty="0">
                <a:latin typeface="Calibri" pitchFamily="34" charset="0"/>
                <a:cs typeface="Calibri" pitchFamily="34" charset="0"/>
              </a:rPr>
              <a:t>Proceedings of the National Academy of Sciences</a:t>
            </a:r>
            <a:r>
              <a:rPr lang="en-US" sz="2400" dirty="0">
                <a:latin typeface="Calibri" pitchFamily="34" charset="0"/>
                <a:cs typeface="Calibri" pitchFamily="34" charset="0"/>
              </a:rPr>
              <a:t>, </a:t>
            </a:r>
            <a:r>
              <a:rPr lang="en-US" sz="2400" i="1" dirty="0">
                <a:latin typeface="Calibri" pitchFamily="34" charset="0"/>
                <a:cs typeface="Calibri" pitchFamily="34" charset="0"/>
              </a:rPr>
              <a:t>114</a:t>
            </a:r>
            <a:r>
              <a:rPr lang="en-US" sz="2400" dirty="0">
                <a:latin typeface="Calibri" pitchFamily="34" charset="0"/>
                <a:cs typeface="Calibri" pitchFamily="34" charset="0"/>
              </a:rPr>
              <a:t>(10), 2759-2764</a:t>
            </a:r>
            <a:r>
              <a:rPr lang="en-US" sz="2400" dirty="0" smtClean="0">
                <a:latin typeface="Calibri" pitchFamily="34" charset="0"/>
                <a:cs typeface="Calibri" pitchFamily="34" charset="0"/>
              </a:rPr>
              <a:t>.</a:t>
            </a:r>
          </a:p>
          <a:p>
            <a:pPr indent="-432000">
              <a:lnSpc>
                <a:spcPct val="100000"/>
              </a:lnSpc>
              <a:buFont typeface="Wingdings" pitchFamily="2" charset="2"/>
              <a:buChar char="Ø"/>
            </a:pPr>
            <a:r>
              <a:rPr lang="en-US" sz="2400" dirty="0" smtClean="0">
                <a:latin typeface="Calibri" pitchFamily="34" charset="0"/>
                <a:cs typeface="Calibri" pitchFamily="34" charset="0"/>
              </a:rPr>
              <a:t>Syrova</a:t>
            </a:r>
            <a:r>
              <a:rPr lang="en-US" sz="2400" dirty="0">
                <a:latin typeface="Calibri" pitchFamily="34" charset="0"/>
                <a:cs typeface="Calibri" pitchFamily="34" charset="0"/>
              </a:rPr>
              <a:t>, D. S., Shaposhnikov, A. I., Makarova, N. M., Gagkaeva, T. Y., Khrapalova, I. A., Emelyanov, V. V., ... &amp; Belimov, A. A. (2019). Prevalence of the ability to produce abscisic acid in phytopathogenic fungi. </a:t>
            </a:r>
            <a:r>
              <a:rPr lang="az-Cyrl-AZ" sz="2400" i="1" dirty="0">
                <a:latin typeface="Calibri" pitchFamily="34" charset="0"/>
                <a:cs typeface="Calibri" pitchFamily="34" charset="0"/>
              </a:rPr>
              <a:t>Микология и фитопатология</a:t>
            </a:r>
            <a:r>
              <a:rPr lang="az-Cyrl-AZ" sz="2400" dirty="0">
                <a:latin typeface="Calibri" pitchFamily="34" charset="0"/>
                <a:cs typeface="Calibri" pitchFamily="34" charset="0"/>
              </a:rPr>
              <a:t>, </a:t>
            </a:r>
            <a:r>
              <a:rPr lang="az-Cyrl-AZ" sz="2400" i="1" dirty="0">
                <a:latin typeface="Calibri" pitchFamily="34" charset="0"/>
                <a:cs typeface="Calibri" pitchFamily="34" charset="0"/>
              </a:rPr>
              <a:t>53</a:t>
            </a:r>
            <a:r>
              <a:rPr lang="az-Cyrl-AZ" sz="2400" dirty="0">
                <a:latin typeface="Calibri" pitchFamily="34" charset="0"/>
                <a:cs typeface="Calibri" pitchFamily="34" charset="0"/>
              </a:rPr>
              <a:t>(5), 301-310.</a:t>
            </a:r>
            <a:r>
              <a:rPr lang="en-US" sz="2400" dirty="0">
                <a:latin typeface="Calibri" pitchFamily="34" charset="0"/>
                <a:cs typeface="Calibri" pitchFamily="34" charset="0"/>
              </a:rPr>
              <a:t> </a:t>
            </a:r>
          </a:p>
          <a:p>
            <a:endParaRPr lang="en-US" dirty="0"/>
          </a:p>
        </p:txBody>
      </p:sp>
    </p:spTree>
    <p:extLst>
      <p:ext uri="{BB962C8B-B14F-4D97-AF65-F5344CB8AC3E}">
        <p14:creationId xmlns:p14="http://schemas.microsoft.com/office/powerpoint/2010/main" val="38986699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849</Words>
  <Application>Microsoft Office PowerPoint</Application>
  <PresentationFormat>Custom</PresentationFormat>
  <Paragraphs>94</Paragraphs>
  <Slides>15</Slides>
  <Notes>8</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Integral</vt:lpstr>
      <vt:lpstr>Phytopathogenic Fungi </vt:lpstr>
      <vt:lpstr>Phytopathogenic Fungi</vt:lpstr>
      <vt:lpstr> Chemical Control Of Phytopathogenic Fungi   </vt:lpstr>
      <vt:lpstr>Alternaria</vt:lpstr>
      <vt:lpstr>A Microscopic Image Of Altenaria Spp</vt:lpstr>
      <vt:lpstr>Biological Control Of Phytopathogenic Fungi</vt:lpstr>
      <vt:lpstr>PowerPoint Presentation</vt:lpstr>
      <vt:lpstr> Bacteria As Biocontrol Agents Against Fungi</vt:lpstr>
      <vt:lpstr>A diagram of the soil ecosystem  showing how plants and microorganisms coexist  </vt:lpstr>
      <vt:lpstr>Antagonistic Activity Of Bacteria Against Alternaria</vt:lpstr>
      <vt:lpstr>Antagonistic Activity Of Bacteria Against Alternaria</vt:lpstr>
      <vt:lpstr>Mode Of Action Against Phytopathogenic Fungi</vt:lpstr>
      <vt:lpstr>Conclusion</vt:lpstr>
      <vt:lpstr>References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Phytopathogenic Fungi</dc:title>
  <dc:creator>cardimore avwonda</dc:creator>
  <cp:lastModifiedBy>ROSELYN</cp:lastModifiedBy>
  <cp:revision>24</cp:revision>
  <dcterms:created xsi:type="dcterms:W3CDTF">2020-03-31T06:57:15Z</dcterms:created>
  <dcterms:modified xsi:type="dcterms:W3CDTF">2020-10-18T07:11:38Z</dcterms:modified>
</cp:coreProperties>
</file>