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1" r:id="rId3"/>
    <p:sldId id="257" r:id="rId4"/>
    <p:sldId id="259" r:id="rId5"/>
    <p:sldId id="261" r:id="rId6"/>
    <p:sldId id="262" r:id="rId7"/>
    <p:sldId id="258" r:id="rId8"/>
    <p:sldId id="269" r:id="rId9"/>
    <p:sldId id="260" r:id="rId10"/>
    <p:sldId id="270" r:id="rId11"/>
    <p:sldId id="272" r:id="rId12"/>
    <p:sldId id="267" r:id="rId13"/>
    <p:sldId id="268" r:id="rId14"/>
    <p:sldId id="273" r:id="rId15"/>
    <p:sldId id="266"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ABAB"/>
    <a:srgbClr val="60FA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43" d="100"/>
          <a:sy n="43" d="100"/>
        </p:scale>
        <p:origin x="72" y="4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07-Dec-17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07-Dec-17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07-Dec-17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07-Dec-17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07-Dec-17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07-Dec-17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07-Dec-17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07-Dec-17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07-Dec-17</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07-Dec-17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07-Dec-17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07-Dec-17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07-Dec-17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07-Dec-17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07-Dec-17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07-Dec-17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07-Dec-17</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2" Type="http://schemas.openxmlformats.org/officeDocument/2006/relationships/hyperlink" Target="http://www.gradesaver.com/the-pillow-book-movie/study-guide/cast-lis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193183"/>
            <a:ext cx="7766936" cy="862885"/>
          </a:xfrm>
        </p:spPr>
        <p:txBody>
          <a:bodyPr/>
          <a:lstStyle/>
          <a:p>
            <a:pPr algn="ctr"/>
            <a:r>
              <a:rPr lang="en-US" dirty="0" smtClean="0"/>
              <a:t>The </a:t>
            </a:r>
            <a:r>
              <a:rPr lang="en-US" dirty="0" err="1" smtClean="0"/>
              <a:t>Pillowbook</a:t>
            </a:r>
            <a:endParaRPr lang="en-US" dirty="0"/>
          </a:p>
        </p:txBody>
      </p:sp>
      <p:sp>
        <p:nvSpPr>
          <p:cNvPr id="3" name="Subtitle 2"/>
          <p:cNvSpPr>
            <a:spLocks noGrp="1"/>
          </p:cNvSpPr>
          <p:nvPr>
            <p:ph type="subTitle" idx="1"/>
          </p:nvPr>
        </p:nvSpPr>
        <p:spPr>
          <a:xfrm>
            <a:off x="1507067" y="1803043"/>
            <a:ext cx="7766936" cy="3344690"/>
          </a:xfrm>
        </p:spPr>
        <p:txBody>
          <a:bodyPr/>
          <a:lstStyle/>
          <a:p>
            <a:pPr algn="l"/>
            <a:r>
              <a:rPr lang="en-US" dirty="0" smtClean="0"/>
              <a:t>Name:</a:t>
            </a:r>
          </a:p>
          <a:p>
            <a:pPr algn="l"/>
            <a:r>
              <a:rPr lang="en-US" dirty="0" smtClean="0"/>
              <a:t>Course Name:</a:t>
            </a:r>
          </a:p>
          <a:p>
            <a:pPr algn="l"/>
            <a:r>
              <a:rPr lang="en-US" dirty="0" smtClean="0"/>
              <a:t>Course Code:</a:t>
            </a:r>
          </a:p>
          <a:p>
            <a:pPr algn="l"/>
            <a:r>
              <a:rPr lang="en-US" dirty="0" smtClean="0"/>
              <a:t>School:</a:t>
            </a:r>
          </a:p>
          <a:p>
            <a:pPr algn="l"/>
            <a:r>
              <a:rPr lang="en-US" dirty="0" smtClean="0"/>
              <a:t>Professor:</a:t>
            </a:r>
          </a:p>
          <a:p>
            <a:pPr algn="l"/>
            <a:r>
              <a:rPr lang="en-US" dirty="0" smtClean="0"/>
              <a:t>Date:</a:t>
            </a:r>
            <a:endParaRPr lang="en-US" dirty="0"/>
          </a:p>
        </p:txBody>
      </p:sp>
    </p:spTree>
    <p:extLst>
      <p:ext uri="{BB962C8B-B14F-4D97-AF65-F5344CB8AC3E}">
        <p14:creationId xmlns:p14="http://schemas.microsoft.com/office/powerpoint/2010/main" val="197475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812800"/>
          </a:xfrm>
        </p:spPr>
        <p:txBody>
          <a:bodyPr>
            <a:normAutofit/>
          </a:bodyPr>
          <a:lstStyle/>
          <a:p>
            <a:pPr algn="ctr"/>
            <a:r>
              <a:rPr lang="en-US" dirty="0" smtClean="0">
                <a:solidFill>
                  <a:schemeClr val="accent6">
                    <a:lumMod val="75000"/>
                  </a:schemeClr>
                </a:solidFill>
              </a:rPr>
              <a:t>Summary of the book</a:t>
            </a:r>
            <a:endParaRPr lang="en-US" dirty="0">
              <a:solidFill>
                <a:schemeClr val="accent6">
                  <a:lumMod val="75000"/>
                </a:schemeClr>
              </a:solidFill>
            </a:endParaRPr>
          </a:p>
        </p:txBody>
      </p:sp>
      <p:sp>
        <p:nvSpPr>
          <p:cNvPr id="3" name="Content Placeholder 2"/>
          <p:cNvSpPr>
            <a:spLocks noGrp="1"/>
          </p:cNvSpPr>
          <p:nvPr>
            <p:ph idx="1"/>
          </p:nvPr>
        </p:nvSpPr>
        <p:spPr>
          <a:xfrm>
            <a:off x="200722" y="812800"/>
            <a:ext cx="10863518" cy="5862320"/>
          </a:xfrm>
        </p:spPr>
        <p:txBody>
          <a:bodyPr>
            <a:normAutofit/>
          </a:bodyPr>
          <a:lstStyle/>
          <a:p>
            <a:pPr marL="0" indent="0">
              <a:buNone/>
            </a:pPr>
            <a:r>
              <a:rPr lang="en-US" sz="2400" dirty="0" smtClean="0">
                <a:latin typeface="Andalus" panose="02020603050405020304" pitchFamily="18" charset="-78"/>
                <a:cs typeface="Andalus" panose="02020603050405020304" pitchFamily="18" charset="-78"/>
              </a:rPr>
              <a:t>	The </a:t>
            </a:r>
            <a:r>
              <a:rPr lang="en-US" sz="2400" dirty="0">
                <a:latin typeface="Andalus" panose="02020603050405020304" pitchFamily="18" charset="-78"/>
                <a:cs typeface="Andalus" panose="02020603050405020304" pitchFamily="18" charset="-78"/>
              </a:rPr>
              <a:t>Pillow Book is a book of perceptions and considerations recorded by a woman </a:t>
            </a:r>
            <a:r>
              <a:rPr lang="en-US" sz="2400" dirty="0" smtClean="0">
                <a:latin typeface="Andalus" panose="02020603050405020304" pitchFamily="18" charset="-78"/>
                <a:cs typeface="Andalus" panose="02020603050405020304" pitchFamily="18" charset="-78"/>
              </a:rPr>
              <a:t>in </a:t>
            </a:r>
            <a:r>
              <a:rPr lang="en-US" sz="2400" dirty="0">
                <a:latin typeface="Andalus" panose="02020603050405020304" pitchFamily="18" charset="-78"/>
                <a:cs typeface="Andalus" panose="02020603050405020304" pitchFamily="18" charset="-78"/>
              </a:rPr>
              <a:t>the late tenth Century Japanese court. It starts with a lovely valuation for the four seasons and after that goes ahead to depict parts of court life. </a:t>
            </a:r>
            <a:r>
              <a:rPr lang="en-US" sz="2400" dirty="0" smtClean="0">
                <a:latin typeface="Andalus" panose="02020603050405020304" pitchFamily="18" charset="-78"/>
                <a:cs typeface="Andalus" panose="02020603050405020304" pitchFamily="18" charset="-78"/>
              </a:rPr>
              <a:t>It gives an </a:t>
            </a:r>
            <a:r>
              <a:rPr lang="en-US" sz="2400" dirty="0">
                <a:latin typeface="Andalus" panose="02020603050405020304" pitchFamily="18" charset="-78"/>
                <a:cs typeface="Andalus" panose="02020603050405020304" pitchFamily="18" charset="-78"/>
              </a:rPr>
              <a:t>amusing rundown of annoyances, entitled "Scornful Things, for example, tedious guests, crying infants, snorers and woofing puppies. The author can't shoulder it when darlings intrude on her, sniffle, discuss other ladies before her or leave without shutting the board behind them. </a:t>
            </a:r>
            <a:r>
              <a:rPr lang="en-US" sz="2400" dirty="0" smtClean="0">
                <a:latin typeface="Andalus" panose="02020603050405020304" pitchFamily="18" charset="-78"/>
                <a:cs typeface="Andalus" panose="02020603050405020304" pitchFamily="18" charset="-78"/>
              </a:rPr>
              <a:t>Segments </a:t>
            </a:r>
            <a:r>
              <a:rPr lang="en-US" sz="2400" dirty="0">
                <a:latin typeface="Andalus" panose="02020603050405020304" pitchFamily="18" charset="-78"/>
                <a:cs typeface="Andalus" panose="02020603050405020304" pitchFamily="18" charset="-78"/>
              </a:rPr>
              <a:t>45 through 48 portray the mystery and fervor of furtive visits, giving points of interest of the strides, tapping, stirring and fanning. The choice likewise incorporates arrangements of uncommon things, irritating things, humiliating things (counting being caught when abusing somebody) and unsanitary things, (for example, ugly ladies with loads of kids), and finishes with a lovely valuation for snowfall. The rundowns, journal sections and individual reflections all give an impression of the essayist's sharp powers of perception, her satisfaction in the distinguished way of life, and her scholarly identity and </a:t>
            </a:r>
            <a:r>
              <a:rPr lang="en-US" sz="2400" dirty="0" smtClean="0">
                <a:latin typeface="Andalus" panose="02020603050405020304" pitchFamily="18" charset="-78"/>
                <a:cs typeface="Andalus" panose="02020603050405020304" pitchFamily="18" charset="-78"/>
              </a:rPr>
              <a:t>mind (</a:t>
            </a:r>
            <a:r>
              <a:rPr lang="en-US" sz="2400" dirty="0" err="1" smtClean="0"/>
              <a:t>Shōnagon</a:t>
            </a:r>
            <a:r>
              <a:rPr lang="en-US" sz="2400" dirty="0" smtClean="0"/>
              <a:t>, 2</a:t>
            </a:r>
            <a:r>
              <a:rPr lang="en-US" sz="2400" dirty="0" smtClean="0">
                <a:latin typeface="Andalus" panose="02020603050405020304" pitchFamily="18" charset="-78"/>
                <a:cs typeface="Andalus" panose="02020603050405020304" pitchFamily="18" charset="-78"/>
              </a:rPr>
              <a:t>).</a:t>
            </a:r>
            <a:endParaRPr lang="en-US" sz="2400"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3714027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812800"/>
          </a:xfrm>
        </p:spPr>
        <p:txBody>
          <a:bodyPr>
            <a:normAutofit/>
          </a:bodyPr>
          <a:lstStyle/>
          <a:p>
            <a:pPr algn="ctr"/>
            <a:r>
              <a:rPr lang="en-US" dirty="0" smtClean="0">
                <a:solidFill>
                  <a:schemeClr val="accent6">
                    <a:lumMod val="75000"/>
                  </a:schemeClr>
                </a:solidFill>
              </a:rPr>
              <a:t>Bibliography of the author  </a:t>
            </a:r>
            <a:endParaRPr lang="en-US" dirty="0">
              <a:solidFill>
                <a:schemeClr val="accent6">
                  <a:lumMod val="75000"/>
                </a:schemeClr>
              </a:solidFill>
            </a:endParaRPr>
          </a:p>
        </p:txBody>
      </p:sp>
      <p:sp>
        <p:nvSpPr>
          <p:cNvPr id="3" name="Content Placeholder 2"/>
          <p:cNvSpPr>
            <a:spLocks noGrp="1"/>
          </p:cNvSpPr>
          <p:nvPr>
            <p:ph idx="1"/>
          </p:nvPr>
        </p:nvSpPr>
        <p:spPr>
          <a:xfrm>
            <a:off x="200722" y="812800"/>
            <a:ext cx="9767526" cy="5228563"/>
          </a:xfrm>
        </p:spPr>
        <p:txBody>
          <a:bodyPr>
            <a:normAutofit fontScale="92500" lnSpcReduction="20000"/>
          </a:bodyPr>
          <a:lstStyle/>
          <a:p>
            <a:pPr marL="0" indent="0">
              <a:buNone/>
            </a:pPr>
            <a:r>
              <a:rPr lang="en-US" sz="3200" dirty="0" smtClean="0">
                <a:latin typeface="Andalus" panose="02020603050405020304" pitchFamily="18" charset="-78"/>
                <a:cs typeface="Andalus" panose="02020603050405020304" pitchFamily="18" charset="-78"/>
              </a:rPr>
              <a:t>	The author of the book is Sei Shonagon</a:t>
            </a:r>
            <a:r>
              <a:rPr lang="en-US" sz="3200" dirty="0">
                <a:latin typeface="Andalus" panose="02020603050405020304" pitchFamily="18" charset="-78"/>
                <a:cs typeface="Andalus" panose="02020603050405020304" pitchFamily="18" charset="-78"/>
              </a:rPr>
              <a:t>. The Pillow Book of Sei Shonagon is a captivating, point by point record of Japanese court life in the eleventh century. Composed by a woman of the court at the tallness of Heian culture, this book excites with its exuberant babble, clever perceptions, and unobtrusive impressions. Woman Shonagon was a past opponent of Lady </a:t>
            </a:r>
            <a:r>
              <a:rPr lang="en-US" sz="3200" dirty="0" err="1">
                <a:latin typeface="Andalus" panose="02020603050405020304" pitchFamily="18" charset="-78"/>
                <a:cs typeface="Andalus" panose="02020603050405020304" pitchFamily="18" charset="-78"/>
              </a:rPr>
              <a:t>Murasaki</a:t>
            </a:r>
            <a:r>
              <a:rPr lang="en-US" sz="3200" dirty="0">
                <a:latin typeface="Andalus" panose="02020603050405020304" pitchFamily="18" charset="-78"/>
                <a:cs typeface="Andalus" panose="02020603050405020304" pitchFamily="18" charset="-78"/>
              </a:rPr>
              <a:t>, whose novel, The Tale of </a:t>
            </a:r>
            <a:r>
              <a:rPr lang="en-US" sz="3200" dirty="0" err="1">
                <a:latin typeface="Andalus" panose="02020603050405020304" pitchFamily="18" charset="-78"/>
                <a:cs typeface="Andalus" panose="02020603050405020304" pitchFamily="18" charset="-78"/>
              </a:rPr>
              <a:t>Genji</a:t>
            </a:r>
            <a:r>
              <a:rPr lang="en-US" sz="3200" dirty="0">
                <a:latin typeface="Andalus" panose="02020603050405020304" pitchFamily="18" charset="-78"/>
                <a:cs typeface="Andalus" panose="02020603050405020304" pitchFamily="18" charset="-78"/>
              </a:rPr>
              <a:t>, fictionalized the tip top world Lady Shonagon so articulately relates. Including reflections on illustrious and religious services, nature, discussion, verse, and numerous different subjects, The Pillow Book is a close take a gander at the encounters and standpoint of the Heian high society, additionally enhanced by Ivan Morris' broad notes and basic </a:t>
            </a:r>
            <a:r>
              <a:rPr lang="en-US" sz="3200" dirty="0" smtClean="0">
                <a:latin typeface="Andalus" panose="02020603050405020304" pitchFamily="18" charset="-78"/>
                <a:cs typeface="Andalus" panose="02020603050405020304" pitchFamily="18" charset="-78"/>
              </a:rPr>
              <a:t>contextualization (</a:t>
            </a:r>
            <a:r>
              <a:rPr lang="en-US" sz="3200" dirty="0" err="1" smtClean="0"/>
              <a:t>Shōnagon</a:t>
            </a:r>
            <a:r>
              <a:rPr lang="en-US" sz="3200" dirty="0"/>
              <a:t>, </a:t>
            </a:r>
            <a:r>
              <a:rPr lang="en-US" sz="3200" dirty="0" smtClean="0"/>
              <a:t>3</a:t>
            </a:r>
            <a:r>
              <a:rPr lang="en-US" sz="3200" dirty="0" smtClean="0">
                <a:latin typeface="Andalus" panose="02020603050405020304" pitchFamily="18" charset="-78"/>
                <a:cs typeface="Andalus" panose="02020603050405020304" pitchFamily="18" charset="-78"/>
              </a:rPr>
              <a:t>).</a:t>
            </a:r>
            <a:endParaRPr lang="en-US" sz="3200" dirty="0">
              <a:latin typeface="Andalus" panose="02020603050405020304" pitchFamily="18" charset="-78"/>
              <a:cs typeface="Andalus" panose="02020603050405020304" pitchFamily="18" charset="-78"/>
            </a:endParaRPr>
          </a:p>
          <a:p>
            <a:pPr marL="0" indent="0">
              <a:buNone/>
            </a:pPr>
            <a:endParaRPr lang="en-US" sz="3200"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3222455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959005"/>
          </a:xfrm>
        </p:spPr>
        <p:txBody>
          <a:bodyPr>
            <a:normAutofit/>
          </a:bodyPr>
          <a:lstStyle/>
          <a:p>
            <a:pPr algn="ctr"/>
            <a:r>
              <a:rPr lang="en-US" dirty="0" smtClean="0">
                <a:solidFill>
                  <a:srgbClr val="7030A0"/>
                </a:solidFill>
              </a:rPr>
              <a:t>Literary periods the work was written</a:t>
            </a:r>
            <a:endParaRPr lang="en-US" dirty="0">
              <a:solidFill>
                <a:srgbClr val="7030A0"/>
              </a:solidFill>
            </a:endParaRPr>
          </a:p>
        </p:txBody>
      </p:sp>
      <p:sp>
        <p:nvSpPr>
          <p:cNvPr id="3" name="Content Placeholder 2"/>
          <p:cNvSpPr>
            <a:spLocks noGrp="1"/>
          </p:cNvSpPr>
          <p:nvPr>
            <p:ph idx="1"/>
          </p:nvPr>
        </p:nvSpPr>
        <p:spPr>
          <a:xfrm>
            <a:off x="200721" y="685800"/>
            <a:ext cx="11418849" cy="6172200"/>
          </a:xfrm>
        </p:spPr>
        <p:txBody>
          <a:bodyPr>
            <a:normAutofit/>
          </a:bodyPr>
          <a:lstStyle/>
          <a:p>
            <a:pPr marL="0" indent="0">
              <a:buNone/>
            </a:pPr>
            <a:r>
              <a:rPr lang="en-US" sz="2800" dirty="0" smtClean="0"/>
              <a:t>	Amid </a:t>
            </a:r>
            <a:r>
              <a:rPr lang="en-US" sz="2800" dirty="0"/>
              <a:t>the Heian period in Japan, nothing uncovered a </a:t>
            </a:r>
            <a:r>
              <a:rPr lang="en-US" sz="2800" dirty="0" smtClean="0"/>
              <a:t>cultural man's </a:t>
            </a:r>
            <a:r>
              <a:rPr lang="en-US" sz="2800" dirty="0"/>
              <a:t>level of sensibility more than the craft of verse. Beautiful inference was woven into each exquisite discussion, and any event could be swung to the reasons for lovely piece. Cleverly nuanced messages, by and large containing a lyric, flew always between individuals from the court, and required a reasonable sonnet accordingly. Sei Shonagon exceeded expectations at the craft of graceful trade, and recorded with charm her lovely </a:t>
            </a:r>
            <a:r>
              <a:rPr lang="en-US" sz="2800" dirty="0" smtClean="0"/>
              <a:t>triumphs (</a:t>
            </a:r>
            <a:r>
              <a:rPr lang="en-US" sz="2800" dirty="0" err="1" smtClean="0"/>
              <a:t>Okey</a:t>
            </a:r>
            <a:r>
              <a:rPr lang="en-US" sz="2800" dirty="0" smtClean="0"/>
              <a:t>, 12).</a:t>
            </a:r>
          </a:p>
          <a:p>
            <a:pPr marL="0" indent="0">
              <a:buNone/>
            </a:pPr>
            <a:r>
              <a:rPr lang="en-US" sz="2800" dirty="0"/>
              <a:t>	</a:t>
            </a:r>
            <a:r>
              <a:rPr lang="en-US" sz="2800" dirty="0">
                <a:solidFill>
                  <a:srgbClr val="222222"/>
                </a:solidFill>
                <a:latin typeface="Libre Baskerville"/>
              </a:rPr>
              <a:t>Sei Shonagon was part of a wider group of literary ladies </a:t>
            </a:r>
            <a:r>
              <a:rPr lang="en-US" sz="2800" dirty="0" smtClean="0">
                <a:solidFill>
                  <a:srgbClr val="222222"/>
                </a:solidFill>
                <a:latin typeface="Libre Baskerville"/>
              </a:rPr>
              <a:t>who </a:t>
            </a:r>
            <a:r>
              <a:rPr lang="en-US" sz="2800" dirty="0">
                <a:solidFill>
                  <a:srgbClr val="222222"/>
                </a:solidFill>
                <a:latin typeface="Libre Baskerville"/>
              </a:rPr>
              <a:t>w</a:t>
            </a:r>
            <a:r>
              <a:rPr lang="en-US" sz="2800" dirty="0" smtClean="0">
                <a:solidFill>
                  <a:srgbClr val="222222"/>
                </a:solidFill>
                <a:latin typeface="Libre Baskerville"/>
              </a:rPr>
              <a:t>ere employed </a:t>
            </a:r>
            <a:r>
              <a:rPr lang="en-US" sz="2800" dirty="0">
                <a:solidFill>
                  <a:srgbClr val="222222"/>
                </a:solidFill>
                <a:latin typeface="Libre Baskerville"/>
              </a:rPr>
              <a:t>to educate </a:t>
            </a:r>
            <a:r>
              <a:rPr lang="en-US" sz="2800" dirty="0" err="1">
                <a:solidFill>
                  <a:srgbClr val="222222"/>
                </a:solidFill>
                <a:latin typeface="Libre Baskerville"/>
              </a:rPr>
              <a:t>Teishi</a:t>
            </a:r>
            <a:r>
              <a:rPr lang="en-US" sz="2800" dirty="0">
                <a:solidFill>
                  <a:srgbClr val="222222"/>
                </a:solidFill>
                <a:latin typeface="Libre Baskerville"/>
              </a:rPr>
              <a:t> (976-1001 CE), one of the wives of Emperor </a:t>
            </a:r>
            <a:r>
              <a:rPr lang="en-US" sz="2800" dirty="0" err="1" smtClean="0">
                <a:solidFill>
                  <a:srgbClr val="222222"/>
                </a:solidFill>
                <a:latin typeface="Libre Baskerville"/>
              </a:rPr>
              <a:t>Ichijo</a:t>
            </a:r>
            <a:r>
              <a:rPr lang="en-US" sz="2800" dirty="0" smtClean="0">
                <a:solidFill>
                  <a:srgbClr val="222222"/>
                </a:solidFill>
                <a:latin typeface="Libre Baskerville"/>
              </a:rPr>
              <a:t> </a:t>
            </a:r>
            <a:r>
              <a:rPr lang="en-US" sz="2800" dirty="0">
                <a:latin typeface="Andalus" panose="02020603050405020304" pitchFamily="18" charset="-78"/>
                <a:cs typeface="Andalus" panose="02020603050405020304" pitchFamily="18" charset="-78"/>
              </a:rPr>
              <a:t>(</a:t>
            </a:r>
            <a:r>
              <a:rPr lang="en-US" sz="2800" dirty="0" err="1"/>
              <a:t>Shōnagon</a:t>
            </a:r>
            <a:r>
              <a:rPr lang="en-US" sz="2800" dirty="0"/>
              <a:t>, 2</a:t>
            </a:r>
            <a:r>
              <a:rPr lang="en-US" sz="2800" dirty="0">
                <a:latin typeface="Andalus" panose="02020603050405020304" pitchFamily="18" charset="-78"/>
                <a:cs typeface="Andalus" panose="02020603050405020304" pitchFamily="18" charset="-78"/>
              </a:rPr>
              <a:t>).</a:t>
            </a:r>
          </a:p>
          <a:p>
            <a:pPr marL="0" indent="0">
              <a:buNone/>
            </a:pPr>
            <a:endParaRPr lang="en-US" sz="2800" dirty="0" smtClean="0"/>
          </a:p>
        </p:txBody>
      </p:sp>
    </p:spTree>
    <p:extLst>
      <p:ext uri="{BB962C8B-B14F-4D97-AF65-F5344CB8AC3E}">
        <p14:creationId xmlns:p14="http://schemas.microsoft.com/office/powerpoint/2010/main" val="490206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959005"/>
          </a:xfrm>
        </p:spPr>
        <p:txBody>
          <a:bodyPr>
            <a:normAutofit/>
          </a:bodyPr>
          <a:lstStyle/>
          <a:p>
            <a:pPr algn="ctr"/>
            <a:r>
              <a:rPr lang="en-US" dirty="0" smtClean="0">
                <a:solidFill>
                  <a:schemeClr val="accent6">
                    <a:lumMod val="50000"/>
                  </a:schemeClr>
                </a:solidFill>
              </a:rPr>
              <a:t>Genre of the work</a:t>
            </a:r>
            <a:endParaRPr lang="en-US" dirty="0">
              <a:solidFill>
                <a:schemeClr val="accent6">
                  <a:lumMod val="50000"/>
                </a:schemeClr>
              </a:solidFill>
            </a:endParaRPr>
          </a:p>
        </p:txBody>
      </p:sp>
      <p:sp>
        <p:nvSpPr>
          <p:cNvPr id="3" name="Content Placeholder 2"/>
          <p:cNvSpPr>
            <a:spLocks noGrp="1"/>
          </p:cNvSpPr>
          <p:nvPr>
            <p:ph idx="1"/>
          </p:nvPr>
        </p:nvSpPr>
        <p:spPr>
          <a:xfrm>
            <a:off x="200721" y="736600"/>
            <a:ext cx="11418849" cy="6121400"/>
          </a:xfrm>
        </p:spPr>
        <p:txBody>
          <a:bodyPr>
            <a:normAutofit/>
          </a:bodyPr>
          <a:lstStyle/>
          <a:p>
            <a:pPr marL="0" indent="0">
              <a:buNone/>
            </a:pPr>
            <a:r>
              <a:rPr lang="en-US" sz="2800" dirty="0" smtClean="0">
                <a:latin typeface="Book Antiqua" panose="02040602050305030304" pitchFamily="18" charset="0"/>
              </a:rPr>
              <a:t>	Amid </a:t>
            </a:r>
            <a:r>
              <a:rPr lang="en-US" sz="2800" dirty="0">
                <a:latin typeface="Book Antiqua" panose="02040602050305030304" pitchFamily="18" charset="0"/>
              </a:rPr>
              <a:t>the Heian period in Japan, nothing uncovered a man's level of sensibility more than the craft of verse. Beautiful suggestion was woven into each exquisite discussion, and any event could be swung to the motivations behind wonderful </a:t>
            </a:r>
            <a:r>
              <a:rPr lang="en-US" sz="2800" dirty="0" smtClean="0">
                <a:latin typeface="Book Antiqua" panose="02040602050305030304" pitchFamily="18" charset="0"/>
              </a:rPr>
              <a:t>structure (</a:t>
            </a:r>
            <a:r>
              <a:rPr lang="en-US" sz="2800" dirty="0" smtClean="0">
                <a:solidFill>
                  <a:srgbClr val="FF0000"/>
                </a:solidFill>
                <a:latin typeface="Arial" panose="020B0604020202020204" pitchFamily="34" charset="0"/>
              </a:rPr>
              <a:t>Morris, 7</a:t>
            </a:r>
            <a:r>
              <a:rPr lang="en-US" sz="2800" dirty="0" smtClean="0">
                <a:latin typeface="Book Antiqua" panose="02040602050305030304" pitchFamily="18" charset="0"/>
              </a:rPr>
              <a:t>). </a:t>
            </a:r>
            <a:r>
              <a:rPr lang="en-US" sz="2800" dirty="0">
                <a:latin typeface="Book Antiqua" panose="02040602050305030304" pitchFamily="18" charset="0"/>
              </a:rPr>
              <a:t>Cleverly nuanced messages, for the most part containing a ballad, flew continually between individuals from the court, and required an appropriate sonnet accordingly. Sei Shonagon exceeded expectations at the specialty of wonderful trade, and recorded with amuse her beautiful </a:t>
            </a:r>
            <a:r>
              <a:rPr lang="en-US" sz="2800" dirty="0" smtClean="0">
                <a:latin typeface="Book Antiqua" panose="02040602050305030304" pitchFamily="18" charset="0"/>
              </a:rPr>
              <a:t>triumphs (</a:t>
            </a:r>
            <a:r>
              <a:rPr lang="en-US" sz="2800" dirty="0" err="1" smtClean="0">
                <a:latin typeface="Book Antiqua" panose="02040602050305030304" pitchFamily="18" charset="0"/>
              </a:rPr>
              <a:t>Shirokauer</a:t>
            </a:r>
            <a:r>
              <a:rPr lang="en-US" sz="2800" dirty="0" smtClean="0">
                <a:latin typeface="Book Antiqua" panose="02040602050305030304" pitchFamily="18" charset="0"/>
              </a:rPr>
              <a:t>, 11).</a:t>
            </a:r>
          </a:p>
        </p:txBody>
      </p:sp>
    </p:spTree>
    <p:extLst>
      <p:ext uri="{BB962C8B-B14F-4D97-AF65-F5344CB8AC3E}">
        <p14:creationId xmlns:p14="http://schemas.microsoft.com/office/powerpoint/2010/main" val="24320055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695459"/>
          </a:xfrm>
        </p:spPr>
        <p:txBody>
          <a:bodyPr>
            <a:normAutofit/>
          </a:bodyPr>
          <a:lstStyle/>
          <a:p>
            <a:pPr algn="ctr"/>
            <a:r>
              <a:rPr lang="en-US" dirty="0" smtClean="0">
                <a:solidFill>
                  <a:srgbClr val="00B050"/>
                </a:solidFill>
              </a:rPr>
              <a:t>Synopsis </a:t>
            </a:r>
            <a:endParaRPr lang="en-US" dirty="0">
              <a:solidFill>
                <a:srgbClr val="00B050"/>
              </a:solidFill>
            </a:endParaRPr>
          </a:p>
        </p:txBody>
      </p:sp>
      <p:sp>
        <p:nvSpPr>
          <p:cNvPr id="3" name="Content Placeholder 2"/>
          <p:cNvSpPr>
            <a:spLocks noGrp="1"/>
          </p:cNvSpPr>
          <p:nvPr>
            <p:ph idx="1"/>
          </p:nvPr>
        </p:nvSpPr>
        <p:spPr>
          <a:xfrm>
            <a:off x="200721" y="695459"/>
            <a:ext cx="11418849" cy="6162541"/>
          </a:xfrm>
        </p:spPr>
        <p:txBody>
          <a:bodyPr>
            <a:normAutofit/>
          </a:bodyPr>
          <a:lstStyle/>
          <a:p>
            <a:pPr marL="0" indent="0">
              <a:lnSpc>
                <a:spcPct val="150000"/>
              </a:lnSpc>
              <a:buNone/>
            </a:pPr>
            <a:r>
              <a:rPr lang="en-US" sz="2800" dirty="0" smtClean="0"/>
              <a:t>	The </a:t>
            </a:r>
            <a:r>
              <a:rPr lang="en-US" sz="2800" dirty="0"/>
              <a:t>Pillow Book is the journal of Sei Shonagon, a prostitute at the majestic court of Japan in the late tenth and mid eleventh century. In her diary, Sei Shonagon portrays occasions that occurred in her day by day life, e.g. her dealings with the sovereign, whose woman in-holding up she is, and various men, who come into her life. To begin with she expounds on her life sequentially, later on she changes her written work style to topical, with passage headings like: Pretty Things, Children, </a:t>
            </a:r>
            <a:r>
              <a:rPr lang="en-US" sz="2800" dirty="0" smtClean="0"/>
              <a:t>Illness (Greenaway, 6).</a:t>
            </a:r>
          </a:p>
        </p:txBody>
      </p:sp>
    </p:spTree>
    <p:extLst>
      <p:ext uri="{BB962C8B-B14F-4D97-AF65-F5344CB8AC3E}">
        <p14:creationId xmlns:p14="http://schemas.microsoft.com/office/powerpoint/2010/main" val="2158640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334538"/>
            <a:ext cx="10171899" cy="713678"/>
          </a:xfrm>
        </p:spPr>
        <p:txBody>
          <a:bodyPr/>
          <a:lstStyle/>
          <a:p>
            <a:pPr algn="ctr"/>
            <a:r>
              <a:rPr lang="en-US" dirty="0" smtClean="0">
                <a:solidFill>
                  <a:srgbClr val="0070C0"/>
                </a:solidFill>
              </a:rPr>
              <a:t>Characters </a:t>
            </a:r>
            <a:endParaRPr lang="en-US" dirty="0">
              <a:solidFill>
                <a:srgbClr val="0070C0"/>
              </a:solidFill>
            </a:endParaRPr>
          </a:p>
        </p:txBody>
      </p:sp>
      <p:sp>
        <p:nvSpPr>
          <p:cNvPr id="3" name="Content Placeholder 2"/>
          <p:cNvSpPr>
            <a:spLocks noGrp="1"/>
          </p:cNvSpPr>
          <p:nvPr>
            <p:ph idx="1"/>
          </p:nvPr>
        </p:nvSpPr>
        <p:spPr>
          <a:xfrm>
            <a:off x="677334" y="1048216"/>
            <a:ext cx="10171898" cy="5809784"/>
          </a:xfrm>
        </p:spPr>
        <p:txBody>
          <a:bodyPr>
            <a:normAutofit/>
          </a:bodyPr>
          <a:lstStyle/>
          <a:p>
            <a:pPr marL="0" indent="0">
              <a:buNone/>
            </a:pPr>
            <a:r>
              <a:rPr lang="en-US" sz="2800" dirty="0" smtClean="0"/>
              <a:t>1. </a:t>
            </a:r>
            <a:r>
              <a:rPr lang="en-US" sz="2800" dirty="0" err="1" smtClean="0">
                <a:solidFill>
                  <a:srgbClr val="7030A0"/>
                </a:solidFill>
              </a:rPr>
              <a:t>Nagiko</a:t>
            </a:r>
            <a:endParaRPr lang="en-US" sz="2800" dirty="0" smtClean="0">
              <a:solidFill>
                <a:srgbClr val="7030A0"/>
              </a:solidFill>
            </a:endParaRPr>
          </a:p>
          <a:p>
            <a:pPr marL="0" indent="0">
              <a:buNone/>
            </a:pPr>
            <a:r>
              <a:rPr lang="en-US" sz="2800" dirty="0" smtClean="0"/>
              <a:t>She acts as a young apprentice</a:t>
            </a:r>
          </a:p>
          <a:p>
            <a:pPr marL="0" indent="0">
              <a:buNone/>
            </a:pPr>
            <a:r>
              <a:rPr lang="en-US" sz="2800" dirty="0" smtClean="0"/>
              <a:t>2. </a:t>
            </a:r>
            <a:r>
              <a:rPr lang="en-US" sz="2800" dirty="0" err="1" smtClean="0">
                <a:solidFill>
                  <a:srgbClr val="7030A0"/>
                </a:solidFill>
              </a:rPr>
              <a:t>Nagiko’s</a:t>
            </a:r>
            <a:r>
              <a:rPr lang="en-US" sz="2800" dirty="0" smtClean="0">
                <a:solidFill>
                  <a:srgbClr val="7030A0"/>
                </a:solidFill>
              </a:rPr>
              <a:t> husband</a:t>
            </a:r>
          </a:p>
          <a:p>
            <a:pPr marL="0" indent="0">
              <a:buNone/>
            </a:pPr>
            <a:r>
              <a:rPr lang="en-US" sz="2800" dirty="0" smtClean="0"/>
              <a:t>Brings in the theme of love and marriage in the story</a:t>
            </a:r>
          </a:p>
          <a:p>
            <a:pPr marL="0" indent="0">
              <a:buNone/>
            </a:pPr>
            <a:r>
              <a:rPr lang="en-US" sz="2800" dirty="0" smtClean="0"/>
              <a:t>3. </a:t>
            </a:r>
            <a:r>
              <a:rPr lang="en-US" sz="2800" dirty="0" err="1" smtClean="0">
                <a:solidFill>
                  <a:srgbClr val="7030A0"/>
                </a:solidFill>
              </a:rPr>
              <a:t>Nagiko’s</a:t>
            </a:r>
            <a:r>
              <a:rPr lang="en-US" sz="2800" dirty="0" smtClean="0">
                <a:solidFill>
                  <a:srgbClr val="7030A0"/>
                </a:solidFill>
              </a:rPr>
              <a:t> employer</a:t>
            </a:r>
          </a:p>
          <a:p>
            <a:pPr marL="0" indent="0">
              <a:buNone/>
            </a:pPr>
            <a:r>
              <a:rPr lang="en-US" sz="2800" dirty="0" smtClean="0"/>
              <a:t>Develops the theme of love as she falls in love with </a:t>
            </a:r>
            <a:r>
              <a:rPr lang="en-US" sz="2800" dirty="0" err="1" smtClean="0"/>
              <a:t>Nagiko</a:t>
            </a:r>
            <a:endParaRPr lang="en-US" sz="2800" dirty="0" smtClean="0"/>
          </a:p>
          <a:p>
            <a:pPr marL="0" indent="0">
              <a:buNone/>
            </a:pPr>
            <a:r>
              <a:rPr lang="en-US" sz="2800" dirty="0" smtClean="0"/>
              <a:t>4. </a:t>
            </a:r>
            <a:r>
              <a:rPr lang="en-US" sz="2800" dirty="0" smtClean="0">
                <a:solidFill>
                  <a:srgbClr val="7030A0"/>
                </a:solidFill>
              </a:rPr>
              <a:t>Jerome</a:t>
            </a:r>
          </a:p>
          <a:p>
            <a:pPr marL="0" indent="0">
              <a:buNone/>
            </a:pPr>
            <a:r>
              <a:rPr lang="en-US" sz="2800" dirty="0" smtClean="0"/>
              <a:t>A British translator  (Shonagon, 3)</a:t>
            </a:r>
            <a:endParaRPr lang="en-US" sz="2800" dirty="0"/>
          </a:p>
        </p:txBody>
      </p:sp>
    </p:spTree>
    <p:extLst>
      <p:ext uri="{BB962C8B-B14F-4D97-AF65-F5344CB8AC3E}">
        <p14:creationId xmlns:p14="http://schemas.microsoft.com/office/powerpoint/2010/main" val="12195672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334538"/>
            <a:ext cx="10171899" cy="713678"/>
          </a:xfrm>
        </p:spPr>
        <p:txBody>
          <a:bodyPr/>
          <a:lstStyle/>
          <a:p>
            <a:pPr algn="ctr"/>
            <a:r>
              <a:rPr lang="en-US" dirty="0" smtClean="0">
                <a:solidFill>
                  <a:srgbClr val="0070C0"/>
                </a:solidFill>
              </a:rPr>
              <a:t>Objects/Places </a:t>
            </a:r>
            <a:endParaRPr lang="en-US" dirty="0">
              <a:solidFill>
                <a:srgbClr val="0070C0"/>
              </a:solidFill>
            </a:endParaRPr>
          </a:p>
        </p:txBody>
      </p:sp>
      <p:sp>
        <p:nvSpPr>
          <p:cNvPr id="3" name="Content Placeholder 2"/>
          <p:cNvSpPr>
            <a:spLocks noGrp="1"/>
          </p:cNvSpPr>
          <p:nvPr>
            <p:ph idx="1"/>
          </p:nvPr>
        </p:nvSpPr>
        <p:spPr>
          <a:xfrm>
            <a:off x="677334" y="1048216"/>
            <a:ext cx="10171898" cy="5809784"/>
          </a:xfrm>
        </p:spPr>
        <p:txBody>
          <a:bodyPr>
            <a:normAutofit fontScale="77500" lnSpcReduction="20000"/>
          </a:bodyPr>
          <a:lstStyle/>
          <a:p>
            <a:pPr marL="0" indent="0">
              <a:buNone/>
            </a:pPr>
            <a:r>
              <a:rPr lang="en-US" sz="2800" dirty="0">
                <a:solidFill>
                  <a:srgbClr val="0070C0"/>
                </a:solidFill>
              </a:rPr>
              <a:t>Gruel-stick </a:t>
            </a:r>
          </a:p>
          <a:p>
            <a:pPr marL="0" indent="0">
              <a:buNone/>
            </a:pPr>
            <a:r>
              <a:rPr lang="en-US" sz="2800" dirty="0"/>
              <a:t>A gruel-stick is a stick that ladies bear amid the celebration of the full-moon gruel. On this day, a bowl of gruel is introduced to the Emperor. The ladies convey the gruel-sticks throughout the day and utilize them to energetically hit other individuals. Shonagon depicts this as extremely coy, despite the fact that she says that when ladies get hit with gruel-sticks, they regularly act like they're furious or </a:t>
            </a:r>
            <a:r>
              <a:rPr lang="en-US" sz="2800" dirty="0" smtClean="0"/>
              <a:t>harmed (</a:t>
            </a:r>
            <a:r>
              <a:rPr lang="en-US" sz="2000" dirty="0">
                <a:solidFill>
                  <a:srgbClr val="FF0000"/>
                </a:solidFill>
              </a:rPr>
              <a:t>Ekstein, </a:t>
            </a:r>
            <a:r>
              <a:rPr lang="en-US" sz="2000" dirty="0" smtClean="0">
                <a:solidFill>
                  <a:srgbClr val="FF0000"/>
                </a:solidFill>
              </a:rPr>
              <a:t>19</a:t>
            </a:r>
            <a:r>
              <a:rPr lang="en-US" sz="2800" dirty="0" smtClean="0"/>
              <a:t>). </a:t>
            </a:r>
            <a:endParaRPr lang="en-US" sz="2800" dirty="0"/>
          </a:p>
          <a:p>
            <a:pPr marL="0" indent="0">
              <a:buNone/>
            </a:pPr>
            <a:r>
              <a:rPr lang="en-US" sz="2800" dirty="0">
                <a:solidFill>
                  <a:srgbClr val="0070C0"/>
                </a:solidFill>
              </a:rPr>
              <a:t>Palm-leaf Carriage </a:t>
            </a:r>
          </a:p>
          <a:p>
            <a:pPr marL="0" indent="0">
              <a:buNone/>
            </a:pPr>
            <a:r>
              <a:rPr lang="en-US" sz="2800" dirty="0" smtClean="0"/>
              <a:t>A </a:t>
            </a:r>
            <a:r>
              <a:rPr lang="en-US" sz="2800" dirty="0"/>
              <a:t>palm-leaf carriage is a noble method of transportation, and Shonagon trusts it ought to be driven gradually to accentuate its respect. She is irritated when she sees palm-leaf carriages moving rapidly. </a:t>
            </a:r>
          </a:p>
          <a:p>
            <a:pPr marL="0" indent="0">
              <a:buNone/>
            </a:pPr>
            <a:r>
              <a:rPr lang="en-US" sz="2800" dirty="0" smtClean="0">
                <a:solidFill>
                  <a:srgbClr val="0070C0"/>
                </a:solidFill>
              </a:rPr>
              <a:t>Wickerwork </a:t>
            </a:r>
            <a:r>
              <a:rPr lang="en-US" sz="2800" dirty="0">
                <a:solidFill>
                  <a:srgbClr val="0070C0"/>
                </a:solidFill>
              </a:rPr>
              <a:t>Carriage </a:t>
            </a:r>
          </a:p>
          <a:p>
            <a:pPr marL="0" indent="0">
              <a:buNone/>
            </a:pPr>
            <a:r>
              <a:rPr lang="en-US" sz="2800" dirty="0" smtClean="0"/>
              <a:t>A </a:t>
            </a:r>
            <a:r>
              <a:rPr lang="en-US" sz="2800" dirty="0"/>
              <a:t>wickerwork carriage is less amazing than a palm-leaf carriage and stirs little intrigue. Consequently, Shonagon trusts that wickerwork carriages ought to be driven rapidly in light of the fact that she ends up plainly exhausted on the off chance that she needs to watch one for long. </a:t>
            </a:r>
          </a:p>
          <a:p>
            <a:pPr marL="0" indent="0">
              <a:buNone/>
            </a:pPr>
            <a:r>
              <a:rPr lang="en-US" sz="2800" dirty="0" smtClean="0">
                <a:solidFill>
                  <a:srgbClr val="0070C0"/>
                </a:solidFill>
              </a:rPr>
              <a:t>Paper </a:t>
            </a:r>
            <a:r>
              <a:rPr lang="en-US" sz="2800" dirty="0">
                <a:solidFill>
                  <a:srgbClr val="0070C0"/>
                </a:solidFill>
              </a:rPr>
              <a:t>Fans </a:t>
            </a:r>
          </a:p>
          <a:p>
            <a:pPr marL="0" indent="0">
              <a:buNone/>
            </a:pPr>
            <a:r>
              <a:rPr lang="en-US" sz="2800" dirty="0" smtClean="0"/>
              <a:t>Paper </a:t>
            </a:r>
            <a:r>
              <a:rPr lang="en-US" sz="2800" dirty="0"/>
              <a:t>fans are fairly </a:t>
            </a:r>
            <a:r>
              <a:rPr lang="en-US" sz="2800" dirty="0" smtClean="0"/>
              <a:t>dispensable (Alvis, </a:t>
            </a:r>
            <a:r>
              <a:rPr lang="en-US" sz="2800" dirty="0" err="1" smtClean="0"/>
              <a:t>Andra</a:t>
            </a:r>
            <a:r>
              <a:rPr lang="en-US" sz="2800" dirty="0" smtClean="0"/>
              <a:t>, 7)</a:t>
            </a:r>
            <a:endParaRPr lang="en-US" sz="2800" dirty="0"/>
          </a:p>
        </p:txBody>
      </p:sp>
    </p:spTree>
    <p:extLst>
      <p:ext uri="{BB962C8B-B14F-4D97-AF65-F5344CB8AC3E}">
        <p14:creationId xmlns:p14="http://schemas.microsoft.com/office/powerpoint/2010/main" val="3058030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67629"/>
            <a:ext cx="9894022" cy="1070517"/>
          </a:xfrm>
        </p:spPr>
        <p:txBody>
          <a:bodyPr/>
          <a:lstStyle/>
          <a:p>
            <a:pPr algn="ctr"/>
            <a:r>
              <a:rPr lang="en-US" dirty="0" smtClean="0"/>
              <a:t>Themes </a:t>
            </a:r>
            <a:endParaRPr lang="en-US" dirty="0"/>
          </a:p>
        </p:txBody>
      </p:sp>
      <p:sp>
        <p:nvSpPr>
          <p:cNvPr id="3" name="Content Placeholder 2"/>
          <p:cNvSpPr>
            <a:spLocks noGrp="1"/>
          </p:cNvSpPr>
          <p:nvPr>
            <p:ph idx="1"/>
          </p:nvPr>
        </p:nvSpPr>
        <p:spPr>
          <a:xfrm>
            <a:off x="677334" y="802887"/>
            <a:ext cx="10651066" cy="6055113"/>
          </a:xfrm>
        </p:spPr>
        <p:txBody>
          <a:bodyPr>
            <a:normAutofit/>
          </a:bodyPr>
          <a:lstStyle/>
          <a:p>
            <a:pPr algn="ctr">
              <a:buAutoNum type="arabicPeriod"/>
            </a:pPr>
            <a:r>
              <a:rPr lang="en-US" sz="2800" dirty="0" smtClean="0">
                <a:solidFill>
                  <a:schemeClr val="accent2"/>
                </a:solidFill>
              </a:rPr>
              <a:t>Beauty </a:t>
            </a:r>
            <a:endParaRPr lang="en-US" sz="2800" dirty="0">
              <a:solidFill>
                <a:schemeClr val="accent2"/>
              </a:solidFill>
            </a:endParaRPr>
          </a:p>
          <a:p>
            <a:pPr marL="0" indent="0">
              <a:buNone/>
            </a:pPr>
            <a:r>
              <a:rPr lang="en-US" sz="2800" dirty="0" smtClean="0"/>
              <a:t>	The </a:t>
            </a:r>
            <a:r>
              <a:rPr lang="en-US" sz="2800" dirty="0"/>
              <a:t>theme of beauty runs throughout The Pillow Book. There are stories, lists, and characters that all revolve around this theme. Shonagon is clearly very attuned to aesthetics. She has opinions about everything from the length of sleeves to which flowers and insects are most beautiful and therefore most </a:t>
            </a:r>
            <a:r>
              <a:rPr lang="en-US" sz="2800" dirty="0" smtClean="0"/>
              <a:t>acceptable </a:t>
            </a:r>
            <a:r>
              <a:rPr lang="en-US" sz="2800" dirty="0" smtClean="0">
                <a:solidFill>
                  <a:srgbClr val="FF0000"/>
                </a:solidFill>
              </a:rPr>
              <a:t>(Greenaway, peter and </a:t>
            </a:r>
            <a:r>
              <a:rPr lang="en-US" sz="2800" dirty="0" err="1" smtClean="0">
                <a:solidFill>
                  <a:srgbClr val="FF0000"/>
                </a:solidFill>
              </a:rPr>
              <a:t>Shonagon</a:t>
            </a:r>
            <a:r>
              <a:rPr lang="en-US" sz="2800" dirty="0" smtClean="0">
                <a:solidFill>
                  <a:srgbClr val="FF0000"/>
                </a:solidFill>
              </a:rPr>
              <a:t>, </a:t>
            </a:r>
            <a:r>
              <a:rPr lang="en-US" sz="2800" dirty="0">
                <a:solidFill>
                  <a:srgbClr val="FF0000"/>
                </a:solidFill>
              </a:rPr>
              <a:t>6)</a:t>
            </a:r>
          </a:p>
          <a:p>
            <a:pPr marL="0" indent="0">
              <a:buNone/>
            </a:pPr>
            <a:r>
              <a:rPr lang="en-US" sz="2800" dirty="0" smtClean="0"/>
              <a:t> </a:t>
            </a:r>
          </a:p>
          <a:p>
            <a:pPr marL="0" indent="0" algn="ctr">
              <a:buNone/>
            </a:pPr>
            <a:r>
              <a:rPr lang="en-US" sz="2800" dirty="0" smtClean="0">
                <a:solidFill>
                  <a:schemeClr val="accent2"/>
                </a:solidFill>
              </a:rPr>
              <a:t>2. Hate </a:t>
            </a:r>
            <a:endParaRPr lang="en-US" sz="2800" dirty="0">
              <a:solidFill>
                <a:schemeClr val="accent2"/>
              </a:solidFill>
            </a:endParaRPr>
          </a:p>
          <a:p>
            <a:pPr marL="0" indent="0">
              <a:buNone/>
            </a:pPr>
            <a:r>
              <a:rPr lang="en-US" sz="2800" dirty="0" smtClean="0"/>
              <a:t>	She </a:t>
            </a:r>
            <a:r>
              <a:rPr lang="en-US" sz="2800" dirty="0"/>
              <a:t>has little patience for ugly people and ugly </a:t>
            </a:r>
            <a:r>
              <a:rPr lang="en-US" sz="2800" dirty="0" smtClean="0"/>
              <a:t>things. Because </a:t>
            </a:r>
            <a:r>
              <a:rPr lang="en-US" sz="2800" dirty="0"/>
              <a:t>she is a lady-in-waiting to the Empress, she is constantly surrounded by beautiful, elegant </a:t>
            </a:r>
            <a:r>
              <a:rPr lang="en-US" sz="2800" dirty="0" smtClean="0"/>
              <a:t>things </a:t>
            </a:r>
            <a:r>
              <a:rPr lang="en-US" sz="2800" dirty="0"/>
              <a:t>(O’Bryan, </a:t>
            </a:r>
            <a:r>
              <a:rPr lang="en-US" sz="2800" dirty="0" smtClean="0"/>
              <a:t>Scott, 6)</a:t>
            </a:r>
          </a:p>
        </p:txBody>
      </p:sp>
    </p:spTree>
    <p:extLst>
      <p:ext uri="{BB962C8B-B14F-4D97-AF65-F5344CB8AC3E}">
        <p14:creationId xmlns:p14="http://schemas.microsoft.com/office/powerpoint/2010/main" val="14903485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67629"/>
            <a:ext cx="9894022" cy="1070517"/>
          </a:xfrm>
        </p:spPr>
        <p:txBody>
          <a:bodyPr/>
          <a:lstStyle/>
          <a:p>
            <a:pPr algn="ctr"/>
            <a:r>
              <a:rPr lang="en-US" dirty="0" smtClean="0"/>
              <a:t>Major literature Style</a:t>
            </a:r>
            <a:endParaRPr lang="en-US" dirty="0"/>
          </a:p>
        </p:txBody>
      </p:sp>
      <p:sp>
        <p:nvSpPr>
          <p:cNvPr id="3" name="Content Placeholder 2"/>
          <p:cNvSpPr>
            <a:spLocks noGrp="1"/>
          </p:cNvSpPr>
          <p:nvPr>
            <p:ph idx="1"/>
          </p:nvPr>
        </p:nvSpPr>
        <p:spPr>
          <a:xfrm>
            <a:off x="677334" y="1152144"/>
            <a:ext cx="10651066" cy="5705856"/>
          </a:xfrm>
        </p:spPr>
        <p:txBody>
          <a:bodyPr>
            <a:normAutofit/>
          </a:bodyPr>
          <a:lstStyle/>
          <a:p>
            <a:pPr marL="514350" indent="-514350">
              <a:buAutoNum type="arabicPeriod"/>
            </a:pPr>
            <a:r>
              <a:rPr lang="en-US" sz="2800" dirty="0" smtClean="0">
                <a:solidFill>
                  <a:schemeClr val="accent6"/>
                </a:solidFill>
              </a:rPr>
              <a:t>Point of view</a:t>
            </a:r>
          </a:p>
          <a:p>
            <a:pPr marL="0" indent="0">
              <a:buNone/>
            </a:pPr>
            <a:r>
              <a:rPr lang="en-US" sz="2800" dirty="0" smtClean="0"/>
              <a:t>	</a:t>
            </a:r>
            <a:r>
              <a:rPr lang="en-US" sz="2800" dirty="0" smtClean="0">
                <a:latin typeface="Book Antiqua" panose="02040602050305030304" pitchFamily="18" charset="0"/>
              </a:rPr>
              <a:t>Since </a:t>
            </a:r>
            <a:r>
              <a:rPr lang="en-US" sz="2800" dirty="0">
                <a:latin typeface="Book Antiqua" panose="02040602050305030304" pitchFamily="18" charset="0"/>
              </a:rPr>
              <a:t>it is a diary, The Pillow Book is composed from a first-individual perspective. Shonagon is simply the storyteller, however she doesn't generally include herself in her diary passages. Here and there she just recounts a story or records a caught discussion. In such cases, the perspective changes to third-individual only for that specific diary </a:t>
            </a:r>
            <a:r>
              <a:rPr lang="en-US" sz="2800" dirty="0" smtClean="0">
                <a:latin typeface="Book Antiqua" panose="02040602050305030304" pitchFamily="18" charset="0"/>
              </a:rPr>
              <a:t>passage </a:t>
            </a:r>
            <a:r>
              <a:rPr lang="en-US" sz="2800" dirty="0"/>
              <a:t>(O’Bryan &amp; Scott, </a:t>
            </a:r>
            <a:r>
              <a:rPr lang="en-US" sz="2800" dirty="0" smtClean="0"/>
              <a:t>5)</a:t>
            </a:r>
            <a:r>
              <a:rPr lang="en-US" sz="2800" dirty="0" smtClean="0">
                <a:latin typeface="Book Antiqua" panose="02040602050305030304" pitchFamily="18" charset="0"/>
              </a:rPr>
              <a:t>. </a:t>
            </a:r>
            <a:endParaRPr lang="en-US" sz="2800" dirty="0">
              <a:latin typeface="Book Antiqua" panose="02040602050305030304" pitchFamily="18" charset="0"/>
            </a:endParaRPr>
          </a:p>
          <a:p>
            <a:pPr marL="0" indent="0">
              <a:buNone/>
            </a:pPr>
            <a:endParaRPr lang="en-US" sz="2800" dirty="0"/>
          </a:p>
        </p:txBody>
      </p:sp>
    </p:spTree>
    <p:extLst>
      <p:ext uri="{BB962C8B-B14F-4D97-AF65-F5344CB8AC3E}">
        <p14:creationId xmlns:p14="http://schemas.microsoft.com/office/powerpoint/2010/main" val="378226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67629"/>
            <a:ext cx="9894022" cy="1070517"/>
          </a:xfrm>
        </p:spPr>
        <p:txBody>
          <a:bodyPr/>
          <a:lstStyle/>
          <a:p>
            <a:pPr algn="ctr"/>
            <a:r>
              <a:rPr lang="en-US" dirty="0" smtClean="0"/>
              <a:t>Major poetic Styles</a:t>
            </a:r>
            <a:endParaRPr lang="en-US" dirty="0"/>
          </a:p>
        </p:txBody>
      </p:sp>
      <p:sp>
        <p:nvSpPr>
          <p:cNvPr id="3" name="Content Placeholder 2"/>
          <p:cNvSpPr>
            <a:spLocks noGrp="1"/>
          </p:cNvSpPr>
          <p:nvPr>
            <p:ph idx="1"/>
          </p:nvPr>
        </p:nvSpPr>
        <p:spPr>
          <a:xfrm>
            <a:off x="677334" y="1152144"/>
            <a:ext cx="10651066" cy="5705856"/>
          </a:xfrm>
        </p:spPr>
        <p:txBody>
          <a:bodyPr>
            <a:normAutofit/>
          </a:bodyPr>
          <a:lstStyle/>
          <a:p>
            <a:pPr marL="514350" indent="-514350">
              <a:buAutoNum type="arabicPeriod"/>
            </a:pPr>
            <a:r>
              <a:rPr lang="en-US" sz="2800" dirty="0" smtClean="0"/>
              <a:t>Humor </a:t>
            </a:r>
          </a:p>
          <a:p>
            <a:pPr marL="514350" indent="-514350">
              <a:buAutoNum type="arabicPeriod"/>
            </a:pPr>
            <a:r>
              <a:rPr lang="en-US" sz="2800" dirty="0" smtClean="0"/>
              <a:t>Satire (O’Bryan &amp; Scott, 2)</a:t>
            </a:r>
            <a:endParaRPr lang="en-US" sz="2800" dirty="0"/>
          </a:p>
        </p:txBody>
      </p:sp>
    </p:spTree>
    <p:extLst>
      <p:ext uri="{BB962C8B-B14F-4D97-AF65-F5344CB8AC3E}">
        <p14:creationId xmlns:p14="http://schemas.microsoft.com/office/powerpoint/2010/main" val="3425983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9894022" cy="802888"/>
          </a:xfrm>
        </p:spPr>
        <p:txBody>
          <a:bodyPr>
            <a:normAutofit/>
          </a:bodyPr>
          <a:lstStyle/>
          <a:p>
            <a:pPr algn="ctr"/>
            <a:r>
              <a:rPr lang="en-US" dirty="0" smtClean="0"/>
              <a:t>Quotations</a:t>
            </a:r>
            <a:endParaRPr lang="en-US" dirty="0"/>
          </a:p>
        </p:txBody>
      </p:sp>
      <p:sp>
        <p:nvSpPr>
          <p:cNvPr id="3" name="Content Placeholder 2"/>
          <p:cNvSpPr>
            <a:spLocks noGrp="1"/>
          </p:cNvSpPr>
          <p:nvPr>
            <p:ph idx="1"/>
          </p:nvPr>
        </p:nvSpPr>
        <p:spPr>
          <a:xfrm>
            <a:off x="0" y="802888"/>
            <a:ext cx="11328400" cy="6055112"/>
          </a:xfrm>
        </p:spPr>
        <p:txBody>
          <a:bodyPr>
            <a:normAutofit fontScale="77500" lnSpcReduction="20000"/>
          </a:bodyPr>
          <a:lstStyle/>
          <a:p>
            <a:pPr marL="0" indent="0">
              <a:buNone/>
            </a:pPr>
            <a:r>
              <a:rPr lang="en-US" sz="2800" dirty="0"/>
              <a:t>"That parents should bring up some beloved son of theirs to be a priest is really distressing. No doubt it is an auspicious thing to do; but unfortunately most people are convinced that a priest is as unimportant as a piece of wood, and they treat him accordingly." </a:t>
            </a:r>
            <a:r>
              <a:rPr lang="en-US" sz="2800" dirty="0" smtClean="0"/>
              <a:t>(Shonagon, 25)</a:t>
            </a:r>
          </a:p>
          <a:p>
            <a:pPr marL="0" indent="0">
              <a:buNone/>
            </a:pPr>
            <a:r>
              <a:rPr lang="en-US" sz="2800" dirty="0"/>
              <a:t>	</a:t>
            </a:r>
            <a:r>
              <a:rPr lang="en-US" sz="2800" dirty="0">
                <a:solidFill>
                  <a:schemeClr val="accent5">
                    <a:lumMod val="50000"/>
                  </a:schemeClr>
                </a:solidFill>
              </a:rPr>
              <a:t>S</a:t>
            </a:r>
            <a:r>
              <a:rPr lang="en-US" sz="2800" dirty="0" smtClean="0">
                <a:solidFill>
                  <a:schemeClr val="accent5">
                    <a:lumMod val="50000"/>
                  </a:schemeClr>
                </a:solidFill>
              </a:rPr>
              <a:t>honagon significantly points out the need to bring up beloved son to priesthood though challenging. It points out the right way to grow the child in the story.</a:t>
            </a:r>
            <a:endParaRPr lang="en-US" sz="2800" dirty="0">
              <a:solidFill>
                <a:schemeClr val="accent5">
                  <a:lumMod val="50000"/>
                </a:schemeClr>
              </a:solidFill>
            </a:endParaRPr>
          </a:p>
          <a:p>
            <a:pPr marL="0" indent="0">
              <a:buNone/>
            </a:pPr>
            <a:r>
              <a:rPr lang="en-US" sz="2800" dirty="0"/>
              <a:t>"A preacher ought to be good-looking. For, if we are properly to understand his worthy sentiments, we must keep our eyes on him while he speaks; should we look away, we may forget to listen. Accordingly an ugly preacher may well be the source of sin. . ." </a:t>
            </a:r>
            <a:r>
              <a:rPr lang="en-US" sz="2800" dirty="0" smtClean="0"/>
              <a:t>(Shonagon, 53)</a:t>
            </a:r>
          </a:p>
          <a:p>
            <a:pPr marL="0" indent="0">
              <a:buNone/>
            </a:pPr>
            <a:r>
              <a:rPr lang="en-US" sz="2800" dirty="0"/>
              <a:t>	</a:t>
            </a:r>
            <a:r>
              <a:rPr lang="en-US" sz="2800" dirty="0" smtClean="0"/>
              <a:t>I</a:t>
            </a:r>
            <a:r>
              <a:rPr lang="en-US" sz="2800" dirty="0" smtClean="0">
                <a:solidFill>
                  <a:schemeClr val="accent5">
                    <a:lumMod val="50000"/>
                  </a:schemeClr>
                </a:solidFill>
              </a:rPr>
              <a:t>n this quote, Shonagon believes that the priest should be beautiful and presentable to motivate the son into priesthood.</a:t>
            </a:r>
            <a:endParaRPr lang="en-US" sz="2800" dirty="0">
              <a:solidFill>
                <a:schemeClr val="accent5">
                  <a:lumMod val="50000"/>
                </a:schemeClr>
              </a:solidFill>
            </a:endParaRPr>
          </a:p>
          <a:p>
            <a:pPr marL="0" indent="0">
              <a:buNone/>
            </a:pPr>
            <a:r>
              <a:rPr lang="en-US" sz="2800" dirty="0"/>
              <a:t>"The fly should have been included in my list of hateful things; for such an odious creature does not belong with ordinary insects. It settles on everything, and even alights on one's face with its clammy feet. I am sorry that anyone should have been named after it." </a:t>
            </a:r>
            <a:r>
              <a:rPr lang="en-US" sz="2800" dirty="0" smtClean="0"/>
              <a:t>(Shonagon, 70)</a:t>
            </a:r>
          </a:p>
          <a:p>
            <a:pPr marL="0" indent="0">
              <a:buNone/>
            </a:pPr>
            <a:r>
              <a:rPr lang="en-US" sz="2800" dirty="0"/>
              <a:t>	</a:t>
            </a:r>
            <a:r>
              <a:rPr lang="en-US" sz="2800" dirty="0" smtClean="0">
                <a:solidFill>
                  <a:schemeClr val="accent5">
                    <a:lumMod val="50000"/>
                  </a:schemeClr>
                </a:solidFill>
              </a:rPr>
              <a:t>Shonagon uses this theme to bring in the theme of hate and how distasteful some thing could be</a:t>
            </a:r>
            <a:endParaRPr lang="en-US" sz="2800" dirty="0">
              <a:solidFill>
                <a:schemeClr val="accent5">
                  <a:lumMod val="50000"/>
                </a:schemeClr>
              </a:solidFill>
            </a:endParaRPr>
          </a:p>
          <a:p>
            <a:pPr marL="0" indent="0">
              <a:buNone/>
            </a:pPr>
            <a:endParaRPr lang="en-US" sz="2800" dirty="0"/>
          </a:p>
          <a:p>
            <a:pPr marL="0" indent="0">
              <a:buNone/>
            </a:pPr>
            <a:endParaRPr lang="en-US" sz="2800" dirty="0"/>
          </a:p>
        </p:txBody>
      </p:sp>
    </p:spTree>
    <p:extLst>
      <p:ext uri="{BB962C8B-B14F-4D97-AF65-F5344CB8AC3E}">
        <p14:creationId xmlns:p14="http://schemas.microsoft.com/office/powerpoint/2010/main" val="33310221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9894022" cy="802888"/>
          </a:xfrm>
        </p:spPr>
        <p:txBody>
          <a:bodyPr>
            <a:normAutofit/>
          </a:bodyPr>
          <a:lstStyle/>
          <a:p>
            <a:pPr algn="ctr"/>
            <a:r>
              <a:rPr lang="en-US" dirty="0" smtClean="0"/>
              <a:t>Literary Criticism </a:t>
            </a:r>
            <a:endParaRPr lang="en-US" dirty="0"/>
          </a:p>
        </p:txBody>
      </p:sp>
      <p:sp>
        <p:nvSpPr>
          <p:cNvPr id="3" name="Content Placeholder 2"/>
          <p:cNvSpPr>
            <a:spLocks noGrp="1"/>
          </p:cNvSpPr>
          <p:nvPr>
            <p:ph idx="1"/>
          </p:nvPr>
        </p:nvSpPr>
        <p:spPr>
          <a:xfrm>
            <a:off x="0" y="802888"/>
            <a:ext cx="11328400" cy="6055112"/>
          </a:xfrm>
        </p:spPr>
        <p:txBody>
          <a:bodyPr>
            <a:normAutofit/>
          </a:bodyPr>
          <a:lstStyle/>
          <a:p>
            <a:pPr marL="0" indent="0" algn="ctr">
              <a:buNone/>
            </a:pPr>
            <a:r>
              <a:rPr lang="en-US" sz="2800" dirty="0" smtClean="0">
                <a:solidFill>
                  <a:schemeClr val="accent1">
                    <a:lumMod val="50000"/>
                  </a:schemeClr>
                </a:solidFill>
              </a:rPr>
              <a:t>The </a:t>
            </a:r>
            <a:r>
              <a:rPr lang="en-US" sz="2800" dirty="0" err="1" smtClean="0">
                <a:solidFill>
                  <a:schemeClr val="accent1">
                    <a:lumMod val="50000"/>
                  </a:schemeClr>
                </a:solidFill>
              </a:rPr>
              <a:t>GradeSaver</a:t>
            </a:r>
            <a:r>
              <a:rPr lang="en-US" sz="2800" dirty="0" smtClean="0">
                <a:solidFill>
                  <a:schemeClr val="accent1">
                    <a:lumMod val="50000"/>
                  </a:schemeClr>
                </a:solidFill>
              </a:rPr>
              <a:t>.</a:t>
            </a:r>
          </a:p>
          <a:p>
            <a:pPr marL="0" indent="0">
              <a:buNone/>
            </a:pPr>
            <a:r>
              <a:rPr lang="en-US" sz="2800" dirty="0" smtClean="0"/>
              <a:t>	This article discusses in detail different themes, characters, and styles used in “The </a:t>
            </a:r>
            <a:r>
              <a:rPr lang="en-US" sz="2800" dirty="0" err="1" smtClean="0"/>
              <a:t>Pillowbook</a:t>
            </a:r>
            <a:r>
              <a:rPr lang="en-US" sz="2800" dirty="0" smtClean="0"/>
              <a:t>”. The article consequently provides the </a:t>
            </a:r>
            <a:r>
              <a:rPr lang="en-US" sz="2800" dirty="0" err="1" smtClean="0"/>
              <a:t>varios</a:t>
            </a:r>
            <a:r>
              <a:rPr lang="en-US" sz="2800" dirty="0" smtClean="0"/>
              <a:t> roles of the authors (both major and minor) in the story.</a:t>
            </a:r>
            <a:endParaRPr lang="en-US" sz="2800" dirty="0"/>
          </a:p>
        </p:txBody>
      </p:sp>
    </p:spTree>
    <p:extLst>
      <p:ext uri="{BB962C8B-B14F-4D97-AF65-F5344CB8AC3E}">
        <p14:creationId xmlns:p14="http://schemas.microsoft.com/office/powerpoint/2010/main" val="9947832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9894022" cy="802888"/>
          </a:xfrm>
        </p:spPr>
        <p:txBody>
          <a:bodyPr>
            <a:normAutofit/>
          </a:bodyPr>
          <a:lstStyle/>
          <a:p>
            <a:pPr algn="ctr"/>
            <a:r>
              <a:rPr lang="en-US" dirty="0" err="1" smtClean="0"/>
              <a:t>Pillowbook</a:t>
            </a:r>
            <a:r>
              <a:rPr lang="en-US" dirty="0" smtClean="0"/>
              <a:t> video trailer </a:t>
            </a:r>
            <a:endParaRPr lang="en-US" dirty="0"/>
          </a:p>
        </p:txBody>
      </p:sp>
      <p:pic>
        <p:nvPicPr>
          <p:cNvPr id="4" name="The Pillow Book (1996) trailer">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803275"/>
            <a:ext cx="10826496" cy="6054725"/>
          </a:xfrm>
        </p:spPr>
      </p:pic>
    </p:spTree>
    <p:extLst>
      <p:ext uri="{BB962C8B-B14F-4D97-AF65-F5344CB8AC3E}">
        <p14:creationId xmlns:p14="http://schemas.microsoft.com/office/powerpoint/2010/main" val="26217740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9924763" cy="704045"/>
          </a:xfrm>
        </p:spPr>
        <p:txBody>
          <a:bodyPr/>
          <a:lstStyle/>
          <a:p>
            <a:pPr algn="ctr"/>
            <a:r>
              <a:rPr lang="en-US" dirty="0" smtClean="0">
                <a:solidFill>
                  <a:srgbClr val="C00000"/>
                </a:solidFill>
              </a:rPr>
              <a:t>References </a:t>
            </a:r>
            <a:endParaRPr lang="en-US" dirty="0">
              <a:solidFill>
                <a:srgbClr val="C00000"/>
              </a:solidFill>
            </a:endParaRPr>
          </a:p>
        </p:txBody>
      </p:sp>
      <p:sp>
        <p:nvSpPr>
          <p:cNvPr id="3" name="Content Placeholder 2"/>
          <p:cNvSpPr>
            <a:spLocks noGrp="1"/>
          </p:cNvSpPr>
          <p:nvPr>
            <p:ph idx="1"/>
          </p:nvPr>
        </p:nvSpPr>
        <p:spPr>
          <a:xfrm>
            <a:off x="677334" y="1507525"/>
            <a:ext cx="9924762" cy="4533838"/>
          </a:xfrm>
        </p:spPr>
        <p:txBody>
          <a:bodyPr>
            <a:normAutofit lnSpcReduction="10000"/>
          </a:bodyPr>
          <a:lstStyle/>
          <a:p>
            <a:pPr marL="0" indent="-457200">
              <a:buNone/>
            </a:pPr>
            <a:r>
              <a:rPr lang="en-US" dirty="0" smtClean="0"/>
              <a:t>Alvis</a:t>
            </a:r>
            <a:r>
              <a:rPr lang="en-US" dirty="0"/>
              <a:t>, </a:t>
            </a:r>
            <a:r>
              <a:rPr lang="en-US" dirty="0" err="1"/>
              <a:t>Andra</a:t>
            </a:r>
            <a:r>
              <a:rPr lang="en-US" dirty="0"/>
              <a:t>. Lecture notes: “The Conventions of Courtly Love.” Teaching East Asian Literature </a:t>
            </a:r>
            <a:r>
              <a:rPr lang="en-US" dirty="0" smtClean="0"/>
              <a:t>	in the High </a:t>
            </a:r>
            <a:r>
              <a:rPr lang="en-US" dirty="0"/>
              <a:t>School. Indiana University, Bloomington, IN. July 16, 2008</a:t>
            </a:r>
            <a:r>
              <a:rPr lang="en-US" dirty="0" smtClean="0"/>
              <a:t>.</a:t>
            </a:r>
          </a:p>
          <a:p>
            <a:pPr marL="0" indent="-457200">
              <a:buNone/>
            </a:pPr>
            <a:r>
              <a:rPr lang="en-US" dirty="0">
                <a:solidFill>
                  <a:srgbClr val="FF0000"/>
                </a:solidFill>
              </a:rPr>
              <a:t>Ekstein, Penny S. "Pillow book." U.S. Patent No. 4,853,994. 8 Aug. 1989.</a:t>
            </a:r>
          </a:p>
          <a:p>
            <a:pPr marL="0" indent="-457200">
              <a:buNone/>
            </a:pPr>
            <a:r>
              <a:rPr lang="en-US" dirty="0" smtClean="0">
                <a:solidFill>
                  <a:srgbClr val="FF0000"/>
                </a:solidFill>
              </a:rPr>
              <a:t>Greenaway</a:t>
            </a:r>
            <a:r>
              <a:rPr lang="en-US" dirty="0">
                <a:solidFill>
                  <a:srgbClr val="FF0000"/>
                </a:solidFill>
              </a:rPr>
              <a:t>, Peter, and </a:t>
            </a:r>
            <a:r>
              <a:rPr lang="en-US" dirty="0" err="1">
                <a:solidFill>
                  <a:srgbClr val="FF0000"/>
                </a:solidFill>
              </a:rPr>
              <a:t>Sei</a:t>
            </a:r>
            <a:r>
              <a:rPr lang="en-US" dirty="0">
                <a:solidFill>
                  <a:srgbClr val="FF0000"/>
                </a:solidFill>
              </a:rPr>
              <a:t> </a:t>
            </a:r>
            <a:r>
              <a:rPr lang="en-US" dirty="0" err="1">
                <a:solidFill>
                  <a:srgbClr val="FF0000"/>
                </a:solidFill>
              </a:rPr>
              <a:t>Shōnagon</a:t>
            </a:r>
            <a:r>
              <a:rPr lang="en-US" dirty="0">
                <a:solidFill>
                  <a:srgbClr val="FF0000"/>
                </a:solidFill>
              </a:rPr>
              <a:t>. The pillow book. Distributed Art Pub Inc, 1996</a:t>
            </a:r>
            <a:r>
              <a:rPr lang="en-US" dirty="0" smtClean="0">
                <a:solidFill>
                  <a:srgbClr val="FF0000"/>
                </a:solidFill>
              </a:rPr>
              <a:t>.</a:t>
            </a:r>
          </a:p>
          <a:p>
            <a:pPr marL="0" indent="-457200">
              <a:buNone/>
            </a:pPr>
            <a:r>
              <a:rPr lang="en-US" dirty="0">
                <a:solidFill>
                  <a:srgbClr val="FF0000"/>
                </a:solidFill>
              </a:rPr>
              <a:t>Morris, Ivan I. The pillow book of </a:t>
            </a:r>
            <a:r>
              <a:rPr lang="en-US" dirty="0" err="1">
                <a:solidFill>
                  <a:srgbClr val="FF0000"/>
                </a:solidFill>
              </a:rPr>
              <a:t>Sei</a:t>
            </a:r>
            <a:r>
              <a:rPr lang="en-US" dirty="0">
                <a:solidFill>
                  <a:srgbClr val="FF0000"/>
                </a:solidFill>
              </a:rPr>
              <a:t> </a:t>
            </a:r>
            <a:r>
              <a:rPr lang="en-US" dirty="0" err="1">
                <a:solidFill>
                  <a:srgbClr val="FF0000"/>
                </a:solidFill>
              </a:rPr>
              <a:t>Shônagon</a:t>
            </a:r>
            <a:r>
              <a:rPr lang="en-US" dirty="0">
                <a:solidFill>
                  <a:srgbClr val="FF0000"/>
                </a:solidFill>
              </a:rPr>
              <a:t>. London: Oxford UP, 1967.</a:t>
            </a:r>
            <a:endParaRPr lang="en-US" dirty="0" smtClean="0">
              <a:solidFill>
                <a:srgbClr val="FF0000"/>
              </a:solidFill>
            </a:endParaRPr>
          </a:p>
          <a:p>
            <a:pPr marL="0" indent="-457200">
              <a:buNone/>
            </a:pPr>
            <a:r>
              <a:rPr lang="en-US" dirty="0" smtClean="0"/>
              <a:t>O’Bryan</a:t>
            </a:r>
            <a:r>
              <a:rPr lang="en-US" dirty="0"/>
              <a:t>, Scott. Lecture notes: “Japanese History.” Teaching East Asian Literature in the High </a:t>
            </a:r>
            <a:r>
              <a:rPr lang="en-US" dirty="0" smtClean="0"/>
              <a:t>	School. Indiana </a:t>
            </a:r>
            <a:r>
              <a:rPr lang="en-US" dirty="0"/>
              <a:t>University, Bloomington, IN. July 16, 2008</a:t>
            </a:r>
            <a:r>
              <a:rPr lang="en-US" dirty="0" smtClean="0"/>
              <a:t>.</a:t>
            </a:r>
          </a:p>
          <a:p>
            <a:pPr marL="0" indent="-457200">
              <a:buNone/>
            </a:pPr>
            <a:r>
              <a:rPr lang="en-US" dirty="0" err="1"/>
              <a:t>Okey</a:t>
            </a:r>
            <a:r>
              <a:rPr lang="en-US" dirty="0"/>
              <a:t>, S. </a:t>
            </a:r>
            <a:r>
              <a:rPr lang="en-US" dirty="0" smtClean="0"/>
              <a:t> </a:t>
            </a:r>
            <a:r>
              <a:rPr lang="en-US" dirty="0"/>
              <a:t>The pillow book: Over 25 simple-to-sew patterns for every room and every </a:t>
            </a:r>
            <a:r>
              <a:rPr lang="en-US" dirty="0" smtClean="0"/>
              <a:t>	mood</a:t>
            </a:r>
            <a:r>
              <a:rPr lang="en-US" dirty="0"/>
              <a:t>. San Francisco: Chronicle </a:t>
            </a:r>
            <a:r>
              <a:rPr lang="en-US" dirty="0" smtClean="0"/>
              <a:t>Books (2008).</a:t>
            </a:r>
          </a:p>
          <a:p>
            <a:pPr marL="0" indent="-457200">
              <a:buNone/>
            </a:pPr>
            <a:r>
              <a:rPr lang="en-US" dirty="0" smtClean="0"/>
              <a:t>“</a:t>
            </a:r>
            <a:r>
              <a:rPr lang="en-US" dirty="0"/>
              <a:t>The Pillow Book of Sei </a:t>
            </a:r>
            <a:r>
              <a:rPr lang="en-US" dirty="0" err="1"/>
              <a:t>Shōnagon</a:t>
            </a:r>
            <a:r>
              <a:rPr lang="en-US" dirty="0"/>
              <a:t>.” The Japanese Literature Homepage. 23 July 2008.</a:t>
            </a:r>
          </a:p>
          <a:p>
            <a:pPr marL="0" indent="-457200">
              <a:buNone/>
            </a:pPr>
            <a:r>
              <a:rPr lang="en-US" dirty="0" err="1" smtClean="0"/>
              <a:t>Schirokauer</a:t>
            </a:r>
            <a:r>
              <a:rPr lang="en-US" dirty="0"/>
              <a:t>, Conrad. A Brief History of Japanese Civilization. Harcourt, Inc. NY, 1993. </a:t>
            </a:r>
            <a:endParaRPr lang="en-US" dirty="0" smtClean="0"/>
          </a:p>
          <a:p>
            <a:pPr marL="0" indent="-457200">
              <a:buNone/>
            </a:pPr>
            <a:r>
              <a:rPr lang="en-US" dirty="0"/>
              <a:t>Sei, S., &amp; McKinney, M. (2006). The pillow book. London: Penguin.</a:t>
            </a:r>
            <a:endParaRPr lang="en-US" dirty="0" smtClean="0"/>
          </a:p>
          <a:p>
            <a:pPr marL="0" indent="-457200">
              <a:buNone/>
            </a:pPr>
            <a:r>
              <a:rPr lang="en-US" dirty="0" err="1" smtClean="0"/>
              <a:t>Gradesaver</a:t>
            </a:r>
            <a:r>
              <a:rPr lang="en-US" dirty="0"/>
              <a:t>: </a:t>
            </a:r>
            <a:r>
              <a:rPr lang="en-US" dirty="0">
                <a:hlinkClick r:id="rId2"/>
              </a:rPr>
              <a:t>http://</a:t>
            </a:r>
            <a:r>
              <a:rPr lang="en-US" dirty="0" smtClean="0">
                <a:hlinkClick r:id="rId2"/>
              </a:rPr>
              <a:t>www.gradesaver.com/the-pillow-book-movie/study-guide/cast-list</a:t>
            </a:r>
            <a:endParaRPr lang="en-US" dirty="0" smtClean="0"/>
          </a:p>
          <a:p>
            <a:pPr marL="0" indent="-457200">
              <a:buNone/>
            </a:pPr>
            <a:endParaRPr lang="en-US" dirty="0"/>
          </a:p>
        </p:txBody>
      </p:sp>
    </p:spTree>
    <p:extLst>
      <p:ext uri="{BB962C8B-B14F-4D97-AF65-F5344CB8AC3E}">
        <p14:creationId xmlns:p14="http://schemas.microsoft.com/office/powerpoint/2010/main" val="298591034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305</TotalTime>
  <Words>380</Words>
  <Application>Microsoft Office PowerPoint</Application>
  <PresentationFormat>Widescreen</PresentationFormat>
  <Paragraphs>70</Paragraphs>
  <Slides>15</Slides>
  <Notes>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Andalus</vt:lpstr>
      <vt:lpstr>Arial</vt:lpstr>
      <vt:lpstr>Book Antiqua</vt:lpstr>
      <vt:lpstr>Libre Baskerville</vt:lpstr>
      <vt:lpstr>Trebuchet MS</vt:lpstr>
      <vt:lpstr>Wingdings 3</vt:lpstr>
      <vt:lpstr>Facet</vt:lpstr>
      <vt:lpstr>The Pillowbook</vt:lpstr>
      <vt:lpstr>Summary of the book</vt:lpstr>
      <vt:lpstr>Bibliography of the author  </vt:lpstr>
      <vt:lpstr>Literary periods the work was written</vt:lpstr>
      <vt:lpstr>Genre of the work</vt:lpstr>
      <vt:lpstr>Synopsis </vt:lpstr>
      <vt:lpstr>Characters </vt:lpstr>
      <vt:lpstr>Objects/Places </vt:lpstr>
      <vt:lpstr>Themes </vt:lpstr>
      <vt:lpstr>Major literature Style</vt:lpstr>
      <vt:lpstr>Major poetic Styles</vt:lpstr>
      <vt:lpstr>Quotations</vt:lpstr>
      <vt:lpstr>Literary Criticism </vt:lpstr>
      <vt:lpstr>Pillowbook video trailer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STUDENT STRESS</dc:title>
  <dc:creator>mwololo samuel</dc:creator>
  <cp:lastModifiedBy>mwololo samuel</cp:lastModifiedBy>
  <cp:revision>37</cp:revision>
  <dcterms:created xsi:type="dcterms:W3CDTF">2017-11-16T16:45:46Z</dcterms:created>
  <dcterms:modified xsi:type="dcterms:W3CDTF">2017-12-07T02:43:43Z</dcterms:modified>
</cp:coreProperties>
</file>