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12"/>
  </p:notesMasterIdLst>
  <p:sldIdLst>
    <p:sldId id="256" r:id="rId2"/>
    <p:sldId id="265" r:id="rId3"/>
    <p:sldId id="257" r:id="rId4"/>
    <p:sldId id="258" r:id="rId5"/>
    <p:sldId id="259" r:id="rId6"/>
    <p:sldId id="260" r:id="rId7"/>
    <p:sldId id="261" r:id="rId8"/>
    <p:sldId id="262" r:id="rId9"/>
    <p:sldId id="263"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77" d="100"/>
          <a:sy n="77" d="100"/>
        </p:scale>
        <p:origin x="192" y="60"/>
      </p:cViewPr>
      <p:guideLst/>
    </p:cSldViewPr>
  </p:slid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7C11BD-39D1-4F77-BBD8-F82B0975D3C2}" type="datetimeFigureOut">
              <a:rPr lang="en-US" smtClean="0"/>
              <a:t>10/5/2021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6A3093-A4FF-44EA-9E31-3F5AE9489848}" type="slidenum">
              <a:rPr lang="en-US" smtClean="0"/>
              <a:t>‹#›</a:t>
            </a:fld>
            <a:endParaRPr lang="en-US"/>
          </a:p>
        </p:txBody>
      </p:sp>
    </p:spTree>
    <p:extLst>
      <p:ext uri="{BB962C8B-B14F-4D97-AF65-F5344CB8AC3E}">
        <p14:creationId xmlns:p14="http://schemas.microsoft.com/office/powerpoint/2010/main" val="3740889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 was</a:t>
            </a:r>
            <a:r>
              <a:rPr lang="en-US" baseline="0" dirty="0" smtClean="0"/>
              <a:t> an ancient Greece Philosopher born around 428 BCE. He lived in Athens and was one of the students  of Socrates. He later funded the academy teaching philosophy to other students including Aristotle.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1</a:t>
            </a:fld>
            <a:endParaRPr lang="en-US"/>
          </a:p>
        </p:txBody>
      </p:sp>
    </p:spTree>
    <p:extLst>
      <p:ext uri="{BB962C8B-B14F-4D97-AF65-F5344CB8AC3E}">
        <p14:creationId xmlns:p14="http://schemas.microsoft.com/office/powerpoint/2010/main" val="3989816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 was</a:t>
            </a:r>
            <a:r>
              <a:rPr lang="en-US" baseline="0" dirty="0" smtClean="0"/>
              <a:t> an ancient Greece Philosopher born around 428 BCE. He lived in Athens and was one of the students  of Socrates. He later funded the academy teaching philosophy to other students including Aristotle.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2</a:t>
            </a:fld>
            <a:endParaRPr lang="en-US"/>
          </a:p>
        </p:txBody>
      </p:sp>
    </p:spTree>
    <p:extLst>
      <p:ext uri="{BB962C8B-B14F-4D97-AF65-F5344CB8AC3E}">
        <p14:creationId xmlns:p14="http://schemas.microsoft.com/office/powerpoint/2010/main" val="1417048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 considered the law as an external authority. It governs what</a:t>
            </a:r>
            <a:r>
              <a:rPr lang="en-US" baseline="0" dirty="0" smtClean="0"/>
              <a:t> the people in a state should do. He considered it as an outside power which can control tyrant’s selfish behavior. The law to him functions as an ally of the city by preventing the reign of a tyrant and its consequences on the people. Plato rejected democracy and accepted </a:t>
            </a:r>
            <a:r>
              <a:rPr lang="en-US" baseline="0" dirty="0" err="1" smtClean="0"/>
              <a:t>timocracy</a:t>
            </a:r>
            <a:r>
              <a:rPr lang="en-US" baseline="0" dirty="0" smtClean="0"/>
              <a:t> which constitutes elements of both aristocracy and oligarchy. He considered other government forms to be unstable but accepted </a:t>
            </a:r>
            <a:r>
              <a:rPr lang="en-US" baseline="0" dirty="0" err="1" smtClean="0"/>
              <a:t>timocracy</a:t>
            </a:r>
            <a:r>
              <a:rPr lang="en-US" baseline="0" dirty="0" smtClean="0"/>
              <a:t> where leaders employ efforts towards gymnastics and the arts of war.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3</a:t>
            </a:fld>
            <a:endParaRPr lang="en-US"/>
          </a:p>
        </p:txBody>
      </p:sp>
    </p:spTree>
    <p:extLst>
      <p:ext uri="{BB962C8B-B14F-4D97-AF65-F5344CB8AC3E}">
        <p14:creationId xmlns:p14="http://schemas.microsoft.com/office/powerpoint/2010/main" val="4256254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 was against</a:t>
            </a:r>
            <a:r>
              <a:rPr lang="en-US" baseline="0" dirty="0" smtClean="0"/>
              <a:t> many regimes but he particularly considered democracy is a poor and unstable regime. There are various strengths of his viewpoint based on an ideal society. Strengths does not promote law and order in the society. Democracy creates anarchic societies without internal unity. The poor citizens are likely to often go against the wealthy rulers as they follow personal impulses. Democracy also allows people to do what they want which and hence the idea of common good is limited. People do not work together for a common goal. Although democracy allows the people to follow their impulses, it also limits individual opinions and only a limited number of people , especially the wealthy is allowed to give their opinions. An example is his teacher Socrates who was executed because of his opinions</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4</a:t>
            </a:fld>
            <a:endParaRPr lang="en-US"/>
          </a:p>
        </p:txBody>
      </p:sp>
    </p:spTree>
    <p:extLst>
      <p:ext uri="{BB962C8B-B14F-4D97-AF65-F5344CB8AC3E}">
        <p14:creationId xmlns:p14="http://schemas.microsoft.com/office/powerpoint/2010/main" val="1492609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Plato’s reject of democracy limits its significance in the society. there</a:t>
            </a:r>
            <a:r>
              <a:rPr lang="en-US" baseline="0" dirty="0" smtClean="0"/>
              <a:t> are problems related to lack of democracy like lack of efficient problem solving. Allowing the involvement of all people can allow them to provide a solution that is suitable for the majority. Democracy also allows may viewpoints in the table. People in a democratic country require different opinions to choose from and can choose based on their desires. Although Plato stated that democracy allows people to follow their impulses, he overlooked the idea of democracy in promoting creativity and innovation. When people are allowed to express themselves, they can do so through creative an innovative ideas.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5</a:t>
            </a:fld>
            <a:endParaRPr lang="en-US"/>
          </a:p>
        </p:txBody>
      </p:sp>
    </p:spTree>
    <p:extLst>
      <p:ext uri="{BB962C8B-B14F-4D97-AF65-F5344CB8AC3E}">
        <p14:creationId xmlns:p14="http://schemas.microsoft.com/office/powerpoint/2010/main" val="2188609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 considered the law as an attribute</a:t>
            </a:r>
            <a:r>
              <a:rPr lang="en-US" baseline="0" dirty="0" smtClean="0"/>
              <a:t> of human invention. According to him, obedience to the law by humans is only towards their own advantage and not a common good. Laws are also considered artificial by Plato. </a:t>
            </a:r>
            <a:r>
              <a:rPr lang="en-US" baseline="0" dirty="0" smtClean="0"/>
              <a:t>People only follow laws based on consent but not what nature dictates. This to him limits the law of nature. Laws are also explained as written and unwritten. He explained that there are unwritten laws which people from different countries universally accept.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6</a:t>
            </a:fld>
            <a:endParaRPr lang="en-US"/>
          </a:p>
        </p:txBody>
      </p:sp>
    </p:spTree>
    <p:extLst>
      <p:ext uri="{BB962C8B-B14F-4D97-AF65-F5344CB8AC3E}">
        <p14:creationId xmlns:p14="http://schemas.microsoft.com/office/powerpoint/2010/main" val="1431517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a:t>
            </a:r>
            <a:r>
              <a:rPr lang="en-US" baseline="0" dirty="0" smtClean="0"/>
              <a:t> considered punishment not part of an extreme punishment. The punishment punishes the body rather than the soul which is responsible for criminal acts. Plato also explains that punishments should be meant to benefit the criminal by making them better and teaching them a reason. Capital punishment is not a just punishment as the criminal does not live to see the importance of that punishment.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7</a:t>
            </a:fld>
            <a:endParaRPr lang="en-US"/>
          </a:p>
        </p:txBody>
      </p:sp>
    </p:spTree>
    <p:extLst>
      <p:ext uri="{BB962C8B-B14F-4D97-AF65-F5344CB8AC3E}">
        <p14:creationId xmlns:p14="http://schemas.microsoft.com/office/powerpoint/2010/main" val="541036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Plato’s philosophy would not support disobedience of the</a:t>
            </a:r>
            <a:r>
              <a:rPr lang="en-US" baseline="0" dirty="0" smtClean="0"/>
              <a:t> law. Plato was against lack of law and order in the society as contributed by democracy. People would not be guided by a common law allowing them to do what they want. The lack of law and order can influence tyrannical power where the leaders oppress poor to promote own good. Civil disobedience would also allow the leaders to take the state resources for their benefits. Leaders act with impunity to promote to their advantage as laws do not limit them.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8</a:t>
            </a:fld>
            <a:endParaRPr lang="en-US"/>
          </a:p>
        </p:txBody>
      </p:sp>
    </p:spTree>
    <p:extLst>
      <p:ext uri="{BB962C8B-B14F-4D97-AF65-F5344CB8AC3E}">
        <p14:creationId xmlns:p14="http://schemas.microsoft.com/office/powerpoint/2010/main" val="7135841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 explained that justice is not a mere strength.</a:t>
            </a:r>
            <a:r>
              <a:rPr lang="en-US" baseline="0" dirty="0" smtClean="0"/>
              <a:t> To him, justice is not for the stronger in society by effective in harmony of the whole community. Plato also explained that justice can be promoted on when there is a balance of reason, spirit and appetite. People require a balance in these elements to do what is just. Justice in the society is also contributed by the law. Hence, people who pass the laws require goodness and willingness to obey the law to ensure justice is served. </a:t>
            </a:r>
          </a:p>
        </p:txBody>
      </p:sp>
      <p:sp>
        <p:nvSpPr>
          <p:cNvPr id="4" name="Slide Number Placeholder 3"/>
          <p:cNvSpPr>
            <a:spLocks noGrp="1"/>
          </p:cNvSpPr>
          <p:nvPr>
            <p:ph type="sldNum" sz="quarter" idx="10"/>
          </p:nvPr>
        </p:nvSpPr>
        <p:spPr/>
        <p:txBody>
          <a:bodyPr/>
          <a:lstStyle/>
          <a:p>
            <a:fld id="{196A3093-A4FF-44EA-9E31-3F5AE9489848}" type="slidenum">
              <a:rPr lang="en-US" smtClean="0"/>
              <a:t>9</a:t>
            </a:fld>
            <a:endParaRPr lang="en-US"/>
          </a:p>
        </p:txBody>
      </p:sp>
    </p:spTree>
    <p:extLst>
      <p:ext uri="{BB962C8B-B14F-4D97-AF65-F5344CB8AC3E}">
        <p14:creationId xmlns:p14="http://schemas.microsoft.com/office/powerpoint/2010/main" val="3859890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196A3093-A4FF-44EA-9E31-3F5AE9489848}" type="slidenum">
              <a:rPr lang="en-US" smtClean="0"/>
              <a:t>10</a:t>
            </a:fld>
            <a:endParaRPr lang="en-US"/>
          </a:p>
        </p:txBody>
      </p:sp>
    </p:spTree>
    <p:extLst>
      <p:ext uri="{BB962C8B-B14F-4D97-AF65-F5344CB8AC3E}">
        <p14:creationId xmlns:p14="http://schemas.microsoft.com/office/powerpoint/2010/main" val="696776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04958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905302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271778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2775185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ABFB655-D161-4285-B4B6-432B913CA53D}" type="datetimeFigureOut">
              <a:rPr lang="en-US" smtClean="0"/>
              <a:t>10/5/2021</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111699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ABFB655-D161-4285-B4B6-432B913CA53D}" type="datetimeFigureOut">
              <a:rPr lang="en-US" smtClean="0"/>
              <a:t>10/5/2021</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1549956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BFB655-D161-4285-B4B6-432B913CA53D}" type="datetimeFigureOut">
              <a:rPr lang="en-US" smtClean="0"/>
              <a:t>10/5/2021</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026289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089826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462951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2239478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0BBF9D-4870-4AF0-B599-0D93D0785AC3}"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09666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4232662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0BBF9D-4870-4AF0-B599-0D93D0785AC3}"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942057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2699645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1178850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1981944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ABFB655-D161-4285-B4B6-432B913CA53D}" type="datetimeFigureOut">
              <a:rPr lang="en-US" smtClean="0"/>
              <a:t>10/5/2021</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A0BBF9D-4870-4AF0-B599-0D93D0785AC3}" type="slidenum">
              <a:rPr lang="en-US" smtClean="0"/>
              <a:t>‹#›</a:t>
            </a:fld>
            <a:endParaRPr lang="en-US"/>
          </a:p>
        </p:txBody>
      </p:sp>
    </p:spTree>
    <p:extLst>
      <p:ext uri="{BB962C8B-B14F-4D97-AF65-F5344CB8AC3E}">
        <p14:creationId xmlns:p14="http://schemas.microsoft.com/office/powerpoint/2010/main" val="3838546687"/>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Plato</a:t>
            </a:r>
            <a:endParaRPr lang="en-US" dirty="0"/>
          </a:p>
        </p:txBody>
      </p:sp>
      <p:sp>
        <p:nvSpPr>
          <p:cNvPr id="5" name="Content Placeholder 4"/>
          <p:cNvSpPr>
            <a:spLocks noGrp="1"/>
          </p:cNvSpPr>
          <p:nvPr>
            <p:ph idx="1"/>
          </p:nvPr>
        </p:nvSpPr>
        <p:spPr/>
        <p:txBody>
          <a:bodyPr>
            <a:normAutofit/>
          </a:bodyPr>
          <a:lstStyle/>
          <a:p>
            <a:pPr marL="0" indent="0" algn="ctr">
              <a:buNone/>
            </a:pPr>
            <a:r>
              <a:rPr lang="en-US" sz="4000" dirty="0" smtClean="0">
                <a:latin typeface="18thCentury" pitchFamily="2" charset="0"/>
              </a:rPr>
              <a:t>Name </a:t>
            </a:r>
          </a:p>
          <a:p>
            <a:pPr marL="0" indent="0" algn="ctr">
              <a:buNone/>
            </a:pPr>
            <a:r>
              <a:rPr lang="en-US" sz="4000" dirty="0" smtClean="0">
                <a:latin typeface="18thCentury" pitchFamily="2" charset="0"/>
              </a:rPr>
              <a:t>Institution </a:t>
            </a:r>
          </a:p>
          <a:p>
            <a:pPr marL="0" indent="0" algn="ctr">
              <a:buNone/>
            </a:pPr>
            <a:r>
              <a:rPr lang="en-US" sz="4000" dirty="0" smtClean="0">
                <a:latin typeface="18thCentury" pitchFamily="2" charset="0"/>
              </a:rPr>
              <a:t>Course </a:t>
            </a:r>
          </a:p>
          <a:p>
            <a:pPr marL="0" indent="0" algn="ctr">
              <a:buNone/>
            </a:pPr>
            <a:r>
              <a:rPr lang="en-US" sz="4000" dirty="0" smtClean="0">
                <a:latin typeface="18thCentury" pitchFamily="2" charset="0"/>
              </a:rPr>
              <a:t>Instructor </a:t>
            </a:r>
          </a:p>
          <a:p>
            <a:pPr marL="0" indent="0" algn="ctr">
              <a:buNone/>
            </a:pPr>
            <a:r>
              <a:rPr lang="en-US" sz="4000" dirty="0" smtClean="0">
                <a:latin typeface="18thCentury" pitchFamily="2" charset="0"/>
              </a:rPr>
              <a:t>Date </a:t>
            </a:r>
            <a:endParaRPr lang="en-US" sz="4000" dirty="0" smtClean="0">
              <a:latin typeface="18thCentury" pitchFamily="2" charset="0"/>
            </a:endParaRPr>
          </a:p>
        </p:txBody>
      </p:sp>
    </p:spTree>
    <p:extLst>
      <p:ext uri="{BB962C8B-B14F-4D97-AF65-F5344CB8AC3E}">
        <p14:creationId xmlns:p14="http://schemas.microsoft.com/office/powerpoint/2010/main" val="1712138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Plato</a:t>
            </a:r>
            <a:endParaRPr lang="en-US" dirty="0"/>
          </a:p>
        </p:txBody>
      </p:sp>
      <p:sp>
        <p:nvSpPr>
          <p:cNvPr id="5" name="Content Placeholder 4"/>
          <p:cNvSpPr>
            <a:spLocks noGrp="1"/>
          </p:cNvSpPr>
          <p:nvPr>
            <p:ph idx="1"/>
          </p:nvPr>
        </p:nvSpPr>
        <p:spPr/>
        <p:txBody>
          <a:bodyPr>
            <a:normAutofit/>
          </a:bodyPr>
          <a:lstStyle/>
          <a:p>
            <a:r>
              <a:rPr lang="en-US" sz="4000" dirty="0" smtClean="0">
                <a:latin typeface="18thCentury" pitchFamily="2" charset="0"/>
              </a:rPr>
              <a:t>Born in 428 BCE and died in 348</a:t>
            </a:r>
          </a:p>
          <a:p>
            <a:r>
              <a:rPr lang="en-US" sz="4000" dirty="0" smtClean="0">
                <a:latin typeface="18thCentury" pitchFamily="2" charset="0"/>
              </a:rPr>
              <a:t>Ancient Greece philosopher</a:t>
            </a:r>
          </a:p>
          <a:p>
            <a:r>
              <a:rPr lang="en-US" sz="4000" dirty="0" smtClean="0">
                <a:latin typeface="18thCentury" pitchFamily="2" charset="0"/>
              </a:rPr>
              <a:t>A student of Socrates </a:t>
            </a:r>
          </a:p>
          <a:p>
            <a:r>
              <a:rPr lang="en-US" sz="4000" dirty="0" smtClean="0">
                <a:latin typeface="18thCentury" pitchFamily="2" charset="0"/>
              </a:rPr>
              <a:t>Teacher of Aristotle </a:t>
            </a:r>
          </a:p>
        </p:txBody>
      </p:sp>
    </p:spTree>
    <p:extLst>
      <p:ext uri="{BB962C8B-B14F-4D97-AF65-F5344CB8AC3E}">
        <p14:creationId xmlns:p14="http://schemas.microsoft.com/office/powerpoint/2010/main" val="4192421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Evaluation of the Law </a:t>
            </a:r>
            <a:endParaRPr lang="en-US" dirty="0"/>
          </a:p>
        </p:txBody>
      </p:sp>
      <p:sp>
        <p:nvSpPr>
          <p:cNvPr id="3" name="Content Placeholder 2"/>
          <p:cNvSpPr>
            <a:spLocks noGrp="1"/>
          </p:cNvSpPr>
          <p:nvPr>
            <p:ph idx="1"/>
          </p:nvPr>
        </p:nvSpPr>
        <p:spPr/>
        <p:txBody>
          <a:bodyPr>
            <a:normAutofit/>
          </a:bodyPr>
          <a:lstStyle/>
          <a:p>
            <a:r>
              <a:rPr lang="en-US" sz="4800" dirty="0" smtClean="0">
                <a:latin typeface="18thCentury" pitchFamily="2" charset="0"/>
              </a:rPr>
              <a:t>Law is an external authority </a:t>
            </a:r>
          </a:p>
          <a:p>
            <a:r>
              <a:rPr lang="en-US" sz="4800" dirty="0" smtClean="0">
                <a:latin typeface="18thCentury" pitchFamily="2" charset="0"/>
              </a:rPr>
              <a:t>Law guards against tyranny </a:t>
            </a:r>
          </a:p>
          <a:p>
            <a:r>
              <a:rPr lang="en-US" sz="4800" dirty="0" smtClean="0">
                <a:latin typeface="18thCentury" pitchFamily="2" charset="0"/>
              </a:rPr>
              <a:t>Ally of the whole city </a:t>
            </a:r>
          </a:p>
          <a:p>
            <a:r>
              <a:rPr lang="en-US" sz="4800" dirty="0" smtClean="0">
                <a:latin typeface="18thCentury" pitchFamily="2" charset="0"/>
              </a:rPr>
              <a:t>Rejected democracy for </a:t>
            </a:r>
            <a:r>
              <a:rPr lang="en-US" sz="4800" dirty="0" err="1" smtClean="0">
                <a:latin typeface="18thCentury" pitchFamily="2" charset="0"/>
              </a:rPr>
              <a:t>timocracy</a:t>
            </a:r>
            <a:r>
              <a:rPr lang="en-US" sz="4800" dirty="0" smtClean="0">
                <a:latin typeface="18thCentury" pitchFamily="2" charset="0"/>
              </a:rPr>
              <a:t> </a:t>
            </a:r>
          </a:p>
        </p:txBody>
      </p:sp>
    </p:spTree>
    <p:extLst>
      <p:ext uri="{BB962C8B-B14F-4D97-AF65-F5344CB8AC3E}">
        <p14:creationId xmlns:p14="http://schemas.microsoft.com/office/powerpoint/2010/main" val="2608933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Strengths in Rejecting Democracy </a:t>
            </a:r>
            <a:endParaRPr lang="en-US" dirty="0"/>
          </a:p>
        </p:txBody>
      </p:sp>
      <p:sp>
        <p:nvSpPr>
          <p:cNvPr id="3" name="Content Placeholder 2"/>
          <p:cNvSpPr>
            <a:spLocks noGrp="1"/>
          </p:cNvSpPr>
          <p:nvPr>
            <p:ph idx="1"/>
          </p:nvPr>
        </p:nvSpPr>
        <p:spPr/>
        <p:txBody>
          <a:bodyPr>
            <a:normAutofit/>
          </a:bodyPr>
          <a:lstStyle/>
          <a:p>
            <a:r>
              <a:rPr lang="en-US" sz="3600" dirty="0" smtClean="0">
                <a:latin typeface="18thCentury" pitchFamily="2" charset="0"/>
              </a:rPr>
              <a:t>Democracy limits law and order </a:t>
            </a:r>
          </a:p>
          <a:p>
            <a:r>
              <a:rPr lang="en-US" sz="3600" dirty="0" smtClean="0">
                <a:latin typeface="18thCentury" pitchFamily="2" charset="0"/>
              </a:rPr>
              <a:t>Democracy motivates the poor to rise against the wealthy </a:t>
            </a:r>
          </a:p>
          <a:p>
            <a:r>
              <a:rPr lang="en-US" sz="3600" dirty="0" smtClean="0">
                <a:latin typeface="18thCentury" pitchFamily="2" charset="0"/>
              </a:rPr>
              <a:t>Democracy limits the idea of common good</a:t>
            </a:r>
          </a:p>
          <a:p>
            <a:r>
              <a:rPr lang="en-US" sz="3600" dirty="0" smtClean="0">
                <a:latin typeface="18thCentury" pitchFamily="2" charset="0"/>
              </a:rPr>
              <a:t>Democracy limits individual opinions</a:t>
            </a:r>
            <a:endParaRPr lang="en-US" sz="3600" dirty="0">
              <a:latin typeface="18thCentury" pitchFamily="2" charset="0"/>
            </a:endParaRPr>
          </a:p>
        </p:txBody>
      </p:sp>
    </p:spTree>
    <p:extLst>
      <p:ext uri="{BB962C8B-B14F-4D97-AF65-F5344CB8AC3E}">
        <p14:creationId xmlns:p14="http://schemas.microsoft.com/office/powerpoint/2010/main" val="3174130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Weaknesses in Rejecting democracy </a:t>
            </a:r>
            <a:endParaRPr lang="en-US" b="1" dirty="0"/>
          </a:p>
        </p:txBody>
      </p:sp>
      <p:sp>
        <p:nvSpPr>
          <p:cNvPr id="3" name="Content Placeholder 2"/>
          <p:cNvSpPr>
            <a:spLocks noGrp="1"/>
          </p:cNvSpPr>
          <p:nvPr>
            <p:ph idx="1"/>
          </p:nvPr>
        </p:nvSpPr>
        <p:spPr>
          <a:xfrm>
            <a:off x="2589212" y="1708030"/>
            <a:ext cx="8915400" cy="4203192"/>
          </a:xfrm>
        </p:spPr>
        <p:txBody>
          <a:bodyPr>
            <a:noAutofit/>
          </a:bodyPr>
          <a:lstStyle/>
          <a:p>
            <a:pPr algn="just"/>
            <a:r>
              <a:rPr lang="en-US" sz="5400" dirty="0" smtClean="0">
                <a:latin typeface="18thCentury" pitchFamily="2" charset="0"/>
              </a:rPr>
              <a:t>Democracy is an efficient way of problem solving </a:t>
            </a:r>
          </a:p>
          <a:p>
            <a:pPr algn="just"/>
            <a:r>
              <a:rPr lang="en-US" sz="5400" dirty="0" smtClean="0">
                <a:latin typeface="18thCentury" pitchFamily="2" charset="0"/>
              </a:rPr>
              <a:t>It allows more viewpoints in the table </a:t>
            </a:r>
          </a:p>
          <a:p>
            <a:pPr algn="just"/>
            <a:r>
              <a:rPr lang="en-US" sz="5400" dirty="0" smtClean="0">
                <a:latin typeface="18thCentury" pitchFamily="2" charset="0"/>
              </a:rPr>
              <a:t>Encourages creativity and innovation </a:t>
            </a:r>
            <a:endParaRPr lang="en-US" sz="5400" dirty="0">
              <a:latin typeface="18thCentury" pitchFamily="2" charset="0"/>
            </a:endParaRPr>
          </a:p>
        </p:txBody>
      </p:sp>
    </p:spTree>
    <p:extLst>
      <p:ext uri="{BB962C8B-B14F-4D97-AF65-F5344CB8AC3E}">
        <p14:creationId xmlns:p14="http://schemas.microsoft.com/office/powerpoint/2010/main" val="2725705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Laws: Book by Plato</a:t>
            </a:r>
            <a:endParaRPr lang="en-US" b="1" dirty="0"/>
          </a:p>
        </p:txBody>
      </p:sp>
      <p:sp>
        <p:nvSpPr>
          <p:cNvPr id="3" name="Content Placeholder 2"/>
          <p:cNvSpPr>
            <a:spLocks noGrp="1"/>
          </p:cNvSpPr>
          <p:nvPr>
            <p:ph idx="1"/>
          </p:nvPr>
        </p:nvSpPr>
        <p:spPr>
          <a:xfrm>
            <a:off x="2589212" y="1708030"/>
            <a:ext cx="8915400" cy="4203192"/>
          </a:xfrm>
        </p:spPr>
        <p:txBody>
          <a:bodyPr>
            <a:noAutofit/>
          </a:bodyPr>
          <a:lstStyle/>
          <a:p>
            <a:pPr algn="just"/>
            <a:r>
              <a:rPr lang="en-US" sz="5400" dirty="0" smtClean="0">
                <a:latin typeface="18thCentury" pitchFamily="2" charset="0"/>
              </a:rPr>
              <a:t>Law is attributed to human invention</a:t>
            </a:r>
          </a:p>
          <a:p>
            <a:pPr algn="just"/>
            <a:r>
              <a:rPr lang="en-US" sz="5400" dirty="0" smtClean="0">
                <a:latin typeface="18thCentury" pitchFamily="2" charset="0"/>
              </a:rPr>
              <a:t>Laws are artificial and limit nature </a:t>
            </a:r>
          </a:p>
          <a:p>
            <a:pPr algn="just"/>
            <a:r>
              <a:rPr lang="en-US" sz="5400" dirty="0" smtClean="0">
                <a:latin typeface="18thCentury" pitchFamily="2" charset="0"/>
              </a:rPr>
              <a:t>Laws can be written all unwritten </a:t>
            </a:r>
          </a:p>
        </p:txBody>
      </p:sp>
    </p:spTree>
    <p:extLst>
      <p:ext uri="{BB962C8B-B14F-4D97-AF65-F5344CB8AC3E}">
        <p14:creationId xmlns:p14="http://schemas.microsoft.com/office/powerpoint/2010/main" val="2462923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Plato on capital punishment </a:t>
            </a:r>
            <a:endParaRPr lang="en-US" dirty="0"/>
          </a:p>
        </p:txBody>
      </p:sp>
      <p:sp>
        <p:nvSpPr>
          <p:cNvPr id="3" name="Content Placeholder 2"/>
          <p:cNvSpPr>
            <a:spLocks noGrp="1"/>
          </p:cNvSpPr>
          <p:nvPr>
            <p:ph idx="1"/>
          </p:nvPr>
        </p:nvSpPr>
        <p:spPr/>
        <p:txBody>
          <a:bodyPr>
            <a:normAutofit/>
          </a:bodyPr>
          <a:lstStyle/>
          <a:p>
            <a:r>
              <a:rPr lang="en-US" sz="5400" dirty="0" smtClean="0">
                <a:latin typeface="18thCentury" pitchFamily="2" charset="0"/>
              </a:rPr>
              <a:t>It is not an extreme punishment </a:t>
            </a:r>
          </a:p>
          <a:p>
            <a:r>
              <a:rPr lang="en-US" sz="5400" dirty="0" smtClean="0">
                <a:latin typeface="18thCentury" pitchFamily="2" charset="0"/>
              </a:rPr>
              <a:t>Does not benefit the criminal </a:t>
            </a:r>
          </a:p>
          <a:p>
            <a:r>
              <a:rPr lang="en-US" sz="5400" dirty="0" smtClean="0">
                <a:latin typeface="18thCentury" pitchFamily="2" charset="0"/>
              </a:rPr>
              <a:t>Imposed for the worst offenders </a:t>
            </a:r>
            <a:endParaRPr lang="en-US" sz="5400" dirty="0">
              <a:latin typeface="18thCentury" pitchFamily="2" charset="0"/>
            </a:endParaRPr>
          </a:p>
        </p:txBody>
      </p:sp>
    </p:spTree>
    <p:extLst>
      <p:ext uri="{BB962C8B-B14F-4D97-AF65-F5344CB8AC3E}">
        <p14:creationId xmlns:p14="http://schemas.microsoft.com/office/powerpoint/2010/main" val="2058194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Civil disobedience </a:t>
            </a:r>
            <a:endParaRPr lang="en-US" dirty="0"/>
          </a:p>
        </p:txBody>
      </p:sp>
      <p:sp>
        <p:nvSpPr>
          <p:cNvPr id="3" name="Content Placeholder 2"/>
          <p:cNvSpPr>
            <a:spLocks noGrp="1"/>
          </p:cNvSpPr>
          <p:nvPr>
            <p:ph idx="1"/>
          </p:nvPr>
        </p:nvSpPr>
        <p:spPr/>
        <p:txBody>
          <a:bodyPr>
            <a:normAutofit fontScale="77500" lnSpcReduction="20000"/>
          </a:bodyPr>
          <a:lstStyle/>
          <a:p>
            <a:r>
              <a:rPr lang="en-US" sz="5400" dirty="0" smtClean="0">
                <a:latin typeface="18thCentury" pitchFamily="2" charset="0"/>
              </a:rPr>
              <a:t>Plato would reject civil disobedience because;</a:t>
            </a:r>
          </a:p>
          <a:p>
            <a:pPr lvl="1"/>
            <a:r>
              <a:rPr lang="en-US" sz="5200" dirty="0" smtClean="0">
                <a:latin typeface="18thCentury" pitchFamily="2" charset="0"/>
              </a:rPr>
              <a:t>Limits law and order </a:t>
            </a:r>
          </a:p>
          <a:p>
            <a:pPr lvl="1"/>
            <a:r>
              <a:rPr lang="en-US" sz="5200" dirty="0" smtClean="0">
                <a:latin typeface="18thCentury" pitchFamily="2" charset="0"/>
              </a:rPr>
              <a:t>Creates tyranny </a:t>
            </a:r>
          </a:p>
          <a:p>
            <a:pPr lvl="1"/>
            <a:r>
              <a:rPr lang="en-US" sz="5200" dirty="0" smtClean="0">
                <a:latin typeface="18thCentury" pitchFamily="2" charset="0"/>
              </a:rPr>
              <a:t>Allows selfishness of the powerful</a:t>
            </a:r>
          </a:p>
          <a:p>
            <a:pPr lvl="1"/>
            <a:r>
              <a:rPr lang="en-US" sz="5200" dirty="0" smtClean="0">
                <a:latin typeface="18thCentury" pitchFamily="2" charset="0"/>
              </a:rPr>
              <a:t>Impunity</a:t>
            </a:r>
            <a:endParaRPr lang="en-US" sz="5200" dirty="0">
              <a:latin typeface="18thCentury" pitchFamily="2" charset="0"/>
            </a:endParaRPr>
          </a:p>
        </p:txBody>
      </p:sp>
    </p:spTree>
    <p:extLst>
      <p:ext uri="{BB962C8B-B14F-4D97-AF65-F5344CB8AC3E}">
        <p14:creationId xmlns:p14="http://schemas.microsoft.com/office/powerpoint/2010/main" val="699767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Plato on justice </a:t>
            </a:r>
            <a:endParaRPr lang="en-US" dirty="0"/>
          </a:p>
        </p:txBody>
      </p:sp>
      <p:sp>
        <p:nvSpPr>
          <p:cNvPr id="3" name="Content Placeholder 2"/>
          <p:cNvSpPr>
            <a:spLocks noGrp="1"/>
          </p:cNvSpPr>
          <p:nvPr>
            <p:ph idx="1"/>
          </p:nvPr>
        </p:nvSpPr>
        <p:spPr/>
        <p:txBody>
          <a:bodyPr>
            <a:noAutofit/>
          </a:bodyPr>
          <a:lstStyle/>
          <a:p>
            <a:r>
              <a:rPr lang="en-US" sz="5400" dirty="0" smtClean="0">
                <a:latin typeface="18thCentury" pitchFamily="2" charset="0"/>
              </a:rPr>
              <a:t>Justice is an harmonious strength </a:t>
            </a:r>
          </a:p>
          <a:p>
            <a:r>
              <a:rPr lang="en-US" sz="5400" dirty="0" smtClean="0">
                <a:latin typeface="18thCentury" pitchFamily="2" charset="0"/>
              </a:rPr>
              <a:t>A balance of reason, spirit and appetite </a:t>
            </a:r>
          </a:p>
          <a:p>
            <a:r>
              <a:rPr lang="en-US" sz="5400" dirty="0" smtClean="0">
                <a:latin typeface="18thCentury" pitchFamily="2" charset="0"/>
              </a:rPr>
              <a:t>Goodness and willingness to obey the law </a:t>
            </a:r>
            <a:endParaRPr lang="en-US" sz="5400" dirty="0">
              <a:latin typeface="18thCentury" pitchFamily="2" charset="0"/>
            </a:endParaRPr>
          </a:p>
        </p:txBody>
      </p:sp>
    </p:spTree>
    <p:extLst>
      <p:ext uri="{BB962C8B-B14F-4D97-AF65-F5344CB8AC3E}">
        <p14:creationId xmlns:p14="http://schemas.microsoft.com/office/powerpoint/2010/main" val="3330847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r>
              <a:rPr lang="en-US" dirty="0"/>
              <a:t>Morrow, G. R. (2013). Plato and the Rule of Law. </a:t>
            </a:r>
            <a:r>
              <a:rPr lang="en-US" i="1" dirty="0"/>
              <a:t>The American Philosophical Association Centennial Series</a:t>
            </a:r>
            <a:r>
              <a:rPr lang="en-US" dirty="0"/>
              <a:t>, 635-652</a:t>
            </a:r>
            <a:r>
              <a:rPr lang="en-US" dirty="0" smtClean="0"/>
              <a:t>.</a:t>
            </a:r>
          </a:p>
          <a:p>
            <a:r>
              <a:rPr lang="en-US" dirty="0" err="1"/>
              <a:t>Sharples</a:t>
            </a:r>
            <a:r>
              <a:rPr lang="en-US" dirty="0"/>
              <a:t>, R. W. (1994). Plato on Democracy and Expertise1. </a:t>
            </a:r>
            <a:r>
              <a:rPr lang="en-US" i="1" dirty="0"/>
              <a:t>Greece &amp; Rome</a:t>
            </a:r>
            <a:r>
              <a:rPr lang="en-US" dirty="0"/>
              <a:t>, </a:t>
            </a:r>
            <a:r>
              <a:rPr lang="en-US" i="1" dirty="0"/>
              <a:t>41</a:t>
            </a:r>
            <a:r>
              <a:rPr lang="en-US" dirty="0"/>
              <a:t>(1), 49-56</a:t>
            </a:r>
            <a:r>
              <a:rPr lang="en-US" dirty="0" smtClean="0"/>
              <a:t>.</a:t>
            </a:r>
          </a:p>
          <a:p>
            <a:r>
              <a:rPr lang="en-US" dirty="0" err="1"/>
              <a:t>Keyt</a:t>
            </a:r>
            <a:r>
              <a:rPr lang="en-US" dirty="0"/>
              <a:t>, D. (2011). Plato on justice. In </a:t>
            </a:r>
            <a:r>
              <a:rPr lang="en-US" i="1" dirty="0"/>
              <a:t>Socratic, Platonic and Aristotelian Studies: Essays in Honor of </a:t>
            </a:r>
            <a:r>
              <a:rPr lang="en-US" i="1" dirty="0" err="1"/>
              <a:t>Gerasimos</a:t>
            </a:r>
            <a:r>
              <a:rPr lang="en-US" i="1" dirty="0"/>
              <a:t> </a:t>
            </a:r>
            <a:r>
              <a:rPr lang="en-US" i="1" dirty="0" err="1"/>
              <a:t>Santas</a:t>
            </a:r>
            <a:r>
              <a:rPr lang="en-US" dirty="0"/>
              <a:t> (pp. 255-270). Springer, Dordrecht.</a:t>
            </a:r>
            <a:endParaRPr lang="en-US" dirty="0"/>
          </a:p>
        </p:txBody>
      </p:sp>
    </p:spTree>
    <p:extLst>
      <p:ext uri="{BB962C8B-B14F-4D97-AF65-F5344CB8AC3E}">
        <p14:creationId xmlns:p14="http://schemas.microsoft.com/office/powerpoint/2010/main" val="271348481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95</TotalTime>
  <Words>990</Words>
  <Application>Microsoft Office PowerPoint</Application>
  <PresentationFormat>Widescreen</PresentationFormat>
  <Paragraphs>66</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18thCentury</vt:lpstr>
      <vt:lpstr>Arial</vt:lpstr>
      <vt:lpstr>Calibri</vt:lpstr>
      <vt:lpstr>Century Gothic</vt:lpstr>
      <vt:lpstr>Wingdings 3</vt:lpstr>
      <vt:lpstr>Wisp</vt:lpstr>
      <vt:lpstr>Plato</vt:lpstr>
      <vt:lpstr>Plato</vt:lpstr>
      <vt:lpstr>Evaluation of the Law </vt:lpstr>
      <vt:lpstr>Strengths in Rejecting Democracy </vt:lpstr>
      <vt:lpstr>Weaknesses in Rejecting democracy </vt:lpstr>
      <vt:lpstr>Laws: Book by Plato</vt:lpstr>
      <vt:lpstr>Plato on capital punishment </vt:lpstr>
      <vt:lpstr>Civil disobedience </vt:lpstr>
      <vt:lpstr>Plato on justice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Plato</dc:title>
  <dc:creator>ASUS</dc:creator>
  <cp:lastModifiedBy>ASUS</cp:lastModifiedBy>
  <cp:revision>38</cp:revision>
  <dcterms:created xsi:type="dcterms:W3CDTF">2021-10-05T02:09:54Z</dcterms:created>
  <dcterms:modified xsi:type="dcterms:W3CDTF">2021-10-05T03:53:25Z</dcterms:modified>
</cp:coreProperties>
</file>