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45" autoAdjust="0"/>
  </p:normalViewPr>
  <p:slideViewPr>
    <p:cSldViewPr>
      <p:cViewPr varScale="1">
        <p:scale>
          <a:sx n="98" d="100"/>
          <a:sy n="98" d="100"/>
        </p:scale>
        <p:origin x="231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039631-F918-41B3-8A6D-2222275107B6}" type="datetimeFigureOut">
              <a:rPr lang="en-US" smtClean="0"/>
              <a:t>6/21/2018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54FC69B-C089-42C8-87AF-9E6F5885676D}" type="slidenum">
              <a:rPr lang="en-US" smtClean="0"/>
              <a:t>‹#›</a:t>
            </a:fld>
            <a:endParaRPr lang="en-US" dirty="0"/>
          </a:p>
        </p:txBody>
      </p:sp>
    </p:spTree>
    <p:extLst>
      <p:ext uri="{BB962C8B-B14F-4D97-AF65-F5344CB8AC3E}">
        <p14:creationId xmlns:p14="http://schemas.microsoft.com/office/powerpoint/2010/main" val="294970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brief</a:t>
            </a:r>
            <a:r>
              <a:rPr lang="en-US" baseline="0" dirty="0" smtClean="0"/>
              <a:t> outline of the policy brief, with the main aim of containing increased use of Opioid drugs among the youths. The primary purpose was to come up with the appropriate and workable solutions. In order to achieve the primary purpose it was necessary to include both the implications as well as benefits of the proposed solution. This is usable especially when it comes to weighing among the alternative solutions.</a:t>
            </a:r>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2</a:t>
            </a:fld>
            <a:endParaRPr lang="en-US" dirty="0"/>
          </a:p>
        </p:txBody>
      </p:sp>
    </p:spTree>
    <p:extLst>
      <p:ext uri="{BB962C8B-B14F-4D97-AF65-F5344CB8AC3E}">
        <p14:creationId xmlns:p14="http://schemas.microsoft.com/office/powerpoint/2010/main" val="2848369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Identifying</a:t>
            </a:r>
            <a:r>
              <a:rPr lang="en-US" baseline="0" dirty="0" smtClean="0"/>
              <a:t> the problem is the first step in the decision making process. The opioid epidemic among children is an issue that needs attention, since it is believed that the issue have caused the lives of about 2.4million people. Therefore it is an issue that needs to be addressed in order to counter the increased use of prescription drugs, especially among youths.</a:t>
            </a:r>
          </a:p>
          <a:p>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3</a:t>
            </a:fld>
            <a:endParaRPr lang="en-US" dirty="0"/>
          </a:p>
        </p:txBody>
      </p:sp>
    </p:spTree>
    <p:extLst>
      <p:ext uri="{BB962C8B-B14F-4D97-AF65-F5344CB8AC3E}">
        <p14:creationId xmlns:p14="http://schemas.microsoft.com/office/powerpoint/2010/main" val="1028048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Relevant</a:t>
            </a:r>
            <a:r>
              <a:rPr lang="en-US" baseline="0" dirty="0" smtClean="0"/>
              <a:t> information can be achieved from partnering with bodies involved in regulating drugs. For instance the DEA are involved in </a:t>
            </a:r>
            <a:r>
              <a:rPr lang="en-US" sz="1200" kern="1200" dirty="0" smtClean="0">
                <a:solidFill>
                  <a:schemeClr val="tx1"/>
                </a:solidFill>
                <a:latin typeface="+mn-lt"/>
                <a:ea typeface="+mn-ea"/>
                <a:cs typeface="+mn-cs"/>
              </a:rPr>
              <a:t>Drug-Take-Back program that encourages taking back unused medications through this program as it raises awareness and unused drugs brought for collection(DEA, 2015). Therefore by</a:t>
            </a:r>
            <a:r>
              <a:rPr lang="en-US" sz="1200" kern="1200" baseline="0" dirty="0" smtClean="0">
                <a:solidFill>
                  <a:schemeClr val="tx1"/>
                </a:solidFill>
                <a:latin typeface="+mn-lt"/>
                <a:ea typeface="+mn-ea"/>
                <a:cs typeface="+mn-cs"/>
              </a:rPr>
              <a:t> incorporating these agencies, it will be possible to gather relevant information regarding how different measures have worked out.</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4</a:t>
            </a:fld>
            <a:endParaRPr lang="en-US" dirty="0"/>
          </a:p>
        </p:txBody>
      </p:sp>
    </p:spTree>
    <p:extLst>
      <p:ext uri="{BB962C8B-B14F-4D97-AF65-F5344CB8AC3E}">
        <p14:creationId xmlns:p14="http://schemas.microsoft.com/office/powerpoint/2010/main" val="2086817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stage is crucial in finding</a:t>
            </a:r>
            <a:r>
              <a:rPr lang="en-US" baseline="0" dirty="0" smtClean="0"/>
              <a:t> out the best workable solutions. This will be possible by realizing the shortcomings of possible solutions. This makes it easy to  enlist the solutions that are workable given the limited resources. For instance </a:t>
            </a:r>
            <a:r>
              <a:rPr lang="en-US" sz="1200" dirty="0" smtClean="0"/>
              <a:t>Naloxone to Reverse Overdose, is an</a:t>
            </a:r>
            <a:r>
              <a:rPr lang="en-US" sz="1200" baseline="0" dirty="0" smtClean="0"/>
              <a:t> important</a:t>
            </a:r>
            <a:r>
              <a:rPr lang="en-US" baseline="0" dirty="0" smtClean="0"/>
              <a:t>  alternative but  there are l</a:t>
            </a:r>
            <a:r>
              <a:rPr lang="en-US" dirty="0" smtClean="0"/>
              <a:t>ogistical barrier: the person who is overdosing cannot self-administer naloxone. </a:t>
            </a:r>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5</a:t>
            </a:fld>
            <a:endParaRPr lang="en-US" dirty="0"/>
          </a:p>
        </p:txBody>
      </p:sp>
    </p:spTree>
    <p:extLst>
      <p:ext uri="{BB962C8B-B14F-4D97-AF65-F5344CB8AC3E}">
        <p14:creationId xmlns:p14="http://schemas.microsoft.com/office/powerpoint/2010/main" val="24020244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efforts shortlisted especially for reducing the demand requires an additional human resource to reinforce the efforts of the public health workers if in case there is need to have a significant impact. However the other benefits </a:t>
            </a:r>
            <a:r>
              <a:rPr lang="en-US" sz="1200" kern="1200" baseline="0" dirty="0" smtClean="0">
                <a:solidFill>
                  <a:schemeClr val="tx1"/>
                </a:solidFill>
                <a:latin typeface="+mn-lt"/>
                <a:ea typeface="+mn-ea"/>
                <a:cs typeface="+mn-cs"/>
              </a:rPr>
              <a:t> include </a:t>
            </a:r>
            <a:r>
              <a:rPr lang="en-US" sz="1200" kern="1200" dirty="0" smtClean="0">
                <a:solidFill>
                  <a:schemeClr val="tx1"/>
                </a:solidFill>
                <a:latin typeface="+mn-lt"/>
                <a:ea typeface="+mn-ea"/>
                <a:cs typeface="+mn-cs"/>
              </a:rPr>
              <a:t>closer monitoring of health workers will have a broader reach out, especially regarding the numbers.</a:t>
            </a:r>
          </a:p>
          <a:p>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6</a:t>
            </a:fld>
            <a:endParaRPr lang="en-US" dirty="0"/>
          </a:p>
        </p:txBody>
      </p:sp>
    </p:spTree>
    <p:extLst>
      <p:ext uri="{BB962C8B-B14F-4D97-AF65-F5344CB8AC3E}">
        <p14:creationId xmlns:p14="http://schemas.microsoft.com/office/powerpoint/2010/main" val="695004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This move is beneficial as it helps to curb the unnecessary and increased use by the youths. Through the use of recognized organizations, there will be a significant positive response from the subscribers. Closer monitoring of health workers will have a broader reach out, especially regarding the numbers. Making these solutions</a:t>
            </a:r>
            <a:r>
              <a:rPr lang="en-US" sz="1200" kern="1200" baseline="0" dirty="0" smtClean="0">
                <a:solidFill>
                  <a:schemeClr val="tx1"/>
                </a:solidFill>
                <a:latin typeface="+mn-lt"/>
                <a:ea typeface="+mn-ea"/>
                <a:cs typeface="+mn-cs"/>
              </a:rPr>
              <a:t> the best alternatives.</a:t>
            </a: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7</a:t>
            </a:fld>
            <a:endParaRPr lang="en-US" dirty="0"/>
          </a:p>
        </p:txBody>
      </p:sp>
    </p:spTree>
    <p:extLst>
      <p:ext uri="{BB962C8B-B14F-4D97-AF65-F5344CB8AC3E}">
        <p14:creationId xmlns:p14="http://schemas.microsoft.com/office/powerpoint/2010/main" val="3738535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Rationale for choosing the possible solutions enlists</a:t>
            </a:r>
            <a:r>
              <a:rPr lang="en-US" baseline="0" dirty="0" smtClean="0"/>
              <a:t> the different reasons why the solutions are important. However, the aim here was to only give the reasons but taking a critical analysis of the shortcomings of these solutions. It is therefore evident that the solutions will be workable considering the different factors at stake including resources. </a:t>
            </a:r>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8</a:t>
            </a:fld>
            <a:endParaRPr lang="en-US" dirty="0"/>
          </a:p>
        </p:txBody>
      </p:sp>
    </p:spTree>
    <p:extLst>
      <p:ext uri="{BB962C8B-B14F-4D97-AF65-F5344CB8AC3E}">
        <p14:creationId xmlns:p14="http://schemas.microsoft.com/office/powerpoint/2010/main" val="14885362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FDA is among recognized agencies that conduct the regulations for use. It can be a hub for advanced training include Opioid Risk Evaluation and Mitigation strategy (FDA, 2016). Other organizations that can influence subscribers include CDC and the National Institute of Health. This makes it easy to achieve the outlined solutions in a bid to contain</a:t>
            </a:r>
            <a:r>
              <a:rPr lang="en-US" sz="1200" kern="1200" baseline="0" dirty="0" smtClean="0">
                <a:solidFill>
                  <a:schemeClr val="tx1"/>
                </a:solidFill>
                <a:latin typeface="+mn-lt"/>
                <a:ea typeface="+mn-ea"/>
                <a:cs typeface="+mn-cs"/>
              </a:rPr>
              <a:t> the use of these drugs.</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54FC69B-C089-42C8-87AF-9E6F5885676D}" type="slidenum">
              <a:rPr lang="en-US" smtClean="0"/>
              <a:t>9</a:t>
            </a:fld>
            <a:endParaRPr lang="en-US" dirty="0"/>
          </a:p>
        </p:txBody>
      </p:sp>
    </p:spTree>
    <p:extLst>
      <p:ext uri="{BB962C8B-B14F-4D97-AF65-F5344CB8AC3E}">
        <p14:creationId xmlns:p14="http://schemas.microsoft.com/office/powerpoint/2010/main" val="33939916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a:xfrm>
            <a:off x="1921934" y="5054602"/>
            <a:ext cx="4064860" cy="279400"/>
          </a:xfrm>
        </p:spPr>
        <p:txBody>
          <a:bodyPr/>
          <a:lstStyle/>
          <a:p>
            <a:endParaRPr lang="en-US" dirty="0"/>
          </a:p>
        </p:txBody>
      </p:sp>
      <p:sp>
        <p:nvSpPr>
          <p:cNvPr id="6" name="Slide Number Placeholder 5"/>
          <p:cNvSpPr>
            <a:spLocks noGrp="1"/>
          </p:cNvSpPr>
          <p:nvPr>
            <p:ph type="sldNum" sz="quarter" idx="12"/>
          </p:nvPr>
        </p:nvSpPr>
        <p:spPr>
          <a:xfrm>
            <a:off x="6817317" y="5054602"/>
            <a:ext cx="413483" cy="279400"/>
          </a:xfrm>
        </p:spPr>
        <p:txBody>
          <a:bodyPr/>
          <a:lstStyle/>
          <a:p>
            <a:fld id="{B86A9239-0EE6-4195-8F49-5829AF81DAE7}" type="slidenum">
              <a:rPr lang="en-US" smtClean="0"/>
              <a:t>‹#›</a:t>
            </a:fld>
            <a:endParaRPr lang="en-US" dirty="0"/>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3637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spTree>
    <p:extLst>
      <p:ext uri="{BB962C8B-B14F-4D97-AF65-F5344CB8AC3E}">
        <p14:creationId xmlns:p14="http://schemas.microsoft.com/office/powerpoint/2010/main" val="40571382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1405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A9239-0EE6-4195-8F49-5829AF81DAE7}" type="slidenum">
              <a:rPr lang="en-US" smtClean="0"/>
              <a:t>‹#›</a:t>
            </a:fld>
            <a:endParaRPr lang="en-US" dirty="0"/>
          </a:p>
        </p:txBody>
      </p:sp>
    </p:spTree>
    <p:extLst>
      <p:ext uri="{BB962C8B-B14F-4D97-AF65-F5344CB8AC3E}">
        <p14:creationId xmlns:p14="http://schemas.microsoft.com/office/powerpoint/2010/main" val="1032706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86A9239-0EE6-4195-8F49-5829AF81DAE7}" type="slidenum">
              <a:rPr lang="en-US" smtClean="0"/>
              <a:t>‹#›</a:t>
            </a:fld>
            <a:endParaRPr lang="en-US" dirty="0"/>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54390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86A9239-0EE6-4195-8F49-5829AF81DAE7}" type="slidenum">
              <a:rPr lang="en-US" smtClean="0"/>
              <a:t>‹#›</a:t>
            </a:fld>
            <a:endParaRPr lang="en-US" dirty="0"/>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99484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86A9239-0EE6-4195-8F49-5829AF81DAE7}" type="slidenum">
              <a:rPr lang="en-US" smtClean="0"/>
              <a:t>‹#›</a:t>
            </a:fld>
            <a:endParaRPr lang="en-US" dirty="0"/>
          </a:p>
        </p:txBody>
      </p:sp>
    </p:spTree>
    <p:extLst>
      <p:ext uri="{BB962C8B-B14F-4D97-AF65-F5344CB8AC3E}">
        <p14:creationId xmlns:p14="http://schemas.microsoft.com/office/powerpoint/2010/main" val="3513889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A9239-0EE6-4195-8F49-5829AF81DAE7}" type="slidenum">
              <a:rPr lang="en-US" smtClean="0"/>
              <a:t>‹#›</a:t>
            </a:fld>
            <a:endParaRPr lang="en-US" dirty="0"/>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6896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A9239-0EE6-4195-8F49-5829AF81DAE7}" type="slidenum">
              <a:rPr lang="en-US" smtClean="0"/>
              <a:t>‹#›</a:t>
            </a:fld>
            <a:endParaRPr lang="en-US" dirty="0"/>
          </a:p>
        </p:txBody>
      </p:sp>
    </p:spTree>
    <p:extLst>
      <p:ext uri="{BB962C8B-B14F-4D97-AF65-F5344CB8AC3E}">
        <p14:creationId xmlns:p14="http://schemas.microsoft.com/office/powerpoint/2010/main" val="26141991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86A9239-0EE6-4195-8F49-5829AF81DAE7}" type="slidenum">
              <a:rPr lang="en-US" smtClean="0"/>
              <a:t>‹#›</a:t>
            </a:fld>
            <a:endParaRPr lang="en-US" dirty="0"/>
          </a:p>
        </p:txBody>
      </p:sp>
    </p:spTree>
    <p:extLst>
      <p:ext uri="{BB962C8B-B14F-4D97-AF65-F5344CB8AC3E}">
        <p14:creationId xmlns:p14="http://schemas.microsoft.com/office/powerpoint/2010/main" val="943798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87758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937283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spTree>
    <p:extLst>
      <p:ext uri="{BB962C8B-B14F-4D97-AF65-F5344CB8AC3E}">
        <p14:creationId xmlns:p14="http://schemas.microsoft.com/office/powerpoint/2010/main" val="1613699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48898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3001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4393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7B707E2-276B-4571-A80E-B1649EDB648A}" type="datetimeFigureOut">
              <a:rPr lang="en-US" smtClean="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86A9239-0EE6-4195-8F49-5829AF81DAE7}" type="slidenum">
              <a:rPr lang="en-US" smtClean="0"/>
              <a:t>‹#›</a:t>
            </a:fld>
            <a:endParaRPr lang="en-US" dirty="0"/>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3558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7B707E2-276B-4571-A80E-B1649EDB648A}" type="datetimeFigureOut">
              <a:rPr lang="en-US" smtClean="0"/>
              <a:t>6/21/2018</a:t>
            </a:fld>
            <a:endParaRPr lang="en-US" dirty="0"/>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86A9239-0EE6-4195-8F49-5829AF81DAE7}" type="slidenum">
              <a:rPr lang="en-US" smtClean="0"/>
              <a:t>‹#›</a:t>
            </a:fld>
            <a:endParaRPr lang="en-US" dirty="0"/>
          </a:p>
        </p:txBody>
      </p:sp>
    </p:spTree>
    <p:extLst>
      <p:ext uri="{BB962C8B-B14F-4D97-AF65-F5344CB8AC3E}">
        <p14:creationId xmlns:p14="http://schemas.microsoft.com/office/powerpoint/2010/main" val="212850069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6597"/>
            <a:ext cx="7772400" cy="4309203"/>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Bria Wesson </a:t>
            </a:r>
            <a:r>
              <a:rPr lang="en-US" dirty="0"/>
              <a:t/>
            </a:r>
            <a:br>
              <a:rPr lang="en-US" dirty="0"/>
            </a:br>
            <a:r>
              <a:rPr lang="en-US" dirty="0" smtClean="0"/>
              <a:t>Grand Canyon University</a:t>
            </a:r>
            <a:r>
              <a:rPr lang="en-US" dirty="0"/>
              <a:t/>
            </a:r>
            <a:br>
              <a:rPr lang="en-US" dirty="0"/>
            </a:br>
            <a:r>
              <a:rPr lang="en-US" dirty="0" smtClean="0"/>
              <a:t>June 20, 2018</a:t>
            </a:r>
            <a:r>
              <a:rPr lang="en-US" dirty="0"/>
              <a:t/>
            </a:r>
            <a:br>
              <a:rPr lang="en-US" dirty="0"/>
            </a:br>
            <a:endParaRPr lang="en-US" dirty="0"/>
          </a:p>
        </p:txBody>
      </p:sp>
      <p:sp>
        <p:nvSpPr>
          <p:cNvPr id="3" name="Subtitle 2"/>
          <p:cNvSpPr>
            <a:spLocks noGrp="1"/>
          </p:cNvSpPr>
          <p:nvPr>
            <p:ph type="subTitle" idx="1"/>
          </p:nvPr>
        </p:nvSpPr>
        <p:spPr>
          <a:xfrm>
            <a:off x="1447800" y="228600"/>
            <a:ext cx="6400800" cy="1412792"/>
          </a:xfrm>
        </p:spPr>
        <p:txBody>
          <a:bodyPr>
            <a:normAutofit/>
          </a:bodyPr>
          <a:lstStyle/>
          <a:p>
            <a:endParaRPr lang="en-US" dirty="0" smtClean="0">
              <a:solidFill>
                <a:schemeClr val="tx1"/>
              </a:solidFill>
            </a:endParaRPr>
          </a:p>
          <a:p>
            <a:endParaRPr lang="en-US" dirty="0" smtClean="0">
              <a:solidFill>
                <a:schemeClr val="tx1"/>
              </a:solidFill>
            </a:endParaRPr>
          </a:p>
          <a:p>
            <a:endParaRPr lang="en-US" dirty="0"/>
          </a:p>
          <a:p>
            <a:endParaRPr lang="en-US" dirty="0" smtClean="0">
              <a:solidFill>
                <a:schemeClr val="tx1"/>
              </a:solidFill>
            </a:endParaRPr>
          </a:p>
          <a:p>
            <a:endParaRPr lang="en-US" dirty="0"/>
          </a:p>
          <a:p>
            <a:endParaRPr lang="en-US" dirty="0" smtClean="0">
              <a:solidFill>
                <a:schemeClr val="tx1"/>
              </a:solidFill>
            </a:endParaRPr>
          </a:p>
          <a:p>
            <a:endParaRPr lang="en-US" dirty="0"/>
          </a:p>
          <a:p>
            <a:endParaRPr lang="en-US" dirty="0" smtClean="0">
              <a:solidFill>
                <a:schemeClr val="tx1"/>
              </a:solidFill>
            </a:endParaRPr>
          </a:p>
          <a:p>
            <a:endParaRPr lang="en-US"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latin typeface="Times New Roman" pitchFamily="18" charset="0"/>
                <a:cs typeface="Times New Roman" pitchFamily="18" charset="0"/>
              </a:rPr>
              <a:t>Brief Outline of the Policy</a:t>
            </a:r>
            <a:endParaRPr lang="en-US"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62500" lnSpcReduction="20000"/>
          </a:bodyPr>
          <a:lstStyle/>
          <a:p>
            <a:r>
              <a:rPr lang="en-US" sz="2000" b="1" dirty="0" smtClean="0">
                <a:latin typeface="Times New Roman" pitchFamily="18" charset="0"/>
                <a:cs typeface="Times New Roman" pitchFamily="18" charset="0"/>
              </a:rPr>
              <a:t>Title </a:t>
            </a:r>
            <a:r>
              <a:rPr lang="en-US" sz="2000" b="1" dirty="0">
                <a:latin typeface="Times New Roman" pitchFamily="18" charset="0"/>
                <a:cs typeface="Times New Roman" pitchFamily="18" charset="0"/>
              </a:rPr>
              <a:t>Children of Opioid Epidemic, Texas</a:t>
            </a:r>
            <a:endParaRPr lang="en-US" sz="2000" dirty="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Summary</a:t>
            </a:r>
          </a:p>
          <a:p>
            <a:pPr>
              <a:buNone/>
            </a:pPr>
            <a:r>
              <a:rPr lang="en-US" sz="2000" dirty="0">
                <a:latin typeface="Times New Roman" pitchFamily="18" charset="0"/>
                <a:cs typeface="Times New Roman" pitchFamily="18" charset="0"/>
              </a:rPr>
              <a:t>Opioids is a class of drugs that includes heroin and prescriptions painkillers</a:t>
            </a:r>
            <a:r>
              <a:rPr lang="en-US" sz="2000" dirty="0" smtClean="0">
                <a:latin typeface="Times New Roman" pitchFamily="18" charset="0"/>
                <a:cs typeface="Times New Roman" pitchFamily="18" charset="0"/>
              </a:rPr>
              <a:t>.</a:t>
            </a:r>
          </a:p>
          <a:p>
            <a:pPr>
              <a:buNone/>
            </a:pPr>
            <a:r>
              <a:rPr lang="en-US" sz="2000" dirty="0" smtClean="0">
                <a:latin typeface="Times New Roman" pitchFamily="18" charset="0"/>
                <a:cs typeface="Times New Roman" pitchFamily="18" charset="0"/>
              </a:rPr>
              <a:t>Estimated deaths of 2.4 million, that is accidental deaths</a:t>
            </a:r>
          </a:p>
          <a:p>
            <a:r>
              <a:rPr lang="en-US" sz="2000" b="1" dirty="0" smtClean="0">
                <a:latin typeface="Times New Roman" pitchFamily="18" charset="0"/>
                <a:cs typeface="Times New Roman" pitchFamily="18" charset="0"/>
              </a:rPr>
              <a:t>Possible Solutions</a:t>
            </a:r>
          </a:p>
          <a:p>
            <a:pPr>
              <a:buFont typeface="Wingdings" pitchFamily="2" charset="2"/>
              <a:buChar char="ü"/>
            </a:pPr>
            <a:r>
              <a:rPr lang="en-US" sz="2000" dirty="0" smtClean="0">
                <a:latin typeface="Times New Roman" pitchFamily="18" charset="0"/>
                <a:cs typeface="Times New Roman" pitchFamily="18" charset="0"/>
              </a:rPr>
              <a:t>Measures to restrict the supply of the product</a:t>
            </a:r>
          </a:p>
          <a:p>
            <a:pPr>
              <a:buFont typeface="Wingdings" pitchFamily="2" charset="2"/>
              <a:buChar char="ü"/>
            </a:pPr>
            <a:r>
              <a:rPr lang="en-US" sz="2000" dirty="0" smtClean="0">
                <a:latin typeface="Times New Roman" pitchFamily="18" charset="0"/>
                <a:cs typeface="Times New Roman" pitchFamily="18" charset="0"/>
              </a:rPr>
              <a:t>Influencing prescriber practices</a:t>
            </a:r>
          </a:p>
          <a:p>
            <a:pPr>
              <a:buFont typeface="Wingdings" pitchFamily="2" charset="2"/>
              <a:buChar char="ü"/>
            </a:pPr>
            <a:r>
              <a:rPr lang="en-US" sz="2000" dirty="0" smtClean="0">
                <a:latin typeface="Times New Roman" pitchFamily="18" charset="0"/>
                <a:cs typeface="Times New Roman" pitchFamily="18" charset="0"/>
              </a:rPr>
              <a:t>Reducing the demand</a:t>
            </a:r>
          </a:p>
          <a:p>
            <a:r>
              <a:rPr lang="en-US" sz="2000" b="1" dirty="0" smtClean="0">
                <a:latin typeface="Times New Roman" pitchFamily="18" charset="0"/>
                <a:cs typeface="Times New Roman" pitchFamily="18" charset="0"/>
              </a:rPr>
              <a:t>Implications and Benefits of Proposed Solutions</a:t>
            </a:r>
          </a:p>
          <a:p>
            <a:pPr>
              <a:buFont typeface="Wingdings" pitchFamily="2" charset="2"/>
              <a:buChar char="ü"/>
            </a:pPr>
            <a:r>
              <a:rPr lang="en-US" sz="2000" dirty="0" smtClean="0">
                <a:latin typeface="Times New Roman" pitchFamily="18" charset="0"/>
                <a:cs typeface="Times New Roman" pitchFamily="18" charset="0"/>
              </a:rPr>
              <a:t>Cost Implications</a:t>
            </a:r>
          </a:p>
          <a:p>
            <a:pPr>
              <a:buFont typeface="Wingdings" pitchFamily="2" charset="2"/>
              <a:buChar char="ü"/>
            </a:pPr>
            <a:r>
              <a:rPr lang="en-US" sz="2000" dirty="0" smtClean="0">
                <a:latin typeface="Times New Roman" pitchFamily="18" charset="0"/>
                <a:cs typeface="Times New Roman" pitchFamily="18" charset="0"/>
              </a:rPr>
              <a:t>Need for additional Human resource</a:t>
            </a:r>
          </a:p>
          <a:p>
            <a:pPr>
              <a:buFont typeface="Wingdings" pitchFamily="2" charset="2"/>
              <a:buChar char="ü"/>
            </a:pPr>
            <a:r>
              <a:rPr lang="en-US" sz="2000" dirty="0" smtClean="0">
                <a:latin typeface="Times New Roman" pitchFamily="18" charset="0"/>
                <a:cs typeface="Times New Roman" pitchFamily="18" charset="0"/>
              </a:rPr>
              <a:t>Curbs unnecessary use of drugs</a:t>
            </a:r>
          </a:p>
          <a:p>
            <a:endParaRPr lang="en-US" sz="2000" dirty="0" smtClean="0">
              <a:latin typeface="Times New Roman" pitchFamily="18" charset="0"/>
              <a:cs typeface="Times New Roman" pitchFamily="18" charset="0"/>
            </a:endParaRPr>
          </a:p>
          <a:p>
            <a:endParaRPr lang="en-US" sz="2000" dirty="0">
              <a:latin typeface="Times New Roman" pitchFamily="18" charset="0"/>
              <a:cs typeface="Times New Roman" pitchFamily="18" charset="0"/>
            </a:endParaRPr>
          </a:p>
          <a:p>
            <a:pPr>
              <a:buFont typeface="Wingdings" pitchFamily="2" charset="2"/>
              <a:buChar char="ü"/>
            </a:pPr>
            <a:endParaRPr lang="en-US" sz="2000" dirty="0" smtClean="0">
              <a:latin typeface="Times New Roman" pitchFamily="18" charset="0"/>
              <a:cs typeface="Times New Roman" pitchFamily="18" charset="0"/>
            </a:endParaRPr>
          </a:p>
          <a:p>
            <a:pPr>
              <a:buNone/>
            </a:pPr>
            <a:endParaRPr lang="en-US" sz="2000" b="1" dirty="0" smtClean="0">
              <a:latin typeface="Times New Roman" pitchFamily="18" charset="0"/>
              <a:cs typeface="Times New Roman" pitchFamily="18" charset="0"/>
            </a:endParaRPr>
          </a:p>
          <a:p>
            <a:pPr>
              <a:buNone/>
            </a:pPr>
            <a:endParaRPr lang="en-US" sz="20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Decision Making Process</a:t>
            </a:r>
            <a:endParaRPr lang="en-US" dirty="0"/>
          </a:p>
        </p:txBody>
      </p:sp>
      <p:sp>
        <p:nvSpPr>
          <p:cNvPr id="3" name="Content Placeholder 2"/>
          <p:cNvSpPr>
            <a:spLocks noGrp="1"/>
          </p:cNvSpPr>
          <p:nvPr>
            <p:ph idx="1"/>
          </p:nvPr>
        </p:nvSpPr>
        <p:spPr/>
        <p:txBody>
          <a:bodyPr>
            <a:normAutofit/>
          </a:bodyPr>
          <a:lstStyle/>
          <a:p>
            <a:r>
              <a:rPr lang="en-US" sz="2000" b="1" dirty="0" smtClean="0">
                <a:latin typeface="Times New Roman" pitchFamily="18" charset="0"/>
                <a:cs typeface="Times New Roman" pitchFamily="18" charset="0"/>
              </a:rPr>
              <a:t>Identify the Problem that needs decision</a:t>
            </a:r>
          </a:p>
          <a:p>
            <a:pPr indent="0">
              <a:lnSpc>
                <a:spcPct val="150000"/>
              </a:lnSpc>
              <a:buFont typeface="Wingdings" pitchFamily="2" charset="2"/>
              <a:buChar char="ü"/>
            </a:pPr>
            <a:r>
              <a:rPr lang="en-US" sz="2000" dirty="0" smtClean="0">
                <a:latin typeface="Times New Roman" pitchFamily="18" charset="0"/>
                <a:cs typeface="Times New Roman" pitchFamily="18" charset="0"/>
              </a:rPr>
              <a:t>After identification of the solutions as listed before the implementation there measures to be undertaken.</a:t>
            </a:r>
          </a:p>
          <a:p>
            <a:pPr indent="0">
              <a:lnSpc>
                <a:spcPct val="150000"/>
              </a:lnSpc>
              <a:buFont typeface="Wingdings" pitchFamily="2" charset="2"/>
              <a:buChar char="ü"/>
            </a:pPr>
            <a:r>
              <a:rPr lang="en-US" sz="2000" dirty="0" smtClean="0">
                <a:latin typeface="Times New Roman" pitchFamily="18" charset="0"/>
                <a:cs typeface="Times New Roman" pitchFamily="18" charset="0"/>
              </a:rPr>
              <a:t>For instance in this case the decision is based on curbing the children opioid epidemic.</a:t>
            </a:r>
          </a:p>
          <a:p>
            <a:pPr indent="0">
              <a:lnSpc>
                <a:spcPct val="150000"/>
              </a:lnSpc>
              <a:buFont typeface="Wingdings" pitchFamily="2" charset="2"/>
              <a:buChar char="ü"/>
            </a:pPr>
            <a:endParaRPr lang="en-US"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10000"/>
          </a:bodyPr>
          <a:lstStyle/>
          <a:p>
            <a:pPr indent="-457200"/>
            <a:r>
              <a:rPr lang="en-US" sz="2000" b="1" dirty="0" smtClean="0">
                <a:latin typeface="Times New Roman" pitchFamily="18" charset="0"/>
                <a:cs typeface="Times New Roman" pitchFamily="18" charset="0"/>
              </a:rPr>
              <a:t>Gather Relevant Information</a:t>
            </a:r>
          </a:p>
          <a:p>
            <a:pPr indent="0">
              <a:buFont typeface="Wingdings" pitchFamily="2" charset="2"/>
              <a:buChar char="ü"/>
            </a:pPr>
            <a:r>
              <a:rPr lang="en-US" sz="2000" dirty="0" smtClean="0">
                <a:latin typeface="Times New Roman" pitchFamily="18" charset="0"/>
                <a:cs typeface="Times New Roman" pitchFamily="18" charset="0"/>
              </a:rPr>
              <a:t>This part entails finding out detailed information about the both the implications and benefits of the solutions.</a:t>
            </a:r>
          </a:p>
          <a:p>
            <a:pPr indent="0">
              <a:buFont typeface="Wingdings" pitchFamily="2" charset="2"/>
              <a:buChar char="ü"/>
            </a:pPr>
            <a:r>
              <a:rPr lang="en-US" sz="2000" dirty="0" smtClean="0">
                <a:latin typeface="Times New Roman" pitchFamily="18" charset="0"/>
                <a:cs typeface="Times New Roman" pitchFamily="18" charset="0"/>
              </a:rPr>
              <a:t>Information about the proposed solutions, that contribute to the decision can be achieved through involving major stakeholders, for instance DEA</a:t>
            </a:r>
          </a:p>
          <a:p>
            <a:pPr indent="0">
              <a:buFont typeface="Wingdings" pitchFamily="2" charset="2"/>
              <a:buChar char="ü"/>
            </a:pPr>
            <a:r>
              <a:rPr lang="en-US" sz="2000" dirty="0" smtClean="0">
                <a:latin typeface="Times New Roman" pitchFamily="18" charset="0"/>
                <a:cs typeface="Times New Roman" pitchFamily="18" charset="0"/>
              </a:rPr>
              <a:t>Through this it will be possible to find out statistics about the use opiods</a:t>
            </a:r>
          </a:p>
          <a:p>
            <a:pPr indent="0">
              <a:buFont typeface="Wingdings" pitchFamily="2" charset="2"/>
              <a:buChar char="ü"/>
            </a:pPr>
            <a:r>
              <a:rPr lang="en-US" sz="2000" dirty="0" smtClean="0">
                <a:latin typeface="Times New Roman" pitchFamily="18" charset="0"/>
                <a:cs typeface="Times New Roman" pitchFamily="18" charset="0"/>
              </a:rPr>
              <a:t>Therefore it will be possible to develop major understanding about the most affected populations </a:t>
            </a:r>
          </a:p>
          <a:p>
            <a:pPr>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sz="2000" b="1" dirty="0" smtClean="0">
                <a:latin typeface="Times New Roman" pitchFamily="18" charset="0"/>
                <a:cs typeface="Times New Roman" pitchFamily="18" charset="0"/>
              </a:rPr>
              <a:t>Identify the Alternatives</a:t>
            </a:r>
          </a:p>
          <a:p>
            <a:pPr indent="0">
              <a:buFont typeface="Wingdings" pitchFamily="2" charset="2"/>
              <a:buChar char="ü"/>
            </a:pPr>
            <a:r>
              <a:rPr lang="en-US" sz="2000" dirty="0" smtClean="0">
                <a:latin typeface="Times New Roman" pitchFamily="18" charset="0"/>
                <a:cs typeface="Times New Roman" pitchFamily="18" charset="0"/>
              </a:rPr>
              <a:t>There should be room to allow alternative solutions for the decisions made.</a:t>
            </a:r>
          </a:p>
          <a:p>
            <a:pPr indent="0">
              <a:buFont typeface="Wingdings" pitchFamily="2" charset="2"/>
              <a:buChar char="ü"/>
            </a:pPr>
            <a:r>
              <a:rPr lang="en-US" sz="2000" dirty="0" smtClean="0">
                <a:latin typeface="Times New Roman" pitchFamily="18" charset="0"/>
                <a:cs typeface="Times New Roman" pitchFamily="18" charset="0"/>
              </a:rPr>
              <a:t>This would involve coming up with a number of proposed solutions </a:t>
            </a:r>
          </a:p>
          <a:p>
            <a:pPr indent="0">
              <a:buFont typeface="Wingdings" pitchFamily="2" charset="2"/>
              <a:buChar char="ü"/>
            </a:pPr>
            <a:r>
              <a:rPr lang="en-US" sz="2000" dirty="0" smtClean="0">
                <a:latin typeface="Times New Roman" pitchFamily="18" charset="0"/>
                <a:cs typeface="Times New Roman" pitchFamily="18" charset="0"/>
              </a:rPr>
              <a:t>This stage does is crucial in finding out the best solutions.</a:t>
            </a:r>
          </a:p>
          <a:p>
            <a:pPr indent="-457200"/>
            <a:r>
              <a:rPr lang="en-US" sz="2000" b="1" dirty="0" smtClean="0">
                <a:latin typeface="Times New Roman" pitchFamily="18" charset="0"/>
                <a:cs typeface="Times New Roman" pitchFamily="18" charset="0"/>
              </a:rPr>
              <a:t>Alternative Options in our case</a:t>
            </a:r>
          </a:p>
          <a:p>
            <a:pPr indent="0">
              <a:buFont typeface="Wingdings" pitchFamily="2" charset="2"/>
              <a:buChar char="ü"/>
            </a:pPr>
            <a:r>
              <a:rPr lang="en-US" sz="2000" dirty="0" smtClean="0">
                <a:latin typeface="Times New Roman" pitchFamily="18" charset="0"/>
                <a:cs typeface="Times New Roman" pitchFamily="18" charset="0"/>
              </a:rPr>
              <a:t>Strategies for reducing harm, </a:t>
            </a:r>
            <a:r>
              <a:rPr lang="en-US" sz="2000" dirty="0" smtClean="0"/>
              <a:t>Naloxone to Reverse Overdose</a:t>
            </a:r>
          </a:p>
          <a:p>
            <a:pPr indent="0">
              <a:buFont typeface="Wingdings" pitchFamily="2" charset="2"/>
              <a:buChar char="ü"/>
            </a:pPr>
            <a:r>
              <a:rPr lang="en-US" sz="2000" dirty="0" smtClean="0"/>
              <a:t>Community based programs</a:t>
            </a:r>
          </a:p>
          <a:p>
            <a:pPr indent="0">
              <a:buFont typeface="Wingdings" pitchFamily="2" charset="2"/>
              <a:buChar char="ü"/>
            </a:pPr>
            <a:r>
              <a:rPr lang="en-US" sz="2000" dirty="0" smtClean="0"/>
              <a:t>Preventing and Penalizing Diversion of Controlled Drugs</a:t>
            </a:r>
          </a:p>
          <a:p>
            <a:pPr indent="0">
              <a:buNone/>
            </a:pPr>
            <a:endParaRPr lang="en-US" sz="2000" dirty="0" smtClean="0"/>
          </a:p>
          <a:p>
            <a:pPr indent="-457200"/>
            <a:endParaRPr lang="en-US" sz="2000" dirty="0" smtClean="0">
              <a:latin typeface="Times New Roman" pitchFamily="18" charset="0"/>
              <a:cs typeface="Times New Roman" pitchFamily="18" charset="0"/>
            </a:endParaRP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000" b="1" dirty="0" smtClean="0">
                <a:latin typeface="Times New Roman" pitchFamily="18" charset="0"/>
                <a:cs typeface="Times New Roman" pitchFamily="18" charset="0"/>
              </a:rPr>
              <a:t>Weigh the Evidence</a:t>
            </a:r>
          </a:p>
          <a:p>
            <a:pPr indent="0">
              <a:buFont typeface="Wingdings" pitchFamily="2" charset="2"/>
              <a:buChar char="ü"/>
            </a:pPr>
            <a:r>
              <a:rPr lang="en-US" sz="2000" dirty="0" smtClean="0">
                <a:latin typeface="Times New Roman" pitchFamily="18" charset="0"/>
                <a:cs typeface="Times New Roman" pitchFamily="18" charset="0"/>
              </a:rPr>
              <a:t>This is based on the alternative considered.</a:t>
            </a:r>
          </a:p>
          <a:p>
            <a:pPr indent="0">
              <a:buFont typeface="Wingdings" pitchFamily="2" charset="2"/>
              <a:buChar char="ü"/>
            </a:pPr>
            <a:r>
              <a:rPr lang="en-US" sz="2000" dirty="0" smtClean="0">
                <a:latin typeface="Times New Roman" pitchFamily="18" charset="0"/>
                <a:cs typeface="Times New Roman" pitchFamily="18" charset="0"/>
              </a:rPr>
              <a:t>In this case the proposed solutions are selected because there are much implications.</a:t>
            </a:r>
          </a:p>
          <a:p>
            <a:pPr indent="0">
              <a:buFont typeface="Wingdings" pitchFamily="2" charset="2"/>
              <a:buChar char="ü"/>
            </a:pPr>
            <a:r>
              <a:rPr lang="en-US" sz="2000" dirty="0" smtClean="0">
                <a:latin typeface="Times New Roman" pitchFamily="18" charset="0"/>
                <a:cs typeface="Times New Roman" pitchFamily="18" charset="0"/>
              </a:rPr>
              <a:t>Community based programs requires a lot of commitment and might be too demanding.</a:t>
            </a:r>
          </a:p>
          <a:p>
            <a:pPr indent="0">
              <a:buFont typeface="Wingdings" pitchFamily="2" charset="2"/>
              <a:buChar char="ü"/>
            </a:pPr>
            <a:r>
              <a:rPr lang="en-US" sz="2000" dirty="0" smtClean="0">
                <a:latin typeface="Times New Roman" pitchFamily="18" charset="0"/>
                <a:cs typeface="Times New Roman" pitchFamily="18" charset="0"/>
              </a:rPr>
              <a:t>As stated earlier using Strategies for reducing harm, </a:t>
            </a:r>
            <a:r>
              <a:rPr lang="en-US" sz="2000" dirty="0" smtClean="0"/>
              <a:t>Naloxone to Reverse Overdose, have logistics barriers</a:t>
            </a:r>
          </a:p>
          <a:p>
            <a:pPr indent="0">
              <a:buFont typeface="Wingdings" pitchFamily="2" charset="2"/>
              <a:buChar char="ü"/>
            </a:pPr>
            <a:endParaRPr lang="en-US" sz="2000" dirty="0" smtClean="0"/>
          </a:p>
          <a:p>
            <a:pPr indent="0">
              <a:buFont typeface="Wingdings" pitchFamily="2" charset="2"/>
              <a:buChar char="ü"/>
            </a:pPr>
            <a:endParaRPr lang="en-US" sz="2000" dirty="0" smtClean="0">
              <a:latin typeface="Times New Roman" pitchFamily="18" charset="0"/>
              <a:cs typeface="Times New Roman" pitchFamily="18" charset="0"/>
            </a:endParaRPr>
          </a:p>
          <a:p>
            <a:pPr indent="0">
              <a:buFont typeface="Wingdings" pitchFamily="2" charset="2"/>
              <a:buChar char="ü"/>
            </a:pPr>
            <a:endParaRPr lang="en-US" sz="2000" dirty="0" smtClean="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000" b="1" dirty="0" smtClean="0">
                <a:latin typeface="Times New Roman" pitchFamily="18" charset="0"/>
                <a:cs typeface="Times New Roman" pitchFamily="18" charset="0"/>
              </a:rPr>
              <a:t>Choosing Among the alternative Solutions</a:t>
            </a:r>
          </a:p>
          <a:p>
            <a:pPr indent="0">
              <a:buFont typeface="Wingdings" pitchFamily="2" charset="2"/>
              <a:buChar char="ü"/>
            </a:pPr>
            <a:r>
              <a:rPr lang="en-US" sz="2000" dirty="0">
                <a:latin typeface="Times New Roman" pitchFamily="18" charset="0"/>
                <a:cs typeface="Times New Roman" pitchFamily="18" charset="0"/>
              </a:rPr>
              <a:t> Measures to restrict the supply of the product</a:t>
            </a:r>
          </a:p>
          <a:p>
            <a:pPr indent="0">
              <a:buFont typeface="Wingdings" pitchFamily="2" charset="2"/>
              <a:buChar char="ü"/>
            </a:pPr>
            <a:r>
              <a:rPr lang="en-US" sz="2000" dirty="0">
                <a:latin typeface="Times New Roman" pitchFamily="18" charset="0"/>
                <a:cs typeface="Times New Roman" pitchFamily="18" charset="0"/>
              </a:rPr>
              <a:t>Influencing prescriber practices</a:t>
            </a:r>
          </a:p>
          <a:p>
            <a:pPr indent="0">
              <a:buFont typeface="Wingdings" pitchFamily="2" charset="2"/>
              <a:buChar char="ü"/>
            </a:pPr>
            <a:r>
              <a:rPr lang="en-US" sz="2000" dirty="0">
                <a:latin typeface="Times New Roman" pitchFamily="18" charset="0"/>
                <a:cs typeface="Times New Roman" pitchFamily="18" charset="0"/>
              </a:rPr>
              <a:t>Reducing the demand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sz="2000" b="1" dirty="0" smtClean="0">
                <a:latin typeface="Times New Roman" pitchFamily="18" charset="0"/>
                <a:cs typeface="Times New Roman" pitchFamily="18" charset="0"/>
              </a:rPr>
              <a:t>Implementing the proposed solutions</a:t>
            </a:r>
          </a:p>
          <a:p>
            <a:pPr indent="0">
              <a:buFont typeface="Wingdings" pitchFamily="2" charset="2"/>
              <a:buChar char="ü"/>
            </a:pPr>
            <a:r>
              <a:rPr lang="en-US" sz="2000" b="1" dirty="0">
                <a:latin typeface="Times New Roman" pitchFamily="18" charset="0"/>
                <a:cs typeface="Times New Roman" pitchFamily="18" charset="0"/>
              </a:rPr>
              <a:t>The rationale for This </a:t>
            </a:r>
            <a:r>
              <a:rPr lang="en-US" sz="2000" b="1" dirty="0" smtClean="0">
                <a:latin typeface="Times New Roman" pitchFamily="18" charset="0"/>
                <a:cs typeface="Times New Roman" pitchFamily="18" charset="0"/>
              </a:rPr>
              <a:t>Solutions</a:t>
            </a:r>
          </a:p>
          <a:p>
            <a:pPr indent="0">
              <a:buFont typeface="Wingdings" pitchFamily="2" charset="2"/>
              <a:buChar char="ü"/>
            </a:pPr>
            <a:r>
              <a:rPr lang="en-US" sz="2000" dirty="0" smtClean="0">
                <a:latin typeface="Times New Roman" pitchFamily="18" charset="0"/>
                <a:cs typeface="Times New Roman" pitchFamily="18" charset="0"/>
              </a:rPr>
              <a:t>Enables the review </a:t>
            </a:r>
            <a:r>
              <a:rPr lang="en-US" sz="2000" dirty="0">
                <a:latin typeface="Times New Roman" pitchFamily="18" charset="0"/>
                <a:cs typeface="Times New Roman" pitchFamily="18" charset="0"/>
              </a:rPr>
              <a:t>the drug's capabilities to provide analgesia against the potential dangers of the drug</a:t>
            </a:r>
            <a:r>
              <a:rPr lang="en-US" sz="2000" dirty="0" smtClean="0">
                <a:latin typeface="Times New Roman" pitchFamily="18" charset="0"/>
                <a:cs typeface="Times New Roman" pitchFamily="18" charset="0"/>
              </a:rPr>
              <a:t> </a:t>
            </a:r>
          </a:p>
          <a:p>
            <a:pPr indent="0">
              <a:buFont typeface="Wingdings" pitchFamily="2" charset="2"/>
              <a:buChar char="ü"/>
            </a:pPr>
            <a:r>
              <a:rPr lang="en-US" sz="2000" dirty="0"/>
              <a:t>After the review is complete, the drug can be approved to be used for a specific population and specific clinical </a:t>
            </a:r>
            <a:r>
              <a:rPr lang="en-US" sz="2000" dirty="0" smtClean="0"/>
              <a:t>indication,</a:t>
            </a:r>
          </a:p>
          <a:p>
            <a:pPr indent="0">
              <a:buFont typeface="Wingdings" pitchFamily="2" charset="2"/>
              <a:buChar char="ü"/>
            </a:pPr>
            <a:r>
              <a:rPr lang="en-US" sz="2000" dirty="0" smtClean="0">
                <a:latin typeface="Times New Roman" pitchFamily="18" charset="0"/>
                <a:cs typeface="Times New Roman" pitchFamily="18" charset="0"/>
              </a:rPr>
              <a:t>Gives state authorities the jurisdiction </a:t>
            </a:r>
            <a:r>
              <a:rPr lang="en-US" sz="2000" dirty="0"/>
              <a:t>to control the amount, storage and amount of these </a:t>
            </a:r>
            <a:r>
              <a:rPr lang="en-US" sz="2000" dirty="0" smtClean="0"/>
              <a:t>drugs.</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indent="0">
              <a:buFont typeface="Wingdings" pitchFamily="2" charset="2"/>
              <a:buChar char="ü"/>
            </a:pPr>
            <a:r>
              <a:rPr lang="en-US" sz="2400" dirty="0" smtClean="0">
                <a:latin typeface="Times New Roman" pitchFamily="18" charset="0"/>
                <a:cs typeface="Times New Roman" pitchFamily="18" charset="0"/>
              </a:rPr>
              <a:t>Integrates recognized organizations that help influence subscribers easily.</a:t>
            </a:r>
          </a:p>
          <a:p>
            <a:pPr indent="0">
              <a:buFont typeface="Wingdings" pitchFamily="2" charset="2"/>
              <a:buChar char="ü"/>
            </a:pPr>
            <a:r>
              <a:rPr lang="en-US" sz="2400" dirty="0" smtClean="0">
                <a:latin typeface="Times New Roman" pitchFamily="18" charset="0"/>
                <a:cs typeface="Times New Roman" pitchFamily="18" charset="0"/>
              </a:rPr>
              <a:t>Integrates nurse </a:t>
            </a:r>
            <a:r>
              <a:rPr lang="en-US" sz="2400" dirty="0">
                <a:latin typeface="Times New Roman" pitchFamily="18" charset="0"/>
                <a:cs typeface="Times New Roman" pitchFamily="18" charset="0"/>
              </a:rPr>
              <a:t>management program that constitutes initial assessment, refer them to proper outpatients programs and monitoring the adherence (Schwartz et al., 2013).</a:t>
            </a:r>
            <a:endParaRPr lang="en-US" sz="2400" dirty="0" smtClean="0">
              <a:latin typeface="Times New Roman" pitchFamily="18" charset="0"/>
              <a:cs typeface="Times New Roman" pitchFamily="18" charset="0"/>
            </a:endParaRPr>
          </a:p>
          <a:p>
            <a:pPr indent="0">
              <a:buFont typeface="Wingdings" pitchFamily="2" charset="2"/>
              <a:buChar char="ü"/>
            </a:pPr>
            <a:endParaRPr lang="en-US" sz="24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Times New Roman" pitchFamily="18" charset="0"/>
                <a:cs typeface="Times New Roman" pitchFamily="18" charset="0"/>
              </a:rPr>
              <a:t>References</a:t>
            </a:r>
            <a:endParaRPr lang="en-US" sz="24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sz="2400" dirty="0" smtClean="0">
                <a:latin typeface="Times New Roman" pitchFamily="18" charset="0"/>
                <a:cs typeface="Times New Roman" pitchFamily="18" charset="0"/>
              </a:rPr>
              <a:t>DEA. Successful Efforts in DEA’S Efforts in Drug-Take-Back. DEA Press Release. Washington, DC:2015. [November 12, 2016]. https: //www.dea. gov/divisions/hq/ 2015/hq 10 	0115.shtml</a:t>
            </a:r>
          </a:p>
          <a:p>
            <a:r>
              <a:rPr lang="en-US" sz="2400" dirty="0" smtClean="0">
                <a:latin typeface="Times New Roman" pitchFamily="18" charset="0"/>
                <a:cs typeface="Times New Roman" pitchFamily="18" charset="0"/>
              </a:rPr>
              <a:t>Training and continuing education. FDA. 2016a. [March 21, 2017].https ://www .fda. gov /Training.</a:t>
            </a:r>
          </a:p>
          <a:p>
            <a:r>
              <a:rPr lang="en-US" sz="2400" dirty="0" smtClean="0">
                <a:latin typeface="Times New Roman" pitchFamily="18" charset="0"/>
                <a:cs typeface="Times New Roman" pitchFamily="18" charset="0"/>
              </a:rPr>
              <a:t>RP Schwartz, Y Olsen, JM Sharfstein, G Warren, Gryczynski,, Mitchell SG, KE O'Grady Jaffe JH. Opioid treatment and deaths in Baltimore, Maryland, 1995–2009. American Journal of     	Public Health. 2013;103(5):917–922. [PMC free article] [PubMed]</a:t>
            </a:r>
          </a:p>
          <a:p>
            <a:endParaRPr lang="en-US" sz="24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194</TotalTime>
  <Words>980</Words>
  <Application>Microsoft Office PowerPoint</Application>
  <PresentationFormat>On-screen Show (4:3)</PresentationFormat>
  <Paragraphs>79</Paragraphs>
  <Slides>10</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Garamond</vt:lpstr>
      <vt:lpstr>Times New Roman</vt:lpstr>
      <vt:lpstr>Wingdings</vt:lpstr>
      <vt:lpstr>Organic</vt:lpstr>
      <vt:lpstr>   Bria Wesson  Grand Canyon University June 20, 2018 </vt:lpstr>
      <vt:lpstr>Brief Outline of the Policy</vt:lpstr>
      <vt:lpstr>Decision Making Process</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Nehemiah</dc:creator>
  <cp:lastModifiedBy>Wesson, Bria</cp:lastModifiedBy>
  <cp:revision>25</cp:revision>
  <dcterms:created xsi:type="dcterms:W3CDTF">2018-06-21T10:54:07Z</dcterms:created>
  <dcterms:modified xsi:type="dcterms:W3CDTF">2018-06-22T05:07:58Z</dcterms:modified>
</cp:coreProperties>
</file>