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Default Extension="png" ContentType="image/png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7" r:id="rId2"/>
    <p:sldMasterId id="2147483653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43891200" cy="32918400"/>
  <p:notesSz cx="6858000" cy="9144000"/>
  <p:custDataLst>
    <p:tags r:id="rId7"/>
  </p:custDataLst>
  <p:defaultTextStyle>
    <a:defPPr>
      <a:defRPr lang="en-US"/>
    </a:defPPr>
    <a:lvl1pPr marL="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18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20160">
          <p15:clr>
            <a:srgbClr val="A4A3A4"/>
          </p15:clr>
        </p15:guide>
        <p15:guide id="4" orient="horz">
          <p15:clr>
            <a:srgbClr val="A4A3A4"/>
          </p15:clr>
        </p15:guide>
        <p15:guide id="5" pos="581">
          <p15:clr>
            <a:srgbClr val="A4A3A4"/>
          </p15:clr>
        </p15:guide>
        <p15:guide id="6" pos="2706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74A"/>
    <a:srgbClr val="13246B"/>
    <a:srgbClr val="002C54"/>
    <a:srgbClr val="FF742D"/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649" autoAdjust="0"/>
    <p:restoredTop sz="94756" autoAdjust="0"/>
  </p:normalViewPr>
  <p:slideViewPr>
    <p:cSldViewPr snapToGrid="0" snapToObjects="1" showGuides="1">
      <p:cViewPr>
        <p:scale>
          <a:sx n="20" d="100"/>
          <a:sy n="20" d="100"/>
        </p:scale>
        <p:origin x="-324" y="1110"/>
      </p:cViewPr>
      <p:guideLst>
        <p:guide orient="horz" pos="3318"/>
        <p:guide orient="horz" pos="288"/>
        <p:guide orient="horz" pos="20160"/>
        <p:guide orient="horz"/>
        <p:guide pos="581"/>
        <p:guide pos="27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9" d="100"/>
          <a:sy n="79" d="100"/>
        </p:scale>
        <p:origin x="-3768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406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1/1/2022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46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1A87D-CAF7-4BDC-A0D3-C0DBEDE816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37848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INTRODUCTION or ABSTRACT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OBJECTIVES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MATERIALS &amp; METHODS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548749"/>
            <a:ext cx="10058400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RESULTS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14027" y="5548749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CONCLUSIONS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14027" y="6378481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4027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REFERENCES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14027" y="25679401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edit)  ACKNOWLEDGEMENTS or  CONTACT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6" y="6295353"/>
            <a:ext cx="13591277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38" y="5431995"/>
            <a:ext cx="13573126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INTRODUCTION or ABSTRACT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22338" y="18240478"/>
            <a:ext cx="1359286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42080" y="17409229"/>
            <a:ext cx="1357312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OBJECTIVES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5154276" y="2159508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5154276" y="20739663"/>
            <a:ext cx="13571534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MATERIALS &amp; METHODS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5162215" y="629535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5154277" y="5431995"/>
            <a:ext cx="1357947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RESULTS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9395741" y="5431995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CONCLUSIONS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9395741" y="6295353"/>
            <a:ext cx="13576029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9395741" y="17377122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REFERENCES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9390710" y="18157350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29395741" y="25845657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ACKNOWLEDGEMENTS  or  CONTACT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29395742" y="26625887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08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09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0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1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2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3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4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5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6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7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8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9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0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2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3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4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5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6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7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8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9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30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1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2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3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4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5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6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7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8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9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40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41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42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43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ent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21222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348867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INTRODUCTION or ABSTRACT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02598" y="15043762"/>
            <a:ext cx="1005840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OBJECTIVES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3" y="6204287"/>
            <a:ext cx="2072004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4" y="5348867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(header)  MATERIALS &amp; METHODS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1587164" y="21896538"/>
            <a:ext cx="20720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87162" y="21074746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RESULTS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05536" y="5348867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CONCLUSIONS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05536" y="6212225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05536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REFERENCES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05536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05536" y="25669876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(click to add)  ACKNOWLEDGEMENTS or CONTACT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05536" y="26436774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2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6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7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08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09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TEXT PLACEHOLDER</a:t>
            </a:r>
          </a:p>
        </p:txBody>
      </p:sp>
      <p:sp>
        <p:nvSpPr>
          <p:cNvPr id="110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1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3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4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5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6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7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19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0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PICTURE PLACEHOLDER</a:t>
            </a:r>
          </a:p>
        </p:txBody>
      </p:sp>
      <p:sp>
        <p:nvSpPr>
          <p:cNvPr id="121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2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3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4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5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6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7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8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29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0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1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2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3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  <p:sp>
        <p:nvSpPr>
          <p:cNvPr id="134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HEADER PLACEHOLDER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765639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2007 template produces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a 36x48 inch professional  poster</a:t>
            </a:r>
            <a:r>
              <a:rPr lang="en-US" sz="3200">
                <a:latin typeface="Trebuchet MS" pitchFamily="34" charset="0"/>
              </a:rPr>
              <a:t>. You</a:t>
            </a:r>
            <a:r>
              <a:rPr lang="en-US" sz="3200" baseline="0">
                <a:latin typeface="Trebuchet MS" pitchFamily="34" charset="0"/>
              </a:rPr>
              <a:t> can u</a:t>
            </a:r>
            <a:r>
              <a:rPr lang="en-US" sz="3200">
                <a:latin typeface="Trebuchet MS" pitchFamily="34" charset="0"/>
              </a:rPr>
              <a:t>se</a:t>
            </a:r>
            <a:r>
              <a:rPr lang="en-US" sz="3200" baseline="0">
                <a:latin typeface="Trebuchet MS" pitchFamily="34" charset="0"/>
              </a:rPr>
              <a:t> it to create your research poster and </a:t>
            </a:r>
            <a:r>
              <a:rPr lang="en-US" sz="3200">
                <a:latin typeface="Trebuchet MS" pitchFamily="34" charset="0"/>
              </a:rPr>
              <a:t>save valuable time placing titles, subtitles,</a:t>
            </a:r>
            <a:r>
              <a:rPr lang="en-US" sz="3200" baseline="0">
                <a:latin typeface="Trebuchet MS" pitchFamily="34" charset="0"/>
              </a:rPr>
              <a:t> text, and graphics</a:t>
            </a:r>
            <a:r>
              <a:rPr lang="en-US" sz="3200">
                <a:latin typeface="Trebuchet MS" pitchFamily="34" charset="0"/>
              </a:rPr>
              <a:t>. </a:t>
            </a:r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To view our template tutorials, go online to </a:t>
            </a: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>
                <a:latin typeface="Trebuchet MS" pitchFamily="34" charset="0"/>
              </a:rPr>
              <a:t>and click on </a:t>
            </a: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When</a:t>
            </a:r>
            <a:r>
              <a:rPr lang="en-US" sz="3200" baseline="0" dirty="0">
                <a:latin typeface="Trebuchet MS" pitchFamily="34" charset="0"/>
              </a:rPr>
              <a:t> you are ready to</a:t>
            </a:r>
            <a:r>
              <a:rPr lang="en-US" sz="3200" dirty="0">
                <a:latin typeface="Trebuchet MS" pitchFamily="34" charset="0"/>
              </a:rPr>
              <a:t> </a:t>
            </a:r>
            <a:r>
              <a:rPr lang="en-US" sz="3200" baseline="0" dirty="0">
                <a:latin typeface="Trebuchet MS" pitchFamily="34" charset="0"/>
              </a:rPr>
              <a:t> print your poster</a:t>
            </a:r>
            <a:r>
              <a:rPr lang="en-US" sz="3200" dirty="0">
                <a:latin typeface="Trebuchet MS" pitchFamily="34" charset="0"/>
              </a:rPr>
              <a:t>,</a:t>
            </a:r>
            <a:r>
              <a:rPr lang="en-US" sz="3200" baseline="0" dirty="0">
                <a:latin typeface="Trebuchet MS" pitchFamily="34" charset="0"/>
              </a:rPr>
              <a:t> go online to</a:t>
            </a:r>
            <a:r>
              <a:rPr lang="en-US" sz="3600" baseline="0" dirty="0">
                <a:latin typeface="Trebuchet MS" pitchFamily="34" charset="0"/>
              </a:rPr>
              <a:t>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>
                <a:latin typeface="Trebuchet MS" pitchFamily="34" charset="0"/>
              </a:rPr>
              <a:t/>
            </a:r>
            <a:br>
              <a:rPr lang="en-US" sz="3200" dirty="0">
                <a:latin typeface="Trebuchet MS" pitchFamily="34" charset="0"/>
              </a:rPr>
            </a:br>
            <a:endParaRPr lang="en-US" sz="3200" dirty="0">
              <a:latin typeface="Trebuchet MS" pitchFamily="34" charset="0"/>
            </a:endParaRPr>
          </a:p>
          <a:p>
            <a:pPr algn="l" defTabSz="3765639"/>
            <a:r>
              <a:rPr lang="en-US" sz="3200" b="1" dirty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rebuchet MS" pitchFamily="34" charset="0"/>
              </a:rPr>
              <a:t>To</a:t>
            </a:r>
            <a:r>
              <a:rPr lang="en-US" sz="3200" baseline="0" dirty="0">
                <a:latin typeface="Trebuchet MS" pitchFamily="34" charset="0"/>
              </a:rPr>
              <a:t> add text, c</a:t>
            </a:r>
            <a:r>
              <a:rPr lang="en-US" sz="3200" dirty="0">
                <a:latin typeface="Trebuchet MS" pitchFamily="34" charset="0"/>
              </a:rPr>
              <a:t>lick inside</a:t>
            </a:r>
            <a:r>
              <a:rPr lang="en-US" sz="3200" baseline="0" dirty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>
              <a:latin typeface="Trebuchet MS" pitchFamily="34" charset="0"/>
            </a:endParaRPr>
          </a:p>
          <a:p>
            <a:pPr defTabSz="376563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0600"/>
            <a:ext cx="438912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567305" y="32315729"/>
            <a:ext cx="2514600" cy="336819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DESIGN © 2012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65103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40" name="Group 39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5" name="Rounded Rectangle 34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 userDrawn="1"/>
        </p:nvSpPr>
        <p:spPr>
          <a:xfrm>
            <a:off x="922338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587692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>
            <a:off x="22253046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>
            <a:off x="32918400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134780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>
                <a:latin typeface="Trebuchet MS" pitchFamily="34" charset="0"/>
              </a:rPr>
            </a:br>
            <a:r>
              <a:rPr lang="en-US" sz="3200" baseline="0" dirty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Go to the </a:t>
            </a:r>
            <a:r>
              <a:rPr lang="en-US" sz="3200" baseline="0" dirty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>
                <a:latin typeface="Trebuchet MS" pitchFamily="34" charset="0"/>
              </a:rPr>
            </a:br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This template has four </a:t>
            </a:r>
            <a:r>
              <a:rPr lang="en-US" sz="3200" baseline="0" dirty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column layouts.  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TEXT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PHOTOS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>
                <a:latin typeface="Trebuchet MS" pitchFamily="34" charset="0"/>
              </a:rPr>
              <a:t>first</a:t>
            </a:r>
            <a:r>
              <a:rPr lang="en-US" sz="3200" baseline="0" dirty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TABLES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2000" baseline="0" dirty="0">
              <a:latin typeface="Trebuchet MS" pitchFamily="34" charset="0"/>
            </a:endParaRPr>
          </a:p>
          <a:p>
            <a:pPr defTabSz="4389219"/>
            <a:endParaRPr lang="en-US" sz="2000" dirty="0">
              <a:latin typeface="Trebuchet MS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    </a:t>
            </a:r>
            <a:r>
              <a:rPr lang="en-US" sz="3200" dirty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>
                <a:solidFill>
                  <a:schemeClr val="bg1"/>
                </a:solidFill>
              </a:rPr>
              <a:t> Unit C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</a:t>
            </a:r>
            <a:r>
              <a:rPr lang="en-US" sz="3200" b="1" baseline="0" dirty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DESIGN © 2012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-13946601" y="11526118"/>
            <a:ext cx="13577436" cy="81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 userDrawn="1"/>
        </p:nvSpPr>
        <p:spPr>
          <a:xfrm>
            <a:off x="922338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5154504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29386670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 userDrawn="1"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765639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2007 template produces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a 36x48 inch professional  poster</a:t>
            </a:r>
            <a:r>
              <a:rPr lang="en-US" sz="3200">
                <a:latin typeface="Trebuchet MS" pitchFamily="34" charset="0"/>
              </a:rPr>
              <a:t>. You</a:t>
            </a:r>
            <a:r>
              <a:rPr lang="en-US" sz="3200" baseline="0">
                <a:latin typeface="Trebuchet MS" pitchFamily="34" charset="0"/>
              </a:rPr>
              <a:t> can u</a:t>
            </a:r>
            <a:r>
              <a:rPr lang="en-US" sz="3200">
                <a:latin typeface="Trebuchet MS" pitchFamily="34" charset="0"/>
              </a:rPr>
              <a:t>se</a:t>
            </a:r>
            <a:r>
              <a:rPr lang="en-US" sz="3200" baseline="0">
                <a:latin typeface="Trebuchet MS" pitchFamily="34" charset="0"/>
              </a:rPr>
              <a:t> it to create your research poster and </a:t>
            </a:r>
            <a:r>
              <a:rPr lang="en-US" sz="3200">
                <a:latin typeface="Trebuchet MS" pitchFamily="34" charset="0"/>
              </a:rPr>
              <a:t>save valuable time placing titles, subtitles,</a:t>
            </a:r>
            <a:r>
              <a:rPr lang="en-US" sz="3200" baseline="0">
                <a:latin typeface="Trebuchet MS" pitchFamily="34" charset="0"/>
              </a:rPr>
              <a:t> text, and graphics</a:t>
            </a:r>
            <a:r>
              <a:rPr lang="en-US" sz="3200">
                <a:latin typeface="Trebuchet MS" pitchFamily="34" charset="0"/>
              </a:rPr>
              <a:t>. </a:t>
            </a:r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To view our template tutorials, go online to </a:t>
            </a: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>
                <a:latin typeface="Trebuchet MS" pitchFamily="34" charset="0"/>
              </a:rPr>
              <a:t>and click on </a:t>
            </a: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When</a:t>
            </a:r>
            <a:r>
              <a:rPr lang="en-US" sz="3200" baseline="0" dirty="0">
                <a:latin typeface="Trebuchet MS" pitchFamily="34" charset="0"/>
              </a:rPr>
              <a:t> you are ready to</a:t>
            </a:r>
            <a:r>
              <a:rPr lang="en-US" sz="3200" dirty="0">
                <a:latin typeface="Trebuchet MS" pitchFamily="34" charset="0"/>
              </a:rPr>
              <a:t> </a:t>
            </a:r>
            <a:r>
              <a:rPr lang="en-US" sz="3200" baseline="0" dirty="0">
                <a:latin typeface="Trebuchet MS" pitchFamily="34" charset="0"/>
              </a:rPr>
              <a:t> print your poster</a:t>
            </a:r>
            <a:r>
              <a:rPr lang="en-US" sz="3200" dirty="0">
                <a:latin typeface="Trebuchet MS" pitchFamily="34" charset="0"/>
              </a:rPr>
              <a:t>,</a:t>
            </a:r>
            <a:r>
              <a:rPr lang="en-US" sz="3200" baseline="0" dirty="0">
                <a:latin typeface="Trebuchet MS" pitchFamily="34" charset="0"/>
              </a:rPr>
              <a:t> go online to</a:t>
            </a:r>
            <a:r>
              <a:rPr lang="en-US" sz="3600" baseline="0" dirty="0">
                <a:latin typeface="Trebuchet MS" pitchFamily="34" charset="0"/>
              </a:rPr>
              <a:t>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>
                <a:latin typeface="Trebuchet MS" pitchFamily="34" charset="0"/>
              </a:rPr>
              <a:t/>
            </a:r>
            <a:br>
              <a:rPr lang="en-US" sz="3200" dirty="0">
                <a:latin typeface="Trebuchet MS" pitchFamily="34" charset="0"/>
              </a:rPr>
            </a:br>
            <a:endParaRPr lang="en-US" sz="3200" dirty="0">
              <a:latin typeface="Trebuchet MS" pitchFamily="34" charset="0"/>
            </a:endParaRPr>
          </a:p>
          <a:p>
            <a:pPr algn="l" defTabSz="3765639"/>
            <a:r>
              <a:rPr lang="en-US" sz="3200" b="1" dirty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rebuchet MS" pitchFamily="34" charset="0"/>
              </a:rPr>
              <a:t>To</a:t>
            </a:r>
            <a:r>
              <a:rPr lang="en-US" sz="3200" baseline="0" dirty="0">
                <a:latin typeface="Trebuchet MS" pitchFamily="34" charset="0"/>
              </a:rPr>
              <a:t> add text, c</a:t>
            </a:r>
            <a:r>
              <a:rPr lang="en-US" sz="3200" dirty="0">
                <a:latin typeface="Trebuchet MS" pitchFamily="34" charset="0"/>
              </a:rPr>
              <a:t>lick inside</a:t>
            </a:r>
            <a:r>
              <a:rPr lang="en-US" sz="3200" baseline="0" dirty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>
              <a:latin typeface="Trebuchet MS" pitchFamily="34" charset="0"/>
            </a:endParaRPr>
          </a:p>
          <a:p>
            <a:pPr defTabSz="376563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57" name="Rectangle 56"/>
          <p:cNvSpPr/>
          <p:nvPr userDrawn="1"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5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23539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59" name="Group 58"/>
          <p:cNvGrpSpPr/>
          <p:nvPr userDrawn="1"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60" name="Rounded Rectangle 59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62" name="TextBox 61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63" name="Straight Connector 62"/>
          <p:cNvCxnSpPr/>
          <p:nvPr userDrawn="1"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67" name="Rectangle 66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134780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>
                <a:latin typeface="Trebuchet MS" pitchFamily="34" charset="0"/>
              </a:rPr>
            </a:br>
            <a:r>
              <a:rPr lang="en-US" sz="3200" baseline="0" dirty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Go to the </a:t>
            </a:r>
            <a:r>
              <a:rPr lang="en-US" sz="3200" baseline="0" dirty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>
                <a:latin typeface="Trebuchet MS" pitchFamily="34" charset="0"/>
              </a:rPr>
            </a:br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This template has four </a:t>
            </a:r>
            <a:r>
              <a:rPr lang="en-US" sz="3200" baseline="0" dirty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column layouts.  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TEXT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PHOTOS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>
                <a:latin typeface="Trebuchet MS" pitchFamily="34" charset="0"/>
              </a:rPr>
              <a:t>first</a:t>
            </a:r>
            <a:r>
              <a:rPr lang="en-US" sz="3200" baseline="0" dirty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TABLES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2000" baseline="0" dirty="0">
              <a:latin typeface="Trebuchet MS" pitchFamily="34" charset="0"/>
            </a:endParaRPr>
          </a:p>
          <a:p>
            <a:pPr defTabSz="4389219"/>
            <a:endParaRPr lang="en-US" sz="2000" dirty="0">
              <a:latin typeface="Trebuchet MS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" name="TextBox 68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    </a:t>
            </a:r>
            <a:r>
              <a:rPr lang="en-US" sz="3200" dirty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>
                <a:solidFill>
                  <a:schemeClr val="bg1"/>
                </a:solidFill>
              </a:rPr>
              <a:t> Unit C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</a:t>
            </a:r>
            <a:r>
              <a:rPr lang="en-US" sz="3200" b="1" baseline="0" dirty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70" name="Straight Connector 69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DESIGN © 2012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21" name="Rounded Rectangle 20"/>
          <p:cNvSpPr/>
          <p:nvPr userDrawn="1"/>
        </p:nvSpPr>
        <p:spPr>
          <a:xfrm>
            <a:off x="922338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32918400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583194" y="5267325"/>
            <a:ext cx="20724813" cy="26736675"/>
          </a:xfrm>
          <a:prstGeom prst="roundRect">
            <a:avLst>
              <a:gd name="adj" fmla="val 2853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 userDrawn="1"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765639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2007 template produces</a:t>
            </a:r>
            <a:r>
              <a:rPr lang="en-US" sz="3200" baseline="0" dirty="0">
                <a:latin typeface="Trebuchet MS" pitchFamily="34" charset="0"/>
              </a:rPr>
              <a:t> </a:t>
            </a:r>
            <a:r>
              <a:rPr lang="en-US" sz="3200" dirty="0">
                <a:latin typeface="Trebuchet MS" pitchFamily="34" charset="0"/>
              </a:rPr>
              <a:t>a 36x48 inch professional  poster</a:t>
            </a:r>
            <a:r>
              <a:rPr lang="en-US" sz="3200">
                <a:latin typeface="Trebuchet MS" pitchFamily="34" charset="0"/>
              </a:rPr>
              <a:t>. You</a:t>
            </a:r>
            <a:r>
              <a:rPr lang="en-US" sz="3200" baseline="0">
                <a:latin typeface="Trebuchet MS" pitchFamily="34" charset="0"/>
              </a:rPr>
              <a:t> can u</a:t>
            </a:r>
            <a:r>
              <a:rPr lang="en-US" sz="3200">
                <a:latin typeface="Trebuchet MS" pitchFamily="34" charset="0"/>
              </a:rPr>
              <a:t>se</a:t>
            </a:r>
            <a:r>
              <a:rPr lang="en-US" sz="3200" baseline="0">
                <a:latin typeface="Trebuchet MS" pitchFamily="34" charset="0"/>
              </a:rPr>
              <a:t> it to create your research poster and </a:t>
            </a:r>
            <a:r>
              <a:rPr lang="en-US" sz="3200">
                <a:latin typeface="Trebuchet MS" pitchFamily="34" charset="0"/>
              </a:rPr>
              <a:t>save valuable time placing titles, subtitles,</a:t>
            </a:r>
            <a:r>
              <a:rPr lang="en-US" sz="3200" baseline="0">
                <a:latin typeface="Trebuchet MS" pitchFamily="34" charset="0"/>
              </a:rPr>
              <a:t> text, and graphics</a:t>
            </a:r>
            <a:r>
              <a:rPr lang="en-US" sz="3200">
                <a:latin typeface="Trebuchet MS" pitchFamily="34" charset="0"/>
              </a:rPr>
              <a:t>. </a:t>
            </a:r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To view our template tutorials, go online to </a:t>
            </a: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>
                <a:latin typeface="Trebuchet MS" pitchFamily="34" charset="0"/>
              </a:rPr>
              <a:t>and click on </a:t>
            </a: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r>
              <a:rPr lang="en-US" sz="3200" dirty="0">
                <a:latin typeface="Trebuchet MS" pitchFamily="34" charset="0"/>
              </a:rPr>
              <a:t>When</a:t>
            </a:r>
            <a:r>
              <a:rPr lang="en-US" sz="3200" baseline="0" dirty="0">
                <a:latin typeface="Trebuchet MS" pitchFamily="34" charset="0"/>
              </a:rPr>
              <a:t> you are ready to</a:t>
            </a:r>
            <a:r>
              <a:rPr lang="en-US" sz="3200" dirty="0">
                <a:latin typeface="Trebuchet MS" pitchFamily="34" charset="0"/>
              </a:rPr>
              <a:t> </a:t>
            </a:r>
            <a:r>
              <a:rPr lang="en-US" sz="3200" baseline="0" dirty="0">
                <a:latin typeface="Trebuchet MS" pitchFamily="34" charset="0"/>
              </a:rPr>
              <a:t> print your poster</a:t>
            </a:r>
            <a:r>
              <a:rPr lang="en-US" sz="3200" dirty="0">
                <a:latin typeface="Trebuchet MS" pitchFamily="34" charset="0"/>
              </a:rPr>
              <a:t>,</a:t>
            </a:r>
            <a:r>
              <a:rPr lang="en-US" sz="3200" baseline="0" dirty="0">
                <a:latin typeface="Trebuchet MS" pitchFamily="34" charset="0"/>
              </a:rPr>
              <a:t> go online to</a:t>
            </a:r>
            <a:r>
              <a:rPr lang="en-US" sz="3600" baseline="0" dirty="0">
                <a:latin typeface="Trebuchet MS" pitchFamily="34" charset="0"/>
              </a:rPr>
              <a:t>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>
                <a:latin typeface="Trebuchet MS" pitchFamily="34" charset="0"/>
              </a:rPr>
              <a:t/>
            </a:r>
            <a:br>
              <a:rPr lang="en-US" sz="3200" dirty="0">
                <a:latin typeface="Trebuchet MS" pitchFamily="34" charset="0"/>
              </a:rPr>
            </a:br>
            <a:endParaRPr lang="en-US" sz="3200" dirty="0">
              <a:latin typeface="Trebuchet MS" pitchFamily="34" charset="0"/>
            </a:endParaRPr>
          </a:p>
          <a:p>
            <a:pPr algn="l" defTabSz="3765639"/>
            <a:r>
              <a:rPr lang="en-US" sz="3200" b="1" dirty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Trebuchet MS" pitchFamily="34" charset="0"/>
              </a:rPr>
              <a:t>To</a:t>
            </a:r>
            <a:r>
              <a:rPr lang="en-US" sz="3200" baseline="0" dirty="0">
                <a:latin typeface="Trebuchet MS" pitchFamily="34" charset="0"/>
              </a:rPr>
              <a:t> add text, c</a:t>
            </a:r>
            <a:r>
              <a:rPr lang="en-US" sz="3200" dirty="0">
                <a:latin typeface="Trebuchet MS" pitchFamily="34" charset="0"/>
              </a:rPr>
              <a:t>lick inside</a:t>
            </a:r>
            <a:r>
              <a:rPr lang="en-US" sz="3200" baseline="0" dirty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>
                <a:latin typeface="Trebuchet MS" pitchFamily="34" charset="0"/>
              </a:rPr>
              <a:t>once</a:t>
            </a:r>
            <a:r>
              <a:rPr lang="en-US" sz="3200" baseline="0" dirty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>
              <a:latin typeface="Trebuchet MS" pitchFamily="34" charset="0"/>
            </a:endParaRPr>
          </a:p>
          <a:p>
            <a:pPr defTabSz="376563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3200" baseline="0" dirty="0"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57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23539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58" name="Group 57"/>
          <p:cNvGrpSpPr/>
          <p:nvPr userDrawn="1"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59" name="Rounded Rectangle 58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61" name="TextBox 60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62" name="Straight Connector 61"/>
          <p:cNvCxnSpPr/>
          <p:nvPr userDrawn="1"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69" name="Rectangle 68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>
              <a:latin typeface="Trebuchet MS" pitchFamily="34" charset="0"/>
            </a:endParaRPr>
          </a:p>
          <a:p>
            <a:pPr defTabSz="3134780"/>
            <a:r>
              <a:rPr lang="en-US" sz="3200" dirty="0">
                <a:latin typeface="Trebuchet MS" pitchFamily="34" charset="0"/>
              </a:rPr>
              <a:t>This PowerPoint</a:t>
            </a:r>
            <a:r>
              <a:rPr lang="en-US" sz="3200" baseline="0" dirty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>
                <a:latin typeface="Trebuchet MS" pitchFamily="34" charset="0"/>
              </a:rPr>
            </a:br>
            <a:r>
              <a:rPr lang="en-US" sz="3200" baseline="0" dirty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Go to the </a:t>
            </a:r>
            <a:r>
              <a:rPr lang="en-US" sz="3200" baseline="0" dirty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>
                <a:latin typeface="Trebuchet MS" pitchFamily="34" charset="0"/>
              </a:rPr>
            </a:br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="1" baseline="0" dirty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>
                <a:latin typeface="Trebuchet MS" pitchFamily="34" charset="0"/>
              </a:rPr>
              <a:t>This template has four </a:t>
            </a:r>
            <a:r>
              <a:rPr lang="en-US" sz="3200" baseline="0" dirty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column layouts.  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TEXT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PHOTOS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>
                <a:latin typeface="Trebuchet MS" pitchFamily="34" charset="0"/>
              </a:rPr>
              <a:t>first</a:t>
            </a:r>
            <a:r>
              <a:rPr lang="en-US" sz="3200" baseline="0" dirty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>
                <a:latin typeface="Trebuchet MS" pitchFamily="34" charset="0"/>
              </a:rPr>
              <a:t>TABLES</a:t>
            </a:r>
            <a:r>
              <a:rPr lang="en-US" sz="3200" b="1" u="none" baseline="0" dirty="0">
                <a:latin typeface="Trebuchet MS" pitchFamily="34" charset="0"/>
              </a:rPr>
              <a:t>: </a:t>
            </a:r>
            <a:r>
              <a:rPr lang="en-US" sz="3200" baseline="0" dirty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>
                <a:latin typeface="Trebuchet MS" pitchFamily="34" charset="0"/>
              </a:rPr>
              <a:t>right-click</a:t>
            </a:r>
            <a:r>
              <a:rPr lang="en-US" sz="3200" baseline="0" dirty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endParaRPr lang="en-US" sz="3200" baseline="0" dirty="0">
              <a:latin typeface="Trebuchet MS" pitchFamily="34" charset="0"/>
            </a:endParaRPr>
          </a:p>
          <a:p>
            <a:pPr defTabSz="2689420"/>
            <a:r>
              <a:rPr lang="en-US" sz="3200" b="1" baseline="0" dirty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3134780"/>
            <a:endParaRPr lang="en-US" sz="3200" baseline="0" dirty="0">
              <a:latin typeface="Trebuchet MS" pitchFamily="34" charset="0"/>
            </a:endParaRPr>
          </a:p>
          <a:p>
            <a:pPr defTabSz="4389219"/>
            <a:endParaRPr lang="en-US" sz="2000" baseline="0" dirty="0">
              <a:latin typeface="Trebuchet MS" pitchFamily="34" charset="0"/>
            </a:endParaRPr>
          </a:p>
          <a:p>
            <a:pPr defTabSz="4389219"/>
            <a:endParaRPr lang="en-US" sz="2000" dirty="0">
              <a:latin typeface="Trebuchet MS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" name="TextBox 70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    </a:t>
            </a:r>
            <a:r>
              <a:rPr lang="en-US" sz="3200" dirty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>
                <a:solidFill>
                  <a:schemeClr val="bg1"/>
                </a:solidFill>
              </a:rPr>
              <a:t> Unit C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>
                <a:solidFill>
                  <a:schemeClr val="bg1"/>
                </a:solidFill>
              </a:rPr>
            </a:br>
            <a:r>
              <a:rPr lang="en-US" sz="3200" baseline="0" dirty="0">
                <a:solidFill>
                  <a:schemeClr val="bg1"/>
                </a:solidFill>
              </a:rPr>
              <a:t>    </a:t>
            </a:r>
            <a:r>
              <a:rPr lang="en-US" sz="3200" b="1" baseline="0" dirty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72" name="Straight Connector 71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7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Picture Placeholder 520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5973" y="465813"/>
            <a:ext cx="3972872" cy="3670985"/>
          </a:xfrm>
        </p:spPr>
      </p:pic>
      <p:sp>
        <p:nvSpPr>
          <p:cNvPr id="17" name="Text Placeholder 16"/>
          <p:cNvSpPr>
            <a:spLocks noGrp="1"/>
          </p:cNvSpPr>
          <p:nvPr>
            <p:ph type="body" sz="quarter" idx="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1" name="Picture Placeholder 120" descr="NCU Seal &amp; name.png"/>
          <p:cNvPicPr>
            <a:picLocks noGrp="1" noChangeAspect="1"/>
          </p:cNvPicPr>
          <p:nvPr>
            <p:ph type="pic" sz="quarter" idx="1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400" b="19400"/>
          <a:stretch>
            <a:fillRect/>
          </a:stretch>
        </p:blipFill>
        <p:spPr/>
      </p:pic>
      <p:sp>
        <p:nvSpPr>
          <p:cNvPr id="31" name="Picture Placeholder 30"/>
          <p:cNvSpPr>
            <a:spLocks noGrp="1"/>
          </p:cNvSpPr>
          <p:nvPr>
            <p:ph type="pic" sz="quarter" idx="126"/>
          </p:nvPr>
        </p:nvSpPr>
        <p:spPr/>
      </p:sp>
      <p:sp>
        <p:nvSpPr>
          <p:cNvPr id="522" name="Picture Placeholder 521"/>
          <p:cNvSpPr>
            <a:spLocks noGrp="1"/>
          </p:cNvSpPr>
          <p:nvPr>
            <p:ph type="pic" sz="quarter" idx="127"/>
          </p:nvPr>
        </p:nvSpPr>
        <p:spPr/>
      </p:sp>
      <p:sp>
        <p:nvSpPr>
          <p:cNvPr id="523" name="Picture Placeholder 522"/>
          <p:cNvSpPr>
            <a:spLocks noGrp="1"/>
          </p:cNvSpPr>
          <p:nvPr>
            <p:ph type="pic" sz="quarter" idx="128"/>
          </p:nvPr>
        </p:nvSpPr>
        <p:spPr/>
      </p:sp>
      <p:sp>
        <p:nvSpPr>
          <p:cNvPr id="524" name="Picture Placeholder 523"/>
          <p:cNvSpPr>
            <a:spLocks noGrp="1"/>
          </p:cNvSpPr>
          <p:nvPr>
            <p:ph type="pic" sz="quarter" idx="129"/>
          </p:nvPr>
        </p:nvSpPr>
        <p:spPr/>
      </p:sp>
      <p:sp>
        <p:nvSpPr>
          <p:cNvPr id="525" name="Picture Placeholder 524"/>
          <p:cNvSpPr>
            <a:spLocks noGrp="1"/>
          </p:cNvSpPr>
          <p:nvPr>
            <p:ph type="pic" sz="quarter" idx="130"/>
          </p:nvPr>
        </p:nvSpPr>
        <p:spPr/>
      </p:sp>
      <p:sp>
        <p:nvSpPr>
          <p:cNvPr id="526" name="Picture Placeholder 525"/>
          <p:cNvSpPr>
            <a:spLocks noGrp="1"/>
          </p:cNvSpPr>
          <p:nvPr>
            <p:ph type="pic" sz="quarter" idx="131"/>
          </p:nvPr>
        </p:nvSpPr>
        <p:spPr/>
      </p:sp>
      <p:sp>
        <p:nvSpPr>
          <p:cNvPr id="527" name="Picture Placeholder 526"/>
          <p:cNvSpPr>
            <a:spLocks noGrp="1"/>
          </p:cNvSpPr>
          <p:nvPr>
            <p:ph type="pic" sz="quarter" idx="132"/>
          </p:nvPr>
        </p:nvSpPr>
        <p:spPr/>
      </p:sp>
      <p:sp>
        <p:nvSpPr>
          <p:cNvPr id="528" name="Picture Placeholder 527"/>
          <p:cNvSpPr>
            <a:spLocks noGrp="1"/>
          </p:cNvSpPr>
          <p:nvPr>
            <p:ph type="pic" sz="quarter" idx="133"/>
          </p:nvPr>
        </p:nvSpPr>
        <p:spPr/>
      </p:sp>
      <p:sp>
        <p:nvSpPr>
          <p:cNvPr id="529" name="Picture Placeholder 528"/>
          <p:cNvSpPr>
            <a:spLocks noGrp="1"/>
          </p:cNvSpPr>
          <p:nvPr>
            <p:ph type="pic" sz="quarter" idx="134"/>
          </p:nvPr>
        </p:nvSpPr>
        <p:spPr/>
      </p:sp>
      <p:sp>
        <p:nvSpPr>
          <p:cNvPr id="531" name="Text Placeholder 530"/>
          <p:cNvSpPr>
            <a:spLocks noGrp="1"/>
          </p:cNvSpPr>
          <p:nvPr>
            <p:ph type="body" sz="quarter" idx="1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2" name="Text Placeholder 531"/>
          <p:cNvSpPr>
            <a:spLocks noGrp="1"/>
          </p:cNvSpPr>
          <p:nvPr>
            <p:ph type="body" sz="quarter" idx="1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3" name="Text Placeholder 532"/>
          <p:cNvSpPr>
            <a:spLocks noGrp="1"/>
          </p:cNvSpPr>
          <p:nvPr>
            <p:ph type="body" sz="quarter" idx="1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4" name="Text Placeholder 533"/>
          <p:cNvSpPr>
            <a:spLocks noGrp="1"/>
          </p:cNvSpPr>
          <p:nvPr>
            <p:ph type="body" sz="quarter" idx="1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5" name="Text Placeholder 534"/>
          <p:cNvSpPr>
            <a:spLocks noGrp="1"/>
          </p:cNvSpPr>
          <p:nvPr>
            <p:ph type="body" sz="quarter" idx="1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6" name="Text Placeholder 535"/>
          <p:cNvSpPr>
            <a:spLocks noGrp="1"/>
          </p:cNvSpPr>
          <p:nvPr>
            <p:ph type="body" sz="quarter" idx="1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7" name="Text Placeholder 536"/>
          <p:cNvSpPr>
            <a:spLocks noGrp="1"/>
          </p:cNvSpPr>
          <p:nvPr>
            <p:ph type="body" sz="quarter" idx="1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8" name="Text Placeholder 537"/>
          <p:cNvSpPr>
            <a:spLocks noGrp="1"/>
          </p:cNvSpPr>
          <p:nvPr>
            <p:ph type="body" sz="quarter" idx="1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9" name="Text Placeholder 538"/>
          <p:cNvSpPr>
            <a:spLocks noGrp="1"/>
          </p:cNvSpPr>
          <p:nvPr>
            <p:ph type="body" sz="quarter" idx="1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0" name="Text Placeholder 539"/>
          <p:cNvSpPr>
            <a:spLocks noGrp="1"/>
          </p:cNvSpPr>
          <p:nvPr>
            <p:ph type="body" sz="quarter" idx="1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1" name="Text Placeholder 540"/>
          <p:cNvSpPr>
            <a:spLocks noGrp="1"/>
          </p:cNvSpPr>
          <p:nvPr>
            <p:ph type="body" sz="quarter" idx="1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2" name="Text Placeholder 541"/>
          <p:cNvSpPr>
            <a:spLocks noGrp="1"/>
          </p:cNvSpPr>
          <p:nvPr>
            <p:ph type="body" sz="quarter" idx="1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3" name="Text Placeholder 542"/>
          <p:cNvSpPr>
            <a:spLocks noGrp="1"/>
          </p:cNvSpPr>
          <p:nvPr>
            <p:ph type="body" sz="quarter" idx="1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4" name="Text Placeholder 383"/>
          <p:cNvSpPr>
            <a:spLocks noGrp="1"/>
          </p:cNvSpPr>
          <p:nvPr>
            <p:ph type="body" sz="quarter" idx="1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5" name="Text Placeholder 384"/>
          <p:cNvSpPr>
            <a:spLocks noGrp="1"/>
          </p:cNvSpPr>
          <p:nvPr>
            <p:ph type="body" sz="quarter" idx="150"/>
          </p:nvPr>
        </p:nvSpPr>
        <p:spPr>
          <a:xfrm>
            <a:off x="5932593" y="3211717"/>
            <a:ext cx="31998968" cy="1082873"/>
          </a:xfrm>
        </p:spPr>
        <p:txBody>
          <a:bodyPr/>
          <a:lstStyle/>
          <a:p>
            <a:endParaRPr lang="en-US" kern="2300" spc="1000" dirty="0">
              <a:latin typeface="Times New Roman"/>
              <a:cs typeface="Times New Roman"/>
            </a:endParaRPr>
          </a:p>
        </p:txBody>
      </p:sp>
      <p:sp>
        <p:nvSpPr>
          <p:cNvPr id="157" name="Text Placeholder 156"/>
          <p:cNvSpPr>
            <a:spLocks noGrp="1"/>
          </p:cNvSpPr>
          <p:nvPr>
            <p:ph type="body" sz="quarter" idx="153"/>
          </p:nvPr>
        </p:nvSpPr>
        <p:spPr/>
        <p:txBody>
          <a:bodyPr>
            <a:normAutofit/>
          </a:bodyPr>
          <a:lstStyle/>
          <a:p>
            <a:r>
              <a:rPr lang="en-US" sz="9600" b="1" dirty="0"/>
              <a:t>Business Paper</a:t>
            </a:r>
            <a:endParaRPr lang="en-US" sz="9600" dirty="0"/>
          </a:p>
          <a:p>
            <a:endParaRPr lang="en-US" sz="6000" b="1" dirty="0">
              <a:latin typeface="+mn-lt"/>
            </a:endParaRPr>
          </a:p>
        </p:txBody>
      </p:sp>
      <p:sp>
        <p:nvSpPr>
          <p:cNvPr id="158" name="Text Placeholder 157"/>
          <p:cNvSpPr>
            <a:spLocks noGrp="1"/>
          </p:cNvSpPr>
          <p:nvPr>
            <p:ph type="body" sz="quarter" idx="151"/>
          </p:nvPr>
        </p:nvSpPr>
        <p:spPr/>
        <p:txBody>
          <a:bodyPr>
            <a:normAutofit/>
          </a:bodyPr>
          <a:lstStyle/>
          <a:p>
            <a:endParaRPr lang="en-US" sz="5000" dirty="0"/>
          </a:p>
        </p:txBody>
      </p:sp>
      <p:sp>
        <p:nvSpPr>
          <p:cNvPr id="75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04188" y="9095874"/>
            <a:ext cx="10056813" cy="23004378"/>
          </a:xfrm>
        </p:spPr>
        <p:txBody>
          <a:bodyPr/>
          <a:lstStyle/>
          <a:p>
            <a:r>
              <a:rPr lang="en-US" sz="5400" dirty="0"/>
              <a:t>In many business organizations, compensation has been tied to performance. </a:t>
            </a:r>
          </a:p>
          <a:p>
            <a:r>
              <a:rPr lang="en-US" sz="5400" dirty="0"/>
              <a:t>With the right approaches in place, organizations can bank on compensation so as to attract top talent and retain current workers, and create a pool of employees who rally behind an organization’s mission (</a:t>
            </a:r>
            <a:r>
              <a:rPr lang="en-US" sz="5400" dirty="0" err="1"/>
              <a:t>Agusra</a:t>
            </a:r>
            <a:r>
              <a:rPr lang="en-US" sz="5400" dirty="0"/>
              <a:t> et al., 2021). </a:t>
            </a:r>
          </a:p>
          <a:p>
            <a:r>
              <a:rPr lang="en-US" sz="5400" dirty="0"/>
              <a:t>The compensation strategy in any organization should be compatible with the conditions and necessities of its budget and workplace environment and the motivating factors behind its anticipated workforce.</a:t>
            </a:r>
          </a:p>
          <a:p>
            <a:r>
              <a:rPr lang="en-US" sz="5400" dirty="0"/>
              <a:t>Business leaders can connect performance and compensation through strategies like employee promotions, provision of incentives, goal-centered bonuses, and opportunities for professional development. </a:t>
            </a:r>
          </a:p>
          <a:p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7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22341" y="5591551"/>
            <a:ext cx="10048875" cy="2954647"/>
          </a:xfrm>
        </p:spPr>
        <p:txBody>
          <a:bodyPr/>
          <a:lstStyle/>
          <a:p>
            <a:pPr indent="0" algn="l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How Performance Relates to Employee Compensation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11587165" y="7456314"/>
            <a:ext cx="10048874" cy="7847854"/>
          </a:xfrm>
        </p:spPr>
        <p:txBody>
          <a:bodyPr/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Employee promotions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Better wages and salaries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Fringe </a:t>
            </a:r>
            <a:r>
              <a:rPr lang="en-US" sz="5400" dirty="0" smtClean="0"/>
              <a:t>benefits</a:t>
            </a:r>
          </a:p>
          <a:p>
            <a:pPr lvl="0"/>
            <a:endParaRPr lang="en-US" sz="5400" dirty="0"/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11587166" y="5424999"/>
            <a:ext cx="10048875" cy="2031317"/>
          </a:xfrm>
        </p:spPr>
        <p:txBody>
          <a:bodyPr/>
          <a:lstStyle/>
          <a:p>
            <a:pPr indent="0" algn="l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Extrinsic Rewards Related to Performance</a:t>
            </a:r>
          </a:p>
        </p:txBody>
      </p:sp>
      <p:sp>
        <p:nvSpPr>
          <p:cNvPr id="80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22147631" y="10449615"/>
            <a:ext cx="10048874" cy="21650638"/>
          </a:xfrm>
        </p:spPr>
        <p:txBody>
          <a:bodyPr/>
          <a:lstStyle/>
          <a:p>
            <a:r>
              <a:rPr lang="en-US" sz="5400" dirty="0"/>
              <a:t>A workplace that recognizes diversity among its workforce is imperative because it allows each employee to exploit their strengths as well as the potential they bring into the organization. </a:t>
            </a:r>
          </a:p>
          <a:p>
            <a:r>
              <a:rPr lang="en-US" sz="5400" dirty="0"/>
              <a:t>Therefore, the concepts of performance measurement and compensation should be used to strengthen diversity among employees. </a:t>
            </a:r>
          </a:p>
          <a:p>
            <a:r>
              <a:rPr lang="en-US" sz="5400" dirty="0"/>
              <a:t>Performance measurement and compensation may be considered among a diverse workforce in the aspects of employee retention, recruitment, and promotion (</a:t>
            </a:r>
            <a:r>
              <a:rPr lang="en-US" sz="5400" dirty="0" err="1"/>
              <a:t>Pešalj</a:t>
            </a:r>
            <a:r>
              <a:rPr lang="en-US" sz="5400" dirty="0"/>
              <a:t> et al., 2018). </a:t>
            </a:r>
          </a:p>
          <a:p>
            <a:r>
              <a:rPr lang="en-US" sz="5400" dirty="0"/>
              <a:t>The strength of performance measurement and compensation in employee retention is that they help identify groups with less satisfaction or less commitment among the workforce. </a:t>
            </a:r>
          </a:p>
        </p:txBody>
      </p:sp>
      <p:sp>
        <p:nvSpPr>
          <p:cNvPr id="87" name="Text Placeholder 26"/>
          <p:cNvSpPr>
            <a:spLocks noGrp="1"/>
          </p:cNvSpPr>
          <p:nvPr>
            <p:ph type="body" sz="quarter" idx="123"/>
          </p:nvPr>
        </p:nvSpPr>
        <p:spPr>
          <a:xfrm>
            <a:off x="11587166" y="18384254"/>
            <a:ext cx="10056813" cy="9581020"/>
          </a:xfrm>
        </p:spPr>
        <p:txBody>
          <a:bodyPr/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5400" dirty="0" smtClean="0"/>
              <a:t>Respect </a:t>
            </a:r>
            <a:r>
              <a:rPr lang="en-US" sz="5400" dirty="0"/>
              <a:t>from other workers and supervisors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Being proud in one’s workplace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Personal development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Gaining trust from organizational managers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5400" dirty="0"/>
              <a:t>A feeling of achievement (Emmanuel &amp; </a:t>
            </a:r>
            <a:r>
              <a:rPr lang="en-US" sz="5400" dirty="0" err="1"/>
              <a:t>Nwuzor</a:t>
            </a:r>
            <a:r>
              <a:rPr lang="en-US" sz="5400" dirty="0"/>
              <a:t>, 2021) 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8" name="Text Placeholder 27"/>
          <p:cNvSpPr>
            <a:spLocks noGrp="1"/>
          </p:cNvSpPr>
          <p:nvPr>
            <p:ph type="body" sz="quarter" idx="124"/>
          </p:nvPr>
        </p:nvSpPr>
        <p:spPr>
          <a:xfrm>
            <a:off x="11888787" y="16207747"/>
            <a:ext cx="10056813" cy="2176506"/>
          </a:xfrm>
        </p:spPr>
        <p:txBody>
          <a:bodyPr/>
          <a:lstStyle/>
          <a:p>
            <a:r>
              <a:rPr lang="en-US" sz="6000" b="1" dirty="0"/>
              <a:t>Intrinsic Rewards Related to </a:t>
            </a:r>
            <a:r>
              <a:rPr lang="en-US" sz="6000" b="1" dirty="0" smtClean="0"/>
              <a:t>Performance</a:t>
            </a:r>
          </a:p>
          <a:p>
            <a:endParaRPr lang="en-US" sz="6000" dirty="0"/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1" name="Text Placeholder 57"/>
          <p:cNvSpPr>
            <a:spLocks noGrp="1"/>
          </p:cNvSpPr>
          <p:nvPr>
            <p:ph type="body" sz="quarter" idx="24"/>
          </p:nvPr>
        </p:nvSpPr>
        <p:spPr>
          <a:xfrm>
            <a:off x="22860659" y="5222032"/>
            <a:ext cx="9335846" cy="5466104"/>
          </a:xfrm>
        </p:spPr>
        <p:txBody>
          <a:bodyPr/>
          <a:lstStyle/>
          <a:p>
            <a:pPr indent="0" algn="l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Performance Measurement 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and Compensation may be considered among a Diverse Team</a:t>
            </a:r>
          </a:p>
          <a:p>
            <a:endParaRPr lang="en-US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4" name="Picture 73" descr="color bar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516854"/>
            <a:ext cx="43891201" cy="521582"/>
          </a:xfrm>
          <a:prstGeom prst="rect">
            <a:avLst/>
          </a:prstGeom>
        </p:spPr>
      </p:pic>
      <p:pic>
        <p:nvPicPr>
          <p:cNvPr id="93" name="Picture Placeholder 520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88173" y="465813"/>
            <a:ext cx="3972872" cy="3670985"/>
          </a:xfrm>
        </p:spPr>
      </p:pic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AFC3BDD5-257B-4CB1-8571-2635B0AC09F2}"/>
              </a:ext>
            </a:extLst>
          </p:cNvPr>
          <p:cNvSpPr>
            <a:spLocks noGrp="1"/>
          </p:cNvSpPr>
          <p:nvPr>
            <p:ph type="pic" sz="quarter" idx="135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70BD6B8-9FE8-4D02-AE9A-703068EB7BA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905536" y="5424998"/>
            <a:ext cx="10052050" cy="18349401"/>
          </a:xfrm>
        </p:spPr>
        <p:txBody>
          <a:bodyPr/>
          <a:lstStyle/>
          <a:p>
            <a:r>
              <a:rPr lang="en-US" sz="5400" dirty="0"/>
              <a:t>Performance measurement and compensation are imperative in employee recruitment among diverse teams because they help in pinpointing entry barriers among diverse teams. </a:t>
            </a:r>
          </a:p>
          <a:p>
            <a:r>
              <a:rPr lang="en-US" sz="5400" dirty="0"/>
              <a:t>In addition, performance measurement and compensation in employee promotion may be helpful in recognizing bias while assessing and selecting employees from diverse teams.   </a:t>
            </a:r>
            <a:endParaRPr lang="en-US" sz="5400" dirty="0" smtClean="0"/>
          </a:p>
          <a:p>
            <a:endParaRPr lang="en-US" sz="5400" dirty="0"/>
          </a:p>
          <a:p>
            <a:endParaRPr lang="en-US" sz="54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" name="Picture 63" descr="Should compensation be tied to employee performance?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88788" y="10838463"/>
            <a:ext cx="9238666" cy="494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Performance Evaluation – Problem Solving in Teams and Groups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88421" y="15961495"/>
            <a:ext cx="7700210" cy="589466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252181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36x48-Template-V2b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3 Column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ssic - Wide Cen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36x48-Template-V2b</Template>
  <TotalTime>1984</TotalTime>
  <Words>328</Words>
  <Application>Microsoft Office PowerPoint</Application>
  <PresentationFormat>Custom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36x48-Template-V2b</vt:lpstr>
      <vt:lpstr>1_Classic 3 Columns</vt:lpstr>
      <vt:lpstr>Classic - Wide Center</vt:lpstr>
      <vt:lpstr>Slide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CanterburyMedia</dc:creator>
  <dc:description>This template is the property of PosterPresentations.com. Call us if you need help with this poster template._x000d_
1-866-649-3004           _x000d_
 (c)PosterPresentations.com</dc:description>
  <cp:lastModifiedBy>Kevin</cp:lastModifiedBy>
  <cp:revision>68</cp:revision>
  <dcterms:created xsi:type="dcterms:W3CDTF">2012-02-03T19:11:35Z</dcterms:created>
  <dcterms:modified xsi:type="dcterms:W3CDTF">2022-01-01T12:00:37Z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72E03A37-B5F3-484F-8171-F30E850F4E82</vt:lpwstr>
  </property>
  <property fmtid="{D5CDD505-2E9C-101B-9397-08002B2CF9AE}" pid="3" name="ArticulatePath">
    <vt:lpwstr>NCU branded instructions Poster Presentations -36x48-Template 2019</vt:lpwstr>
  </property>
</Properties>
</file>