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75" r:id="rId5"/>
    <p:sldId id="271" r:id="rId6"/>
    <p:sldId id="260" r:id="rId7"/>
    <p:sldId id="257" r:id="rId8"/>
    <p:sldId id="263" r:id="rId9"/>
    <p:sldId id="259" r:id="rId10"/>
    <p:sldId id="262" r:id="rId11"/>
    <p:sldId id="265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006" autoAdjust="0"/>
  </p:normalViewPr>
  <p:slideViewPr>
    <p:cSldViewPr snapToGrid="0">
      <p:cViewPr varScale="1">
        <p:scale>
          <a:sx n="61" d="100"/>
          <a:sy n="61" d="100"/>
        </p:scale>
        <p:origin x="72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4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7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7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404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2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3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6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37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39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2741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39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1606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84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90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1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A901E-E236-4C68-8DE4-F89BAC060755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D538CAE-3134-4349-8FF2-E5B72FC5A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7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081825"/>
            <a:ext cx="9144000" cy="4175975"/>
          </a:xfrm>
        </p:spPr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Health In Newark, NJ</a:t>
            </a:r>
          </a:p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Student’s Name</a:t>
            </a:r>
          </a:p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Institution</a:t>
            </a:r>
          </a:p>
          <a:p>
            <a:pPr algn="ctr"/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060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Demographic Details of Newark NJ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population of Newark is 282,000 </a:t>
            </a:r>
          </a:p>
          <a:p>
            <a:r>
              <a:rPr lang="en-US" sz="2800" dirty="0" smtClean="0"/>
              <a:t>The population is mainly composed of people aged 33</a:t>
            </a:r>
          </a:p>
          <a:p>
            <a:r>
              <a:rPr lang="en-US" sz="2800" dirty="0" smtClean="0"/>
              <a:t>Most households have an income of $37,642</a:t>
            </a:r>
            <a:endParaRPr lang="en-US" sz="2800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8073" y="3118338"/>
            <a:ext cx="3661553" cy="336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89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2338"/>
          </a:xfrm>
        </p:spPr>
        <p:txBody>
          <a:bodyPr/>
          <a:lstStyle/>
          <a:p>
            <a:pPr algn="ctr"/>
            <a:r>
              <a:rPr lang="en-US" dirty="0" smtClean="0"/>
              <a:t>Racial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1939"/>
            <a:ext cx="7986020" cy="461889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Blacks or African Americans comprise the largest racial group living in Newark NJ</a:t>
            </a:r>
          </a:p>
          <a:p>
            <a:r>
              <a:rPr lang="en-US" sz="2400" dirty="0" smtClean="0"/>
              <a:t>There are various racial groups living in Newark NJ – Blacks, Whites, Hispanics, Asian and others.</a:t>
            </a:r>
          </a:p>
          <a:p>
            <a:r>
              <a:rPr lang="en-US" sz="2400" dirty="0" smtClean="0"/>
              <a:t>Blacks make up to 49% of the population</a:t>
            </a:r>
          </a:p>
          <a:p>
            <a:r>
              <a:rPr lang="en-US" sz="2400" dirty="0" smtClean="0"/>
              <a:t>Whites comprise 10.5% of the population</a:t>
            </a:r>
          </a:p>
          <a:p>
            <a:r>
              <a:rPr lang="en-US" sz="2400" dirty="0" smtClean="0"/>
              <a:t>Hispanic consist of 36.2% of the population</a:t>
            </a:r>
          </a:p>
          <a:p>
            <a:r>
              <a:rPr lang="en-US" sz="2400" dirty="0" smtClean="0"/>
              <a:t>Asians comprise 1.8% of the population</a:t>
            </a:r>
          </a:p>
          <a:p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369" y="2667061"/>
            <a:ext cx="4079631" cy="406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39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3315"/>
          </a:xfrm>
        </p:spPr>
        <p:txBody>
          <a:bodyPr/>
          <a:lstStyle/>
          <a:p>
            <a:r>
              <a:rPr lang="en-US" dirty="0" smtClean="0"/>
              <a:t>Health Status of people in Newark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6963543" cy="393958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leading cause of deaths are chronic diseases like cancer, hypertension and diabetes.</a:t>
            </a:r>
          </a:p>
          <a:p>
            <a:r>
              <a:rPr lang="en-US" sz="2800" dirty="0" smtClean="0"/>
              <a:t>Out of ten deaths, seven are caused by chronic or infectious diseases every year</a:t>
            </a:r>
          </a:p>
          <a:p>
            <a:r>
              <a:rPr lang="en-US" sz="2800" dirty="0" smtClean="0"/>
              <a:t>Hospitalization rates of people suffering from chronic diseases are astronomical</a:t>
            </a:r>
            <a:endParaRPr lang="en-US" sz="28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765" y="1686398"/>
            <a:ext cx="4309928" cy="488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6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54348" cy="705633"/>
          </a:xfrm>
        </p:spPr>
        <p:txBody>
          <a:bodyPr/>
          <a:lstStyle/>
          <a:p>
            <a:r>
              <a:rPr lang="en-US" dirty="0" smtClean="0"/>
              <a:t>Marital Status in Newark, NJ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3332"/>
            <a:ext cx="6625340" cy="4396636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There are myriad people with different marital statuses living in Newark, NJ:</a:t>
            </a:r>
          </a:p>
          <a:p>
            <a:pPr marL="514350" indent="-514350">
              <a:buAutoNum type="alphaLcPeriod"/>
            </a:pPr>
            <a:r>
              <a:rPr lang="en-US" sz="2400" dirty="0" smtClean="0"/>
              <a:t>Those who are never married comprise 49.1% of the population.</a:t>
            </a:r>
          </a:p>
          <a:p>
            <a:pPr marL="514350" indent="-514350">
              <a:buAutoNum type="alphaLcPeriod"/>
            </a:pPr>
            <a:r>
              <a:rPr lang="en-US" sz="2400" dirty="0" smtClean="0"/>
              <a:t>Those separated make up to 3.7%</a:t>
            </a:r>
          </a:p>
          <a:p>
            <a:pPr marL="514350" indent="-514350">
              <a:buAutoNum type="alphaLcPeriod"/>
            </a:pPr>
            <a:r>
              <a:rPr lang="en-US" sz="2400" dirty="0" smtClean="0"/>
              <a:t>The divorced make up 7.7%</a:t>
            </a:r>
          </a:p>
          <a:p>
            <a:pPr marL="514350" indent="-514350">
              <a:buAutoNum type="alphaLcPeriod"/>
            </a:pPr>
            <a:r>
              <a:rPr lang="en-US" sz="2400" dirty="0" smtClean="0"/>
              <a:t>The widowed include 4.9%</a:t>
            </a:r>
          </a:p>
          <a:p>
            <a:pPr marL="514350" indent="-514350">
              <a:buAutoNum type="alphaLcPeriod"/>
            </a:pPr>
            <a:r>
              <a:rPr lang="en-US" sz="2400" dirty="0" smtClean="0"/>
              <a:t>The now married comprise 34.5%</a:t>
            </a:r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705" y="1402915"/>
            <a:ext cx="4533622" cy="506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451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Problem: High prevalence of chronic and infectious diseases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930401"/>
            <a:ext cx="7477111" cy="4833654"/>
          </a:xfrm>
        </p:spPr>
        <p:txBody>
          <a:bodyPr>
            <a:noAutofit/>
          </a:bodyPr>
          <a:lstStyle/>
          <a:p>
            <a:r>
              <a:rPr lang="en-US" sz="2400" dirty="0"/>
              <a:t>The common chronic and infectious diseases in Newark include hypertension, tuberculosis, cancer, asthma and </a:t>
            </a:r>
            <a:r>
              <a:rPr lang="en-US" sz="2400" dirty="0" smtClean="0"/>
              <a:t>diabetes (Padmanaban et al., 2020).</a:t>
            </a:r>
            <a:endParaRPr lang="en-US" sz="2400" dirty="0"/>
          </a:p>
          <a:p>
            <a:r>
              <a:rPr lang="en-US" sz="2400" dirty="0"/>
              <a:t>There is lack of health insurance that is linked with insufficient access to healthcare services like primary care.</a:t>
            </a:r>
          </a:p>
          <a:p>
            <a:r>
              <a:rPr lang="en-US" sz="2400" dirty="0"/>
              <a:t> Many women are susceptible to developing breast cancer as they age.</a:t>
            </a:r>
          </a:p>
          <a:p>
            <a:r>
              <a:rPr lang="en-US" sz="2400" dirty="0"/>
              <a:t>The poverty level of people residing in Newark NJ is high and they cannot access better quality health care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283" y="1415441"/>
            <a:ext cx="4158442" cy="493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51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7201537" cy="906049"/>
          </a:xfrm>
        </p:spPr>
        <p:txBody>
          <a:bodyPr/>
          <a:lstStyle/>
          <a:p>
            <a:r>
              <a:rPr lang="en-US" dirty="0" smtClean="0"/>
              <a:t>Social Determinants of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51526"/>
            <a:ext cx="5923882" cy="4365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a. Positive</a:t>
            </a:r>
          </a:p>
          <a:p>
            <a:r>
              <a:rPr lang="en-US" sz="2400" dirty="0" smtClean="0"/>
              <a:t>Appropriate social support</a:t>
            </a:r>
          </a:p>
          <a:p>
            <a:r>
              <a:rPr lang="en-US" sz="2400" dirty="0" smtClean="0"/>
              <a:t>Provision of enough food</a:t>
            </a:r>
          </a:p>
          <a:p>
            <a:r>
              <a:rPr lang="en-US" sz="2400" dirty="0" smtClean="0"/>
              <a:t>Well-developed transport systems</a:t>
            </a:r>
          </a:p>
          <a:p>
            <a:pPr marL="0" indent="0">
              <a:buNone/>
            </a:pPr>
            <a:r>
              <a:rPr lang="en-US" sz="2400" dirty="0" smtClean="0"/>
              <a:t>b. Negative</a:t>
            </a:r>
          </a:p>
          <a:p>
            <a:r>
              <a:rPr lang="en-US" sz="2400" dirty="0" smtClean="0"/>
              <a:t>Discrimination</a:t>
            </a:r>
          </a:p>
          <a:p>
            <a:r>
              <a:rPr lang="en-US" sz="2400" dirty="0" smtClean="0"/>
              <a:t>Low income levels</a:t>
            </a:r>
          </a:p>
          <a:p>
            <a:r>
              <a:rPr lang="en-US" sz="2400" dirty="0" smtClean="0"/>
              <a:t>Drug addiction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400" y="1012521"/>
            <a:ext cx="4586600" cy="494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4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7163959" cy="868471"/>
          </a:xfrm>
        </p:spPr>
        <p:txBody>
          <a:bodyPr/>
          <a:lstStyle/>
          <a:p>
            <a:r>
              <a:rPr lang="en-US" dirty="0" smtClean="0"/>
              <a:t>State Health Improvement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78071"/>
            <a:ext cx="7251641" cy="456329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state will equip health facilities with better medical equipment (Zha et al., 2020).</a:t>
            </a:r>
          </a:p>
          <a:p>
            <a:r>
              <a:rPr lang="en-US" sz="2400" dirty="0" smtClean="0"/>
              <a:t>Highly trained medical personnel will be recruited in medical facilities</a:t>
            </a:r>
          </a:p>
          <a:p>
            <a:r>
              <a:rPr lang="en-US" sz="2400" dirty="0" smtClean="0"/>
              <a:t>The state will seek to ensure health equity for every people to access</a:t>
            </a:r>
          </a:p>
          <a:p>
            <a:r>
              <a:rPr lang="en-US" sz="2400" dirty="0" smtClean="0"/>
              <a:t>The quality of care administered by health facilities will be enhanced </a:t>
            </a:r>
          </a:p>
          <a:p>
            <a:r>
              <a:rPr lang="en-US" sz="2400" dirty="0" smtClean="0"/>
              <a:t>New hospital facilities will be developed to meet the high number of patients</a:t>
            </a:r>
            <a:endParaRPr 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974" y="1227552"/>
            <a:ext cx="4263025" cy="500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32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6587762" cy="730685"/>
          </a:xfrm>
        </p:spPr>
        <p:txBody>
          <a:bodyPr/>
          <a:lstStyle/>
          <a:p>
            <a:pPr algn="ctr"/>
            <a:r>
              <a:rPr lang="en-US" dirty="0" smtClean="0"/>
              <a:t>Action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73372"/>
            <a:ext cx="7176485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There are various action plans intended to address the health problem:</a:t>
            </a:r>
          </a:p>
          <a:p>
            <a:pPr marL="0" indent="0">
              <a:buNone/>
            </a:pPr>
            <a:r>
              <a:rPr lang="en-US" sz="2400" dirty="0" err="1" smtClean="0"/>
              <a:t>i</a:t>
            </a:r>
            <a:r>
              <a:rPr lang="en-US" sz="2400" dirty="0" smtClean="0"/>
              <a:t>. Ensuring health equity (DallaPiazza et al., 2020). </a:t>
            </a:r>
          </a:p>
          <a:p>
            <a:pPr marL="0" indent="0">
              <a:buNone/>
            </a:pPr>
            <a:r>
              <a:rPr lang="en-US" sz="2400" dirty="0" smtClean="0"/>
              <a:t>ii. Building more mental health facilities</a:t>
            </a:r>
          </a:p>
          <a:p>
            <a:pPr marL="0" indent="0">
              <a:buNone/>
            </a:pPr>
            <a:r>
              <a:rPr lang="en-US" sz="2400" dirty="0" smtClean="0"/>
              <a:t>iii. Promotion of immunization of infants</a:t>
            </a:r>
          </a:p>
          <a:p>
            <a:pPr marL="0" indent="0">
              <a:buNone/>
            </a:pPr>
            <a:r>
              <a:rPr lang="en-US" sz="2400" dirty="0" smtClean="0"/>
              <a:t>iv. Chronic disease prevention by erecting more hospitals with adequate facilities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3820" y="951978"/>
            <a:ext cx="4122368" cy="532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88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7464584" cy="793315"/>
          </a:xfrm>
        </p:spPr>
        <p:txBody>
          <a:bodyPr/>
          <a:lstStyle/>
          <a:p>
            <a:r>
              <a:rPr lang="en-US" dirty="0" smtClean="0"/>
              <a:t>Signs of Diversity and Inclusivity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94160"/>
            <a:ext cx="5936408" cy="425273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Newark recognizes the rights of the LGBT community like the African American Office of Gay Concerns (AAOGC).</a:t>
            </a:r>
          </a:p>
          <a:p>
            <a:r>
              <a:rPr lang="en-US" sz="2000" dirty="0" smtClean="0"/>
              <a:t>Also, people from different multicultural backgrounds live within Newark such as Hispanics, African Americans, Chinese and the Whites.</a:t>
            </a:r>
          </a:p>
          <a:p>
            <a:r>
              <a:rPr lang="en-US" sz="2000" dirty="0" smtClean="0"/>
              <a:t>Schools have rolled out LGBT curriculum program </a:t>
            </a:r>
          </a:p>
          <a:p>
            <a:endParaRPr lang="en-US" sz="2000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107" y="1694160"/>
            <a:ext cx="5193669" cy="454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90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378984" cy="1320800"/>
          </a:xfrm>
        </p:spPr>
        <p:txBody>
          <a:bodyPr/>
          <a:lstStyle/>
          <a:p>
            <a:pPr algn="ctr"/>
            <a:r>
              <a:rPr lang="en-US" dirty="0" smtClean="0"/>
              <a:t>Health Policy: Adopting health insurance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241198" cy="43153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Some of the health insurance plans to be adopted include:</a:t>
            </a:r>
          </a:p>
          <a:p>
            <a:pPr marL="571500" indent="-571500">
              <a:buAutoNum type="romanLcPeriod"/>
            </a:pPr>
            <a:r>
              <a:rPr lang="en-US" sz="2400" dirty="0" smtClean="0"/>
              <a:t>Care health plan</a:t>
            </a:r>
          </a:p>
          <a:p>
            <a:pPr marL="571500" indent="-571500">
              <a:buAutoNum type="romanLcPeriod"/>
            </a:pPr>
            <a:r>
              <a:rPr lang="en-US" sz="2400" dirty="0" smtClean="0"/>
              <a:t>Health companion individual </a:t>
            </a:r>
          </a:p>
          <a:p>
            <a:pPr marL="571500" indent="-571500">
              <a:buAutoNum type="romanLcPeriod"/>
            </a:pPr>
            <a:r>
              <a:rPr lang="en-US" sz="2400" dirty="0" smtClean="0"/>
              <a:t>Health maintenance organization</a:t>
            </a:r>
          </a:p>
          <a:p>
            <a:pPr marL="571500" indent="-571500">
              <a:buAutoNum type="romanLcPeriod"/>
            </a:pPr>
            <a:r>
              <a:rPr lang="en-US" sz="2400" dirty="0" smtClean="0"/>
              <a:t>Affordable Care Act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Implications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Quality care to patients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Increased access to health care services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877" y="2755726"/>
            <a:ext cx="4234895" cy="395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30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Zha, P., Qureshi, R., Porter, S., Chao, Y. Y., </a:t>
            </a:r>
            <a:r>
              <a:rPr lang="en-US" dirty="0" err="1" smtClean="0"/>
              <a:t>Pacquiao</a:t>
            </a:r>
            <a:r>
              <a:rPr lang="en-US" dirty="0" smtClean="0"/>
              <a:t>, D., Chase, S., &amp; O’Brien-Richardson, P. (2020). Utilizing a mobile health intervention to manage hypertension in an underserved community. </a:t>
            </a:r>
            <a:r>
              <a:rPr lang="en-US" i="1" dirty="0" smtClean="0"/>
              <a:t>Western Journal of Nursing Research</a:t>
            </a:r>
            <a:r>
              <a:rPr lang="en-US" dirty="0" smtClean="0"/>
              <a:t>, </a:t>
            </a:r>
            <a:r>
              <a:rPr lang="en-US" i="1" dirty="0" smtClean="0"/>
              <a:t>42</a:t>
            </a:r>
            <a:r>
              <a:rPr lang="en-US" dirty="0" smtClean="0"/>
              <a:t>(3), 201-209.</a:t>
            </a:r>
          </a:p>
          <a:p>
            <a:r>
              <a:rPr lang="en-US" dirty="0" smtClean="0"/>
              <a:t>DallaPiazza, M., </a:t>
            </a:r>
            <a:r>
              <a:rPr lang="en-US" dirty="0" err="1" smtClean="0"/>
              <a:t>Ayyala</a:t>
            </a:r>
            <a:r>
              <a:rPr lang="en-US" dirty="0" smtClean="0"/>
              <a:t>, M. S., &amp; Soto-Greene, M. L. (2020). Empowering future physicians to advocate for health equity: A blueprint for a longitudinal thread in undergraduate medical education. </a:t>
            </a:r>
            <a:r>
              <a:rPr lang="en-US" i="1" dirty="0" smtClean="0"/>
              <a:t>Medical Teacher</a:t>
            </a:r>
            <a:r>
              <a:rPr lang="en-US" dirty="0" smtClean="0"/>
              <a:t>, 1-7.</a:t>
            </a:r>
          </a:p>
          <a:p>
            <a:r>
              <a:rPr lang="en-US" dirty="0" smtClean="0"/>
              <a:t>Padmanaban, V., </a:t>
            </a:r>
            <a:r>
              <a:rPr lang="en-US" dirty="0" err="1" smtClean="0"/>
              <a:t>Fallah</a:t>
            </a:r>
            <a:r>
              <a:rPr lang="en-US" dirty="0" smtClean="0"/>
              <a:t>, P., </a:t>
            </a:r>
            <a:r>
              <a:rPr lang="en-US" dirty="0" err="1" smtClean="0"/>
              <a:t>Jayaraman</a:t>
            </a:r>
            <a:r>
              <a:rPr lang="en-US" dirty="0" smtClean="0"/>
              <a:t>, S., Peck, G. L., &amp; </a:t>
            </a:r>
            <a:r>
              <a:rPr lang="en-US" dirty="0" err="1" smtClean="0"/>
              <a:t>Sifri</a:t>
            </a:r>
            <a:r>
              <a:rPr lang="en-US" dirty="0" smtClean="0"/>
              <a:t>, Z. (2020). Integrating a Novel Global Surgery and Health Inequity Course to the Surgical Clerkship. </a:t>
            </a:r>
            <a:r>
              <a:rPr lang="en-US" i="1" dirty="0" smtClean="0"/>
              <a:t>Journal of Surgical Education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0864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286</TotalTime>
  <Words>647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</vt:lpstr>
      <vt:lpstr>Wingdings 3</vt:lpstr>
      <vt:lpstr>Facet</vt:lpstr>
      <vt:lpstr>PowerPoint Presentation</vt:lpstr>
      <vt:lpstr>Demographic Details of Newark NJ</vt:lpstr>
      <vt:lpstr>Racial Distribution</vt:lpstr>
      <vt:lpstr>Health Status of people in Newark</vt:lpstr>
      <vt:lpstr>Marital Status in Newark, NJ</vt:lpstr>
      <vt:lpstr>Health Problem: High prevalence of chronic and infectious diseases</vt:lpstr>
      <vt:lpstr>Social Determinants of Health</vt:lpstr>
      <vt:lpstr>State Health Improvement Plan</vt:lpstr>
      <vt:lpstr>Action Plan</vt:lpstr>
      <vt:lpstr>Signs of Diversity and Inclusivity</vt:lpstr>
      <vt:lpstr>Health Policy: Adopting health insurance plans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Windows User</cp:lastModifiedBy>
  <cp:revision>20</cp:revision>
  <dcterms:created xsi:type="dcterms:W3CDTF">2020-09-15T13:06:49Z</dcterms:created>
  <dcterms:modified xsi:type="dcterms:W3CDTF">2020-09-15T17:59:21Z</dcterms:modified>
</cp:coreProperties>
</file>