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F92188-121F-4BD9-BBD3-275EE9E4CBB3}"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F92188-121F-4BD9-BBD3-275EE9E4CBB3}" type="slidenum">
              <a:rPr lang="en-US" smtClean="0"/>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F92188-121F-4BD9-BBD3-275EE9E4CBB3}"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F92188-121F-4BD9-BBD3-275EE9E4CBB3}" type="slidenum">
              <a:rPr lang="en-US" smtClean="0"/>
              <a:t>‹#›</a:t>
            </a:fld>
            <a:endParaRPr lang="en-US" dirty="0"/>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F92188-121F-4BD9-BBD3-275EE9E4CBB3}"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F92188-121F-4BD9-BBD3-275EE9E4CBB3}"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F92188-121F-4BD9-BBD3-275EE9E4CBB3}"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F92188-121F-4BD9-BBD3-275EE9E4CBB3}" type="slidenum">
              <a:rPr lang="en-US" smtClean="0"/>
              <a:t>‹#›</a:t>
            </a:fld>
            <a:endParaRPr lang="en-US" dirty="0"/>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F92188-121F-4BD9-BBD3-275EE9E4CBB3}" type="slidenum">
              <a:rPr lang="en-US" smtClean="0"/>
              <a:t>‹#›</a:t>
            </a:fld>
            <a:endParaRPr lang="en-US" dirty="0"/>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F92188-121F-4BD9-BBD3-275EE9E4CBB3}"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AD1B505-7AD5-47B8-AC61-4FAA12FDA78F}" type="datetimeFigureOut">
              <a:rPr lang="en-US" smtClean="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F92188-121F-4BD9-BBD3-275EE9E4CBB3}" type="slidenum">
              <a:rPr lang="en-US" smtClean="0"/>
              <a:t>‹#›</a:t>
            </a:fld>
            <a:endParaRPr lang="en-US" dirty="0"/>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AD1B505-7AD5-47B8-AC61-4FAA12FDA78F}" type="datetimeFigureOut">
              <a:rPr lang="en-US" smtClean="0"/>
              <a:t>11/21/2019</a:t>
            </a:fld>
            <a:endParaRPr lang="en-US" dirty="0"/>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7F92188-121F-4BD9-BBD3-275EE9E4CBB3}" type="slidenum">
              <a:rPr lang="en-US" smtClean="0"/>
              <a:t>‹#›</a:t>
            </a:fld>
            <a:endParaRPr lang="en-US" dirty="0"/>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The 1972 Southern University Deadly Protest</a:t>
            </a:r>
            <a:endParaRPr lang="en-US" dirty="0"/>
          </a:p>
        </p:txBody>
      </p:sp>
      <p:sp>
        <p:nvSpPr>
          <p:cNvPr id="3" name="Subtitle 2"/>
          <p:cNvSpPr>
            <a:spLocks noGrp="1"/>
          </p:cNvSpPr>
          <p:nvPr>
            <p:ph type="subTitle" idx="1"/>
          </p:nvPr>
        </p:nvSpPr>
        <p:spPr/>
        <p:txBody>
          <a:bodyPr>
            <a:normAutofit/>
          </a:bodyPr>
          <a:lstStyle/>
          <a:p>
            <a:r>
              <a:rPr lang="en-US" dirty="0"/>
              <a:t>The deadly protest at Southern University in 1972, which led to the death of two students, Denver Smith and Leonard Brown, was influenced by racial bias.</a:t>
            </a:r>
          </a:p>
        </p:txBody>
      </p:sp>
    </p:spTree>
    <p:extLst>
      <p:ext uri="{BB962C8B-B14F-4D97-AF65-F5344CB8AC3E}">
        <p14:creationId xmlns:p14="http://schemas.microsoft.com/office/powerpoint/2010/main" val="4737502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dirty="0" smtClean="0"/>
              <a:t>Whiteman’s burden</a:t>
            </a:r>
          </a:p>
          <a:p>
            <a:pPr>
              <a:lnSpc>
                <a:spcPct val="200000"/>
              </a:lnSpc>
            </a:pPr>
            <a:r>
              <a:rPr lang="en-US" dirty="0" smtClean="0"/>
              <a:t>Riots are futile</a:t>
            </a:r>
          </a:p>
          <a:p>
            <a:pPr>
              <a:lnSpc>
                <a:spcPct val="200000"/>
              </a:lnSpc>
            </a:pPr>
            <a:r>
              <a:rPr lang="en-US" dirty="0" smtClean="0"/>
              <a:t>The Red Summer</a:t>
            </a:r>
            <a:endParaRPr lang="en-US" dirty="0"/>
          </a:p>
        </p:txBody>
      </p:sp>
      <p:sp>
        <p:nvSpPr>
          <p:cNvPr id="2" name="Title 1"/>
          <p:cNvSpPr>
            <a:spLocks noGrp="1"/>
          </p:cNvSpPr>
          <p:nvPr>
            <p:ph type="title"/>
          </p:nvPr>
        </p:nvSpPr>
        <p:spPr/>
        <p:txBody>
          <a:bodyPr/>
          <a:lstStyle/>
          <a:p>
            <a:r>
              <a:rPr lang="en-US" dirty="0" smtClean="0"/>
              <a:t>Contentions</a:t>
            </a:r>
            <a:endParaRPr lang="en-US" dirty="0"/>
          </a:p>
        </p:txBody>
      </p:sp>
    </p:spTree>
    <p:extLst>
      <p:ext uri="{BB962C8B-B14F-4D97-AF65-F5344CB8AC3E}">
        <p14:creationId xmlns:p14="http://schemas.microsoft.com/office/powerpoint/2010/main" val="8334571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nSpc>
                <a:spcPct val="210000"/>
              </a:lnSpc>
            </a:pPr>
            <a:r>
              <a:rPr lang="en-US" dirty="0" smtClean="0"/>
              <a:t>The burden of the Whiteman governance contributed to the riots at Southern University. </a:t>
            </a:r>
          </a:p>
          <a:p>
            <a:pPr>
              <a:lnSpc>
                <a:spcPct val="210000"/>
              </a:lnSpc>
            </a:pPr>
            <a:r>
              <a:rPr lang="en-US" dirty="0" smtClean="0"/>
              <a:t>The black migration due to the oppression of the black people by the whites, contributed indirectly to the Southern University protest.</a:t>
            </a:r>
          </a:p>
          <a:p>
            <a:pPr>
              <a:lnSpc>
                <a:spcPct val="210000"/>
              </a:lnSpc>
            </a:pPr>
            <a:endParaRPr lang="en-US" dirty="0"/>
          </a:p>
        </p:txBody>
      </p:sp>
      <p:sp>
        <p:nvSpPr>
          <p:cNvPr id="2" name="Title 1"/>
          <p:cNvSpPr>
            <a:spLocks noGrp="1"/>
          </p:cNvSpPr>
          <p:nvPr>
            <p:ph type="title"/>
          </p:nvPr>
        </p:nvSpPr>
        <p:spPr/>
        <p:txBody>
          <a:bodyPr/>
          <a:lstStyle/>
          <a:p>
            <a:r>
              <a:rPr lang="en-US" dirty="0" smtClean="0"/>
              <a:t>Whiteman’s burden</a:t>
            </a:r>
            <a:endParaRPr lang="en-US" dirty="0"/>
          </a:p>
        </p:txBody>
      </p:sp>
    </p:spTree>
    <p:extLst>
      <p:ext uri="{BB962C8B-B14F-4D97-AF65-F5344CB8AC3E}">
        <p14:creationId xmlns:p14="http://schemas.microsoft.com/office/powerpoint/2010/main" val="249529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132856"/>
            <a:ext cx="7408333" cy="3993307"/>
          </a:xfrm>
        </p:spPr>
        <p:txBody>
          <a:bodyPr>
            <a:noAutofit/>
          </a:bodyPr>
          <a:lstStyle/>
          <a:p>
            <a:pPr>
              <a:lnSpc>
                <a:spcPct val="220000"/>
              </a:lnSpc>
            </a:pPr>
            <a:r>
              <a:rPr lang="en-US" sz="1400" dirty="0" smtClean="0"/>
              <a:t>An all-white State of Board of Education governed the university, and there was never an equal separate (Biondi, 2012). </a:t>
            </a:r>
          </a:p>
          <a:p>
            <a:pPr>
              <a:lnSpc>
                <a:spcPct val="220000"/>
              </a:lnSpc>
            </a:pPr>
            <a:r>
              <a:rPr lang="en-US" sz="1400" dirty="0" smtClean="0"/>
              <a:t>The Whiteman segregated the predominantly black universities, and colleges and gave then unsustainable funds. </a:t>
            </a:r>
          </a:p>
          <a:p>
            <a:pPr>
              <a:lnSpc>
                <a:spcPct val="220000"/>
              </a:lnSpc>
            </a:pPr>
            <a:r>
              <a:rPr lang="en-US" sz="1400" dirty="0" smtClean="0"/>
              <a:t>The 1972-1973 per student expenditure at predominantly white Louisiana State University was $2,325, while the figure for Southern was only $1,327 (Biondi, 2012). </a:t>
            </a:r>
          </a:p>
          <a:p>
            <a:pPr>
              <a:lnSpc>
                <a:spcPct val="220000"/>
              </a:lnSpc>
            </a:pPr>
            <a:r>
              <a:rPr lang="en-US" sz="1400" dirty="0" smtClean="0"/>
              <a:t>The Louisiana threatened to close Southern University as an objective to integrate higher education in the state.</a:t>
            </a:r>
          </a:p>
          <a:p>
            <a:pPr>
              <a:lnSpc>
                <a:spcPct val="220000"/>
              </a:lnSpc>
            </a:pPr>
            <a:endParaRPr lang="en-US" sz="1100" dirty="0" smtClean="0"/>
          </a:p>
          <a:p>
            <a:pPr>
              <a:lnSpc>
                <a:spcPct val="220000"/>
              </a:lnSpc>
            </a:pPr>
            <a:endParaRPr lang="en-US" sz="1100" dirty="0" smtClean="0"/>
          </a:p>
          <a:p>
            <a:pPr>
              <a:lnSpc>
                <a:spcPct val="220000"/>
              </a:lnSpc>
            </a:pPr>
            <a:endParaRPr lang="en-US" sz="1100" dirty="0"/>
          </a:p>
        </p:txBody>
      </p:sp>
      <p:sp>
        <p:nvSpPr>
          <p:cNvPr id="2" name="Title 1"/>
          <p:cNvSpPr>
            <a:spLocks noGrp="1"/>
          </p:cNvSpPr>
          <p:nvPr>
            <p:ph type="title"/>
          </p:nvPr>
        </p:nvSpPr>
        <p:spPr/>
        <p:txBody>
          <a:bodyPr>
            <a:normAutofit/>
          </a:bodyPr>
          <a:lstStyle/>
          <a:p>
            <a:r>
              <a:rPr lang="en-US" dirty="0" smtClean="0"/>
              <a:t>Whiteman governance</a:t>
            </a:r>
            <a:endParaRPr lang="en-US" dirty="0"/>
          </a:p>
        </p:txBody>
      </p:sp>
    </p:spTree>
    <p:extLst>
      <p:ext uri="{BB962C8B-B14F-4D97-AF65-F5344CB8AC3E}">
        <p14:creationId xmlns:p14="http://schemas.microsoft.com/office/powerpoint/2010/main" val="24635190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10000"/>
              </a:lnSpc>
            </a:pPr>
            <a:r>
              <a:rPr lang="en-US" sz="1400" dirty="0" smtClean="0"/>
              <a:t>During the black migration the Jim Craw laws that were still present during the 1972 protest at Southern University were upheld.</a:t>
            </a:r>
          </a:p>
          <a:p>
            <a:pPr>
              <a:lnSpc>
                <a:spcPct val="210000"/>
              </a:lnSpc>
            </a:pPr>
            <a:r>
              <a:rPr lang="en-US" sz="1400" dirty="0" smtClean="0"/>
              <a:t>The migration resulted in a decrease in the population of black people in the South. </a:t>
            </a:r>
            <a:endParaRPr lang="en-US" sz="1400" dirty="0"/>
          </a:p>
          <a:p>
            <a:pPr>
              <a:lnSpc>
                <a:spcPct val="210000"/>
              </a:lnSpc>
            </a:pPr>
            <a:r>
              <a:rPr lang="en-US" sz="1400" dirty="0" smtClean="0"/>
              <a:t>In the 1970s, only about 37% of the population consisted of black people (Wilkerson, 2010). </a:t>
            </a:r>
          </a:p>
          <a:p>
            <a:pPr>
              <a:lnSpc>
                <a:spcPct val="210000"/>
              </a:lnSpc>
            </a:pPr>
            <a:r>
              <a:rPr lang="en-US" sz="1400" dirty="0" smtClean="0"/>
              <a:t>Since the population of the black people had decreased in the South region, the Whiteman felt the need do away with black institutions by the integration of higher education. </a:t>
            </a:r>
          </a:p>
          <a:p>
            <a:pPr>
              <a:lnSpc>
                <a:spcPct val="210000"/>
              </a:lnSpc>
            </a:pPr>
            <a:r>
              <a:rPr lang="en-US" sz="1400" dirty="0" smtClean="0"/>
              <a:t>The Louisiana legislature made a threat to close the Southern University. </a:t>
            </a:r>
            <a:endParaRPr lang="en-US" sz="1400" dirty="0"/>
          </a:p>
        </p:txBody>
      </p:sp>
      <p:sp>
        <p:nvSpPr>
          <p:cNvPr id="2" name="Title 1"/>
          <p:cNvSpPr>
            <a:spLocks noGrp="1"/>
          </p:cNvSpPr>
          <p:nvPr>
            <p:ph type="title"/>
          </p:nvPr>
        </p:nvSpPr>
        <p:spPr/>
        <p:txBody>
          <a:bodyPr/>
          <a:lstStyle/>
          <a:p>
            <a:r>
              <a:rPr lang="en-US" dirty="0" smtClean="0"/>
              <a:t>Black migration </a:t>
            </a:r>
            <a:endParaRPr lang="en-US" dirty="0"/>
          </a:p>
        </p:txBody>
      </p:sp>
    </p:spTree>
    <p:extLst>
      <p:ext uri="{BB962C8B-B14F-4D97-AF65-F5344CB8AC3E}">
        <p14:creationId xmlns:p14="http://schemas.microsoft.com/office/powerpoint/2010/main" val="2177896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lnSpc>
                <a:spcPct val="200000"/>
              </a:lnSpc>
            </a:pPr>
            <a:r>
              <a:rPr lang="en-US" dirty="0" smtClean="0"/>
              <a:t>Riots and resistance similar to the Southern University shows that uprisings are sometimes futile.</a:t>
            </a:r>
          </a:p>
          <a:p>
            <a:pPr>
              <a:lnSpc>
                <a:spcPct val="200000"/>
              </a:lnSpc>
            </a:pPr>
            <a:r>
              <a:rPr lang="en-US" dirty="0" smtClean="0"/>
              <a:t>The disturbances at Chicago and Washington, D.C did not yield significant results as it was expected. </a:t>
            </a:r>
          </a:p>
          <a:p>
            <a:pPr>
              <a:lnSpc>
                <a:spcPct val="200000"/>
              </a:lnSpc>
            </a:pPr>
            <a:r>
              <a:rPr lang="en-US" dirty="0" smtClean="0"/>
              <a:t>Chicago riots occurred in 1919, and D.C riots occurred in 1968. </a:t>
            </a:r>
            <a:endParaRPr lang="en-US" dirty="0"/>
          </a:p>
        </p:txBody>
      </p:sp>
      <p:sp>
        <p:nvSpPr>
          <p:cNvPr id="2" name="Title 1"/>
          <p:cNvSpPr>
            <a:spLocks noGrp="1"/>
          </p:cNvSpPr>
          <p:nvPr>
            <p:ph type="title"/>
          </p:nvPr>
        </p:nvSpPr>
        <p:spPr/>
        <p:txBody>
          <a:bodyPr/>
          <a:lstStyle/>
          <a:p>
            <a:r>
              <a:rPr lang="en-US" dirty="0" smtClean="0"/>
              <a:t>Resistance is futile</a:t>
            </a:r>
            <a:endParaRPr lang="en-US" dirty="0"/>
          </a:p>
        </p:txBody>
      </p:sp>
    </p:spTree>
    <p:extLst>
      <p:ext uri="{BB962C8B-B14F-4D97-AF65-F5344CB8AC3E}">
        <p14:creationId xmlns:p14="http://schemas.microsoft.com/office/powerpoint/2010/main" val="33611245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276872"/>
            <a:ext cx="7408333" cy="4104456"/>
          </a:xfrm>
        </p:spPr>
        <p:txBody>
          <a:bodyPr>
            <a:noAutofit/>
          </a:bodyPr>
          <a:lstStyle/>
          <a:p>
            <a:pPr>
              <a:lnSpc>
                <a:spcPct val="220000"/>
              </a:lnSpc>
            </a:pPr>
            <a:r>
              <a:rPr lang="en-US" sz="1400" dirty="0" smtClean="0"/>
              <a:t>There was discrimination in police services between the black and white Americans.</a:t>
            </a:r>
          </a:p>
          <a:p>
            <a:pPr>
              <a:lnSpc>
                <a:spcPct val="220000"/>
              </a:lnSpc>
            </a:pPr>
            <a:r>
              <a:rPr lang="en-US" sz="1400" dirty="0" smtClean="0"/>
              <a:t>Police officers resisted to arrest the white boys who had caused the death of Eugene, the black boy.</a:t>
            </a:r>
          </a:p>
          <a:p>
            <a:pPr>
              <a:lnSpc>
                <a:spcPct val="220000"/>
              </a:lnSpc>
            </a:pPr>
            <a:r>
              <a:rPr lang="en-US" sz="1400" dirty="0" smtClean="0"/>
              <a:t>Twenty Negros and fourteen white men died during the riot.</a:t>
            </a:r>
          </a:p>
          <a:p>
            <a:pPr>
              <a:lnSpc>
                <a:spcPct val="220000"/>
              </a:lnSpc>
            </a:pPr>
            <a:r>
              <a:rPr lang="en-US" sz="1400" dirty="0" smtClean="0"/>
              <a:t>There was destruction of property belonging to black people. </a:t>
            </a:r>
          </a:p>
          <a:p>
            <a:pPr>
              <a:lnSpc>
                <a:spcPct val="220000"/>
              </a:lnSpc>
            </a:pPr>
            <a:r>
              <a:rPr lang="en-US" sz="1400" dirty="0" smtClean="0"/>
              <a:t>The lesson on 1919 and of later years has not been fully learned as there is still resistance to creating an unsegregated society in which the Negro is free to be his self and not an imitation of white man, but a Negro or black citizen of his country (Sandburg &amp; Lippmann, 2013)</a:t>
            </a:r>
            <a:endParaRPr lang="en-US" sz="1400" dirty="0"/>
          </a:p>
        </p:txBody>
      </p:sp>
      <p:sp>
        <p:nvSpPr>
          <p:cNvPr id="2" name="Title 1"/>
          <p:cNvSpPr>
            <a:spLocks noGrp="1"/>
          </p:cNvSpPr>
          <p:nvPr>
            <p:ph type="title"/>
          </p:nvPr>
        </p:nvSpPr>
        <p:spPr/>
        <p:txBody>
          <a:bodyPr/>
          <a:lstStyle/>
          <a:p>
            <a:r>
              <a:rPr lang="en-US" dirty="0" smtClean="0"/>
              <a:t>Chicago riots</a:t>
            </a:r>
            <a:endParaRPr lang="en-US" dirty="0"/>
          </a:p>
        </p:txBody>
      </p:sp>
    </p:spTree>
    <p:extLst>
      <p:ext uri="{BB962C8B-B14F-4D97-AF65-F5344CB8AC3E}">
        <p14:creationId xmlns:p14="http://schemas.microsoft.com/office/powerpoint/2010/main" val="26107537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348880"/>
            <a:ext cx="7408333" cy="4392488"/>
          </a:xfrm>
        </p:spPr>
        <p:txBody>
          <a:bodyPr>
            <a:noAutofit/>
          </a:bodyPr>
          <a:lstStyle/>
          <a:p>
            <a:pPr>
              <a:lnSpc>
                <a:spcPct val="220000"/>
              </a:lnSpc>
            </a:pPr>
            <a:r>
              <a:rPr lang="en-US" sz="1600" dirty="0" smtClean="0"/>
              <a:t>The most serious and most alarming disruption occurred in Washington, D.C (Walker, 2018). </a:t>
            </a:r>
          </a:p>
          <a:p>
            <a:pPr>
              <a:lnSpc>
                <a:spcPct val="220000"/>
              </a:lnSpc>
            </a:pPr>
            <a:r>
              <a:rPr lang="en-US" sz="1600" dirty="0" smtClean="0"/>
              <a:t>The death of Martin Luther King Jr. escalated the riots as the black termed the killings as a rejection of their quest for equality through non-violent resistance, as advocated by the king. </a:t>
            </a:r>
          </a:p>
          <a:p>
            <a:pPr>
              <a:lnSpc>
                <a:spcPct val="220000"/>
              </a:lnSpc>
            </a:pPr>
            <a:r>
              <a:rPr lang="en-US" sz="1600" dirty="0" smtClean="0"/>
              <a:t>High poverty rates, unemployment among the black people, police brutality, and lack of adequate schools and housing for the black people were the leading factors to the riots. </a:t>
            </a:r>
          </a:p>
          <a:p>
            <a:pPr>
              <a:lnSpc>
                <a:spcPct val="220000"/>
              </a:lnSpc>
            </a:pPr>
            <a:r>
              <a:rPr lang="en-US" sz="1600" dirty="0" smtClean="0"/>
              <a:t>In the last century economic inequality and police brutality among the black people has not reduced.</a:t>
            </a:r>
            <a:endParaRPr lang="en-US" sz="1600" dirty="0"/>
          </a:p>
        </p:txBody>
      </p:sp>
      <p:sp>
        <p:nvSpPr>
          <p:cNvPr id="2" name="Title 1"/>
          <p:cNvSpPr>
            <a:spLocks noGrp="1"/>
          </p:cNvSpPr>
          <p:nvPr>
            <p:ph type="title"/>
          </p:nvPr>
        </p:nvSpPr>
        <p:spPr/>
        <p:txBody>
          <a:bodyPr/>
          <a:lstStyle/>
          <a:p>
            <a:r>
              <a:rPr lang="en-US" dirty="0" smtClean="0"/>
              <a:t>Washington, D.C riots</a:t>
            </a:r>
            <a:endParaRPr lang="en-US" dirty="0"/>
          </a:p>
        </p:txBody>
      </p:sp>
    </p:spTree>
    <p:extLst>
      <p:ext uri="{BB962C8B-B14F-4D97-AF65-F5344CB8AC3E}">
        <p14:creationId xmlns:p14="http://schemas.microsoft.com/office/powerpoint/2010/main" val="40735757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200000"/>
              </a:lnSpc>
            </a:pPr>
            <a:r>
              <a:rPr lang="en-US" dirty="0" smtClean="0"/>
              <a:t>The Red Summer riots took place in more than half the dozen cities in the United States.</a:t>
            </a:r>
          </a:p>
          <a:p>
            <a:pPr>
              <a:lnSpc>
                <a:spcPct val="200000"/>
              </a:lnSpc>
            </a:pPr>
            <a:r>
              <a:rPr lang="en-US" dirty="0" smtClean="0"/>
              <a:t>The leading causes of the riots was racial conflict.</a:t>
            </a:r>
            <a:endParaRPr lang="en-US" dirty="0"/>
          </a:p>
        </p:txBody>
      </p:sp>
      <p:sp>
        <p:nvSpPr>
          <p:cNvPr id="2" name="Title 1"/>
          <p:cNvSpPr>
            <a:spLocks noGrp="1"/>
          </p:cNvSpPr>
          <p:nvPr>
            <p:ph type="title"/>
          </p:nvPr>
        </p:nvSpPr>
        <p:spPr/>
        <p:txBody>
          <a:bodyPr>
            <a:normAutofit/>
          </a:bodyPr>
          <a:lstStyle/>
          <a:p>
            <a:r>
              <a:rPr lang="en-US" dirty="0" smtClean="0"/>
              <a:t>The Red Summer</a:t>
            </a:r>
            <a:endParaRPr lang="en-US" dirty="0"/>
          </a:p>
        </p:txBody>
      </p:sp>
    </p:spTree>
    <p:extLst>
      <p:ext uri="{BB962C8B-B14F-4D97-AF65-F5344CB8AC3E}">
        <p14:creationId xmlns:p14="http://schemas.microsoft.com/office/powerpoint/2010/main" val="12756396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420888"/>
            <a:ext cx="7408333" cy="4176464"/>
          </a:xfrm>
        </p:spPr>
        <p:txBody>
          <a:bodyPr>
            <a:noAutofit/>
          </a:bodyPr>
          <a:lstStyle/>
          <a:p>
            <a:pPr>
              <a:lnSpc>
                <a:spcPct val="200000"/>
              </a:lnSpc>
            </a:pPr>
            <a:r>
              <a:rPr lang="en-US" sz="1800" dirty="0" smtClean="0"/>
              <a:t>The riots took place in different cities across the United States.</a:t>
            </a:r>
          </a:p>
          <a:p>
            <a:pPr>
              <a:lnSpc>
                <a:spcPct val="200000"/>
              </a:lnSpc>
            </a:pPr>
            <a:r>
              <a:rPr lang="en-US" sz="1800" dirty="0" smtClean="0"/>
              <a:t>Some of the cities where the riots happened include, Jenkins County in Georgia, Washington, D.C, Norfolk, Omaha in Nebraska, and Elaine in Arkansas</a:t>
            </a:r>
          </a:p>
          <a:p>
            <a:pPr>
              <a:lnSpc>
                <a:spcPct val="200000"/>
              </a:lnSpc>
            </a:pPr>
            <a:r>
              <a:rPr lang="en-US" sz="1800" dirty="0" smtClean="0"/>
              <a:t>The riots resulted in the death of many people, both the Negros and the white people, and resulted in destruction of property belonging to the blacks. </a:t>
            </a:r>
            <a:endParaRPr lang="en-US" sz="1800" dirty="0"/>
          </a:p>
        </p:txBody>
      </p:sp>
      <p:sp>
        <p:nvSpPr>
          <p:cNvPr id="2" name="Title 1"/>
          <p:cNvSpPr>
            <a:spLocks noGrp="1"/>
          </p:cNvSpPr>
          <p:nvPr>
            <p:ph type="title"/>
          </p:nvPr>
        </p:nvSpPr>
        <p:spPr/>
        <p:txBody>
          <a:bodyPr/>
          <a:lstStyle/>
          <a:p>
            <a:r>
              <a:rPr lang="en-US" dirty="0" smtClean="0"/>
              <a:t>Events of Red Summer of 1919</a:t>
            </a:r>
            <a:endParaRPr lang="en-US" dirty="0"/>
          </a:p>
        </p:txBody>
      </p:sp>
    </p:spTree>
    <p:extLst>
      <p:ext uri="{BB962C8B-B14F-4D97-AF65-F5344CB8AC3E}">
        <p14:creationId xmlns:p14="http://schemas.microsoft.com/office/powerpoint/2010/main" val="34278739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420888"/>
            <a:ext cx="7408333" cy="3705275"/>
          </a:xfrm>
        </p:spPr>
        <p:txBody>
          <a:bodyPr>
            <a:normAutofit fontScale="85000" lnSpcReduction="10000"/>
          </a:bodyPr>
          <a:lstStyle/>
          <a:p>
            <a:pPr>
              <a:lnSpc>
                <a:spcPct val="200000"/>
              </a:lnSpc>
            </a:pPr>
            <a:r>
              <a:rPr lang="en-US" dirty="0" smtClean="0"/>
              <a:t>With each of the riots, an exemplary set of causes gelled over time in the public sphere.</a:t>
            </a:r>
          </a:p>
          <a:p>
            <a:pPr>
              <a:lnSpc>
                <a:spcPct val="200000"/>
              </a:lnSpc>
            </a:pPr>
            <a:r>
              <a:rPr lang="en-US" dirty="0" smtClean="0"/>
              <a:t>The factors that contributed to the red summer riots include competition between the black and the whites for housing, equal job employment opportunities and a perceived threat by the Whiteman towards their masculinity from the black man. </a:t>
            </a:r>
            <a:endParaRPr lang="en-US" dirty="0"/>
          </a:p>
        </p:txBody>
      </p:sp>
      <p:sp>
        <p:nvSpPr>
          <p:cNvPr id="2" name="Title 1"/>
          <p:cNvSpPr>
            <a:spLocks noGrp="1"/>
          </p:cNvSpPr>
          <p:nvPr>
            <p:ph type="title"/>
          </p:nvPr>
        </p:nvSpPr>
        <p:spPr/>
        <p:txBody>
          <a:bodyPr/>
          <a:lstStyle/>
          <a:p>
            <a:r>
              <a:rPr lang="en-US" dirty="0" smtClean="0"/>
              <a:t>Reasons for the Riots</a:t>
            </a:r>
            <a:endParaRPr lang="en-US" dirty="0"/>
          </a:p>
        </p:txBody>
      </p:sp>
    </p:spTree>
    <p:extLst>
      <p:ext uri="{BB962C8B-B14F-4D97-AF65-F5344CB8AC3E}">
        <p14:creationId xmlns:p14="http://schemas.microsoft.com/office/powerpoint/2010/main" val="3679979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060848"/>
            <a:ext cx="7408333" cy="4797152"/>
          </a:xfrm>
        </p:spPr>
        <p:txBody>
          <a:bodyPr>
            <a:noAutofit/>
          </a:bodyPr>
          <a:lstStyle/>
          <a:p>
            <a:pPr>
              <a:lnSpc>
                <a:spcPct val="220000"/>
              </a:lnSpc>
            </a:pPr>
            <a:r>
              <a:rPr lang="en-US" sz="1400" dirty="0"/>
              <a:t>Another cause that elevated the war was due to white men perceiving a gendered threat towards their masculinity (Voogd, 2008</a:t>
            </a:r>
            <a:r>
              <a:rPr lang="en-US" sz="1400" dirty="0" smtClean="0"/>
              <a:t>).</a:t>
            </a:r>
          </a:p>
          <a:p>
            <a:pPr>
              <a:lnSpc>
                <a:spcPct val="220000"/>
              </a:lnSpc>
            </a:pPr>
            <a:r>
              <a:rPr lang="en-US" sz="1400" dirty="0" smtClean="0"/>
              <a:t>The Whiteman felt a threat towards their masculinity from the black man in three different riots; the labor riot, the military riot and the local politics. </a:t>
            </a:r>
          </a:p>
          <a:p>
            <a:pPr>
              <a:lnSpc>
                <a:spcPct val="220000"/>
              </a:lnSpc>
            </a:pPr>
            <a:r>
              <a:rPr lang="en-US" sz="1400" dirty="0" smtClean="0"/>
              <a:t>In the labor-related riots, the black workers posed as a threat to white dominance of work as a seat of power (Voogd, 2008).</a:t>
            </a:r>
          </a:p>
          <a:p>
            <a:pPr>
              <a:lnSpc>
                <a:spcPct val="220000"/>
              </a:lnSpc>
            </a:pPr>
            <a:r>
              <a:rPr lang="en-US" sz="1400" dirty="0" smtClean="0"/>
              <a:t>In the military, the white men also felt a threat to their manhood by the black military men in uniform.</a:t>
            </a:r>
          </a:p>
          <a:p>
            <a:pPr>
              <a:lnSpc>
                <a:spcPct val="220000"/>
              </a:lnSpc>
            </a:pPr>
            <a:r>
              <a:rPr lang="en-US" sz="1400" dirty="0" smtClean="0"/>
              <a:t>In local politics, the local white leaders used perceived black transgressions as an excuse for internecine political maneuvering for power. </a:t>
            </a:r>
            <a:endParaRPr lang="en-US" sz="1400" dirty="0"/>
          </a:p>
        </p:txBody>
      </p:sp>
      <p:sp>
        <p:nvSpPr>
          <p:cNvPr id="2" name="Title 1"/>
          <p:cNvSpPr>
            <a:spLocks noGrp="1"/>
          </p:cNvSpPr>
          <p:nvPr>
            <p:ph type="title"/>
          </p:nvPr>
        </p:nvSpPr>
        <p:spPr/>
        <p:txBody>
          <a:bodyPr/>
          <a:lstStyle/>
          <a:p>
            <a:r>
              <a:rPr lang="en-US" dirty="0" smtClean="0"/>
              <a:t>Whiteman masculinity threat</a:t>
            </a:r>
            <a:endParaRPr lang="en-US" dirty="0"/>
          </a:p>
        </p:txBody>
      </p:sp>
    </p:spTree>
    <p:extLst>
      <p:ext uri="{BB962C8B-B14F-4D97-AF65-F5344CB8AC3E}">
        <p14:creationId xmlns:p14="http://schemas.microsoft.com/office/powerpoint/2010/main" val="3863780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lnSpc>
                <a:spcPct val="220000"/>
              </a:lnSpc>
            </a:pPr>
            <a:r>
              <a:rPr lang="en-US" sz="1400" dirty="0"/>
              <a:t>Biondi, M. (2012). </a:t>
            </a:r>
            <a:r>
              <a:rPr lang="en-US" sz="1400" i="1" dirty="0"/>
              <a:t>The Black revolution on campus</a:t>
            </a:r>
            <a:r>
              <a:rPr lang="en-US" sz="1400" dirty="0"/>
              <a:t>. Univ of California Press.</a:t>
            </a:r>
          </a:p>
          <a:p>
            <a:pPr>
              <a:lnSpc>
                <a:spcPct val="220000"/>
              </a:lnSpc>
            </a:pPr>
            <a:r>
              <a:rPr lang="en-US" sz="1400" dirty="0"/>
              <a:t>Sandburg, C., &amp; Lippmann, W. (2013). </a:t>
            </a:r>
            <a:r>
              <a:rPr lang="en-US" sz="1400" i="1" dirty="0"/>
              <a:t>The Chicago Race Riots, July, 1919</a:t>
            </a:r>
            <a:r>
              <a:rPr lang="en-US" sz="1400" dirty="0"/>
              <a:t>. Courier Corporation.</a:t>
            </a:r>
          </a:p>
          <a:p>
            <a:pPr>
              <a:lnSpc>
                <a:spcPct val="220000"/>
              </a:lnSpc>
            </a:pPr>
            <a:r>
              <a:rPr lang="en-US" sz="1400" dirty="0"/>
              <a:t>Voogd, J. (2008). </a:t>
            </a:r>
            <a:r>
              <a:rPr lang="en-US" sz="1400" i="1" dirty="0"/>
              <a:t>Race Riots and Resistance: the Red summer of 1919</a:t>
            </a:r>
            <a:r>
              <a:rPr lang="en-US" sz="1400" dirty="0"/>
              <a:t> (Vol. 18). Peter Lang. </a:t>
            </a:r>
          </a:p>
          <a:p>
            <a:pPr>
              <a:lnSpc>
                <a:spcPct val="220000"/>
              </a:lnSpc>
            </a:pPr>
            <a:r>
              <a:rPr lang="en-US" sz="1400" dirty="0"/>
              <a:t>Walker, J. S. (2018). </a:t>
            </a:r>
            <a:r>
              <a:rPr lang="en-US" sz="1400" i="1" dirty="0"/>
              <a:t>Most of 14th Street is Gone: The Washington, DC Riots of 1968</a:t>
            </a:r>
            <a:r>
              <a:rPr lang="en-US" sz="1400" dirty="0"/>
              <a:t>. Oxford University Press. </a:t>
            </a:r>
          </a:p>
          <a:p>
            <a:pPr>
              <a:lnSpc>
                <a:spcPct val="220000"/>
              </a:lnSpc>
            </a:pPr>
            <a:r>
              <a:rPr lang="en-US" sz="1400" dirty="0"/>
              <a:t>Wilkerson, I. (2010). </a:t>
            </a:r>
            <a:r>
              <a:rPr lang="en-US" sz="1400" i="1" dirty="0"/>
              <a:t>The Warmth of Other suns: The Epic Story of America's Great Migration</a:t>
            </a:r>
            <a:r>
              <a:rPr lang="en-US" sz="1400" dirty="0"/>
              <a:t>. Knopf Doubleday Publishing Group.</a:t>
            </a:r>
          </a:p>
          <a:p>
            <a:pPr>
              <a:lnSpc>
                <a:spcPct val="220000"/>
              </a:lnSpc>
            </a:pPr>
            <a:endParaRPr lang="en-US" sz="1400" dirty="0"/>
          </a:p>
        </p:txBody>
      </p:sp>
      <p:sp>
        <p:nvSpPr>
          <p:cNvPr id="2" name="Title 1"/>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22190112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78</TotalTime>
  <Words>845</Words>
  <Application>Microsoft Office PowerPoint</Application>
  <PresentationFormat>On-screen Show (4:3)</PresentationFormat>
  <Paragraphs>58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Waveform</vt:lpstr>
      <vt:lpstr>The 1972 Southern University Deadly Protest</vt:lpstr>
      <vt:lpstr>Contentions</vt:lpstr>
      <vt:lpstr>Whiteman’s burden</vt:lpstr>
      <vt:lpstr>Whiteman governance</vt:lpstr>
      <vt:lpstr>Black migration </vt:lpstr>
      <vt:lpstr>Resistance is futile</vt:lpstr>
      <vt:lpstr>Chicago riots</vt:lpstr>
      <vt:lpstr>Washington, D.C riots</vt:lpstr>
      <vt:lpstr>The Red Summer</vt:lpstr>
      <vt:lpstr>Events of Red Summer of 1919</vt:lpstr>
      <vt:lpstr>Reasons for the Riots</vt:lpstr>
      <vt:lpstr>Whiteman masculinity threat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1972 Southern University Deadly Protest</dc:title>
  <cp:lastModifiedBy>Simon</cp:lastModifiedBy>
  <cp:revision>16</cp:revision>
  <dcterms:created xsi:type="dcterms:W3CDTF">2019-11-20T08:24:48Z</dcterms:created>
  <dcterms:modified xsi:type="dcterms:W3CDTF">2019-11-21T00:44:46Z</dcterms:modified>
</cp:coreProperties>
</file>