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63" r:id="rId2"/>
    <p:sldId id="257" r:id="rId3"/>
    <p:sldId id="261" r:id="rId4"/>
    <p:sldId id="258" r:id="rId5"/>
    <p:sldId id="259" r:id="rId6"/>
    <p:sldId id="262" r:id="rId7"/>
    <p:sldId id="260"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p:scale>
          <a:sx n="76" d="100"/>
          <a:sy n="76" d="100"/>
        </p:scale>
        <p:origin x="-504" y="1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2F379C-22DD-4EB4-AFBC-9552FD88E166}" type="datetimeFigureOut">
              <a:rPr lang="en-US" smtClean="0"/>
              <a:t>7/21/2021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CD1E6D-A962-457F-9E72-2FFC3DC47596}" type="slidenum">
              <a:rPr lang="en-US" smtClean="0"/>
              <a:t>‹#›</a:t>
            </a:fld>
            <a:endParaRPr lang="en-US"/>
          </a:p>
        </p:txBody>
      </p:sp>
    </p:spTree>
    <p:extLst>
      <p:ext uri="{BB962C8B-B14F-4D97-AF65-F5344CB8AC3E}">
        <p14:creationId xmlns:p14="http://schemas.microsoft.com/office/powerpoint/2010/main" val="1725432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CD1E6D-A962-457F-9E72-2FFC3DC47596}" type="slidenum">
              <a:rPr lang="en-US" smtClean="0"/>
              <a:t>4</a:t>
            </a:fld>
            <a:endParaRPr lang="en-US"/>
          </a:p>
        </p:txBody>
      </p:sp>
    </p:spTree>
    <p:extLst>
      <p:ext uri="{BB962C8B-B14F-4D97-AF65-F5344CB8AC3E}">
        <p14:creationId xmlns:p14="http://schemas.microsoft.com/office/powerpoint/2010/main" val="3398351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7/21/2021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701800"/>
          </a:xfrm>
        </p:spPr>
        <p:txBody>
          <a:bodyPr>
            <a:normAutofit fontScale="90000"/>
          </a:bodyPr>
          <a:lstStyle/>
          <a:p>
            <a:pPr algn="ctr"/>
            <a:r>
              <a:rPr lang="en-US" sz="4400" b="1" dirty="0">
                <a:solidFill>
                  <a:schemeClr val="tx1"/>
                </a:solidFill>
                <a:latin typeface="Times New Roman" panose="02020603050405020304" pitchFamily="18" charset="0"/>
                <a:cs typeface="Times New Roman" panose="02020603050405020304" pitchFamily="18" charset="0"/>
              </a:rPr>
              <a:t>PROFESSIONAL ETHICS AND RESPONSIBILITIES</a:t>
            </a:r>
            <a:r>
              <a:rPr lang="en-US" b="1" dirty="0">
                <a:solidFill>
                  <a:schemeClr val="tx1"/>
                </a:solidFill>
                <a:latin typeface="Times New Roman" panose="02020603050405020304" pitchFamily="18" charset="0"/>
                <a:cs typeface="Times New Roman" panose="02020603050405020304" pitchFamily="18" charset="0"/>
              </a:rPr>
              <a:t/>
            </a:r>
            <a:br>
              <a:rPr lang="en-US" b="1" dirty="0">
                <a:solidFill>
                  <a:schemeClr val="tx1"/>
                </a:solidFill>
                <a:latin typeface="Times New Roman" panose="02020603050405020304" pitchFamily="18" charset="0"/>
                <a:cs typeface="Times New Roman" panose="02020603050405020304" pitchFamily="18" charset="0"/>
              </a:rPr>
            </a:br>
            <a:r>
              <a:rPr lang="en-US" b="1" dirty="0">
                <a:solidFill>
                  <a:schemeClr val="tx1"/>
                </a:solidFill>
                <a:latin typeface="Times New Roman" panose="02020603050405020304" pitchFamily="18" charset="0"/>
                <a:cs typeface="Times New Roman" panose="02020603050405020304" pitchFamily="18" charset="0"/>
              </a:rPr>
              <a:t/>
            </a:r>
            <a:br>
              <a:rPr lang="en-US" b="1" dirty="0">
                <a:solidFill>
                  <a:schemeClr val="tx1"/>
                </a:solidFill>
                <a:latin typeface="Times New Roman" panose="02020603050405020304" pitchFamily="18" charset="0"/>
                <a:cs typeface="Times New Roman" panose="02020603050405020304" pitchFamily="18" charset="0"/>
              </a:rPr>
            </a:br>
            <a:r>
              <a:rPr lang="en-US" dirty="0">
                <a:solidFill>
                  <a:schemeClr val="tx1"/>
                </a:solidFill>
                <a:latin typeface="Times New Roman" panose="02020603050405020304" pitchFamily="18" charset="0"/>
                <a:cs typeface="Times New Roman" panose="02020603050405020304" pitchFamily="18" charset="0"/>
              </a:rPr>
              <a:t/>
            </a:r>
            <a:br>
              <a:rPr lang="en-US" dirty="0">
                <a:solidFill>
                  <a:schemeClr val="tx1"/>
                </a:solidFill>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677334" y="3111500"/>
            <a:ext cx="8596668" cy="2273300"/>
          </a:xfrm>
        </p:spPr>
        <p:txBody>
          <a:bodyPr>
            <a:normAutofit/>
          </a:bodyPr>
          <a:lstStyle/>
          <a:p>
            <a:pPr marL="3543300" lvl="8" indent="0">
              <a:buNone/>
            </a:pPr>
            <a:r>
              <a:rPr lang="en-US" sz="2000" dirty="0" smtClean="0">
                <a:solidFill>
                  <a:schemeClr val="tx1"/>
                </a:solidFill>
                <a:latin typeface="Times New Roman" panose="02020603050405020304" pitchFamily="18" charset="0"/>
                <a:cs typeface="Times New Roman" panose="02020603050405020304" pitchFamily="18" charset="0"/>
              </a:rPr>
              <a:t>								Name </a:t>
            </a:r>
            <a:r>
              <a:rPr lang="en-US" sz="2000" dirty="0">
                <a:solidFill>
                  <a:schemeClr val="tx1"/>
                </a:solidFill>
                <a:latin typeface="Times New Roman" panose="02020603050405020304" pitchFamily="18" charset="0"/>
                <a:cs typeface="Times New Roman" panose="02020603050405020304" pitchFamily="18" charset="0"/>
              </a:rPr>
              <a:t/>
            </a:r>
            <a:br>
              <a:rPr lang="en-US" sz="2000" dirty="0">
                <a:solidFill>
                  <a:schemeClr val="tx1"/>
                </a:solidFill>
                <a:latin typeface="Times New Roman" panose="02020603050405020304" pitchFamily="18" charset="0"/>
                <a:cs typeface="Times New Roman" panose="02020603050405020304" pitchFamily="18" charset="0"/>
              </a:rPr>
            </a:br>
            <a:r>
              <a:rPr lang="en-US" sz="2000" dirty="0" smtClean="0">
                <a:solidFill>
                  <a:schemeClr val="tx1"/>
                </a:solidFill>
                <a:latin typeface="Times New Roman" panose="02020603050405020304" pitchFamily="18" charset="0"/>
                <a:cs typeface="Times New Roman" panose="02020603050405020304" pitchFamily="18" charset="0"/>
              </a:rPr>
              <a:t>								Institution </a:t>
            </a:r>
            <a:r>
              <a:rPr lang="en-US" sz="2000" dirty="0">
                <a:solidFill>
                  <a:schemeClr val="tx1"/>
                </a:solidFill>
                <a:latin typeface="Times New Roman" panose="02020603050405020304" pitchFamily="18" charset="0"/>
                <a:cs typeface="Times New Roman" panose="02020603050405020304" pitchFamily="18" charset="0"/>
              </a:rPr>
              <a:t/>
            </a:r>
            <a:br>
              <a:rPr lang="en-US" sz="2000" dirty="0">
                <a:solidFill>
                  <a:schemeClr val="tx1"/>
                </a:solidFill>
                <a:latin typeface="Times New Roman" panose="02020603050405020304" pitchFamily="18" charset="0"/>
                <a:cs typeface="Times New Roman" panose="02020603050405020304" pitchFamily="18" charset="0"/>
              </a:rPr>
            </a:br>
            <a:r>
              <a:rPr lang="en-US" sz="2000" dirty="0" smtClean="0">
                <a:solidFill>
                  <a:schemeClr val="tx1"/>
                </a:solidFill>
                <a:latin typeface="Times New Roman" panose="02020603050405020304" pitchFamily="18" charset="0"/>
                <a:cs typeface="Times New Roman" panose="02020603050405020304" pitchFamily="18" charset="0"/>
              </a:rPr>
              <a:t>								Course </a:t>
            </a:r>
            <a:r>
              <a:rPr lang="en-US" sz="2000" dirty="0">
                <a:solidFill>
                  <a:schemeClr val="tx1"/>
                </a:solidFill>
                <a:latin typeface="Times New Roman" panose="02020603050405020304" pitchFamily="18" charset="0"/>
                <a:cs typeface="Times New Roman" panose="02020603050405020304" pitchFamily="18" charset="0"/>
              </a:rPr>
              <a:t/>
            </a:r>
            <a:br>
              <a:rPr lang="en-US" sz="2000" dirty="0">
                <a:solidFill>
                  <a:schemeClr val="tx1"/>
                </a:solidFill>
                <a:latin typeface="Times New Roman" panose="02020603050405020304" pitchFamily="18" charset="0"/>
                <a:cs typeface="Times New Roman" panose="02020603050405020304" pitchFamily="18" charset="0"/>
              </a:rPr>
            </a:br>
            <a:r>
              <a:rPr lang="en-US" sz="2000" dirty="0" smtClean="0">
                <a:solidFill>
                  <a:schemeClr val="tx1"/>
                </a:solidFill>
                <a:latin typeface="Times New Roman" panose="02020603050405020304" pitchFamily="18" charset="0"/>
                <a:cs typeface="Times New Roman" panose="02020603050405020304" pitchFamily="18" charset="0"/>
              </a:rPr>
              <a:t>								Professor</a:t>
            </a:r>
            <a:r>
              <a:rPr lang="en-US" sz="2000" dirty="0">
                <a:solidFill>
                  <a:schemeClr val="tx1"/>
                </a:solidFill>
                <a:latin typeface="Times New Roman" panose="02020603050405020304" pitchFamily="18" charset="0"/>
                <a:cs typeface="Times New Roman" panose="02020603050405020304" pitchFamily="18" charset="0"/>
              </a:rPr>
              <a:t/>
            </a:r>
            <a:br>
              <a:rPr lang="en-US" sz="2000" dirty="0">
                <a:solidFill>
                  <a:schemeClr val="tx1"/>
                </a:solidFill>
                <a:latin typeface="Times New Roman" panose="02020603050405020304" pitchFamily="18" charset="0"/>
                <a:cs typeface="Times New Roman" panose="02020603050405020304" pitchFamily="18" charset="0"/>
              </a:rPr>
            </a:br>
            <a:r>
              <a:rPr lang="en-US" sz="2000" dirty="0" smtClean="0">
                <a:solidFill>
                  <a:schemeClr val="tx1"/>
                </a:solidFill>
                <a:latin typeface="Times New Roman" panose="02020603050405020304" pitchFamily="18" charset="0"/>
                <a:cs typeface="Times New Roman" panose="02020603050405020304" pitchFamily="18" charset="0"/>
              </a:rPr>
              <a:t>								Date</a:t>
            </a:r>
            <a:endParaRPr lang="en-US" sz="2000" dirty="0"/>
          </a:p>
        </p:txBody>
      </p:sp>
    </p:spTree>
    <p:extLst>
      <p:ext uri="{BB962C8B-B14F-4D97-AF65-F5344CB8AC3E}">
        <p14:creationId xmlns:p14="http://schemas.microsoft.com/office/powerpoint/2010/main" val="771479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1600"/>
            <a:ext cx="8596668" cy="1333500"/>
          </a:xfrm>
        </p:spPr>
        <p:txBody>
          <a:bodyPr>
            <a:normAutofit/>
          </a:bodyPr>
          <a:lstStyle/>
          <a:p>
            <a:pPr algn="ctr"/>
            <a:r>
              <a:rPr lang="en-US" sz="3200" dirty="0" smtClean="0">
                <a:solidFill>
                  <a:schemeClr val="tx1"/>
                </a:solidFill>
                <a:latin typeface="Times New Roman" panose="02020603050405020304" pitchFamily="18" charset="0"/>
                <a:cs typeface="Times New Roman" panose="02020603050405020304" pitchFamily="18" charset="0"/>
              </a:rPr>
              <a:t>Professional Ethics And Responsibilities of Intermediaries</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1549399"/>
            <a:ext cx="8596668" cy="4875463"/>
          </a:xfrm>
        </p:spPr>
        <p:txBody>
          <a:bodyPr>
            <a:normAutofit/>
          </a:bodyPr>
          <a:lstStyle/>
          <a:p>
            <a:r>
              <a:rPr lang="en-US" sz="2000" dirty="0" smtClean="0">
                <a:solidFill>
                  <a:schemeClr val="tx1"/>
                </a:solidFill>
                <a:latin typeface="Times New Roman" panose="02020603050405020304" pitchFamily="18" charset="0"/>
                <a:cs typeface="Times New Roman" panose="02020603050405020304" pitchFamily="18" charset="0"/>
              </a:rPr>
              <a:t>Intermediary agents play a vital role in the general market development .An intermediary between supply and demand should have professional ethics(Frosio,2018).</a:t>
            </a:r>
          </a:p>
          <a:p>
            <a:r>
              <a:rPr lang="en-US" sz="2000" dirty="0" smtClean="0">
                <a:solidFill>
                  <a:schemeClr val="tx1"/>
                </a:solidFill>
                <a:latin typeface="Times New Roman" panose="02020603050405020304" pitchFamily="18" charset="0"/>
                <a:cs typeface="Times New Roman" panose="02020603050405020304" pitchFamily="18" charset="0"/>
              </a:rPr>
              <a:t>Professional ethics are important in reducing the cost of transaction between intermediaries and customers.</a:t>
            </a:r>
          </a:p>
          <a:p>
            <a:r>
              <a:rPr lang="en-US" sz="2000" dirty="0" smtClean="0">
                <a:solidFill>
                  <a:schemeClr val="tx1"/>
                </a:solidFill>
                <a:latin typeface="Times New Roman" panose="02020603050405020304" pitchFamily="18" charset="0"/>
                <a:cs typeface="Times New Roman" panose="02020603050405020304" pitchFamily="18" charset="0"/>
              </a:rPr>
              <a:t>Ethics increases the trust and reduces cheating and lying between the agent and the customer.</a:t>
            </a:r>
          </a:p>
          <a:p>
            <a:r>
              <a:rPr lang="en-US" sz="2000" dirty="0" smtClean="0">
                <a:solidFill>
                  <a:schemeClr val="tx1"/>
                </a:solidFill>
                <a:latin typeface="Times New Roman" panose="02020603050405020304" pitchFamily="18" charset="0"/>
                <a:cs typeface="Times New Roman" panose="02020603050405020304" pitchFamily="18" charset="0"/>
              </a:rPr>
              <a:t>In the case of a real estate market ,professional standards of the intermediaries are written rules that are essential in carrying out transactions with dignity and professionalism.</a:t>
            </a:r>
          </a:p>
          <a:p>
            <a:r>
              <a:rPr lang="en-US" sz="2000" dirty="0">
                <a:solidFill>
                  <a:schemeClr val="tx1"/>
                </a:solidFill>
                <a:latin typeface="Times New Roman" panose="02020603050405020304" pitchFamily="18" charset="0"/>
                <a:cs typeface="Times New Roman" panose="02020603050405020304" pitchFamily="18" charset="0"/>
              </a:rPr>
              <a:t>This mandatory  provisions preserve behaviour considered to be ethically moral and are intended to prevent undesirable behaviour</a:t>
            </a:r>
          </a:p>
          <a:p>
            <a:pPr marL="0" indent="0">
              <a:buNone/>
            </a:pPr>
            <a:endParaRPr lang="en-US" sz="2000" dirty="0" smtClean="0">
              <a:solidFill>
                <a:schemeClr val="tx1"/>
              </a:solidFill>
            </a:endParaRPr>
          </a:p>
        </p:txBody>
      </p:sp>
    </p:spTree>
    <p:extLst>
      <p:ext uri="{BB962C8B-B14F-4D97-AF65-F5344CB8AC3E}">
        <p14:creationId xmlns:p14="http://schemas.microsoft.com/office/powerpoint/2010/main" val="1088666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chemeClr val="tx1"/>
                </a:solidFill>
                <a:latin typeface="Times New Roman" panose="02020603050405020304" pitchFamily="18" charset="0"/>
                <a:cs typeface="Times New Roman" panose="02020603050405020304" pitchFamily="18" charset="0"/>
              </a:rPr>
              <a:t>Professional Ethics And Responsibilities of Intermediaries</a:t>
            </a:r>
            <a:endParaRPr lang="en-US" sz="3200" dirty="0"/>
          </a:p>
        </p:txBody>
      </p:sp>
      <p:sp>
        <p:nvSpPr>
          <p:cNvPr id="3" name="Content Placeholder 2"/>
          <p:cNvSpPr>
            <a:spLocks noGrp="1"/>
          </p:cNvSpPr>
          <p:nvPr>
            <p:ph idx="1"/>
          </p:nvPr>
        </p:nvSpPr>
        <p:spPr/>
        <p:txBody>
          <a:bodyPr/>
          <a:lstStyle/>
          <a:p>
            <a:r>
              <a:rPr lang="en-US" sz="2000" dirty="0" smtClean="0">
                <a:solidFill>
                  <a:schemeClr val="tx1"/>
                </a:solidFill>
                <a:latin typeface="Times New Roman" panose="02020603050405020304" pitchFamily="18" charset="0"/>
                <a:cs typeface="Times New Roman" panose="02020603050405020304" pitchFamily="18" charset="0"/>
              </a:rPr>
              <a:t>The intermediary should ensure the relationship with other agents is fair in competition and loyalty.</a:t>
            </a:r>
          </a:p>
          <a:p>
            <a:r>
              <a:rPr lang="en-US" sz="2000" dirty="0" smtClean="0">
                <a:solidFill>
                  <a:schemeClr val="tx1"/>
                </a:solidFill>
                <a:latin typeface="Times New Roman" panose="02020603050405020304" pitchFamily="18" charset="0"/>
                <a:cs typeface="Times New Roman" panose="02020603050405020304" pitchFamily="18" charset="0"/>
              </a:rPr>
              <a:t>They are obliged to respect the market trends in conducting intermediary services.</a:t>
            </a:r>
          </a:p>
          <a:p>
            <a:r>
              <a:rPr lang="en-US" sz="2000" dirty="0" smtClean="0">
                <a:solidFill>
                  <a:schemeClr val="tx1"/>
                </a:solidFill>
                <a:latin typeface="Times New Roman" panose="02020603050405020304" pitchFamily="18" charset="0"/>
                <a:cs typeface="Times New Roman" panose="02020603050405020304" pitchFamily="18" charset="0"/>
              </a:rPr>
              <a:t>An intermediary is required to abide with the law and ethical professional standards.</a:t>
            </a:r>
          </a:p>
          <a:p>
            <a:r>
              <a:rPr lang="en-US" dirty="0" smtClean="0">
                <a:solidFill>
                  <a:schemeClr val="tx1"/>
                </a:solidFill>
                <a:latin typeface="Times New Roman" panose="02020603050405020304" pitchFamily="18" charset="0"/>
                <a:cs typeface="Times New Roman" panose="02020603050405020304" pitchFamily="18" charset="0"/>
              </a:rPr>
              <a:t>The </a:t>
            </a:r>
            <a:r>
              <a:rPr lang="en-US" dirty="0">
                <a:solidFill>
                  <a:schemeClr val="tx1"/>
                </a:solidFill>
                <a:latin typeface="Times New Roman" panose="02020603050405020304" pitchFamily="18" charset="0"/>
                <a:cs typeface="Times New Roman" panose="02020603050405020304" pitchFamily="18" charset="0"/>
              </a:rPr>
              <a:t>intermediary should avoid destroying the mutual trust of the customer by being loyal.</a:t>
            </a:r>
          </a:p>
          <a:p>
            <a:endParaRPr lang="en-US" dirty="0"/>
          </a:p>
        </p:txBody>
      </p:sp>
    </p:spTree>
    <p:extLst>
      <p:ext uri="{BB962C8B-B14F-4D97-AF65-F5344CB8AC3E}">
        <p14:creationId xmlns:p14="http://schemas.microsoft.com/office/powerpoint/2010/main" val="3734764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chemeClr val="tx1"/>
                </a:solidFill>
                <a:latin typeface="Times New Roman" panose="02020603050405020304" pitchFamily="18" charset="0"/>
                <a:cs typeface="Times New Roman" panose="02020603050405020304" pitchFamily="18" charset="0"/>
              </a:rPr>
              <a:t>Professional Ethics ,Responsibilities And Loyalty of Managers</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sz="2000" dirty="0" smtClean="0">
                <a:solidFill>
                  <a:schemeClr val="tx1"/>
                </a:solidFill>
                <a:latin typeface="Times New Roman" panose="02020603050405020304" pitchFamily="18" charset="0"/>
                <a:cs typeface="Times New Roman" panose="02020603050405020304" pitchFamily="18" charset="0"/>
              </a:rPr>
              <a:t>Given the high  complexity level and the rapid changes managers experience today ,individual and organization success can be difficult.</a:t>
            </a:r>
          </a:p>
          <a:p>
            <a:r>
              <a:rPr lang="en-US" sz="2000" dirty="0" smtClean="0">
                <a:solidFill>
                  <a:schemeClr val="tx1"/>
                </a:solidFill>
                <a:latin typeface="Times New Roman" panose="02020603050405020304" pitchFamily="18" charset="0"/>
                <a:cs typeface="Times New Roman" panose="02020603050405020304" pitchFamily="18" charset="0"/>
              </a:rPr>
              <a:t>Managers are therefore responsible to provide leadership ,communication ,motivation ,commitment and trust to the organization and its employees.</a:t>
            </a:r>
          </a:p>
          <a:p>
            <a:r>
              <a:rPr lang="en-US" sz="2000" dirty="0" smtClean="0">
                <a:solidFill>
                  <a:schemeClr val="tx1"/>
                </a:solidFill>
                <a:latin typeface="Times New Roman" panose="02020603050405020304" pitchFamily="18" charset="0"/>
                <a:cs typeface="Times New Roman" panose="02020603050405020304" pitchFamily="18" charset="0"/>
              </a:rPr>
              <a:t>Managers seek and receive information .They act as monitoring agents ,analyzing the environment for information that may impact organization performance (Lee,2019).</a:t>
            </a:r>
          </a:p>
          <a:p>
            <a:r>
              <a:rPr lang="en-US" sz="2000" dirty="0" smtClean="0">
                <a:solidFill>
                  <a:schemeClr val="tx1"/>
                </a:solidFill>
                <a:latin typeface="Times New Roman" panose="02020603050405020304" pitchFamily="18" charset="0"/>
                <a:cs typeface="Times New Roman" panose="02020603050405020304" pitchFamily="18" charset="0"/>
              </a:rPr>
              <a:t>When making decisions for the organization ,managers must consider the image of the company.</a:t>
            </a:r>
          </a:p>
          <a:p>
            <a:pPr marL="0" indent="0">
              <a:buNone/>
            </a:pPr>
            <a:endParaRPr lang="en-US" sz="2000" dirty="0" smtClean="0">
              <a:solidFill>
                <a:schemeClr val="tx1"/>
              </a:solidFill>
              <a:latin typeface="Times New Roman" panose="02020603050405020304" pitchFamily="18" charset="0"/>
              <a:cs typeface="Times New Roman" panose="02020603050405020304" pitchFamily="18" charset="0"/>
            </a:endParaRPr>
          </a:p>
          <a:p>
            <a:endParaRPr lang="en-US" dirty="0" smtClean="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1248355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chemeClr val="tx1"/>
                </a:solidFill>
                <a:latin typeface="Times New Roman" panose="02020603050405020304" pitchFamily="18" charset="0"/>
                <a:cs typeface="Times New Roman" panose="02020603050405020304" pitchFamily="18" charset="0"/>
              </a:rPr>
              <a:t>Professional Ethics And Responsibilities Of Employees To The Community.</a:t>
            </a:r>
            <a:endParaRPr lang="en-US" sz="3200"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77334" y="2160589"/>
            <a:ext cx="8596668" cy="4697411"/>
          </a:xfrm>
        </p:spPr>
        <p:txBody>
          <a:bodyPr>
            <a:normAutofit/>
          </a:bodyPr>
          <a:lstStyle/>
          <a:p>
            <a:r>
              <a:rPr lang="en-US" sz="2000" dirty="0" smtClean="0">
                <a:solidFill>
                  <a:schemeClr val="tx1"/>
                </a:solidFill>
                <a:latin typeface="Times New Roman" panose="02020603050405020304" pitchFamily="18" charset="0"/>
                <a:cs typeface="Times New Roman" panose="02020603050405020304" pitchFamily="18" charset="0"/>
              </a:rPr>
              <a:t>The workers are required to assist the company to have a positive impact to the society it operates.</a:t>
            </a:r>
          </a:p>
          <a:p>
            <a:r>
              <a:rPr lang="en-US" sz="2000" dirty="0" smtClean="0">
                <a:solidFill>
                  <a:schemeClr val="tx1"/>
                </a:solidFill>
                <a:latin typeface="Times New Roman" panose="02020603050405020304" pitchFamily="18" charset="0"/>
                <a:cs typeface="Times New Roman" panose="02020603050405020304" pitchFamily="18" charset="0"/>
              </a:rPr>
              <a:t>Employees should  participate in societal development by funding  projects and activities in the society (Paliwal,2006</a:t>
            </a:r>
            <a:r>
              <a:rPr lang="en-US" sz="2000" dirty="0">
                <a:solidFill>
                  <a:schemeClr val="tx1"/>
                </a:solidFill>
                <a:latin typeface="Times New Roman" panose="02020603050405020304" pitchFamily="18" charset="0"/>
                <a:cs typeface="Times New Roman" panose="02020603050405020304" pitchFamily="18" charset="0"/>
              </a:rPr>
              <a:t>). </a:t>
            </a:r>
            <a:endParaRPr lang="en-US" sz="2000" dirty="0" smtClean="0">
              <a:solidFill>
                <a:schemeClr val="tx1"/>
              </a:solidFill>
              <a:latin typeface="Times New Roman" panose="02020603050405020304" pitchFamily="18" charset="0"/>
              <a:cs typeface="Times New Roman" panose="02020603050405020304" pitchFamily="18" charset="0"/>
            </a:endParaRPr>
          </a:p>
          <a:p>
            <a:r>
              <a:rPr lang="en-US" sz="2000" dirty="0" smtClean="0">
                <a:solidFill>
                  <a:schemeClr val="tx1"/>
                </a:solidFill>
                <a:latin typeface="Times New Roman" panose="02020603050405020304" pitchFamily="18" charset="0"/>
                <a:cs typeface="Times New Roman" panose="02020603050405020304" pitchFamily="18" charset="0"/>
              </a:rPr>
              <a:t>Employees are  responsible to ensure that the organization receives positive feedback from the customers </a:t>
            </a:r>
            <a:r>
              <a:rPr lang="en-US" sz="2000" dirty="0">
                <a:solidFill>
                  <a:schemeClr val="tx1"/>
                </a:solidFill>
                <a:latin typeface="Times New Roman" panose="02020603050405020304" pitchFamily="18" charset="0"/>
                <a:cs typeface="Times New Roman" panose="02020603050405020304" pitchFamily="18" charset="0"/>
              </a:rPr>
              <a:t>,</a:t>
            </a:r>
            <a:r>
              <a:rPr lang="en-US" sz="2000" dirty="0" smtClean="0">
                <a:solidFill>
                  <a:schemeClr val="tx1"/>
                </a:solidFill>
                <a:latin typeface="Times New Roman" panose="02020603050405020304" pitchFamily="18" charset="0"/>
                <a:cs typeface="Times New Roman" panose="02020603050405020304" pitchFamily="18" charset="0"/>
              </a:rPr>
              <a:t>by ensuring high  quality products are produced.</a:t>
            </a:r>
          </a:p>
          <a:p>
            <a:r>
              <a:rPr lang="en-US" sz="2000" dirty="0" smtClean="0">
                <a:solidFill>
                  <a:schemeClr val="tx1"/>
                </a:solidFill>
                <a:latin typeface="Times New Roman" panose="02020603050405020304" pitchFamily="18" charset="0"/>
                <a:cs typeface="Times New Roman" panose="02020603050405020304" pitchFamily="18" charset="0"/>
              </a:rPr>
              <a:t>The employees in conjunction with the company are important stakeholders in societal activities like sports.</a:t>
            </a:r>
          </a:p>
          <a:p>
            <a:r>
              <a:rPr lang="en-US" sz="2000" dirty="0" smtClean="0">
                <a:solidFill>
                  <a:schemeClr val="tx1"/>
                </a:solidFill>
                <a:latin typeface="Times New Roman" panose="02020603050405020304" pitchFamily="18" charset="0"/>
                <a:cs typeface="Times New Roman" panose="02020603050405020304" pitchFamily="18" charset="0"/>
              </a:rPr>
              <a:t>Efforts by employees to take part in societal development leads to improving a companies reputation in the market world.</a:t>
            </a:r>
          </a:p>
          <a:p>
            <a:endParaRPr lang="en-US" sz="2000" dirty="0" smtClean="0">
              <a:solidFill>
                <a:schemeClr val="tx1"/>
              </a:solidFill>
              <a:latin typeface="Times New Roman" panose="02020603050405020304" pitchFamily="18" charset="0"/>
              <a:cs typeface="Times New Roman" panose="02020603050405020304" pitchFamily="18" charset="0"/>
            </a:endParaRPr>
          </a:p>
          <a:p>
            <a:endParaRPr lang="en-US"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77604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52400"/>
            <a:ext cx="8596668" cy="635000"/>
          </a:xfrm>
        </p:spPr>
        <p:txBody>
          <a:bodyPr>
            <a:normAutofit fontScale="90000"/>
          </a:bodyPr>
          <a:lstStyle/>
          <a:p>
            <a:r>
              <a:rPr lang="en-US" dirty="0"/>
              <a:t>	</a:t>
            </a:r>
            <a:r>
              <a:rPr lang="en-US" sz="3200" dirty="0" smtClean="0">
                <a:solidFill>
                  <a:schemeClr val="tx1"/>
                </a:solidFill>
                <a:latin typeface="Times New Roman" panose="02020603050405020304" pitchFamily="18" charset="0"/>
                <a:cs typeface="Times New Roman" panose="02020603050405020304" pitchFamily="18" charset="0"/>
              </a:rPr>
              <a:t>Examples For Each</a:t>
            </a:r>
            <a:r>
              <a:rPr lang="en-US" sz="3200" dirty="0" smtClean="0">
                <a:solidFill>
                  <a:schemeClr val="tx1"/>
                </a:solidFill>
              </a:rPr>
              <a:t>:</a:t>
            </a:r>
            <a:endParaRPr lang="en-US" sz="3200" dirty="0">
              <a:solidFill>
                <a:schemeClr val="tx1"/>
              </a:solidFill>
            </a:endParaRPr>
          </a:p>
        </p:txBody>
      </p:sp>
      <p:sp>
        <p:nvSpPr>
          <p:cNvPr id="3" name="Content Placeholder 2"/>
          <p:cNvSpPr>
            <a:spLocks noGrp="1"/>
          </p:cNvSpPr>
          <p:nvPr>
            <p:ph idx="1"/>
          </p:nvPr>
        </p:nvSpPr>
        <p:spPr>
          <a:xfrm>
            <a:off x="677334" y="876300"/>
            <a:ext cx="8596668" cy="5778499"/>
          </a:xfrm>
        </p:spPr>
        <p:txBody>
          <a:bodyPr>
            <a:normAutofit/>
          </a:bodyPr>
          <a:lstStyle/>
          <a:p>
            <a:r>
              <a:rPr lang="en-US" sz="2000" dirty="0">
                <a:solidFill>
                  <a:schemeClr val="tx1"/>
                </a:solidFill>
                <a:latin typeface="Times New Roman" panose="02020603050405020304" pitchFamily="18" charset="0"/>
                <a:cs typeface="Times New Roman" panose="02020603050405020304" pitchFamily="18" charset="0"/>
              </a:rPr>
              <a:t>Professional Ethics And Responsibilities of </a:t>
            </a:r>
            <a:r>
              <a:rPr lang="en-US" sz="2000" dirty="0" smtClean="0">
                <a:solidFill>
                  <a:schemeClr val="tx1"/>
                </a:solidFill>
                <a:latin typeface="Times New Roman" panose="02020603050405020304" pitchFamily="18" charset="0"/>
                <a:cs typeface="Times New Roman" panose="02020603050405020304" pitchFamily="18" charset="0"/>
              </a:rPr>
              <a:t>Intermediaries.</a:t>
            </a:r>
          </a:p>
          <a:p>
            <a:pPr marL="0" indent="0">
              <a:buNone/>
            </a:pPr>
            <a:r>
              <a:rPr lang="en-US" sz="2000" dirty="0" smtClean="0">
                <a:solidFill>
                  <a:schemeClr val="tx1"/>
                </a:solidFill>
                <a:latin typeface="Times New Roman" panose="02020603050405020304" pitchFamily="18" charset="0"/>
                <a:cs typeface="Times New Roman" panose="02020603050405020304" pitchFamily="18" charset="0"/>
              </a:rPr>
              <a:t>An intermediary is obliged to look out for their customers. If an agent is aware of a risk in investment and the customer does not have a clue, it is a moral responsibility of the intermediary to inform the customer before he invests. </a:t>
            </a:r>
          </a:p>
          <a:p>
            <a:pPr marL="0" indent="0">
              <a:buNone/>
            </a:pPr>
            <a:endParaRPr lang="en-US" sz="2000" dirty="0" smtClean="0">
              <a:solidFill>
                <a:schemeClr val="tx1"/>
              </a:solidFill>
              <a:latin typeface="Times New Roman" panose="02020603050405020304" pitchFamily="18" charset="0"/>
              <a:cs typeface="Times New Roman" panose="02020603050405020304" pitchFamily="18" charset="0"/>
            </a:endParaRPr>
          </a:p>
          <a:p>
            <a:r>
              <a:rPr lang="en-US" sz="2000" dirty="0">
                <a:solidFill>
                  <a:schemeClr val="tx1"/>
                </a:solidFill>
                <a:latin typeface="Times New Roman" panose="02020603050405020304" pitchFamily="18" charset="0"/>
                <a:cs typeface="Times New Roman" panose="02020603050405020304" pitchFamily="18" charset="0"/>
              </a:rPr>
              <a:t>Professional Ethics And Responsibilities Of Employees To The Community</a:t>
            </a:r>
            <a:r>
              <a:rPr lang="en-US" sz="2000" dirty="0" smtClean="0">
                <a:solidFill>
                  <a:schemeClr val="tx1"/>
                </a:solidFill>
                <a:latin typeface="Times New Roman" panose="02020603050405020304" pitchFamily="18" charset="0"/>
                <a:cs typeface="Times New Roman" panose="02020603050405020304" pitchFamily="18" charset="0"/>
              </a:rPr>
              <a:t>.</a:t>
            </a:r>
          </a:p>
          <a:p>
            <a:pPr marL="0" indent="0">
              <a:buNone/>
            </a:pPr>
            <a:r>
              <a:rPr lang="en-US" sz="2000" dirty="0" smtClean="0">
                <a:solidFill>
                  <a:schemeClr val="tx1"/>
                </a:solidFill>
                <a:latin typeface="Times New Roman" panose="02020603050405020304" pitchFamily="18" charset="0"/>
                <a:cs typeface="Times New Roman" panose="02020603050405020304" pitchFamily="18" charset="0"/>
              </a:rPr>
              <a:t>The organization should take part in societal activities and organize community activities like sports. The company should ensure they give sponsorship to community members in doing projects ,providing school fees for students and also infrastructural development to in the society.</a:t>
            </a:r>
          </a:p>
          <a:p>
            <a:pPr marL="0" indent="0">
              <a:buNone/>
            </a:pPr>
            <a:endParaRPr lang="en-US" sz="2000" dirty="0">
              <a:solidFill>
                <a:schemeClr val="tx1"/>
              </a:solidFill>
              <a:latin typeface="Times New Roman" panose="02020603050405020304" pitchFamily="18" charset="0"/>
              <a:cs typeface="Times New Roman" panose="02020603050405020304" pitchFamily="18" charset="0"/>
            </a:endParaRPr>
          </a:p>
          <a:p>
            <a:r>
              <a:rPr lang="en-US" sz="2000" dirty="0">
                <a:solidFill>
                  <a:schemeClr val="tx1"/>
                </a:solidFill>
                <a:latin typeface="Times New Roman" panose="02020603050405020304" pitchFamily="18" charset="0"/>
                <a:cs typeface="Times New Roman" panose="02020603050405020304" pitchFamily="18" charset="0"/>
              </a:rPr>
              <a:t>Professional Ethics ,Responsibilities And Loyalty of </a:t>
            </a:r>
            <a:r>
              <a:rPr lang="en-US" sz="2000" dirty="0" smtClean="0">
                <a:solidFill>
                  <a:schemeClr val="tx1"/>
                </a:solidFill>
                <a:latin typeface="Times New Roman" panose="02020603050405020304" pitchFamily="18" charset="0"/>
                <a:cs typeface="Times New Roman" panose="02020603050405020304" pitchFamily="18" charset="0"/>
              </a:rPr>
              <a:t>Managers.</a:t>
            </a:r>
          </a:p>
          <a:p>
            <a:pPr marL="0" indent="0">
              <a:buNone/>
            </a:pPr>
            <a:r>
              <a:rPr lang="en-US" sz="2000" dirty="0" smtClean="0">
                <a:solidFill>
                  <a:schemeClr val="tx1"/>
                </a:solidFill>
                <a:latin typeface="Times New Roman" panose="02020603050405020304" pitchFamily="18" charset="0"/>
                <a:cs typeface="Times New Roman" panose="02020603050405020304" pitchFamily="18" charset="0"/>
              </a:rPr>
              <a:t>Managers ensure their loyalty to the company by keeping organization plans and occurrences secret . This information include  employees personal information . Issues concerning employees is handled privately in an ethical manner.</a:t>
            </a:r>
          </a:p>
          <a:p>
            <a:endParaRPr lang="en-US" sz="2000" dirty="0">
              <a:solidFill>
                <a:schemeClr val="tx1"/>
              </a:solidFill>
            </a:endParaRPr>
          </a:p>
        </p:txBody>
      </p:sp>
    </p:spTree>
    <p:extLst>
      <p:ext uri="{BB962C8B-B14F-4D97-AF65-F5344CB8AC3E}">
        <p14:creationId xmlns:p14="http://schemas.microsoft.com/office/powerpoint/2010/main" val="15517364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76300"/>
          </a:xfrm>
        </p:spPr>
        <p:txBody>
          <a:bodyPr>
            <a:normAutofit/>
          </a:bodyPr>
          <a:lstStyle/>
          <a:p>
            <a:pPr algn="ctr"/>
            <a:r>
              <a:rPr lang="en-US" sz="3200" dirty="0" smtClean="0">
                <a:solidFill>
                  <a:schemeClr val="tx1"/>
                </a:solidFill>
              </a:rPr>
              <a:t>REFERENCES</a:t>
            </a:r>
            <a:endParaRPr lang="en-US" sz="3200" dirty="0">
              <a:solidFill>
                <a:schemeClr val="tx1"/>
              </a:solidFill>
            </a:endParaRPr>
          </a:p>
        </p:txBody>
      </p:sp>
      <p:sp>
        <p:nvSpPr>
          <p:cNvPr id="3" name="Content Placeholder 2"/>
          <p:cNvSpPr>
            <a:spLocks noGrp="1"/>
          </p:cNvSpPr>
          <p:nvPr>
            <p:ph idx="1"/>
          </p:nvPr>
        </p:nvSpPr>
        <p:spPr/>
        <p:txBody>
          <a:bodyPr/>
          <a:lstStyle/>
          <a:p>
            <a:pPr>
              <a:lnSpc>
                <a:spcPct val="150000"/>
              </a:lnSpc>
            </a:pPr>
            <a:r>
              <a:rPr lang="en-US" dirty="0" err="1" smtClean="0">
                <a:solidFill>
                  <a:schemeClr val="tx1"/>
                </a:solidFill>
                <a:latin typeface="Times New Roman" panose="02020603050405020304" pitchFamily="18" charset="0"/>
                <a:cs typeface="Times New Roman" panose="02020603050405020304" pitchFamily="18" charset="0"/>
              </a:rPr>
              <a:t>Frosio</a:t>
            </a:r>
            <a:r>
              <a:rPr lang="en-US" dirty="0">
                <a:solidFill>
                  <a:schemeClr val="tx1"/>
                </a:solidFill>
                <a:latin typeface="Times New Roman" panose="02020603050405020304" pitchFamily="18" charset="0"/>
                <a:cs typeface="Times New Roman" panose="02020603050405020304" pitchFamily="18" charset="0"/>
              </a:rPr>
              <a:t>, G. F. (2018). Why keep a dog and bark yourself? From intermediary liability to responsibility. </a:t>
            </a:r>
            <a:r>
              <a:rPr lang="en-US" i="1" dirty="0">
                <a:solidFill>
                  <a:schemeClr val="tx1"/>
                </a:solidFill>
                <a:latin typeface="Times New Roman" panose="02020603050405020304" pitchFamily="18" charset="0"/>
                <a:cs typeface="Times New Roman" panose="02020603050405020304" pitchFamily="18" charset="0"/>
              </a:rPr>
              <a:t>International Journal of Law and Information Technology</a:t>
            </a:r>
            <a:r>
              <a:rPr lang="en-US" dirty="0">
                <a:solidFill>
                  <a:schemeClr val="tx1"/>
                </a:solidFill>
                <a:latin typeface="Times New Roman" panose="02020603050405020304" pitchFamily="18" charset="0"/>
                <a:cs typeface="Times New Roman" panose="02020603050405020304" pitchFamily="18" charset="0"/>
              </a:rPr>
              <a:t>, </a:t>
            </a:r>
            <a:r>
              <a:rPr lang="en-US" i="1" dirty="0">
                <a:solidFill>
                  <a:schemeClr val="tx1"/>
                </a:solidFill>
                <a:latin typeface="Times New Roman" panose="02020603050405020304" pitchFamily="18" charset="0"/>
                <a:cs typeface="Times New Roman" panose="02020603050405020304" pitchFamily="18" charset="0"/>
              </a:rPr>
              <a:t>26</a:t>
            </a:r>
            <a:r>
              <a:rPr lang="en-US" dirty="0">
                <a:solidFill>
                  <a:schemeClr val="tx1"/>
                </a:solidFill>
                <a:latin typeface="Times New Roman" panose="02020603050405020304" pitchFamily="18" charset="0"/>
                <a:cs typeface="Times New Roman" panose="02020603050405020304" pitchFamily="18" charset="0"/>
              </a:rPr>
              <a:t>(1), 1-33</a:t>
            </a:r>
            <a:r>
              <a:rPr lang="en-US" dirty="0" smtClean="0">
                <a:solidFill>
                  <a:schemeClr val="tx1"/>
                </a:solidFill>
                <a:latin typeface="Times New Roman" panose="02020603050405020304" pitchFamily="18" charset="0"/>
                <a:cs typeface="Times New Roman" panose="02020603050405020304" pitchFamily="18" charset="0"/>
              </a:rPr>
              <a:t>.</a:t>
            </a:r>
          </a:p>
          <a:p>
            <a:pPr>
              <a:lnSpc>
                <a:spcPct val="150000"/>
              </a:lnSpc>
            </a:pPr>
            <a:r>
              <a:rPr lang="en-US" dirty="0">
                <a:solidFill>
                  <a:schemeClr val="tx1"/>
                </a:solidFill>
                <a:latin typeface="Times New Roman" panose="02020603050405020304" pitchFamily="18" charset="0"/>
                <a:cs typeface="Times New Roman" panose="02020603050405020304" pitchFamily="18" charset="0"/>
              </a:rPr>
              <a:t>Lee, C. Y. (2019). Does corporate social responsibility influence customer loyalty in the Taiwan insurance sector? The role of corporate image and customer satisfaction. </a:t>
            </a:r>
            <a:r>
              <a:rPr lang="en-US" i="1" dirty="0">
                <a:solidFill>
                  <a:schemeClr val="tx1"/>
                </a:solidFill>
                <a:latin typeface="Times New Roman" panose="02020603050405020304" pitchFamily="18" charset="0"/>
                <a:cs typeface="Times New Roman" panose="02020603050405020304" pitchFamily="18" charset="0"/>
              </a:rPr>
              <a:t>Journal of Promotion Management</a:t>
            </a:r>
            <a:r>
              <a:rPr lang="en-US" dirty="0">
                <a:solidFill>
                  <a:schemeClr val="tx1"/>
                </a:solidFill>
                <a:latin typeface="Times New Roman" panose="02020603050405020304" pitchFamily="18" charset="0"/>
                <a:cs typeface="Times New Roman" panose="02020603050405020304" pitchFamily="18" charset="0"/>
              </a:rPr>
              <a:t>, </a:t>
            </a:r>
            <a:r>
              <a:rPr lang="en-US" i="1" dirty="0">
                <a:solidFill>
                  <a:schemeClr val="tx1"/>
                </a:solidFill>
                <a:latin typeface="Times New Roman" panose="02020603050405020304" pitchFamily="18" charset="0"/>
                <a:cs typeface="Times New Roman" panose="02020603050405020304" pitchFamily="18" charset="0"/>
              </a:rPr>
              <a:t>25</a:t>
            </a:r>
            <a:r>
              <a:rPr lang="en-US" dirty="0">
                <a:solidFill>
                  <a:schemeClr val="tx1"/>
                </a:solidFill>
                <a:latin typeface="Times New Roman" panose="02020603050405020304" pitchFamily="18" charset="0"/>
                <a:cs typeface="Times New Roman" panose="02020603050405020304" pitchFamily="18" charset="0"/>
              </a:rPr>
              <a:t>(1), 43-64</a:t>
            </a:r>
            <a:r>
              <a:rPr lang="en-US" dirty="0" smtClean="0">
                <a:solidFill>
                  <a:schemeClr val="tx1"/>
                </a:solidFill>
                <a:latin typeface="Times New Roman" panose="02020603050405020304" pitchFamily="18" charset="0"/>
                <a:cs typeface="Times New Roman" panose="02020603050405020304" pitchFamily="18" charset="0"/>
              </a:rPr>
              <a:t>.</a:t>
            </a:r>
          </a:p>
          <a:p>
            <a:pPr>
              <a:lnSpc>
                <a:spcPct val="150000"/>
              </a:lnSpc>
            </a:pPr>
            <a:r>
              <a:rPr lang="en-US" dirty="0" err="1" smtClean="0">
                <a:solidFill>
                  <a:schemeClr val="tx1"/>
                </a:solidFill>
                <a:latin typeface="Times New Roman" panose="02020603050405020304" pitchFamily="18" charset="0"/>
                <a:cs typeface="Times New Roman" panose="02020603050405020304" pitchFamily="18" charset="0"/>
              </a:rPr>
              <a:t>Paliwal</a:t>
            </a:r>
            <a:r>
              <a:rPr lang="en-US" dirty="0" smtClean="0">
                <a:solidFill>
                  <a:schemeClr val="tx1"/>
                </a:solidFill>
                <a:latin typeface="Times New Roman" panose="02020603050405020304" pitchFamily="18" charset="0"/>
                <a:cs typeface="Times New Roman" panose="02020603050405020304" pitchFamily="18" charset="0"/>
              </a:rPr>
              <a:t>, M. (2006). </a:t>
            </a:r>
            <a:r>
              <a:rPr lang="en-US" i="1" dirty="0" smtClean="0">
                <a:solidFill>
                  <a:schemeClr val="tx1"/>
                </a:solidFill>
                <a:latin typeface="Times New Roman" panose="02020603050405020304" pitchFamily="18" charset="0"/>
                <a:cs typeface="Times New Roman" panose="02020603050405020304" pitchFamily="18" charset="0"/>
              </a:rPr>
              <a:t>Business </a:t>
            </a:r>
            <a:r>
              <a:rPr lang="en-US" i="1" dirty="0">
                <a:solidFill>
                  <a:schemeClr val="tx1"/>
                </a:solidFill>
                <a:latin typeface="Times New Roman" panose="02020603050405020304" pitchFamily="18" charset="0"/>
                <a:cs typeface="Times New Roman" panose="02020603050405020304" pitchFamily="18" charset="0"/>
              </a:rPr>
              <a:t>ethics</a:t>
            </a:r>
            <a:r>
              <a:rPr lang="en-US" dirty="0">
                <a:solidFill>
                  <a:schemeClr val="tx1"/>
                </a:solidFill>
                <a:latin typeface="Times New Roman" panose="02020603050405020304" pitchFamily="18" charset="0"/>
                <a:cs typeface="Times New Roman" panose="02020603050405020304" pitchFamily="18" charset="0"/>
              </a:rPr>
              <a:t>. New Age International.</a:t>
            </a:r>
          </a:p>
          <a:p>
            <a:pPr>
              <a:lnSpc>
                <a:spcPct val="150000"/>
              </a:lnSpc>
            </a:pP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882609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775</TotalTime>
  <Words>485</Words>
  <Application>Microsoft Office PowerPoint</Application>
  <PresentationFormat>Custom</PresentationFormat>
  <Paragraphs>39</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Facet</vt:lpstr>
      <vt:lpstr>PROFESSIONAL ETHICS AND RESPONSIBILITIES   </vt:lpstr>
      <vt:lpstr>Professional Ethics And Responsibilities of Intermediaries</vt:lpstr>
      <vt:lpstr>Professional Ethics And Responsibilities of Intermediaries</vt:lpstr>
      <vt:lpstr>Professional Ethics ,Responsibilities And Loyalty of Managers</vt:lpstr>
      <vt:lpstr>Professional Ethics And Responsibilities Of Employees To The Community.</vt:lpstr>
      <vt:lpstr> Examples For Each:</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PROFESSIANAL ETHICS AND RESPONSIBILITIES</dc:title>
  <cp:lastModifiedBy>Simon</cp:lastModifiedBy>
  <cp:revision>70</cp:revision>
  <dcterms:created xsi:type="dcterms:W3CDTF">2021-07-20T04:21:02Z</dcterms:created>
  <dcterms:modified xsi:type="dcterms:W3CDTF">2021-07-21T10:32:56Z</dcterms:modified>
</cp:coreProperties>
</file>