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1" r:id="rId4"/>
    <p:sldId id="272" r:id="rId5"/>
    <p:sldId id="258" r:id="rId6"/>
    <p:sldId id="259" r:id="rId7"/>
    <p:sldId id="268" r:id="rId8"/>
    <p:sldId id="260" r:id="rId9"/>
    <p:sldId id="261" r:id="rId10"/>
    <p:sldId id="269" r:id="rId11"/>
    <p:sldId id="264" r:id="rId12"/>
    <p:sldId id="265" r:id="rId13"/>
    <p:sldId id="26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7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OODnFvYXqYM" TargetMode="External"/><Relationship Id="rId2" Type="http://schemas.openxmlformats.org/officeDocument/2006/relationships/hyperlink" Target="https://youtu.be/-X5cD6jd914" TargetMode="External"/><Relationship Id="rId1" Type="http://schemas.openxmlformats.org/officeDocument/2006/relationships/slideLayout" Target="../slideLayouts/slideLayout2.xml"/><Relationship Id="rId4" Type="http://schemas.openxmlformats.org/officeDocument/2006/relationships/hyperlink" Target="https://youtu.be/QRBMdS4t36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337" y="628649"/>
            <a:ext cx="10500087" cy="5686425"/>
          </a:xfrm>
        </p:spPr>
        <p:txBody>
          <a:bodyPr/>
          <a:lstStyle/>
          <a:p>
            <a:pPr algn="ctr"/>
            <a:r>
              <a:rPr lang="en-US" dirty="0" smtClean="0"/>
              <a:t/>
            </a:r>
            <a:br>
              <a:rPr lang="en-US" dirty="0" smtClean="0"/>
            </a:br>
            <a:r>
              <a:rPr lang="en-US" dirty="0" smtClean="0"/>
              <a:t>Institutional affiliation</a:t>
            </a:r>
            <a:br>
              <a:rPr lang="en-US" dirty="0" smtClean="0"/>
            </a:br>
            <a:r>
              <a:rPr lang="en-US" dirty="0"/>
              <a:t>Hunting and gathering</a:t>
            </a:r>
            <a:r>
              <a:rPr lang="en-US" dirty="0"/>
              <a:t/>
            </a:r>
            <a:br>
              <a:rPr lang="en-US" dirty="0"/>
            </a:br>
            <a:r>
              <a:rPr lang="en-US" dirty="0"/>
              <a:t>Student name</a:t>
            </a:r>
            <a:r>
              <a:rPr lang="en-US" dirty="0" smtClean="0"/>
              <a:t/>
            </a:r>
            <a:br>
              <a:rPr lang="en-US" dirty="0" smtClean="0"/>
            </a:br>
            <a:r>
              <a:rPr lang="en-US" dirty="0" smtClean="0"/>
              <a:t>Date </a:t>
            </a:r>
            <a:endParaRPr lang="en-US" dirty="0"/>
          </a:p>
        </p:txBody>
      </p:sp>
    </p:spTree>
    <p:extLst>
      <p:ext uri="{BB962C8B-B14F-4D97-AF65-F5344CB8AC3E}">
        <p14:creationId xmlns:p14="http://schemas.microsoft.com/office/powerpoint/2010/main" val="4143714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Hunting and gathering</a:t>
            </a:r>
            <a:endParaRPr lang="en-US" dirty="0"/>
          </a:p>
        </p:txBody>
      </p:sp>
      <p:sp>
        <p:nvSpPr>
          <p:cNvPr id="3" name="Content Placeholder 2"/>
          <p:cNvSpPr>
            <a:spLocks noGrp="1"/>
          </p:cNvSpPr>
          <p:nvPr>
            <p:ph idx="1"/>
          </p:nvPr>
        </p:nvSpPr>
        <p:spPr>
          <a:xfrm>
            <a:off x="418011" y="1930400"/>
            <a:ext cx="9875520" cy="4392023"/>
          </a:xfrm>
        </p:spPr>
        <p:txBody>
          <a:bodyPr>
            <a:normAutofit/>
          </a:bodyPr>
          <a:lstStyle/>
          <a:p>
            <a:pPr>
              <a:lnSpc>
                <a:spcPct val="200000"/>
              </a:lnSpc>
            </a:pPr>
            <a:r>
              <a:rPr lang="en-US" dirty="0"/>
              <a:t>Morality is an attempt of the human being to define what's wrong and right about our thoughts and actions, as well as what's wrong and right about being who we are. </a:t>
            </a:r>
            <a:endParaRPr lang="en-US" dirty="0" smtClean="0"/>
          </a:p>
          <a:p>
            <a:pPr>
              <a:lnSpc>
                <a:spcPct val="200000"/>
              </a:lnSpc>
            </a:pPr>
            <a:r>
              <a:rPr lang="en-US" dirty="0" smtClean="0"/>
              <a:t>Philosophers </a:t>
            </a:r>
            <a:r>
              <a:rPr lang="en-US" dirty="0"/>
              <a:t>have been severally tried to provide a various definition of Morality for thousands of years. </a:t>
            </a:r>
            <a:endParaRPr lang="en-US" dirty="0" smtClean="0"/>
          </a:p>
          <a:p>
            <a:pPr>
              <a:lnSpc>
                <a:spcPct val="200000"/>
              </a:lnSpc>
            </a:pPr>
            <a:r>
              <a:rPr lang="en-US" dirty="0" smtClean="0"/>
              <a:t>Possibly </a:t>
            </a:r>
            <a:r>
              <a:rPr lang="en-US" dirty="0"/>
              <a:t>if we discuss at least three specific examples of hunting/gathering cultures based on given videos for this week, we can find the meaningful definition of Morality.</a:t>
            </a:r>
          </a:p>
          <a:p>
            <a:endParaRPr lang="en-US" dirty="0"/>
          </a:p>
        </p:txBody>
      </p:sp>
    </p:spTree>
    <p:extLst>
      <p:ext uri="{BB962C8B-B14F-4D97-AF65-F5344CB8AC3E}">
        <p14:creationId xmlns:p14="http://schemas.microsoft.com/office/powerpoint/2010/main" val="1301939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Hunting and gathering</a:t>
            </a:r>
          </a:p>
        </p:txBody>
      </p:sp>
      <p:sp>
        <p:nvSpPr>
          <p:cNvPr id="3" name="Content Placeholder 2"/>
          <p:cNvSpPr>
            <a:spLocks noGrp="1"/>
          </p:cNvSpPr>
          <p:nvPr>
            <p:ph idx="1"/>
          </p:nvPr>
        </p:nvSpPr>
        <p:spPr/>
        <p:txBody>
          <a:bodyPr>
            <a:normAutofit fontScale="92500" lnSpcReduction="10000"/>
          </a:bodyPr>
          <a:lstStyle/>
          <a:p>
            <a:pPr>
              <a:lnSpc>
                <a:spcPct val="200000"/>
              </a:lnSpc>
            </a:pPr>
            <a:r>
              <a:rPr lang="en-US" dirty="0"/>
              <a:t>Communities that primarily rely or exclusively on gathering wild berries, fruits, vegetables, nuts, and hunting wild animals to support their living and diet. </a:t>
            </a:r>
            <a:endParaRPr lang="en-US" dirty="0" smtClean="0"/>
          </a:p>
          <a:p>
            <a:pPr>
              <a:lnSpc>
                <a:spcPct val="200000"/>
              </a:lnSpc>
            </a:pPr>
            <a:r>
              <a:rPr lang="en-US" dirty="0" smtClean="0"/>
              <a:t>Till </a:t>
            </a:r>
            <a:r>
              <a:rPr lang="en-US" dirty="0"/>
              <a:t>human beings started to domesticate animals and plants about twenty years ago, all ancient human societies depended on hunting and gathering. </a:t>
            </a:r>
            <a:endParaRPr lang="en-US" dirty="0" smtClean="0"/>
          </a:p>
          <a:p>
            <a:pPr>
              <a:lnSpc>
                <a:spcPct val="200000"/>
              </a:lnSpc>
            </a:pPr>
            <a:r>
              <a:rPr lang="en-US" dirty="0" smtClean="0"/>
              <a:t>Unlike </a:t>
            </a:r>
            <a:r>
              <a:rPr lang="en-US" dirty="0"/>
              <a:t>today where only a small proportion of the word's populations support themselves in this manner, and mostly these tiny populations survive in inhospitable and isolated areas like tundra, dense rain forests, and deserts. </a:t>
            </a:r>
            <a:endParaRPr lang="en-US" dirty="0"/>
          </a:p>
        </p:txBody>
      </p:sp>
    </p:spTree>
    <p:extLst>
      <p:ext uri="{BB962C8B-B14F-4D97-AF65-F5344CB8AC3E}">
        <p14:creationId xmlns:p14="http://schemas.microsoft.com/office/powerpoint/2010/main" val="643240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Hunting and gathering</a:t>
            </a:r>
          </a:p>
        </p:txBody>
      </p:sp>
      <p:sp>
        <p:nvSpPr>
          <p:cNvPr id="3" name="Content Placeholder 2"/>
          <p:cNvSpPr>
            <a:spLocks noGrp="1"/>
          </p:cNvSpPr>
          <p:nvPr>
            <p:ph idx="1"/>
          </p:nvPr>
        </p:nvSpPr>
        <p:spPr/>
        <p:txBody>
          <a:bodyPr/>
          <a:lstStyle/>
          <a:p>
            <a:pPr>
              <a:lnSpc>
                <a:spcPct val="150000"/>
              </a:lnSpc>
            </a:pPr>
            <a:r>
              <a:rPr lang="en-US" dirty="0"/>
              <a:t>Given the close correlation between hunting and gathering and the natural environment, gathering and hunting communities such as Pygmies and Bushmen might provide valuable information that anthropologists use to study the development of human social morality and social structures. </a:t>
            </a:r>
          </a:p>
          <a:p>
            <a:pPr>
              <a:lnSpc>
                <a:spcPct val="150000"/>
              </a:lnSpc>
            </a:pPr>
            <a:r>
              <a:rPr lang="en-US" dirty="0"/>
              <a:t>They used simple tools such as sharpened stones for cutting things</a:t>
            </a:r>
            <a:r>
              <a:rPr lang="en-US" dirty="0" smtClean="0"/>
              <a:t>.</a:t>
            </a:r>
          </a:p>
          <a:p>
            <a:pPr>
              <a:lnSpc>
                <a:spcPct val="150000"/>
              </a:lnSpc>
            </a:pPr>
            <a:r>
              <a:rPr lang="en-US" dirty="0" smtClean="0"/>
              <a:t> </a:t>
            </a:r>
            <a:r>
              <a:rPr lang="en-US" dirty="0"/>
              <a:t>Controlled use of fire for warding off predators and cooking marked a significant turning point in the ancient history of hunters and gatherers.</a:t>
            </a:r>
          </a:p>
          <a:p>
            <a:endParaRPr lang="en-US" dirty="0"/>
          </a:p>
        </p:txBody>
      </p:sp>
    </p:spTree>
    <p:extLst>
      <p:ext uri="{BB962C8B-B14F-4D97-AF65-F5344CB8AC3E}">
        <p14:creationId xmlns:p14="http://schemas.microsoft.com/office/powerpoint/2010/main" val="1811777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a:t>
            </a:r>
            <a:r>
              <a:rPr lang="en-US" dirty="0" smtClean="0"/>
              <a:t>unting </a:t>
            </a:r>
            <a:r>
              <a:rPr lang="en-US" dirty="0"/>
              <a:t>and gathering</a:t>
            </a:r>
            <a:endParaRPr lang="en-US" dirty="0"/>
          </a:p>
        </p:txBody>
      </p:sp>
      <p:sp>
        <p:nvSpPr>
          <p:cNvPr id="3" name="Content Placeholder 2"/>
          <p:cNvSpPr>
            <a:spLocks noGrp="1"/>
          </p:cNvSpPr>
          <p:nvPr>
            <p:ph idx="1"/>
          </p:nvPr>
        </p:nvSpPr>
        <p:spPr>
          <a:xfrm>
            <a:off x="522514" y="1789611"/>
            <a:ext cx="9966960" cy="4715692"/>
          </a:xfrm>
        </p:spPr>
        <p:txBody>
          <a:bodyPr>
            <a:normAutofit lnSpcReduction="10000"/>
          </a:bodyPr>
          <a:lstStyle/>
          <a:p>
            <a:pPr>
              <a:lnSpc>
                <a:spcPct val="200000"/>
              </a:lnSpc>
            </a:pPr>
            <a:r>
              <a:rPr lang="en-US" dirty="0"/>
              <a:t>The rectification or rather correction of someone </a:t>
            </a:r>
            <a:r>
              <a:rPr lang="en-US" dirty="0" smtClean="0"/>
              <a:t>behavior </a:t>
            </a:r>
            <a:r>
              <a:rPr lang="en-US" dirty="0"/>
              <a:t>by his or her peers in an inventive or informal way is an example of </a:t>
            </a:r>
            <a:r>
              <a:rPr lang="en-US" b="1" dirty="0"/>
              <a:t>decentralized</a:t>
            </a:r>
            <a:r>
              <a:rPr lang="en-US" dirty="0"/>
              <a:t> execution of social norms that governs our way of contact. </a:t>
            </a:r>
            <a:endParaRPr lang="en-US" dirty="0" smtClean="0"/>
          </a:p>
          <a:p>
            <a:pPr>
              <a:lnSpc>
                <a:spcPct val="200000"/>
              </a:lnSpc>
            </a:pPr>
            <a:r>
              <a:rPr lang="en-US" dirty="0" smtClean="0"/>
              <a:t>Social </a:t>
            </a:r>
            <a:r>
              <a:rPr lang="en-US" dirty="0"/>
              <a:t>norms are accepted way of contacts in the society that persons are accepted to obey</a:t>
            </a:r>
            <a:r>
              <a:rPr lang="en-US" dirty="0" smtClean="0"/>
              <a:t>.</a:t>
            </a:r>
          </a:p>
          <a:p>
            <a:pPr>
              <a:lnSpc>
                <a:spcPct val="200000"/>
              </a:lnSpc>
            </a:pPr>
            <a:r>
              <a:rPr lang="en-US" dirty="0" smtClean="0"/>
              <a:t> </a:t>
            </a:r>
            <a:r>
              <a:rPr lang="en-US" dirty="0"/>
              <a:t>Such norms usually create strong foundations for good </a:t>
            </a:r>
            <a:r>
              <a:rPr lang="en-US" dirty="0" smtClean="0"/>
              <a:t>behaviors. </a:t>
            </a:r>
          </a:p>
          <a:p>
            <a:pPr>
              <a:lnSpc>
                <a:spcPct val="200000"/>
              </a:lnSpc>
            </a:pPr>
            <a:r>
              <a:rPr lang="en-US" dirty="0" smtClean="0"/>
              <a:t>Purposely</a:t>
            </a:r>
            <a:r>
              <a:rPr lang="en-US" dirty="0"/>
              <a:t>, this paper develops a philosophy of Morality, where morals are considered as decentralized communal or social control</a:t>
            </a:r>
          </a:p>
        </p:txBody>
      </p:sp>
    </p:spTree>
    <p:extLst>
      <p:ext uri="{BB962C8B-B14F-4D97-AF65-F5344CB8AC3E}">
        <p14:creationId xmlns:p14="http://schemas.microsoft.com/office/powerpoint/2010/main" val="2861896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Hunting and gathering</a:t>
            </a:r>
            <a:endParaRPr lang="en-US" dirty="0"/>
          </a:p>
        </p:txBody>
      </p:sp>
      <p:sp>
        <p:nvSpPr>
          <p:cNvPr id="3" name="Content Placeholder 2"/>
          <p:cNvSpPr>
            <a:spLocks noGrp="1"/>
          </p:cNvSpPr>
          <p:nvPr>
            <p:ph idx="1"/>
          </p:nvPr>
        </p:nvSpPr>
        <p:spPr>
          <a:xfrm>
            <a:off x="677334" y="1930400"/>
            <a:ext cx="9916642" cy="4405086"/>
          </a:xfrm>
        </p:spPr>
        <p:txBody>
          <a:bodyPr>
            <a:normAutofit fontScale="92500"/>
          </a:bodyPr>
          <a:lstStyle/>
          <a:p>
            <a:pPr>
              <a:lnSpc>
                <a:spcPct val="200000"/>
              </a:lnSpc>
            </a:pPr>
            <a:r>
              <a:rPr lang="en-US" dirty="0"/>
              <a:t>Decentralized enforcement of social norms was majorly </a:t>
            </a:r>
            <a:r>
              <a:rPr lang="en-US" dirty="0" smtClean="0"/>
              <a:t>practiced </a:t>
            </a:r>
            <a:r>
              <a:rPr lang="en-US" dirty="0"/>
              <a:t>in the past, especially during hunting and gathering activities to control the </a:t>
            </a:r>
            <a:r>
              <a:rPr lang="en-US" dirty="0" smtClean="0"/>
              <a:t>behaviors </a:t>
            </a:r>
            <a:r>
              <a:rPr lang="en-US" dirty="0"/>
              <a:t>of the youths by training them to be responsible adults</a:t>
            </a:r>
            <a:r>
              <a:rPr lang="en-US" dirty="0" smtClean="0"/>
              <a:t>.</a:t>
            </a:r>
          </a:p>
          <a:p>
            <a:pPr>
              <a:lnSpc>
                <a:spcPct val="200000"/>
              </a:lnSpc>
            </a:pPr>
            <a:r>
              <a:rPr lang="en-US" dirty="0" smtClean="0"/>
              <a:t> </a:t>
            </a:r>
            <a:r>
              <a:rPr lang="en-US" dirty="0"/>
              <a:t>Unlike mode era where the control of social norms and conducts are mainly are controlled by strong force under a </a:t>
            </a:r>
            <a:r>
              <a:rPr lang="en-US" b="1" dirty="0"/>
              <a:t>centralized</a:t>
            </a:r>
            <a:r>
              <a:rPr lang="en-US" dirty="0"/>
              <a:t> command. </a:t>
            </a:r>
            <a:endParaRPr lang="en-US" dirty="0" smtClean="0"/>
          </a:p>
          <a:p>
            <a:pPr>
              <a:lnSpc>
                <a:spcPct val="200000"/>
              </a:lnSpc>
            </a:pPr>
            <a:r>
              <a:rPr lang="en-US" dirty="0" smtClean="0"/>
              <a:t>Such </a:t>
            </a:r>
            <a:r>
              <a:rPr lang="en-US" dirty="0"/>
              <a:t>centralized authorities include the authoritative power of the state manifested in military and police to maintain peace and order by controlling and regulating people's way of contact</a:t>
            </a:r>
          </a:p>
        </p:txBody>
      </p:sp>
    </p:spTree>
    <p:extLst>
      <p:ext uri="{BB962C8B-B14F-4D97-AF65-F5344CB8AC3E}">
        <p14:creationId xmlns:p14="http://schemas.microsoft.com/office/powerpoint/2010/main" val="2149128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Hunting and gathering</a:t>
            </a:r>
            <a:endParaRPr lang="en-US" dirty="0"/>
          </a:p>
        </p:txBody>
      </p:sp>
      <p:pic>
        <p:nvPicPr>
          <p:cNvPr id="2050" name="Picture 2" descr="https://images-na.ssl-images-amazon.com/images/I/71NeTNnGbDL._SY445_.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25635" y="2207623"/>
            <a:ext cx="5734594" cy="3834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9240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Hunting and gathering</a:t>
            </a:r>
            <a:endParaRPr lang="en-US" dirty="0"/>
          </a:p>
        </p:txBody>
      </p:sp>
      <p:pic>
        <p:nvPicPr>
          <p:cNvPr id="1026" name="Picture 2" descr="https://i.insider.com/5388cb976bb3f7b377cbadd3?width=1100&amp;format=jpeg&amp;auto=webp"/>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88394" y="1930400"/>
            <a:ext cx="6885608" cy="411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731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Hunting and gathering</a:t>
            </a:r>
            <a:endParaRPr lang="en-US" dirty="0"/>
          </a:p>
        </p:txBody>
      </p:sp>
      <p:sp>
        <p:nvSpPr>
          <p:cNvPr id="3" name="Content Placeholder 2"/>
          <p:cNvSpPr>
            <a:spLocks noGrp="1"/>
          </p:cNvSpPr>
          <p:nvPr>
            <p:ph idx="1"/>
          </p:nvPr>
        </p:nvSpPr>
        <p:spPr>
          <a:xfrm>
            <a:off x="677333" y="2181497"/>
            <a:ext cx="9825203" cy="4049486"/>
          </a:xfrm>
        </p:spPr>
        <p:txBody>
          <a:bodyPr>
            <a:normAutofit fontScale="77500" lnSpcReduction="20000"/>
          </a:bodyPr>
          <a:lstStyle/>
          <a:p>
            <a:pPr>
              <a:lnSpc>
                <a:spcPct val="200000"/>
              </a:lnSpc>
            </a:pPr>
            <a:r>
              <a:rPr lang="en-US" sz="2100" dirty="0"/>
              <a:t>The research shows that some communities can live peacefully even without centralized command power. </a:t>
            </a:r>
            <a:endParaRPr lang="en-US" sz="2100" dirty="0" smtClean="0"/>
          </a:p>
          <a:p>
            <a:pPr>
              <a:lnSpc>
                <a:spcPct val="200000"/>
              </a:lnSpc>
            </a:pPr>
            <a:r>
              <a:rPr lang="en-US" sz="2100" dirty="0" smtClean="0"/>
              <a:t>These </a:t>
            </a:r>
            <a:r>
              <a:rPr lang="en-US" sz="2100" dirty="0"/>
              <a:t>communities lived in the </a:t>
            </a:r>
            <a:r>
              <a:rPr lang="en-US" sz="2100" b="1" dirty="0"/>
              <a:t>prehistoric</a:t>
            </a:r>
            <a:r>
              <a:rPr lang="en-US" sz="2100" dirty="0"/>
              <a:t> period before records of human beings were documented</a:t>
            </a:r>
            <a:r>
              <a:rPr lang="en-US" sz="2100" dirty="0" smtClean="0"/>
              <a:t>.</a:t>
            </a:r>
          </a:p>
          <a:p>
            <a:pPr>
              <a:lnSpc>
                <a:spcPct val="200000"/>
              </a:lnSpc>
            </a:pPr>
            <a:r>
              <a:rPr lang="en-US" sz="2100" dirty="0" smtClean="0"/>
              <a:t> </a:t>
            </a:r>
            <a:r>
              <a:rPr lang="en-US" sz="2100" dirty="0"/>
              <a:t>A perfect example of communities that have exhibited how decentralized social control can create order includes the </a:t>
            </a:r>
            <a:r>
              <a:rPr lang="en-US" sz="2100" dirty="0" err="1"/>
              <a:t>Mbuti</a:t>
            </a:r>
            <a:r>
              <a:rPr lang="en-US" sz="2100" dirty="0"/>
              <a:t> pygmies of </a:t>
            </a:r>
            <a:r>
              <a:rPr lang="en-US" sz="2100" dirty="0" err="1"/>
              <a:t>Ituri</a:t>
            </a:r>
            <a:r>
              <a:rPr lang="en-US" sz="2100" dirty="0"/>
              <a:t> forest, the Kung San of the Northern, western </a:t>
            </a:r>
            <a:r>
              <a:rPr lang="en-US" sz="2100" dirty="0" err="1"/>
              <a:t>Kahari</a:t>
            </a:r>
            <a:r>
              <a:rPr lang="en-US" sz="2100" dirty="0"/>
              <a:t> Desert, the communities of warm weather nomadic foragers, that is, hunters and gathers.</a:t>
            </a:r>
          </a:p>
          <a:p>
            <a:endParaRPr lang="en-US" dirty="0"/>
          </a:p>
        </p:txBody>
      </p:sp>
    </p:spTree>
    <p:extLst>
      <p:ext uri="{BB962C8B-B14F-4D97-AF65-F5344CB8AC3E}">
        <p14:creationId xmlns:p14="http://schemas.microsoft.com/office/powerpoint/2010/main" val="1558266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Hunting and gathering</a:t>
            </a:r>
            <a:endParaRPr lang="en-US" dirty="0"/>
          </a:p>
        </p:txBody>
      </p:sp>
      <p:sp>
        <p:nvSpPr>
          <p:cNvPr id="3" name="Content Placeholder 2"/>
          <p:cNvSpPr>
            <a:spLocks noGrp="1"/>
          </p:cNvSpPr>
          <p:nvPr>
            <p:ph idx="1"/>
          </p:nvPr>
        </p:nvSpPr>
        <p:spPr>
          <a:xfrm>
            <a:off x="805117" y="2216853"/>
            <a:ext cx="4839251" cy="4253093"/>
          </a:xfrm>
        </p:spPr>
        <p:txBody>
          <a:bodyPr>
            <a:normAutofit lnSpcReduction="10000"/>
          </a:bodyPr>
          <a:lstStyle/>
          <a:p>
            <a:pPr>
              <a:lnSpc>
                <a:spcPct val="200000"/>
              </a:lnSpc>
            </a:pPr>
            <a:r>
              <a:rPr lang="en-US" sz="1900" dirty="0"/>
              <a:t>Almost these communities shared some characteristics since they were </a:t>
            </a:r>
            <a:r>
              <a:rPr lang="en-US" sz="1900" b="1" dirty="0"/>
              <a:t>nomadic</a:t>
            </a:r>
            <a:r>
              <a:rPr lang="en-US" sz="1900" dirty="0"/>
              <a:t> and communal. </a:t>
            </a:r>
            <a:endParaRPr lang="en-US" sz="1900" dirty="0" smtClean="0"/>
          </a:p>
          <a:p>
            <a:pPr>
              <a:lnSpc>
                <a:spcPct val="200000"/>
              </a:lnSpc>
            </a:pPr>
            <a:r>
              <a:rPr lang="en-US" sz="1900" dirty="0" smtClean="0"/>
              <a:t>They </a:t>
            </a:r>
            <a:r>
              <a:rPr lang="en-US" sz="1900" dirty="0"/>
              <a:t>could peacefully move from one place to another in search of pasture to graze their animals in </a:t>
            </a:r>
            <a:r>
              <a:rPr lang="en-US" sz="1900" b="1" dirty="0"/>
              <a:t>communal</a:t>
            </a:r>
            <a:r>
              <a:rPr lang="en-US" sz="1900" dirty="0"/>
              <a:t> lands. </a:t>
            </a:r>
            <a:endParaRPr lang="en-US" sz="1900" dirty="0" smtClean="0"/>
          </a:p>
          <a:p>
            <a:endParaRPr lang="en-US" dirty="0"/>
          </a:p>
        </p:txBody>
      </p:sp>
      <p:pic>
        <p:nvPicPr>
          <p:cNvPr id="3074" name="Picture 2" descr="https://static01.nyt.com/images/2019/12/18/science/16SCI-HOGS2/merlin_165865746_c9bf6ea9-736e-4093-90c6-253461855cf0-superJumb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5125" y="1314449"/>
            <a:ext cx="4886323" cy="4327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2974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Hunting and gathering</a:t>
            </a:r>
            <a:endParaRPr lang="en-US" dirty="0"/>
          </a:p>
        </p:txBody>
      </p:sp>
      <p:sp>
        <p:nvSpPr>
          <p:cNvPr id="3" name="Content Placeholder 2"/>
          <p:cNvSpPr>
            <a:spLocks noGrp="1"/>
          </p:cNvSpPr>
          <p:nvPr>
            <p:ph idx="1"/>
          </p:nvPr>
        </p:nvSpPr>
        <p:spPr/>
        <p:txBody>
          <a:bodyPr/>
          <a:lstStyle/>
          <a:p>
            <a:pPr>
              <a:lnSpc>
                <a:spcPct val="200000"/>
              </a:lnSpc>
            </a:pPr>
            <a:r>
              <a:rPr lang="en-US" dirty="0"/>
              <a:t>No one privately owned the piece of the land. </a:t>
            </a:r>
            <a:endParaRPr lang="en-US" dirty="0" smtClean="0"/>
          </a:p>
          <a:p>
            <a:pPr>
              <a:lnSpc>
                <a:spcPct val="200000"/>
              </a:lnSpc>
            </a:pPr>
            <a:r>
              <a:rPr lang="en-US" dirty="0" smtClean="0"/>
              <a:t>Therefore</a:t>
            </a:r>
            <a:r>
              <a:rPr lang="en-US" dirty="0"/>
              <a:t>, the land was communally owned, and each member of the society had the right to use the lands. </a:t>
            </a:r>
            <a:endParaRPr lang="en-US" dirty="0" smtClean="0"/>
          </a:p>
          <a:p>
            <a:pPr>
              <a:lnSpc>
                <a:spcPct val="200000"/>
              </a:lnSpc>
            </a:pPr>
            <a:r>
              <a:rPr lang="en-US" dirty="0" smtClean="0"/>
              <a:t>In </a:t>
            </a:r>
            <a:r>
              <a:rPr lang="en-US" dirty="0"/>
              <a:t>this sense, such communities were </a:t>
            </a:r>
            <a:r>
              <a:rPr lang="en-US" b="1" dirty="0"/>
              <a:t>egalitarian</a:t>
            </a:r>
            <a:r>
              <a:rPr lang="en-US" dirty="0"/>
              <a:t> since they saw each community member as equal in their moral status by giving them equal opportunities and rights to use communal lands and resources</a:t>
            </a:r>
          </a:p>
        </p:txBody>
      </p:sp>
    </p:spTree>
    <p:extLst>
      <p:ext uri="{BB962C8B-B14F-4D97-AF65-F5344CB8AC3E}">
        <p14:creationId xmlns:p14="http://schemas.microsoft.com/office/powerpoint/2010/main" val="2700287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Hunting and gathering</a:t>
            </a:r>
            <a:endParaRPr lang="en-US" dirty="0"/>
          </a:p>
        </p:txBody>
      </p:sp>
      <p:sp>
        <p:nvSpPr>
          <p:cNvPr id="3" name="Content Placeholder 2"/>
          <p:cNvSpPr>
            <a:spLocks noGrp="1"/>
          </p:cNvSpPr>
          <p:nvPr>
            <p:ph idx="1"/>
          </p:nvPr>
        </p:nvSpPr>
        <p:spPr>
          <a:xfrm>
            <a:off x="677333" y="2257425"/>
            <a:ext cx="9923991" cy="3783937"/>
          </a:xfrm>
        </p:spPr>
        <p:txBody>
          <a:bodyPr>
            <a:normAutofit lnSpcReduction="10000"/>
          </a:bodyPr>
          <a:lstStyle/>
          <a:p>
            <a:pPr>
              <a:lnSpc>
                <a:spcPct val="200000"/>
              </a:lnSpc>
            </a:pPr>
            <a:r>
              <a:rPr lang="en-US" dirty="0"/>
              <a:t>Besides, some communities in ancient’s times were </a:t>
            </a:r>
            <a:r>
              <a:rPr lang="en-US" b="1" dirty="0"/>
              <a:t>matrilineal</a:t>
            </a:r>
            <a:r>
              <a:rPr lang="en-US" dirty="0"/>
              <a:t>. </a:t>
            </a:r>
            <a:endParaRPr lang="en-US" dirty="0" smtClean="0"/>
          </a:p>
          <a:p>
            <a:pPr>
              <a:lnSpc>
                <a:spcPct val="200000"/>
              </a:lnSpc>
            </a:pPr>
            <a:r>
              <a:rPr lang="en-US" dirty="0" smtClean="0"/>
              <a:t>In </a:t>
            </a:r>
            <a:r>
              <a:rPr lang="en-US" dirty="0"/>
              <a:t>such societies, the land was inherited from the mother to daughter. </a:t>
            </a:r>
            <a:endParaRPr lang="en-US" dirty="0" smtClean="0"/>
          </a:p>
          <a:p>
            <a:pPr>
              <a:lnSpc>
                <a:spcPct val="200000"/>
              </a:lnSpc>
            </a:pPr>
            <a:r>
              <a:rPr lang="en-US" dirty="0" smtClean="0"/>
              <a:t>Also</a:t>
            </a:r>
            <a:r>
              <a:rPr lang="en-US" dirty="0"/>
              <a:t>, these communities were associated with </a:t>
            </a:r>
            <a:r>
              <a:rPr lang="en-US" b="1" dirty="0"/>
              <a:t>the paleo</a:t>
            </a:r>
            <a:r>
              <a:rPr lang="en-US" dirty="0"/>
              <a:t> </a:t>
            </a:r>
            <a:r>
              <a:rPr lang="en-US" b="1" dirty="0"/>
              <a:t>diet</a:t>
            </a:r>
            <a:r>
              <a:rPr lang="en-US" dirty="0"/>
              <a:t>. </a:t>
            </a:r>
            <a:endParaRPr lang="en-US" dirty="0" smtClean="0"/>
          </a:p>
          <a:p>
            <a:pPr>
              <a:lnSpc>
                <a:spcPct val="200000"/>
              </a:lnSpc>
            </a:pPr>
            <a:r>
              <a:rPr lang="en-US" dirty="0" smtClean="0"/>
              <a:t>Paleo </a:t>
            </a:r>
            <a:r>
              <a:rPr lang="en-US" dirty="0"/>
              <a:t>diet typically included foods that could be obtained through gathering and hunting</a:t>
            </a:r>
            <a:r>
              <a:rPr lang="en-US" dirty="0" smtClean="0"/>
              <a:t>.</a:t>
            </a:r>
          </a:p>
          <a:p>
            <a:pPr>
              <a:lnSpc>
                <a:spcPct val="200000"/>
              </a:lnSpc>
            </a:pPr>
            <a:r>
              <a:rPr lang="en-US" dirty="0" smtClean="0"/>
              <a:t> </a:t>
            </a:r>
            <a:r>
              <a:rPr lang="en-US" dirty="0"/>
              <a:t>Moreover, such societies were dominated by a few botanists who studied the plants and impacts of human activities on the environment.  </a:t>
            </a:r>
          </a:p>
          <a:p>
            <a:endParaRPr lang="en-US" dirty="0"/>
          </a:p>
        </p:txBody>
      </p:sp>
    </p:spTree>
    <p:extLst>
      <p:ext uri="{BB962C8B-B14F-4D97-AF65-F5344CB8AC3E}">
        <p14:creationId xmlns:p14="http://schemas.microsoft.com/office/powerpoint/2010/main" val="2876462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Hunting and </a:t>
            </a:r>
            <a:r>
              <a:rPr lang="en-US" dirty="0" err="1"/>
              <a:t>gatheringReferences</a:t>
            </a:r>
            <a:endParaRPr lang="en-US" dirty="0"/>
          </a:p>
        </p:txBody>
      </p:sp>
      <p:sp>
        <p:nvSpPr>
          <p:cNvPr id="3" name="Content Placeholder 2"/>
          <p:cNvSpPr>
            <a:spLocks noGrp="1"/>
          </p:cNvSpPr>
          <p:nvPr>
            <p:ph idx="1"/>
          </p:nvPr>
        </p:nvSpPr>
        <p:spPr/>
        <p:txBody>
          <a:bodyPr/>
          <a:lstStyle/>
          <a:p>
            <a:r>
              <a:rPr lang="en-US" dirty="0">
                <a:hlinkClick r:id="rId2"/>
              </a:rPr>
              <a:t>https://youtu.be/-</a:t>
            </a:r>
            <a:r>
              <a:rPr lang="en-US" dirty="0" smtClean="0">
                <a:hlinkClick r:id="rId2"/>
              </a:rPr>
              <a:t>X5cD6jd914</a:t>
            </a:r>
            <a:endParaRPr lang="en-US" dirty="0" smtClean="0"/>
          </a:p>
          <a:p>
            <a:r>
              <a:rPr lang="en-US" dirty="0" smtClean="0"/>
              <a:t> </a:t>
            </a:r>
            <a:r>
              <a:rPr lang="en-US" dirty="0">
                <a:hlinkClick r:id="rId3"/>
              </a:rPr>
              <a:t>https://</a:t>
            </a:r>
            <a:r>
              <a:rPr lang="en-US" dirty="0" smtClean="0">
                <a:hlinkClick r:id="rId3"/>
              </a:rPr>
              <a:t>youtu.be/OODnFvYXqYM</a:t>
            </a:r>
            <a:endParaRPr lang="en-US" dirty="0" smtClean="0"/>
          </a:p>
          <a:p>
            <a:r>
              <a:rPr lang="en-US" dirty="0" smtClean="0"/>
              <a:t> </a:t>
            </a:r>
            <a:r>
              <a:rPr lang="en-US" dirty="0">
                <a:hlinkClick r:id="rId4"/>
              </a:rPr>
              <a:t>https://</a:t>
            </a:r>
            <a:r>
              <a:rPr lang="en-US" dirty="0" smtClean="0">
                <a:hlinkClick r:id="rId4"/>
              </a:rPr>
              <a:t>youtu.be/QRBMdS4t36c</a:t>
            </a:r>
            <a:endParaRPr lang="en-US" dirty="0" smtClean="0"/>
          </a:p>
          <a:p>
            <a:r>
              <a:rPr lang="en-US" dirty="0" err="1"/>
              <a:t>Gomberg</a:t>
            </a:r>
            <a:r>
              <a:rPr lang="en-US" dirty="0"/>
              <a:t>, P. (1997). How morality works and why it fails: On political philosophy and moral consensus. </a:t>
            </a:r>
            <a:r>
              <a:rPr lang="en-US" i="1" dirty="0"/>
              <a:t>Journal of social philosophy</a:t>
            </a:r>
            <a:r>
              <a:rPr lang="en-US" dirty="0"/>
              <a:t>, </a:t>
            </a:r>
            <a:r>
              <a:rPr lang="en-US" i="1" dirty="0"/>
              <a:t>28</a:t>
            </a:r>
            <a:r>
              <a:rPr lang="en-US" dirty="0"/>
              <a:t>(3), 43-70.</a:t>
            </a:r>
          </a:p>
        </p:txBody>
      </p:sp>
    </p:spTree>
    <p:extLst>
      <p:ext uri="{BB962C8B-B14F-4D97-AF65-F5344CB8AC3E}">
        <p14:creationId xmlns:p14="http://schemas.microsoft.com/office/powerpoint/2010/main" val="338548122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86</TotalTime>
  <Words>738</Words>
  <Application>Microsoft Office PowerPoint</Application>
  <PresentationFormat>Widescreen</PresentationFormat>
  <Paragraphs>46</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 Institutional affiliation Hunting and gathering Student name Date </vt:lpstr>
      <vt:lpstr>Hunting and gathering</vt:lpstr>
      <vt:lpstr>Hunting and gathering</vt:lpstr>
      <vt:lpstr>Hunting and gathering</vt:lpstr>
      <vt:lpstr>Hunting and gathering</vt:lpstr>
      <vt:lpstr>Hunting and gathering</vt:lpstr>
      <vt:lpstr>Hunting and gathering</vt:lpstr>
      <vt:lpstr>Hunting and gathering</vt:lpstr>
      <vt:lpstr>Hunting and gathering</vt:lpstr>
      <vt:lpstr>Hunting and gathering</vt:lpstr>
      <vt:lpstr>Hunting and gathering</vt:lpstr>
      <vt:lpstr>Hunting and gathering</vt:lpstr>
      <vt:lpstr>Hunting and gatheringReferences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Institutional affiliation Student name Date</dc:title>
  <dc:creator>hp</dc:creator>
  <cp:lastModifiedBy>hp</cp:lastModifiedBy>
  <cp:revision>8</cp:revision>
  <dcterms:created xsi:type="dcterms:W3CDTF">2020-06-04T02:52:44Z</dcterms:created>
  <dcterms:modified xsi:type="dcterms:W3CDTF">2020-06-04T04:33:18Z</dcterms:modified>
</cp:coreProperties>
</file>