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65" r:id="rId4"/>
    <p:sldId id="266" r:id="rId5"/>
    <p:sldId id="258" r:id="rId6"/>
    <p:sldId id="259" r:id="rId7"/>
    <p:sldId id="264" r:id="rId8"/>
    <p:sldId id="260" r:id="rId9"/>
    <p:sldId id="261" r:id="rId10"/>
    <p:sldId id="262" r:id="rId11"/>
    <p:sldId id="263"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2464" autoAdjust="0"/>
  </p:normalViewPr>
  <p:slideViewPr>
    <p:cSldViewPr>
      <p:cViewPr varScale="1">
        <p:scale>
          <a:sx n="75" d="100"/>
          <a:sy n="75" d="100"/>
        </p:scale>
        <p:origin x="-1392"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9D73E6-A896-452B-AB68-307E7EC59D5A}" type="datetimeFigureOut">
              <a:rPr lang="en-US" smtClean="0"/>
              <a:pPr/>
              <a:t>10/8/2018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32FA86-E486-4321-BBBD-2B67B11CDA9B}" type="slidenum">
              <a:rPr lang="en-US" smtClean="0"/>
              <a:pPr/>
              <a:t>‹#›</a:t>
            </a:fld>
            <a:endParaRPr lang="en-US"/>
          </a:p>
        </p:txBody>
      </p:sp>
    </p:spTree>
    <p:extLst>
      <p:ext uri="{BB962C8B-B14F-4D97-AF65-F5344CB8AC3E}">
        <p14:creationId xmlns:p14="http://schemas.microsoft.com/office/powerpoint/2010/main" xmlns="" val="268805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is vital to orders, and the roles performed by the primary reproductive organs in human beings. The nature of offspring depends on the quality of sex cells produced in these organs. Their activities are regulated by hormones and must therefore coordinate with other secondary organs for successful reproduction.  Gonads stimulate the production of hormones that triggers control the overall reproduction process of sex cells. Organs such as penis, fallopian tubes, uterus vagina provide an environment for the development of the fused male and female cells to yearning to reproduce. The hormones communicate with other reproductive structures and also yield a child. </a:t>
            </a:r>
          </a:p>
          <a:p>
            <a:endParaRPr lang="en-US" dirty="0"/>
          </a:p>
        </p:txBody>
      </p:sp>
      <p:sp>
        <p:nvSpPr>
          <p:cNvPr id="4" name="Slide Number Placeholder 3"/>
          <p:cNvSpPr>
            <a:spLocks noGrp="1"/>
          </p:cNvSpPr>
          <p:nvPr>
            <p:ph type="sldNum" sz="quarter" idx="10"/>
          </p:nvPr>
        </p:nvSpPr>
        <p:spPr/>
        <p:txBody>
          <a:bodyPr/>
          <a:lstStyle/>
          <a:p>
            <a:fld id="{7C32FA86-E486-4321-BBBD-2B67B11CDA9B}" type="slidenum">
              <a:rPr lang="en-US" smtClean="0"/>
              <a:pPr/>
              <a:t>2</a:t>
            </a:fld>
            <a:endParaRPr lang="en-US"/>
          </a:p>
        </p:txBody>
      </p:sp>
    </p:spTree>
    <p:extLst>
      <p:ext uri="{BB962C8B-B14F-4D97-AF65-F5344CB8AC3E}">
        <p14:creationId xmlns:p14="http://schemas.microsoft.com/office/powerpoint/2010/main" xmlns="" val="1246988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Different reproductive organs occur in various structures and are adapted to their specific functions. The organs are interconnected and depend on one each other for successful reproduction. The organs are made of tissues such as the vagina, penis testis, vulva, uterus, and oviduct and are all perform unique role during production. For instance, oviduct provides a suitable environment for fertilization to take place and allows the movement of the fertilized egg into the uterus where it develops into an offspring. Penis releases sperm into the vagina. Also, testes are positioned externally to ensure that the temperature does not tamper with the quality of sperms and semen produced.</a:t>
            </a:r>
            <a:endParaRPr lang="en-US" dirty="0"/>
          </a:p>
        </p:txBody>
      </p:sp>
      <p:sp>
        <p:nvSpPr>
          <p:cNvPr id="4" name="Slide Number Placeholder 3"/>
          <p:cNvSpPr>
            <a:spLocks noGrp="1"/>
          </p:cNvSpPr>
          <p:nvPr>
            <p:ph type="sldNum" sz="quarter" idx="10"/>
          </p:nvPr>
        </p:nvSpPr>
        <p:spPr/>
        <p:txBody>
          <a:bodyPr/>
          <a:lstStyle/>
          <a:p>
            <a:fld id="{7C32FA86-E486-4321-BBBD-2B67B11CDA9B}" type="slidenum">
              <a:rPr lang="en-US" smtClean="0"/>
              <a:pPr/>
              <a:t>5</a:t>
            </a:fld>
            <a:endParaRPr lang="en-US"/>
          </a:p>
        </p:txBody>
      </p:sp>
    </p:spTree>
    <p:extLst>
      <p:ext uri="{BB962C8B-B14F-4D97-AF65-F5344CB8AC3E}">
        <p14:creationId xmlns:p14="http://schemas.microsoft.com/office/powerpoint/2010/main" xmlns="" val="3502385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Male reproductive system manufacturers the male cells that are the sperms and prepares a liquid that protects, </a:t>
            </a:r>
            <a:r>
              <a:rPr lang="en-US" sz="1200" kern="1200" dirty="0" err="1" smtClean="0">
                <a:solidFill>
                  <a:schemeClr val="tx1"/>
                </a:solidFill>
                <a:effectLst/>
                <a:latin typeface="+mn-lt"/>
                <a:ea typeface="+mn-ea"/>
                <a:cs typeface="+mn-cs"/>
              </a:rPr>
              <a:t>ie</a:t>
            </a:r>
            <a:r>
              <a:rPr lang="en-US" sz="1200" kern="1200" dirty="0" smtClean="0">
                <a:solidFill>
                  <a:schemeClr val="tx1"/>
                </a:solidFill>
                <a:effectLst/>
                <a:latin typeface="+mn-lt"/>
                <a:ea typeface="+mn-ea"/>
                <a:cs typeface="+mn-cs"/>
              </a:rPr>
              <a:t>, semen. The male system coordinates and deposits these cells into female reproductive tract during intercourse. Semen neutralizes the virginal fluid and allows the sperms to swim until they reach in the fallopian tube where they fuse with the ovum.  On the other hand, the female reproductive system plays two crucial roles; It produces female cells that carries the female genes into the offspring. Ovum is produced periodically and release into the fallopian tube where fertilization takes place. The fertilized eggs are protected and cared for in the uterus until birth. </a:t>
            </a:r>
          </a:p>
          <a:p>
            <a:endParaRPr lang="en-US" dirty="0"/>
          </a:p>
        </p:txBody>
      </p:sp>
      <p:sp>
        <p:nvSpPr>
          <p:cNvPr id="4" name="Slide Number Placeholder 3"/>
          <p:cNvSpPr>
            <a:spLocks noGrp="1"/>
          </p:cNvSpPr>
          <p:nvPr>
            <p:ph type="sldNum" sz="quarter" idx="10"/>
          </p:nvPr>
        </p:nvSpPr>
        <p:spPr/>
        <p:txBody>
          <a:bodyPr/>
          <a:lstStyle/>
          <a:p>
            <a:fld id="{7C32FA86-E486-4321-BBBD-2B67B11CDA9B}" type="slidenum">
              <a:rPr lang="en-US" smtClean="0"/>
              <a:pPr/>
              <a:t>6</a:t>
            </a:fld>
            <a:endParaRPr lang="en-US"/>
          </a:p>
        </p:txBody>
      </p:sp>
    </p:spTree>
    <p:extLst>
      <p:ext uri="{BB962C8B-B14F-4D97-AF65-F5344CB8AC3E}">
        <p14:creationId xmlns:p14="http://schemas.microsoft.com/office/powerpoint/2010/main" xmlns="" val="1243107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Both primary and secondary organs perform specific functions independently. However, they complete each other when it comes to reproduction. Primary organs are the ones that produce gametes both male and female that carries the genes of the individuals. Once the gametes are provided in both the ovaries and testes, secondary creates a mechanism for the two gametes to fuse. The penis which is a secondary organ plays a pivotal role during sex and deposits the semen and the sperms in the vagina which is a secondary organ in females.  Hormones allow both secondary and primary organs to communicate and be able to respond positively to the changes when there is a need to procreate. </a:t>
            </a:r>
          </a:p>
          <a:p>
            <a:endParaRPr lang="en-US" dirty="0"/>
          </a:p>
        </p:txBody>
      </p:sp>
      <p:sp>
        <p:nvSpPr>
          <p:cNvPr id="4" name="Slide Number Placeholder 3"/>
          <p:cNvSpPr>
            <a:spLocks noGrp="1"/>
          </p:cNvSpPr>
          <p:nvPr>
            <p:ph type="sldNum" sz="quarter" idx="10"/>
          </p:nvPr>
        </p:nvSpPr>
        <p:spPr/>
        <p:txBody>
          <a:bodyPr/>
          <a:lstStyle/>
          <a:p>
            <a:fld id="{7C32FA86-E486-4321-BBBD-2B67B11CDA9B}" type="slidenum">
              <a:rPr lang="en-US" smtClean="0"/>
              <a:pPr/>
              <a:t>8</a:t>
            </a:fld>
            <a:endParaRPr lang="en-US"/>
          </a:p>
        </p:txBody>
      </p:sp>
    </p:spTree>
    <p:extLst>
      <p:ext uri="{BB962C8B-B14F-4D97-AF65-F5344CB8AC3E}">
        <p14:creationId xmlns:p14="http://schemas.microsoft.com/office/powerpoint/2010/main" xmlns="" val="757662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Procreation is a two-way process where different gender interacts and complete the reproduction process. For fertilization to take place, the two individual must have hormone balance that stimulates the release of the gametes at an appropriate time to increase the chances of conception.  Both primary and secondary organs must coordinate effectively and efficiently and ensure that the process is complete. Male organs must produce strong and healthy sperms and be able to deliver them into the female reproduction track. The female system must respond positively and create a conducive environment for fusion to take place as well as taking care of the features till birth.</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7C32FA86-E486-4321-BBBD-2B67B11CDA9B}" type="slidenum">
              <a:rPr lang="en-US" smtClean="0"/>
              <a:pPr/>
              <a:t>9</a:t>
            </a:fld>
            <a:endParaRPr lang="en-US"/>
          </a:p>
        </p:txBody>
      </p:sp>
    </p:spTree>
    <p:extLst>
      <p:ext uri="{BB962C8B-B14F-4D97-AF65-F5344CB8AC3E}">
        <p14:creationId xmlns:p14="http://schemas.microsoft.com/office/powerpoint/2010/main" xmlns="" val="771977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are common primary organs diseases and disorders. However, there are those that are gender specific while others are common in both sexes.  Abnormal hormone production can affect either gender where there is excessive or limited hormone production changing the rate of gamete production. Also, infertility affects both genders, and this is where there is low sperm count in males and low ovum production in female making reproduction almost impossible.  Ovarian cancer as the effects women and result in the growth of extra cells in ovaries that produces the female gametes hindering the production of more female reproductive cells and mostly affect those above the age of </a:t>
            </a:r>
            <a:r>
              <a:rPr lang="en-US" sz="1200" kern="1200" dirty="0" err="1" smtClean="0">
                <a:solidFill>
                  <a:schemeClr val="tx1"/>
                </a:solidFill>
                <a:effectLst/>
                <a:latin typeface="+mn-lt"/>
                <a:ea typeface="+mn-ea"/>
                <a:cs typeface="+mn-cs"/>
              </a:rPr>
              <a:t>21yrs</a:t>
            </a:r>
            <a:r>
              <a:rPr lang="en-US" sz="1200" kern="1200" dirty="0" smtClean="0">
                <a:solidFill>
                  <a:schemeClr val="tx1"/>
                </a:solidFill>
                <a:effectLst/>
                <a:latin typeface="+mn-lt"/>
                <a:ea typeface="+mn-ea"/>
                <a:cs typeface="+mn-cs"/>
              </a:rPr>
              <a:t>.  Testicular cancer results to overgrowth of cells in the testis in males of age between 15 and </a:t>
            </a:r>
            <a:r>
              <a:rPr lang="en-US" sz="1200" kern="1200" dirty="0" err="1" smtClean="0">
                <a:solidFill>
                  <a:schemeClr val="tx1"/>
                </a:solidFill>
                <a:effectLst/>
                <a:latin typeface="+mn-lt"/>
                <a:ea typeface="+mn-ea"/>
                <a:cs typeface="+mn-cs"/>
              </a:rPr>
              <a:t>35yrs</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7C32FA86-E486-4321-BBBD-2B67B11CDA9B}" type="slidenum">
              <a:rPr lang="en-US" smtClean="0"/>
              <a:pPr/>
              <a:t>10</a:t>
            </a:fld>
            <a:endParaRPr lang="en-US"/>
          </a:p>
        </p:txBody>
      </p:sp>
    </p:spTree>
    <p:extLst>
      <p:ext uri="{BB962C8B-B14F-4D97-AF65-F5344CB8AC3E}">
        <p14:creationId xmlns:p14="http://schemas.microsoft.com/office/powerpoint/2010/main" xmlns="" val="1617605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dirty="0" smtClean="0">
                <a:solidFill>
                  <a:schemeClr val="tx1"/>
                </a:solidFill>
                <a:effectLst/>
                <a:latin typeface="Times New Roman" pitchFamily="18" charset="0"/>
                <a:ea typeface="+mn-ea"/>
                <a:cs typeface="Times New Roman" pitchFamily="18" charset="0"/>
              </a:rPr>
              <a:t>It's important to understand the causes, implication and the population at higher risk is essential in finding the remedy as well as developing strategies to counter the effects. Commercial sex workers and those who have more than one mate have high chances of contracting sexually transmitted infections that affect both primary and secondary reproductive organs human. Poor diet more so low protein intake affects the production of sperms. High level of protein may also affect the sperm count.  Health practitioners in corroboration with national health management should educate the society and provide adequate guidance to the victims to safeguard the future generation.</a:t>
            </a:r>
          </a:p>
          <a:p>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7C32FA86-E486-4321-BBBD-2B67B11CDA9B}" type="slidenum">
              <a:rPr lang="en-US" smtClean="0"/>
              <a:pPr/>
              <a:t>11</a:t>
            </a:fld>
            <a:endParaRPr lang="en-US"/>
          </a:p>
        </p:txBody>
      </p:sp>
    </p:spTree>
    <p:extLst>
      <p:ext uri="{BB962C8B-B14F-4D97-AF65-F5344CB8AC3E}">
        <p14:creationId xmlns:p14="http://schemas.microsoft.com/office/powerpoint/2010/main" xmlns="" val="3716817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45EE0A5-C589-4D45-AC38-F27B091828EA}" type="datetimeFigureOut">
              <a:rPr lang="en-US" smtClean="0"/>
              <a:pPr/>
              <a:t>10/8/2018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7A3DBA3C-F343-4210-9D18-3AED2B999AA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5EE0A5-C589-4D45-AC38-F27B091828EA}" type="datetimeFigureOut">
              <a:rPr lang="en-US" smtClean="0"/>
              <a:pPr/>
              <a:t>10/8/2018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3DBA3C-F343-4210-9D18-3AED2B999AA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45EE0A5-C589-4D45-AC38-F27B091828EA}" type="datetimeFigureOut">
              <a:rPr lang="en-US" smtClean="0"/>
              <a:pPr/>
              <a:t>10/8/2018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3DBA3C-F343-4210-9D18-3AED2B999AA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45EE0A5-C589-4D45-AC38-F27B091828EA}" type="datetimeFigureOut">
              <a:rPr lang="en-US" smtClean="0"/>
              <a:pPr/>
              <a:t>10/8/2018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3DBA3C-F343-4210-9D18-3AED2B999AA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45EE0A5-C589-4D45-AC38-F27B091828EA}" type="datetimeFigureOut">
              <a:rPr lang="en-US" smtClean="0"/>
              <a:pPr/>
              <a:t>10/8/2018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3DBA3C-F343-4210-9D18-3AED2B999AA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45EE0A5-C589-4D45-AC38-F27B091828EA}" type="datetimeFigureOut">
              <a:rPr lang="en-US" smtClean="0"/>
              <a:pPr/>
              <a:t>10/8/2018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3DBA3C-F343-4210-9D18-3AED2B999AA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5EE0A5-C589-4D45-AC38-F27B091828EA}" type="datetimeFigureOut">
              <a:rPr lang="en-US" smtClean="0"/>
              <a:pPr/>
              <a:t>10/8/2018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3DBA3C-F343-4210-9D18-3AED2B999AA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45EE0A5-C589-4D45-AC38-F27B091828EA}" type="datetimeFigureOut">
              <a:rPr lang="en-US" smtClean="0"/>
              <a:pPr/>
              <a:t>10/8/2018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3DBA3C-F343-4210-9D18-3AED2B999AA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45EE0A5-C589-4D45-AC38-F27B091828EA}" type="datetimeFigureOut">
              <a:rPr lang="en-US" smtClean="0"/>
              <a:pPr/>
              <a:t>10/8/2018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7A3DBA3C-F343-4210-9D18-3AED2B999AA8}"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5EE0A5-C589-4D45-AC38-F27B091828EA}" type="datetimeFigureOut">
              <a:rPr lang="en-US" smtClean="0"/>
              <a:pPr/>
              <a:t>10/8/2018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3DBA3C-F343-4210-9D18-3AED2B999AA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45EE0A5-C589-4D45-AC38-F27B091828EA}" type="datetimeFigureOut">
              <a:rPr lang="en-US" smtClean="0"/>
              <a:pPr/>
              <a:t>10/8/2018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3DBA3C-F343-4210-9D18-3AED2B999AA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45EE0A5-C589-4D45-AC38-F27B091828EA}" type="datetimeFigureOut">
              <a:rPr lang="en-US" smtClean="0"/>
              <a:pPr/>
              <a:t>10/8/2018</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A3DBA3C-F343-4210-9D18-3AED2B999AA8}"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dirty="0" smtClean="0"/>
              <a:t>Presentation</a:t>
            </a:r>
            <a:endParaRPr lang="en-US" dirty="0"/>
          </a:p>
        </p:txBody>
      </p:sp>
      <p:sp>
        <p:nvSpPr>
          <p:cNvPr id="3" name="Subtitle 2"/>
          <p:cNvSpPr>
            <a:spLocks noGrp="1"/>
          </p:cNvSpPr>
          <p:nvPr>
            <p:ph type="subTitle" idx="1"/>
          </p:nvPr>
        </p:nvSpPr>
        <p:spPr>
          <a:xfrm>
            <a:off x="1371600" y="3581400"/>
            <a:ext cx="6400800" cy="1752600"/>
          </a:xfrm>
        </p:spPr>
        <p:txBody>
          <a:bodyPr/>
          <a:lstStyle/>
          <a:p>
            <a:pPr algn="ctr"/>
            <a:r>
              <a:rPr lang="en-US" dirty="0" smtClean="0">
                <a:latin typeface="Times New Roman" pitchFamily="18" charset="0"/>
                <a:cs typeface="Times New Roman" pitchFamily="18" charset="0"/>
              </a:rPr>
              <a:t>Reproductive system</a:t>
            </a:r>
            <a:endParaRPr lang="en-US" dirty="0"/>
          </a:p>
        </p:txBody>
      </p:sp>
    </p:spTree>
    <p:extLst>
      <p:ext uri="{BB962C8B-B14F-4D97-AF65-F5344CB8AC3E}">
        <p14:creationId xmlns:p14="http://schemas.microsoft.com/office/powerpoint/2010/main" xmlns="" val="376451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organ </a:t>
            </a:r>
            <a:r>
              <a:rPr lang="en-US" dirty="0" smtClean="0"/>
              <a:t>system’s </a:t>
            </a:r>
            <a:r>
              <a:rPr lang="en-US" dirty="0"/>
              <a:t>location</a:t>
            </a:r>
          </a:p>
        </p:txBody>
      </p:sp>
      <p:sp>
        <p:nvSpPr>
          <p:cNvPr id="3" name="Content Placeholder 2"/>
          <p:cNvSpPr>
            <a:spLocks noGrp="1"/>
          </p:cNvSpPr>
          <p:nvPr>
            <p:ph idx="1"/>
          </p:nvPr>
        </p:nvSpPr>
        <p:spPr>
          <a:xfrm>
            <a:off x="457200" y="1600201"/>
            <a:ext cx="8229600" cy="3276599"/>
          </a:xfrm>
        </p:spPr>
        <p:txBody>
          <a:bodyPr>
            <a:noAutofit/>
          </a:bodyPr>
          <a:lstStyle/>
          <a:p>
            <a:r>
              <a:rPr lang="en-US" sz="2000" dirty="0">
                <a:latin typeface="Times New Roman" pitchFamily="18" charset="0"/>
                <a:cs typeface="Times New Roman" pitchFamily="18" charset="0"/>
              </a:rPr>
              <a:t>Primary organs in human are the careers of both gender genetics that are transferred to the offspring.</a:t>
            </a:r>
          </a:p>
          <a:p>
            <a:r>
              <a:rPr lang="en-US" sz="2000" dirty="0" smtClean="0">
                <a:latin typeface="Times New Roman" pitchFamily="18" charset="0"/>
                <a:cs typeface="Times New Roman" pitchFamily="18" charset="0"/>
              </a:rPr>
              <a:t>These </a:t>
            </a:r>
            <a:r>
              <a:rPr lang="en-US" sz="2000" dirty="0">
                <a:latin typeface="Times New Roman" pitchFamily="18" charset="0"/>
                <a:cs typeface="Times New Roman" pitchFamily="18" charset="0"/>
              </a:rPr>
              <a:t>organs comprise the ovaries in females and testicles in male. </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Primary organs in women are located below the kidneys right and left of the body.</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 men the they are housed in the scrotum which is an external organ in the </a:t>
            </a:r>
            <a:r>
              <a:rPr lang="en-US" sz="2000" dirty="0" smtClean="0">
                <a:latin typeface="Times New Roman" pitchFamily="18" charset="0"/>
                <a:cs typeface="Times New Roman" pitchFamily="18" charset="0"/>
              </a:rPr>
              <a:t>abdomen</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906100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Organs location in both sexes</a:t>
            </a:r>
            <a:endParaRPr lang="en-US" dirty="0"/>
          </a:p>
        </p:txBody>
      </p:sp>
      <p:pic>
        <p:nvPicPr>
          <p:cNvPr id="4" name="Content Placeholder 3" descr="https://cramster-image.s3.amazonaws.com/definitions/DC-1444V2.png"/>
          <p:cNvPicPr>
            <a:picLocks noGrp="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2133600" y="2057400"/>
            <a:ext cx="4660318" cy="3580953"/>
          </a:xfrm>
          <a:prstGeom prst="rect">
            <a:avLst/>
          </a:prstGeom>
          <a:noFill/>
          <a:ln>
            <a:noFill/>
          </a:ln>
        </p:spPr>
      </p:pic>
    </p:spTree>
    <p:extLst>
      <p:ext uri="{BB962C8B-B14F-4D97-AF65-F5344CB8AC3E}">
        <p14:creationId xmlns:p14="http://schemas.microsoft.com/office/powerpoint/2010/main" xmlns="" val="2152247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https://cramster-image.s3.amazonaws.com/definitions/DC-1444V1.png"/>
          <p:cNvPicPr>
            <a:picLocks noGrp="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143000" y="1752600"/>
            <a:ext cx="6400800" cy="3962400"/>
          </a:xfrm>
          <a:prstGeom prst="rect">
            <a:avLst/>
          </a:prstGeom>
          <a:noFill/>
          <a:ln>
            <a:noFill/>
          </a:ln>
        </p:spPr>
      </p:pic>
    </p:spTree>
    <p:extLst>
      <p:ext uri="{BB962C8B-B14F-4D97-AF65-F5344CB8AC3E}">
        <p14:creationId xmlns:p14="http://schemas.microsoft.com/office/powerpoint/2010/main" xmlns="" val="1832630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96086"/>
          </a:xfrm>
        </p:spPr>
        <p:txBody>
          <a:bodyPr>
            <a:normAutofit fontScale="90000"/>
          </a:bodyPr>
          <a:lstStyle/>
          <a:p>
            <a:pPr algn="ctr"/>
            <a:r>
              <a:rPr lang="en-US" dirty="0">
                <a:latin typeface="Times New Roman" pitchFamily="18" charset="0"/>
                <a:cs typeface="Times New Roman" pitchFamily="18" charset="0"/>
              </a:rPr>
              <a:t>organs</a:t>
            </a:r>
            <a:r>
              <a:rPr lang="en-US" dirty="0"/>
              <a:t> and structures</a:t>
            </a:r>
          </a:p>
        </p:txBody>
      </p:sp>
      <p:sp>
        <p:nvSpPr>
          <p:cNvPr id="3" name="Content Placeholder 2"/>
          <p:cNvSpPr>
            <a:spLocks noGrp="1"/>
          </p:cNvSpPr>
          <p:nvPr>
            <p:ph idx="1"/>
          </p:nvPr>
        </p:nvSpPr>
        <p:spPr>
          <a:xfrm>
            <a:off x="457200" y="1600201"/>
            <a:ext cx="8229600" cy="3886200"/>
          </a:xfrm>
        </p:spPr>
        <p:txBody>
          <a:bodyPr>
            <a:normAutofit/>
          </a:bodyPr>
          <a:lstStyle/>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Ovaries are oval pinkish and oval. </a:t>
            </a:r>
          </a:p>
          <a:p>
            <a:r>
              <a:rPr lang="en-US" sz="2000" dirty="0" smtClean="0">
                <a:latin typeface="Times New Roman" pitchFamily="18" charset="0"/>
                <a:cs typeface="Times New Roman" pitchFamily="18" charset="0"/>
              </a:rPr>
              <a:t>They </a:t>
            </a:r>
            <a:r>
              <a:rPr lang="en-US" sz="2000" dirty="0">
                <a:latin typeface="Times New Roman" pitchFamily="18" charset="0"/>
                <a:cs typeface="Times New Roman" pitchFamily="18" charset="0"/>
              </a:rPr>
              <a:t>measure approximately </a:t>
            </a:r>
            <a:r>
              <a:rPr lang="en-US" sz="2000" dirty="0" smtClean="0">
                <a:latin typeface="Times New Roman" pitchFamily="18" charset="0"/>
                <a:cs typeface="Times New Roman" pitchFamily="18" charset="0"/>
              </a:rPr>
              <a:t>1.5 inches</a:t>
            </a:r>
            <a:r>
              <a:rPr lang="en-US" sz="2000" dirty="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They are connected to other secondary organs through a fallopian tube that links ovaries and the uterus.</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Testes in males are also oval.</a:t>
            </a:r>
          </a:p>
          <a:p>
            <a:r>
              <a:rPr lang="en-US" sz="2000" dirty="0" smtClean="0">
                <a:latin typeface="Times New Roman" pitchFamily="18" charset="0"/>
                <a:cs typeface="Times New Roman" pitchFamily="18" charset="0"/>
              </a:rPr>
              <a:t> They </a:t>
            </a:r>
            <a:r>
              <a:rPr lang="en-US" sz="2000" dirty="0">
                <a:latin typeface="Times New Roman" pitchFamily="18" charset="0"/>
                <a:cs typeface="Times New Roman" pitchFamily="18" charset="0"/>
              </a:rPr>
              <a:t>are protected by spermatic code and are responsible for testosterone and sperms that are deposited in the Vagina during intercourse.</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Penis, seminal vesicle, oviducts testicles, ovaries are some critical organs in the reproductive system.</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332831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42"/>
            <a:ext cx="8229600" cy="857256"/>
          </a:xfrm>
        </p:spPr>
        <p:txBody>
          <a:bodyPr>
            <a:normAutofit/>
          </a:bodyPr>
          <a:lstStyle/>
          <a:p>
            <a:pPr algn="ctr"/>
            <a:r>
              <a:rPr lang="en-US" sz="2400" dirty="0" smtClean="0"/>
              <a:t>The </a:t>
            </a:r>
            <a:r>
              <a:rPr lang="en-US" sz="2400" dirty="0"/>
              <a:t>physiology of the organ system</a:t>
            </a:r>
          </a:p>
        </p:txBody>
      </p:sp>
      <p:sp>
        <p:nvSpPr>
          <p:cNvPr id="3" name="Content Placeholder 2"/>
          <p:cNvSpPr>
            <a:spLocks noGrp="1"/>
          </p:cNvSpPr>
          <p:nvPr>
            <p:ph idx="1"/>
          </p:nvPr>
        </p:nvSpPr>
        <p:spPr>
          <a:xfrm>
            <a:off x="457200" y="1600201"/>
            <a:ext cx="8229600" cy="3962400"/>
          </a:xfrm>
        </p:spPr>
        <p:txBody>
          <a:bodyPr>
            <a:normAutofit/>
          </a:bodyPr>
          <a:lstStyle/>
          <a:p>
            <a:pPr marL="0" indent="0">
              <a:buNone/>
            </a:pPr>
            <a:r>
              <a:rPr lang="en-US" sz="2000" dirty="0">
                <a:latin typeface="Times New Roman" pitchFamily="18" charset="0"/>
                <a:cs typeface="Times New Roman" pitchFamily="18" charset="0"/>
              </a:rPr>
              <a:t>There are critical psychological functions performed by both  female and male reproductive systems;</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Sperm productions.</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Deposition of sperms in the vagina for fertilization.</a:t>
            </a:r>
          </a:p>
          <a:p>
            <a:r>
              <a:rPr lang="en-US" sz="2000" dirty="0">
                <a:latin typeface="Times New Roman" pitchFamily="18" charset="0"/>
                <a:cs typeface="Times New Roman" pitchFamily="18" charset="0"/>
              </a:rPr>
              <a:t>The output of ovum in females.</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Protection and nourishment of fertilized ova to the ultimate offspring</a:t>
            </a:r>
          </a:p>
        </p:txBody>
      </p:sp>
    </p:spTree>
    <p:extLst>
      <p:ext uri="{BB962C8B-B14F-4D97-AF65-F5344CB8AC3E}">
        <p14:creationId xmlns:p14="http://schemas.microsoft.com/office/powerpoint/2010/main" xmlns="" val="4250508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Functions of female reproductive organ</a:t>
            </a:r>
            <a:endParaRPr lang="en-US" dirty="0"/>
          </a:p>
        </p:txBody>
      </p:sp>
      <p:pic>
        <p:nvPicPr>
          <p:cNvPr id="4" name="Content Placeholder 3" descr="Image result for function of reproductive system"/>
          <p:cNvPicPr>
            <a:picLocks noGrp="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295400" y="1752600"/>
            <a:ext cx="5943600" cy="3886200"/>
          </a:xfrm>
          <a:prstGeom prst="rect">
            <a:avLst/>
          </a:prstGeom>
          <a:noFill/>
          <a:ln>
            <a:noFill/>
          </a:ln>
        </p:spPr>
      </p:pic>
    </p:spTree>
    <p:extLst>
      <p:ext uri="{BB962C8B-B14F-4D97-AF65-F5344CB8AC3E}">
        <p14:creationId xmlns:p14="http://schemas.microsoft.com/office/powerpoint/2010/main" xmlns="" val="271604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a:t>
            </a:r>
            <a:r>
              <a:rPr lang="en-US" dirty="0"/>
              <a:t>relationship of the primary organ system to a secondary organ</a:t>
            </a:r>
          </a:p>
        </p:txBody>
      </p:sp>
      <p:sp>
        <p:nvSpPr>
          <p:cNvPr id="3" name="Content Placeholder 2"/>
          <p:cNvSpPr>
            <a:spLocks noGrp="1"/>
          </p:cNvSpPr>
          <p:nvPr>
            <p:ph idx="1"/>
          </p:nvPr>
        </p:nvSpPr>
        <p:spPr>
          <a:xfrm>
            <a:off x="457200" y="1785926"/>
            <a:ext cx="8229600" cy="3319474"/>
          </a:xfrm>
        </p:spPr>
        <p:txBody>
          <a:bodyPr>
            <a:normAutofit/>
          </a:bodyPr>
          <a:lstStyle/>
          <a:p>
            <a:r>
              <a:rPr lang="en-US" sz="2000" dirty="0">
                <a:latin typeface="Times New Roman" pitchFamily="18" charset="0"/>
                <a:cs typeface="Times New Roman" pitchFamily="18" charset="0"/>
              </a:rPr>
              <a:t>Primary and secondary </a:t>
            </a:r>
            <a:r>
              <a:rPr lang="en-US" sz="2000" dirty="0" smtClean="0">
                <a:latin typeface="Times New Roman" pitchFamily="18" charset="0"/>
                <a:cs typeface="Times New Roman" pitchFamily="18" charset="0"/>
              </a:rPr>
              <a:t>reproductive</a:t>
            </a:r>
            <a:endParaRPr lang="en-US" sz="2000" dirty="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They </a:t>
            </a:r>
            <a:r>
              <a:rPr lang="en-US" sz="2000" dirty="0">
                <a:latin typeface="Times New Roman" pitchFamily="18" charset="0"/>
                <a:cs typeface="Times New Roman" pitchFamily="18" charset="0"/>
              </a:rPr>
              <a:t>complement each other despite having different functionality.</a:t>
            </a:r>
          </a:p>
          <a:p>
            <a:r>
              <a:rPr lang="en-US" sz="2000" dirty="0" smtClean="0">
                <a:latin typeface="Times New Roman" pitchFamily="18" charset="0"/>
                <a:cs typeface="Times New Roman" pitchFamily="18" charset="0"/>
              </a:rPr>
              <a:t>Primary </a:t>
            </a:r>
            <a:r>
              <a:rPr lang="en-US" sz="2000" dirty="0">
                <a:latin typeface="Times New Roman" pitchFamily="18" charset="0"/>
                <a:cs typeface="Times New Roman" pitchFamily="18" charset="0"/>
              </a:rPr>
              <a:t>organs produce gametes while secondary produces a platform for the gametes to due and give rise to an offspring. </a:t>
            </a:r>
          </a:p>
          <a:p>
            <a:r>
              <a:rPr lang="en-US" sz="2000" dirty="0" smtClean="0">
                <a:latin typeface="Times New Roman" pitchFamily="18" charset="0"/>
                <a:cs typeface="Times New Roman" pitchFamily="18" charset="0"/>
              </a:rPr>
              <a:t>Primary </a:t>
            </a:r>
            <a:r>
              <a:rPr lang="en-US" sz="2000" dirty="0">
                <a:latin typeface="Times New Roman" pitchFamily="18" charset="0"/>
                <a:cs typeface="Times New Roman" pitchFamily="18" charset="0"/>
              </a:rPr>
              <a:t>organs discharge hormones while secondary stimulates these organs to secrete the hormones. </a:t>
            </a:r>
            <a:r>
              <a:rPr lang="en-US" sz="2000" dirty="0" smtClean="0">
                <a:latin typeface="Times New Roman" pitchFamily="18" charset="0"/>
                <a:cs typeface="Times New Roman" pitchFamily="18" charset="0"/>
              </a:rPr>
              <a:t>organs work in hand in hand towards the reproduction of new creatures.</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2219444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400" dirty="0"/>
              <a:t>The interactions between the two </a:t>
            </a:r>
            <a:r>
              <a:rPr lang="en-US" sz="2400" dirty="0" smtClean="0"/>
              <a:t>systems and dependence in human body</a:t>
            </a:r>
            <a:endParaRPr lang="en-US" sz="2400" dirty="0"/>
          </a:p>
        </p:txBody>
      </p:sp>
      <p:sp>
        <p:nvSpPr>
          <p:cNvPr id="3" name="Content Placeholder 2"/>
          <p:cNvSpPr>
            <a:spLocks noGrp="1"/>
          </p:cNvSpPr>
          <p:nvPr>
            <p:ph idx="1"/>
          </p:nvPr>
        </p:nvSpPr>
        <p:spPr>
          <a:xfrm>
            <a:off x="609600" y="2057400"/>
            <a:ext cx="8229600" cy="3657600"/>
          </a:xfrm>
        </p:spPr>
        <p:txBody>
          <a:bodyPr>
            <a:normAutofit/>
          </a:bodyPr>
          <a:lstStyle/>
          <a:p>
            <a:r>
              <a:rPr lang="en-US" sz="2000" dirty="0" smtClean="0">
                <a:latin typeface="Times New Roman" pitchFamily="18" charset="0"/>
                <a:cs typeface="Times New Roman" pitchFamily="18" charset="0"/>
              </a:rPr>
              <a:t>Fertilization </a:t>
            </a:r>
            <a:r>
              <a:rPr lang="en-US" sz="2000" dirty="0">
                <a:latin typeface="Times New Roman" pitchFamily="18" charset="0"/>
                <a:cs typeface="Times New Roman" pitchFamily="18" charset="0"/>
              </a:rPr>
              <a:t>of female gamete in the system. </a:t>
            </a:r>
          </a:p>
          <a:p>
            <a:r>
              <a:rPr lang="en-US" sz="2000" dirty="0" smtClean="0">
                <a:latin typeface="Times New Roman" pitchFamily="18" charset="0"/>
                <a:cs typeface="Times New Roman" pitchFamily="18" charset="0"/>
              </a:rPr>
              <a:t>  Hormonal balance </a:t>
            </a:r>
            <a:r>
              <a:rPr lang="en-US" sz="2000" dirty="0">
                <a:latin typeface="Times New Roman" pitchFamily="18" charset="0"/>
                <a:cs typeface="Times New Roman" pitchFamily="18" charset="0"/>
              </a:rPr>
              <a:t>in both sexes.</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Health and functionality of each element of the reproductive system.</a:t>
            </a:r>
          </a:p>
          <a:p>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1770847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t>Medical </a:t>
            </a:r>
            <a:r>
              <a:rPr lang="en-US" sz="3600" dirty="0"/>
              <a:t>issues and </a:t>
            </a:r>
            <a:r>
              <a:rPr lang="en-US" sz="2800" dirty="0"/>
              <a:t>diseases</a:t>
            </a:r>
            <a:endParaRPr lang="en-US" sz="3600" dirty="0"/>
          </a:p>
        </p:txBody>
      </p:sp>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Ovarian </a:t>
            </a:r>
            <a:r>
              <a:rPr lang="en-US" sz="2000" dirty="0">
                <a:latin typeface="Times New Roman" pitchFamily="18" charset="0"/>
                <a:cs typeface="Times New Roman" pitchFamily="18" charset="0"/>
              </a:rPr>
              <a:t>cancer.</a:t>
            </a:r>
          </a:p>
          <a:p>
            <a:r>
              <a:rPr lang="en-US" sz="2000" dirty="0" smtClean="0">
                <a:latin typeface="Times New Roman" pitchFamily="18" charset="0"/>
                <a:cs typeface="Times New Roman" pitchFamily="18" charset="0"/>
              </a:rPr>
              <a:t>Testicular </a:t>
            </a:r>
            <a:r>
              <a:rPr lang="en-US" sz="2000" dirty="0">
                <a:latin typeface="Times New Roman" pitchFamily="18" charset="0"/>
                <a:cs typeface="Times New Roman" pitchFamily="18" charset="0"/>
              </a:rPr>
              <a:t>cancer</a:t>
            </a:r>
          </a:p>
          <a:p>
            <a:r>
              <a:rPr lang="en-US" sz="2000" dirty="0" err="1" smtClean="0">
                <a:latin typeface="Times New Roman" pitchFamily="18" charset="0"/>
                <a:cs typeface="Times New Roman" pitchFamily="18" charset="0"/>
              </a:rPr>
              <a:t>Orchitis</a:t>
            </a:r>
            <a:endParaRPr lang="en-US" sz="2000" dirty="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Abnormal hormone production</a:t>
            </a:r>
          </a:p>
          <a:p>
            <a:r>
              <a:rPr lang="en-US" sz="2000" dirty="0" smtClean="0">
                <a:latin typeface="Times New Roman" pitchFamily="18" charset="0"/>
                <a:cs typeface="Times New Roman" pitchFamily="18" charset="0"/>
              </a:rPr>
              <a:t>Infertility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3464952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r>
              <a:rPr lang="en-US" sz="3200" dirty="0" smtClean="0"/>
              <a:t>Nature, implications and preference of diseases</a:t>
            </a:r>
            <a:endParaRPr lang="en-US" sz="3200" dirty="0"/>
          </a:p>
        </p:txBody>
      </p:sp>
      <p:sp>
        <p:nvSpPr>
          <p:cNvPr id="3" name="Content Placeholder 2"/>
          <p:cNvSpPr>
            <a:spLocks noGrp="1"/>
          </p:cNvSpPr>
          <p:nvPr>
            <p:ph idx="1"/>
          </p:nvPr>
        </p:nvSpPr>
        <p:spPr/>
        <p:txBody>
          <a:bodyPr>
            <a:noAutofit/>
          </a:bodyPr>
          <a:lstStyle/>
          <a:p>
            <a:r>
              <a:rPr lang="en-US" sz="2000" dirty="0">
                <a:latin typeface="Times New Roman" pitchFamily="18" charset="0"/>
                <a:cs typeface="Times New Roman" pitchFamily="18" charset="0"/>
              </a:rPr>
              <a:t>Low fertility rate due to damage of the gamete-producing organs.</a:t>
            </a:r>
          </a:p>
          <a:p>
            <a:r>
              <a:rPr lang="en-US" sz="2000" dirty="0" smtClean="0">
                <a:latin typeface="Times New Roman" pitchFamily="18" charset="0"/>
                <a:cs typeface="Times New Roman" pitchFamily="18" charset="0"/>
              </a:rPr>
              <a:t>STIs </a:t>
            </a:r>
            <a:r>
              <a:rPr lang="en-US" sz="2000" dirty="0">
                <a:latin typeface="Times New Roman" pitchFamily="18" charset="0"/>
                <a:cs typeface="Times New Roman" pitchFamily="18" charset="0"/>
              </a:rPr>
              <a:t>causes cells to grow abnormally resulting in testicular and ovarian cancer </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Lower abdominal pains. This results from viral and bacterial infection affecting the organs.</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Imbalanced diet.</a:t>
            </a:r>
          </a:p>
          <a:p>
            <a:r>
              <a:rPr lang="en-US" sz="2000" dirty="0" smtClean="0">
                <a:latin typeface="Times New Roman" pitchFamily="18" charset="0"/>
                <a:cs typeface="Times New Roman" pitchFamily="18" charset="0"/>
              </a:rPr>
              <a:t>Dry </a:t>
            </a:r>
            <a:r>
              <a:rPr lang="en-US" sz="2000" dirty="0">
                <a:latin typeface="Times New Roman" pitchFamily="18" charset="0"/>
                <a:cs typeface="Times New Roman" pitchFamily="18" charset="0"/>
              </a:rPr>
              <a:t>ejaculation that results from little or no sperm at all during intercourse. This affects those who have testicular cancer. </a:t>
            </a:r>
          </a:p>
          <a:p>
            <a:r>
              <a:rPr lang="en-US" sz="2000" dirty="0" smtClean="0">
                <a:latin typeface="Times New Roman" pitchFamily="18" charset="0"/>
                <a:cs typeface="Times New Roman" pitchFamily="18" charset="0"/>
              </a:rPr>
              <a:t>Youths </a:t>
            </a:r>
            <a:r>
              <a:rPr lang="en-US" sz="2000" dirty="0">
                <a:latin typeface="Times New Roman" pitchFamily="18" charset="0"/>
                <a:cs typeface="Times New Roman" pitchFamily="18" charset="0"/>
              </a:rPr>
              <a:t>and commercial sex workers are at a higher risk of contracting these diseases.  </a:t>
            </a:r>
          </a:p>
          <a:p>
            <a:pPr marL="0" indent="0">
              <a:buNone/>
            </a:pP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4018586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normAutofit/>
          </a:bodyPr>
          <a:lstStyle/>
          <a:p>
            <a:r>
              <a:rPr lang="en-US" sz="2000" dirty="0">
                <a:latin typeface="Times New Roman" pitchFamily="18" charset="0"/>
                <a:cs typeface="Times New Roman" pitchFamily="18" charset="0"/>
              </a:rPr>
              <a:t>Sherwood, L. (2015). </a:t>
            </a:r>
            <a:r>
              <a:rPr lang="en-US" sz="2000" i="1" dirty="0">
                <a:latin typeface="Times New Roman" pitchFamily="18" charset="0"/>
                <a:cs typeface="Times New Roman" pitchFamily="18" charset="0"/>
              </a:rPr>
              <a:t>Human physiology: from cells to systems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Cengage</a:t>
            </a:r>
            <a:r>
              <a:rPr lang="en-US" sz="2000" dirty="0">
                <a:latin typeface="Times New Roman" pitchFamily="18" charset="0"/>
                <a:cs typeface="Times New Roman" pitchFamily="18" charset="0"/>
              </a:rPr>
              <a:t> learning</a:t>
            </a:r>
            <a:r>
              <a:rPr lang="en-US" sz="2000" dirty="0" smtClean="0">
                <a:latin typeface="Times New Roman" pitchFamily="18" charset="0"/>
                <a:cs typeface="Times New Roman" pitchFamily="18" charset="0"/>
              </a:rPr>
              <a:t>.</a:t>
            </a:r>
          </a:p>
          <a:p>
            <a:r>
              <a:rPr lang="en-US" sz="2000" dirty="0">
                <a:latin typeface="Times New Roman" pitchFamily="18" charset="0"/>
                <a:cs typeface="Times New Roman" pitchFamily="18" charset="0"/>
              </a:rPr>
              <a:t>Ross, A. C., Caballero, B., Cousins, R. J., Tucker, K. L., &amp; Ziegler, T. R. (2014). </a:t>
            </a:r>
            <a:r>
              <a:rPr lang="en-US" sz="2000" i="1" dirty="0">
                <a:latin typeface="Times New Roman" pitchFamily="18" charset="0"/>
                <a:cs typeface="Times New Roman" pitchFamily="18" charset="0"/>
              </a:rPr>
              <a:t>Modern nutrition in health and disease</a:t>
            </a:r>
            <a:r>
              <a:rPr lang="en-US" sz="2000" dirty="0">
                <a:latin typeface="Times New Roman" pitchFamily="18" charset="0"/>
                <a:cs typeface="Times New Roman" pitchFamily="18" charset="0"/>
              </a:rPr>
              <a:t>(No. Ed. 11). Lippincott Williams &amp; Wilkins</a:t>
            </a:r>
            <a:r>
              <a:rPr lang="en-US" sz="2000" dirty="0" smtClean="0">
                <a:latin typeface="Times New Roman" pitchFamily="18" charset="0"/>
                <a:cs typeface="Times New Roman" pitchFamily="18" charset="0"/>
              </a:rPr>
              <a:t>.</a:t>
            </a:r>
          </a:p>
          <a:p>
            <a:r>
              <a:rPr lang="en-US" sz="2000" dirty="0">
                <a:latin typeface="Times New Roman" pitchFamily="18" charset="0"/>
                <a:cs typeface="Times New Roman" pitchFamily="18" charset="0"/>
              </a:rPr>
              <a:t>Shier, D., Butler, J., &amp; Lewis, R. (2015). </a:t>
            </a:r>
            <a:r>
              <a:rPr lang="en-US" sz="2000" i="1" dirty="0">
                <a:latin typeface="Times New Roman" pitchFamily="18" charset="0"/>
                <a:cs typeface="Times New Roman" pitchFamily="18" charset="0"/>
              </a:rPr>
              <a:t>Hole's essentials of human anatomy &amp; physiology</a:t>
            </a:r>
            <a:r>
              <a:rPr lang="en-US" sz="2000" dirty="0">
                <a:latin typeface="Times New Roman" pitchFamily="18" charset="0"/>
                <a:cs typeface="Times New Roman" pitchFamily="18" charset="0"/>
              </a:rPr>
              <a:t>. New York: McGraw-Hill Education</a:t>
            </a:r>
            <a:r>
              <a:rPr lang="en-US" sz="2000" dirty="0" smtClean="0">
                <a:latin typeface="Times New Roman" pitchFamily="18" charset="0"/>
                <a:cs typeface="Times New Roman" pitchFamily="18" charset="0"/>
              </a:rPr>
              <a:t>.</a:t>
            </a:r>
          </a:p>
          <a:p>
            <a:r>
              <a:rPr lang="en-US" sz="2000" dirty="0">
                <a:latin typeface="Times New Roman" pitchFamily="18" charset="0"/>
                <a:cs typeface="Times New Roman" pitchFamily="18" charset="0"/>
              </a:rPr>
              <a:t>Sherwood, L. (2015). </a:t>
            </a:r>
            <a:r>
              <a:rPr lang="en-US" sz="2000" i="1" dirty="0">
                <a:latin typeface="Times New Roman" pitchFamily="18" charset="0"/>
                <a:cs typeface="Times New Roman" pitchFamily="18" charset="0"/>
              </a:rPr>
              <a:t>Human physiology: from cells to systems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Cengage</a:t>
            </a:r>
            <a:r>
              <a:rPr lang="en-US" sz="2000" dirty="0">
                <a:latin typeface="Times New Roman" pitchFamily="18" charset="0"/>
                <a:cs typeface="Times New Roman" pitchFamily="18" charset="0"/>
              </a:rPr>
              <a:t> learning.</a:t>
            </a:r>
          </a:p>
        </p:txBody>
      </p:sp>
    </p:spTree>
    <p:extLst>
      <p:ext uri="{BB962C8B-B14F-4D97-AF65-F5344CB8AC3E}">
        <p14:creationId xmlns:p14="http://schemas.microsoft.com/office/powerpoint/2010/main" xmlns="" val="9922318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63</TotalTime>
  <Words>1270</Words>
  <Application>Microsoft Office PowerPoint</Application>
  <PresentationFormat>On-screen Show (4:3)</PresentationFormat>
  <Paragraphs>65</Paragraphs>
  <Slides>12</Slides>
  <Notes>7</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Flow</vt:lpstr>
      <vt:lpstr>Presentation</vt:lpstr>
      <vt:lpstr>organ system’s location</vt:lpstr>
      <vt:lpstr>Organs location in both sexes</vt:lpstr>
      <vt:lpstr>Slide 4</vt:lpstr>
      <vt:lpstr>organs and structures</vt:lpstr>
      <vt:lpstr>The physiology of the organ system</vt:lpstr>
      <vt:lpstr>Functions of female reproductive organ</vt:lpstr>
      <vt:lpstr>The relationship of the primary organ system to a secondary organ</vt:lpstr>
      <vt:lpstr>The interactions between the two systems and dependence in human body</vt:lpstr>
      <vt:lpstr>Medical issues and diseases</vt:lpstr>
      <vt:lpstr>Nature, implications and preference of diseases</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G ORIGINAL</dc:creator>
  <cp:lastModifiedBy>Kelvin Jackson</cp:lastModifiedBy>
  <cp:revision>13</cp:revision>
  <dcterms:created xsi:type="dcterms:W3CDTF">2018-10-07T18:21:18Z</dcterms:created>
  <dcterms:modified xsi:type="dcterms:W3CDTF">2018-10-08T01:28:26Z</dcterms:modified>
</cp:coreProperties>
</file>