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2"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1" d="100"/>
          <a:sy n="61" d="100"/>
        </p:scale>
        <p:origin x="108"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38049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76859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3746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54207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0725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4017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42824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3785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9388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0515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6996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39930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18413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88051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67269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91362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11/22/2020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510405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2166/wh.2020.059" TargetMode="External"/><Relationship Id="rId2" Type="http://schemas.openxmlformats.org/officeDocument/2006/relationships/hyperlink" Target="https://doi.org/10.2166/wh.2017.157" TargetMode="External"/><Relationship Id="rId1" Type="http://schemas.openxmlformats.org/officeDocument/2006/relationships/slideLayout" Target="../slideLayouts/slideLayout2.xml"/><Relationship Id="rId4" Type="http://schemas.openxmlformats.org/officeDocument/2006/relationships/hyperlink" Target="https://doi.org/10.31021/jwtj.2018110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6911" y="930166"/>
            <a:ext cx="9817702" cy="4004441"/>
          </a:xfrm>
        </p:spPr>
        <p:txBody>
          <a:bodyPr>
            <a:normAutofit/>
          </a:bodyPr>
          <a:lstStyle/>
          <a:p>
            <a:pPr algn="ctr"/>
            <a:r>
              <a:rPr lang="en-US" sz="4000" b="1" dirty="0" smtClean="0"/>
              <a:t>Addressing Water Contamination </a:t>
            </a:r>
            <a:r>
              <a:rPr lang="en-US" sz="4000" dirty="0" smtClean="0"/>
              <a:t/>
            </a:r>
            <a:br>
              <a:rPr lang="en-US" sz="4000" dirty="0" smtClean="0"/>
            </a:br>
            <a:r>
              <a:rPr lang="en-US" sz="4000" dirty="0" smtClean="0"/>
              <a:t>Author </a:t>
            </a:r>
            <a:br>
              <a:rPr lang="en-US" sz="4000" dirty="0" smtClean="0"/>
            </a:br>
            <a:r>
              <a:rPr lang="en-US" sz="4000" dirty="0" smtClean="0"/>
              <a:t>Institutional Affiliation</a:t>
            </a:r>
            <a:br>
              <a:rPr lang="en-US" sz="4000" dirty="0" smtClean="0"/>
            </a:br>
            <a:r>
              <a:rPr lang="en-US" sz="4000" dirty="0" smtClean="0"/>
              <a:t>Instructor </a:t>
            </a:r>
            <a:br>
              <a:rPr lang="en-US" sz="4000" dirty="0" smtClean="0"/>
            </a:br>
            <a:r>
              <a:rPr lang="en-US" sz="4000" dirty="0" smtClean="0"/>
              <a:t>Course code </a:t>
            </a:r>
            <a:br>
              <a:rPr lang="en-US" sz="4000" dirty="0" smtClean="0"/>
            </a:br>
            <a:r>
              <a:rPr lang="en-US" sz="4000" dirty="0" smtClean="0"/>
              <a:t>Date of submission</a:t>
            </a:r>
            <a:endParaRPr lang="en-US" sz="4000" dirty="0"/>
          </a:p>
        </p:txBody>
      </p:sp>
    </p:spTree>
    <p:extLst>
      <p:ext uri="{BB962C8B-B14F-4D97-AF65-F5344CB8AC3E}">
        <p14:creationId xmlns:p14="http://schemas.microsoft.com/office/powerpoint/2010/main" val="3649544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6553" y="624110"/>
            <a:ext cx="9928060" cy="1280890"/>
          </a:xfrm>
        </p:spPr>
        <p:txBody>
          <a:bodyPr/>
          <a:lstStyle/>
          <a:p>
            <a:pPr algn="ctr"/>
            <a:r>
              <a:rPr lang="en-US" b="1" dirty="0" smtClean="0"/>
              <a:t>Phase I</a:t>
            </a:r>
            <a:endParaRPr lang="en-US" b="1" dirty="0"/>
          </a:p>
        </p:txBody>
      </p:sp>
      <p:sp>
        <p:nvSpPr>
          <p:cNvPr id="3" name="Content Placeholder 2"/>
          <p:cNvSpPr>
            <a:spLocks noGrp="1"/>
          </p:cNvSpPr>
          <p:nvPr>
            <p:ph idx="1"/>
          </p:nvPr>
        </p:nvSpPr>
        <p:spPr>
          <a:xfrm>
            <a:off x="1576552" y="1229710"/>
            <a:ext cx="9928060" cy="4681512"/>
          </a:xfrm>
        </p:spPr>
        <p:txBody>
          <a:bodyPr/>
          <a:lstStyle/>
          <a:p>
            <a:pPr algn="just">
              <a:lnSpc>
                <a:spcPct val="150000"/>
              </a:lnSpc>
            </a:pPr>
            <a:r>
              <a:rPr lang="en-US" dirty="0"/>
              <a:t>In central Florida, the availability of safe drinking water has become an issue of public concern that requires an effective intervention strategy to solve</a:t>
            </a:r>
            <a:r>
              <a:rPr lang="en-US" dirty="0" smtClean="0"/>
              <a:t>.</a:t>
            </a:r>
          </a:p>
          <a:p>
            <a:pPr algn="just">
              <a:lnSpc>
                <a:spcPct val="150000"/>
              </a:lnSpc>
            </a:pPr>
            <a:r>
              <a:rPr lang="en-US" dirty="0"/>
              <a:t>The current issue of water contamination affects Bithlo, a community located approximately 24 kilometres east of Orland and in Central </a:t>
            </a:r>
            <a:r>
              <a:rPr lang="en-US" dirty="0" smtClean="0"/>
              <a:t>Florida. </a:t>
            </a:r>
            <a:r>
              <a:rPr lang="en-US" dirty="0"/>
              <a:t>Specifically, the community is located in eastern Orange County. </a:t>
            </a:r>
            <a:endParaRPr lang="en-US" dirty="0" smtClean="0"/>
          </a:p>
          <a:p>
            <a:pPr algn="just">
              <a:lnSpc>
                <a:spcPct val="150000"/>
              </a:lnSpc>
            </a:pPr>
            <a:r>
              <a:rPr lang="en-US" dirty="0" smtClean="0"/>
              <a:t>Information obtained from the US </a:t>
            </a:r>
            <a:r>
              <a:rPr lang="en-US" dirty="0"/>
              <a:t>Bureau of statistics indicates that the community is home to around nine thousand </a:t>
            </a:r>
            <a:r>
              <a:rPr lang="en-US" dirty="0" smtClean="0"/>
              <a:t>people.</a:t>
            </a:r>
            <a:endParaRPr lang="en-US" dirty="0"/>
          </a:p>
          <a:p>
            <a:pPr>
              <a:lnSpc>
                <a:spcPct val="150000"/>
              </a:lnSpc>
            </a:pPr>
            <a:r>
              <a:rPr lang="en-US" dirty="0"/>
              <a:t>Arguably, despite its close location to Orlando, Bithlo has never had access to fresh and safe water for its population.</a:t>
            </a:r>
          </a:p>
        </p:txBody>
      </p:sp>
    </p:spTree>
    <p:extLst>
      <p:ext uri="{BB962C8B-B14F-4D97-AF65-F5344CB8AC3E}">
        <p14:creationId xmlns:p14="http://schemas.microsoft.com/office/powerpoint/2010/main" val="2124089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5379" y="624110"/>
            <a:ext cx="9849233" cy="574069"/>
          </a:xfrm>
        </p:spPr>
        <p:txBody>
          <a:bodyPr>
            <a:normAutofit fontScale="90000"/>
          </a:bodyPr>
          <a:lstStyle/>
          <a:p>
            <a:r>
              <a:rPr lang="en-US" b="1" dirty="0" smtClean="0"/>
              <a:t>Cont..</a:t>
            </a:r>
            <a:endParaRPr lang="en-US" b="1" dirty="0"/>
          </a:p>
        </p:txBody>
      </p:sp>
      <p:sp>
        <p:nvSpPr>
          <p:cNvPr id="3" name="Content Placeholder 2"/>
          <p:cNvSpPr>
            <a:spLocks noGrp="1"/>
          </p:cNvSpPr>
          <p:nvPr>
            <p:ph idx="1"/>
          </p:nvPr>
        </p:nvSpPr>
        <p:spPr>
          <a:xfrm>
            <a:off x="1655379" y="1198179"/>
            <a:ext cx="9849233" cy="4713043"/>
          </a:xfrm>
        </p:spPr>
        <p:txBody>
          <a:bodyPr/>
          <a:lstStyle/>
          <a:p>
            <a:pPr algn="just">
              <a:lnSpc>
                <a:spcPct val="200000"/>
              </a:lnSpc>
            </a:pPr>
            <a:r>
              <a:rPr lang="en-US" dirty="0"/>
              <a:t>Observably, the community’s infrastructural development is quite poor considering the fact it lacks essential services like water piping system. </a:t>
            </a:r>
            <a:endParaRPr lang="en-US" dirty="0" smtClean="0"/>
          </a:p>
          <a:p>
            <a:pPr algn="just">
              <a:lnSpc>
                <a:spcPct val="200000"/>
              </a:lnSpc>
            </a:pPr>
            <a:r>
              <a:rPr lang="en-US" dirty="0"/>
              <a:t>For instance, the community uses water drawn from shallow wells. </a:t>
            </a:r>
            <a:endParaRPr lang="en-US" dirty="0" smtClean="0"/>
          </a:p>
          <a:p>
            <a:pPr algn="just">
              <a:lnSpc>
                <a:spcPct val="200000"/>
              </a:lnSpc>
            </a:pPr>
            <a:r>
              <a:rPr lang="en-US" dirty="0"/>
              <a:t>Similarly, the community lacks an efficient sewerage system and for this reason, household wastewater easily pollutes the underground water sources. </a:t>
            </a:r>
          </a:p>
        </p:txBody>
      </p:sp>
    </p:spTree>
    <p:extLst>
      <p:ext uri="{BB962C8B-B14F-4D97-AF65-F5344CB8AC3E}">
        <p14:creationId xmlns:p14="http://schemas.microsoft.com/office/powerpoint/2010/main" val="4173219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6553" y="624110"/>
            <a:ext cx="9928060" cy="1280890"/>
          </a:xfrm>
        </p:spPr>
        <p:txBody>
          <a:bodyPr/>
          <a:lstStyle/>
          <a:p>
            <a:pPr algn="ctr"/>
            <a:r>
              <a:rPr lang="en-US" b="1" dirty="0" smtClean="0"/>
              <a:t>Phase II</a:t>
            </a:r>
            <a:endParaRPr lang="en-US" b="1" dirty="0"/>
          </a:p>
        </p:txBody>
      </p:sp>
      <p:sp>
        <p:nvSpPr>
          <p:cNvPr id="3" name="Content Placeholder 2"/>
          <p:cNvSpPr>
            <a:spLocks noGrp="1"/>
          </p:cNvSpPr>
          <p:nvPr>
            <p:ph idx="1"/>
          </p:nvPr>
        </p:nvSpPr>
        <p:spPr>
          <a:xfrm>
            <a:off x="1576553" y="1308538"/>
            <a:ext cx="9928059" cy="4602684"/>
          </a:xfrm>
        </p:spPr>
        <p:txBody>
          <a:bodyPr/>
          <a:lstStyle/>
          <a:p>
            <a:pPr algn="just">
              <a:lnSpc>
                <a:spcPct val="150000"/>
              </a:lnSpc>
            </a:pPr>
            <a:r>
              <a:rPr lang="en-US" dirty="0"/>
              <a:t>Noubactep (2018) indicates that the water used by residents in Bithlo presents numerous problems that can be easily identified by tasting, or smelling</a:t>
            </a:r>
            <a:r>
              <a:rPr lang="en-US" dirty="0" smtClean="0"/>
              <a:t>.</a:t>
            </a:r>
          </a:p>
          <a:p>
            <a:pPr algn="just">
              <a:lnSpc>
                <a:spcPct val="150000"/>
              </a:lnSpc>
            </a:pPr>
            <a:r>
              <a:rPr lang="en-US" dirty="0"/>
              <a:t>Currently, much of the water used by the residents in Bithlo is polluted by toxic chemicals such as iron</a:t>
            </a:r>
            <a:r>
              <a:rPr lang="en-US" dirty="0" smtClean="0"/>
              <a:t>.</a:t>
            </a:r>
          </a:p>
          <a:p>
            <a:pPr algn="just">
              <a:lnSpc>
                <a:spcPct val="150000"/>
              </a:lnSpc>
            </a:pPr>
            <a:r>
              <a:rPr lang="en-US" dirty="0"/>
              <a:t>The pollution of the water through underground leakage into the shallow wells arguably presents an issue of public health concern. </a:t>
            </a:r>
            <a:endParaRPr lang="en-US" dirty="0" smtClean="0"/>
          </a:p>
          <a:p>
            <a:pPr algn="just">
              <a:lnSpc>
                <a:spcPct val="150000"/>
              </a:lnSpc>
            </a:pPr>
            <a:r>
              <a:rPr lang="en-US" dirty="0"/>
              <a:t>Hudgins </a:t>
            </a:r>
            <a:r>
              <a:rPr lang="en-US" i="1" dirty="0"/>
              <a:t>et al. </a:t>
            </a:r>
            <a:r>
              <a:rPr lang="en-US" dirty="0"/>
              <a:t>(2017) observed that the presence of high iron concentration in the water is formed after the dissolution of iron-bearing rocks in the water.</a:t>
            </a:r>
          </a:p>
          <a:p>
            <a:pPr>
              <a:lnSpc>
                <a:spcPct val="150000"/>
              </a:lnSpc>
            </a:pPr>
            <a:endParaRPr lang="en-US" dirty="0"/>
          </a:p>
        </p:txBody>
      </p:sp>
    </p:spTree>
    <p:extLst>
      <p:ext uri="{BB962C8B-B14F-4D97-AF65-F5344CB8AC3E}">
        <p14:creationId xmlns:p14="http://schemas.microsoft.com/office/powerpoint/2010/main" val="1903689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0787" y="624110"/>
            <a:ext cx="9943826" cy="1280890"/>
          </a:xfrm>
        </p:spPr>
        <p:txBody>
          <a:bodyPr/>
          <a:lstStyle/>
          <a:p>
            <a:r>
              <a:rPr lang="en-US" b="1" dirty="0" smtClean="0"/>
              <a:t>Cont..</a:t>
            </a:r>
            <a:endParaRPr lang="en-US" b="1" dirty="0"/>
          </a:p>
        </p:txBody>
      </p:sp>
      <p:sp>
        <p:nvSpPr>
          <p:cNvPr id="3" name="Content Placeholder 2"/>
          <p:cNvSpPr>
            <a:spLocks noGrp="1"/>
          </p:cNvSpPr>
          <p:nvPr>
            <p:ph idx="1"/>
          </p:nvPr>
        </p:nvSpPr>
        <p:spPr>
          <a:xfrm>
            <a:off x="1560786" y="1198179"/>
            <a:ext cx="9943826" cy="4713043"/>
          </a:xfrm>
        </p:spPr>
        <p:txBody>
          <a:bodyPr/>
          <a:lstStyle/>
          <a:p>
            <a:pPr algn="just">
              <a:lnSpc>
                <a:spcPct val="150000"/>
              </a:lnSpc>
            </a:pPr>
            <a:r>
              <a:rPr lang="en-US" dirty="0"/>
              <a:t>It is imperative to understand that iron is one of the most abundant elements on earth and its concentration is generally high on the East Coast of the United States</a:t>
            </a:r>
            <a:r>
              <a:rPr lang="en-US" dirty="0" smtClean="0"/>
              <a:t>.</a:t>
            </a:r>
          </a:p>
          <a:p>
            <a:pPr algn="just">
              <a:lnSpc>
                <a:spcPct val="150000"/>
              </a:lnSpc>
            </a:pPr>
            <a:r>
              <a:rPr lang="en-US" dirty="0"/>
              <a:t>Although the US Environmental Protection Agency does not view iron concentrations in water as a threat to human health, however, the concentration levels of iron in Bithlo waters has surpassed the concentration levels of 0.3 mg/L recommended by EPA, consequently giving the water a metallic taste (Hudgins et al. 2017</a:t>
            </a:r>
            <a:r>
              <a:rPr lang="en-US" dirty="0" smtClean="0"/>
              <a:t>).</a:t>
            </a:r>
          </a:p>
          <a:p>
            <a:pPr algn="just">
              <a:lnSpc>
                <a:spcPct val="150000"/>
              </a:lnSpc>
            </a:pPr>
            <a:r>
              <a:rPr lang="en-US" dirty="0"/>
              <a:t>Believably, taking steps to ensure that the residents in Bithlo have access to clean and safe water would considerably reduce the occurrence of excess iron accumulation in the tissues leading to an increased number of chronic diseases (CDC). </a:t>
            </a:r>
          </a:p>
        </p:txBody>
      </p:sp>
    </p:spTree>
    <p:extLst>
      <p:ext uri="{BB962C8B-B14F-4D97-AF65-F5344CB8AC3E}">
        <p14:creationId xmlns:p14="http://schemas.microsoft.com/office/powerpoint/2010/main" val="1595473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5379" y="624110"/>
            <a:ext cx="9849233" cy="1280890"/>
          </a:xfrm>
        </p:spPr>
        <p:txBody>
          <a:bodyPr/>
          <a:lstStyle/>
          <a:p>
            <a:r>
              <a:rPr lang="en-US" b="1" dirty="0" smtClean="0"/>
              <a:t>Cont..</a:t>
            </a:r>
            <a:endParaRPr lang="en-US" b="1" dirty="0"/>
          </a:p>
        </p:txBody>
      </p:sp>
      <p:sp>
        <p:nvSpPr>
          <p:cNvPr id="3" name="Content Placeholder 2"/>
          <p:cNvSpPr>
            <a:spLocks noGrp="1"/>
          </p:cNvSpPr>
          <p:nvPr>
            <p:ph idx="1"/>
          </p:nvPr>
        </p:nvSpPr>
        <p:spPr>
          <a:xfrm>
            <a:off x="1655379" y="1450428"/>
            <a:ext cx="9849233" cy="4460794"/>
          </a:xfrm>
        </p:spPr>
        <p:txBody>
          <a:bodyPr/>
          <a:lstStyle/>
          <a:p>
            <a:pPr algn="just">
              <a:lnSpc>
                <a:spcPct val="200000"/>
              </a:lnSpc>
            </a:pPr>
            <a:r>
              <a:rPr lang="en-US" dirty="0"/>
              <a:t>For this reason, it is believed that addressing the issue of iron in Bithlo water would ensure that the residents get access to clean drinking water hence the lowered occurrence of iron overload in the tissues.</a:t>
            </a:r>
          </a:p>
        </p:txBody>
      </p:sp>
    </p:spTree>
    <p:extLst>
      <p:ext uri="{BB962C8B-B14F-4D97-AF65-F5344CB8AC3E}">
        <p14:creationId xmlns:p14="http://schemas.microsoft.com/office/powerpoint/2010/main" val="992379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0787" y="624110"/>
            <a:ext cx="9943826" cy="1280890"/>
          </a:xfrm>
        </p:spPr>
        <p:txBody>
          <a:bodyPr/>
          <a:lstStyle/>
          <a:p>
            <a:pPr algn="ctr"/>
            <a:r>
              <a:rPr lang="en-US" b="1" dirty="0" smtClean="0"/>
              <a:t>Phase III (Policy Development)</a:t>
            </a:r>
            <a:endParaRPr lang="en-US" b="1" dirty="0"/>
          </a:p>
        </p:txBody>
      </p:sp>
      <p:sp>
        <p:nvSpPr>
          <p:cNvPr id="3" name="Content Placeholder 2"/>
          <p:cNvSpPr>
            <a:spLocks noGrp="1"/>
          </p:cNvSpPr>
          <p:nvPr>
            <p:ph idx="1"/>
          </p:nvPr>
        </p:nvSpPr>
        <p:spPr>
          <a:xfrm>
            <a:off x="1560787" y="1308538"/>
            <a:ext cx="9943825" cy="4602684"/>
          </a:xfrm>
        </p:spPr>
        <p:txBody>
          <a:bodyPr/>
          <a:lstStyle/>
          <a:p>
            <a:pPr algn="just">
              <a:lnSpc>
                <a:spcPct val="150000"/>
              </a:lnSpc>
            </a:pPr>
            <a:r>
              <a:rPr lang="en-US" dirty="0"/>
              <a:t>The water system in Bithlo observably requires a lot of attention to enable the residents to get access to clean and safe </a:t>
            </a:r>
            <a:r>
              <a:rPr lang="en-US" dirty="0" smtClean="0"/>
              <a:t>water.</a:t>
            </a:r>
          </a:p>
          <a:p>
            <a:pPr algn="just">
              <a:lnSpc>
                <a:spcPct val="150000"/>
              </a:lnSpc>
            </a:pPr>
            <a:r>
              <a:rPr lang="en-US" dirty="0"/>
              <a:t>According to the Centers for Disease Control and Prevention, overconcentration of iron in human tissues presents serious health concerns since it may lead to fatigue, cardiomyopathy and increased risks of liver failure. </a:t>
            </a:r>
            <a:endParaRPr lang="en-US" dirty="0" smtClean="0"/>
          </a:p>
          <a:p>
            <a:pPr algn="just">
              <a:lnSpc>
                <a:spcPct val="150000"/>
              </a:lnSpc>
            </a:pPr>
            <a:r>
              <a:rPr lang="en-US" dirty="0"/>
              <a:t>For this reason, the policy presented herein would require that the water drawn from the wells be tested before any treatment is done. </a:t>
            </a:r>
            <a:endParaRPr lang="en-US" dirty="0" smtClean="0"/>
          </a:p>
          <a:p>
            <a:pPr algn="just">
              <a:lnSpc>
                <a:spcPct val="150000"/>
              </a:lnSpc>
            </a:pPr>
            <a:r>
              <a:rPr lang="en-US" dirty="0"/>
              <a:t>Believably, this would help determine the concentration of minerals and other impurities in the water to help in determining the type of treatment method to be used (MacDonald &amp; Tippett, 2020). </a:t>
            </a:r>
          </a:p>
        </p:txBody>
      </p:sp>
    </p:spTree>
    <p:extLst>
      <p:ext uri="{BB962C8B-B14F-4D97-AF65-F5344CB8AC3E}">
        <p14:creationId xmlns:p14="http://schemas.microsoft.com/office/powerpoint/2010/main" val="463555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8083" y="624110"/>
            <a:ext cx="9896529" cy="1280890"/>
          </a:xfrm>
        </p:spPr>
        <p:txBody>
          <a:bodyPr/>
          <a:lstStyle/>
          <a:p>
            <a:r>
              <a:rPr lang="en-US" b="1" dirty="0" smtClean="0"/>
              <a:t>Cont..</a:t>
            </a:r>
            <a:endParaRPr lang="en-US" b="1" dirty="0"/>
          </a:p>
        </p:txBody>
      </p:sp>
      <p:sp>
        <p:nvSpPr>
          <p:cNvPr id="3" name="Content Placeholder 2"/>
          <p:cNvSpPr>
            <a:spLocks noGrp="1"/>
          </p:cNvSpPr>
          <p:nvPr>
            <p:ph idx="1"/>
          </p:nvPr>
        </p:nvSpPr>
        <p:spPr>
          <a:xfrm>
            <a:off x="1608083" y="1182414"/>
            <a:ext cx="9896529" cy="4728808"/>
          </a:xfrm>
        </p:spPr>
        <p:txBody>
          <a:bodyPr/>
          <a:lstStyle/>
          <a:p>
            <a:pPr algn="just">
              <a:lnSpc>
                <a:spcPct val="200000"/>
              </a:lnSpc>
            </a:pPr>
            <a:r>
              <a:rPr lang="en-US" dirty="0"/>
              <a:t>This proposal presents a policy which would require residents to have their wells tested regularly at a certified laboratory to maintain both a reliable and safe water source. </a:t>
            </a:r>
          </a:p>
        </p:txBody>
      </p:sp>
    </p:spTree>
    <p:extLst>
      <p:ext uri="{BB962C8B-B14F-4D97-AF65-F5344CB8AC3E}">
        <p14:creationId xmlns:p14="http://schemas.microsoft.com/office/powerpoint/2010/main" val="1414253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849" y="624110"/>
            <a:ext cx="9880764" cy="1280890"/>
          </a:xfrm>
        </p:spPr>
        <p:txBody>
          <a:bodyPr/>
          <a:lstStyle/>
          <a:p>
            <a:pPr algn="ctr"/>
            <a:r>
              <a:rPr lang="en-US" b="1" dirty="0" smtClean="0"/>
              <a:t>Phase IV</a:t>
            </a:r>
            <a:endParaRPr lang="en-US" b="1" dirty="0"/>
          </a:p>
        </p:txBody>
      </p:sp>
      <p:sp>
        <p:nvSpPr>
          <p:cNvPr id="3" name="Content Placeholder 2"/>
          <p:cNvSpPr>
            <a:spLocks noGrp="1"/>
          </p:cNvSpPr>
          <p:nvPr>
            <p:ph idx="1"/>
          </p:nvPr>
        </p:nvSpPr>
        <p:spPr>
          <a:xfrm>
            <a:off x="1623849" y="1324303"/>
            <a:ext cx="9880763" cy="4586919"/>
          </a:xfrm>
        </p:spPr>
        <p:txBody>
          <a:bodyPr>
            <a:normAutofit lnSpcReduction="10000"/>
          </a:bodyPr>
          <a:lstStyle/>
          <a:p>
            <a:pPr algn="just">
              <a:lnSpc>
                <a:spcPct val="150000"/>
              </a:lnSpc>
            </a:pPr>
            <a:r>
              <a:rPr lang="en-US" dirty="0"/>
              <a:t>Iron overload in the tissues has arguably been associated with serious health concerns when it comes to drinking water</a:t>
            </a:r>
            <a:r>
              <a:rPr lang="en-US" dirty="0" smtClean="0"/>
              <a:t>.</a:t>
            </a:r>
          </a:p>
          <a:p>
            <a:pPr algn="just">
              <a:lnSpc>
                <a:spcPct val="150000"/>
              </a:lnSpc>
            </a:pPr>
            <a:r>
              <a:rPr lang="en-US" dirty="0"/>
              <a:t>For this reason, there is a need to develop a policy aimed at improving the quality of drinking water in Bithlo. </a:t>
            </a:r>
            <a:endParaRPr lang="en-US" dirty="0" smtClean="0"/>
          </a:p>
          <a:p>
            <a:pPr algn="just">
              <a:lnSpc>
                <a:spcPct val="150000"/>
              </a:lnSpc>
            </a:pPr>
            <a:r>
              <a:rPr lang="en-US" dirty="0"/>
              <a:t>Numerous alternatives are available to help solve the problem of iron in the water. For instance, some of the treatment methods include; cation exchange system, oxidizing filters and use of water softeners</a:t>
            </a:r>
            <a:r>
              <a:rPr lang="en-US" dirty="0" smtClean="0"/>
              <a:t>.</a:t>
            </a:r>
          </a:p>
          <a:p>
            <a:pPr algn="just">
              <a:lnSpc>
                <a:spcPct val="150000"/>
              </a:lnSpc>
            </a:pPr>
            <a:r>
              <a:rPr lang="en-US" dirty="0"/>
              <a:t>Similarly, pressure filtration and reverse osmosis can also be used in cleaning the water. However, these methods are observably expensive and besides would require close monitoring. </a:t>
            </a:r>
          </a:p>
        </p:txBody>
      </p:sp>
    </p:spTree>
    <p:extLst>
      <p:ext uri="{BB962C8B-B14F-4D97-AF65-F5344CB8AC3E}">
        <p14:creationId xmlns:p14="http://schemas.microsoft.com/office/powerpoint/2010/main" val="2925800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849" y="624110"/>
            <a:ext cx="9880764" cy="779021"/>
          </a:xfrm>
        </p:spPr>
        <p:txBody>
          <a:bodyPr/>
          <a:lstStyle/>
          <a:p>
            <a:r>
              <a:rPr lang="en-US" b="1" dirty="0" smtClean="0"/>
              <a:t>Cont..</a:t>
            </a:r>
            <a:endParaRPr lang="en-US" b="1" dirty="0"/>
          </a:p>
        </p:txBody>
      </p:sp>
      <p:sp>
        <p:nvSpPr>
          <p:cNvPr id="3" name="Content Placeholder 2"/>
          <p:cNvSpPr>
            <a:spLocks noGrp="1"/>
          </p:cNvSpPr>
          <p:nvPr>
            <p:ph idx="1"/>
          </p:nvPr>
        </p:nvSpPr>
        <p:spPr>
          <a:xfrm>
            <a:off x="1623849" y="1545021"/>
            <a:ext cx="9880763" cy="4366201"/>
          </a:xfrm>
        </p:spPr>
        <p:txBody>
          <a:bodyPr/>
          <a:lstStyle/>
          <a:p>
            <a:pPr algn="just">
              <a:lnSpc>
                <a:spcPct val="150000"/>
              </a:lnSpc>
            </a:pPr>
            <a:r>
              <a:rPr lang="en-US" dirty="0"/>
              <a:t>Based on these facts, I intend to map out the most affected areas by iron concentration. Also, by taking samples from various wells, I intend to determine the depth at which the water is clean. </a:t>
            </a:r>
            <a:endParaRPr lang="en-US" dirty="0" smtClean="0"/>
          </a:p>
          <a:p>
            <a:pPr algn="just">
              <a:lnSpc>
                <a:spcPct val="150000"/>
              </a:lnSpc>
            </a:pPr>
            <a:r>
              <a:rPr lang="en-US" dirty="0"/>
              <a:t>The water samples drawn from these wells would be subjected to numerous tests to particularly determine the level of iron concentration in the water besides other impurities. </a:t>
            </a:r>
            <a:endParaRPr lang="en-US" dirty="0" smtClean="0"/>
          </a:p>
          <a:p>
            <a:pPr algn="just">
              <a:lnSpc>
                <a:spcPct val="150000"/>
              </a:lnSpc>
            </a:pPr>
            <a:r>
              <a:rPr lang="en-US" dirty="0"/>
              <a:t>I believe that the resulting data would be important in determining the type of water treatment plan the community requires and at what depth should they dig their wells. </a:t>
            </a:r>
          </a:p>
        </p:txBody>
      </p:sp>
    </p:spTree>
    <p:extLst>
      <p:ext uri="{BB962C8B-B14F-4D97-AF65-F5344CB8AC3E}">
        <p14:creationId xmlns:p14="http://schemas.microsoft.com/office/powerpoint/2010/main" val="3018815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9615" y="624110"/>
            <a:ext cx="9864998" cy="810552"/>
          </a:xfrm>
        </p:spPr>
        <p:txBody>
          <a:bodyPr/>
          <a:lstStyle/>
          <a:p>
            <a:pPr algn="ctr"/>
            <a:r>
              <a:rPr lang="en-US" b="1" dirty="0" smtClean="0"/>
              <a:t>References</a:t>
            </a:r>
            <a:r>
              <a:rPr lang="en-US" dirty="0" smtClean="0"/>
              <a:t> </a:t>
            </a:r>
            <a:endParaRPr lang="en-US" dirty="0"/>
          </a:p>
        </p:txBody>
      </p:sp>
      <p:sp>
        <p:nvSpPr>
          <p:cNvPr id="3" name="Content Placeholder 2"/>
          <p:cNvSpPr>
            <a:spLocks noGrp="1"/>
          </p:cNvSpPr>
          <p:nvPr>
            <p:ph idx="1"/>
          </p:nvPr>
        </p:nvSpPr>
        <p:spPr>
          <a:xfrm>
            <a:off x="1639615" y="1434662"/>
            <a:ext cx="9864997" cy="4476560"/>
          </a:xfrm>
        </p:spPr>
        <p:txBody>
          <a:bodyPr>
            <a:normAutofit lnSpcReduction="10000"/>
          </a:bodyPr>
          <a:lstStyle/>
          <a:p>
            <a:pPr algn="just"/>
            <a:r>
              <a:rPr lang="en-US" dirty="0"/>
              <a:t>Hudgins, J., Lambert, N., </a:t>
            </a:r>
            <a:r>
              <a:rPr lang="en-US" dirty="0" err="1"/>
              <a:t>Duranceau</a:t>
            </a:r>
            <a:r>
              <a:rPr lang="en-US" dirty="0"/>
              <a:t>, S., &amp; Russell Butler, J. (2017). Assessing the spatial pattern of iron in well water from a small central Florida community. Journal of Water and Health, 16(1), 93–101. </a:t>
            </a:r>
            <a:r>
              <a:rPr lang="en-US" dirty="0">
                <a:hlinkClick r:id="rId2"/>
              </a:rPr>
              <a:t>https://</a:t>
            </a:r>
            <a:r>
              <a:rPr lang="en-US" dirty="0" smtClean="0">
                <a:hlinkClick r:id="rId2"/>
              </a:rPr>
              <a:t>doi.org/10.2166/wh.2017.157</a:t>
            </a:r>
            <a:endParaRPr lang="en-US" dirty="0" smtClean="0"/>
          </a:p>
          <a:p>
            <a:pPr algn="just"/>
            <a:r>
              <a:rPr lang="en-US" dirty="0"/>
              <a:t>MacDonald, K., &amp; Tippett, M. (2020). Reducing public exposure to common, harmful well water contaminants through targeted outreach to highly susceptible </a:t>
            </a:r>
            <a:r>
              <a:rPr lang="en-US" dirty="0" err="1"/>
              <a:t>neighbourhoods</a:t>
            </a:r>
            <a:r>
              <a:rPr lang="en-US" dirty="0"/>
              <a:t> as a method of increasing the likelihood of testing and treatment of water from private wells. Journal of Water and Health, 18(4), 522–532. </a:t>
            </a:r>
            <a:r>
              <a:rPr lang="en-US" dirty="0">
                <a:hlinkClick r:id="rId3"/>
              </a:rPr>
              <a:t>https://</a:t>
            </a:r>
            <a:r>
              <a:rPr lang="en-US" dirty="0" smtClean="0">
                <a:hlinkClick r:id="rId3"/>
              </a:rPr>
              <a:t>doi.org/10.2166/wh.2020.059</a:t>
            </a:r>
            <a:endParaRPr lang="en-US" dirty="0" smtClean="0"/>
          </a:p>
          <a:p>
            <a:pPr algn="just"/>
            <a:r>
              <a:rPr lang="en-US" dirty="0"/>
              <a:t>Noubactep, C. (2018). Metallic Iron (Fe0) Provide Possible Solution to Universal Safe Drinking Water Provision. Journal of Water Technology and Treatment Methods, 1(1). </a:t>
            </a:r>
            <a:r>
              <a:rPr lang="en-US" dirty="0">
                <a:hlinkClick r:id="rId4"/>
              </a:rPr>
              <a:t>https://</a:t>
            </a:r>
            <a:r>
              <a:rPr lang="en-US" dirty="0" smtClean="0">
                <a:hlinkClick r:id="rId4"/>
              </a:rPr>
              <a:t>doi.org/10.31021/jwtj.20181102</a:t>
            </a:r>
            <a:endParaRPr lang="en-US" dirty="0" smtClean="0"/>
          </a:p>
          <a:p>
            <a:pPr algn="just"/>
            <a:r>
              <a:rPr lang="en-US" dirty="0"/>
              <a:t>Flanagan, S. V., </a:t>
            </a:r>
            <a:r>
              <a:rPr lang="en-US" dirty="0" err="1"/>
              <a:t>Spayd</a:t>
            </a:r>
            <a:r>
              <a:rPr lang="en-US" dirty="0"/>
              <a:t>, S. E., </a:t>
            </a:r>
            <a:r>
              <a:rPr lang="en-US" dirty="0" err="1"/>
              <a:t>Procopio</a:t>
            </a:r>
            <a:r>
              <a:rPr lang="en-US" dirty="0"/>
              <a:t>, N. A., </a:t>
            </a:r>
            <a:r>
              <a:rPr lang="en-US" dirty="0" err="1"/>
              <a:t>Chillrud</a:t>
            </a:r>
            <a:r>
              <a:rPr lang="en-US" dirty="0"/>
              <a:t>, S. N., </a:t>
            </a:r>
            <a:r>
              <a:rPr lang="en-US" dirty="0" err="1"/>
              <a:t>Braman</a:t>
            </a:r>
            <a:r>
              <a:rPr lang="en-US" dirty="0"/>
              <a:t>, S., &amp; Zheng, Y. (2016). Arsenic in private well water part 1 of 3: Impact of the New Jersey Private Well Testing Act on household testing and mitigation behaviour. Science of The Total Environment, 562(6), 999–1009. https://doi.org/10.1016/j.scitotenv.2016.03.196</a:t>
            </a:r>
          </a:p>
        </p:txBody>
      </p:sp>
    </p:spTree>
    <p:extLst>
      <p:ext uri="{BB962C8B-B14F-4D97-AF65-F5344CB8AC3E}">
        <p14:creationId xmlns:p14="http://schemas.microsoft.com/office/powerpoint/2010/main" val="152686049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29</TotalTime>
  <Words>1025</Words>
  <Application>Microsoft Office PowerPoint</Application>
  <PresentationFormat>Widescreen</PresentationFormat>
  <Paragraphs>42</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Century Gothic</vt:lpstr>
      <vt:lpstr>Wingdings 3</vt:lpstr>
      <vt:lpstr>Wisp</vt:lpstr>
      <vt:lpstr>Addressing Water Contamination  Author  Institutional Affiliation Instructor  Course code  Date of submission</vt:lpstr>
      <vt:lpstr>Phase I</vt:lpstr>
      <vt:lpstr>Cont..</vt:lpstr>
      <vt:lpstr>Phase II</vt:lpstr>
      <vt:lpstr>Cont..</vt:lpstr>
      <vt:lpstr>Cont..</vt:lpstr>
      <vt:lpstr>Phase III (Policy Development)</vt:lpstr>
      <vt:lpstr>Cont..</vt:lpstr>
      <vt:lpstr>Phase IV</vt:lpstr>
      <vt:lpstr>Cont..</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Young</dc:creator>
  <cp:lastModifiedBy>Steve Young</cp:lastModifiedBy>
  <cp:revision>42</cp:revision>
  <dcterms:created xsi:type="dcterms:W3CDTF">2020-11-22T13:16:03Z</dcterms:created>
  <dcterms:modified xsi:type="dcterms:W3CDTF">2020-11-22T13:45:35Z</dcterms:modified>
</cp:coreProperties>
</file>