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3" autoAdjust="0"/>
    <p:restoredTop sz="94660"/>
  </p:normalViewPr>
  <p:slideViewPr>
    <p:cSldViewPr snapToGrid="0">
      <p:cViewPr varScale="1">
        <p:scale>
          <a:sx n="69" d="100"/>
          <a:sy n="69" d="100"/>
        </p:scale>
        <p:origin x="60"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2/10/2021</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42965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59921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64398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2/10/2021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55433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2/10/2021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14831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2/10/2021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10767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2/10/2021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02483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01806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71131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20368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58718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440847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52557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39738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6646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56698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966949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741279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2/10/2021</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7948133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4E99C-EFD2-4804-9FFE-E3855378BC88}"/>
              </a:ext>
            </a:extLst>
          </p:cNvPr>
          <p:cNvSpPr>
            <a:spLocks noGrp="1"/>
          </p:cNvSpPr>
          <p:nvPr>
            <p:ph type="ctrTitle"/>
          </p:nvPr>
        </p:nvSpPr>
        <p:spPr>
          <a:xfrm>
            <a:off x="1557049" y="1122218"/>
            <a:ext cx="8689976" cy="2909455"/>
          </a:xfrm>
        </p:spPr>
        <p:txBody>
          <a:bodyPr>
            <a:normAutofit fontScale="90000"/>
          </a:bodyPr>
          <a:lstStyle/>
          <a:p>
            <a:r>
              <a:rPr lang="en-US" sz="3200" b="1" cap="none" dirty="0">
                <a:latin typeface="Bell MT" panose="02020503060305020303" pitchFamily="18" charset="0"/>
              </a:rPr>
              <a:t>Article Summaries </a:t>
            </a:r>
            <a:br>
              <a:rPr lang="en-US" sz="3200" cap="none" dirty="0">
                <a:latin typeface="Bell MT" panose="02020503060305020303" pitchFamily="18" charset="0"/>
              </a:rPr>
            </a:br>
            <a:r>
              <a:rPr lang="en-US" sz="3200" cap="none" dirty="0">
                <a:latin typeface="Bell MT" panose="02020503060305020303" pitchFamily="18" charset="0"/>
              </a:rPr>
              <a:t>Author </a:t>
            </a:r>
            <a:br>
              <a:rPr lang="en-US" sz="3200" cap="none" dirty="0">
                <a:latin typeface="Bell MT" panose="02020503060305020303" pitchFamily="18" charset="0"/>
              </a:rPr>
            </a:br>
            <a:r>
              <a:rPr lang="en-US" sz="3200" cap="none" dirty="0">
                <a:latin typeface="Bell MT" panose="02020503060305020303" pitchFamily="18" charset="0"/>
              </a:rPr>
              <a:t>Institutional Affiliation </a:t>
            </a:r>
            <a:br>
              <a:rPr lang="en-US" sz="3200" cap="none" dirty="0">
                <a:latin typeface="Bell MT" panose="02020503060305020303" pitchFamily="18" charset="0"/>
              </a:rPr>
            </a:br>
            <a:r>
              <a:rPr lang="en-US" sz="3200" cap="none" dirty="0">
                <a:latin typeface="Bell MT" panose="02020503060305020303" pitchFamily="18" charset="0"/>
              </a:rPr>
              <a:t>Instructor</a:t>
            </a:r>
            <a:br>
              <a:rPr lang="en-US" sz="3200" cap="none" dirty="0">
                <a:latin typeface="Bell MT" panose="02020503060305020303" pitchFamily="18" charset="0"/>
              </a:rPr>
            </a:br>
            <a:r>
              <a:rPr lang="en-US" sz="3200" cap="none" dirty="0">
                <a:latin typeface="Bell MT" panose="02020503060305020303" pitchFamily="18" charset="0"/>
              </a:rPr>
              <a:t>Course code </a:t>
            </a:r>
            <a:br>
              <a:rPr lang="en-US" sz="3200" cap="none" dirty="0">
                <a:latin typeface="Bell MT" panose="02020503060305020303" pitchFamily="18" charset="0"/>
              </a:rPr>
            </a:br>
            <a:r>
              <a:rPr lang="en-US" sz="3200" cap="none" dirty="0">
                <a:latin typeface="Bell MT" panose="02020503060305020303" pitchFamily="18" charset="0"/>
              </a:rPr>
              <a:t>Date of submission </a:t>
            </a:r>
          </a:p>
        </p:txBody>
      </p:sp>
    </p:spTree>
    <p:extLst>
      <p:ext uri="{BB962C8B-B14F-4D97-AF65-F5344CB8AC3E}">
        <p14:creationId xmlns:p14="http://schemas.microsoft.com/office/powerpoint/2010/main" val="380877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8FF19-7915-42A5-B80B-95B7DD01D2DD}"/>
              </a:ext>
            </a:extLst>
          </p:cNvPr>
          <p:cNvSpPr>
            <a:spLocks noGrp="1"/>
          </p:cNvSpPr>
          <p:nvPr>
            <p:ph type="title"/>
          </p:nvPr>
        </p:nvSpPr>
        <p:spPr>
          <a:xfrm>
            <a:off x="913775" y="692728"/>
            <a:ext cx="10364451" cy="1039090"/>
          </a:xfrm>
        </p:spPr>
        <p:txBody>
          <a:bodyPr>
            <a:normAutofit/>
          </a:bodyPr>
          <a:lstStyle/>
          <a:p>
            <a:r>
              <a:rPr lang="en-US" sz="2400" b="1" cap="none" dirty="0">
                <a:latin typeface="Bell MT" panose="02020503060305020303" pitchFamily="18" charset="0"/>
              </a:rPr>
              <a:t>The value contribution of strategic foresight: insights from an empirical study of large European companies</a:t>
            </a:r>
          </a:p>
        </p:txBody>
      </p:sp>
      <p:sp>
        <p:nvSpPr>
          <p:cNvPr id="3" name="Content Placeholder 2">
            <a:extLst>
              <a:ext uri="{FF2B5EF4-FFF2-40B4-BE49-F238E27FC236}">
                <a16:creationId xmlns:a16="http://schemas.microsoft.com/office/drawing/2014/main" id="{6A241BE6-65F6-48B5-BA0A-8B1C3420495F}"/>
              </a:ext>
            </a:extLst>
          </p:cNvPr>
          <p:cNvSpPr>
            <a:spLocks noGrp="1"/>
          </p:cNvSpPr>
          <p:nvPr>
            <p:ph sz="quarter" idx="13"/>
          </p:nvPr>
        </p:nvSpPr>
        <p:spPr>
          <a:xfrm>
            <a:off x="913774" y="1731818"/>
            <a:ext cx="10363826" cy="4225637"/>
          </a:xfrm>
        </p:spPr>
        <p:txBody>
          <a:bodyPr>
            <a:normAutofit fontScale="70000" lnSpcReduction="20000"/>
          </a:bodyPr>
          <a:lstStyle/>
          <a:p>
            <a:pPr algn="just">
              <a:lnSpc>
                <a:spcPct val="200000"/>
              </a:lnSpc>
            </a:pPr>
            <a:r>
              <a:rPr lang="en-US" cap="none" dirty="0">
                <a:latin typeface="Bell MT" panose="02020503060305020303" pitchFamily="18" charset="0"/>
              </a:rPr>
              <a:t>This paper focuses on exploring the potential and empirically observable value creation of strategic foresight activities in firms. </a:t>
            </a:r>
          </a:p>
          <a:p>
            <a:pPr algn="just">
              <a:lnSpc>
                <a:spcPct val="200000"/>
              </a:lnSpc>
            </a:pPr>
            <a:r>
              <a:rPr lang="en-US" cap="none" dirty="0">
                <a:latin typeface="Bell MT" panose="02020503060305020303" pitchFamily="18" charset="0"/>
              </a:rPr>
              <a:t>The researchers hypothesized that an enhanced capacity to interpret and respond to change resulted in the creation of significant value for large corporations.</a:t>
            </a:r>
          </a:p>
          <a:p>
            <a:pPr algn="just">
              <a:lnSpc>
                <a:spcPct val="200000"/>
              </a:lnSpc>
            </a:pPr>
            <a:r>
              <a:rPr lang="en-US" cap="none" dirty="0">
                <a:latin typeface="Bell MT" panose="02020503060305020303" pitchFamily="18" charset="0"/>
              </a:rPr>
              <a:t>In order to identify the potential value contributions, the authors conducted an extensive literature review on strategic foresight, innovation management and strategies management on selected European companies. </a:t>
            </a:r>
          </a:p>
          <a:p>
            <a:pPr algn="just">
              <a:lnSpc>
                <a:spcPct val="200000"/>
              </a:lnSpc>
            </a:pPr>
            <a:r>
              <a:rPr lang="en-US" cap="none" dirty="0">
                <a:latin typeface="Bell MT" panose="02020503060305020303" pitchFamily="18" charset="0"/>
              </a:rPr>
              <a:t>The conceptual theoretical framework advanced by the researchers was to particularly assess the contribution of strategic foresight on future organizational orientation. </a:t>
            </a:r>
          </a:p>
        </p:txBody>
      </p:sp>
    </p:spTree>
    <p:extLst>
      <p:ext uri="{BB962C8B-B14F-4D97-AF65-F5344CB8AC3E}">
        <p14:creationId xmlns:p14="http://schemas.microsoft.com/office/powerpoint/2010/main" val="2437448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146439-CD38-481A-8FC9-93F56A75D6A0}"/>
              </a:ext>
            </a:extLst>
          </p:cNvPr>
          <p:cNvSpPr>
            <a:spLocks noGrp="1"/>
          </p:cNvSpPr>
          <p:nvPr>
            <p:ph sz="quarter" idx="13"/>
          </p:nvPr>
        </p:nvSpPr>
        <p:spPr>
          <a:xfrm>
            <a:off x="913774" y="1039092"/>
            <a:ext cx="10363826" cy="4752108"/>
          </a:xfrm>
        </p:spPr>
        <p:txBody>
          <a:bodyPr>
            <a:normAutofit fontScale="85000" lnSpcReduction="10000"/>
          </a:bodyPr>
          <a:lstStyle/>
          <a:p>
            <a:pPr algn="just">
              <a:lnSpc>
                <a:spcPct val="200000"/>
              </a:lnSpc>
            </a:pPr>
            <a:r>
              <a:rPr lang="en-US" sz="2000" cap="none" dirty="0">
                <a:latin typeface="Bell MT" panose="02020503060305020303" pitchFamily="18" charset="0"/>
              </a:rPr>
              <a:t>A conceptual framework refers to what researchers aim to find from research work. In this particular study, the researchers conceptualized that formalized strategic foresight practices in companies ensured an enhanced capacity to perceive change, an enhanced capacity to respond to change and enhanced capacity for organizational learning. </a:t>
            </a:r>
          </a:p>
          <a:p>
            <a:pPr algn="just">
              <a:lnSpc>
                <a:spcPct val="200000"/>
              </a:lnSpc>
            </a:pPr>
            <a:r>
              <a:rPr lang="en-US" sz="2000" cap="none" dirty="0">
                <a:latin typeface="Bell MT" panose="02020503060305020303" pitchFamily="18" charset="0"/>
              </a:rPr>
              <a:t>The variables presented for this study included value creation and strategic foresight activities in large multinational companies.</a:t>
            </a:r>
          </a:p>
          <a:p>
            <a:pPr algn="just">
              <a:lnSpc>
                <a:spcPct val="200000"/>
              </a:lnSpc>
            </a:pPr>
            <a:r>
              <a:rPr lang="en-US" sz="2000" cap="none" dirty="0">
                <a:latin typeface="Bell MT" panose="02020503060305020303" pitchFamily="18" charset="0"/>
              </a:rPr>
              <a:t>Having conceptualized the potential impacts of foresight on value contributions, in order to pretest the study hypothesis, the researchers conducted interviews in six large international companies and in six small and medium enterprises. </a:t>
            </a:r>
          </a:p>
        </p:txBody>
      </p:sp>
    </p:spTree>
    <p:extLst>
      <p:ext uri="{BB962C8B-B14F-4D97-AF65-F5344CB8AC3E}">
        <p14:creationId xmlns:p14="http://schemas.microsoft.com/office/powerpoint/2010/main" val="2155640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82B90B-E680-47E9-8135-B696B7C034F7}"/>
              </a:ext>
            </a:extLst>
          </p:cNvPr>
          <p:cNvSpPr>
            <a:spLocks noGrp="1"/>
          </p:cNvSpPr>
          <p:nvPr>
            <p:ph sz="quarter" idx="13"/>
          </p:nvPr>
        </p:nvSpPr>
        <p:spPr>
          <a:xfrm>
            <a:off x="913774" y="817418"/>
            <a:ext cx="10363826" cy="4973781"/>
          </a:xfrm>
        </p:spPr>
        <p:txBody>
          <a:bodyPr>
            <a:normAutofit fontScale="70000" lnSpcReduction="20000"/>
          </a:bodyPr>
          <a:lstStyle/>
          <a:p>
            <a:pPr algn="just">
              <a:lnSpc>
                <a:spcPct val="200000"/>
              </a:lnSpc>
            </a:pPr>
            <a:r>
              <a:rPr lang="en-US" cap="none" dirty="0">
                <a:latin typeface="Bell MT" panose="02020503060305020303" pitchFamily="18" charset="0"/>
              </a:rPr>
              <a:t>Observably, most of these organizations presented little or no knowledge about value creation from strategic foresight activities. </a:t>
            </a:r>
          </a:p>
          <a:p>
            <a:pPr algn="just">
              <a:lnSpc>
                <a:spcPct val="200000"/>
              </a:lnSpc>
            </a:pPr>
            <a:r>
              <a:rPr lang="en-US" cap="none" dirty="0">
                <a:latin typeface="Bell MT" panose="02020503060305020303" pitchFamily="18" charset="0"/>
              </a:rPr>
              <a:t>For this reason, during the actual study, the researchers focused particularly on the large international companies as the main respondents in the study successfully excluding the small and medium enterprises from the study. </a:t>
            </a:r>
          </a:p>
          <a:p>
            <a:pPr algn="just">
              <a:lnSpc>
                <a:spcPct val="200000"/>
              </a:lnSpc>
            </a:pPr>
            <a:r>
              <a:rPr lang="en-US" cap="none" dirty="0">
                <a:latin typeface="Bell MT" panose="02020503060305020303" pitchFamily="18" charset="0"/>
              </a:rPr>
              <a:t>To find suitable firms for the study, the researchers developed a sequential filtering process which only listed large companies with annual revenues of more than 100 million pounds and also had documented reports highlighting the application of foresight in their strategic management. This gave the researchers a total of 467 respondents who were invited via emails to participate in this survey. </a:t>
            </a:r>
          </a:p>
        </p:txBody>
      </p:sp>
    </p:spTree>
    <p:extLst>
      <p:ext uri="{BB962C8B-B14F-4D97-AF65-F5344CB8AC3E}">
        <p14:creationId xmlns:p14="http://schemas.microsoft.com/office/powerpoint/2010/main" val="1000816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76DAD3-B8EB-4217-A027-A27B9529642C}"/>
              </a:ext>
            </a:extLst>
          </p:cNvPr>
          <p:cNvSpPr>
            <a:spLocks noGrp="1"/>
          </p:cNvSpPr>
          <p:nvPr>
            <p:ph sz="quarter" idx="13"/>
          </p:nvPr>
        </p:nvSpPr>
        <p:spPr>
          <a:xfrm>
            <a:off x="913774" y="914400"/>
            <a:ext cx="10363826" cy="4876799"/>
          </a:xfrm>
        </p:spPr>
        <p:txBody>
          <a:bodyPr>
            <a:normAutofit fontScale="70000" lnSpcReduction="20000"/>
          </a:bodyPr>
          <a:lstStyle/>
          <a:p>
            <a:pPr algn="just">
              <a:lnSpc>
                <a:spcPct val="200000"/>
              </a:lnSpc>
            </a:pPr>
            <a:r>
              <a:rPr lang="en-US" cap="none" dirty="0">
                <a:latin typeface="Bell MT" panose="02020503060305020303" pitchFamily="18" charset="0"/>
              </a:rPr>
              <a:t>Out of the invited firms, only 135 returned questionnaires, an indication of a 29 % response rate.</a:t>
            </a:r>
          </a:p>
          <a:p>
            <a:pPr algn="just">
              <a:lnSpc>
                <a:spcPct val="200000"/>
              </a:lnSpc>
            </a:pPr>
            <a:r>
              <a:rPr lang="en-US" cap="none" dirty="0">
                <a:latin typeface="Bell MT" panose="02020503060305020303" pitchFamily="18" charset="0"/>
              </a:rPr>
              <a:t>Out of the total questionnaires received by the researchers, 58 were excluded from the because the returning companies either lacked sufficient experience in foresight application or the questionnaires were not dully filled. </a:t>
            </a:r>
          </a:p>
          <a:p>
            <a:pPr algn="just">
              <a:lnSpc>
                <a:spcPct val="200000"/>
              </a:lnSpc>
            </a:pPr>
            <a:r>
              <a:rPr lang="en-US" cap="none" dirty="0">
                <a:latin typeface="Bell MT" panose="02020503060305020303" pitchFamily="18" charset="0"/>
              </a:rPr>
              <a:t>For the accepted questionnaires, the respondents exhibited a strong understanding of the intent of the questions </a:t>
            </a:r>
          </a:p>
          <a:p>
            <a:pPr algn="just">
              <a:lnSpc>
                <a:spcPct val="200000"/>
              </a:lnSpc>
            </a:pPr>
            <a:r>
              <a:rPr lang="en-US" cap="none" dirty="0">
                <a:latin typeface="Bell MT" panose="02020503060305020303" pitchFamily="18" charset="0"/>
              </a:rPr>
              <a:t>After collecting questionnaires from the respondents alongside validation interviews, the researchers used sales growth and compound annual growth rate from the responding companies to calculate the sales growth before and after the implementation of strategic foresight.</a:t>
            </a:r>
          </a:p>
          <a:p>
            <a:pPr algn="just">
              <a:lnSpc>
                <a:spcPct val="200000"/>
              </a:lnSpc>
            </a:pPr>
            <a:endParaRPr lang="en-US" cap="none" dirty="0">
              <a:latin typeface="Bell MT" panose="02020503060305020303" pitchFamily="18" charset="0"/>
            </a:endParaRPr>
          </a:p>
        </p:txBody>
      </p:sp>
    </p:spTree>
    <p:extLst>
      <p:ext uri="{BB962C8B-B14F-4D97-AF65-F5344CB8AC3E}">
        <p14:creationId xmlns:p14="http://schemas.microsoft.com/office/powerpoint/2010/main" val="4264959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74B8A4-8F74-45E1-9A04-5AB68492282A}"/>
              </a:ext>
            </a:extLst>
          </p:cNvPr>
          <p:cNvSpPr>
            <a:spLocks noGrp="1"/>
          </p:cNvSpPr>
          <p:nvPr>
            <p:ph type="title"/>
          </p:nvPr>
        </p:nvSpPr>
        <p:spPr>
          <a:xfrm>
            <a:off x="913775" y="618518"/>
            <a:ext cx="10364451" cy="988610"/>
          </a:xfrm>
        </p:spPr>
        <p:txBody>
          <a:bodyPr>
            <a:normAutofit/>
          </a:bodyPr>
          <a:lstStyle/>
          <a:p>
            <a:r>
              <a:rPr lang="en-US" sz="2400" b="1" cap="none" dirty="0">
                <a:latin typeface="Bell MT" panose="02020503060305020303" pitchFamily="18" charset="0"/>
              </a:rPr>
              <a:t>Towards innovation foresight: two empirical case studies on future TV experiences for/by users</a:t>
            </a:r>
          </a:p>
        </p:txBody>
      </p:sp>
      <p:sp>
        <p:nvSpPr>
          <p:cNvPr id="5" name="Content Placeholder 4">
            <a:extLst>
              <a:ext uri="{FF2B5EF4-FFF2-40B4-BE49-F238E27FC236}">
                <a16:creationId xmlns:a16="http://schemas.microsoft.com/office/drawing/2014/main" id="{EE23211A-D781-46C7-AD8F-DFC6DC5EFC3A}"/>
              </a:ext>
            </a:extLst>
          </p:cNvPr>
          <p:cNvSpPr>
            <a:spLocks noGrp="1"/>
          </p:cNvSpPr>
          <p:nvPr>
            <p:ph sz="quarter" idx="13"/>
          </p:nvPr>
        </p:nvSpPr>
        <p:spPr>
          <a:xfrm>
            <a:off x="914399" y="1717964"/>
            <a:ext cx="10363826" cy="4521517"/>
          </a:xfrm>
        </p:spPr>
        <p:txBody>
          <a:bodyPr>
            <a:normAutofit fontScale="70000" lnSpcReduction="20000"/>
          </a:bodyPr>
          <a:lstStyle/>
          <a:p>
            <a:pPr algn="just">
              <a:lnSpc>
                <a:spcPct val="150000"/>
              </a:lnSpc>
            </a:pPr>
            <a:r>
              <a:rPr lang="en-US" cap="none" dirty="0">
                <a:latin typeface="Bell MT" panose="02020503060305020303" pitchFamily="18" charset="0"/>
              </a:rPr>
              <a:t>The researchers in this paper sought to discuss the need for a shift towards more foresight-based inclusion innovation processes. The researchers have also introduced the concept of innovation foresight. </a:t>
            </a:r>
          </a:p>
          <a:p>
            <a:pPr algn="just">
              <a:lnSpc>
                <a:spcPct val="150000"/>
              </a:lnSpc>
            </a:pPr>
            <a:r>
              <a:rPr lang="en-US" cap="none" dirty="0">
                <a:latin typeface="Bell MT" panose="02020503060305020303" pitchFamily="18" charset="0"/>
              </a:rPr>
              <a:t>In this study, the major conceptual framework employed by the researchers was that innovation foresight could bring the future into holistic innovation processes where users and the other stakeholders can systematically detect future opportunities as well as risks. </a:t>
            </a:r>
          </a:p>
          <a:p>
            <a:pPr algn="just">
              <a:lnSpc>
                <a:spcPct val="150000"/>
              </a:lnSpc>
            </a:pPr>
            <a:r>
              <a:rPr lang="en-US" cap="none" dirty="0">
                <a:latin typeface="Bell MT" panose="02020503060305020303" pitchFamily="18" charset="0"/>
              </a:rPr>
              <a:t>It was conceptualized that this could allow for better integration of long-term visions in decision-making and strategic thinking in the context of innovation.</a:t>
            </a:r>
          </a:p>
          <a:p>
            <a:pPr algn="just">
              <a:lnSpc>
                <a:spcPct val="150000"/>
              </a:lnSpc>
            </a:pPr>
            <a:r>
              <a:rPr lang="en-US" dirty="0">
                <a:latin typeface="Bell MT" panose="02020503060305020303" pitchFamily="18" charset="0"/>
              </a:rPr>
              <a:t>It is essential to note that the hypothesis presented by the researchers for this study was that systematic detection of future risks and opportunities could allow for a better integration of inclusive, long-term visions in decision-making and strategic thinking in the context of innovation. </a:t>
            </a:r>
            <a:endParaRPr lang="en-US" cap="none" dirty="0">
              <a:latin typeface="Bell MT" panose="02020503060305020303" pitchFamily="18" charset="0"/>
            </a:endParaRPr>
          </a:p>
        </p:txBody>
      </p:sp>
    </p:spTree>
    <p:extLst>
      <p:ext uri="{BB962C8B-B14F-4D97-AF65-F5344CB8AC3E}">
        <p14:creationId xmlns:p14="http://schemas.microsoft.com/office/powerpoint/2010/main" val="975935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636FB-8834-497A-B2AA-432860E864DD}"/>
              </a:ext>
            </a:extLst>
          </p:cNvPr>
          <p:cNvSpPr>
            <a:spLocks noGrp="1"/>
          </p:cNvSpPr>
          <p:nvPr>
            <p:ph sz="quarter" idx="13"/>
          </p:nvPr>
        </p:nvSpPr>
        <p:spPr>
          <a:xfrm>
            <a:off x="913774" y="1524000"/>
            <a:ext cx="10363826" cy="4821382"/>
          </a:xfrm>
        </p:spPr>
        <p:txBody>
          <a:bodyPr>
            <a:normAutofit fontScale="85000" lnSpcReduction="10000"/>
          </a:bodyPr>
          <a:lstStyle/>
          <a:p>
            <a:pPr algn="just">
              <a:lnSpc>
                <a:spcPct val="200000"/>
              </a:lnSpc>
            </a:pPr>
            <a:r>
              <a:rPr lang="en-US" sz="1800" cap="none" dirty="0">
                <a:latin typeface="Bell MT" panose="02020503060305020303" pitchFamily="18" charset="0"/>
              </a:rPr>
              <a:t>The study sought to identify the user's specific needs through online surveys. In total, 11, 802 digital TV users were randomly sampled for this survey. The researchers identified 13 unique ideas that represented the unfulfilled needs of the users. </a:t>
            </a:r>
          </a:p>
          <a:p>
            <a:pPr algn="just">
              <a:lnSpc>
                <a:spcPct val="200000"/>
              </a:lnSpc>
            </a:pPr>
            <a:r>
              <a:rPr lang="en-US" sz="1800" cap="none" dirty="0">
                <a:latin typeface="Bell MT" panose="02020503060305020303" pitchFamily="18" charset="0"/>
              </a:rPr>
              <a:t>It is argued that a better introduction of future anticipation in inclusive innovation processes could enhance the input of users in innovation and contribute to the detection of potential user/societal needs and possible unexpected forms of use.</a:t>
            </a:r>
          </a:p>
          <a:p>
            <a:pPr algn="just">
              <a:lnSpc>
                <a:spcPct val="200000"/>
              </a:lnSpc>
            </a:pPr>
            <a:r>
              <a:rPr lang="en-US" sz="1800" dirty="0">
                <a:latin typeface="Bell MT" panose="02020503060305020303" pitchFamily="18" charset="0"/>
              </a:rPr>
              <a:t>Human-centered product designs were considered dependent variable in this study against foresight market research.</a:t>
            </a:r>
          </a:p>
          <a:p>
            <a:pPr algn="just">
              <a:lnSpc>
                <a:spcPct val="200000"/>
              </a:lnSpc>
            </a:pPr>
            <a:r>
              <a:rPr lang="en-US" sz="1800" cap="none" dirty="0">
                <a:latin typeface="Bell MT" panose="02020503060305020303" pitchFamily="18" charset="0"/>
              </a:rPr>
              <a:t>The researchers developed a conceptual theory for the study which focused on the need fo</a:t>
            </a:r>
            <a:r>
              <a:rPr lang="en-US" sz="1800" dirty="0">
                <a:latin typeface="Bell MT" panose="02020503060305020303" pitchFamily="18" charset="0"/>
              </a:rPr>
              <a:t>r a sift towards more Foresight-based inclusive innovation processes and introduces the concept of “Innovation Foresight” (IF) in this respect.</a:t>
            </a:r>
            <a:endParaRPr lang="en-US" sz="1800" cap="none" dirty="0">
              <a:latin typeface="Bell MT" panose="02020503060305020303" pitchFamily="18" charset="0"/>
            </a:endParaRPr>
          </a:p>
        </p:txBody>
      </p:sp>
    </p:spTree>
    <p:extLst>
      <p:ext uri="{BB962C8B-B14F-4D97-AF65-F5344CB8AC3E}">
        <p14:creationId xmlns:p14="http://schemas.microsoft.com/office/powerpoint/2010/main" val="295009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E26EE-C2A0-45BD-B257-F9C8ECA35D61}"/>
              </a:ext>
            </a:extLst>
          </p:cNvPr>
          <p:cNvSpPr>
            <a:spLocks noGrp="1"/>
          </p:cNvSpPr>
          <p:nvPr>
            <p:ph type="title"/>
          </p:nvPr>
        </p:nvSpPr>
        <p:spPr>
          <a:xfrm>
            <a:off x="1484311" y="685801"/>
            <a:ext cx="10018713" cy="1018310"/>
          </a:xfrm>
        </p:spPr>
        <p:txBody>
          <a:bodyPr>
            <a:normAutofit/>
          </a:bodyPr>
          <a:lstStyle/>
          <a:p>
            <a:r>
              <a:rPr lang="en-US" sz="2800" b="1" cap="none" dirty="0">
                <a:latin typeface="Bell MT" panose="02020503060305020303" pitchFamily="18" charset="0"/>
              </a:rPr>
              <a:t>Managerial foresight and firm performance</a:t>
            </a:r>
          </a:p>
        </p:txBody>
      </p:sp>
      <p:sp>
        <p:nvSpPr>
          <p:cNvPr id="3" name="Content Placeholder 2">
            <a:extLst>
              <a:ext uri="{FF2B5EF4-FFF2-40B4-BE49-F238E27FC236}">
                <a16:creationId xmlns:a16="http://schemas.microsoft.com/office/drawing/2014/main" id="{F3EC490C-17A9-4AEB-B704-6254B7909B89}"/>
              </a:ext>
            </a:extLst>
          </p:cNvPr>
          <p:cNvSpPr>
            <a:spLocks noGrp="1"/>
          </p:cNvSpPr>
          <p:nvPr>
            <p:ph sz="quarter" idx="13"/>
          </p:nvPr>
        </p:nvSpPr>
        <p:spPr>
          <a:xfrm>
            <a:off x="913774" y="1704110"/>
            <a:ext cx="10363826" cy="4281054"/>
          </a:xfrm>
        </p:spPr>
        <p:txBody>
          <a:bodyPr>
            <a:normAutofit fontScale="70000" lnSpcReduction="20000"/>
          </a:bodyPr>
          <a:lstStyle/>
          <a:p>
            <a:pPr algn="just">
              <a:lnSpc>
                <a:spcPct val="200000"/>
              </a:lnSpc>
            </a:pPr>
            <a:r>
              <a:rPr lang="en-US" cap="none" dirty="0">
                <a:latin typeface="Bell MT" panose="02020503060305020303" pitchFamily="18" charset="0"/>
              </a:rPr>
              <a:t>Foresight is defined as a behaviour. </a:t>
            </a:r>
          </a:p>
          <a:p>
            <a:pPr algn="just">
              <a:lnSpc>
                <a:spcPct val="200000"/>
              </a:lnSpc>
            </a:pPr>
            <a:r>
              <a:rPr lang="en-US" cap="none" dirty="0">
                <a:latin typeface="Bell MT" panose="02020503060305020303" pitchFamily="18" charset="0"/>
              </a:rPr>
              <a:t>Specifically, foresight is defined as the degree of analyzing present contingencies and degree of moving the analysis of present contingencies across time, and degree of analyzing a desired future state or states a degree ahead in time with regard to contingencies under control, as well as degree of analyzing courses of action a degree ahead in time to arrive at the desired future state.</a:t>
            </a:r>
          </a:p>
          <a:p>
            <a:pPr algn="just">
              <a:lnSpc>
                <a:spcPct val="200000"/>
              </a:lnSpc>
            </a:pPr>
            <a:r>
              <a:rPr lang="en-US" cap="none" dirty="0">
                <a:latin typeface="Bell MT" panose="02020503060305020303" pitchFamily="18" charset="0"/>
              </a:rPr>
              <a:t>This paper sought to address the association between managerial foresight and firm performance. </a:t>
            </a:r>
          </a:p>
          <a:p>
            <a:pPr algn="just">
              <a:lnSpc>
                <a:spcPct val="200000"/>
              </a:lnSpc>
            </a:pPr>
            <a:r>
              <a:rPr lang="en-US" dirty="0">
                <a:latin typeface="Bell MT" panose="02020503060305020303" pitchFamily="18" charset="0"/>
              </a:rPr>
              <a:t>The theoretical framework for this study particularly sought to define the relationship between firm performance and managerial foresight. </a:t>
            </a:r>
            <a:endParaRPr lang="en-US" cap="none" dirty="0">
              <a:latin typeface="Bell MT" panose="02020503060305020303" pitchFamily="18" charset="0"/>
            </a:endParaRPr>
          </a:p>
        </p:txBody>
      </p:sp>
    </p:spTree>
    <p:extLst>
      <p:ext uri="{BB962C8B-B14F-4D97-AF65-F5344CB8AC3E}">
        <p14:creationId xmlns:p14="http://schemas.microsoft.com/office/powerpoint/2010/main" val="533323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124219-032B-4E3E-B658-5FAE18A632EF}"/>
              </a:ext>
            </a:extLst>
          </p:cNvPr>
          <p:cNvSpPr>
            <a:spLocks noGrp="1"/>
          </p:cNvSpPr>
          <p:nvPr>
            <p:ph sz="quarter" idx="13"/>
          </p:nvPr>
        </p:nvSpPr>
        <p:spPr>
          <a:xfrm>
            <a:off x="913774" y="1219200"/>
            <a:ext cx="10363826" cy="4571999"/>
          </a:xfrm>
        </p:spPr>
        <p:txBody>
          <a:bodyPr>
            <a:normAutofit fontScale="70000" lnSpcReduction="20000"/>
          </a:bodyPr>
          <a:lstStyle/>
          <a:p>
            <a:pPr algn="just">
              <a:lnSpc>
                <a:spcPct val="200000"/>
              </a:lnSpc>
            </a:pPr>
            <a:r>
              <a:rPr lang="en-US" cap="none" dirty="0">
                <a:latin typeface="Bell MT" panose="02020503060305020303" pitchFamily="18" charset="0"/>
              </a:rPr>
              <a:t>The researchers in this paper argued that the future is uncertain. Nevertheless, some developments cab be foreseen and alternatives can be developed. </a:t>
            </a:r>
          </a:p>
          <a:p>
            <a:pPr algn="just">
              <a:lnSpc>
                <a:spcPct val="200000"/>
              </a:lnSpc>
            </a:pPr>
            <a:r>
              <a:rPr lang="en-US" cap="none" dirty="0">
                <a:latin typeface="Bell MT" panose="02020503060305020303" pitchFamily="18" charset="0"/>
              </a:rPr>
              <a:t>In their arguments, there is a possibility of preparing for the future. </a:t>
            </a:r>
          </a:p>
          <a:p>
            <a:pPr algn="just">
              <a:lnSpc>
                <a:spcPct val="200000"/>
              </a:lnSpc>
            </a:pPr>
            <a:r>
              <a:rPr lang="en-US" cap="none" dirty="0">
                <a:latin typeface="Bell MT" panose="02020503060305020303" pitchFamily="18" charset="0"/>
              </a:rPr>
              <a:t>The conceptual model for this paper was that managerial foresight significantly influences firm performance. </a:t>
            </a:r>
          </a:p>
          <a:p>
            <a:pPr algn="just">
              <a:lnSpc>
                <a:spcPct val="200000"/>
              </a:lnSpc>
            </a:pPr>
            <a:r>
              <a:rPr lang="en-US" cap="none" dirty="0">
                <a:latin typeface="Bell MT" panose="02020503060305020303" pitchFamily="18" charset="0"/>
              </a:rPr>
              <a:t>Firm performance has been considered as the key-dependent variable in this study. </a:t>
            </a:r>
          </a:p>
          <a:p>
            <a:pPr algn="just">
              <a:lnSpc>
                <a:spcPct val="200000"/>
              </a:lnSpc>
            </a:pPr>
            <a:r>
              <a:rPr lang="en-US" cap="none" dirty="0">
                <a:latin typeface="Bell MT" panose="02020503060305020303" pitchFamily="18" charset="0"/>
              </a:rPr>
              <a:t>The researchers began the research process by carrying out an extensive review of the previous literature to help in defining the study variables. </a:t>
            </a:r>
          </a:p>
        </p:txBody>
      </p:sp>
    </p:spTree>
    <p:extLst>
      <p:ext uri="{BB962C8B-B14F-4D97-AF65-F5344CB8AC3E}">
        <p14:creationId xmlns:p14="http://schemas.microsoft.com/office/powerpoint/2010/main" val="2050269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25E5A1-9987-4DD7-8CDD-986AF1101340}"/>
              </a:ext>
            </a:extLst>
          </p:cNvPr>
          <p:cNvSpPr>
            <a:spLocks noGrp="1"/>
          </p:cNvSpPr>
          <p:nvPr>
            <p:ph sz="quarter" idx="13"/>
          </p:nvPr>
        </p:nvSpPr>
        <p:spPr>
          <a:xfrm>
            <a:off x="913774" y="1454728"/>
            <a:ext cx="10363826" cy="4336472"/>
          </a:xfrm>
        </p:spPr>
        <p:txBody>
          <a:bodyPr>
            <a:normAutofit fontScale="70000" lnSpcReduction="20000"/>
          </a:bodyPr>
          <a:lstStyle/>
          <a:p>
            <a:pPr algn="just">
              <a:lnSpc>
                <a:spcPct val="200000"/>
              </a:lnSpc>
            </a:pPr>
            <a:r>
              <a:rPr lang="en-US" cap="none" dirty="0">
                <a:latin typeface="Bell MT" panose="02020503060305020303" pitchFamily="18" charset="0"/>
              </a:rPr>
              <a:t>In the next phase of this study, interviews at a case company were initiated. The researchers argued that the major purpose of this stratified sampled interview was to particularly supplement the secondary data obtained from the reviews and to potentially negate the conclusions. </a:t>
            </a:r>
          </a:p>
          <a:p>
            <a:pPr algn="just">
              <a:lnSpc>
                <a:spcPct val="200000"/>
              </a:lnSpc>
            </a:pPr>
            <a:r>
              <a:rPr lang="en-US" cap="none" dirty="0">
                <a:latin typeface="Bell MT" panose="02020503060305020303" pitchFamily="18" charset="0"/>
              </a:rPr>
              <a:t>Primary data were collected through interviews with the employees at the case company. The interviews for this study were conducted according to the specifications by Gillham (2005) concerning semi-structured interviews.</a:t>
            </a:r>
          </a:p>
          <a:p>
            <a:pPr algn="just">
              <a:lnSpc>
                <a:spcPct val="200000"/>
              </a:lnSpc>
            </a:pPr>
            <a:r>
              <a:rPr lang="en-US" cap="none" dirty="0">
                <a:latin typeface="Bell MT" panose="02020503060305020303" pitchFamily="18" charset="0"/>
              </a:rPr>
              <a:t>The interviews were performed in an individual and private setting, at the case company's headquarters in </a:t>
            </a:r>
            <a:r>
              <a:rPr lang="en-US" cap="none" dirty="0" err="1">
                <a:latin typeface="Bell MT" panose="02020503060305020303" pitchFamily="18" charset="0"/>
              </a:rPr>
              <a:t>Vaxjö</a:t>
            </a:r>
            <a:r>
              <a:rPr lang="en-US" cap="none" dirty="0">
                <a:latin typeface="Bell MT" panose="02020503060305020303" pitchFamily="18" charset="0"/>
              </a:rPr>
              <a:t>, Sweden, this ensured that the researchers received a 100 % response rate from all the participants previously enrolled for this study at the case company. </a:t>
            </a:r>
          </a:p>
        </p:txBody>
      </p:sp>
    </p:spTree>
    <p:extLst>
      <p:ext uri="{BB962C8B-B14F-4D97-AF65-F5344CB8AC3E}">
        <p14:creationId xmlns:p14="http://schemas.microsoft.com/office/powerpoint/2010/main" val="3734490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28BF5F-2082-4C84-A928-F4A1AA4A36C5}"/>
              </a:ext>
            </a:extLst>
          </p:cNvPr>
          <p:cNvSpPr>
            <a:spLocks noGrp="1"/>
          </p:cNvSpPr>
          <p:nvPr>
            <p:ph sz="quarter" idx="13"/>
          </p:nvPr>
        </p:nvSpPr>
        <p:spPr>
          <a:xfrm>
            <a:off x="913774" y="1260764"/>
            <a:ext cx="10363826" cy="4530435"/>
          </a:xfrm>
        </p:spPr>
        <p:txBody>
          <a:bodyPr>
            <a:normAutofit fontScale="92500"/>
          </a:bodyPr>
          <a:lstStyle/>
          <a:p>
            <a:pPr algn="just">
              <a:lnSpc>
                <a:spcPct val="200000"/>
              </a:lnSpc>
            </a:pPr>
            <a:r>
              <a:rPr lang="en-US" sz="2000" cap="none" dirty="0">
                <a:latin typeface="Bell MT" panose="02020503060305020303" pitchFamily="18" charset="0"/>
              </a:rPr>
              <a:t>The researchers effectively reviewed the notes from the interviews to determine commonalities, relationships and patterns in the responses received from the respondents. This represented quantitative analysis. </a:t>
            </a:r>
          </a:p>
          <a:p>
            <a:pPr algn="just">
              <a:lnSpc>
                <a:spcPct val="200000"/>
              </a:lnSpc>
            </a:pPr>
            <a:r>
              <a:rPr lang="en-US" sz="2000" dirty="0">
                <a:latin typeface="Bell MT" panose="02020503060305020303" pitchFamily="18" charset="0"/>
              </a:rPr>
              <a:t>The researchers hypothesized that Future-prepared firms outperform the average by a 200% higher growth. An indication that managerial foresight presents significant impacts on firm performance.</a:t>
            </a:r>
            <a:endParaRPr lang="en-US" sz="2000" cap="none" dirty="0">
              <a:latin typeface="Bell MT" panose="02020503060305020303" pitchFamily="18" charset="0"/>
            </a:endParaRPr>
          </a:p>
          <a:p>
            <a:pPr algn="just">
              <a:lnSpc>
                <a:spcPct val="200000"/>
              </a:lnSpc>
            </a:pPr>
            <a:r>
              <a:rPr lang="en-US" sz="2000" cap="none" dirty="0">
                <a:latin typeface="Bell MT" panose="02020503060305020303" pitchFamily="18" charset="0"/>
              </a:rPr>
              <a:t>Data for this study were also analyzed qualitatively through the use of computer software; the SPSS 12.0.1 package for windows was used. </a:t>
            </a:r>
          </a:p>
        </p:txBody>
      </p:sp>
    </p:spTree>
    <p:extLst>
      <p:ext uri="{BB962C8B-B14F-4D97-AF65-F5344CB8AC3E}">
        <p14:creationId xmlns:p14="http://schemas.microsoft.com/office/powerpoint/2010/main" val="2925653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93275-57AF-484D-BC3E-55B370D613D0}"/>
              </a:ext>
            </a:extLst>
          </p:cNvPr>
          <p:cNvSpPr>
            <a:spLocks noGrp="1"/>
          </p:cNvSpPr>
          <p:nvPr>
            <p:ph type="title"/>
          </p:nvPr>
        </p:nvSpPr>
        <p:spPr>
          <a:xfrm>
            <a:off x="913775" y="618517"/>
            <a:ext cx="10364451" cy="1044029"/>
          </a:xfrm>
        </p:spPr>
        <p:txBody>
          <a:bodyPr>
            <a:normAutofit/>
          </a:bodyPr>
          <a:lstStyle/>
          <a:p>
            <a:r>
              <a:rPr lang="en-US" sz="2400" b="1" cap="none" dirty="0">
                <a:latin typeface="Bell MT" panose="02020503060305020303" pitchFamily="18" charset="0"/>
              </a:rPr>
              <a:t>Foresight capabilities and SME product/service adaptiveness: the moderating effect of industry dynamism</a:t>
            </a:r>
          </a:p>
        </p:txBody>
      </p:sp>
      <p:sp>
        <p:nvSpPr>
          <p:cNvPr id="3" name="Content Placeholder 2">
            <a:extLst>
              <a:ext uri="{FF2B5EF4-FFF2-40B4-BE49-F238E27FC236}">
                <a16:creationId xmlns:a16="http://schemas.microsoft.com/office/drawing/2014/main" id="{8F4521BD-8D8A-40C4-9209-8AEAD01DA31A}"/>
              </a:ext>
            </a:extLst>
          </p:cNvPr>
          <p:cNvSpPr>
            <a:spLocks noGrp="1"/>
          </p:cNvSpPr>
          <p:nvPr>
            <p:ph sz="quarter" idx="13"/>
          </p:nvPr>
        </p:nvSpPr>
        <p:spPr>
          <a:xfrm>
            <a:off x="913774" y="1662546"/>
            <a:ext cx="10363826" cy="4128654"/>
          </a:xfrm>
        </p:spPr>
        <p:txBody>
          <a:bodyPr>
            <a:normAutofit/>
          </a:bodyPr>
          <a:lstStyle/>
          <a:p>
            <a:pPr algn="just">
              <a:lnSpc>
                <a:spcPct val="200000"/>
              </a:lnSpc>
            </a:pPr>
            <a:r>
              <a:rPr lang="en-US" sz="2000" cap="none" dirty="0">
                <a:latin typeface="Bell MT" panose="02020503060305020303" pitchFamily="18" charset="0"/>
              </a:rPr>
              <a:t>This study empirically sought to examine the impact of first-order foresight capabilities on SME product adaptiveness. </a:t>
            </a:r>
          </a:p>
          <a:p>
            <a:pPr algn="just">
              <a:lnSpc>
                <a:spcPct val="200000"/>
              </a:lnSpc>
            </a:pPr>
            <a:r>
              <a:rPr lang="en-US" sz="2000" cap="none" dirty="0">
                <a:latin typeface="Bell MT" panose="02020503060305020303" pitchFamily="18" charset="0"/>
              </a:rPr>
              <a:t>The study hypothesized that foresight capabilities, specifically environmental scanning, developing network ties and analyzing industry dynamics all have a high level of the direct impact on the abilities of the SMEs to adapt their products and services strategically to the needs of the customers and that of the market. </a:t>
            </a:r>
          </a:p>
        </p:txBody>
      </p:sp>
    </p:spTree>
    <p:extLst>
      <p:ext uri="{BB962C8B-B14F-4D97-AF65-F5344CB8AC3E}">
        <p14:creationId xmlns:p14="http://schemas.microsoft.com/office/powerpoint/2010/main" val="753197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C4A4EC-111A-42EB-BA17-3560BCC454F2}"/>
              </a:ext>
            </a:extLst>
          </p:cNvPr>
          <p:cNvSpPr>
            <a:spLocks noGrp="1"/>
          </p:cNvSpPr>
          <p:nvPr>
            <p:ph sz="quarter" idx="13"/>
          </p:nvPr>
        </p:nvSpPr>
        <p:spPr>
          <a:xfrm>
            <a:off x="913774" y="1039091"/>
            <a:ext cx="10363826" cy="5043053"/>
          </a:xfrm>
        </p:spPr>
        <p:txBody>
          <a:bodyPr>
            <a:normAutofit/>
          </a:bodyPr>
          <a:lstStyle/>
          <a:p>
            <a:pPr algn="just">
              <a:lnSpc>
                <a:spcPct val="200000"/>
              </a:lnSpc>
            </a:pPr>
            <a:r>
              <a:rPr lang="en-US" sz="1600" cap="none" dirty="0">
                <a:latin typeface="Bell MT" panose="02020503060305020303" pitchFamily="18" charset="0"/>
              </a:rPr>
              <a:t>The researchers tested their hypothesis on a sample of 194 Croatian SMES. The country’s economy is observably transitioning since its engagement with the European union and firms. </a:t>
            </a:r>
          </a:p>
          <a:p>
            <a:pPr algn="just">
              <a:lnSpc>
                <a:spcPct val="200000"/>
              </a:lnSpc>
            </a:pPr>
            <a:r>
              <a:rPr lang="en-US" sz="1600" cap="none" dirty="0">
                <a:latin typeface="Bell MT" panose="02020503060305020303" pitchFamily="18" charset="0"/>
              </a:rPr>
              <a:t>Prior to the issuance of the final questionnaires, the researchers conducted a pilot study which tested 5 SMES and 2 academics. Even though responses from the pilot study were not included in the final data sample, it resulted in some changes in the questionnaire used in the study. </a:t>
            </a:r>
          </a:p>
          <a:p>
            <a:pPr algn="just">
              <a:lnSpc>
                <a:spcPct val="200000"/>
              </a:lnSpc>
            </a:pPr>
            <a:r>
              <a:rPr lang="en-US" sz="1600" cap="none" dirty="0">
                <a:latin typeface="Bell MT" panose="02020503060305020303" pitchFamily="18" charset="0"/>
              </a:rPr>
              <a:t>Random sampling was employed by the researchers to select the list of SMES to be included in this study through the official Croatian finance agency database.</a:t>
            </a:r>
          </a:p>
        </p:txBody>
      </p:sp>
    </p:spTree>
    <p:extLst>
      <p:ext uri="{BB962C8B-B14F-4D97-AF65-F5344CB8AC3E}">
        <p14:creationId xmlns:p14="http://schemas.microsoft.com/office/powerpoint/2010/main" val="3403359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8ABCAA-063B-4FBD-8917-9CC364E0F46C}"/>
              </a:ext>
            </a:extLst>
          </p:cNvPr>
          <p:cNvSpPr>
            <a:spLocks noGrp="1"/>
          </p:cNvSpPr>
          <p:nvPr>
            <p:ph sz="quarter" idx="13"/>
          </p:nvPr>
        </p:nvSpPr>
        <p:spPr>
          <a:xfrm>
            <a:off x="913774" y="955964"/>
            <a:ext cx="10363826" cy="4835235"/>
          </a:xfrm>
        </p:spPr>
        <p:txBody>
          <a:bodyPr>
            <a:normAutofit fontScale="85000" lnSpcReduction="20000"/>
          </a:bodyPr>
          <a:lstStyle/>
          <a:p>
            <a:pPr algn="just">
              <a:lnSpc>
                <a:spcPct val="200000"/>
              </a:lnSpc>
            </a:pPr>
            <a:r>
              <a:rPr lang="en-US" cap="none" dirty="0">
                <a:latin typeface="Bell MT" panose="02020503060305020303" pitchFamily="18" charset="0"/>
              </a:rPr>
              <a:t>Each SMEs was required to fill a single questionnaire sent to them via emails. Out of the 500 questionnaires sent out by the researchers, 194 were returned dully filled. The returned questionnaires were fully completed and were considered useful to the researchers an indication of a 38.8% response rate which is of acceptable range as highlighted by Agarwal and Ramaswami. </a:t>
            </a:r>
          </a:p>
          <a:p>
            <a:pPr algn="just">
              <a:lnSpc>
                <a:spcPct val="200000"/>
              </a:lnSpc>
            </a:pPr>
            <a:r>
              <a:rPr lang="en-US" cap="none" dirty="0">
                <a:latin typeface="Bell MT" panose="02020503060305020303" pitchFamily="18" charset="0"/>
              </a:rPr>
              <a:t>The dependent variable in this study is the SMEs product/ Service adaptiveness.</a:t>
            </a:r>
          </a:p>
          <a:p>
            <a:pPr algn="just">
              <a:lnSpc>
                <a:spcPct val="200000"/>
              </a:lnSpc>
            </a:pPr>
            <a:r>
              <a:rPr lang="en-US" cap="none" dirty="0">
                <a:latin typeface="Bell MT" panose="02020503060305020303" pitchFamily="18" charset="0"/>
              </a:rPr>
              <a:t>The independent variables in this study included networking ties, environmental scanning, planning and visioning and industry dynamism. </a:t>
            </a:r>
          </a:p>
        </p:txBody>
      </p:sp>
    </p:spTree>
    <p:extLst>
      <p:ext uri="{BB962C8B-B14F-4D97-AF65-F5344CB8AC3E}">
        <p14:creationId xmlns:p14="http://schemas.microsoft.com/office/powerpoint/2010/main" val="3723865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F3D258-D589-4A4A-9F31-1F744ACBCC58}"/>
              </a:ext>
            </a:extLst>
          </p:cNvPr>
          <p:cNvSpPr>
            <a:spLocks noGrp="1"/>
          </p:cNvSpPr>
          <p:nvPr>
            <p:ph sz="quarter" idx="13"/>
          </p:nvPr>
        </p:nvSpPr>
        <p:spPr>
          <a:xfrm>
            <a:off x="913774" y="1482436"/>
            <a:ext cx="10363826" cy="4308763"/>
          </a:xfrm>
        </p:spPr>
        <p:txBody>
          <a:bodyPr/>
          <a:lstStyle/>
          <a:p>
            <a:pPr algn="just"/>
            <a:r>
              <a:rPr lang="en-US" cap="none" dirty="0">
                <a:latin typeface="Bell MT" panose="02020503060305020303" pitchFamily="18" charset="0"/>
              </a:rPr>
              <a:t>Data from this study was using online computer software SPSS to determine the relationship </a:t>
            </a:r>
            <a:r>
              <a:rPr lang="en-US" dirty="0" err="1">
                <a:latin typeface="Bell MT" panose="02020503060305020303" pitchFamily="18" charset="0"/>
              </a:rPr>
              <a:t>ananalyzedd</a:t>
            </a:r>
            <a:r>
              <a:rPr lang="en-US" dirty="0">
                <a:latin typeface="Bell MT" panose="02020503060305020303" pitchFamily="18" charset="0"/>
              </a:rPr>
              <a:t> </a:t>
            </a:r>
            <a:r>
              <a:rPr lang="en-US" cap="none" dirty="0">
                <a:latin typeface="Bell MT" panose="02020503060305020303" pitchFamily="18" charset="0"/>
              </a:rPr>
              <a:t>the commonalities. </a:t>
            </a:r>
          </a:p>
        </p:txBody>
      </p:sp>
    </p:spTree>
    <p:extLst>
      <p:ext uri="{BB962C8B-B14F-4D97-AF65-F5344CB8AC3E}">
        <p14:creationId xmlns:p14="http://schemas.microsoft.com/office/powerpoint/2010/main" val="3194754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53271-21C0-48E8-9DE6-B52B13F26E24}"/>
              </a:ext>
            </a:extLst>
          </p:cNvPr>
          <p:cNvSpPr>
            <a:spLocks noGrp="1"/>
          </p:cNvSpPr>
          <p:nvPr>
            <p:ph type="title"/>
          </p:nvPr>
        </p:nvSpPr>
        <p:spPr>
          <a:xfrm>
            <a:off x="913775" y="618517"/>
            <a:ext cx="10364451" cy="850065"/>
          </a:xfrm>
        </p:spPr>
        <p:txBody>
          <a:bodyPr>
            <a:noAutofit/>
          </a:bodyPr>
          <a:lstStyle/>
          <a:p>
            <a:r>
              <a:rPr lang="en-US" sz="2400" b="1" cap="none" dirty="0">
                <a:latin typeface="Bell MT" panose="02020503060305020303" pitchFamily="18" charset="0"/>
              </a:rPr>
              <a:t>Corporate foresight and its impact on firm performance:  A longitudinal analysis</a:t>
            </a:r>
          </a:p>
        </p:txBody>
      </p:sp>
      <p:sp>
        <p:nvSpPr>
          <p:cNvPr id="3" name="Content Placeholder 2">
            <a:extLst>
              <a:ext uri="{FF2B5EF4-FFF2-40B4-BE49-F238E27FC236}">
                <a16:creationId xmlns:a16="http://schemas.microsoft.com/office/drawing/2014/main" id="{EAA88B95-91C8-4D50-9EF6-B0B892093F5D}"/>
              </a:ext>
            </a:extLst>
          </p:cNvPr>
          <p:cNvSpPr>
            <a:spLocks noGrp="1"/>
          </p:cNvSpPr>
          <p:nvPr>
            <p:ph sz="quarter" idx="13"/>
          </p:nvPr>
        </p:nvSpPr>
        <p:spPr>
          <a:xfrm>
            <a:off x="913774" y="1468582"/>
            <a:ext cx="10363826" cy="4322617"/>
          </a:xfrm>
        </p:spPr>
        <p:txBody>
          <a:bodyPr>
            <a:normAutofit fontScale="77500" lnSpcReduction="20000"/>
          </a:bodyPr>
          <a:lstStyle/>
          <a:p>
            <a:pPr algn="just">
              <a:lnSpc>
                <a:spcPct val="200000"/>
              </a:lnSpc>
            </a:pPr>
            <a:r>
              <a:rPr lang="en-US" cap="none" dirty="0">
                <a:latin typeface="Bell MT" panose="02020503060305020303" pitchFamily="18" charset="0"/>
              </a:rPr>
              <a:t>This study sought to empirically test the impacts of corporate foresight on firm performance. </a:t>
            </a:r>
          </a:p>
          <a:p>
            <a:pPr algn="just">
              <a:lnSpc>
                <a:spcPct val="200000"/>
              </a:lnSpc>
            </a:pPr>
            <a:r>
              <a:rPr lang="en-US" cap="none" dirty="0">
                <a:latin typeface="Bell MT" panose="02020503060305020303" pitchFamily="18" charset="0"/>
              </a:rPr>
              <a:t>The researchers in this study applied a longitudinal research design to measure for the firm’s future preparedness and the potential impacts on performance. </a:t>
            </a:r>
          </a:p>
          <a:p>
            <a:pPr algn="just">
              <a:lnSpc>
                <a:spcPct val="200000"/>
              </a:lnSpc>
            </a:pPr>
            <a:r>
              <a:rPr lang="en-US" cap="none" dirty="0">
                <a:latin typeface="Bell MT" panose="02020503060305020303" pitchFamily="18" charset="0"/>
              </a:rPr>
              <a:t>For the conceptual model, the researchers built a corporate foresight need index based on Day and Shoemaker’s environmental and complexity volatility scales. </a:t>
            </a:r>
          </a:p>
          <a:p>
            <a:pPr algn="just">
              <a:lnSpc>
                <a:spcPct val="200000"/>
              </a:lnSpc>
            </a:pPr>
            <a:r>
              <a:rPr lang="en-US" cap="none" dirty="0">
                <a:latin typeface="Bell MT" panose="02020503060305020303" pitchFamily="18" charset="0"/>
              </a:rPr>
              <a:t>The maturity index is based on Rohrbeck’s maturity model (Rohrbeck, 2010a; Rohrbeck, 2010b). Both indices are converted into a four-level score, which allows for a direct comparison of both. </a:t>
            </a:r>
          </a:p>
        </p:txBody>
      </p:sp>
    </p:spTree>
    <p:extLst>
      <p:ext uri="{BB962C8B-B14F-4D97-AF65-F5344CB8AC3E}">
        <p14:creationId xmlns:p14="http://schemas.microsoft.com/office/powerpoint/2010/main" val="455453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AF30E0-8EA1-4947-A29F-846EDFEAD796}"/>
              </a:ext>
            </a:extLst>
          </p:cNvPr>
          <p:cNvSpPr>
            <a:spLocks noGrp="1"/>
          </p:cNvSpPr>
          <p:nvPr>
            <p:ph sz="quarter" idx="13"/>
          </p:nvPr>
        </p:nvSpPr>
        <p:spPr>
          <a:xfrm>
            <a:off x="913774" y="1233056"/>
            <a:ext cx="10363826" cy="4558144"/>
          </a:xfrm>
        </p:spPr>
        <p:txBody>
          <a:bodyPr>
            <a:normAutofit fontScale="77500" lnSpcReduction="20000"/>
          </a:bodyPr>
          <a:lstStyle/>
          <a:p>
            <a:pPr algn="just">
              <a:lnSpc>
                <a:spcPct val="200000"/>
              </a:lnSpc>
            </a:pPr>
            <a:r>
              <a:rPr lang="en-US" cap="none" dirty="0">
                <a:latin typeface="Bell MT" panose="02020503060305020303" pitchFamily="18" charset="0"/>
              </a:rPr>
              <a:t>The researchers hypothesized that future preparedness would as a consequence also be a more powerful indicator for judging a firm’s attractiveness for investors than CF maturity alone.</a:t>
            </a:r>
          </a:p>
          <a:p>
            <a:pPr algn="just">
              <a:lnSpc>
                <a:spcPct val="200000"/>
              </a:lnSpc>
            </a:pPr>
            <a:r>
              <a:rPr lang="en-US" cap="none" dirty="0">
                <a:latin typeface="Bell MT" panose="02020503060305020303" pitchFamily="18" charset="0"/>
              </a:rPr>
              <a:t>Firms enrolled for this study were randomly sampled among firms with annual revenues of above 100 million euros. </a:t>
            </a:r>
          </a:p>
          <a:p>
            <a:pPr algn="just">
              <a:lnSpc>
                <a:spcPct val="200000"/>
              </a:lnSpc>
            </a:pPr>
            <a:r>
              <a:rPr lang="en-US" cap="none" dirty="0">
                <a:latin typeface="Bell MT" panose="02020503060305020303" pitchFamily="18" charset="0"/>
              </a:rPr>
              <a:t>The researchers only contacted firms with a history of applying foresight managerial strategies. </a:t>
            </a:r>
          </a:p>
          <a:p>
            <a:pPr algn="just">
              <a:lnSpc>
                <a:spcPct val="200000"/>
              </a:lnSpc>
            </a:pPr>
            <a:r>
              <a:rPr lang="en-US" cap="none" dirty="0">
                <a:latin typeface="Bell MT" panose="02020503060305020303" pitchFamily="18" charset="0"/>
              </a:rPr>
              <a:t>The pilot study included contacting potential respondents via phone to ensure that the survey would be completed by appropriate firm managers. </a:t>
            </a:r>
          </a:p>
        </p:txBody>
      </p:sp>
    </p:spTree>
    <p:extLst>
      <p:ext uri="{BB962C8B-B14F-4D97-AF65-F5344CB8AC3E}">
        <p14:creationId xmlns:p14="http://schemas.microsoft.com/office/powerpoint/2010/main" val="3101012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5153EA-2E8B-4BC6-9ED7-5C1E82321C0D}"/>
              </a:ext>
            </a:extLst>
          </p:cNvPr>
          <p:cNvSpPr>
            <a:spLocks noGrp="1"/>
          </p:cNvSpPr>
          <p:nvPr>
            <p:ph sz="quarter" idx="13"/>
          </p:nvPr>
        </p:nvSpPr>
        <p:spPr>
          <a:xfrm>
            <a:off x="913774" y="1122218"/>
            <a:ext cx="10363826" cy="4668981"/>
          </a:xfrm>
        </p:spPr>
        <p:txBody>
          <a:bodyPr>
            <a:normAutofit fontScale="70000" lnSpcReduction="20000"/>
          </a:bodyPr>
          <a:lstStyle/>
          <a:p>
            <a:pPr algn="just">
              <a:lnSpc>
                <a:spcPct val="200000"/>
              </a:lnSpc>
            </a:pPr>
            <a:r>
              <a:rPr lang="en-US" cap="none" dirty="0">
                <a:latin typeface="Bell MT" panose="02020503060305020303" pitchFamily="18" charset="0"/>
              </a:rPr>
              <a:t>The study employed the use of questionnaires that measured CF maturity with 35 items and CF need with 10 items. </a:t>
            </a:r>
          </a:p>
          <a:p>
            <a:pPr algn="just">
              <a:lnSpc>
                <a:spcPct val="200000"/>
              </a:lnSpc>
            </a:pPr>
            <a:r>
              <a:rPr lang="en-US" cap="none" dirty="0">
                <a:latin typeface="Bell MT" panose="02020503060305020303" pitchFamily="18" charset="0"/>
              </a:rPr>
              <a:t>The researchers in this study reached the respondents via fax and emails. </a:t>
            </a:r>
          </a:p>
          <a:p>
            <a:pPr algn="just">
              <a:lnSpc>
                <a:spcPct val="200000"/>
              </a:lnSpc>
            </a:pPr>
            <a:r>
              <a:rPr lang="en-US" cap="none" dirty="0">
                <a:latin typeface="Bell MT" panose="02020503060305020303" pitchFamily="18" charset="0"/>
              </a:rPr>
              <a:t>Similarly, online survey platforms were created and distributed to ensure wide coverage. To collect firm performance data, the researchers used the S&amp;P capital IQ database to collect the profitability data. </a:t>
            </a:r>
          </a:p>
          <a:p>
            <a:pPr algn="just">
              <a:lnSpc>
                <a:spcPct val="200000"/>
              </a:lnSpc>
            </a:pPr>
            <a:r>
              <a:rPr lang="en-US" cap="none" dirty="0">
                <a:latin typeface="Bell MT" panose="02020503060305020303" pitchFamily="18" charset="0"/>
              </a:rPr>
              <a:t>476 firms were invited for this survey, out these, only 135 accepted to participate in the survey representing a response rate of 29%. 52 firms out the 135 participating firms were excluded from the study for either providing incomplete or deceitful data. </a:t>
            </a:r>
          </a:p>
        </p:txBody>
      </p:sp>
    </p:spTree>
    <p:extLst>
      <p:ext uri="{BB962C8B-B14F-4D97-AF65-F5344CB8AC3E}">
        <p14:creationId xmlns:p14="http://schemas.microsoft.com/office/powerpoint/2010/main" val="54082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34446A-CC93-425D-B6CC-3D3BAC756824}"/>
              </a:ext>
            </a:extLst>
          </p:cNvPr>
          <p:cNvSpPr>
            <a:spLocks noGrp="1"/>
          </p:cNvSpPr>
          <p:nvPr>
            <p:ph sz="quarter" idx="13"/>
          </p:nvPr>
        </p:nvSpPr>
        <p:spPr>
          <a:xfrm>
            <a:off x="913774" y="997528"/>
            <a:ext cx="10363826" cy="4793672"/>
          </a:xfrm>
        </p:spPr>
        <p:txBody>
          <a:bodyPr>
            <a:normAutofit/>
          </a:bodyPr>
          <a:lstStyle/>
          <a:p>
            <a:pPr algn="just">
              <a:lnSpc>
                <a:spcPct val="200000"/>
              </a:lnSpc>
            </a:pPr>
            <a:r>
              <a:rPr lang="en-US" sz="2000" cap="none" dirty="0">
                <a:latin typeface="Bell MT" panose="02020503060305020303" pitchFamily="18" charset="0"/>
              </a:rPr>
              <a:t>The researchers analyzed the questionnaires obtained from the respondents to determine the relationship between CF practices and firm performance. </a:t>
            </a:r>
          </a:p>
          <a:p>
            <a:pPr algn="just">
              <a:lnSpc>
                <a:spcPct val="200000"/>
              </a:lnSpc>
            </a:pPr>
            <a:r>
              <a:rPr lang="en-US" sz="2000" cap="none" dirty="0">
                <a:latin typeface="Bell MT" panose="02020503060305020303" pitchFamily="18" charset="0"/>
              </a:rPr>
              <a:t>From the analysis, there were indications that superior future preparedness allowed the firms to embark on a superior course of action and increased their competitive advantage.</a:t>
            </a:r>
          </a:p>
        </p:txBody>
      </p:sp>
    </p:spTree>
    <p:extLst>
      <p:ext uri="{BB962C8B-B14F-4D97-AF65-F5344CB8AC3E}">
        <p14:creationId xmlns:p14="http://schemas.microsoft.com/office/powerpoint/2010/main" val="3589832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E22D5-084E-47B8-84DA-32A557972F80}"/>
              </a:ext>
            </a:extLst>
          </p:cNvPr>
          <p:cNvSpPr>
            <a:spLocks noGrp="1"/>
          </p:cNvSpPr>
          <p:nvPr>
            <p:ph type="title"/>
          </p:nvPr>
        </p:nvSpPr>
        <p:spPr>
          <a:xfrm>
            <a:off x="913775" y="618517"/>
            <a:ext cx="10364451" cy="1071739"/>
          </a:xfrm>
        </p:spPr>
        <p:txBody>
          <a:bodyPr/>
          <a:lstStyle/>
          <a:p>
            <a:r>
              <a:rPr lang="en-US" sz="2800" b="1" cap="none" dirty="0">
                <a:latin typeface="Bell MT" panose="02020503060305020303" pitchFamily="18" charset="0"/>
              </a:rPr>
              <a:t>References</a:t>
            </a:r>
            <a:r>
              <a:rPr lang="en-US" cap="none" dirty="0">
                <a:latin typeface="Bell MT" panose="02020503060305020303" pitchFamily="18" charset="0"/>
              </a:rPr>
              <a:t> </a:t>
            </a:r>
          </a:p>
        </p:txBody>
      </p:sp>
      <p:sp>
        <p:nvSpPr>
          <p:cNvPr id="3" name="Content Placeholder 2">
            <a:extLst>
              <a:ext uri="{FF2B5EF4-FFF2-40B4-BE49-F238E27FC236}">
                <a16:creationId xmlns:a16="http://schemas.microsoft.com/office/drawing/2014/main" id="{2427710E-6307-4294-BC9D-8FBD0DD4FA69}"/>
              </a:ext>
            </a:extLst>
          </p:cNvPr>
          <p:cNvSpPr>
            <a:spLocks noGrp="1"/>
          </p:cNvSpPr>
          <p:nvPr>
            <p:ph sz="quarter" idx="13"/>
          </p:nvPr>
        </p:nvSpPr>
        <p:spPr>
          <a:xfrm>
            <a:off x="913774" y="1690256"/>
            <a:ext cx="10363826" cy="4100944"/>
          </a:xfrm>
        </p:spPr>
        <p:txBody>
          <a:bodyPr>
            <a:normAutofit fontScale="92500" lnSpcReduction="20000"/>
          </a:bodyPr>
          <a:lstStyle/>
          <a:p>
            <a:pPr algn="just">
              <a:lnSpc>
                <a:spcPct val="210000"/>
              </a:lnSpc>
            </a:pPr>
            <a:r>
              <a:rPr lang="en-US" cap="none" dirty="0">
                <a:latin typeface="Bell MT" panose="02020503060305020303" pitchFamily="18" charset="0"/>
              </a:rPr>
              <a:t>Rohrbeck, R., &amp; Schwarz, J. O. (2013). The value contribution of strategic foresight: insights from an empirical study of large European companies. Technological forecasting and social change, 80(8), 1593-1606.</a:t>
            </a:r>
          </a:p>
          <a:p>
            <a:pPr algn="just">
              <a:lnSpc>
                <a:spcPct val="210000"/>
              </a:lnSpc>
            </a:pPr>
            <a:r>
              <a:rPr lang="en-US" cap="none" dirty="0">
                <a:latin typeface="Bell MT" panose="02020503060305020303" pitchFamily="18" charset="0"/>
              </a:rPr>
              <a:t>De moor, k., </a:t>
            </a:r>
            <a:r>
              <a:rPr lang="en-US" cap="none" dirty="0" err="1">
                <a:latin typeface="Bell MT" panose="02020503060305020303" pitchFamily="18" charset="0"/>
              </a:rPr>
              <a:t>Saritas</a:t>
            </a:r>
            <a:r>
              <a:rPr lang="en-US" cap="none" dirty="0">
                <a:latin typeface="Bell MT" panose="02020503060305020303" pitchFamily="18" charset="0"/>
              </a:rPr>
              <a:t>, O., Schuurman, D., </a:t>
            </a:r>
            <a:r>
              <a:rPr lang="en-US" cap="none" dirty="0" err="1">
                <a:latin typeface="Bell MT" panose="02020503060305020303" pitchFamily="18" charset="0"/>
              </a:rPr>
              <a:t>Claeys</a:t>
            </a:r>
            <a:r>
              <a:rPr lang="en-US" cap="none" dirty="0">
                <a:latin typeface="Bell MT" panose="02020503060305020303" pitchFamily="18" charset="0"/>
              </a:rPr>
              <a:t>, L., &amp; De </a:t>
            </a:r>
            <a:r>
              <a:rPr lang="en-US" cap="none" dirty="0" err="1">
                <a:latin typeface="Bell MT" panose="02020503060305020303" pitchFamily="18" charset="0"/>
              </a:rPr>
              <a:t>marez</a:t>
            </a:r>
            <a:r>
              <a:rPr lang="en-US" cap="none" dirty="0">
                <a:latin typeface="Bell MT" panose="02020503060305020303" pitchFamily="18" charset="0"/>
              </a:rPr>
              <a:t>, L. (2014). Towards innovation foresight: two empirical case studies on future TV experiences for/by users. Futures, 59, 39-49.</a:t>
            </a:r>
          </a:p>
        </p:txBody>
      </p:sp>
    </p:spTree>
    <p:extLst>
      <p:ext uri="{BB962C8B-B14F-4D97-AF65-F5344CB8AC3E}">
        <p14:creationId xmlns:p14="http://schemas.microsoft.com/office/powerpoint/2010/main" val="5896175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BD773E-8746-42D3-B2F0-EA80D7748E03}"/>
              </a:ext>
            </a:extLst>
          </p:cNvPr>
          <p:cNvSpPr>
            <a:spLocks noGrp="1"/>
          </p:cNvSpPr>
          <p:nvPr>
            <p:ph sz="quarter" idx="13"/>
          </p:nvPr>
        </p:nvSpPr>
        <p:spPr>
          <a:xfrm>
            <a:off x="913774" y="1454728"/>
            <a:ext cx="10363826" cy="4336472"/>
          </a:xfrm>
        </p:spPr>
        <p:txBody>
          <a:bodyPr/>
          <a:lstStyle/>
          <a:p>
            <a:pPr algn="just"/>
            <a:r>
              <a:rPr lang="en-US" cap="none" dirty="0">
                <a:latin typeface="Bell MT" panose="02020503060305020303" pitchFamily="18" charset="0"/>
              </a:rPr>
              <a:t>Rohrbeck, R., &amp; Kum, M. E. (2018). Corporate foresight and its impact on firm performance: A longitudinal analysis. Technological forecasting and social change, 129, 105-116.</a:t>
            </a:r>
          </a:p>
          <a:p>
            <a:pPr algn="just"/>
            <a:r>
              <a:rPr lang="en-US" dirty="0">
                <a:latin typeface="Bell MT" panose="02020503060305020303" pitchFamily="18" charset="0"/>
              </a:rPr>
              <a:t>Amstéus, m. (2011). Managerial foresight and firm performance (doctoral dissertation, </a:t>
            </a:r>
            <a:r>
              <a:rPr lang="en-US" dirty="0" err="1">
                <a:latin typeface="Bell MT" panose="02020503060305020303" pitchFamily="18" charset="0"/>
              </a:rPr>
              <a:t>linnaeus</a:t>
            </a:r>
            <a:r>
              <a:rPr lang="en-US" dirty="0">
                <a:latin typeface="Bell MT" panose="02020503060305020303" pitchFamily="18" charset="0"/>
              </a:rPr>
              <a:t> university press).</a:t>
            </a:r>
          </a:p>
          <a:p>
            <a:pPr algn="just"/>
            <a:r>
              <a:rPr lang="en-US" dirty="0" err="1">
                <a:latin typeface="Bell MT" panose="02020503060305020303" pitchFamily="18" charset="0"/>
              </a:rPr>
              <a:t>Nyuur</a:t>
            </a:r>
            <a:r>
              <a:rPr lang="en-US" dirty="0">
                <a:latin typeface="Bell MT" panose="02020503060305020303" pitchFamily="18" charset="0"/>
              </a:rPr>
              <a:t>, r. B., </a:t>
            </a:r>
            <a:r>
              <a:rPr lang="en-US" dirty="0" err="1">
                <a:latin typeface="Bell MT" panose="02020503060305020303" pitchFamily="18" charset="0"/>
              </a:rPr>
              <a:t>Brečić</a:t>
            </a:r>
            <a:r>
              <a:rPr lang="en-US" dirty="0">
                <a:latin typeface="Bell MT" panose="02020503060305020303" pitchFamily="18" charset="0"/>
              </a:rPr>
              <a:t>, R., &amp; </a:t>
            </a:r>
            <a:r>
              <a:rPr lang="en-US" dirty="0" err="1">
                <a:latin typeface="Bell MT" panose="02020503060305020303" pitchFamily="18" charset="0"/>
              </a:rPr>
              <a:t>Sobiesuo</a:t>
            </a:r>
            <a:r>
              <a:rPr lang="en-US" dirty="0">
                <a:latin typeface="Bell MT" panose="02020503060305020303" pitchFamily="18" charset="0"/>
              </a:rPr>
              <a:t>, P. (2015). Foresight capabilities and SME product/service adaptiveness: the moderating effect of industry dynamism. </a:t>
            </a:r>
            <a:r>
              <a:rPr lang="en-US">
                <a:latin typeface="Bell MT" panose="02020503060305020303" pitchFamily="18" charset="0"/>
              </a:rPr>
              <a:t>International journal of foresight and innovation policy, 10(2-4), 145-164.</a:t>
            </a:r>
          </a:p>
          <a:p>
            <a:pPr algn="just"/>
            <a:endParaRPr lang="en-US" cap="none" dirty="0">
              <a:latin typeface="Bell MT" panose="02020503060305020303" pitchFamily="18" charset="0"/>
            </a:endParaRPr>
          </a:p>
        </p:txBody>
      </p:sp>
    </p:spTree>
    <p:extLst>
      <p:ext uri="{BB962C8B-B14F-4D97-AF65-F5344CB8AC3E}">
        <p14:creationId xmlns:p14="http://schemas.microsoft.com/office/powerpoint/2010/main" val="22631200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143</TotalTime>
  <Words>2027</Words>
  <Application>Microsoft Office PowerPoint</Application>
  <PresentationFormat>Widescreen</PresentationFormat>
  <Paragraphs>72</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Bell MT</vt:lpstr>
      <vt:lpstr>Corbel</vt:lpstr>
      <vt:lpstr>Parallax</vt:lpstr>
      <vt:lpstr>Article Summaries  Author  Institutional Affiliation  Instructor Course code  Date of submission </vt:lpstr>
      <vt:lpstr>The value contribution of strategic foresight: insights from an empirical study of large European companies</vt:lpstr>
      <vt:lpstr>PowerPoint Presentation</vt:lpstr>
      <vt:lpstr>PowerPoint Presentation</vt:lpstr>
      <vt:lpstr>PowerPoint Presentation</vt:lpstr>
      <vt:lpstr>Towards innovation foresight: two empirical case studies on future TV experiences for/by users</vt:lpstr>
      <vt:lpstr>PowerPoint Presentation</vt:lpstr>
      <vt:lpstr>Managerial foresight and firm performance</vt:lpstr>
      <vt:lpstr>PowerPoint Presentation</vt:lpstr>
      <vt:lpstr>PowerPoint Presentation</vt:lpstr>
      <vt:lpstr>PowerPoint Presentation</vt:lpstr>
      <vt:lpstr>Foresight capabilities and SME product/service adaptiveness: the moderating effect of industry dynamism</vt:lpstr>
      <vt:lpstr>PowerPoint Presentation</vt:lpstr>
      <vt:lpstr>PowerPoint Presentation</vt:lpstr>
      <vt:lpstr>PowerPoint Presentation</vt:lpstr>
      <vt:lpstr>Corporate foresight and its impact on firm performance:  A longitudinal analysis</vt:lpstr>
      <vt:lpstr>PowerPoint Presentation</vt:lpstr>
      <vt:lpstr>PowerPoint Presentation</vt:lpstr>
      <vt:lpstr>PowerPoint Presentation</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Steve0798266195</dc:creator>
  <cp:lastModifiedBy>Steve0798266195</cp:lastModifiedBy>
  <cp:revision>68</cp:revision>
  <dcterms:created xsi:type="dcterms:W3CDTF">2021-02-06T16:07:54Z</dcterms:created>
  <dcterms:modified xsi:type="dcterms:W3CDTF">2021-02-10T09:07:14Z</dcterms:modified>
</cp:coreProperties>
</file>